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</p:sldMasterIdLst>
  <p:notesMasterIdLst>
    <p:notesMasterId r:id="rId19"/>
  </p:notesMasterIdLst>
  <p:handoutMasterIdLst>
    <p:handoutMasterId r:id="rId20"/>
  </p:handoutMasterIdLst>
  <p:sldIdLst>
    <p:sldId id="459" r:id="rId5"/>
    <p:sldId id="460" r:id="rId6"/>
    <p:sldId id="484" r:id="rId7"/>
    <p:sldId id="485" r:id="rId8"/>
    <p:sldId id="486" r:id="rId9"/>
    <p:sldId id="475" r:id="rId10"/>
    <p:sldId id="462" r:id="rId11"/>
    <p:sldId id="477" r:id="rId12"/>
    <p:sldId id="464" r:id="rId13"/>
    <p:sldId id="478" r:id="rId14"/>
    <p:sldId id="480" r:id="rId15"/>
    <p:sldId id="483" r:id="rId16"/>
    <p:sldId id="479" r:id="rId17"/>
    <p:sldId id="466" r:id="rId18"/>
  </p:sldIdLst>
  <p:sldSz cx="9144000" cy="6858000" type="screen4x3"/>
  <p:notesSz cx="6985000" cy="92837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napVertSplitter="1" vertBarState="minimized" horzBarState="maximized">
    <p:restoredLeft sz="16327" autoAdjust="0"/>
    <p:restoredTop sz="87413" autoAdjust="0"/>
  </p:normalViewPr>
  <p:slideViewPr>
    <p:cSldViewPr>
      <p:cViewPr varScale="1">
        <p:scale>
          <a:sx n="73" d="100"/>
          <a:sy n="73" d="100"/>
        </p:scale>
        <p:origin x="174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43968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presProps" Target="presProp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handoutMaster" Target="handoutMasters/handout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ableStyles" Target="tableStyle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56551" y="0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/>
          <a:lstStyle>
            <a:lvl1pPr algn="r">
              <a:defRPr sz="1200"/>
            </a:lvl1pPr>
          </a:lstStyle>
          <a:p>
            <a:fld id="{E2BE87CA-59A3-4DF8-86B3-9E11DFF9B677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17904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56551" y="8817904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 anchor="b"/>
          <a:lstStyle>
            <a:lvl1pPr algn="r">
              <a:defRPr sz="1200"/>
            </a:lvl1pPr>
          </a:lstStyle>
          <a:p>
            <a:fld id="{E05D3B66-BB53-40BA-8DAD-CB1F6997075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525478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56551" y="0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/>
          <a:lstStyle>
            <a:lvl1pPr algn="r">
              <a:defRPr sz="1200"/>
            </a:lvl1pPr>
          </a:lstStyle>
          <a:p>
            <a:fld id="{B54979AF-7CC6-48A5-B4C8-C595981E47BA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71575" y="695325"/>
            <a:ext cx="4641850" cy="34813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953" tIns="46477" rIns="92953" bIns="46477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98500" y="4409758"/>
            <a:ext cx="5588000" cy="4177665"/>
          </a:xfrm>
          <a:prstGeom prst="rect">
            <a:avLst/>
          </a:prstGeom>
        </p:spPr>
        <p:txBody>
          <a:bodyPr vert="horz" lIns="92953" tIns="46477" rIns="92953" bIns="46477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17904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56551" y="8817904"/>
            <a:ext cx="3026833" cy="464185"/>
          </a:xfrm>
          <a:prstGeom prst="rect">
            <a:avLst/>
          </a:prstGeom>
        </p:spPr>
        <p:txBody>
          <a:bodyPr vert="horz" lIns="92953" tIns="46477" rIns="92953" bIns="46477" rtlCol="0" anchor="b"/>
          <a:lstStyle>
            <a:lvl1pPr algn="r">
              <a:defRPr sz="1200"/>
            </a:lvl1pPr>
          </a:lstStyle>
          <a:p>
            <a:fld id="{62D3EA49-688D-415F-BFBC-3DB11DA2267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26712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710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r>
              <a:rPr lang="en-US" altLang="en-US" smtClean="0"/>
              <a:t>FBMSystem is the Federal finance system.  The obligation overview provides information on processed obligations.</a:t>
            </a:r>
          </a:p>
        </p:txBody>
      </p:sp>
      <p:sp>
        <p:nvSpPr>
          <p:cNvPr id="4710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9pPr>
          </a:lstStyle>
          <a:p>
            <a:pPr>
              <a:spcBef>
                <a:spcPct val="0"/>
              </a:spcBef>
            </a:pPr>
            <a:fld id="{8199DD84-B90B-439A-87FB-3C9FE4AB3A23}" type="slidenum">
              <a:rPr lang="en-US" altLang="en-US" smtClean="0"/>
              <a:pPr>
                <a:spcBef>
                  <a:spcPct val="0"/>
                </a:spcBef>
              </a:pPr>
              <a:t>6</a:t>
            </a:fld>
            <a:endParaRPr lang="en-US" alt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26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11268" name="Slide Number Placeholder 3"/>
          <p:cNvSpPr>
            <a:spLocks noGrp="1"/>
          </p:cNvSpPr>
          <p:nvPr>
            <p:ph type="sldNum" sz="quarter" idx="5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55249" indent="-29048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61922" indent="-232384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26691" indent="-232384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91459" indent="-232384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56227" indent="-232384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3020996" indent="-232384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85765" indent="-232384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950534" indent="-232384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ACA41F26-55CE-4606-BDBB-5724744799AF}" type="slidenum">
              <a:rPr lang="en-US" altLang="en-U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7</a:t>
            </a:fld>
            <a:endParaRPr lang="en-US" altLang="en-US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222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5222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9404F08-8D54-426D-ADA8-02CCE2517B60}" type="slidenum">
              <a:rPr lang="en-US" altLang="en-US" smtClean="0"/>
              <a:pPr>
                <a:spcBef>
                  <a:spcPct val="0"/>
                </a:spcBef>
              </a:pPr>
              <a:t>8</a:t>
            </a:fld>
            <a:endParaRPr lang="en-US" altLang="en-US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325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defTabSz="927100"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5325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9pPr>
          </a:lstStyle>
          <a:p>
            <a:fld id="{D246A2DB-F9F7-4008-95C5-5A362E8CE3D8}" type="slidenum">
              <a:rPr lang="en-US" altLang="en-US" smtClean="0">
                <a:latin typeface="Calibri" pitchFamily="34" charset="0"/>
              </a:rPr>
              <a:pPr/>
              <a:t>10</a:t>
            </a:fld>
            <a:endParaRPr lang="en-US" altLang="en-US" smtClean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529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5530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9pPr>
          </a:lstStyle>
          <a:p>
            <a:fld id="{0A58B633-ECA3-4167-8519-6C996BDA4441}" type="slidenum">
              <a:rPr lang="en-US" altLang="en-US" smtClean="0">
                <a:latin typeface="Calibri" pitchFamily="34" charset="0"/>
              </a:rPr>
              <a:pPr/>
              <a:t>11</a:t>
            </a:fld>
            <a:endParaRPr lang="en-US" altLang="en-US" smtClean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837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5837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eorgia" pitchFamily="18" charset="0"/>
                <a:ea typeface="MS PGothic" pitchFamily="34" charset="-128"/>
              </a:defRPr>
            </a:lvl9pPr>
          </a:lstStyle>
          <a:p>
            <a:fld id="{458FEDB0-F075-4EF5-9AE6-814555EFDFEA}" type="slidenum">
              <a:rPr lang="en-US" altLang="en-US" smtClean="0">
                <a:latin typeface="Calibri" pitchFamily="34" charset="0"/>
              </a:rPr>
              <a:pPr/>
              <a:t>12</a:t>
            </a:fld>
            <a:endParaRPr lang="en-US" altLang="en-US" smtClean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42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dirty="0" smtClean="0"/>
          </a:p>
        </p:txBody>
      </p:sp>
      <p:sp>
        <p:nvSpPr>
          <p:cNvPr id="542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9pPr>
          </a:lstStyle>
          <a:p>
            <a:pPr>
              <a:spcBef>
                <a:spcPct val="0"/>
              </a:spcBef>
            </a:pPr>
            <a:fld id="{73794C50-09A7-4D44-A20A-BB752EE2824C}" type="slidenum">
              <a:rPr lang="en-US" altLang="en-US" smtClean="0"/>
              <a:pPr>
                <a:spcBef>
                  <a:spcPct val="0"/>
                </a:spcBef>
              </a:pPr>
              <a:t>13</a:t>
            </a:fld>
            <a:endParaRPr lang="en-US" altLang="en-US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2"/>
          <p:cNvSpPr/>
          <p:nvPr/>
        </p:nvSpPr>
        <p:spPr>
          <a:xfrm flipV="1">
            <a:off x="5410182" y="3810000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4" name="Rectangle 23"/>
          <p:cNvSpPr/>
          <p:nvPr/>
        </p:nvSpPr>
        <p:spPr>
          <a:xfrm flipV="1">
            <a:off x="5410200" y="3897010"/>
            <a:ext cx="3733801" cy="192024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5" name="Rectangle 24"/>
          <p:cNvSpPr/>
          <p:nvPr/>
        </p:nvSpPr>
        <p:spPr>
          <a:xfrm flipV="1">
            <a:off x="5410200" y="4115167"/>
            <a:ext cx="3733801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6" name="Rectangle 25"/>
          <p:cNvSpPr/>
          <p:nvPr/>
        </p:nvSpPr>
        <p:spPr>
          <a:xfrm flipV="1">
            <a:off x="5410200" y="4164403"/>
            <a:ext cx="1965960" cy="18288"/>
          </a:xfrm>
          <a:prstGeom prst="rect">
            <a:avLst/>
          </a:prstGeom>
          <a:solidFill>
            <a:schemeClr val="accent2">
              <a:alpha val="6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Rectangle 26"/>
          <p:cNvSpPr/>
          <p:nvPr/>
        </p:nvSpPr>
        <p:spPr>
          <a:xfrm flipV="1">
            <a:off x="5410200" y="4199572"/>
            <a:ext cx="1965960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0" name="Rounded Rectangle 29"/>
          <p:cNvSpPr/>
          <p:nvPr/>
        </p:nvSpPr>
        <p:spPr bwMode="white">
          <a:xfrm>
            <a:off x="5410200" y="3962400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1" name="Rounded Rectangle 30"/>
          <p:cNvSpPr/>
          <p:nvPr/>
        </p:nvSpPr>
        <p:spPr bwMode="white">
          <a:xfrm>
            <a:off x="7376507" y="406098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Rectangle 6"/>
          <p:cNvSpPr/>
          <p:nvPr/>
        </p:nvSpPr>
        <p:spPr>
          <a:xfrm>
            <a:off x="1" y="3649662"/>
            <a:ext cx="9144000" cy="244170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0" y="3675527"/>
            <a:ext cx="9144001" cy="14067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 flipV="1">
            <a:off x="6414051" y="3643090"/>
            <a:ext cx="2729950" cy="2484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9" name="Rectangle 18"/>
          <p:cNvSpPr/>
          <p:nvPr/>
        </p:nvSpPr>
        <p:spPr>
          <a:xfrm>
            <a:off x="0" y="0"/>
            <a:ext cx="9144000" cy="3701700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2401887"/>
            <a:ext cx="8458200" cy="1470025"/>
          </a:xfrm>
        </p:spPr>
        <p:txBody>
          <a:bodyPr anchor="b"/>
          <a:lstStyle>
            <a:lvl1pPr>
              <a:defRPr sz="4400">
                <a:solidFill>
                  <a:schemeClr val="bg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457200" y="3899938"/>
            <a:ext cx="4953000" cy="1752600"/>
          </a:xfrm>
        </p:spPr>
        <p:txBody>
          <a:bodyPr/>
          <a:lstStyle>
            <a:lvl1pPr marL="64008" indent="0" algn="l"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705600" y="4206240"/>
            <a:ext cx="960120" cy="457200"/>
          </a:xfrm>
        </p:spPr>
        <p:txBody>
          <a:bodyPr/>
          <a:lstStyle/>
          <a:p>
            <a:fld id="{27047EBF-CD64-4A44-A942-B29A90A40FAA}" type="datetime1">
              <a:rPr lang="en-US" smtClean="0"/>
              <a:t>4/1/2019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5410200" y="4205288"/>
            <a:ext cx="129540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320088" y="1136"/>
            <a:ext cx="747712" cy="365760"/>
          </a:xfrm>
        </p:spPr>
        <p:txBody>
          <a:bodyPr/>
          <a:lstStyle>
            <a:lvl1pPr algn="r">
              <a:defRPr sz="1800">
                <a:solidFill>
                  <a:schemeClr val="bg1"/>
                </a:solidFill>
              </a:defRPr>
            </a:lvl1pPr>
          </a:lstStyle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3ED2C2-2AA2-4CF5-98AF-66309CE6CCD9}" type="datetime1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1981200"/>
            <a:ext cx="7772400" cy="1362075"/>
          </a:xfrm>
        </p:spPr>
        <p:txBody>
          <a:bodyPr anchor="b">
            <a:noAutofit/>
          </a:bodyPr>
          <a:lstStyle>
            <a:lvl1pPr algn="l">
              <a:buNone/>
              <a:defRPr sz="4300" b="1" cap="none" baseline="0">
                <a:ln w="12700">
                  <a:solidFill>
                    <a:schemeClr val="accent2">
                      <a:shade val="90000"/>
                      <a:satMod val="150000"/>
                    </a:schemeClr>
                  </a:solidFill>
                </a:ln>
                <a:solidFill>
                  <a:srgbClr val="FFFFFF"/>
                </a:solidFill>
                <a:effectLst>
                  <a:outerShdw blurRad="38100" dist="381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367088"/>
            <a:ext cx="7772400" cy="1509712"/>
          </a:xfrm>
        </p:spPr>
        <p:txBody>
          <a:bodyPr anchor="t"/>
          <a:lstStyle>
            <a:lvl1pPr marL="45720" indent="0">
              <a:buNone/>
              <a:defRPr sz="2100" b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D4A1031-F97D-4A87-9015-740120402922}" type="datetime1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43825C-0BD2-4BDB-84F0-04A9FDFC9FC8}" type="datetime1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143000"/>
            <a:ext cx="8382000" cy="1069848"/>
          </a:xfrm>
        </p:spPr>
        <p:txBody>
          <a:bodyPr anchor="ctr"/>
          <a:lstStyle>
            <a:lvl1pPr>
              <a:defRPr sz="4000" b="0" i="0" cap="none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" y="2244970"/>
            <a:ext cx="4041648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21225" y="2244970"/>
            <a:ext cx="4041775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381000" y="2708519"/>
            <a:ext cx="4041648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18304" y="2708519"/>
            <a:ext cx="4041775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Date Placeholder 2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30ED11B7-5FAF-422D-A78C-BA514ECA9EE3}" type="datetime1">
              <a:rPr lang="en-US" smtClean="0"/>
              <a:t>4/1/2019</a:t>
            </a:fld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  <p:sp>
        <p:nvSpPr>
          <p:cNvPr id="28" name="Footer Placeholder 2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9848"/>
          </a:xfrm>
        </p:spPr>
        <p:txBody>
          <a:bodyPr anchor="ctr"/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583680" y="612648"/>
            <a:ext cx="957264" cy="457200"/>
          </a:xfrm>
        </p:spPr>
        <p:txBody>
          <a:bodyPr/>
          <a:lstStyle/>
          <a:p>
            <a:fld id="{41F0557B-4D1F-4741-8277-8461B91CF32F}" type="datetime1">
              <a:rPr lang="en-US" smtClean="0"/>
              <a:t>4/1/2019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5257800" y="612648"/>
            <a:ext cx="132588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174736" y="2272"/>
            <a:ext cx="762000" cy="365760"/>
          </a:xfrm>
        </p:spPr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5A0902-B5DA-40AE-A8DB-2B2A9E7540EE}" type="datetime1">
              <a:rPr lang="en-US" smtClean="0"/>
              <a:t>4/1/2019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53496" y="1101970"/>
            <a:ext cx="3383280" cy="877824"/>
          </a:xfrm>
        </p:spPr>
        <p:txBody>
          <a:bodyPr anchor="b"/>
          <a:lstStyle>
            <a:lvl1pPr algn="l">
              <a:buNone/>
              <a:defRPr sz="18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353496" y="2010727"/>
            <a:ext cx="3383280" cy="4617720"/>
          </a:xfrm>
        </p:spPr>
        <p:txBody>
          <a:bodyPr/>
          <a:lstStyle>
            <a:lvl1pPr marL="9144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52400" y="776287"/>
            <a:ext cx="5102352" cy="58521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A120B86-5597-42BD-BC16-AAF8AFB98BE7}" type="datetime1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40434" y="1109160"/>
            <a:ext cx="586803" cy="4681637"/>
          </a:xfrm>
        </p:spPr>
        <p:txBody>
          <a:bodyPr vert="vert270" lIns="45720" tIns="0" rIns="45720" anchor="t"/>
          <a:lstStyle>
            <a:lvl1pPr algn="ctr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03671" y="1143000"/>
            <a:ext cx="4572000" cy="4572000"/>
          </a:xfrm>
          <a:solidFill>
            <a:srgbClr val="EAEAEA"/>
          </a:solidFill>
          <a:ln w="50800">
            <a:solidFill>
              <a:srgbClr val="FFFFFF"/>
            </a:solidFill>
            <a:miter lim="800000"/>
          </a:ln>
          <a:effectLst>
            <a:outerShdw blurRad="57150" dist="31750" dir="4800000" algn="tl" rotWithShape="0">
              <a:srgbClr val="000000">
                <a:alpha val="2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2540">
            <a:bevelT w="25400" h="19050"/>
            <a:contourClr>
              <a:srgbClr val="AEAEAE"/>
            </a:contourClr>
          </a:sp3d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88443" y="3274308"/>
            <a:ext cx="2590800" cy="2516489"/>
          </a:xfrm>
        </p:spPr>
        <p:txBody>
          <a:bodyPr lIns="0" tIns="0" rIns="45720" anchor="t"/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3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602629-09D4-487E-8164-A274B88E8548}" type="datetime1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D3779D-18E3-4BF2-8785-2FADA1F2E219}" type="datetime1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81800" y="1143000"/>
            <a:ext cx="1905000" cy="5486400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143000"/>
            <a:ext cx="6248400" cy="5486400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BAEEE8-64C6-4782-B437-5D0D0E53E64B}" type="datetime1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/>
          <p:cNvSpPr/>
          <p:nvPr/>
        </p:nvSpPr>
        <p:spPr>
          <a:xfrm>
            <a:off x="1" y="366818"/>
            <a:ext cx="9144000" cy="84407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Rectangle 28"/>
          <p:cNvSpPr/>
          <p:nvPr/>
        </p:nvSpPr>
        <p:spPr>
          <a:xfrm>
            <a:off x="0" y="-1"/>
            <a:ext cx="9144000" cy="310663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0" name="Rectangle 29"/>
          <p:cNvSpPr/>
          <p:nvPr/>
        </p:nvSpPr>
        <p:spPr>
          <a:xfrm>
            <a:off x="0" y="308276"/>
            <a:ext cx="9144001" cy="91441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1" name="Rectangle 30"/>
          <p:cNvSpPr/>
          <p:nvPr/>
        </p:nvSpPr>
        <p:spPr>
          <a:xfrm flipV="1">
            <a:off x="5410182" y="360246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2" name="Rectangle 31"/>
          <p:cNvSpPr/>
          <p:nvPr/>
        </p:nvSpPr>
        <p:spPr>
          <a:xfrm flipV="1">
            <a:off x="5410200" y="440112"/>
            <a:ext cx="3733801" cy="180035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3" name="Rounded Rectangle 32"/>
          <p:cNvSpPr/>
          <p:nvPr/>
        </p:nvSpPr>
        <p:spPr bwMode="white">
          <a:xfrm>
            <a:off x="5407339" y="497504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4" name="Rounded Rectangle 33"/>
          <p:cNvSpPr/>
          <p:nvPr/>
        </p:nvSpPr>
        <p:spPr bwMode="white">
          <a:xfrm>
            <a:off x="7373646" y="58894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5" name="Rectangle 34"/>
          <p:cNvSpPr/>
          <p:nvPr/>
        </p:nvSpPr>
        <p:spPr bwMode="invGray">
          <a:xfrm>
            <a:off x="9084966" y="-2001"/>
            <a:ext cx="57626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6" name="Rectangle 35"/>
          <p:cNvSpPr/>
          <p:nvPr/>
        </p:nvSpPr>
        <p:spPr bwMode="invGray">
          <a:xfrm>
            <a:off x="9044481" y="-2001"/>
            <a:ext cx="27432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7" name="Rectangle 36"/>
          <p:cNvSpPr/>
          <p:nvPr/>
        </p:nvSpPr>
        <p:spPr bwMode="invGray">
          <a:xfrm>
            <a:off x="9025428" y="-2001"/>
            <a:ext cx="9144" cy="621792"/>
          </a:xfrm>
          <a:prstGeom prst="rect">
            <a:avLst/>
          </a:prstGeom>
          <a:solidFill>
            <a:srgbClr val="FFFFFF">
              <a:alpha val="6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8" name="Rectangle 37"/>
          <p:cNvSpPr/>
          <p:nvPr/>
        </p:nvSpPr>
        <p:spPr bwMode="invGray">
          <a:xfrm>
            <a:off x="8975423" y="-2001"/>
            <a:ext cx="27432" cy="621792"/>
          </a:xfrm>
          <a:prstGeom prst="rect">
            <a:avLst/>
          </a:prstGeom>
          <a:solidFill>
            <a:srgbClr val="FFFFFF">
              <a:alpha val="4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9" name="Rectangle 38"/>
          <p:cNvSpPr/>
          <p:nvPr/>
        </p:nvSpPr>
        <p:spPr bwMode="invGray">
          <a:xfrm>
            <a:off x="8915677" y="380"/>
            <a:ext cx="54864" cy="585216"/>
          </a:xfrm>
          <a:prstGeom prst="rect">
            <a:avLst/>
          </a:prstGeom>
          <a:solidFill>
            <a:srgbClr val="FFFFFF">
              <a:alpha val="2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40" name="Rectangle 39"/>
          <p:cNvSpPr/>
          <p:nvPr/>
        </p:nvSpPr>
        <p:spPr bwMode="invGray">
          <a:xfrm>
            <a:off x="8873475" y="380"/>
            <a:ext cx="9144" cy="585216"/>
          </a:xfrm>
          <a:prstGeom prst="rect">
            <a:avLst/>
          </a:prstGeom>
          <a:solidFill>
            <a:srgbClr val="FFFFFF">
              <a:alpha val="30196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68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2249424"/>
            <a:ext cx="8229600" cy="432511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586536" y="612648"/>
            <a:ext cx="957264" cy="45720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fld id="{898B44C9-8529-44AB-BD4E-A491F112CEB3}" type="datetime1">
              <a:rPr lang="en-US" smtClean="0"/>
              <a:t>4/1/2019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5257800" y="612648"/>
            <a:ext cx="1325880" cy="45720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8174736" y="2272"/>
            <a:ext cx="762000" cy="365760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800">
                <a:solidFill>
                  <a:srgbClr val="FFFFFF"/>
                </a:solidFill>
              </a:defRPr>
            </a:lvl1pPr>
          </a:lstStyle>
          <a:p>
            <a:fld id="{68919A14-9906-416E-A581-BFEE5D044852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sldNum="0" hdr="0" ftr="0" dt="0"/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65760" indent="-256032" algn="l" rtl="0" eaLnBrk="1" latinLnBrk="0" hangingPunct="1">
        <a:spcBef>
          <a:spcPts val="300"/>
        </a:spcBef>
        <a:buClr>
          <a:schemeClr val="accent3"/>
        </a:buClr>
        <a:buFont typeface="Georgia"/>
        <a:buChar char="•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58368" indent="-246888" algn="l" rtl="0" eaLnBrk="1" latinLnBrk="0" hangingPunct="1">
        <a:spcBef>
          <a:spcPts val="300"/>
        </a:spcBef>
        <a:buClr>
          <a:schemeClr val="accent2"/>
        </a:buClr>
        <a:buFont typeface="Georgia"/>
        <a:buChar char="▫"/>
        <a:defRPr kumimoji="0" sz="26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923544" indent="-219456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179576" indent="-201168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2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38988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2000" kern="1200">
          <a:solidFill>
            <a:schemeClr val="accent3"/>
          </a:solidFill>
          <a:latin typeface="+mn-lt"/>
          <a:ea typeface="+mn-ea"/>
          <a:cs typeface="+mn-cs"/>
        </a:defRPr>
      </a:lvl5pPr>
      <a:lvl6pPr marL="1609344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800" kern="1200">
          <a:solidFill>
            <a:schemeClr val="accent3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600" kern="1200">
          <a:solidFill>
            <a:schemeClr val="accent3"/>
          </a:solidFill>
          <a:latin typeface="+mn-lt"/>
          <a:ea typeface="+mn-ea"/>
          <a:cs typeface="+mn-cs"/>
        </a:defRPr>
      </a:lvl7pPr>
      <a:lvl8pPr marL="202996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500" kern="1200">
          <a:solidFill>
            <a:schemeClr val="accent3"/>
          </a:solidFill>
          <a:latin typeface="+mn-lt"/>
          <a:ea typeface="+mn-ea"/>
          <a:cs typeface="+mn-cs"/>
        </a:defRPr>
      </a:lvl8pPr>
      <a:lvl9pPr marL="224028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400" kern="1200" baseline="0">
          <a:solidFill>
            <a:schemeClr val="accent3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0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" y="4258056"/>
            <a:ext cx="6858000" cy="1752600"/>
          </a:xfrm>
        </p:spPr>
        <p:txBody>
          <a:bodyPr>
            <a:noAutofit/>
          </a:bodyPr>
          <a:lstStyle/>
          <a:p>
            <a:r>
              <a:rPr lang="en-US" sz="2800" dirty="0" smtClean="0">
                <a:latin typeface="+mj-lt"/>
              </a:rPr>
              <a:t>Funding Distribution at DOI Indian Affairs Office of Self Governance</a:t>
            </a:r>
          </a:p>
          <a:p>
            <a:endParaRPr lang="en-US" sz="2800" dirty="0">
              <a:latin typeface="+mj-lt"/>
            </a:endParaRPr>
          </a:p>
          <a:p>
            <a:r>
              <a:rPr lang="en-US" sz="2000" dirty="0" smtClean="0">
                <a:latin typeface="+mj-lt"/>
              </a:rPr>
              <a:t>April</a:t>
            </a:r>
            <a:r>
              <a:rPr lang="en-US" sz="2000" dirty="0" smtClean="0">
                <a:latin typeface="+mj-lt"/>
              </a:rPr>
              <a:t> </a:t>
            </a:r>
            <a:r>
              <a:rPr lang="en-US" sz="2000" dirty="0">
                <a:latin typeface="+mj-lt"/>
              </a:rPr>
              <a:t>4</a:t>
            </a:r>
            <a:r>
              <a:rPr lang="en-US" sz="2000" dirty="0" smtClean="0">
                <a:latin typeface="+mj-lt"/>
              </a:rPr>
              <a:t>, 2019</a:t>
            </a:r>
          </a:p>
          <a:p>
            <a:r>
              <a:rPr lang="en-US" sz="2000" dirty="0" smtClean="0">
                <a:latin typeface="+mj-lt"/>
              </a:rPr>
              <a:t>Grand Traverse Resort, Michigan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1200" y="457200"/>
            <a:ext cx="4953000" cy="26911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7800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1066800"/>
          </a:xfrm>
        </p:spPr>
        <p:txBody>
          <a:bodyPr/>
          <a:lstStyle/>
          <a:p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8800"/>
            <a:ext cx="8229600" cy="4325112"/>
          </a:xfrm>
        </p:spPr>
        <p:txBody>
          <a:bodyPr>
            <a:normAutofit/>
          </a:bodyPr>
          <a:lstStyle/>
          <a:p>
            <a:r>
              <a:rPr lang="en-US" dirty="0" smtClean="0">
                <a:latin typeface="+mj-lt"/>
              </a:rPr>
              <a:t>Self Governance Tribal Distributions</a:t>
            </a:r>
          </a:p>
          <a:p>
            <a:endParaRPr lang="en-US" dirty="0" smtClean="0">
              <a:latin typeface="+mj-lt"/>
            </a:endParaRPr>
          </a:p>
          <a:p>
            <a:r>
              <a:rPr lang="en-US" dirty="0" smtClean="0">
                <a:latin typeface="+mj-lt"/>
              </a:rPr>
              <a:t>FBMS and Self Governance Database [SGDB]</a:t>
            </a:r>
          </a:p>
          <a:p>
            <a:endParaRPr lang="en-US" dirty="0" smtClean="0">
              <a:latin typeface="+mj-lt"/>
            </a:endParaRPr>
          </a:p>
          <a:p>
            <a:r>
              <a:rPr lang="en-US" dirty="0" smtClean="0">
                <a:latin typeface="+mj-lt"/>
              </a:rPr>
              <a:t>ASAP [Automated Standard Application for Payments]</a:t>
            </a:r>
          </a:p>
          <a:p>
            <a:endParaRPr lang="en-US" dirty="0" smtClean="0">
              <a:latin typeface="+mj-lt"/>
            </a:endParaRPr>
          </a:p>
          <a:p>
            <a:r>
              <a:rPr lang="en-US" dirty="0" smtClean="0">
                <a:latin typeface="+mj-lt"/>
              </a:rPr>
              <a:t>Financial Contacts</a:t>
            </a:r>
            <a:endParaRPr lang="en-US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6585361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229600" cy="1066800"/>
          </a:xfrm>
        </p:spPr>
        <p:txBody>
          <a:bodyPr>
            <a:normAutofit/>
          </a:bodyPr>
          <a:lstStyle/>
          <a:p>
            <a:r>
              <a:rPr lang="es-PR" sz="3200" dirty="0" smtClean="0"/>
              <a:t>SELF GOVERNANCE TRIBAL DISTRIBUTIONS</a:t>
            </a:r>
            <a:endParaRPr lang="es-PR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109728" indent="0">
              <a:buNone/>
            </a:pPr>
            <a:r>
              <a:rPr lang="en-US" dirty="0" smtClean="0"/>
              <a:t>There </a:t>
            </a:r>
            <a:r>
              <a:rPr lang="en-US" dirty="0"/>
              <a:t>are </a:t>
            </a:r>
            <a:r>
              <a:rPr lang="en-US" b="1" u="sng" dirty="0">
                <a:solidFill>
                  <a:srgbClr val="FF0000"/>
                </a:solidFill>
              </a:rPr>
              <a:t>two processes </a:t>
            </a:r>
            <a:r>
              <a:rPr lang="en-US" dirty="0"/>
              <a:t>to fund Self-Governance </a:t>
            </a:r>
            <a:r>
              <a:rPr lang="en-US" dirty="0" smtClean="0"/>
              <a:t>tribes:</a:t>
            </a:r>
          </a:p>
          <a:p>
            <a:pPr marL="109728" indent="0" algn="ctr">
              <a:buNone/>
            </a:pPr>
            <a:endParaRPr lang="en-US" dirty="0" smtClean="0"/>
          </a:p>
          <a:p>
            <a:pPr marL="624078" indent="-514350">
              <a:buAutoNum type="arabicPeriod"/>
            </a:pPr>
            <a:r>
              <a:rPr lang="en-US" dirty="0" smtClean="0"/>
              <a:t>Initial TPA Base Distribution</a:t>
            </a:r>
          </a:p>
          <a:p>
            <a:pPr marL="624078" indent="-514350">
              <a:buAutoNum type="arabicPeriod"/>
            </a:pPr>
            <a:r>
              <a:rPr lang="en-US" dirty="0" smtClean="0"/>
              <a:t>Central Office </a:t>
            </a:r>
            <a:r>
              <a:rPr lang="en-US" dirty="0"/>
              <a:t>Program/Regional distributions.  </a:t>
            </a:r>
            <a:endParaRPr lang="en-US" dirty="0" smtClean="0"/>
          </a:p>
          <a:p>
            <a:pPr marL="109728" indent="0" algn="ctr">
              <a:buNone/>
            </a:pPr>
            <a:endParaRPr lang="en-US" dirty="0"/>
          </a:p>
          <a:p>
            <a:pPr marL="109728" indent="0">
              <a:buNone/>
            </a:pPr>
            <a:r>
              <a:rPr lang="en-US" dirty="0" smtClean="0"/>
              <a:t>The TPA Base </a:t>
            </a:r>
            <a:r>
              <a:rPr lang="en-US" dirty="0"/>
              <a:t>Distributions are processed first and are sent straight to OSG from OBPM. </a:t>
            </a:r>
          </a:p>
          <a:p>
            <a:endParaRPr lang="es-PR" dirty="0"/>
          </a:p>
        </p:txBody>
      </p:sp>
    </p:spTree>
    <p:extLst>
      <p:ext uri="{BB962C8B-B14F-4D97-AF65-F5344CB8AC3E}">
        <p14:creationId xmlns:p14="http://schemas.microsoft.com/office/powerpoint/2010/main" val="5227038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229600" cy="1066800"/>
          </a:xfrm>
        </p:spPr>
        <p:txBody>
          <a:bodyPr>
            <a:normAutofit/>
          </a:bodyPr>
          <a:lstStyle/>
          <a:p>
            <a:r>
              <a:rPr lang="es-PR" sz="3200" dirty="0"/>
              <a:t>SELF GOVERNANCE TRIBAL DISTRIBUTIONS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" y="1831761"/>
            <a:ext cx="8989279" cy="4188039"/>
          </a:xfrm>
        </p:spPr>
      </p:pic>
      <p:sp>
        <p:nvSpPr>
          <p:cNvPr id="5" name="TextBox 4"/>
          <p:cNvSpPr txBox="1"/>
          <p:nvPr/>
        </p:nvSpPr>
        <p:spPr>
          <a:xfrm>
            <a:off x="6781800" y="5906869"/>
            <a:ext cx="200407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s-PR" dirty="0" smtClean="0"/>
              <a:t>CONTINUES ON </a:t>
            </a:r>
          </a:p>
          <a:p>
            <a:pPr algn="ctr"/>
            <a:r>
              <a:rPr lang="es-PR" dirty="0" smtClean="0"/>
              <a:t>NEXT PAGE</a:t>
            </a:r>
            <a:endParaRPr lang="es-PR" dirty="0"/>
          </a:p>
        </p:txBody>
      </p:sp>
    </p:spTree>
    <p:extLst>
      <p:ext uri="{BB962C8B-B14F-4D97-AF65-F5344CB8AC3E}">
        <p14:creationId xmlns:p14="http://schemas.microsoft.com/office/powerpoint/2010/main" val="29297083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304800"/>
            <a:ext cx="8229600" cy="1066800"/>
          </a:xfrm>
        </p:spPr>
        <p:txBody>
          <a:bodyPr>
            <a:normAutofit/>
          </a:bodyPr>
          <a:lstStyle/>
          <a:p>
            <a:r>
              <a:rPr lang="es-PR" sz="3200" dirty="0"/>
              <a:t>SELF GOVERNANCE TRIBAL DISTRIBUTIONS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069593">
            <a:off x="8001787" y="867109"/>
            <a:ext cx="1194363" cy="937383"/>
          </a:xfr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0" y="1676400"/>
            <a:ext cx="8215400" cy="52682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4026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/>
          <p:cNvSpPr>
            <a:spLocks noGrp="1"/>
          </p:cNvSpPr>
          <p:nvPr>
            <p:ph type="title"/>
          </p:nvPr>
        </p:nvSpPr>
        <p:spPr>
          <a:xfrm>
            <a:off x="304800" y="533400"/>
            <a:ext cx="8229600" cy="10668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altLang="en-US" sz="4800" dirty="0" smtClean="0"/>
              <a:t>FBMS </a:t>
            </a:r>
            <a:r>
              <a:rPr lang="en-US" altLang="en-US" sz="3100" dirty="0" smtClean="0"/>
              <a:t>[Financial Business Management </a:t>
            </a:r>
            <a:r>
              <a:rPr lang="en-US" altLang="en-US" sz="3100" dirty="0"/>
              <a:t>System</a:t>
            </a:r>
            <a:r>
              <a:rPr lang="en-US" altLang="en-US" sz="3100" dirty="0" smtClean="0"/>
              <a:t>]</a:t>
            </a:r>
          </a:p>
        </p:txBody>
      </p:sp>
      <p:sp>
        <p:nvSpPr>
          <p:cNvPr id="3" name="Rounded Rectangle 2"/>
          <p:cNvSpPr/>
          <p:nvPr/>
        </p:nvSpPr>
        <p:spPr>
          <a:xfrm>
            <a:off x="3021013" y="1676400"/>
            <a:ext cx="3200400" cy="6858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000" dirty="0"/>
              <a:t>Obligation Overview</a:t>
            </a:r>
          </a:p>
        </p:txBody>
      </p:sp>
      <p:pic>
        <p:nvPicPr>
          <p:cNvPr id="24581" name="Picture 5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49866" y="2514601"/>
            <a:ext cx="4807756" cy="381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2667000" y="3048000"/>
            <a:ext cx="1524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3810000" y="3048000"/>
            <a:ext cx="7620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3810000" y="3162300"/>
            <a:ext cx="7620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3810000" y="3607279"/>
            <a:ext cx="7620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3830458" y="4064479"/>
            <a:ext cx="7620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3801703" y="4513053"/>
            <a:ext cx="762000" cy="8382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3810000" y="4953000"/>
            <a:ext cx="7620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3830458" y="5410200"/>
            <a:ext cx="741542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3810000" y="5867400"/>
            <a:ext cx="782458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5410200" y="3048000"/>
            <a:ext cx="3048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51014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1066800"/>
          </a:xfrm>
        </p:spPr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/>
              <a:t>Self Governance Database (SGDB)</a:t>
            </a:r>
            <a:br>
              <a:rPr lang="en-US" dirty="0" smtClean="0"/>
            </a:br>
            <a:r>
              <a:rPr lang="en-US" sz="1800" dirty="0" smtClean="0"/>
              <a:t>http://www.osgdb.org/OSG/</a:t>
            </a:r>
          </a:p>
        </p:txBody>
      </p:sp>
      <p:sp>
        <p:nvSpPr>
          <p:cNvPr id="5124" name="TextBox 3"/>
          <p:cNvSpPr txBox="1">
            <a:spLocks noChangeArrowheads="1"/>
          </p:cNvSpPr>
          <p:nvPr/>
        </p:nvSpPr>
        <p:spPr bwMode="auto">
          <a:xfrm>
            <a:off x="7010400" y="2056686"/>
            <a:ext cx="1676400" cy="40626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85750" indent="-285750" eaLnBrk="0" hangingPunct="0">
              <a:spcBef>
                <a:spcPct val="20000"/>
              </a:spcBef>
              <a:buFont typeface="Arial" charset="0"/>
              <a:buChar char="•"/>
              <a:defRPr sz="3200"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Arial" charset="0"/>
              <a:buChar char="–"/>
              <a:defRPr sz="2800"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charset="0"/>
              <a:buChar char="•"/>
              <a:defRPr sz="2400"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Arial" charset="0"/>
              <a:buChar char="–"/>
              <a:defRPr sz="2000"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eaLnBrk="1" hangingPunct="1">
              <a:spcBef>
                <a:spcPct val="0"/>
              </a:spcBef>
            </a:pPr>
            <a:r>
              <a:rPr lang="en-US" altLang="en-US" sz="1600" dirty="0">
                <a:latin typeface="Trebuchet MS" panose="020B0603020202020204" pitchFamily="34" charset="0"/>
              </a:rPr>
              <a:t>One Login </a:t>
            </a:r>
            <a:r>
              <a:rPr lang="en-US" altLang="en-US" sz="1600" dirty="0" smtClean="0">
                <a:latin typeface="Trebuchet MS" panose="020B0603020202020204" pitchFamily="34" charset="0"/>
              </a:rPr>
              <a:t>ID per </a:t>
            </a:r>
            <a:r>
              <a:rPr lang="en-US" altLang="en-US" sz="1600" dirty="0">
                <a:latin typeface="Trebuchet MS" panose="020B0603020202020204" pitchFamily="34" charset="0"/>
              </a:rPr>
              <a:t>Tribe</a:t>
            </a:r>
          </a:p>
          <a:p>
            <a:pPr eaLnBrk="1" hangingPunct="1">
              <a:spcBef>
                <a:spcPct val="0"/>
              </a:spcBef>
            </a:pPr>
            <a:endParaRPr lang="en-US" altLang="en-US" sz="1600" dirty="0">
              <a:latin typeface="Trebuchet MS" panose="020B0603020202020204" pitchFamily="34" charset="0"/>
            </a:endParaRPr>
          </a:p>
          <a:p>
            <a:pPr eaLnBrk="1" hangingPunct="1">
              <a:spcBef>
                <a:spcPct val="0"/>
              </a:spcBef>
            </a:pPr>
            <a:r>
              <a:rPr lang="en-US" altLang="en-US" sz="1600" dirty="0">
                <a:latin typeface="Trebuchet MS" panose="020B0603020202020204" pitchFamily="34" charset="0"/>
              </a:rPr>
              <a:t>Headline News</a:t>
            </a:r>
          </a:p>
          <a:p>
            <a:pPr eaLnBrk="1" hangingPunct="1">
              <a:spcBef>
                <a:spcPct val="0"/>
              </a:spcBef>
            </a:pPr>
            <a:endParaRPr lang="en-US" altLang="en-US" sz="1600" dirty="0">
              <a:latin typeface="Trebuchet MS" panose="020B0603020202020204" pitchFamily="34" charset="0"/>
            </a:endParaRPr>
          </a:p>
          <a:p>
            <a:pPr eaLnBrk="1" hangingPunct="1">
              <a:spcBef>
                <a:spcPct val="0"/>
              </a:spcBef>
            </a:pPr>
            <a:r>
              <a:rPr lang="en-US" altLang="en-US" sz="1600" dirty="0">
                <a:latin typeface="Trebuchet MS" panose="020B0603020202020204" pitchFamily="34" charset="0"/>
              </a:rPr>
              <a:t>Prior Year Info. Available – i.e. Negotiation Guidance, ATOs (Authority to Obligate) </a:t>
            </a:r>
          </a:p>
          <a:p>
            <a:pPr eaLnBrk="1" hangingPunct="1">
              <a:spcBef>
                <a:spcPct val="0"/>
              </a:spcBef>
            </a:pPr>
            <a:endParaRPr lang="en-US" altLang="en-US" sz="1800" dirty="0"/>
          </a:p>
        </p:txBody>
      </p:sp>
      <p:pic>
        <p:nvPicPr>
          <p:cNvPr id="1028" name="Picture 4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1752600"/>
            <a:ext cx="6248400" cy="472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234279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itle 1"/>
          <p:cNvSpPr>
            <a:spLocks noGrp="1"/>
          </p:cNvSpPr>
          <p:nvPr>
            <p:ph type="title"/>
          </p:nvPr>
        </p:nvSpPr>
        <p:spPr>
          <a:xfrm>
            <a:off x="152400" y="533400"/>
            <a:ext cx="8229600" cy="1447800"/>
          </a:xfrm>
        </p:spPr>
        <p:txBody>
          <a:bodyPr>
            <a:normAutofit/>
          </a:bodyPr>
          <a:lstStyle/>
          <a:p>
            <a:pPr marL="0" indent="0"/>
            <a:r>
              <a:rPr lang="en-US" altLang="en-US" dirty="0" smtClean="0"/>
              <a:t>SGDB Cont’d.</a:t>
            </a:r>
            <a:br>
              <a:rPr lang="en-US" altLang="en-US" dirty="0" smtClean="0"/>
            </a:br>
            <a:endParaRPr lang="en-US" altLang="en-US" dirty="0"/>
          </a:p>
        </p:txBody>
      </p:sp>
      <p:sp>
        <p:nvSpPr>
          <p:cNvPr id="7" name="Rounded Rectangle 6"/>
          <p:cNvSpPr/>
          <p:nvPr/>
        </p:nvSpPr>
        <p:spPr>
          <a:xfrm>
            <a:off x="319088" y="3429000"/>
            <a:ext cx="914400" cy="9906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1200" dirty="0"/>
              <a:t>Tabs will appear when logged on</a:t>
            </a:r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1762124"/>
            <a:ext cx="7467600" cy="50958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4" name="Straight Arrow Connector 3"/>
          <p:cNvCxnSpPr/>
          <p:nvPr/>
        </p:nvCxnSpPr>
        <p:spPr>
          <a:xfrm flipV="1">
            <a:off x="1371600" y="2438400"/>
            <a:ext cx="1600200" cy="12192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905000" y="2336978"/>
            <a:ext cx="1005840" cy="10142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44102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8229600" cy="1066800"/>
          </a:xfrm>
        </p:spPr>
        <p:txBody>
          <a:bodyPr/>
          <a:lstStyle/>
          <a:p>
            <a:pPr eaLnBrk="1" hangingPunct="1"/>
            <a:r>
              <a:rPr lang="en-US" altLang="en-US" dirty="0" smtClean="0"/>
              <a:t>SGDB Reports</a:t>
            </a:r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905000"/>
            <a:ext cx="8610599" cy="4364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990600" y="2425102"/>
            <a:ext cx="1066800" cy="9800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/>
        </p:nvSpPr>
        <p:spPr>
          <a:xfrm>
            <a:off x="4419600" y="2590800"/>
            <a:ext cx="2286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5334000" y="2590800"/>
            <a:ext cx="12192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78110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itle 1"/>
          <p:cNvSpPr>
            <a:spLocks noGrp="1"/>
          </p:cNvSpPr>
          <p:nvPr>
            <p:ph type="title"/>
          </p:nvPr>
        </p:nvSpPr>
        <p:spPr>
          <a:xfrm>
            <a:off x="303213" y="533400"/>
            <a:ext cx="8534400" cy="758825"/>
          </a:xfrm>
        </p:spPr>
        <p:txBody>
          <a:bodyPr>
            <a:normAutofit/>
          </a:bodyPr>
          <a:lstStyle/>
          <a:p>
            <a:pPr eaLnBrk="1" hangingPunct="1"/>
            <a:r>
              <a:rPr lang="en-US" altLang="en-US" dirty="0" smtClean="0">
                <a:solidFill>
                  <a:schemeClr val="accent1">
                    <a:lumMod val="75000"/>
                  </a:schemeClr>
                </a:solidFill>
              </a:rPr>
              <a:t>AUTHORITY TO OBLIGATE (ATO)</a:t>
            </a:r>
            <a:endParaRPr lang="en-US" altLang="en-US" sz="2400" dirty="0" smtClean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096000" y="2319338"/>
            <a:ext cx="2741613" cy="3138487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u="sng" dirty="0" smtClean="0">
                <a:latin typeface="+mj-lt"/>
              </a:rPr>
              <a:t>Items</a:t>
            </a:r>
            <a:r>
              <a:rPr lang="en-US" dirty="0">
                <a:latin typeface="+mj-lt"/>
              </a:rPr>
              <a:t>:</a:t>
            </a:r>
          </a:p>
          <a:p>
            <a:pPr>
              <a:defRPr/>
            </a:pPr>
            <a:endParaRPr lang="en-US" dirty="0">
              <a:latin typeface="+mj-lt"/>
            </a:endParaRP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dirty="0">
                <a:latin typeface="+mj-lt"/>
              </a:rPr>
              <a:t>Award No.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dirty="0">
              <a:latin typeface="+mj-lt"/>
            </a:endParaRP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dirty="0">
                <a:latin typeface="+mj-lt"/>
              </a:rPr>
              <a:t>DUNS #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dirty="0">
              <a:latin typeface="+mj-lt"/>
            </a:endParaRP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dirty="0">
                <a:latin typeface="+mj-lt"/>
              </a:rPr>
              <a:t>“Roll Up” accounts</a:t>
            </a:r>
          </a:p>
          <a:p>
            <a:pPr>
              <a:defRPr/>
            </a:pPr>
            <a:r>
              <a:rPr lang="en-US" dirty="0">
                <a:latin typeface="+mj-lt"/>
              </a:rPr>
              <a:t>     and Funded Programs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dirty="0">
              <a:latin typeface="+mj-lt"/>
            </a:endParaRP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en-US" dirty="0">
                <a:latin typeface="+mj-lt"/>
              </a:rPr>
              <a:t>Description of </a:t>
            </a:r>
          </a:p>
          <a:p>
            <a:pPr>
              <a:defRPr/>
            </a:pPr>
            <a:r>
              <a:rPr lang="en-US" dirty="0">
                <a:latin typeface="+mj-lt"/>
              </a:rPr>
              <a:t>      obligation</a:t>
            </a:r>
          </a:p>
        </p:txBody>
      </p:sp>
      <p:pic>
        <p:nvPicPr>
          <p:cNvPr id="31749" name="Picture 5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676400"/>
            <a:ext cx="5190385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1295400" y="2569113"/>
            <a:ext cx="152400" cy="8909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4317521" y="2880071"/>
            <a:ext cx="381000" cy="66937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1999" y="2771665"/>
            <a:ext cx="126521" cy="6085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828800" y="2657956"/>
            <a:ext cx="609600" cy="8524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2948940" y="4970252"/>
            <a:ext cx="50292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15516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itle 1"/>
          <p:cNvSpPr>
            <a:spLocks noGrp="1"/>
          </p:cNvSpPr>
          <p:nvPr>
            <p:ph type="title"/>
          </p:nvPr>
        </p:nvSpPr>
        <p:spPr>
          <a:xfrm>
            <a:off x="304800" y="609600"/>
            <a:ext cx="8229600" cy="1066800"/>
          </a:xfrm>
        </p:spPr>
        <p:txBody>
          <a:bodyPr/>
          <a:lstStyle/>
          <a:p>
            <a:pPr eaLnBrk="1" hangingPunct="1"/>
            <a:r>
              <a:rPr lang="en-US" altLang="en-US" dirty="0" smtClean="0">
                <a:solidFill>
                  <a:schemeClr val="accent1">
                    <a:lumMod val="75000"/>
                  </a:schemeClr>
                </a:solidFill>
              </a:rPr>
              <a:t>Reprogramming Request</a:t>
            </a:r>
          </a:p>
        </p:txBody>
      </p:sp>
      <p:pic>
        <p:nvPicPr>
          <p:cNvPr id="2052" name="Picture 4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1905000"/>
            <a:ext cx="8153400" cy="4324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63505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Title 1"/>
          <p:cNvSpPr>
            <a:spLocks noGrp="1"/>
          </p:cNvSpPr>
          <p:nvPr>
            <p:ph type="title"/>
          </p:nvPr>
        </p:nvSpPr>
        <p:spPr>
          <a:xfrm>
            <a:off x="228600" y="533400"/>
            <a:ext cx="8229600" cy="1066800"/>
          </a:xfrm>
        </p:spPr>
        <p:txBody>
          <a:bodyPr/>
          <a:lstStyle/>
          <a:p>
            <a:pPr eaLnBrk="1" hangingPunct="1"/>
            <a:r>
              <a:rPr lang="en-US" altLang="en-US" dirty="0" smtClean="0">
                <a:solidFill>
                  <a:schemeClr val="accent1">
                    <a:lumMod val="75000"/>
                  </a:schemeClr>
                </a:solidFill>
              </a:rPr>
              <a:t>Reprogramming Request</a:t>
            </a:r>
          </a:p>
        </p:txBody>
      </p:sp>
      <p:pic>
        <p:nvPicPr>
          <p:cNvPr id="1027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828800"/>
            <a:ext cx="8305800" cy="441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712621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Title 1"/>
          <p:cNvSpPr>
            <a:spLocks noGrp="1"/>
          </p:cNvSpPr>
          <p:nvPr>
            <p:ph type="title"/>
          </p:nvPr>
        </p:nvSpPr>
        <p:spPr>
          <a:xfrm>
            <a:off x="304800" y="304800"/>
            <a:ext cx="8534400" cy="758825"/>
          </a:xfrm>
        </p:spPr>
        <p:txBody>
          <a:bodyPr/>
          <a:lstStyle/>
          <a:p>
            <a:pPr eaLnBrk="1" hangingPunct="1"/>
            <a:r>
              <a:rPr lang="en-US" altLang="en-US" dirty="0" smtClean="0"/>
              <a:t>ASAP vs. SGDB</a:t>
            </a:r>
          </a:p>
        </p:txBody>
      </p:sp>
      <p:sp>
        <p:nvSpPr>
          <p:cNvPr id="3" name="Rounded Rectangle 2"/>
          <p:cNvSpPr/>
          <p:nvPr/>
        </p:nvSpPr>
        <p:spPr>
          <a:xfrm>
            <a:off x="1219200" y="1511300"/>
            <a:ext cx="2057400" cy="5334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dirty="0"/>
              <a:t>ASAP ACCOUNT ID</a:t>
            </a:r>
          </a:p>
        </p:txBody>
      </p:sp>
      <p:sp>
        <p:nvSpPr>
          <p:cNvPr id="4" name="Rounded Rectangle 3"/>
          <p:cNvSpPr/>
          <p:nvPr/>
        </p:nvSpPr>
        <p:spPr>
          <a:xfrm>
            <a:off x="4910138" y="1530350"/>
            <a:ext cx="3851275" cy="4953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dirty="0"/>
              <a:t>SGDB ATO [Authority to Obligate]</a:t>
            </a:r>
          </a:p>
        </p:txBody>
      </p:sp>
      <p:pic>
        <p:nvPicPr>
          <p:cNvPr id="32778" name="Picture 10"/>
          <p:cNvPicPr>
            <a:picLocks noGrp="1" noChangeAspect="1" noChangeArrowheads="1"/>
          </p:cNvPicPr>
          <p:nvPr>
            <p:ph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1625" y="2987609"/>
            <a:ext cx="4038600" cy="14495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5"/>
          <p:cNvPicPr>
            <a:picLocks noGrp="1" noChangeAspect="1" noChangeArrowheads="1"/>
          </p:cNvPicPr>
          <p:nvPr>
            <p:ph sz="half" idx="2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6475" y="2286000"/>
            <a:ext cx="4038600" cy="3557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5" name="Straight Arrow Connector 4"/>
          <p:cNvCxnSpPr/>
          <p:nvPr/>
        </p:nvCxnSpPr>
        <p:spPr>
          <a:xfrm flipV="1">
            <a:off x="1752600" y="3200400"/>
            <a:ext cx="5791200" cy="1066800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304800" y="3688081"/>
            <a:ext cx="304800" cy="4571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626870" y="3311236"/>
            <a:ext cx="251460" cy="6927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1496290" y="3675154"/>
            <a:ext cx="69273" cy="72085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5562600" y="2971800"/>
            <a:ext cx="762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8077200" y="3124200"/>
            <a:ext cx="76200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967846" y="3048000"/>
            <a:ext cx="484909" cy="76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7848600" y="3228595"/>
            <a:ext cx="304800" cy="5029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6835775" y="4876800"/>
            <a:ext cx="327025" cy="4571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762000" y="3685794"/>
            <a:ext cx="152400" cy="5029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356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6"/>
          <p:cNvSpPr>
            <a:spLocks noGrp="1"/>
          </p:cNvSpPr>
          <p:nvPr>
            <p:ph type="title"/>
          </p:nvPr>
        </p:nvSpPr>
        <p:spPr>
          <a:xfrm>
            <a:off x="304800" y="457200"/>
            <a:ext cx="8229600" cy="1066800"/>
          </a:xfrm>
        </p:spPr>
        <p:txBody>
          <a:bodyPr/>
          <a:lstStyle/>
          <a:p>
            <a:pPr eaLnBrk="1" hangingPunct="1"/>
            <a:r>
              <a:rPr lang="en-US" altLang="en-US" dirty="0" smtClean="0"/>
              <a:t>Self Governance Finance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257800"/>
          </a:xfrm>
        </p:spPr>
        <p:txBody>
          <a:bodyPr rtlCol="0">
            <a:normAutofit fontScale="62500" lnSpcReduction="20000"/>
          </a:bodyPr>
          <a:lstStyle/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Dan Santiago – Financial Manager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	202-219-0245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Rufina </a:t>
            </a:r>
            <a:r>
              <a:rPr lang="en-US" dirty="0" err="1" smtClean="0">
                <a:latin typeface="+mj-lt"/>
              </a:rPr>
              <a:t>Villicaña</a:t>
            </a:r>
            <a:r>
              <a:rPr lang="en-US" dirty="0" smtClean="0">
                <a:latin typeface="+mj-lt"/>
              </a:rPr>
              <a:t> – Financial Specialist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	360-699-1006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Celeste </a:t>
            </a:r>
            <a:r>
              <a:rPr lang="en-US" dirty="0" err="1" smtClean="0">
                <a:latin typeface="+mj-lt"/>
              </a:rPr>
              <a:t>Engles</a:t>
            </a:r>
            <a:r>
              <a:rPr lang="en-US" dirty="0" smtClean="0">
                <a:latin typeface="+mj-lt"/>
              </a:rPr>
              <a:t> – Financial Specialist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	202-208-5955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Lance Fisher – Financial Specialist/SGDB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	202-513-7707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u="sng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u="sng" dirty="0" smtClean="0">
                <a:latin typeface="+mj-lt"/>
              </a:rPr>
              <a:t>AUDITS AND CONTRACT SUPPORT 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Thomas </a:t>
            </a:r>
            <a:r>
              <a:rPr lang="en-US" dirty="0" err="1" smtClean="0">
                <a:latin typeface="+mj-lt"/>
              </a:rPr>
              <a:t>Gubatayao</a:t>
            </a:r>
            <a:r>
              <a:rPr lang="en-US" dirty="0" smtClean="0">
                <a:latin typeface="+mj-lt"/>
              </a:rPr>
              <a:t> - Financial Specialist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>
                <a:latin typeface="+mj-lt"/>
              </a:rPr>
              <a:t>	</a:t>
            </a:r>
            <a:r>
              <a:rPr lang="en-US" dirty="0" smtClean="0">
                <a:latin typeface="+mj-lt"/>
              </a:rPr>
              <a:t>360-699-1010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 smtClean="0">
                <a:latin typeface="+mj-lt"/>
              </a:rPr>
              <a:t>Miles Reader - Financial Specialist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r>
              <a:rPr lang="en-US" dirty="0">
                <a:latin typeface="+mj-lt"/>
              </a:rPr>
              <a:t>	</a:t>
            </a:r>
            <a:r>
              <a:rPr lang="en-US" dirty="0" smtClean="0">
                <a:latin typeface="+mj-lt"/>
              </a:rPr>
              <a:t>360-699-1004</a:t>
            </a:r>
          </a:p>
          <a:p>
            <a:pPr marL="0" indent="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dirty="0" smtClean="0">
              <a:latin typeface="+mj-lt"/>
            </a:endParaRPr>
          </a:p>
          <a:p>
            <a:pPr eaLnBrk="1" fontAlgn="auto" hangingPunct="1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5104859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Urban">
  <a:themeElements>
    <a:clrScheme name="Urban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Urban">
      <a:majorFont>
        <a:latin typeface="Trebuchet MS"/>
        <a:ea typeface=""/>
        <a:cs typeface=""/>
        <a:font script="Jpan" typeface="HGｺﾞｼｯｸM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HG明朝B"/>
        <a:font script="Hang" typeface="맑은 고딕"/>
        <a:font script="Hans" typeface="宋体"/>
        <a:font script="Hant" typeface="新細明體"/>
        <a:font script="Arab" typeface="Arial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Urban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  <a:satMod val="255000"/>
              </a:schemeClr>
            </a:gs>
            <a:gs pos="55000">
              <a:schemeClr val="phClr">
                <a:tint val="12000"/>
                <a:satMod val="255000"/>
              </a:schemeClr>
            </a:gs>
            <a:gs pos="100000">
              <a:schemeClr val="phClr">
                <a:tint val="45000"/>
                <a:satMod val="250000"/>
              </a:schemeClr>
            </a:gs>
          </a:gsLst>
          <a:path path="circle">
            <a:fillToRect l="-40000" t="-90000" r="140000" b="190000"/>
          </a:path>
        </a:gradFill>
        <a:gradFill rotWithShape="1">
          <a:gsLst>
            <a:gs pos="0">
              <a:schemeClr val="phClr">
                <a:tint val="43000"/>
                <a:satMod val="165000"/>
              </a:schemeClr>
            </a:gs>
            <a:gs pos="55000">
              <a:schemeClr val="phClr">
                <a:tint val="83000"/>
                <a:satMod val="155000"/>
              </a:schemeClr>
            </a:gs>
            <a:gs pos="100000">
              <a:schemeClr val="phClr">
                <a:shade val="85000"/>
              </a:schemeClr>
            </a:gs>
          </a:gsLst>
          <a:path path="circle">
            <a:fillToRect l="-40000" t="-90000" r="140000" b="19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15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flat" dir="t">
              <a:rot lat="0" lon="0" rev="20040000"/>
            </a:lightRig>
          </a:scene3d>
          <a:sp3d contourW="12700" prstMaterial="dkEdge">
            <a:bevelT w="25400" h="38100" prst="convex"/>
            <a:contourClr>
              <a:schemeClr val="phClr">
                <a:satMod val="115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100000">
              <a:schemeClr val="phClr">
                <a:tint val="80000"/>
                <a:satMod val="250000"/>
              </a:schemeClr>
            </a:gs>
            <a:gs pos="60000">
              <a:schemeClr val="phClr">
                <a:shade val="38000"/>
                <a:satMod val="175000"/>
              </a:schemeClr>
            </a:gs>
            <a:gs pos="0">
              <a:schemeClr val="phClr">
                <a:shade val="30000"/>
                <a:satMod val="175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48000"/>
              </a:schemeClr>
              <a:schemeClr val="phClr">
                <a:tint val="96000"/>
                <a:satMod val="150000"/>
              </a:schemeClr>
            </a:duotone>
          </a:blip>
          <a:tile tx="0" ty="0" sx="80000" sy="8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99136148F2F6934AAC2E87DB64F2BD49" ma:contentTypeVersion="0" ma:contentTypeDescription="Create a new document." ma:contentTypeScope="" ma:versionID="a5494e5494adcd5267841429eb6b4f71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c64490b4aec6201516c3a874156f37b2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B726BA7B-9A0D-4FBF-8D35-D4DA4341D2F1}">
  <ds:schemaRefs>
    <ds:schemaRef ds:uri="http://schemas.microsoft.com/office/2006/documentManagement/types"/>
    <ds:schemaRef ds:uri="http://schemas.microsoft.com/office/infopath/2007/PartnerControls"/>
    <ds:schemaRef ds:uri="http://purl.org/dc/elements/1.1/"/>
    <ds:schemaRef ds:uri="http://schemas.microsoft.com/office/2006/metadata/properties"/>
    <ds:schemaRef ds:uri="http://purl.org/dc/terms/"/>
    <ds:schemaRef ds:uri="http://schemas.openxmlformats.org/package/2006/metadata/core-properties"/>
    <ds:schemaRef ds:uri="http://www.w3.org/XML/1998/namespace"/>
    <ds:schemaRef ds:uri="http://purl.org/dc/dcmitype/"/>
  </ds:schemaRefs>
</ds:datastoreItem>
</file>

<file path=customXml/itemProps2.xml><?xml version="1.0" encoding="utf-8"?>
<ds:datastoreItem xmlns:ds="http://schemas.openxmlformats.org/officeDocument/2006/customXml" ds:itemID="{25F6F136-5C8C-45B4-8C2B-83E9F1629A6C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  <ds:schemaRef ds:uri="http://schemas.microsoft.com/office/infopath/2007/PartnerControls"/>
  </ds:schemaRefs>
</ds:datastoreItem>
</file>

<file path=customXml/itemProps3.xml><?xml version="1.0" encoding="utf-8"?>
<ds:datastoreItem xmlns:ds="http://schemas.openxmlformats.org/officeDocument/2006/customXml" ds:itemID="{EACE1F4B-50BF-41CB-826D-86CC32EF5004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Urban</Template>
  <TotalTime>5428</TotalTime>
  <Words>217</Words>
  <Application>Microsoft Office PowerPoint</Application>
  <PresentationFormat>On-screen Show (4:3)</PresentationFormat>
  <Paragraphs>80</Paragraphs>
  <Slides>14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1" baseType="lpstr">
      <vt:lpstr>MS PGothic</vt:lpstr>
      <vt:lpstr>Arial</vt:lpstr>
      <vt:lpstr>Calibri</vt:lpstr>
      <vt:lpstr>Georgia</vt:lpstr>
      <vt:lpstr>Trebuchet MS</vt:lpstr>
      <vt:lpstr>Wingdings 2</vt:lpstr>
      <vt:lpstr>Urban</vt:lpstr>
      <vt:lpstr>PowerPoint Presentation</vt:lpstr>
      <vt:lpstr>Overview</vt:lpstr>
      <vt:lpstr>SELF GOVERNANCE TRIBAL DISTRIBUTIONS</vt:lpstr>
      <vt:lpstr>SELF GOVERNANCE TRIBAL DISTRIBUTIONS</vt:lpstr>
      <vt:lpstr>SELF GOVERNANCE TRIBAL DISTRIBUTIONS</vt:lpstr>
      <vt:lpstr>FBMS [Financial Business Management System]</vt:lpstr>
      <vt:lpstr>Self Governance Database (SGDB) http://www.osgdb.org/OSG/</vt:lpstr>
      <vt:lpstr>SGDB Cont’d. </vt:lpstr>
      <vt:lpstr>SGDB Reports</vt:lpstr>
      <vt:lpstr>AUTHORITY TO OBLIGATE (ATO)</vt:lpstr>
      <vt:lpstr>Reprogramming Request</vt:lpstr>
      <vt:lpstr>Reprogramming Request</vt:lpstr>
      <vt:lpstr>ASAP vs. SGDB</vt:lpstr>
      <vt:lpstr>Self Governance Finance</vt:lpstr>
    </vt:vector>
  </TitlesOfParts>
  <Company>Bureau of Indian Affairs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Selected Legislative Foundation of the Self Governance Program</dc:title>
  <dc:creator>Kallappa, Matthew</dc:creator>
  <cp:lastModifiedBy>Santiago-Nunez, Danny</cp:lastModifiedBy>
  <cp:revision>313</cp:revision>
  <cp:lastPrinted>2017-04-13T00:25:38Z</cp:lastPrinted>
  <dcterms:created xsi:type="dcterms:W3CDTF">2015-01-29T22:13:25Z</dcterms:created>
  <dcterms:modified xsi:type="dcterms:W3CDTF">2019-04-01T15:55:10Z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0x01010099136148F2F6934AAC2E87DB64F2BD49</vt:lpwstr>
  </property>
</Properties>
</file>