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0"/>
  </p:notesMasterIdLst>
  <p:handoutMasterIdLst>
    <p:handoutMasterId r:id="rId21"/>
  </p:handoutMasterIdLst>
  <p:sldIdLst>
    <p:sldId id="261" r:id="rId2"/>
    <p:sldId id="265" r:id="rId3"/>
    <p:sldId id="286" r:id="rId4"/>
    <p:sldId id="276" r:id="rId5"/>
    <p:sldId id="277" r:id="rId6"/>
    <p:sldId id="266" r:id="rId7"/>
    <p:sldId id="278" r:id="rId8"/>
    <p:sldId id="262" r:id="rId9"/>
    <p:sldId id="293" r:id="rId10"/>
    <p:sldId id="279" r:id="rId11"/>
    <p:sldId id="280" r:id="rId12"/>
    <p:sldId id="287" r:id="rId13"/>
    <p:sldId id="294" r:id="rId14"/>
    <p:sldId id="291" r:id="rId15"/>
    <p:sldId id="288" r:id="rId16"/>
    <p:sldId id="289" r:id="rId17"/>
    <p:sldId id="290" r:id="rId18"/>
    <p:sldId id="292" r:id="rId19"/>
  </p:sldIdLst>
  <p:sldSz cx="9144000" cy="6858000" type="screen4x3"/>
  <p:notesSz cx="7023100" cy="9309100"/>
  <p:defaultTextStyle>
    <a:defPPr>
      <a:defRPr lang="en-US"/>
    </a:defPPr>
    <a:lvl1pPr algn="l" rtl="0" fontAlgn="base">
      <a:spcBef>
        <a:spcPct val="0"/>
      </a:spcBef>
      <a:spcAft>
        <a:spcPct val="0"/>
      </a:spcAft>
      <a:defRPr sz="3200" kern="1200">
        <a:solidFill>
          <a:schemeClr val="tx1"/>
        </a:solidFill>
        <a:latin typeface="Times New Roman" pitchFamily="18" charset="0"/>
        <a:ea typeface="+mn-ea"/>
        <a:cs typeface="+mn-cs"/>
      </a:defRPr>
    </a:lvl1pPr>
    <a:lvl2pPr marL="457200" algn="l" rtl="0" fontAlgn="base">
      <a:spcBef>
        <a:spcPct val="0"/>
      </a:spcBef>
      <a:spcAft>
        <a:spcPct val="0"/>
      </a:spcAft>
      <a:defRPr sz="3200" kern="1200">
        <a:solidFill>
          <a:schemeClr val="tx1"/>
        </a:solidFill>
        <a:latin typeface="Times New Roman" pitchFamily="18" charset="0"/>
        <a:ea typeface="+mn-ea"/>
        <a:cs typeface="+mn-cs"/>
      </a:defRPr>
    </a:lvl2pPr>
    <a:lvl3pPr marL="914400" algn="l" rtl="0" fontAlgn="base">
      <a:spcBef>
        <a:spcPct val="0"/>
      </a:spcBef>
      <a:spcAft>
        <a:spcPct val="0"/>
      </a:spcAft>
      <a:defRPr sz="3200" kern="1200">
        <a:solidFill>
          <a:schemeClr val="tx1"/>
        </a:solidFill>
        <a:latin typeface="Times New Roman" pitchFamily="18" charset="0"/>
        <a:ea typeface="+mn-ea"/>
        <a:cs typeface="+mn-cs"/>
      </a:defRPr>
    </a:lvl3pPr>
    <a:lvl4pPr marL="1371600" algn="l" rtl="0" fontAlgn="base">
      <a:spcBef>
        <a:spcPct val="0"/>
      </a:spcBef>
      <a:spcAft>
        <a:spcPct val="0"/>
      </a:spcAft>
      <a:defRPr sz="3200" kern="1200">
        <a:solidFill>
          <a:schemeClr val="tx1"/>
        </a:solidFill>
        <a:latin typeface="Times New Roman" pitchFamily="18" charset="0"/>
        <a:ea typeface="+mn-ea"/>
        <a:cs typeface="+mn-cs"/>
      </a:defRPr>
    </a:lvl4pPr>
    <a:lvl5pPr marL="1828800" algn="l" rtl="0" fontAlgn="base">
      <a:spcBef>
        <a:spcPct val="0"/>
      </a:spcBef>
      <a:spcAft>
        <a:spcPct val="0"/>
      </a:spcAft>
      <a:defRPr sz="3200" kern="1200">
        <a:solidFill>
          <a:schemeClr val="tx1"/>
        </a:solidFill>
        <a:latin typeface="Times New Roman" pitchFamily="18" charset="0"/>
        <a:ea typeface="+mn-ea"/>
        <a:cs typeface="+mn-cs"/>
      </a:defRPr>
    </a:lvl5pPr>
    <a:lvl6pPr marL="2286000" algn="l" defTabSz="914400" rtl="0" eaLnBrk="1" latinLnBrk="0" hangingPunct="1">
      <a:defRPr sz="3200" kern="1200">
        <a:solidFill>
          <a:schemeClr val="tx1"/>
        </a:solidFill>
        <a:latin typeface="Times New Roman" pitchFamily="18" charset="0"/>
        <a:ea typeface="+mn-ea"/>
        <a:cs typeface="+mn-cs"/>
      </a:defRPr>
    </a:lvl6pPr>
    <a:lvl7pPr marL="2743200" algn="l" defTabSz="914400" rtl="0" eaLnBrk="1" latinLnBrk="0" hangingPunct="1">
      <a:defRPr sz="3200" kern="1200">
        <a:solidFill>
          <a:schemeClr val="tx1"/>
        </a:solidFill>
        <a:latin typeface="Times New Roman" pitchFamily="18" charset="0"/>
        <a:ea typeface="+mn-ea"/>
        <a:cs typeface="+mn-cs"/>
      </a:defRPr>
    </a:lvl7pPr>
    <a:lvl8pPr marL="3200400" algn="l" defTabSz="914400" rtl="0" eaLnBrk="1" latinLnBrk="0" hangingPunct="1">
      <a:defRPr sz="3200" kern="1200">
        <a:solidFill>
          <a:schemeClr val="tx1"/>
        </a:solidFill>
        <a:latin typeface="Times New Roman" pitchFamily="18" charset="0"/>
        <a:ea typeface="+mn-ea"/>
        <a:cs typeface="+mn-cs"/>
      </a:defRPr>
    </a:lvl8pPr>
    <a:lvl9pPr marL="3657600" algn="l" defTabSz="914400" rtl="0" eaLnBrk="1" latinLnBrk="0" hangingPunct="1">
      <a:defRPr sz="3200" kern="1200">
        <a:solidFill>
          <a:schemeClr val="tx1"/>
        </a:solidFill>
        <a:latin typeface="Times New Roman" pitchFamily="18"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32">
          <p15:clr>
            <a:srgbClr val="A4A3A4"/>
          </p15:clr>
        </p15:guide>
        <p15:guide id="2" pos="2212">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CE7BF"/>
    <a:srgbClr val="996633"/>
    <a:srgbClr val="D6ED91"/>
    <a:srgbClr val="CC66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vertBarState="maximized">
    <p:restoredLeft sz="15620" autoAdjust="0"/>
    <p:restoredTop sz="94628" autoAdjust="0"/>
  </p:normalViewPr>
  <p:slideViewPr>
    <p:cSldViewPr>
      <p:cViewPr varScale="1">
        <p:scale>
          <a:sx n="65" d="100"/>
          <a:sy n="65" d="100"/>
        </p:scale>
        <p:origin x="816" y="78"/>
      </p:cViewPr>
      <p:guideLst>
        <p:guide orient="horz" pos="2160"/>
        <p:guide pos="2880"/>
      </p:guideLst>
    </p:cSldViewPr>
  </p:slideViewPr>
  <p:notesTextViewPr>
    <p:cViewPr>
      <p:scale>
        <a:sx n="1" d="1"/>
        <a:sy n="1" d="1"/>
      </p:scale>
      <p:origin x="0" y="0"/>
    </p:cViewPr>
  </p:notesTextViewPr>
  <p:notesViewPr>
    <p:cSldViewPr>
      <p:cViewPr varScale="1">
        <p:scale>
          <a:sx n="78" d="100"/>
          <a:sy n="78" d="100"/>
        </p:scale>
        <p:origin x="-1986" y="-102"/>
      </p:cViewPr>
      <p:guideLst>
        <p:guide orient="horz" pos="2932"/>
        <p:guide pos="2212"/>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handoutMaster" Target="handoutMasters/handout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436" name="Rectangle 4"/>
          <p:cNvSpPr>
            <a:spLocks noGrp="1" noChangeArrowheads="1"/>
          </p:cNvSpPr>
          <p:nvPr>
            <p:ph type="ftr" sz="quarter" idx="2"/>
          </p:nvPr>
        </p:nvSpPr>
        <p:spPr bwMode="auto">
          <a:xfrm>
            <a:off x="0" y="8698191"/>
            <a:ext cx="5114508" cy="60929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572" tIns="45786" rIns="91572" bIns="45786" numCol="1" anchor="b" anchorCtr="0" compatLnSpc="1">
            <a:prstTxWarp prst="textNoShape">
              <a:avLst/>
            </a:prstTxWarp>
          </a:bodyPr>
          <a:lstStyle>
            <a:lvl1pPr defTabSz="915351" eaLnBrk="0" hangingPunct="0">
              <a:defRPr sz="1200" smtClean="0"/>
            </a:lvl1pPr>
          </a:lstStyle>
          <a:p>
            <a:pPr>
              <a:defRPr/>
            </a:pPr>
            <a:r>
              <a:rPr lang="en-US" dirty="0"/>
              <a:t>Washington DC | Portland OR | Oklahoma City OK | Sacramento CA</a:t>
            </a:r>
          </a:p>
        </p:txBody>
      </p:sp>
      <p:sp>
        <p:nvSpPr>
          <p:cNvPr id="18437" name="Rectangle 5"/>
          <p:cNvSpPr>
            <a:spLocks noGrp="1" noChangeArrowheads="1"/>
          </p:cNvSpPr>
          <p:nvPr>
            <p:ph type="sldNum" sz="quarter" idx="3"/>
          </p:nvPr>
        </p:nvSpPr>
        <p:spPr bwMode="auto">
          <a:xfrm>
            <a:off x="5267325" y="8842030"/>
            <a:ext cx="1754150" cy="4654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572" tIns="45786" rIns="91572" bIns="45786" numCol="1" anchor="b" anchorCtr="0" compatLnSpc="1">
            <a:prstTxWarp prst="textNoShape">
              <a:avLst/>
            </a:prstTxWarp>
          </a:bodyPr>
          <a:lstStyle>
            <a:lvl1pPr algn="r" defTabSz="915351" eaLnBrk="0" hangingPunct="0">
              <a:defRPr sz="1200" smtClean="0"/>
            </a:lvl1pPr>
          </a:lstStyle>
          <a:p>
            <a:pPr>
              <a:defRPr/>
            </a:pPr>
            <a:fld id="{C0DA1E35-CE33-4431-A3F5-82EF34BB3791}" type="slidenum">
              <a:rPr lang="en-US"/>
              <a:pPr>
                <a:defRPr/>
              </a:pPr>
              <a:t>‹#›</a:t>
            </a:fld>
            <a:endParaRPr lang="en-US" dirty="0"/>
          </a:p>
        </p:txBody>
      </p:sp>
      <p:pic>
        <p:nvPicPr>
          <p:cNvPr id="8196" name="Picture 7" descr="HSDW Logo_Black"/>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6409" y="75960"/>
            <a:ext cx="577130" cy="562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573621550"/>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3490" name="Rectangle 2"/>
          <p:cNvSpPr>
            <a:spLocks noGrp="1" noChangeArrowheads="1"/>
          </p:cNvSpPr>
          <p:nvPr>
            <p:ph type="hdr" sz="quarter"/>
          </p:nvPr>
        </p:nvSpPr>
        <p:spPr bwMode="auto">
          <a:xfrm>
            <a:off x="0" y="0"/>
            <a:ext cx="3043343" cy="4654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3312" tIns="46657" rIns="93312" bIns="46657" numCol="1" anchor="t" anchorCtr="0" compatLnSpc="1">
            <a:prstTxWarp prst="textNoShape">
              <a:avLst/>
            </a:prstTxWarp>
          </a:bodyPr>
          <a:lstStyle>
            <a:lvl1pPr>
              <a:defRPr sz="1200" smtClean="0">
                <a:latin typeface="Arial" charset="0"/>
              </a:defRPr>
            </a:lvl1pPr>
          </a:lstStyle>
          <a:p>
            <a:pPr>
              <a:defRPr/>
            </a:pPr>
            <a:endParaRPr lang="en-US" dirty="0"/>
          </a:p>
        </p:txBody>
      </p:sp>
      <p:sp>
        <p:nvSpPr>
          <p:cNvPr id="63491" name="Rectangle 3"/>
          <p:cNvSpPr>
            <a:spLocks noGrp="1" noChangeArrowheads="1"/>
          </p:cNvSpPr>
          <p:nvPr>
            <p:ph type="dt" idx="1"/>
          </p:nvPr>
        </p:nvSpPr>
        <p:spPr bwMode="auto">
          <a:xfrm>
            <a:off x="3978132" y="0"/>
            <a:ext cx="3043343" cy="4654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3312" tIns="46657" rIns="93312" bIns="46657" numCol="1" anchor="t" anchorCtr="0" compatLnSpc="1">
            <a:prstTxWarp prst="textNoShape">
              <a:avLst/>
            </a:prstTxWarp>
          </a:bodyPr>
          <a:lstStyle>
            <a:lvl1pPr algn="r">
              <a:defRPr sz="1200" smtClean="0">
                <a:latin typeface="Arial" charset="0"/>
              </a:defRPr>
            </a:lvl1pPr>
          </a:lstStyle>
          <a:p>
            <a:pPr>
              <a:defRPr/>
            </a:pPr>
            <a:fld id="{5E3BC665-EC46-4EEA-8568-FC4C1275D393}" type="datetime6">
              <a:rPr lang="en-US"/>
              <a:pPr>
                <a:defRPr/>
              </a:pPr>
              <a:t>April 19</a:t>
            </a:fld>
            <a:endParaRPr lang="en-US" dirty="0"/>
          </a:p>
        </p:txBody>
      </p:sp>
      <p:sp>
        <p:nvSpPr>
          <p:cNvPr id="6148" name="Rectangle 4"/>
          <p:cNvSpPr>
            <a:spLocks noGrp="1" noRot="1" noChangeAspect="1" noChangeArrowheads="1" noTextEdit="1"/>
          </p:cNvSpPr>
          <p:nvPr>
            <p:ph type="sldImg" idx="2"/>
          </p:nvPr>
        </p:nvSpPr>
        <p:spPr bwMode="auto">
          <a:xfrm>
            <a:off x="1184275" y="698500"/>
            <a:ext cx="4654550" cy="3490913"/>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3" name="Rectangle 5"/>
          <p:cNvSpPr>
            <a:spLocks noGrp="1" noChangeArrowheads="1"/>
          </p:cNvSpPr>
          <p:nvPr>
            <p:ph type="body" sz="quarter" idx="3"/>
          </p:nvPr>
        </p:nvSpPr>
        <p:spPr bwMode="auto">
          <a:xfrm>
            <a:off x="702310" y="4421823"/>
            <a:ext cx="5618480" cy="41890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3312" tIns="46657" rIns="93312" bIns="46657" numCol="1" anchor="t" anchorCtr="0" compatLnSpc="1">
            <a:prstTxWarp prst="textNoShape">
              <a:avLst/>
            </a:prstTxWarp>
          </a:bodyPr>
          <a:lstStyle/>
          <a:p>
            <a:pPr lvl="0"/>
            <a:r>
              <a:rPr lang="en-US" noProof="0" dirty="0" smtClean="0"/>
              <a:t>Click to edit Master text styles</a:t>
            </a:r>
          </a:p>
          <a:p>
            <a:pPr lvl="1"/>
            <a:r>
              <a:rPr lang="en-US" noProof="0" dirty="0" smtClean="0"/>
              <a:t>Second level</a:t>
            </a:r>
          </a:p>
          <a:p>
            <a:pPr lvl="2"/>
            <a:r>
              <a:rPr lang="en-US" noProof="0" dirty="0" smtClean="0"/>
              <a:t>Third level</a:t>
            </a:r>
          </a:p>
          <a:p>
            <a:pPr lvl="3"/>
            <a:r>
              <a:rPr lang="en-US" noProof="0" dirty="0" smtClean="0"/>
              <a:t>Fourth level</a:t>
            </a:r>
          </a:p>
          <a:p>
            <a:pPr lvl="4"/>
            <a:r>
              <a:rPr lang="en-US" noProof="0" dirty="0" smtClean="0"/>
              <a:t>Fifth level</a:t>
            </a:r>
          </a:p>
        </p:txBody>
      </p:sp>
      <p:sp>
        <p:nvSpPr>
          <p:cNvPr id="63494" name="Rectangle 6"/>
          <p:cNvSpPr>
            <a:spLocks noGrp="1" noChangeArrowheads="1"/>
          </p:cNvSpPr>
          <p:nvPr>
            <p:ph type="ftr" sz="quarter" idx="4"/>
          </p:nvPr>
        </p:nvSpPr>
        <p:spPr bwMode="auto">
          <a:xfrm>
            <a:off x="0" y="8842030"/>
            <a:ext cx="3043343" cy="4654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3312" tIns="46657" rIns="93312" bIns="46657" numCol="1" anchor="b" anchorCtr="0" compatLnSpc="1">
            <a:prstTxWarp prst="textNoShape">
              <a:avLst/>
            </a:prstTxWarp>
          </a:bodyPr>
          <a:lstStyle>
            <a:lvl1pPr>
              <a:defRPr sz="1200" smtClean="0">
                <a:latin typeface="Arial" charset="0"/>
              </a:defRPr>
            </a:lvl1pPr>
          </a:lstStyle>
          <a:p>
            <a:pPr>
              <a:defRPr/>
            </a:pPr>
            <a:endParaRPr lang="en-US" dirty="0"/>
          </a:p>
        </p:txBody>
      </p:sp>
      <p:sp>
        <p:nvSpPr>
          <p:cNvPr id="63495" name="Rectangle 7"/>
          <p:cNvSpPr>
            <a:spLocks noGrp="1" noChangeArrowheads="1"/>
          </p:cNvSpPr>
          <p:nvPr>
            <p:ph type="sldNum" sz="quarter" idx="5"/>
          </p:nvPr>
        </p:nvSpPr>
        <p:spPr bwMode="auto">
          <a:xfrm>
            <a:off x="3978132" y="8842030"/>
            <a:ext cx="3043343" cy="4654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3312" tIns="46657" rIns="93312" bIns="46657" numCol="1" anchor="b" anchorCtr="0" compatLnSpc="1">
            <a:prstTxWarp prst="textNoShape">
              <a:avLst/>
            </a:prstTxWarp>
          </a:bodyPr>
          <a:lstStyle>
            <a:lvl1pPr algn="r">
              <a:defRPr sz="1200" smtClean="0">
                <a:latin typeface="Arial" charset="0"/>
              </a:defRPr>
            </a:lvl1pPr>
          </a:lstStyle>
          <a:p>
            <a:pPr>
              <a:defRPr/>
            </a:pPr>
            <a:fld id="{50784B5A-CBBA-4878-A88B-90CA8D18ED1A}" type="slidenum">
              <a:rPr lang="en-US"/>
              <a:pPr>
                <a:defRPr/>
              </a:pPr>
              <a:t>‹#›</a:t>
            </a:fld>
            <a:endParaRPr lang="en-US" dirty="0"/>
          </a:p>
        </p:txBody>
      </p:sp>
    </p:spTree>
    <p:extLst>
      <p:ext uri="{BB962C8B-B14F-4D97-AF65-F5344CB8AC3E}">
        <p14:creationId xmlns:p14="http://schemas.microsoft.com/office/powerpoint/2010/main" val="2987783303"/>
      </p:ext>
    </p:extLst>
  </p:cSld>
  <p:clrMap bg1="lt1" tx1="dk1" bg2="lt2" tx2="dk2" accent1="accent1" accent2="accent2" accent3="accent3" accent4="accent4" accent5="accent5" accent6="accent6" hlink="hlink" folHlink="folHlink"/>
  <p:hf hdr="0" ftr="0"/>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www.ihs.gov/chs/documents/mlri/MLR%20FAQs.pdf" TargetMode="External"/><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a:t>
            </a:fld>
            <a:endParaRPr lang="en-US" dirty="0"/>
          </a:p>
        </p:txBody>
      </p:sp>
    </p:spTree>
    <p:extLst>
      <p:ext uri="{BB962C8B-B14F-4D97-AF65-F5344CB8AC3E}">
        <p14:creationId xmlns:p14="http://schemas.microsoft.com/office/powerpoint/2010/main" val="86013687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2</a:t>
            </a:fld>
            <a:endParaRPr lang="en-US" dirty="0"/>
          </a:p>
        </p:txBody>
      </p:sp>
    </p:spTree>
    <p:extLst>
      <p:ext uri="{BB962C8B-B14F-4D97-AF65-F5344CB8AC3E}">
        <p14:creationId xmlns:p14="http://schemas.microsoft.com/office/powerpoint/2010/main" val="218006472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3</a:t>
            </a:fld>
            <a:endParaRPr lang="en-US" dirty="0"/>
          </a:p>
        </p:txBody>
      </p:sp>
    </p:spTree>
    <p:extLst>
      <p:ext uri="{BB962C8B-B14F-4D97-AF65-F5344CB8AC3E}">
        <p14:creationId xmlns:p14="http://schemas.microsoft.com/office/powerpoint/2010/main" val="276503429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dirty="0" smtClean="0"/>
              <a:t>Section 506 of the MMA is codified at 42 U.S.C. § 1395cc(a)(1)(U).</a:t>
            </a:r>
          </a:p>
          <a:p>
            <a:endParaRPr lang="en-US" altLang="en-US" dirty="0" smtClean="0"/>
          </a:p>
          <a:p>
            <a:r>
              <a:rPr lang="en-US" altLang="en-US" dirty="0" smtClean="0"/>
              <a:t>A</a:t>
            </a:r>
            <a:r>
              <a:rPr lang="en-US" altLang="en-US" i="1" dirty="0" smtClean="0"/>
              <a:t> </a:t>
            </a:r>
            <a:r>
              <a:rPr lang="en-US" altLang="en-US" i="1" dirty="0"/>
              <a:t>Medicare-participating inpatient hospital </a:t>
            </a:r>
            <a:r>
              <a:rPr lang="en-US" altLang="en-US" dirty="0"/>
              <a:t>is a hospital that admits patients overnight and which accepts payment from the Medicare program for its </a:t>
            </a:r>
            <a:r>
              <a:rPr lang="en-US" altLang="en-US" dirty="0" smtClean="0"/>
              <a:t>patients</a:t>
            </a:r>
          </a:p>
          <a:p>
            <a:endParaRPr lang="en-US" altLang="en-US" dirty="0"/>
          </a:p>
          <a:p>
            <a:r>
              <a:rPr lang="en-US" dirty="0"/>
              <a:t>Regulations to implement Section 506 of the MMA, </a:t>
            </a:r>
            <a:r>
              <a:rPr lang="en-US" dirty="0" smtClean="0"/>
              <a:t>were issued </a:t>
            </a:r>
            <a:r>
              <a:rPr lang="en-US" dirty="0"/>
              <a:t>jointly by IHS and the Centers for Medicare &amp; Medicaid Services (CMS), </a:t>
            </a:r>
            <a:r>
              <a:rPr lang="en-US" dirty="0" smtClean="0"/>
              <a:t>and became </a:t>
            </a:r>
            <a:r>
              <a:rPr lang="en-US" dirty="0"/>
              <a:t>effective July 5, 2007.  72 </a:t>
            </a:r>
            <a:r>
              <a:rPr lang="en-US" cap="small" dirty="0"/>
              <a:t>Fed. Reg.</a:t>
            </a:r>
            <a:r>
              <a:rPr lang="en-US" dirty="0"/>
              <a:t> 30706 (June 4, 2007).  They are codified in 42 C.F.R. Part 136, subpart D (IHS regulations) and 42 C.F.R. Part 489, subpart B (Medicare Provider Agreements administered by CMS).  </a:t>
            </a:r>
          </a:p>
          <a:p>
            <a:endParaRPr lang="en-US" altLang="en-US" dirty="0"/>
          </a:p>
          <a:p>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4</a:t>
            </a:fld>
            <a:endParaRPr lang="en-US" dirty="0"/>
          </a:p>
        </p:txBody>
      </p:sp>
    </p:spTree>
    <p:extLst>
      <p:ext uri="{BB962C8B-B14F-4D97-AF65-F5344CB8AC3E}">
        <p14:creationId xmlns:p14="http://schemas.microsoft.com/office/powerpoint/2010/main" val="279237560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MLR covers “[a]</a:t>
            </a:r>
            <a:r>
              <a:rPr lang="en-US" dirty="0" err="1" smtClean="0"/>
              <a:t>ll</a:t>
            </a:r>
            <a:r>
              <a:rPr lang="en-US" dirty="0" smtClean="0"/>
              <a:t> Medicare-participating hospitals, which are defined for purposes of this subpart to include all departments and provider-based facilities of hospitals (as defined in section 1861(e) and (f) of the Social Security Act) and critical access hospitals (as defined in section 1861(mm)(1) of the Social Security Act), that furnish inpatient services…”  42 C.F.R. § 136.30(a).</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5</a:t>
            </a:fld>
            <a:endParaRPr lang="en-US" dirty="0"/>
          </a:p>
        </p:txBody>
      </p:sp>
    </p:spTree>
    <p:extLst>
      <p:ext uri="{BB962C8B-B14F-4D97-AF65-F5344CB8AC3E}">
        <p14:creationId xmlns:p14="http://schemas.microsoft.com/office/powerpoint/2010/main" val="279237560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6</a:t>
            </a:fld>
            <a:endParaRPr lang="en-US" dirty="0"/>
          </a:p>
        </p:txBody>
      </p:sp>
    </p:spTree>
    <p:extLst>
      <p:ext uri="{BB962C8B-B14F-4D97-AF65-F5344CB8AC3E}">
        <p14:creationId xmlns:p14="http://schemas.microsoft.com/office/powerpoint/2010/main" val="279237560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860" lvl="1"/>
            <a:r>
              <a:rPr lang="en-US" altLang="en-US" sz="1400" dirty="0"/>
              <a:t>The MLR applies to “all levels of care furnished by a Medicare-participating hospital, whether provided as inpatient, outpatient, skilled nursing facility care, as other services of a department, subunit, distinct part, or other component of a hospital (including services furnished directly by the hospital or under arrangements) … 42 C.F.R. 136.30(b).  </a:t>
            </a:r>
          </a:p>
          <a:p>
            <a:r>
              <a:rPr lang="en-US" altLang="en-US" sz="1400" dirty="0"/>
              <a:t>This includes care provided by “all departments of hospitals and provider based facilities of hospitals…”  42 C.F.R. 136.30(a).</a:t>
            </a:r>
          </a:p>
          <a:p>
            <a:endParaRPr lang="en-US" dirty="0" smtClean="0"/>
          </a:p>
          <a:p>
            <a:r>
              <a:rPr lang="en-US" dirty="0" smtClean="0"/>
              <a:t>IHS issued a Dear Tribal Leader Letter, </a:t>
            </a:r>
            <a:r>
              <a:rPr lang="en-US" dirty="0"/>
              <a:t>along with a set of </a:t>
            </a:r>
            <a:r>
              <a:rPr lang="en-US" dirty="0" smtClean="0"/>
              <a:t>FAQs, </a:t>
            </a:r>
            <a:r>
              <a:rPr lang="en-US" dirty="0"/>
              <a:t>on the </a:t>
            </a:r>
            <a:r>
              <a:rPr lang="en-US" dirty="0" smtClean="0"/>
              <a:t>MLR in 2008</a:t>
            </a:r>
            <a:r>
              <a:rPr lang="en-US" dirty="0"/>
              <a:t>. </a:t>
            </a:r>
            <a:r>
              <a:rPr lang="en-US" dirty="0">
                <a:hlinkClick r:id="rId3"/>
              </a:rPr>
              <a:t>http://</a:t>
            </a:r>
            <a:r>
              <a:rPr lang="en-US" dirty="0" smtClean="0">
                <a:hlinkClick r:id="rId3"/>
              </a:rPr>
              <a:t>www.ihs.gov/chs/documents/mlri/MLR%20FAQs.pdf</a:t>
            </a:r>
            <a:endParaRPr lang="en-US" dirty="0" smtClean="0"/>
          </a:p>
          <a:p>
            <a:r>
              <a:rPr lang="en-US" dirty="0" smtClean="0"/>
              <a:t>In the FAQs, the IHS takes the position that the MLR does not apply to any physician services.  FAQ #22.  In our view, this FAQ is inaccurate, as the MLR by its terms applies to all hospital services.  If a physician is directly employed by a hospital (i.e., shares the same provider number), the physician services are covered by the MLR. </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7</a:t>
            </a:fld>
            <a:endParaRPr lang="en-US" dirty="0"/>
          </a:p>
        </p:txBody>
      </p:sp>
    </p:spTree>
    <p:extLst>
      <p:ext uri="{BB962C8B-B14F-4D97-AF65-F5344CB8AC3E}">
        <p14:creationId xmlns:p14="http://schemas.microsoft.com/office/powerpoint/2010/main" val="279237560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8</a:t>
            </a:fld>
            <a:endParaRPr lang="en-US" dirty="0"/>
          </a:p>
        </p:txBody>
      </p:sp>
    </p:spTree>
    <p:extLst>
      <p:ext uri="{BB962C8B-B14F-4D97-AF65-F5344CB8AC3E}">
        <p14:creationId xmlns:p14="http://schemas.microsoft.com/office/powerpoint/2010/main" val="244840866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9</a:t>
            </a:fld>
            <a:endParaRPr lang="en-US" dirty="0"/>
          </a:p>
        </p:txBody>
      </p:sp>
    </p:spTree>
    <p:extLst>
      <p:ext uri="{BB962C8B-B14F-4D97-AF65-F5344CB8AC3E}">
        <p14:creationId xmlns:p14="http://schemas.microsoft.com/office/powerpoint/2010/main" val="302247869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dirty="0" smtClean="0"/>
              <a:t>The MLR Regulations provide:</a:t>
            </a:r>
          </a:p>
          <a:p>
            <a:pPr lvl="0"/>
            <a:endParaRPr lang="en-US" dirty="0"/>
          </a:p>
          <a:p>
            <a:pPr lvl="0"/>
            <a:r>
              <a:rPr lang="en-US" dirty="0" smtClean="0"/>
              <a:t>(a) All </a:t>
            </a:r>
            <a:r>
              <a:rPr lang="en-US" dirty="0"/>
              <a:t>Medicare-participating hospitals . . . must accept no more than the rates of payment under the methodology described in this section as payment in full for all items and services </a:t>
            </a:r>
            <a:r>
              <a:rPr lang="en-US" i="1" dirty="0"/>
              <a:t>authorized by</a:t>
            </a:r>
            <a:r>
              <a:rPr lang="en-US" dirty="0"/>
              <a:t> IHS, </a:t>
            </a:r>
            <a:r>
              <a:rPr lang="en-US" i="1" dirty="0"/>
              <a:t>Tribal,</a:t>
            </a:r>
            <a:r>
              <a:rPr lang="en-US" dirty="0"/>
              <a:t> and urban Indian organization entities . . . . </a:t>
            </a:r>
          </a:p>
          <a:p>
            <a:pPr lvl="0"/>
            <a:r>
              <a:rPr lang="en-US" dirty="0" smtClean="0"/>
              <a:t>(b) The </a:t>
            </a:r>
            <a:r>
              <a:rPr lang="en-US" dirty="0"/>
              <a:t>payment methodology under this section applies to all levels of care furnished by a Medicare-participating hospital . . . that is </a:t>
            </a:r>
            <a:r>
              <a:rPr lang="en-US" i="1" dirty="0"/>
              <a:t>authorized under part 136, subpart C by . . . a Tribe or Tribal organization carrying out a CHS program . . . .</a:t>
            </a:r>
            <a:endParaRPr lang="en-US" dirty="0"/>
          </a:p>
          <a:p>
            <a:r>
              <a:rPr lang="en-US" dirty="0"/>
              <a:t> </a:t>
            </a:r>
            <a:endParaRPr lang="en-US" sz="2400" dirty="0"/>
          </a:p>
          <a:p>
            <a:r>
              <a:rPr lang="en-US" dirty="0"/>
              <a:t>* * </a:t>
            </a:r>
            <a:r>
              <a:rPr lang="en-US" dirty="0" smtClean="0"/>
              <a:t>*</a:t>
            </a:r>
            <a:r>
              <a:rPr lang="en-US" dirty="0"/>
              <a:t> </a:t>
            </a:r>
            <a:endParaRPr lang="en-US" sz="2400" dirty="0"/>
          </a:p>
          <a:p>
            <a:r>
              <a:rPr lang="en-US" dirty="0"/>
              <a:t>(</a:t>
            </a:r>
            <a:r>
              <a:rPr lang="en-US" dirty="0" err="1"/>
              <a:t>i</a:t>
            </a:r>
            <a:r>
              <a:rPr lang="en-US" dirty="0"/>
              <a:t>) Payment shall be made only for those items and services </a:t>
            </a:r>
            <a:r>
              <a:rPr lang="en-US" i="1" dirty="0"/>
              <a:t>authorized by an I/T/U</a:t>
            </a:r>
            <a:r>
              <a:rPr lang="en-US" dirty="0"/>
              <a:t> </a:t>
            </a:r>
            <a:r>
              <a:rPr lang="en-US" i="1" dirty="0"/>
              <a:t>consistent with part 136</a:t>
            </a:r>
            <a:r>
              <a:rPr lang="en-US" dirty="0"/>
              <a:t> of this title or section 503(a) of the Indian Health Care Improvement Act . . . . </a:t>
            </a:r>
          </a:p>
          <a:p>
            <a:r>
              <a:rPr lang="en-US" dirty="0"/>
              <a:t> </a:t>
            </a:r>
          </a:p>
          <a:p>
            <a:r>
              <a:rPr lang="en-US" dirty="0"/>
              <a:t>42 C.F.R. §§ 136.30(a), (b), (</a:t>
            </a:r>
            <a:r>
              <a:rPr lang="en-US" dirty="0" err="1"/>
              <a:t>i</a:t>
            </a:r>
            <a:r>
              <a:rPr lang="en-US" dirty="0"/>
              <a:t>) (emphasis added).  </a:t>
            </a:r>
          </a:p>
          <a:p>
            <a:pPr marL="4860" lvl="1"/>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10</a:t>
            </a:fld>
            <a:endParaRPr lang="en-US" dirty="0"/>
          </a:p>
        </p:txBody>
      </p:sp>
    </p:spTree>
    <p:extLst>
      <p:ext uri="{BB962C8B-B14F-4D97-AF65-F5344CB8AC3E}">
        <p14:creationId xmlns:p14="http://schemas.microsoft.com/office/powerpoint/2010/main" val="279237560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11</a:t>
            </a:fld>
            <a:endParaRPr lang="en-US" dirty="0"/>
          </a:p>
        </p:txBody>
      </p:sp>
    </p:spTree>
    <p:extLst>
      <p:ext uri="{BB962C8B-B14F-4D97-AF65-F5344CB8AC3E}">
        <p14:creationId xmlns:p14="http://schemas.microsoft.com/office/powerpoint/2010/main" val="111241278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12</a:t>
            </a:fld>
            <a:endParaRPr lang="en-US" dirty="0"/>
          </a:p>
        </p:txBody>
      </p:sp>
    </p:spTree>
    <p:extLst>
      <p:ext uri="{BB962C8B-B14F-4D97-AF65-F5344CB8AC3E}">
        <p14:creationId xmlns:p14="http://schemas.microsoft.com/office/powerpoint/2010/main" val="315237080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13</a:t>
            </a:fld>
            <a:endParaRPr lang="en-US" dirty="0"/>
          </a:p>
        </p:txBody>
      </p:sp>
    </p:spTree>
    <p:extLst>
      <p:ext uri="{BB962C8B-B14F-4D97-AF65-F5344CB8AC3E}">
        <p14:creationId xmlns:p14="http://schemas.microsoft.com/office/powerpoint/2010/main" val="118075375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14</a:t>
            </a:fld>
            <a:endParaRPr lang="en-US" dirty="0"/>
          </a:p>
        </p:txBody>
      </p:sp>
    </p:spTree>
    <p:extLst>
      <p:ext uri="{BB962C8B-B14F-4D97-AF65-F5344CB8AC3E}">
        <p14:creationId xmlns:p14="http://schemas.microsoft.com/office/powerpoint/2010/main" val="108822398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15</a:t>
            </a:fld>
            <a:endParaRPr lang="en-US" dirty="0"/>
          </a:p>
        </p:txBody>
      </p:sp>
    </p:spTree>
    <p:extLst>
      <p:ext uri="{BB962C8B-B14F-4D97-AF65-F5344CB8AC3E}">
        <p14:creationId xmlns:p14="http://schemas.microsoft.com/office/powerpoint/2010/main" val="110491341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16</a:t>
            </a:fld>
            <a:endParaRPr lang="en-US" dirty="0"/>
          </a:p>
        </p:txBody>
      </p:sp>
    </p:spTree>
    <p:extLst>
      <p:ext uri="{BB962C8B-B14F-4D97-AF65-F5344CB8AC3E}">
        <p14:creationId xmlns:p14="http://schemas.microsoft.com/office/powerpoint/2010/main" val="76774078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17</a:t>
            </a:fld>
            <a:endParaRPr lang="en-US" dirty="0"/>
          </a:p>
        </p:txBody>
      </p:sp>
    </p:spTree>
    <p:extLst>
      <p:ext uri="{BB962C8B-B14F-4D97-AF65-F5344CB8AC3E}">
        <p14:creationId xmlns:p14="http://schemas.microsoft.com/office/powerpoint/2010/main" val="113933069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CHS eligibility regulations are set out at 42 C.F.R. § 136.23.</a:t>
            </a:r>
          </a:p>
          <a:p>
            <a:endParaRPr lang="en-US" dirty="0"/>
          </a:p>
          <a:p>
            <a:r>
              <a:rPr lang="en-US" dirty="0" smtClean="0"/>
              <a:t>CHS services are only available to IHS-eligible individuals, as set out in 42 C.F.R. § 136.12.  IHS eligibility extends to tribal members, their descendants, women pregnant with an Indian’s child, and individuals of Indian descent regarded as part of the community in which they live.  Everyone covered by the Tribe’s TSIP meets this requirement.</a:t>
            </a:r>
          </a:p>
          <a:p>
            <a:endParaRPr lang="en-US" dirty="0"/>
          </a:p>
          <a:p>
            <a:r>
              <a:rPr lang="en-US" dirty="0" smtClean="0"/>
              <a:t>The Contract Health Service Delivery Area is the county.  For RSBCIHI, it is Riverside and San </a:t>
            </a:r>
            <a:r>
              <a:rPr lang="en-US" dirty="0" err="1" smtClean="0"/>
              <a:t>Bernandino</a:t>
            </a:r>
            <a:r>
              <a:rPr lang="en-US" dirty="0" smtClean="0"/>
              <a:t> Counties.</a:t>
            </a:r>
          </a:p>
          <a:p>
            <a:endParaRPr lang="en-US" dirty="0"/>
          </a:p>
          <a:p>
            <a:r>
              <a:rPr lang="en-US" dirty="0" smtClean="0"/>
              <a:t>Medical priorities are set by each CHS program.  CHS programs may choose to cover only certain levels of care, based on funding availability (i.e., life or limb care, preventive care, </a:t>
            </a:r>
            <a:r>
              <a:rPr lang="en-US" dirty="0" err="1" smtClean="0"/>
              <a:t>etc</a:t>
            </a:r>
            <a:r>
              <a:rPr lang="en-US" dirty="0" smtClean="0"/>
              <a:t>).  Tribes that have contracted out the CHS program may set their own levels of care.  RSBCIHI’s CHS program sets out the level of care for its program.</a:t>
            </a:r>
          </a:p>
          <a:p>
            <a:endParaRPr lang="en-US" dirty="0"/>
          </a:p>
          <a:p>
            <a:r>
              <a:rPr lang="en-US" dirty="0" smtClean="0"/>
              <a:t>The CHS program is the </a:t>
            </a:r>
            <a:r>
              <a:rPr lang="en-US" dirty="0" err="1" smtClean="0"/>
              <a:t>payor</a:t>
            </a:r>
            <a:r>
              <a:rPr lang="en-US" dirty="0" smtClean="0"/>
              <a:t> of last resort, which means that all other forms of coverage (except tribal self-insurance), must pay first.  The CHS regulations require individuals to exhaust all other forms of coverage before accessing CHS</a:t>
            </a:r>
            <a:endParaRPr lang="en-US" dirty="0"/>
          </a:p>
        </p:txBody>
      </p:sp>
      <p:sp>
        <p:nvSpPr>
          <p:cNvPr id="4" name="Date Placeholder 3"/>
          <p:cNvSpPr>
            <a:spLocks noGrp="1"/>
          </p:cNvSpPr>
          <p:nvPr>
            <p:ph type="dt" idx="10"/>
          </p:nvPr>
        </p:nvSpPr>
        <p:spPr/>
        <p:txBody>
          <a:bodyPr/>
          <a:lstStyle/>
          <a:p>
            <a:pPr>
              <a:defRPr/>
            </a:pPr>
            <a:fld id="{5E3BC665-EC46-4EEA-8568-FC4C1275D393}" type="datetime6">
              <a:rPr lang="en-US" smtClean="0"/>
              <a:pPr>
                <a:defRPr/>
              </a:pPr>
              <a:t>April 19</a:t>
            </a:fld>
            <a:endParaRPr lang="en-US" dirty="0"/>
          </a:p>
        </p:txBody>
      </p:sp>
      <p:sp>
        <p:nvSpPr>
          <p:cNvPr id="5" name="Slide Number Placeholder 4"/>
          <p:cNvSpPr>
            <a:spLocks noGrp="1"/>
          </p:cNvSpPr>
          <p:nvPr>
            <p:ph type="sldNum" sz="quarter" idx="11"/>
          </p:nvPr>
        </p:nvSpPr>
        <p:spPr/>
        <p:txBody>
          <a:bodyPr/>
          <a:lstStyle/>
          <a:p>
            <a:pPr>
              <a:defRPr/>
            </a:pPr>
            <a:fld id="{50784B5A-CBBA-4878-A88B-90CA8D18ED1A}" type="slidenum">
              <a:rPr lang="en-US" smtClean="0"/>
              <a:pPr>
                <a:defRPr/>
              </a:pPr>
              <a:t>18</a:t>
            </a:fld>
            <a:endParaRPr lang="en-US" dirty="0"/>
          </a:p>
        </p:txBody>
      </p:sp>
    </p:spTree>
    <p:extLst>
      <p:ext uri="{BB962C8B-B14F-4D97-AF65-F5344CB8AC3E}">
        <p14:creationId xmlns:p14="http://schemas.microsoft.com/office/powerpoint/2010/main" val="221628728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Tree>
    <p:extLst>
      <p:ext uri="{BB962C8B-B14F-4D97-AF65-F5344CB8AC3E}">
        <p14:creationId xmlns:p14="http://schemas.microsoft.com/office/powerpoint/2010/main" val="151594852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914400"/>
            <a:ext cx="8229600" cy="930275"/>
          </a:xfrm>
        </p:spPr>
        <p:txBody>
          <a:bodyPr/>
          <a:lstStyle/>
          <a:p>
            <a:r>
              <a:rPr lang="en-US" smtClean="0"/>
              <a:t>Click to edit Master title style</a:t>
            </a:r>
            <a:endParaRPr lang="en-US"/>
          </a:p>
        </p:txBody>
      </p:sp>
      <p:sp>
        <p:nvSpPr>
          <p:cNvPr id="3" name="Content Placeholder 2"/>
          <p:cNvSpPr>
            <a:spLocks noGrp="1"/>
          </p:cNvSpPr>
          <p:nvPr>
            <p:ph idx="1"/>
          </p:nvPr>
        </p:nvSpPr>
        <p:spPr>
          <a:xfrm>
            <a:off x="457200" y="2027238"/>
            <a:ext cx="8229600" cy="422116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191910788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5" Type="http://schemas.openxmlformats.org/officeDocument/2006/relationships/image" Target="../media/image2.png"/><Relationship Id="rId4" Type="http://schemas.openxmlformats.org/officeDocument/2006/relationships/image" Target="../media/image1.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ECE7BF">
            <a:alpha val="59999"/>
          </a:srgbClr>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914400"/>
            <a:ext cx="8229600" cy="930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Rectangle 3"/>
          <p:cNvSpPr>
            <a:spLocks noGrp="1" noChangeArrowheads="1"/>
          </p:cNvSpPr>
          <p:nvPr>
            <p:ph type="body" idx="1"/>
          </p:nvPr>
        </p:nvSpPr>
        <p:spPr bwMode="auto">
          <a:xfrm>
            <a:off x="457200" y="2027238"/>
            <a:ext cx="8229600" cy="422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pic>
        <p:nvPicPr>
          <p:cNvPr id="1028" name="Picture 6" descr="hobbs_masthead_wo_logo.jpg"/>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91440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9" name="Picture 7" descr="HSDW Logo_2Color.png"/>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990600" y="76200"/>
            <a:ext cx="730250" cy="7127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0" name="TextBox 8"/>
          <p:cNvSpPr txBox="1">
            <a:spLocks noChangeArrowheads="1"/>
          </p:cNvSpPr>
          <p:nvPr/>
        </p:nvSpPr>
        <p:spPr bwMode="auto">
          <a:xfrm>
            <a:off x="7696200" y="6319838"/>
            <a:ext cx="914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b"/>
          <a:lstStyle>
            <a:lvl1pPr eaLnBrk="0" hangingPunct="0">
              <a:defRPr sz="3200">
                <a:solidFill>
                  <a:schemeClr val="tx1"/>
                </a:solidFill>
                <a:latin typeface="Times New Roman" pitchFamily="18" charset="0"/>
              </a:defRPr>
            </a:lvl1pPr>
            <a:lvl2pPr marL="742950" indent="-285750" eaLnBrk="0" hangingPunct="0">
              <a:defRPr sz="3200">
                <a:solidFill>
                  <a:schemeClr val="tx1"/>
                </a:solidFill>
                <a:latin typeface="Times New Roman" pitchFamily="18" charset="0"/>
              </a:defRPr>
            </a:lvl2pPr>
            <a:lvl3pPr marL="1143000" indent="-228600" eaLnBrk="0" hangingPunct="0">
              <a:defRPr sz="3200">
                <a:solidFill>
                  <a:schemeClr val="tx1"/>
                </a:solidFill>
                <a:latin typeface="Times New Roman" pitchFamily="18" charset="0"/>
              </a:defRPr>
            </a:lvl3pPr>
            <a:lvl4pPr marL="1600200" indent="-228600" eaLnBrk="0" hangingPunct="0">
              <a:defRPr sz="3200">
                <a:solidFill>
                  <a:schemeClr val="tx1"/>
                </a:solidFill>
                <a:latin typeface="Times New Roman" pitchFamily="18" charset="0"/>
              </a:defRPr>
            </a:lvl4pPr>
            <a:lvl5pPr marL="2057400" indent="-228600" eaLnBrk="0" hangingPunct="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algn="r" eaLnBrk="1" hangingPunct="1"/>
            <a:fld id="{F727BF2E-D844-4505-9B61-3CF4F4806A23}" type="slidenum">
              <a:rPr lang="en-US" altLang="en-US" sz="1200" b="1">
                <a:solidFill>
                  <a:srgbClr val="996633"/>
                </a:solidFill>
                <a:latin typeface="Arial" charset="0"/>
                <a:cs typeface="Arial" charset="0"/>
              </a:rPr>
              <a:pPr algn="r" eaLnBrk="1" hangingPunct="1"/>
              <a:t>‹#›</a:t>
            </a:fld>
            <a:endParaRPr lang="en-US" altLang="en-US" sz="1200" b="1" dirty="0">
              <a:solidFill>
                <a:srgbClr val="996633"/>
              </a:solidFill>
              <a:latin typeface="Arial" charset="0"/>
              <a:cs typeface="Arial" charset="0"/>
            </a:endParaRPr>
          </a:p>
        </p:txBody>
      </p:sp>
      <p:sp>
        <p:nvSpPr>
          <p:cNvPr id="1031" name="Rectangle 9"/>
          <p:cNvSpPr>
            <a:spLocks noChangeArrowheads="1"/>
          </p:cNvSpPr>
          <p:nvPr/>
        </p:nvSpPr>
        <p:spPr bwMode="auto">
          <a:xfrm>
            <a:off x="457200" y="6319838"/>
            <a:ext cx="7543800" cy="430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3200">
                <a:solidFill>
                  <a:schemeClr val="tx1"/>
                </a:solidFill>
                <a:latin typeface="Times New Roman" pitchFamily="18" charset="0"/>
              </a:defRPr>
            </a:lvl1pPr>
            <a:lvl2pPr marL="742950" indent="-285750" eaLnBrk="0" hangingPunct="0">
              <a:defRPr sz="3200">
                <a:solidFill>
                  <a:schemeClr val="tx1"/>
                </a:solidFill>
                <a:latin typeface="Times New Roman" pitchFamily="18" charset="0"/>
              </a:defRPr>
            </a:lvl2pPr>
            <a:lvl3pPr marL="1143000" indent="-228600" eaLnBrk="0" hangingPunct="0">
              <a:defRPr sz="3200">
                <a:solidFill>
                  <a:schemeClr val="tx1"/>
                </a:solidFill>
                <a:latin typeface="Times New Roman" pitchFamily="18" charset="0"/>
              </a:defRPr>
            </a:lvl3pPr>
            <a:lvl4pPr marL="1600200" indent="-228600" eaLnBrk="0" hangingPunct="0">
              <a:defRPr sz="3200">
                <a:solidFill>
                  <a:schemeClr val="tx1"/>
                </a:solidFill>
                <a:latin typeface="Times New Roman" pitchFamily="18" charset="0"/>
              </a:defRPr>
            </a:lvl4pPr>
            <a:lvl5pPr marL="2057400" indent="-228600" eaLnBrk="0" hangingPunct="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1" hangingPunct="1"/>
            <a:r>
              <a:rPr lang="en-US" altLang="en-US" sz="1200" b="1" dirty="0">
                <a:solidFill>
                  <a:srgbClr val="996633"/>
                </a:solidFill>
              </a:rPr>
              <a:t>HOBBS STRAUS DEAN &amp; WALKER, LLP</a:t>
            </a:r>
            <a:endParaRPr lang="en-US" altLang="en-US" sz="1200" dirty="0">
              <a:solidFill>
                <a:srgbClr val="996633"/>
              </a:solidFill>
            </a:endParaRPr>
          </a:p>
          <a:p>
            <a:pPr eaLnBrk="1" hangingPunct="1"/>
            <a:r>
              <a:rPr lang="en-US" altLang="en-US" sz="1000" dirty="0">
                <a:solidFill>
                  <a:srgbClr val="996633"/>
                </a:solidFill>
              </a:rPr>
              <a:t>WASHINGTON, DC | PORTLAND, OR | OKLAHOMA CITY, OK | SACRAMENTO, CA</a:t>
            </a:r>
            <a:endParaRPr lang="en-US" altLang="en-US" sz="1000"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Lst>
  <p:timing>
    <p:tnLst>
      <p:par>
        <p:cTn id="1" dur="indefinite" restart="never" nodeType="tmRoot"/>
      </p:par>
    </p:tnLst>
  </p:timing>
  <p:hf hdr="0" ftr="0" dt="0"/>
  <p:txStyles>
    <p:titleStyle>
      <a:lvl1pPr algn="ctr" rtl="0" eaLnBrk="1" fontAlgn="base" hangingPunct="1">
        <a:spcBef>
          <a:spcPct val="0"/>
        </a:spcBef>
        <a:spcAft>
          <a:spcPct val="0"/>
        </a:spcAft>
        <a:defRPr sz="4400">
          <a:solidFill>
            <a:schemeClr val="tx2"/>
          </a:solidFill>
          <a:latin typeface="+mj-lt"/>
          <a:ea typeface="+mj-ea"/>
          <a:cs typeface="+mj-cs"/>
        </a:defRPr>
      </a:lvl1pPr>
      <a:lvl2pPr algn="ctr" rtl="0" eaLnBrk="1" fontAlgn="base" hangingPunct="1">
        <a:spcBef>
          <a:spcPct val="0"/>
        </a:spcBef>
        <a:spcAft>
          <a:spcPct val="0"/>
        </a:spcAft>
        <a:defRPr sz="4400">
          <a:solidFill>
            <a:schemeClr val="tx2"/>
          </a:solidFill>
          <a:latin typeface="Arial" charset="0"/>
        </a:defRPr>
      </a:lvl2pPr>
      <a:lvl3pPr algn="ctr" rtl="0" eaLnBrk="1" fontAlgn="base" hangingPunct="1">
        <a:spcBef>
          <a:spcPct val="0"/>
        </a:spcBef>
        <a:spcAft>
          <a:spcPct val="0"/>
        </a:spcAft>
        <a:defRPr sz="4400">
          <a:solidFill>
            <a:schemeClr val="tx2"/>
          </a:solidFill>
          <a:latin typeface="Arial" charset="0"/>
        </a:defRPr>
      </a:lvl3pPr>
      <a:lvl4pPr algn="ctr" rtl="0" eaLnBrk="1" fontAlgn="base" hangingPunct="1">
        <a:spcBef>
          <a:spcPct val="0"/>
        </a:spcBef>
        <a:spcAft>
          <a:spcPct val="0"/>
        </a:spcAft>
        <a:defRPr sz="4400">
          <a:solidFill>
            <a:schemeClr val="tx2"/>
          </a:solidFill>
          <a:latin typeface="Arial" charset="0"/>
        </a:defRPr>
      </a:lvl4pPr>
      <a:lvl5pPr algn="ctr" rtl="0" eaLnBrk="1" fontAlgn="base" hangingPunct="1">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p:titleStyle>
    <p:bodyStyle>
      <a:lvl1pPr marL="342900" indent="-342900" algn="l" rtl="0" eaLnBrk="1" fontAlgn="base" hangingPunct="1">
        <a:spcBef>
          <a:spcPct val="20000"/>
        </a:spcBef>
        <a:spcAft>
          <a:spcPct val="0"/>
        </a:spcAft>
        <a:buChar char="•"/>
        <a:defRPr sz="3200">
          <a:solidFill>
            <a:schemeClr val="tx1"/>
          </a:solidFill>
          <a:latin typeface="+mn-lt"/>
          <a:ea typeface="+mn-ea"/>
          <a:cs typeface="+mn-cs"/>
        </a:defRPr>
      </a:lvl1pPr>
      <a:lvl2pPr marL="742950" indent="-285750" algn="l" rtl="0" eaLnBrk="1" fontAlgn="base" hangingPunct="1">
        <a:spcBef>
          <a:spcPct val="20000"/>
        </a:spcBef>
        <a:spcAft>
          <a:spcPct val="0"/>
        </a:spcAft>
        <a:buChar char="–"/>
        <a:defRPr sz="2800">
          <a:solidFill>
            <a:schemeClr val="tx1"/>
          </a:solidFill>
          <a:latin typeface="+mn-lt"/>
        </a:defRPr>
      </a:lvl2pPr>
      <a:lvl3pPr marL="1143000" indent="-228600" algn="l" rtl="0" eaLnBrk="1" fontAlgn="base" hangingPunct="1">
        <a:spcBef>
          <a:spcPct val="20000"/>
        </a:spcBef>
        <a:spcAft>
          <a:spcPct val="0"/>
        </a:spcAft>
        <a:buChar char="•"/>
        <a:defRPr sz="2400">
          <a:solidFill>
            <a:schemeClr val="tx1"/>
          </a:solidFill>
          <a:latin typeface="+mn-lt"/>
        </a:defRPr>
      </a:lvl3pPr>
      <a:lvl4pPr marL="1600200" indent="-228600" algn="l" rtl="0" eaLnBrk="1" fontAlgn="base" hangingPunct="1">
        <a:spcBef>
          <a:spcPct val="20000"/>
        </a:spcBef>
        <a:spcAft>
          <a:spcPct val="0"/>
        </a:spcAft>
        <a:buChar char="–"/>
        <a:defRPr sz="2000">
          <a:solidFill>
            <a:schemeClr val="tx1"/>
          </a:solidFill>
          <a:latin typeface="+mn-lt"/>
        </a:defRPr>
      </a:lvl4pPr>
      <a:lvl5pPr marL="2057400" indent="-228600" algn="l" rtl="0" eaLnBrk="1" fontAlgn="base" hangingPunct="1">
        <a:spcBef>
          <a:spcPct val="20000"/>
        </a:spcBef>
        <a:spcAft>
          <a:spcPct val="0"/>
        </a:spcAft>
        <a:buChar char="»"/>
        <a:defRPr sz="2000">
          <a:solidFill>
            <a:schemeClr val="tx1"/>
          </a:solidFill>
          <a:latin typeface="+mn-lt"/>
        </a:defRPr>
      </a:lvl5pPr>
      <a:lvl6pPr marL="2514600" indent="-228600" algn="l" rtl="0" eaLnBrk="1" fontAlgn="base" hangingPunct="1">
        <a:spcBef>
          <a:spcPct val="20000"/>
        </a:spcBef>
        <a:spcAft>
          <a:spcPct val="0"/>
        </a:spcAft>
        <a:buChar char="»"/>
        <a:defRPr sz="2000">
          <a:solidFill>
            <a:schemeClr val="tx1"/>
          </a:solidFill>
          <a:latin typeface="+mn-lt"/>
        </a:defRPr>
      </a:lvl6pPr>
      <a:lvl7pPr marL="2971800" indent="-228600" algn="l" rtl="0" eaLnBrk="1" fontAlgn="base" hangingPunct="1">
        <a:spcBef>
          <a:spcPct val="20000"/>
        </a:spcBef>
        <a:spcAft>
          <a:spcPct val="0"/>
        </a:spcAft>
        <a:buChar char="»"/>
        <a:defRPr sz="2000">
          <a:solidFill>
            <a:schemeClr val="tx1"/>
          </a:solidFill>
          <a:latin typeface="+mn-lt"/>
        </a:defRPr>
      </a:lvl7pPr>
      <a:lvl8pPr marL="3429000" indent="-228600" algn="l" rtl="0" eaLnBrk="1" fontAlgn="base" hangingPunct="1">
        <a:spcBef>
          <a:spcPct val="20000"/>
        </a:spcBef>
        <a:spcAft>
          <a:spcPct val="0"/>
        </a:spcAft>
        <a:buChar char="»"/>
        <a:defRPr sz="2000">
          <a:solidFill>
            <a:schemeClr val="tx1"/>
          </a:solidFill>
          <a:latin typeface="+mn-lt"/>
        </a:defRPr>
      </a:lvl8pPr>
      <a:lvl9pPr marL="3886200" indent="-228600" algn="l" rtl="0" eaLnBrk="1" fontAlgn="base" hangingPunct="1">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a:xfrm>
            <a:off x="457200" y="914400"/>
            <a:ext cx="8229600" cy="1524000"/>
          </a:xfrm>
        </p:spPr>
        <p:txBody>
          <a:bodyPr/>
          <a:lstStyle/>
          <a:p>
            <a:r>
              <a:rPr lang="en-US" altLang="en-US" sz="4000" dirty="0" smtClean="0">
                <a:solidFill>
                  <a:schemeClr val="tx1"/>
                </a:solidFill>
                <a:effectLst>
                  <a:outerShdw blurRad="38100" dist="38100" dir="2700000" algn="tl">
                    <a:srgbClr val="000000">
                      <a:alpha val="43137"/>
                    </a:srgbClr>
                  </a:outerShdw>
                </a:effectLst>
              </a:rPr>
              <a:t>Leveraging Medicare-Like Rates</a:t>
            </a:r>
          </a:p>
        </p:txBody>
      </p:sp>
      <p:sp>
        <p:nvSpPr>
          <p:cNvPr id="3075" name="Rectangle 3"/>
          <p:cNvSpPr>
            <a:spLocks noGrp="1" noChangeArrowheads="1"/>
          </p:cNvSpPr>
          <p:nvPr>
            <p:ph type="body" idx="1"/>
          </p:nvPr>
        </p:nvSpPr>
        <p:spPr>
          <a:xfrm>
            <a:off x="457200" y="2895600"/>
            <a:ext cx="8229600" cy="3352800"/>
          </a:xfrm>
        </p:spPr>
        <p:txBody>
          <a:bodyPr/>
          <a:lstStyle/>
          <a:p>
            <a:pPr marL="0" indent="0" algn="ctr">
              <a:spcBef>
                <a:spcPts val="0"/>
              </a:spcBef>
              <a:buNone/>
            </a:pPr>
            <a:r>
              <a:rPr lang="en-US" altLang="en-US" dirty="0" smtClean="0">
                <a:effectLst>
                  <a:outerShdw blurRad="38100" dist="38100" dir="2700000" algn="tl">
                    <a:srgbClr val="000000">
                      <a:alpha val="43137"/>
                    </a:srgbClr>
                  </a:outerShdw>
                </a:effectLst>
              </a:rPr>
              <a:t>2019 Tribal Self-Governance </a:t>
            </a:r>
          </a:p>
          <a:p>
            <a:pPr marL="0" indent="0" algn="ctr">
              <a:spcBef>
                <a:spcPts val="0"/>
              </a:spcBef>
              <a:buNone/>
            </a:pPr>
            <a:r>
              <a:rPr lang="en-US" altLang="en-US" dirty="0" smtClean="0">
                <a:effectLst>
                  <a:outerShdw blurRad="38100" dist="38100" dir="2700000" algn="tl">
                    <a:srgbClr val="000000">
                      <a:alpha val="43137"/>
                    </a:srgbClr>
                  </a:outerShdw>
                </a:effectLst>
              </a:rPr>
              <a:t>Consultation Conference</a:t>
            </a:r>
            <a:endParaRPr lang="en-US" altLang="en-US" sz="2000" dirty="0" smtClean="0"/>
          </a:p>
          <a:p>
            <a:pPr marL="0" indent="0">
              <a:spcBef>
                <a:spcPts val="0"/>
              </a:spcBef>
              <a:buNone/>
            </a:pPr>
            <a:endParaRPr lang="en-US" altLang="en-US" sz="2000" dirty="0" smtClean="0"/>
          </a:p>
          <a:p>
            <a:pPr marL="0" indent="0">
              <a:spcBef>
                <a:spcPts val="0"/>
              </a:spcBef>
              <a:buNone/>
            </a:pPr>
            <a:endParaRPr lang="en-US" altLang="en-US" sz="2000" dirty="0"/>
          </a:p>
          <a:p>
            <a:pPr marL="0" indent="0" algn="ctr">
              <a:spcBef>
                <a:spcPts val="0"/>
              </a:spcBef>
              <a:buNone/>
            </a:pPr>
            <a:r>
              <a:rPr lang="en-US" altLang="en-US" dirty="0" smtClean="0"/>
              <a:t>Elliott A. Milhollin</a:t>
            </a:r>
          </a:p>
          <a:p>
            <a:pPr marL="0" indent="0" algn="ctr">
              <a:spcBef>
                <a:spcPts val="0"/>
              </a:spcBef>
              <a:buNone/>
            </a:pPr>
            <a:r>
              <a:rPr lang="en-US" altLang="en-US" dirty="0" smtClean="0"/>
              <a:t>Hobbs, Straus, Dean &amp; Walker LLP</a:t>
            </a:r>
          </a:p>
          <a:p>
            <a:pPr marL="0" indent="0" algn="ctr">
              <a:spcBef>
                <a:spcPts val="0"/>
              </a:spcBef>
              <a:buNone/>
            </a:pPr>
            <a:endParaRPr lang="en-US" altLang="en-US" sz="2000" dirty="0"/>
          </a:p>
        </p:txBody>
      </p:sp>
    </p:spTree>
    <p:extLst>
      <p:ext uri="{BB962C8B-B14F-4D97-AF65-F5344CB8AC3E}">
        <p14:creationId xmlns:p14="http://schemas.microsoft.com/office/powerpoint/2010/main" val="206357035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a:xfrm>
            <a:off x="457200" y="914400"/>
            <a:ext cx="8229600" cy="1066800"/>
          </a:xfrm>
        </p:spPr>
        <p:txBody>
          <a:bodyPr/>
          <a:lstStyle/>
          <a:p>
            <a:r>
              <a:rPr lang="en-US" altLang="en-US" sz="3600" dirty="0" smtClean="0">
                <a:solidFill>
                  <a:schemeClr val="tx1"/>
                </a:solidFill>
                <a:effectLst>
                  <a:outerShdw blurRad="38100" dist="38100" dir="2700000" algn="tl">
                    <a:srgbClr val="000000">
                      <a:alpha val="43137"/>
                    </a:srgbClr>
                  </a:outerShdw>
                </a:effectLst>
              </a:rPr>
              <a:t>Medicare-Like Rates Can Achieve Significant Savings</a:t>
            </a:r>
          </a:p>
        </p:txBody>
      </p:sp>
      <p:sp>
        <p:nvSpPr>
          <p:cNvPr id="3075" name="Rectangle 3"/>
          <p:cNvSpPr>
            <a:spLocks noGrp="1" noChangeArrowheads="1"/>
          </p:cNvSpPr>
          <p:nvPr>
            <p:ph type="body" idx="1"/>
          </p:nvPr>
        </p:nvSpPr>
        <p:spPr>
          <a:xfrm>
            <a:off x="457200" y="2286000"/>
            <a:ext cx="8229600" cy="3962400"/>
          </a:xfrm>
        </p:spPr>
        <p:txBody>
          <a:bodyPr/>
          <a:lstStyle/>
          <a:p>
            <a:pPr>
              <a:spcBef>
                <a:spcPts val="0"/>
              </a:spcBef>
              <a:buFont typeface="Wingdings" panose="05000000000000000000" pitchFamily="2" charset="2"/>
              <a:buChar char="v"/>
            </a:pPr>
            <a:r>
              <a:rPr lang="en-US" altLang="en-US" sz="2100" dirty="0" smtClean="0"/>
              <a:t>Tribes have a federal right to limit what they pay hospitals to what the Medicare program would pay for the same service – the Medicare-Like Rate.</a:t>
            </a:r>
          </a:p>
          <a:p>
            <a:pPr>
              <a:spcBef>
                <a:spcPts val="0"/>
              </a:spcBef>
              <a:buFont typeface="Wingdings" panose="05000000000000000000" pitchFamily="2" charset="2"/>
              <a:buChar char="v"/>
            </a:pPr>
            <a:endParaRPr lang="en-US" altLang="en-US" sz="2100" dirty="0"/>
          </a:p>
          <a:p>
            <a:pPr>
              <a:spcBef>
                <a:spcPts val="0"/>
              </a:spcBef>
              <a:buFont typeface="Wingdings" panose="05000000000000000000" pitchFamily="2" charset="2"/>
              <a:buChar char="v"/>
            </a:pPr>
            <a:r>
              <a:rPr lang="en-US" altLang="en-US" sz="2100" dirty="0" smtClean="0"/>
              <a:t>Medicare-Like Rates are significantly lower than full billed charges and often lower than charges negotiated through a PPO Agreement.</a:t>
            </a:r>
          </a:p>
          <a:p>
            <a:pPr marL="0" indent="0">
              <a:spcBef>
                <a:spcPts val="0"/>
              </a:spcBef>
              <a:buNone/>
            </a:pPr>
            <a:endParaRPr lang="en-US" altLang="en-US" sz="2100" dirty="0" smtClean="0"/>
          </a:p>
          <a:p>
            <a:pPr>
              <a:spcBef>
                <a:spcPts val="0"/>
              </a:spcBef>
              <a:buFont typeface="Wingdings" panose="05000000000000000000" pitchFamily="2" charset="2"/>
              <a:buChar char="v"/>
            </a:pPr>
            <a:r>
              <a:rPr lang="en-US" altLang="en-US" sz="2100" dirty="0" smtClean="0"/>
              <a:t>Implementing Medicare-Like Rates can result in tremendous savings to Tribal health care programs, freeing up additional resources for Tribes and their members.</a:t>
            </a:r>
          </a:p>
          <a:p>
            <a:pPr>
              <a:spcBef>
                <a:spcPts val="0"/>
              </a:spcBef>
              <a:buFont typeface="Wingdings" panose="05000000000000000000" pitchFamily="2" charset="2"/>
              <a:buChar char="v"/>
            </a:pPr>
            <a:endParaRPr lang="en-US" altLang="en-US" sz="2100" dirty="0" smtClean="0"/>
          </a:p>
          <a:p>
            <a:pPr>
              <a:spcBef>
                <a:spcPts val="0"/>
              </a:spcBef>
              <a:buFont typeface="Wingdings" panose="05000000000000000000" pitchFamily="2" charset="2"/>
              <a:buChar char="v"/>
            </a:pPr>
            <a:endParaRPr lang="en-US" altLang="en-US" sz="2100" dirty="0" smtClean="0"/>
          </a:p>
          <a:p>
            <a:pPr>
              <a:spcBef>
                <a:spcPts val="0"/>
              </a:spcBef>
              <a:buFont typeface="Wingdings" panose="05000000000000000000" pitchFamily="2" charset="2"/>
              <a:buChar char="v"/>
            </a:pPr>
            <a:endParaRPr lang="en-US" altLang="en-US" sz="2100" dirty="0"/>
          </a:p>
          <a:p>
            <a:pPr marL="57150" indent="0">
              <a:buNone/>
            </a:pPr>
            <a:endParaRPr lang="en-US" altLang="en-US" sz="2000" dirty="0" smtClean="0"/>
          </a:p>
          <a:p>
            <a:pPr marL="57150" indent="0">
              <a:buNone/>
            </a:pPr>
            <a:endParaRPr lang="en-US" altLang="en-US" sz="2400" dirty="0" smtClean="0"/>
          </a:p>
        </p:txBody>
      </p:sp>
    </p:spTree>
    <p:extLst>
      <p:ext uri="{BB962C8B-B14F-4D97-AF65-F5344CB8AC3E}">
        <p14:creationId xmlns:p14="http://schemas.microsoft.com/office/powerpoint/2010/main" val="290726344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200" dirty="0" smtClean="0">
                <a:effectLst>
                  <a:outerShdw blurRad="38100" dist="38100" dir="2700000" algn="tl">
                    <a:srgbClr val="000000">
                      <a:alpha val="43137"/>
                    </a:srgbClr>
                  </a:outerShdw>
                </a:effectLst>
              </a:rPr>
              <a:t>Two Types of Medicare Like Rates – Hospital and Non-hospital</a:t>
            </a:r>
            <a:endParaRPr lang="en-US" sz="3200"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p:txBody>
          <a:bodyPr/>
          <a:lstStyle/>
          <a:p>
            <a:r>
              <a:rPr lang="en-US" sz="2800" dirty="0" smtClean="0"/>
              <a:t>Hospital providers must accept Medicare Like Rates in order to remain enrolled in Medicare</a:t>
            </a:r>
          </a:p>
          <a:p>
            <a:r>
              <a:rPr lang="en-US" sz="2800" dirty="0" smtClean="0"/>
              <a:t>IHS regulations establish Medicare Like Rates for Non-hospital providers, but they are not required to accept them as a condition of participating in Medicare.</a:t>
            </a:r>
            <a:endParaRPr lang="en-US" sz="2800" dirty="0"/>
          </a:p>
        </p:txBody>
      </p:sp>
    </p:spTree>
    <p:extLst>
      <p:ext uri="{BB962C8B-B14F-4D97-AF65-F5344CB8AC3E}">
        <p14:creationId xmlns:p14="http://schemas.microsoft.com/office/powerpoint/2010/main" val="32002299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lstStyle/>
          <a:p>
            <a:r>
              <a:rPr lang="en-US" altLang="en-US" dirty="0" smtClean="0">
                <a:solidFill>
                  <a:schemeClr val="tx1"/>
                </a:solidFill>
                <a:effectLst>
                  <a:outerShdw blurRad="38100" dist="38100" dir="2700000" algn="tl">
                    <a:srgbClr val="000000">
                      <a:alpha val="43137"/>
                    </a:srgbClr>
                  </a:outerShdw>
                </a:effectLst>
              </a:rPr>
              <a:t>Medicare-Like Rates - Hospital</a:t>
            </a:r>
          </a:p>
        </p:txBody>
      </p:sp>
      <p:sp>
        <p:nvSpPr>
          <p:cNvPr id="3075" name="Rectangle 3"/>
          <p:cNvSpPr>
            <a:spLocks noGrp="1" noChangeArrowheads="1"/>
          </p:cNvSpPr>
          <p:nvPr>
            <p:ph type="body" idx="1"/>
          </p:nvPr>
        </p:nvSpPr>
        <p:spPr>
          <a:xfrm>
            <a:off x="457200" y="1828800"/>
            <a:ext cx="8229600" cy="4419600"/>
          </a:xfrm>
        </p:spPr>
        <p:txBody>
          <a:bodyPr/>
          <a:lstStyle/>
          <a:p>
            <a:pPr>
              <a:spcBef>
                <a:spcPts val="0"/>
              </a:spcBef>
              <a:buFont typeface="Wingdings" panose="05000000000000000000" pitchFamily="2" charset="2"/>
              <a:buChar char="v"/>
            </a:pPr>
            <a:r>
              <a:rPr lang="en-US" altLang="en-US" sz="2100" dirty="0" smtClean="0"/>
              <a:t>Section 506 of the Medicare Prescription </a:t>
            </a:r>
            <a:r>
              <a:rPr lang="en-US" altLang="en-US" sz="2100" dirty="0"/>
              <a:t>Drug Improvement and Modernization Act of 2003 (MMA) amended the Social Security </a:t>
            </a:r>
            <a:r>
              <a:rPr lang="en-US" altLang="en-US" sz="2100" dirty="0" smtClean="0"/>
              <a:t>Act to require </a:t>
            </a:r>
            <a:r>
              <a:rPr lang="en-US" altLang="en-US" sz="2100" dirty="0"/>
              <a:t>any </a:t>
            </a:r>
            <a:r>
              <a:rPr lang="en-US" altLang="en-US" sz="2100" i="1" dirty="0" smtClean="0"/>
              <a:t>Medicare-participating inpatient hospital</a:t>
            </a:r>
            <a:r>
              <a:rPr lang="en-US" altLang="en-US" sz="2100" dirty="0" smtClean="0"/>
              <a:t> to: </a:t>
            </a:r>
          </a:p>
          <a:p>
            <a:pPr marL="0" indent="0">
              <a:spcBef>
                <a:spcPts val="0"/>
              </a:spcBef>
              <a:buNone/>
            </a:pPr>
            <a:endParaRPr lang="en-US" altLang="en-US" sz="2000" dirty="0" smtClean="0"/>
          </a:p>
          <a:p>
            <a:pPr marL="1200150" lvl="2" indent="-342900">
              <a:buFont typeface="+mj-lt"/>
              <a:buAutoNum type="arabicPeriod"/>
            </a:pPr>
            <a:r>
              <a:rPr lang="en-US" altLang="en-US" sz="2000" dirty="0" smtClean="0"/>
              <a:t>Agree to be a Contract Health Services (CHS) provider; and</a:t>
            </a:r>
          </a:p>
          <a:p>
            <a:pPr marL="1200150" lvl="2" indent="-342900">
              <a:buFont typeface="+mj-lt"/>
              <a:buAutoNum type="arabicPeriod"/>
            </a:pPr>
            <a:endParaRPr lang="en-US" altLang="en-US" sz="2000" dirty="0" smtClean="0"/>
          </a:p>
          <a:p>
            <a:pPr marL="1200150" lvl="2" indent="-342900">
              <a:buFont typeface="+mj-lt"/>
              <a:buAutoNum type="arabicPeriod"/>
            </a:pPr>
            <a:r>
              <a:rPr lang="en-US" altLang="en-US" sz="2000" dirty="0" smtClean="0"/>
              <a:t>Accept no more than the Medicare-Like Rate for CHS-referred patients</a:t>
            </a:r>
            <a:r>
              <a:rPr lang="en-US" altLang="en-US" sz="1800" dirty="0" smtClean="0"/>
              <a:t>.</a:t>
            </a:r>
            <a:endParaRPr lang="en-US" altLang="en-US" sz="1800" dirty="0"/>
          </a:p>
          <a:p>
            <a:pPr marL="400050">
              <a:buFont typeface="Wingdings" panose="05000000000000000000" pitchFamily="2" charset="2"/>
              <a:buChar char="v"/>
            </a:pPr>
            <a:endParaRPr lang="en-US" altLang="en-US" sz="2100" dirty="0"/>
          </a:p>
        </p:txBody>
      </p:sp>
    </p:spTree>
    <p:extLst>
      <p:ext uri="{BB962C8B-B14F-4D97-AF65-F5344CB8AC3E}">
        <p14:creationId xmlns:p14="http://schemas.microsoft.com/office/powerpoint/2010/main" val="407559537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lstStyle/>
          <a:p>
            <a:r>
              <a:rPr lang="en-US" altLang="en-US" dirty="0" smtClean="0">
                <a:solidFill>
                  <a:schemeClr val="tx1"/>
                </a:solidFill>
                <a:effectLst>
                  <a:outerShdw blurRad="38100" dist="38100" dir="2700000" algn="tl">
                    <a:srgbClr val="000000">
                      <a:alpha val="43137"/>
                    </a:srgbClr>
                  </a:outerShdw>
                </a:effectLst>
              </a:rPr>
              <a:t>Hospital MLR </a:t>
            </a:r>
          </a:p>
        </p:txBody>
      </p:sp>
      <p:sp>
        <p:nvSpPr>
          <p:cNvPr id="3075" name="Rectangle 3"/>
          <p:cNvSpPr>
            <a:spLocks noGrp="1" noChangeArrowheads="1"/>
          </p:cNvSpPr>
          <p:nvPr>
            <p:ph type="body" idx="1"/>
          </p:nvPr>
        </p:nvSpPr>
        <p:spPr>
          <a:xfrm>
            <a:off x="457200" y="1828800"/>
            <a:ext cx="8229600" cy="4419600"/>
          </a:xfrm>
        </p:spPr>
        <p:txBody>
          <a:bodyPr/>
          <a:lstStyle/>
          <a:p>
            <a:pPr>
              <a:spcAft>
                <a:spcPts val="1200"/>
              </a:spcAft>
              <a:buFont typeface="Wingdings" panose="05000000000000000000" pitchFamily="2" charset="2"/>
              <a:buChar char="v"/>
            </a:pPr>
            <a:r>
              <a:rPr lang="en-US" altLang="en-US" sz="2200" dirty="0"/>
              <a:t>The Medicare-Like Rate cap applies only to </a:t>
            </a:r>
            <a:r>
              <a:rPr lang="en-US" altLang="en-US" sz="2200" u="sng" dirty="0"/>
              <a:t>hospitals</a:t>
            </a:r>
            <a:r>
              <a:rPr lang="en-US" altLang="en-US" sz="2200" dirty="0"/>
              <a:t> that provide </a:t>
            </a:r>
            <a:r>
              <a:rPr lang="en-US" altLang="en-US" sz="2200" u="sng" dirty="0"/>
              <a:t>inpatient</a:t>
            </a:r>
            <a:r>
              <a:rPr lang="en-US" altLang="en-US" sz="2200" dirty="0"/>
              <a:t> hospital services, including:</a:t>
            </a:r>
          </a:p>
          <a:p>
            <a:pPr lvl="1">
              <a:buFont typeface="Arial" panose="020B0604020202020204" pitchFamily="34" charset="0"/>
              <a:buChar char="•"/>
            </a:pPr>
            <a:r>
              <a:rPr lang="en-US" altLang="en-US" sz="2000" dirty="0"/>
              <a:t>Long-term care hospitals;</a:t>
            </a:r>
          </a:p>
          <a:p>
            <a:pPr lvl="1">
              <a:buFont typeface="Arial" panose="020B0604020202020204" pitchFamily="34" charset="0"/>
              <a:buChar char="•"/>
            </a:pPr>
            <a:r>
              <a:rPr lang="en-US" altLang="en-US" sz="2000" dirty="0"/>
              <a:t>Independent inpatient rehabilitation facilities; and </a:t>
            </a:r>
          </a:p>
          <a:p>
            <a:pPr lvl="1">
              <a:buFont typeface="Arial" panose="020B0604020202020204" pitchFamily="34" charset="0"/>
              <a:buChar char="•"/>
            </a:pPr>
            <a:r>
              <a:rPr lang="en-US" altLang="en-US" sz="2000" dirty="0"/>
              <a:t>Inpatient psychiatric facilities.</a:t>
            </a:r>
          </a:p>
          <a:p>
            <a:pPr>
              <a:spcAft>
                <a:spcPts val="1200"/>
              </a:spcAft>
              <a:buFont typeface="Wingdings" panose="05000000000000000000" pitchFamily="2" charset="2"/>
              <a:buChar char="v"/>
            </a:pPr>
            <a:r>
              <a:rPr lang="en-US" altLang="en-US" sz="2200" dirty="0" smtClean="0"/>
              <a:t>Entities not currently subject </a:t>
            </a:r>
            <a:r>
              <a:rPr lang="en-US" altLang="en-US" sz="2200" dirty="0"/>
              <a:t>to the </a:t>
            </a:r>
            <a:r>
              <a:rPr lang="en-US" altLang="en-US" sz="2200" dirty="0" smtClean="0"/>
              <a:t>MLR: </a:t>
            </a:r>
            <a:endParaRPr lang="en-US" altLang="en-US" sz="2200" dirty="0"/>
          </a:p>
          <a:p>
            <a:pPr lvl="1">
              <a:buFont typeface="Arial" panose="020B0604020202020204" pitchFamily="34" charset="0"/>
              <a:buChar char="•"/>
            </a:pPr>
            <a:r>
              <a:rPr lang="en-US" altLang="en-US" sz="2000" dirty="0"/>
              <a:t>Non-hospital providers, such as clinics not affiliated with a hospital and physicians and physician groups not employed directly by a hospital; and</a:t>
            </a:r>
          </a:p>
          <a:p>
            <a:pPr lvl="1">
              <a:buFont typeface="Arial" panose="020B0604020202020204" pitchFamily="34" charset="0"/>
              <a:buChar char="•"/>
            </a:pPr>
            <a:r>
              <a:rPr lang="en-US" altLang="en-US" sz="2000" dirty="0" smtClean="0"/>
              <a:t>Hospitals </a:t>
            </a:r>
            <a:r>
              <a:rPr lang="en-US" altLang="en-US" sz="2000" dirty="0"/>
              <a:t>that do not participate in Medicare and do not sign a Medicare provider agreement.</a:t>
            </a:r>
          </a:p>
          <a:p>
            <a:pPr marL="400050">
              <a:buFont typeface="Wingdings" panose="05000000000000000000" pitchFamily="2" charset="2"/>
              <a:buChar char="v"/>
            </a:pPr>
            <a:endParaRPr lang="en-US" altLang="en-US" sz="2100" dirty="0"/>
          </a:p>
        </p:txBody>
      </p:sp>
    </p:spTree>
    <p:extLst>
      <p:ext uri="{BB962C8B-B14F-4D97-AF65-F5344CB8AC3E}">
        <p14:creationId xmlns:p14="http://schemas.microsoft.com/office/powerpoint/2010/main" val="117475870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lstStyle/>
          <a:p>
            <a:r>
              <a:rPr lang="en-US" altLang="en-US" dirty="0" smtClean="0">
                <a:solidFill>
                  <a:schemeClr val="tx1"/>
                </a:solidFill>
                <a:effectLst>
                  <a:outerShdw blurRad="38100" dist="38100" dir="2700000" algn="tl">
                    <a:srgbClr val="000000">
                      <a:alpha val="43137"/>
                    </a:srgbClr>
                  </a:outerShdw>
                </a:effectLst>
              </a:rPr>
              <a:t>Hospitals must accept the MLR</a:t>
            </a:r>
          </a:p>
        </p:txBody>
      </p:sp>
      <p:sp>
        <p:nvSpPr>
          <p:cNvPr id="3075" name="Rectangle 3"/>
          <p:cNvSpPr>
            <a:spLocks noGrp="1" noChangeArrowheads="1"/>
          </p:cNvSpPr>
          <p:nvPr>
            <p:ph type="body" idx="1"/>
          </p:nvPr>
        </p:nvSpPr>
        <p:spPr>
          <a:xfrm>
            <a:off x="457200" y="1828800"/>
            <a:ext cx="8229600" cy="4419600"/>
          </a:xfrm>
        </p:spPr>
        <p:txBody>
          <a:bodyPr/>
          <a:lstStyle/>
          <a:p>
            <a:pPr marL="400050">
              <a:buFont typeface="Wingdings" panose="05000000000000000000" pitchFamily="2" charset="2"/>
              <a:buChar char="v"/>
            </a:pPr>
            <a:endParaRPr lang="en-US" altLang="en-US" sz="2100" dirty="0" smtClean="0"/>
          </a:p>
          <a:p>
            <a:pPr marL="400050">
              <a:buFont typeface="Wingdings" panose="05000000000000000000" pitchFamily="2" charset="2"/>
              <a:buChar char="v"/>
            </a:pPr>
            <a:r>
              <a:rPr lang="en-US" altLang="en-US" sz="2100" dirty="0" smtClean="0"/>
              <a:t>Section 506 of the MMA and the MLR regulations at 42 </a:t>
            </a:r>
            <a:r>
              <a:rPr lang="en-US" altLang="en-US" sz="2100" dirty="0"/>
              <a:t>CFR </a:t>
            </a:r>
            <a:r>
              <a:rPr lang="en-US" altLang="en-US" sz="2100" dirty="0" smtClean="0"/>
              <a:t>136.30 require hospitals to accept payment at the Medicare rate from CHS programs as a condition of participating in the Medicare Program.</a:t>
            </a:r>
          </a:p>
          <a:p>
            <a:pPr marL="400050">
              <a:buFont typeface="Wingdings" panose="05000000000000000000" pitchFamily="2" charset="2"/>
              <a:buChar char="v"/>
            </a:pPr>
            <a:endParaRPr lang="en-US" altLang="en-US" sz="2100" dirty="0" smtClean="0"/>
          </a:p>
          <a:p>
            <a:pPr marL="400050">
              <a:buFont typeface="Wingdings" panose="05000000000000000000" pitchFamily="2" charset="2"/>
              <a:buChar char="v"/>
            </a:pPr>
            <a:r>
              <a:rPr lang="en-US" altLang="en-US" sz="2100" dirty="0" smtClean="0"/>
              <a:t>Hospitals that do not accept Payment at the Medicare-Like Rate will no longer be able to receive payment from the Medicare program for any patient they serve.</a:t>
            </a:r>
          </a:p>
          <a:p>
            <a:pPr marL="400050">
              <a:buFont typeface="Wingdings" panose="05000000000000000000" pitchFamily="2" charset="2"/>
              <a:buChar char="v"/>
            </a:pPr>
            <a:endParaRPr lang="en-US" altLang="en-US" sz="2100" dirty="0"/>
          </a:p>
        </p:txBody>
      </p:sp>
    </p:spTree>
    <p:extLst>
      <p:ext uri="{BB962C8B-B14F-4D97-AF65-F5344CB8AC3E}">
        <p14:creationId xmlns:p14="http://schemas.microsoft.com/office/powerpoint/2010/main" val="269935624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lstStyle/>
          <a:p>
            <a:r>
              <a:rPr lang="en-US" altLang="en-US" sz="3600" dirty="0" smtClean="0">
                <a:solidFill>
                  <a:schemeClr val="tx1"/>
                </a:solidFill>
                <a:effectLst>
                  <a:outerShdw blurRad="38100" dist="38100" dir="2700000" algn="tl">
                    <a:srgbClr val="000000">
                      <a:alpha val="43137"/>
                    </a:srgbClr>
                  </a:outerShdw>
                </a:effectLst>
              </a:rPr>
              <a:t>The Hospital MLR Applies to </a:t>
            </a:r>
            <a:br>
              <a:rPr lang="en-US" altLang="en-US" sz="3600" dirty="0" smtClean="0">
                <a:solidFill>
                  <a:schemeClr val="tx1"/>
                </a:solidFill>
                <a:effectLst>
                  <a:outerShdw blurRad="38100" dist="38100" dir="2700000" algn="tl">
                    <a:srgbClr val="000000">
                      <a:alpha val="43137"/>
                    </a:srgbClr>
                  </a:outerShdw>
                </a:effectLst>
              </a:rPr>
            </a:br>
            <a:r>
              <a:rPr lang="en-US" altLang="en-US" sz="3600" dirty="0" smtClean="0">
                <a:solidFill>
                  <a:schemeClr val="tx1"/>
                </a:solidFill>
                <a:effectLst>
                  <a:outerShdw blurRad="38100" dist="38100" dir="2700000" algn="tl">
                    <a:srgbClr val="000000">
                      <a:alpha val="43137"/>
                    </a:srgbClr>
                  </a:outerShdw>
                </a:effectLst>
              </a:rPr>
              <a:t>All Levels of Care</a:t>
            </a:r>
          </a:p>
        </p:txBody>
      </p:sp>
      <p:sp>
        <p:nvSpPr>
          <p:cNvPr id="3075" name="Rectangle 3"/>
          <p:cNvSpPr>
            <a:spLocks noGrp="1" noChangeArrowheads="1"/>
          </p:cNvSpPr>
          <p:nvPr>
            <p:ph type="body" idx="1"/>
          </p:nvPr>
        </p:nvSpPr>
        <p:spPr>
          <a:xfrm>
            <a:off x="457200" y="1828800"/>
            <a:ext cx="8229600" cy="4419600"/>
          </a:xfrm>
        </p:spPr>
        <p:txBody>
          <a:bodyPr/>
          <a:lstStyle/>
          <a:p>
            <a:pPr marL="400050">
              <a:buFont typeface="Wingdings" panose="05000000000000000000" pitchFamily="2" charset="2"/>
              <a:buChar char="v"/>
            </a:pPr>
            <a:endParaRPr lang="en-US" altLang="en-US" sz="2100" dirty="0" smtClean="0"/>
          </a:p>
          <a:p>
            <a:pPr>
              <a:buFont typeface="Wingdings" panose="05000000000000000000" pitchFamily="2" charset="2"/>
              <a:buChar char="v"/>
            </a:pPr>
            <a:r>
              <a:rPr lang="en-US" altLang="en-US" sz="1600" dirty="0"/>
              <a:t>The </a:t>
            </a:r>
            <a:r>
              <a:rPr lang="en-US" altLang="en-US" sz="1600" dirty="0" smtClean="0"/>
              <a:t>Hospital Medicare-Like </a:t>
            </a:r>
            <a:r>
              <a:rPr lang="en-US" altLang="en-US" sz="1600" dirty="0"/>
              <a:t>Rate applies to all levels of care provided by a hospital, including:</a:t>
            </a:r>
          </a:p>
          <a:p>
            <a:pPr lvl="1">
              <a:buFont typeface="Arial" panose="020B0604020202020204" pitchFamily="34" charset="0"/>
              <a:buChar char="•"/>
            </a:pPr>
            <a:r>
              <a:rPr lang="en-US" altLang="en-US" sz="1600" dirty="0"/>
              <a:t>Inpatient</a:t>
            </a:r>
          </a:p>
          <a:p>
            <a:pPr lvl="1">
              <a:buFont typeface="Arial" panose="020B0604020202020204" pitchFamily="34" charset="0"/>
              <a:buChar char="•"/>
            </a:pPr>
            <a:r>
              <a:rPr lang="en-US" altLang="en-US" sz="1600" dirty="0"/>
              <a:t>Outpatient</a:t>
            </a:r>
          </a:p>
          <a:p>
            <a:pPr lvl="1">
              <a:buFont typeface="Arial" panose="020B0604020202020204" pitchFamily="34" charset="0"/>
              <a:buChar char="•"/>
            </a:pPr>
            <a:r>
              <a:rPr lang="en-US" altLang="en-US" sz="1600" dirty="0"/>
              <a:t>Skilled Nursing facilities</a:t>
            </a:r>
          </a:p>
          <a:p>
            <a:pPr lvl="1">
              <a:buFont typeface="Arial" panose="020B0604020202020204" pitchFamily="34" charset="0"/>
              <a:buChar char="•"/>
            </a:pPr>
            <a:r>
              <a:rPr lang="en-US" altLang="en-US" sz="1600" dirty="0"/>
              <a:t>All other departments of the hospital, no matter where </a:t>
            </a:r>
            <a:r>
              <a:rPr lang="en-US" altLang="en-US" sz="1600" dirty="0" smtClean="0"/>
              <a:t>located</a:t>
            </a:r>
          </a:p>
          <a:p>
            <a:pPr marL="457200" lvl="1" indent="0">
              <a:buNone/>
            </a:pPr>
            <a:endParaRPr lang="en-US" altLang="en-US" sz="1600" dirty="0"/>
          </a:p>
          <a:p>
            <a:pPr>
              <a:buFont typeface="Wingdings" panose="05000000000000000000" pitchFamily="2" charset="2"/>
              <a:buChar char="v"/>
            </a:pPr>
            <a:r>
              <a:rPr lang="en-US" altLang="en-US" sz="1600" dirty="0"/>
              <a:t>The </a:t>
            </a:r>
            <a:r>
              <a:rPr lang="en-US" altLang="en-US" sz="1600" dirty="0" smtClean="0"/>
              <a:t>Hospital Medicare-Like </a:t>
            </a:r>
            <a:r>
              <a:rPr lang="en-US" altLang="en-US" sz="1600" dirty="0"/>
              <a:t>Rate does not cover care provided by providers at a hospital that are not directly employed by the </a:t>
            </a:r>
            <a:r>
              <a:rPr lang="en-US" altLang="en-US" sz="1600" dirty="0" smtClean="0"/>
              <a:t>hospital, </a:t>
            </a:r>
            <a:r>
              <a:rPr lang="en-US" altLang="en-US" sz="1600" dirty="0"/>
              <a:t>including:</a:t>
            </a:r>
          </a:p>
          <a:p>
            <a:pPr lvl="1">
              <a:buFont typeface="Arial" panose="020B0604020202020204" pitchFamily="34" charset="0"/>
              <a:buChar char="•"/>
            </a:pPr>
            <a:r>
              <a:rPr lang="en-US" altLang="en-US" sz="1600" dirty="0"/>
              <a:t>Physicians who have privileges at the hospital but are not employed by the hospital; </a:t>
            </a:r>
          </a:p>
          <a:p>
            <a:pPr lvl="1">
              <a:buFont typeface="Arial" panose="020B0604020202020204" pitchFamily="34" charset="0"/>
              <a:buChar char="•"/>
            </a:pPr>
            <a:r>
              <a:rPr lang="en-US" altLang="en-US" sz="1600" dirty="0"/>
              <a:t>Other professionals who are not employed directly by the hospital; and</a:t>
            </a:r>
          </a:p>
          <a:p>
            <a:pPr lvl="1">
              <a:buFont typeface="Arial" panose="020B0604020202020204" pitchFamily="34" charset="0"/>
              <a:buChar char="•"/>
            </a:pPr>
            <a:r>
              <a:rPr lang="en-US" altLang="en-US" sz="1600" dirty="0"/>
              <a:t>Outside services such as laboratories and independent diagnostic facilities</a:t>
            </a:r>
          </a:p>
          <a:p>
            <a:pPr marL="0" indent="0">
              <a:buNone/>
            </a:pPr>
            <a:endParaRPr lang="en-US" altLang="en-US" sz="2000" dirty="0"/>
          </a:p>
          <a:p>
            <a:pPr marL="57150" indent="0">
              <a:buNone/>
            </a:pPr>
            <a:endParaRPr lang="en-US" altLang="en-US" sz="2100" dirty="0"/>
          </a:p>
        </p:txBody>
      </p:sp>
    </p:spTree>
    <p:extLst>
      <p:ext uri="{BB962C8B-B14F-4D97-AF65-F5344CB8AC3E}">
        <p14:creationId xmlns:p14="http://schemas.microsoft.com/office/powerpoint/2010/main" val="155506838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r>
              <a:rPr lang="en-US" altLang="en-US" dirty="0" smtClean="0">
                <a:effectLst>
                  <a:outerShdw blurRad="38100" dist="38100" dir="2700000" algn="tl">
                    <a:srgbClr val="000000">
                      <a:alpha val="43137"/>
                    </a:srgbClr>
                  </a:outerShdw>
                </a:effectLst>
              </a:rPr>
              <a:t>Non-Hospital MLR </a:t>
            </a:r>
          </a:p>
        </p:txBody>
      </p:sp>
      <p:sp>
        <p:nvSpPr>
          <p:cNvPr id="4099" name="Rectangle 3"/>
          <p:cNvSpPr>
            <a:spLocks noGrp="1" noChangeArrowheads="1"/>
          </p:cNvSpPr>
          <p:nvPr>
            <p:ph type="body" idx="1"/>
          </p:nvPr>
        </p:nvSpPr>
        <p:spPr>
          <a:xfrm>
            <a:off x="685800" y="1752600"/>
            <a:ext cx="8229600" cy="4221162"/>
          </a:xfrm>
        </p:spPr>
        <p:txBody>
          <a:bodyPr/>
          <a:lstStyle/>
          <a:p>
            <a:r>
              <a:rPr lang="en-US" sz="2400" dirty="0"/>
              <a:t>IHS issued final regulations at 42 C.F.R. Part 136, Subpart I</a:t>
            </a:r>
            <a:r>
              <a:rPr lang="en-US" sz="2400" dirty="0" smtClean="0"/>
              <a:t>).  Became </a:t>
            </a:r>
            <a:r>
              <a:rPr lang="en-US" sz="2400" dirty="0"/>
              <a:t>effective May 20, 2016.</a:t>
            </a:r>
          </a:p>
          <a:p>
            <a:r>
              <a:rPr lang="en-US" sz="2400" dirty="0" smtClean="0"/>
              <a:t>Applies </a:t>
            </a:r>
            <a:r>
              <a:rPr lang="en-US" sz="2400" dirty="0"/>
              <a:t>to payments to providers and suppliers not already covered by the existing “</a:t>
            </a:r>
            <a:r>
              <a:rPr lang="en-US" sz="2400" dirty="0" smtClean="0"/>
              <a:t>Hospital MLR.” </a:t>
            </a:r>
          </a:p>
          <a:p>
            <a:r>
              <a:rPr lang="en-US" sz="2400" dirty="0" smtClean="0"/>
              <a:t>Unlike </a:t>
            </a:r>
            <a:r>
              <a:rPr lang="en-US" sz="2400" dirty="0"/>
              <a:t>Hospital MLR, it is not a condition of Medicare participation, which means </a:t>
            </a:r>
            <a:r>
              <a:rPr lang="en-US" sz="2400" dirty="0" smtClean="0"/>
              <a:t>nonhospital providers </a:t>
            </a:r>
            <a:r>
              <a:rPr lang="en-US" sz="2400" dirty="0"/>
              <a:t>do not have to accept payment at MLR in order to participate in Medicare</a:t>
            </a:r>
            <a:r>
              <a:rPr lang="en-US" sz="2400" dirty="0" smtClean="0"/>
              <a:t>.</a:t>
            </a:r>
          </a:p>
          <a:p>
            <a:r>
              <a:rPr lang="en-US" sz="2400" dirty="0" smtClean="0"/>
              <a:t>Implementing non-hospital MLR an option for tribal programs, but required for IHS.</a:t>
            </a:r>
            <a:endParaRPr lang="en-US" sz="2400" dirty="0"/>
          </a:p>
          <a:p>
            <a:pPr marL="0" indent="0">
              <a:buNone/>
            </a:pPr>
            <a:endParaRPr lang="en-US" altLang="en-US" sz="2200" dirty="0" smtClean="0"/>
          </a:p>
        </p:txBody>
      </p:sp>
    </p:spTree>
    <p:extLst>
      <p:ext uri="{BB962C8B-B14F-4D97-AF65-F5344CB8AC3E}">
        <p14:creationId xmlns:p14="http://schemas.microsoft.com/office/powerpoint/2010/main" val="350469849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p:txBody>
          <a:bodyPr/>
          <a:lstStyle/>
          <a:p>
            <a:r>
              <a:rPr lang="en-US" altLang="en-US" dirty="0" smtClean="0">
                <a:effectLst>
                  <a:outerShdw blurRad="38100" dist="38100" dir="2700000" algn="tl">
                    <a:srgbClr val="000000">
                      <a:alpha val="43137"/>
                    </a:srgbClr>
                  </a:outerShdw>
                </a:effectLst>
              </a:rPr>
              <a:t>Non-Hospital MLR </a:t>
            </a:r>
          </a:p>
        </p:txBody>
      </p:sp>
      <p:sp>
        <p:nvSpPr>
          <p:cNvPr id="4099" name="Rectangle 3"/>
          <p:cNvSpPr>
            <a:spLocks noGrp="1" noChangeArrowheads="1"/>
          </p:cNvSpPr>
          <p:nvPr>
            <p:ph type="body" idx="1"/>
          </p:nvPr>
        </p:nvSpPr>
        <p:spPr>
          <a:xfrm>
            <a:off x="685800" y="1981200"/>
            <a:ext cx="8229600" cy="4221162"/>
          </a:xfrm>
        </p:spPr>
        <p:txBody>
          <a:bodyPr/>
          <a:lstStyle/>
          <a:p>
            <a:r>
              <a:rPr lang="en-US" sz="2400" dirty="0" smtClean="0"/>
              <a:t>Tribal programs must opt </a:t>
            </a:r>
            <a:r>
              <a:rPr lang="en-US" sz="2400" dirty="0"/>
              <a:t>in by adding language to </a:t>
            </a:r>
            <a:r>
              <a:rPr lang="en-US" sz="2400" dirty="0" smtClean="0"/>
              <a:t>ISDEAA agreement</a:t>
            </a:r>
            <a:r>
              <a:rPr lang="en-US" sz="2400" dirty="0"/>
              <a:t>.</a:t>
            </a:r>
          </a:p>
          <a:p>
            <a:r>
              <a:rPr lang="en-US" sz="2400" dirty="0" smtClean="0"/>
              <a:t>Rate </a:t>
            </a:r>
            <a:r>
              <a:rPr lang="en-US" sz="2400" dirty="0"/>
              <a:t>to be paid depends on whether the PRC program has negotiated a specific rate with </a:t>
            </a:r>
            <a:r>
              <a:rPr lang="en-US" sz="2400" dirty="0" smtClean="0"/>
              <a:t>the provider.</a:t>
            </a:r>
            <a:endParaRPr lang="en-US" sz="2400" dirty="0"/>
          </a:p>
        </p:txBody>
      </p:sp>
    </p:spTree>
    <p:extLst>
      <p:ext uri="{BB962C8B-B14F-4D97-AF65-F5344CB8AC3E}">
        <p14:creationId xmlns:p14="http://schemas.microsoft.com/office/powerpoint/2010/main" val="91581699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Rectangle 2"/>
          <p:cNvSpPr>
            <a:spLocks noGrp="1" noChangeArrowheads="1"/>
          </p:cNvSpPr>
          <p:nvPr>
            <p:ph type="title"/>
          </p:nvPr>
        </p:nvSpPr>
        <p:spPr/>
        <p:txBody>
          <a:bodyPr/>
          <a:lstStyle/>
          <a:p>
            <a:r>
              <a:rPr lang="en-US" altLang="en-US" sz="3200" dirty="0" smtClean="0">
                <a:solidFill>
                  <a:schemeClr val="tx1"/>
                </a:solidFill>
                <a:effectLst>
                  <a:outerShdw blurRad="38100" dist="38100" dir="2700000" algn="tl">
                    <a:srgbClr val="000000">
                      <a:alpha val="43137"/>
                    </a:srgbClr>
                  </a:outerShdw>
                </a:effectLst>
              </a:rPr>
              <a:t>The MLR Only Applies to PRC Referrals</a:t>
            </a:r>
          </a:p>
        </p:txBody>
      </p:sp>
      <p:sp>
        <p:nvSpPr>
          <p:cNvPr id="3075" name="Rectangle 3"/>
          <p:cNvSpPr>
            <a:spLocks noGrp="1" noChangeArrowheads="1"/>
          </p:cNvSpPr>
          <p:nvPr>
            <p:ph type="body" idx="1"/>
          </p:nvPr>
        </p:nvSpPr>
        <p:spPr>
          <a:xfrm>
            <a:off x="457200" y="1828800"/>
            <a:ext cx="8229600" cy="4419600"/>
          </a:xfrm>
        </p:spPr>
        <p:txBody>
          <a:bodyPr/>
          <a:lstStyle/>
          <a:p>
            <a:pPr marL="400050">
              <a:buFont typeface="Wingdings" panose="05000000000000000000" pitchFamily="2" charset="2"/>
              <a:buChar char="v"/>
            </a:pPr>
            <a:endParaRPr lang="en-US" altLang="en-US" sz="2100" dirty="0" smtClean="0"/>
          </a:p>
          <a:p>
            <a:pPr>
              <a:buFont typeface="Wingdings" panose="05000000000000000000" pitchFamily="2" charset="2"/>
              <a:buChar char="v"/>
            </a:pPr>
            <a:r>
              <a:rPr lang="en-US" altLang="en-US" sz="2200" dirty="0" smtClean="0"/>
              <a:t>The MLR only applies to services authorized by an IHS or tribal PRC program.</a:t>
            </a:r>
          </a:p>
          <a:p>
            <a:pPr>
              <a:buFont typeface="Wingdings" panose="05000000000000000000" pitchFamily="2" charset="2"/>
              <a:buChar char="v"/>
            </a:pPr>
            <a:endParaRPr lang="en-US" altLang="en-US" sz="2200" dirty="0" smtClean="0"/>
          </a:p>
          <a:p>
            <a:pPr>
              <a:buFont typeface="Wingdings" panose="05000000000000000000" pitchFamily="2" charset="2"/>
              <a:buChar char="v"/>
            </a:pPr>
            <a:r>
              <a:rPr lang="en-US" altLang="en-US" sz="2200" dirty="0" smtClean="0"/>
              <a:t>If a patient does not obtain a PRC authorization, the MLR will not apply, and the hospital may charge the full negotiated rate, or if no rate has been negotiated, full billed charges.</a:t>
            </a:r>
          </a:p>
          <a:p>
            <a:pPr>
              <a:buFont typeface="Wingdings" panose="05000000000000000000" pitchFamily="2" charset="2"/>
              <a:buChar char="v"/>
            </a:pPr>
            <a:endParaRPr lang="en-US" altLang="en-US" sz="2200" dirty="0"/>
          </a:p>
          <a:p>
            <a:pPr>
              <a:buFont typeface="Wingdings" panose="05000000000000000000" pitchFamily="2" charset="2"/>
              <a:buChar char="v"/>
            </a:pPr>
            <a:r>
              <a:rPr lang="en-US" altLang="en-US" sz="2200" dirty="0" smtClean="0"/>
              <a:t>This means that MLR only applies to individuals who qualify for PRC.  It does not apply to non-Indian employees, for example.</a:t>
            </a:r>
          </a:p>
          <a:p>
            <a:pPr>
              <a:buFont typeface="Wingdings" panose="05000000000000000000" pitchFamily="2" charset="2"/>
              <a:buChar char="v"/>
            </a:pPr>
            <a:endParaRPr lang="en-US" altLang="en-US" sz="2200" dirty="0" smtClean="0"/>
          </a:p>
        </p:txBody>
      </p:sp>
    </p:spTree>
    <p:extLst>
      <p:ext uri="{BB962C8B-B14F-4D97-AF65-F5344CB8AC3E}">
        <p14:creationId xmlns:p14="http://schemas.microsoft.com/office/powerpoint/2010/main" val="401717257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effectLst>
                  <a:outerShdw blurRad="38100" dist="38100" dir="2700000" algn="tl">
                    <a:srgbClr val="000000">
                      <a:alpha val="43137"/>
                    </a:srgbClr>
                  </a:outerShdw>
                </a:effectLst>
              </a:rPr>
              <a:t>PRC Eligibility</a:t>
            </a:r>
            <a:endParaRPr lang="en-US"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57200" y="1752600"/>
            <a:ext cx="8229600" cy="4495800"/>
          </a:xfrm>
        </p:spPr>
        <p:txBody>
          <a:bodyPr/>
          <a:lstStyle/>
          <a:p>
            <a:pPr>
              <a:spcAft>
                <a:spcPts val="1200"/>
              </a:spcAft>
              <a:buFont typeface="Wingdings" panose="05000000000000000000" pitchFamily="2" charset="2"/>
              <a:buChar char="v"/>
            </a:pPr>
            <a:r>
              <a:rPr lang="en-US" sz="2200" dirty="0" smtClean="0"/>
              <a:t>CHS regulations provide that generally a person will be eligible for services when a person: </a:t>
            </a:r>
          </a:p>
          <a:p>
            <a:pPr lvl="1">
              <a:buFont typeface="Arial" panose="020B0604020202020204" pitchFamily="34" charset="0"/>
              <a:buChar char="•"/>
            </a:pPr>
            <a:r>
              <a:rPr lang="en-US" sz="1800" dirty="0" smtClean="0"/>
              <a:t>Is eligible for IHS services (i.e., is of Indian or Alaska Native descent and belongs to the Indian community served by the local facilities and program); and</a:t>
            </a:r>
          </a:p>
          <a:p>
            <a:pPr lvl="1">
              <a:buFont typeface="Arial" panose="020B0604020202020204" pitchFamily="34" charset="0"/>
              <a:buChar char="•"/>
            </a:pPr>
            <a:r>
              <a:rPr lang="en-US" sz="1800" dirty="0" smtClean="0"/>
              <a:t>Resides on a reservation or within the Tribal Contract Health Service Delivery Area;</a:t>
            </a:r>
          </a:p>
          <a:p>
            <a:pPr lvl="1">
              <a:buFont typeface="Arial" panose="020B0604020202020204" pitchFamily="34" charset="0"/>
              <a:buChar char="•"/>
            </a:pPr>
            <a:r>
              <a:rPr lang="en-US" sz="1800" dirty="0" smtClean="0"/>
              <a:t>Has been authorized for CHS care or meets the emergency eligibility requirements;</a:t>
            </a:r>
          </a:p>
          <a:p>
            <a:pPr lvl="1">
              <a:buFont typeface="Arial" panose="020B0604020202020204" pitchFamily="34" charset="0"/>
              <a:buChar char="•"/>
            </a:pPr>
            <a:r>
              <a:rPr lang="en-US" sz="1800" dirty="0" smtClean="0"/>
              <a:t>Has a medical need that is within the medical priorities of the CHS program; </a:t>
            </a:r>
          </a:p>
          <a:p>
            <a:pPr lvl="1">
              <a:buFont typeface="Arial" panose="020B0604020202020204" pitchFamily="34" charset="0"/>
              <a:buChar char="•"/>
            </a:pPr>
            <a:r>
              <a:rPr lang="en-US" sz="1800" dirty="0" smtClean="0"/>
              <a:t>The needed services are not reasonably accessible or available at the IHS facility; and</a:t>
            </a:r>
          </a:p>
          <a:p>
            <a:pPr lvl="1">
              <a:buFont typeface="Arial" panose="020B0604020202020204" pitchFamily="34" charset="0"/>
              <a:buChar char="•"/>
            </a:pPr>
            <a:r>
              <a:rPr lang="en-US" sz="1800" dirty="0" smtClean="0"/>
              <a:t>Applies for and uses all alternate resources that are available and accessible.</a:t>
            </a:r>
          </a:p>
          <a:p>
            <a:pPr lvl="1">
              <a:buFont typeface="Arial" panose="020B0604020202020204" pitchFamily="34" charset="0"/>
              <a:buChar char="•"/>
            </a:pPr>
            <a:endParaRPr lang="en-US" dirty="0" smtClean="0"/>
          </a:p>
          <a:p>
            <a:pPr lvl="1">
              <a:buFont typeface="Arial" panose="020B0604020202020204" pitchFamily="34" charset="0"/>
              <a:buChar char="•"/>
            </a:pPr>
            <a:endParaRPr lang="en-US" dirty="0" smtClean="0"/>
          </a:p>
          <a:p>
            <a:pPr lvl="1">
              <a:buFont typeface="Arial" panose="020B0604020202020204" pitchFamily="34" charset="0"/>
              <a:buChar char="•"/>
            </a:pPr>
            <a:endParaRPr lang="en-US" dirty="0"/>
          </a:p>
        </p:txBody>
      </p:sp>
    </p:spTree>
    <p:extLst>
      <p:ext uri="{BB962C8B-B14F-4D97-AF65-F5344CB8AC3E}">
        <p14:creationId xmlns:p14="http://schemas.microsoft.com/office/powerpoint/2010/main" val="400995197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4400"/>
            <a:ext cx="8229600" cy="1295400"/>
          </a:xfrm>
        </p:spPr>
        <p:txBody>
          <a:bodyPr/>
          <a:lstStyle/>
          <a:p>
            <a:r>
              <a:rPr lang="en-US" sz="4000" dirty="0" smtClean="0">
                <a:effectLst>
                  <a:outerShdw blurRad="38100" dist="38100" dir="2700000" algn="tl">
                    <a:srgbClr val="000000">
                      <a:alpha val="43137"/>
                    </a:srgbClr>
                  </a:outerShdw>
                </a:effectLst>
              </a:rPr>
              <a:t>PRC Coordination with </a:t>
            </a:r>
            <a:br>
              <a:rPr lang="en-US" sz="4000" dirty="0" smtClean="0">
                <a:effectLst>
                  <a:outerShdw blurRad="38100" dist="38100" dir="2700000" algn="tl">
                    <a:srgbClr val="000000">
                      <a:alpha val="43137"/>
                    </a:srgbClr>
                  </a:outerShdw>
                </a:effectLst>
              </a:rPr>
            </a:br>
            <a:r>
              <a:rPr lang="en-US" sz="4000" dirty="0" smtClean="0">
                <a:effectLst>
                  <a:outerShdw blurRad="38100" dist="38100" dir="2700000" algn="tl">
                    <a:srgbClr val="000000">
                      <a:alpha val="43137"/>
                    </a:srgbClr>
                  </a:outerShdw>
                </a:effectLst>
              </a:rPr>
              <a:t>Self-Insured Plans</a:t>
            </a:r>
            <a:endParaRPr lang="en-US" sz="4000"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84239" y="2177845"/>
            <a:ext cx="8229600" cy="4495800"/>
          </a:xfrm>
        </p:spPr>
        <p:txBody>
          <a:bodyPr/>
          <a:lstStyle/>
          <a:p>
            <a:pPr lvl="1">
              <a:buFont typeface="Arial" panose="020B0604020202020204" pitchFamily="34" charset="0"/>
              <a:buChar char="•"/>
            </a:pPr>
            <a:r>
              <a:rPr lang="en-US" dirty="0" smtClean="0"/>
              <a:t>Tribes can achieve MLR savings for self-insured plans for members by coordinating care between PRC and Tribal Self-Insurance</a:t>
            </a:r>
          </a:p>
          <a:p>
            <a:pPr lvl="1">
              <a:buFont typeface="Arial" panose="020B0604020202020204" pitchFamily="34" charset="0"/>
              <a:buChar char="•"/>
            </a:pPr>
            <a:r>
              <a:rPr lang="en-US" dirty="0" smtClean="0"/>
              <a:t>PRC </a:t>
            </a:r>
            <a:r>
              <a:rPr lang="en-US" dirty="0" smtClean="0"/>
              <a:t>pays, </a:t>
            </a:r>
            <a:r>
              <a:rPr lang="en-US" dirty="0" smtClean="0"/>
              <a:t>qualifying care for MLR, and Self-Insured Plans supplement PRC</a:t>
            </a:r>
          </a:p>
          <a:p>
            <a:pPr lvl="1">
              <a:buFont typeface="Arial" panose="020B0604020202020204" pitchFamily="34" charset="0"/>
              <a:buChar char="•"/>
            </a:pPr>
            <a:r>
              <a:rPr lang="en-US" dirty="0" smtClean="0"/>
              <a:t>MLR only applies to individuals who are eligible for PRC – It does not apply to non-Indian employees who may be covered by Tribal Self-Insurance.</a:t>
            </a:r>
          </a:p>
          <a:p>
            <a:pPr lvl="1">
              <a:buFont typeface="Arial" panose="020B0604020202020204" pitchFamily="34" charset="0"/>
              <a:buChar char="•"/>
            </a:pPr>
            <a:endParaRPr lang="en-US" dirty="0" smtClean="0"/>
          </a:p>
          <a:p>
            <a:pPr lvl="1">
              <a:buFont typeface="Arial" panose="020B0604020202020204" pitchFamily="34" charset="0"/>
              <a:buChar char="•"/>
            </a:pPr>
            <a:endParaRPr lang="en-US" dirty="0"/>
          </a:p>
        </p:txBody>
      </p:sp>
    </p:spTree>
    <p:extLst>
      <p:ext uri="{BB962C8B-B14F-4D97-AF65-F5344CB8AC3E}">
        <p14:creationId xmlns:p14="http://schemas.microsoft.com/office/powerpoint/2010/main" val="245424847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533400"/>
            <a:ext cx="8229600" cy="1295400"/>
          </a:xfrm>
        </p:spPr>
        <p:txBody>
          <a:bodyPr/>
          <a:lstStyle/>
          <a:p>
            <a:r>
              <a:rPr lang="en-US" sz="4000" dirty="0" err="1" smtClean="0">
                <a:effectLst>
                  <a:outerShdw blurRad="38100" dist="38100" dir="2700000" algn="tl">
                    <a:srgbClr val="000000">
                      <a:alpha val="43137"/>
                    </a:srgbClr>
                  </a:outerShdw>
                </a:effectLst>
              </a:rPr>
              <a:t>Payor</a:t>
            </a:r>
            <a:r>
              <a:rPr lang="en-US" sz="4000" dirty="0" smtClean="0">
                <a:effectLst>
                  <a:outerShdw blurRad="38100" dist="38100" dir="2700000" algn="tl">
                    <a:srgbClr val="000000">
                      <a:alpha val="43137"/>
                    </a:srgbClr>
                  </a:outerShdw>
                </a:effectLst>
              </a:rPr>
              <a:t> of Last Resort Rule</a:t>
            </a:r>
            <a:endParaRPr lang="en-US" sz="4000"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62116" y="1600200"/>
            <a:ext cx="8229600" cy="4495800"/>
          </a:xfrm>
        </p:spPr>
        <p:txBody>
          <a:bodyPr/>
          <a:lstStyle/>
          <a:p>
            <a:r>
              <a:rPr lang="en-US" sz="2400" dirty="0"/>
              <a:t>IHS </a:t>
            </a:r>
            <a:r>
              <a:rPr lang="en-US" sz="2400" dirty="0" smtClean="0"/>
              <a:t>PLR </a:t>
            </a:r>
            <a:r>
              <a:rPr lang="en-US" sz="2400" dirty="0"/>
              <a:t>rule – 42 C.F.R. § 136.61.</a:t>
            </a:r>
          </a:p>
          <a:p>
            <a:r>
              <a:rPr lang="en-US" sz="2400" dirty="0" smtClean="0"/>
              <a:t>Section</a:t>
            </a:r>
            <a:r>
              <a:rPr lang="en-US" sz="2400" dirty="0" smtClean="0"/>
              <a:t> </a:t>
            </a:r>
            <a:r>
              <a:rPr lang="en-US" sz="2400" dirty="0"/>
              <a:t>2901(b) of </a:t>
            </a:r>
            <a:r>
              <a:rPr lang="en-US" sz="2400" dirty="0" smtClean="0"/>
              <a:t>the ACA:</a:t>
            </a:r>
            <a:endParaRPr lang="en-US" sz="2400" dirty="0"/>
          </a:p>
          <a:p>
            <a:pPr marL="339725" indent="0">
              <a:buNone/>
            </a:pPr>
            <a:r>
              <a:rPr lang="en-US" sz="2000" dirty="0" smtClean="0"/>
              <a:t>“Health </a:t>
            </a:r>
            <a:r>
              <a:rPr lang="en-US" sz="2000" dirty="0"/>
              <a:t>programs operated by . . . Indian tribes, tribal organizations . . . shall be </a:t>
            </a:r>
            <a:r>
              <a:rPr lang="en-US" sz="2000" dirty="0" smtClean="0"/>
              <a:t>the payer </a:t>
            </a:r>
            <a:r>
              <a:rPr lang="en-US" sz="2000" dirty="0"/>
              <a:t>of last resort for services provided by such . . . tribes, or organizations </a:t>
            </a:r>
            <a:r>
              <a:rPr lang="en-US" sz="2000" dirty="0" smtClean="0"/>
              <a:t>to individuals </a:t>
            </a:r>
            <a:r>
              <a:rPr lang="en-US" sz="2000" dirty="0"/>
              <a:t>eligible for services through such programs, notwithstanding any Federal</a:t>
            </a:r>
            <a:r>
              <a:rPr lang="en-US" sz="2000" dirty="0" smtClean="0"/>
              <a:t>, State</a:t>
            </a:r>
            <a:r>
              <a:rPr lang="en-US" sz="2000" dirty="0"/>
              <a:t>, or local law to the contrary</a:t>
            </a:r>
            <a:r>
              <a:rPr lang="en-US" sz="2000" dirty="0" smtClean="0"/>
              <a:t>.”</a:t>
            </a:r>
          </a:p>
          <a:p>
            <a:r>
              <a:rPr lang="en-US" sz="2400" dirty="0" smtClean="0"/>
              <a:t>Section 206(f) of the IHCIA prevents IHS from seeking recovery from tribal self-insurance unless tribe gives written permission</a:t>
            </a:r>
            <a:endParaRPr lang="en-US" sz="2400" dirty="0" smtClean="0"/>
          </a:p>
          <a:p>
            <a:r>
              <a:rPr lang="en-US" sz="2400" dirty="0" smtClean="0"/>
              <a:t>IHS policy </a:t>
            </a:r>
            <a:r>
              <a:rPr lang="en-US" sz="2400" dirty="0" smtClean="0"/>
              <a:t>of </a:t>
            </a:r>
            <a:r>
              <a:rPr lang="en-US" sz="2400" dirty="0" smtClean="0"/>
              <a:t>excludes </a:t>
            </a:r>
            <a:r>
              <a:rPr lang="en-US" sz="2400" dirty="0" smtClean="0"/>
              <a:t>Tribal self-insurance plans from the definition of alternate resource in </a:t>
            </a:r>
            <a:r>
              <a:rPr lang="en-US" sz="2400" dirty="0"/>
              <a:t>Section </a:t>
            </a:r>
            <a:r>
              <a:rPr lang="en-US" sz="2400" dirty="0" smtClean="0"/>
              <a:t>2-3.8I of the IHS </a:t>
            </a:r>
            <a:r>
              <a:rPr lang="en-US" sz="2400" dirty="0" smtClean="0"/>
              <a:t>PRC </a:t>
            </a:r>
            <a:r>
              <a:rPr lang="en-US" sz="2400" dirty="0" smtClean="0"/>
              <a:t>Manual.</a:t>
            </a:r>
            <a:endParaRPr lang="en-US" sz="2400" dirty="0" smtClean="0"/>
          </a:p>
          <a:p>
            <a:pPr lvl="1">
              <a:buFont typeface="Arial" panose="020B0604020202020204" pitchFamily="34" charset="0"/>
              <a:buChar char="•"/>
            </a:pPr>
            <a:endParaRPr lang="en-US" dirty="0"/>
          </a:p>
        </p:txBody>
      </p:sp>
    </p:spTree>
    <p:extLst>
      <p:ext uri="{BB962C8B-B14F-4D97-AF65-F5344CB8AC3E}">
        <p14:creationId xmlns:p14="http://schemas.microsoft.com/office/powerpoint/2010/main" val="116075793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55523" y="1786037"/>
            <a:ext cx="8229600" cy="4495800"/>
          </a:xfrm>
        </p:spPr>
        <p:txBody>
          <a:bodyPr/>
          <a:lstStyle/>
          <a:p>
            <a:pPr lvl="1">
              <a:buFont typeface="Arial" panose="020B0604020202020204" pitchFamily="34" charset="0"/>
              <a:buChar char="•"/>
            </a:pPr>
            <a:r>
              <a:rPr lang="en-US" dirty="0" smtClean="0"/>
              <a:t>IHS refuses to pay CHEF claims to Redding Rancheria because it believes its Tribal Self-Insurance plan is an alternate resource</a:t>
            </a:r>
          </a:p>
          <a:p>
            <a:pPr lvl="1">
              <a:buFont typeface="Arial" panose="020B0604020202020204" pitchFamily="34" charset="0"/>
              <a:buChar char="•"/>
            </a:pPr>
            <a:r>
              <a:rPr lang="en-US" dirty="0" smtClean="0"/>
              <a:t>Court rejects IHS argument.</a:t>
            </a:r>
          </a:p>
          <a:p>
            <a:pPr lvl="1">
              <a:buFont typeface="Arial" panose="020B0604020202020204" pitchFamily="34" charset="0"/>
              <a:buChar char="•"/>
            </a:pPr>
            <a:r>
              <a:rPr lang="en-US" dirty="0" smtClean="0"/>
              <a:t>Court holds Tribal Self-Insurance is not an alternate resource, and recent change to the law in the ACA did not make it an alternate resource.</a:t>
            </a:r>
          </a:p>
          <a:p>
            <a:pPr lvl="1">
              <a:buFont typeface="Arial" panose="020B0604020202020204" pitchFamily="34" charset="0"/>
              <a:buChar char="•"/>
            </a:pPr>
            <a:r>
              <a:rPr lang="en-US" dirty="0" smtClean="0"/>
              <a:t>Court holds that Tribal self-insurance can coordinate benefits with PRC</a:t>
            </a:r>
            <a:endParaRPr lang="en-US" dirty="0"/>
          </a:p>
        </p:txBody>
      </p:sp>
      <p:sp>
        <p:nvSpPr>
          <p:cNvPr id="6" name="Rectangle 2"/>
          <p:cNvSpPr>
            <a:spLocks noChangeArrowheads="1"/>
          </p:cNvSpPr>
          <p:nvPr/>
        </p:nvSpPr>
        <p:spPr bwMode="auto">
          <a:xfrm>
            <a:off x="533400" y="3375124"/>
            <a:ext cx="8077200" cy="4001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a:t>
            </a:r>
            <a:endParaRPr kumimoji="0" lang="en-US" altLang="en-US" sz="2000" b="0" i="0" u="none" strike="noStrike" cap="none" normalizeH="0" baseline="0" dirty="0" smtClean="0">
              <a:ln>
                <a:noFill/>
              </a:ln>
              <a:solidFill>
                <a:schemeClr val="tx1"/>
              </a:solidFill>
              <a:effectLst/>
              <a:latin typeface="Arial" panose="020B0604020202020204" pitchFamily="34" charset="0"/>
            </a:endParaRPr>
          </a:p>
        </p:txBody>
      </p:sp>
      <p:sp>
        <p:nvSpPr>
          <p:cNvPr id="4" name="Title 3"/>
          <p:cNvSpPr>
            <a:spLocks noGrp="1"/>
          </p:cNvSpPr>
          <p:nvPr>
            <p:ph type="title"/>
          </p:nvPr>
        </p:nvSpPr>
        <p:spPr>
          <a:xfrm>
            <a:off x="503903" y="855762"/>
            <a:ext cx="8229600" cy="930275"/>
          </a:xfrm>
        </p:spPr>
        <p:txBody>
          <a:bodyPr/>
          <a:lstStyle/>
          <a:p>
            <a:r>
              <a:rPr lang="en-US" dirty="0" smtClean="0">
                <a:effectLst>
                  <a:outerShdw blurRad="38100" dist="38100" dir="2700000" algn="tl">
                    <a:srgbClr val="000000">
                      <a:alpha val="43137"/>
                    </a:srgbClr>
                  </a:outerShdw>
                </a:effectLst>
              </a:rPr>
              <a:t>Redding Decision</a:t>
            </a:r>
            <a:endParaRPr lang="en-US" dirty="0">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380273447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4400"/>
            <a:ext cx="8229600" cy="1295400"/>
          </a:xfrm>
        </p:spPr>
        <p:txBody>
          <a:bodyPr/>
          <a:lstStyle/>
          <a:p>
            <a:r>
              <a:rPr lang="en-US" sz="4000" dirty="0" smtClean="0">
                <a:effectLst>
                  <a:outerShdw blurRad="38100" dist="38100" dir="2700000" algn="tl">
                    <a:srgbClr val="000000">
                      <a:alpha val="43137"/>
                    </a:srgbClr>
                  </a:outerShdw>
                </a:effectLst>
              </a:rPr>
              <a:t>New IHS PRC Manual Changes Definition of Self-Insured Plan</a:t>
            </a:r>
            <a:endParaRPr lang="en-US" sz="4000"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914400" y="2209800"/>
            <a:ext cx="8229600" cy="4495800"/>
          </a:xfrm>
        </p:spPr>
        <p:txBody>
          <a:bodyPr/>
          <a:lstStyle/>
          <a:p>
            <a:pPr lvl="1">
              <a:buFont typeface="Arial" panose="020B0604020202020204" pitchFamily="34" charset="0"/>
              <a:buChar char="•"/>
            </a:pPr>
            <a:endParaRPr lang="en-US" dirty="0" smtClean="0"/>
          </a:p>
          <a:p>
            <a:pPr lvl="1">
              <a:buFont typeface="Arial" panose="020B0604020202020204" pitchFamily="34" charset="0"/>
              <a:buChar char="•"/>
            </a:pPr>
            <a:endParaRPr lang="en-US" dirty="0"/>
          </a:p>
        </p:txBody>
      </p:sp>
      <p:sp>
        <p:nvSpPr>
          <p:cNvPr id="6" name="Rectangle 2"/>
          <p:cNvSpPr>
            <a:spLocks noChangeArrowheads="1"/>
          </p:cNvSpPr>
          <p:nvPr/>
        </p:nvSpPr>
        <p:spPr bwMode="auto">
          <a:xfrm>
            <a:off x="457200" y="2514600"/>
            <a:ext cx="8077200" cy="224676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2000" b="0" i="0" u="sng"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Tribal Self-Insurance</a:t>
            </a: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  A health plan that is funded solely by a Tribe or Tribal organization and for which the Tribe or Tribal organization assumes </a:t>
            </a:r>
            <a:r>
              <a:rPr kumimoji="0" lang="en-US" altLang="en-US" sz="2000" b="0" i="0" u="sng" strike="noStrike" cap="none" normalizeH="0" baseline="0" dirty="0" smtClean="0">
                <a:ln>
                  <a:noFill/>
                </a:ln>
                <a:solidFill>
                  <a:srgbClr val="008080"/>
                </a:solidFill>
                <a:effectLst/>
                <a:latin typeface="Arial" panose="020B0604020202020204" pitchFamily="34" charset="0"/>
                <a:ea typeface="Times New Roman" panose="02020603050405020304" pitchFamily="18" charset="0"/>
                <a:cs typeface="Arial" panose="020B0604020202020204" pitchFamily="34" charset="0"/>
              </a:rPr>
              <a:t>the burden of </a:t>
            </a: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payment for health services covered under the plan either directly or through an administrator.</a:t>
            </a:r>
            <a:r>
              <a:rPr kumimoji="0" lang="en-US" altLang="en-US" sz="2000" b="0" i="0" u="none" strike="noStrike" cap="none" normalizeH="0" baseline="0" dirty="0" smtClean="0">
                <a:ln>
                  <a:noFill/>
                </a:ln>
                <a:solidFill>
                  <a:srgbClr val="FF0000"/>
                </a:solidFill>
                <a:effectLst/>
                <a:latin typeface="Arial" panose="020B0604020202020204" pitchFamily="34" charset="0"/>
                <a:ea typeface="Times New Roman" panose="02020603050405020304" pitchFamily="18" charset="0"/>
                <a:cs typeface="Arial" panose="020B0604020202020204" pitchFamily="34" charset="0"/>
              </a:rPr>
              <a:t>  The</a:t>
            </a:r>
            <a:r>
              <a:rPr kumimoji="0" lang="en-US" altLang="en-US" sz="2000" b="0" i="0" u="sng" strike="noStrike" cap="none" normalizeH="0" baseline="0" dirty="0" smtClean="0">
                <a:ln>
                  <a:noFill/>
                </a:ln>
                <a:solidFill>
                  <a:srgbClr val="008080"/>
                </a:solidFill>
                <a:effectLst/>
                <a:latin typeface="Arial" panose="020B0604020202020204" pitchFamily="34" charset="0"/>
                <a:ea typeface="Times New Roman" panose="02020603050405020304" pitchFamily="18" charset="0"/>
                <a:cs typeface="Arial" panose="020B0604020202020204" pitchFamily="34" charset="0"/>
              </a:rPr>
              <a:t> Any portion of the cost of care that is the responsibility of a reinsurer or stop loss</a:t>
            </a: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 plan </a:t>
            </a:r>
            <a:r>
              <a:rPr kumimoji="0" lang="en-US" altLang="en-US" sz="2000" b="0" i="0" u="none" strike="noStrike" cap="none" normalizeH="0" baseline="0" dirty="0" err="1" smtClean="0">
                <a:ln>
                  <a:noFill/>
                </a:ln>
                <a:solidFill>
                  <a:srgbClr val="FF0000"/>
                </a:solidFill>
                <a:effectLst/>
                <a:latin typeface="Arial" panose="020B0604020202020204" pitchFamily="34" charset="0"/>
                <a:ea typeface="Times New Roman" panose="02020603050405020304" pitchFamily="18" charset="0"/>
                <a:cs typeface="Arial" panose="020B0604020202020204" pitchFamily="34" charset="0"/>
              </a:rPr>
              <a:t>may</a:t>
            </a:r>
            <a:r>
              <a:rPr kumimoji="0" lang="en-US" altLang="en-US" sz="2000" b="0" i="0" u="sng" strike="noStrike" cap="none" normalizeH="0" baseline="0" dirty="0" err="1" smtClean="0">
                <a:ln>
                  <a:noFill/>
                </a:ln>
                <a:solidFill>
                  <a:srgbClr val="008080"/>
                </a:solidFill>
                <a:effectLst/>
                <a:latin typeface="Arial" panose="020B0604020202020204" pitchFamily="34" charset="0"/>
                <a:ea typeface="Times New Roman" panose="02020603050405020304" pitchFamily="18" charset="0"/>
                <a:cs typeface="Arial" panose="020B0604020202020204" pitchFamily="34" charset="0"/>
              </a:rPr>
              <a:t>will</a:t>
            </a:r>
            <a:r>
              <a:rPr kumimoji="0" lang="en-US" altLang="en-US" sz="2000" b="0" i="0" u="sng" strike="noStrike" cap="none" normalizeH="0" baseline="0" dirty="0" smtClean="0">
                <a:ln>
                  <a:noFill/>
                </a:ln>
                <a:solidFill>
                  <a:srgbClr val="008080"/>
                </a:solidFill>
                <a:effectLst/>
                <a:latin typeface="Arial" panose="020B0604020202020204" pitchFamily="34" charset="0"/>
                <a:ea typeface="Times New Roman" panose="02020603050405020304" pitchFamily="18" charset="0"/>
                <a:cs typeface="Arial" panose="020B0604020202020204" pitchFamily="34" charset="0"/>
              </a:rPr>
              <a:t> not</a:t>
            </a: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 be </a:t>
            </a:r>
            <a:r>
              <a:rPr kumimoji="0" lang="en-US" altLang="en-US" sz="2000" b="0" i="0" u="none" strike="noStrike" cap="none" normalizeH="0" baseline="0" dirty="0" smtClean="0">
                <a:ln>
                  <a:noFill/>
                </a:ln>
                <a:solidFill>
                  <a:srgbClr val="FF0000"/>
                </a:solidFill>
                <a:effectLst/>
                <a:latin typeface="Arial" panose="020B0604020202020204" pitchFamily="34" charset="0"/>
                <a:ea typeface="Times New Roman" panose="02020603050405020304" pitchFamily="18" charset="0"/>
                <a:cs typeface="Arial" panose="020B0604020202020204" pitchFamily="34" charset="0"/>
              </a:rPr>
              <a:t>re-insured, but the Tribe or </a:t>
            </a:r>
            <a:r>
              <a:rPr kumimoji="0" lang="en-US" altLang="en-US" sz="2000" b="0" i="0" u="sng" strike="noStrike" cap="none" normalizeH="0" baseline="0" dirty="0" smtClean="0">
                <a:ln>
                  <a:noFill/>
                </a:ln>
                <a:solidFill>
                  <a:srgbClr val="008080"/>
                </a:solidFill>
                <a:effectLst/>
                <a:latin typeface="Arial" panose="020B0604020202020204" pitchFamily="34" charset="0"/>
                <a:ea typeface="Times New Roman" panose="02020603050405020304" pitchFamily="18" charset="0"/>
                <a:cs typeface="Arial" panose="020B0604020202020204" pitchFamily="34" charset="0"/>
              </a:rPr>
              <a:t>considered </a:t>
            </a: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Tribal </a:t>
            </a:r>
            <a:r>
              <a:rPr kumimoji="0" lang="en-US" altLang="en-US" sz="2000" b="0" i="0" u="none" strike="noStrike" cap="none" normalizeH="0" baseline="0" dirty="0" smtClean="0">
                <a:ln>
                  <a:noFill/>
                </a:ln>
                <a:solidFill>
                  <a:srgbClr val="FF0000"/>
                </a:solidFill>
                <a:effectLst/>
                <a:latin typeface="Arial" panose="020B0604020202020204" pitchFamily="34" charset="0"/>
                <a:ea typeface="Times New Roman" panose="02020603050405020304" pitchFamily="18" charset="0"/>
                <a:cs typeface="Arial" panose="020B0604020202020204" pitchFamily="34" charset="0"/>
              </a:rPr>
              <a:t>organization must bear some risk </a:t>
            </a:r>
            <a:r>
              <a:rPr kumimoji="0" lang="en-US" altLang="en-US" sz="2000" b="0" i="0" u="sng" strike="noStrike" cap="none" normalizeH="0" baseline="0" dirty="0" smtClean="0">
                <a:ln>
                  <a:noFill/>
                </a:ln>
                <a:solidFill>
                  <a:srgbClr val="008080"/>
                </a:solidFill>
                <a:effectLst/>
                <a:latin typeface="Arial" panose="020B0604020202020204" pitchFamily="34" charset="0"/>
                <a:ea typeface="Times New Roman" panose="02020603050405020304" pitchFamily="18" charset="0"/>
                <a:cs typeface="Arial" panose="020B0604020202020204" pitchFamily="34" charset="0"/>
              </a:rPr>
              <a:t>Self-Insurance</a:t>
            </a: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a:t>
            </a:r>
            <a:endParaRPr kumimoji="0" lang="en-US" altLang="en-US" sz="2000" b="0" i="0" u="none" strike="noStrike" cap="none" normalizeH="0" baseline="0" dirty="0" smtClean="0">
              <a:ln>
                <a:noFill/>
              </a:ln>
              <a:solidFill>
                <a:schemeClr val="tx1"/>
              </a:solidFill>
              <a:effectLst/>
              <a:latin typeface="Arial" panose="020B0604020202020204" pitchFamily="34" charset="0"/>
            </a:endParaRPr>
          </a:p>
        </p:txBody>
      </p:sp>
    </p:spTree>
    <p:extLst>
      <p:ext uri="{BB962C8B-B14F-4D97-AF65-F5344CB8AC3E}">
        <p14:creationId xmlns:p14="http://schemas.microsoft.com/office/powerpoint/2010/main" val="259616531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914400" y="2209800"/>
            <a:ext cx="8229600" cy="4495800"/>
          </a:xfrm>
        </p:spPr>
        <p:txBody>
          <a:bodyPr/>
          <a:lstStyle/>
          <a:p>
            <a:pPr lvl="1">
              <a:buFont typeface="Arial" panose="020B0604020202020204" pitchFamily="34" charset="0"/>
              <a:buChar char="•"/>
            </a:pPr>
            <a:endParaRPr lang="en-US" dirty="0" smtClean="0"/>
          </a:p>
          <a:p>
            <a:pPr lvl="1">
              <a:buFont typeface="Arial" panose="020B0604020202020204" pitchFamily="34" charset="0"/>
              <a:buChar char="•"/>
            </a:pPr>
            <a:endParaRPr lang="en-US" dirty="0"/>
          </a:p>
        </p:txBody>
      </p:sp>
      <p:sp>
        <p:nvSpPr>
          <p:cNvPr id="6" name="Rectangle 2"/>
          <p:cNvSpPr>
            <a:spLocks noChangeArrowheads="1"/>
          </p:cNvSpPr>
          <p:nvPr/>
        </p:nvSpPr>
        <p:spPr bwMode="auto">
          <a:xfrm>
            <a:off x="457200" y="1846158"/>
            <a:ext cx="8077200" cy="501675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lvl="0" eaLnBrk="0" hangingPunct="0"/>
            <a:r>
              <a:rPr lang="en-US" altLang="en-US" sz="2000" u="sng" dirty="0">
                <a:solidFill>
                  <a:srgbClr val="353535"/>
                </a:solidFill>
                <a:latin typeface="Arial" panose="020B0604020202020204" pitchFamily="34" charset="0"/>
                <a:ea typeface="Times New Roman" panose="02020603050405020304" pitchFamily="18" charset="0"/>
                <a:cs typeface="Arial" panose="020B0604020202020204" pitchFamily="34" charset="0"/>
              </a:rPr>
              <a:t>Exception to the IHS </a:t>
            </a:r>
            <a:r>
              <a:rPr lang="en-US" altLang="en-US" sz="2000" u="sng" dirty="0" err="1">
                <a:solidFill>
                  <a:srgbClr val="353535"/>
                </a:solidFill>
                <a:latin typeface="Arial" panose="020B0604020202020204" pitchFamily="34" charset="0"/>
                <a:ea typeface="Times New Roman" panose="02020603050405020304" pitchFamily="18" charset="0"/>
                <a:cs typeface="Arial" panose="020B0604020202020204" pitchFamily="34" charset="0"/>
              </a:rPr>
              <a:t>Payor</a:t>
            </a:r>
            <a:r>
              <a:rPr lang="en-US" altLang="en-US" sz="2000" u="sng" dirty="0">
                <a:solidFill>
                  <a:srgbClr val="353535"/>
                </a:solidFill>
                <a:latin typeface="Arial" panose="020B0604020202020204" pitchFamily="34" charset="0"/>
                <a:ea typeface="Times New Roman" panose="02020603050405020304" pitchFamily="18" charset="0"/>
                <a:cs typeface="Arial" panose="020B0604020202020204" pitchFamily="34" charset="0"/>
              </a:rPr>
              <a:t> of Last Resort – Tribal Self-Insurance Plans.  For purposes of IHS administered PRC programs, the Agency will not consider Tribally funded self-insured health plans to be alternate resources for purposes of the IHS’s </a:t>
            </a:r>
            <a:r>
              <a:rPr lang="en-US" altLang="en-US" sz="2000" u="sng" dirty="0" err="1">
                <a:solidFill>
                  <a:srgbClr val="353535"/>
                </a:solidFill>
                <a:latin typeface="Arial" panose="020B0604020202020204" pitchFamily="34" charset="0"/>
                <a:ea typeface="Times New Roman" panose="02020603050405020304" pitchFamily="18" charset="0"/>
                <a:cs typeface="Arial" panose="020B0604020202020204" pitchFamily="34" charset="0"/>
              </a:rPr>
              <a:t>Payor</a:t>
            </a:r>
            <a:r>
              <a:rPr lang="en-US" altLang="en-US" sz="2000" u="sng" dirty="0">
                <a:solidFill>
                  <a:srgbClr val="353535"/>
                </a:solidFill>
                <a:latin typeface="Arial" panose="020B0604020202020204" pitchFamily="34" charset="0"/>
                <a:ea typeface="Times New Roman" panose="02020603050405020304" pitchFamily="18" charset="0"/>
                <a:cs typeface="Arial" panose="020B0604020202020204" pitchFamily="34" charset="0"/>
              </a:rPr>
              <a:t> of Last Resort Rule. IHS will assume that a Tribe does not wish for its self-insured plan to be an alternate resource for purposes of PRC and IHS will treat the plan accordingly, once IHS receives documentation to show that the plan is tribal self-insurance. IHS will only treat the Tribe’s plan as an alternate resource for purposes of PRC if either of the following occurs:</a:t>
            </a:r>
          </a:p>
          <a:p>
            <a:pPr lvl="0" eaLnBrk="0" hangingPunct="0"/>
            <a:r>
              <a:rPr lang="en-US" altLang="en-US" sz="2000" u="sng" dirty="0">
                <a:solidFill>
                  <a:srgbClr val="353535"/>
                </a:solidFill>
                <a:latin typeface="Arial" panose="020B0604020202020204" pitchFamily="34" charset="0"/>
                <a:ea typeface="Times New Roman" panose="02020603050405020304" pitchFamily="18" charset="0"/>
                <a:cs typeface="Arial" panose="020B0604020202020204" pitchFamily="34" charset="0"/>
              </a:rPr>
              <a:t>1.	IHS has not received documentation to show that the plan is tribal self-insurance, or</a:t>
            </a:r>
          </a:p>
          <a:p>
            <a:pPr lvl="0" eaLnBrk="0" hangingPunct="0"/>
            <a:r>
              <a:rPr lang="en-US" altLang="en-US" sz="2000" u="sng" dirty="0">
                <a:solidFill>
                  <a:srgbClr val="353535"/>
                </a:solidFill>
                <a:latin typeface="Arial" panose="020B0604020202020204" pitchFamily="34" charset="0"/>
                <a:ea typeface="Times New Roman" panose="02020603050405020304" pitchFamily="18" charset="0"/>
                <a:cs typeface="Arial" panose="020B0604020202020204" pitchFamily="34" charset="0"/>
              </a:rPr>
              <a:t>2.	IHS receives a tribal resolution from the Tribe’s governing body, which clearly states that the Tribe would like IHS to treat the self-insured plan as an alternate resource for purposes of PRC.</a:t>
            </a:r>
          </a:p>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a:t>
            </a:r>
            <a:endParaRPr kumimoji="0" lang="en-US" altLang="en-US" sz="2000" b="0" i="0" u="none" strike="noStrike" cap="none" normalizeH="0" baseline="0" dirty="0" smtClean="0">
              <a:ln>
                <a:noFill/>
              </a:ln>
              <a:solidFill>
                <a:schemeClr val="tx1"/>
              </a:solidFill>
              <a:effectLst/>
              <a:latin typeface="Arial" panose="020B0604020202020204" pitchFamily="34" charset="0"/>
            </a:endParaRPr>
          </a:p>
        </p:txBody>
      </p:sp>
      <p:sp>
        <p:nvSpPr>
          <p:cNvPr id="4" name="Title 1"/>
          <p:cNvSpPr>
            <a:spLocks noGrp="1"/>
          </p:cNvSpPr>
          <p:nvPr>
            <p:ph type="title"/>
          </p:nvPr>
        </p:nvSpPr>
        <p:spPr>
          <a:xfrm>
            <a:off x="457200" y="914400"/>
            <a:ext cx="8229600" cy="1295400"/>
          </a:xfrm>
        </p:spPr>
        <p:txBody>
          <a:bodyPr/>
          <a:lstStyle/>
          <a:p>
            <a:r>
              <a:rPr lang="en-US" sz="2800" dirty="0" smtClean="0">
                <a:effectLst>
                  <a:outerShdw blurRad="38100" dist="38100" dir="2700000" algn="tl">
                    <a:srgbClr val="000000">
                      <a:alpha val="43137"/>
                    </a:srgbClr>
                  </a:outerShdw>
                </a:effectLst>
              </a:rPr>
              <a:t>New IHS PRC Manual </a:t>
            </a:r>
            <a:r>
              <a:rPr lang="en-US" sz="2800" dirty="0" err="1" smtClean="0">
                <a:effectLst>
                  <a:outerShdw blurRad="38100" dist="38100" dir="2700000" algn="tl">
                    <a:srgbClr val="000000">
                      <a:alpha val="43137"/>
                    </a:srgbClr>
                  </a:outerShdw>
                </a:effectLst>
              </a:rPr>
              <a:t>Payor</a:t>
            </a:r>
            <a:r>
              <a:rPr lang="en-US" sz="2800" dirty="0" smtClean="0">
                <a:effectLst>
                  <a:outerShdw blurRad="38100" dist="38100" dir="2700000" algn="tl">
                    <a:srgbClr val="000000">
                      <a:alpha val="43137"/>
                    </a:srgbClr>
                  </a:outerShdw>
                </a:effectLst>
              </a:rPr>
              <a:t> of Last Resort</a:t>
            </a:r>
            <a:endParaRPr lang="en-US" sz="2800" dirty="0">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163916860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127224"/>
            <a:ext cx="8229600" cy="4495800"/>
          </a:xfrm>
        </p:spPr>
        <p:txBody>
          <a:bodyPr/>
          <a:lstStyle/>
          <a:p>
            <a:pPr lvl="1">
              <a:buFont typeface="Arial" panose="020B0604020202020204" pitchFamily="34" charset="0"/>
              <a:buChar char="•"/>
            </a:pPr>
            <a:endParaRPr lang="en-US" dirty="0" smtClean="0"/>
          </a:p>
          <a:p>
            <a:pPr marL="0" lvl="0" indent="0" eaLnBrk="0" hangingPunct="0">
              <a:spcBef>
                <a:spcPct val="0"/>
              </a:spcBef>
              <a:buNone/>
            </a:pPr>
            <a:r>
              <a:rPr lang="en-US" altLang="en-US" sz="2000" u="sng" kern="1200" dirty="0">
                <a:solidFill>
                  <a:srgbClr val="353535"/>
                </a:solidFill>
                <a:latin typeface="Arial" panose="020B0604020202020204" pitchFamily="34" charset="0"/>
                <a:ea typeface="Times New Roman" panose="02020603050405020304" pitchFamily="18" charset="0"/>
                <a:cs typeface="Arial" panose="020B0604020202020204" pitchFamily="34" charset="0"/>
              </a:rPr>
              <a:t>REMINDER: This process applies to IHS operated PRC programs. Tribes and Tribal organizations operating PRC programs may choose to follow this coordination process, or they may adopt a different process for addressing this issue</a:t>
            </a:r>
            <a:r>
              <a:rPr lang="en-US" altLang="en-US" sz="2000" u="sng" kern="1200" dirty="0" smtClean="0">
                <a:solidFill>
                  <a:srgbClr val="353535"/>
                </a:solidFill>
                <a:latin typeface="Arial" panose="020B0604020202020204" pitchFamily="34" charset="0"/>
                <a:ea typeface="Times New Roman" panose="02020603050405020304" pitchFamily="18" charset="0"/>
                <a:cs typeface="Arial" panose="020B0604020202020204" pitchFamily="34" charset="0"/>
              </a:rPr>
              <a:t>.</a:t>
            </a:r>
          </a:p>
          <a:p>
            <a:pPr marL="0" lvl="0" indent="0" eaLnBrk="0" hangingPunct="0">
              <a:spcBef>
                <a:spcPct val="0"/>
              </a:spcBef>
              <a:buNone/>
            </a:pPr>
            <a:endParaRPr lang="en-US" altLang="en-US" sz="2000" u="sng" kern="1200" dirty="0">
              <a:solidFill>
                <a:srgbClr val="353535"/>
              </a:solidFill>
              <a:latin typeface="Arial" panose="020B0604020202020204" pitchFamily="34" charset="0"/>
              <a:ea typeface="Times New Roman" panose="02020603050405020304" pitchFamily="18" charset="0"/>
              <a:cs typeface="Arial" panose="020B0604020202020204" pitchFamily="34" charset="0"/>
            </a:endParaRPr>
          </a:p>
          <a:p>
            <a:pPr marL="0" lvl="0" indent="0" eaLnBrk="0" hangingPunct="0">
              <a:spcBef>
                <a:spcPct val="0"/>
              </a:spcBef>
              <a:buNone/>
            </a:pPr>
            <a:r>
              <a:rPr lang="en-US" altLang="en-US" sz="2000" u="sng" kern="1200" dirty="0">
                <a:solidFill>
                  <a:srgbClr val="353535"/>
                </a:solidFill>
                <a:latin typeface="Arial" panose="020B0604020202020204" pitchFamily="34" charset="0"/>
                <a:ea typeface="Times New Roman" panose="02020603050405020304" pitchFamily="18" charset="0"/>
                <a:cs typeface="Arial" panose="020B0604020202020204" pitchFamily="34" charset="0"/>
              </a:rPr>
              <a:t>To the extent any Tribal self-insurance plan has reinsurance or stop loss insurance from which claims are paid by entities other than the Tribe or Tribal organizations, such reinsurance or stop loss insurance shall not be considered Tribal self-insurance; provided that the fact that a Tribal self-insurance plan has reinsurance or stop loss insurance does not mean that the Tribal self-insurance shall be considered an alternate resource.</a:t>
            </a:r>
          </a:p>
          <a:p>
            <a:pPr lvl="1">
              <a:buFont typeface="Arial" panose="020B0604020202020204" pitchFamily="34" charset="0"/>
              <a:buChar char="•"/>
            </a:pPr>
            <a:endParaRPr lang="en-US" dirty="0"/>
          </a:p>
        </p:txBody>
      </p:sp>
      <p:sp>
        <p:nvSpPr>
          <p:cNvPr id="6" name="Rectangle 2"/>
          <p:cNvSpPr>
            <a:spLocks noChangeArrowheads="1"/>
          </p:cNvSpPr>
          <p:nvPr/>
        </p:nvSpPr>
        <p:spPr bwMode="auto">
          <a:xfrm>
            <a:off x="533400" y="3375124"/>
            <a:ext cx="8077200" cy="4001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a:t>
            </a:r>
            <a:endParaRPr kumimoji="0" lang="en-US" altLang="en-US" sz="2000" b="0" i="0" u="none" strike="noStrike" cap="none" normalizeH="0" baseline="0" dirty="0" smtClean="0">
              <a:ln>
                <a:noFill/>
              </a:ln>
              <a:solidFill>
                <a:schemeClr val="tx1"/>
              </a:solidFill>
              <a:effectLst/>
              <a:latin typeface="Arial" panose="020B0604020202020204" pitchFamily="34" charset="0"/>
            </a:endParaRPr>
          </a:p>
        </p:txBody>
      </p:sp>
      <p:sp>
        <p:nvSpPr>
          <p:cNvPr id="4" name="Title 3"/>
          <p:cNvSpPr>
            <a:spLocks noGrp="1"/>
          </p:cNvSpPr>
          <p:nvPr>
            <p:ph type="title"/>
          </p:nvPr>
        </p:nvSpPr>
        <p:spPr/>
        <p:txBody>
          <a:bodyPr/>
          <a:lstStyle/>
          <a:p>
            <a:endParaRPr lang="en-US" dirty="0"/>
          </a:p>
        </p:txBody>
      </p:sp>
    </p:spTree>
    <p:extLst>
      <p:ext uri="{BB962C8B-B14F-4D97-AF65-F5344CB8AC3E}">
        <p14:creationId xmlns:p14="http://schemas.microsoft.com/office/powerpoint/2010/main" val="18605831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85800" y="1981200"/>
            <a:ext cx="8229600" cy="4495800"/>
          </a:xfrm>
        </p:spPr>
        <p:txBody>
          <a:bodyPr/>
          <a:lstStyle/>
          <a:p>
            <a:pPr marL="457200" lvl="1" indent="0">
              <a:buNone/>
            </a:pPr>
            <a:r>
              <a:rPr lang="en-US" dirty="0" smtClean="0"/>
              <a:t>Elliott Milhollin</a:t>
            </a:r>
          </a:p>
          <a:p>
            <a:pPr marL="457200" lvl="1" indent="0">
              <a:buNone/>
            </a:pPr>
            <a:r>
              <a:rPr lang="en-US" dirty="0" smtClean="0"/>
              <a:t>Hobbs, Straus, Dean &amp; Walker LLP</a:t>
            </a:r>
          </a:p>
          <a:p>
            <a:pPr marL="457200" lvl="1" indent="0">
              <a:buNone/>
            </a:pPr>
            <a:r>
              <a:rPr lang="en-US" dirty="0" smtClean="0"/>
              <a:t>2120 L Street, NW</a:t>
            </a:r>
            <a:endParaRPr lang="en-US" dirty="0"/>
          </a:p>
          <a:p>
            <a:pPr marL="457200" lvl="1" indent="0">
              <a:buNone/>
            </a:pPr>
            <a:r>
              <a:rPr lang="en-US" dirty="0" smtClean="0"/>
              <a:t>Washington, DC  20037</a:t>
            </a:r>
          </a:p>
          <a:p>
            <a:pPr marL="457200" lvl="1" indent="0">
              <a:buNone/>
            </a:pPr>
            <a:endParaRPr lang="en-US" dirty="0"/>
          </a:p>
          <a:p>
            <a:pPr marL="457200" lvl="1" indent="0">
              <a:buNone/>
            </a:pPr>
            <a:r>
              <a:rPr lang="en-US" dirty="0" smtClean="0"/>
              <a:t>Emilhollin@hobbsstraus.com</a:t>
            </a:r>
          </a:p>
        </p:txBody>
      </p:sp>
      <p:sp>
        <p:nvSpPr>
          <p:cNvPr id="6" name="Rectangle 2"/>
          <p:cNvSpPr>
            <a:spLocks noChangeArrowheads="1"/>
          </p:cNvSpPr>
          <p:nvPr/>
        </p:nvSpPr>
        <p:spPr bwMode="auto">
          <a:xfrm>
            <a:off x="533400" y="3375124"/>
            <a:ext cx="8077200" cy="4001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2000" b="0" i="0" u="none" strike="noStrike" cap="none" normalizeH="0" baseline="0" dirty="0" smtClean="0">
                <a:ln>
                  <a:noFill/>
                </a:ln>
                <a:solidFill>
                  <a:srgbClr val="353535"/>
                </a:solidFill>
                <a:effectLst/>
                <a:latin typeface="Arial" panose="020B0604020202020204" pitchFamily="34" charset="0"/>
                <a:ea typeface="Times New Roman" panose="02020603050405020304" pitchFamily="18" charset="0"/>
                <a:cs typeface="Arial" panose="020B0604020202020204" pitchFamily="34" charset="0"/>
              </a:rPr>
              <a:t>.</a:t>
            </a:r>
            <a:endParaRPr kumimoji="0" lang="en-US" altLang="en-US" sz="2000" b="0" i="0" u="none" strike="noStrike" cap="none" normalizeH="0" baseline="0" dirty="0" smtClean="0">
              <a:ln>
                <a:noFill/>
              </a:ln>
              <a:solidFill>
                <a:schemeClr val="tx1"/>
              </a:solidFill>
              <a:effectLst/>
              <a:latin typeface="Arial" panose="020B0604020202020204" pitchFamily="34" charset="0"/>
            </a:endParaRPr>
          </a:p>
        </p:txBody>
      </p:sp>
      <p:sp>
        <p:nvSpPr>
          <p:cNvPr id="4" name="Title 3"/>
          <p:cNvSpPr>
            <a:spLocks noGrp="1"/>
          </p:cNvSpPr>
          <p:nvPr>
            <p:ph type="title"/>
          </p:nvPr>
        </p:nvSpPr>
        <p:spPr>
          <a:xfrm>
            <a:off x="503903" y="855762"/>
            <a:ext cx="8229600" cy="930275"/>
          </a:xfrm>
        </p:spPr>
        <p:txBody>
          <a:bodyPr/>
          <a:lstStyle/>
          <a:p>
            <a:endParaRPr lang="en-US" dirty="0"/>
          </a:p>
        </p:txBody>
      </p:sp>
    </p:spTree>
    <p:extLst>
      <p:ext uri="{BB962C8B-B14F-4D97-AF65-F5344CB8AC3E}">
        <p14:creationId xmlns:p14="http://schemas.microsoft.com/office/powerpoint/2010/main" val="890647358"/>
      </p:ext>
    </p:extLst>
  </p:cSld>
  <p:clrMapOvr>
    <a:masterClrMapping/>
  </p:clrMapOvr>
</p:sld>
</file>

<file path=ppt/theme/theme1.xml><?xml version="1.0" encoding="utf-8"?>
<a:theme xmlns:a="http://schemas.openxmlformats.org/drawingml/2006/main" name="PowerPoint Masthead Template">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PowerPoint Masthead Template</Template>
  <TotalTime>3179</TotalTime>
  <Words>3431</Words>
  <Application>Microsoft Office PowerPoint</Application>
  <PresentationFormat>On-screen Show (4:3)</PresentationFormat>
  <Paragraphs>237</Paragraphs>
  <Slides>18</Slides>
  <Notes>18</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18</vt:i4>
      </vt:variant>
    </vt:vector>
  </HeadingPairs>
  <TitlesOfParts>
    <vt:vector size="22" baseType="lpstr">
      <vt:lpstr>Arial</vt:lpstr>
      <vt:lpstr>Times New Roman</vt:lpstr>
      <vt:lpstr>Wingdings</vt:lpstr>
      <vt:lpstr>PowerPoint Masthead Template</vt:lpstr>
      <vt:lpstr>Leveraging Medicare-Like Rates</vt:lpstr>
      <vt:lpstr>Medicare-Like Rates Can Achieve Significant Savings</vt:lpstr>
      <vt:lpstr>Two Types of Medicare Like Rates – Hospital and Non-hospital</vt:lpstr>
      <vt:lpstr>Medicare-Like Rates - Hospital</vt:lpstr>
      <vt:lpstr>Hospital MLR </vt:lpstr>
      <vt:lpstr>Hospitals must accept the MLR</vt:lpstr>
      <vt:lpstr>The Hospital MLR Applies to  All Levels of Care</vt:lpstr>
      <vt:lpstr>Non-Hospital MLR </vt:lpstr>
      <vt:lpstr>Non-Hospital MLR </vt:lpstr>
      <vt:lpstr>The MLR Only Applies to PRC Referrals</vt:lpstr>
      <vt:lpstr>PRC Eligibility</vt:lpstr>
      <vt:lpstr>PRC Coordination with  Self-Insured Plans</vt:lpstr>
      <vt:lpstr>Payor of Last Resort Rule</vt:lpstr>
      <vt:lpstr>Redding Decision</vt:lpstr>
      <vt:lpstr>New IHS PRC Manual Changes Definition of Self-Insured Plan</vt:lpstr>
      <vt:lpstr>New IHS PRC Manual Payor of Last Resort</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Akilah Kinnison</dc:creator>
  <cp:lastModifiedBy>Elliott A. Milhollin</cp:lastModifiedBy>
  <cp:revision>106</cp:revision>
  <cp:lastPrinted>2015-01-30T20:59:14Z</cp:lastPrinted>
  <dcterms:created xsi:type="dcterms:W3CDTF">2014-12-16T16:06:16Z</dcterms:created>
  <dcterms:modified xsi:type="dcterms:W3CDTF">2019-04-01T11:52:16Z</dcterms:modified>
</cp:coreProperties>
</file>