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tiff" ContentType="image/tiff"/>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940" r:id="rId4"/>
    <p:sldMasterId id="2147483950" r:id="rId5"/>
    <p:sldMasterId id="2147483958" r:id="rId6"/>
  </p:sldMasterIdLst>
  <p:notesMasterIdLst>
    <p:notesMasterId r:id="rId34"/>
  </p:notesMasterIdLst>
  <p:sldIdLst>
    <p:sldId id="449" r:id="rId7"/>
    <p:sldId id="599" r:id="rId8"/>
    <p:sldId id="583" r:id="rId9"/>
    <p:sldId id="600" r:id="rId10"/>
    <p:sldId id="288" r:id="rId11"/>
    <p:sldId id="608" r:id="rId12"/>
    <p:sldId id="609" r:id="rId13"/>
    <p:sldId id="615" r:id="rId14"/>
    <p:sldId id="320" r:id="rId15"/>
    <p:sldId id="448" r:id="rId16"/>
    <p:sldId id="322" r:id="rId17"/>
    <p:sldId id="445" r:id="rId18"/>
    <p:sldId id="595" r:id="rId19"/>
    <p:sldId id="551" r:id="rId20"/>
    <p:sldId id="598" r:id="rId21"/>
    <p:sldId id="564" r:id="rId22"/>
    <p:sldId id="636" r:id="rId23"/>
    <p:sldId id="562" r:id="rId24"/>
    <p:sldId id="610" r:id="rId25"/>
    <p:sldId id="637" r:id="rId26"/>
    <p:sldId id="561" r:id="rId27"/>
    <p:sldId id="566" r:id="rId28"/>
    <p:sldId id="638" r:id="rId29"/>
    <p:sldId id="635" r:id="rId30"/>
    <p:sldId id="634" r:id="rId31"/>
    <p:sldId id="477" r:id="rId32"/>
    <p:sldId id="591" r:id="rId3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D2235"/>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08"/>
    <p:restoredTop sz="74312"/>
  </p:normalViewPr>
  <p:slideViewPr>
    <p:cSldViewPr snapToGrid="0">
      <p:cViewPr varScale="1">
        <p:scale>
          <a:sx n="67" d="100"/>
          <a:sy n="67" d="100"/>
        </p:scale>
        <p:origin x="1744" y="176"/>
      </p:cViewPr>
      <p:guideLst/>
    </p:cSldViewPr>
  </p:slideViewPr>
  <p:notesTextViewPr>
    <p:cViewPr>
      <p:scale>
        <a:sx n="110" d="100"/>
        <a:sy n="110" d="100"/>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21" Type="http://schemas.openxmlformats.org/officeDocument/2006/relationships/slide" Target="slides/slide15.xml"/><Relationship Id="rId34" Type="http://schemas.openxmlformats.org/officeDocument/2006/relationships/notesMaster" Target="notesMasters/notesMaster1.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theme" Target="theme/theme1.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viewProps" Target="viewProps.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presProps" Target="presProps.xml"/><Relationship Id="rId8" Type="http://schemas.openxmlformats.org/officeDocument/2006/relationships/slide" Target="slides/slide2.xml"/><Relationship Id="rId3" Type="http://schemas.openxmlformats.org/officeDocument/2006/relationships/customXml" Target="../customXml/item3.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s>
</file>

<file path=ppt/charts/_rels/chart5.xml.rels><?xml version="1.0" encoding="UTF-8" standalone="yes"?>
<Relationships xmlns="http://schemas.openxmlformats.org/package/2006/relationships"><Relationship Id="rId3" Type="http://schemas.openxmlformats.org/officeDocument/2006/relationships/package" Target="../embeddings/Microsoft_Excel_Worksheet4.xlsx"/><Relationship Id="rId2" Type="http://schemas.microsoft.com/office/2011/relationships/chartColorStyle" Target="colors5.xml"/><Relationship Id="rId1" Type="http://schemas.microsoft.com/office/2011/relationships/chartStyle" Target="style5.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Percentage</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1-D75E-46F7-BC77-362BA2C9428F}"/>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D75E-46F7-BC77-362BA2C9428F}"/>
              </c:ext>
            </c:extLst>
          </c:dPt>
          <c:cat>
            <c:strRef>
              <c:f>Sheet1!$A$2:$A$3</c:f>
              <c:strCache>
                <c:ptCount val="2"/>
                <c:pt idx="0">
                  <c:v>Tribal Parity Provisions</c:v>
                </c:pt>
                <c:pt idx="1">
                  <c:v>Tribal-Specific Provisions</c:v>
                </c:pt>
              </c:strCache>
            </c:strRef>
          </c:cat>
          <c:val>
            <c:numRef>
              <c:f>Sheet1!$B$2:$B$3</c:f>
              <c:numCache>
                <c:formatCode>0%</c:formatCode>
                <c:ptCount val="2"/>
                <c:pt idx="0">
                  <c:v>0.62</c:v>
                </c:pt>
                <c:pt idx="1">
                  <c:v>0.38</c:v>
                </c:pt>
              </c:numCache>
            </c:numRef>
          </c:val>
          <c:extLst>
            <c:ext xmlns:c16="http://schemas.microsoft.com/office/drawing/2014/chart" uri="{C3380CC4-5D6E-409C-BE32-E72D297353CC}">
              <c16:uniqueId val="{00000004-D75E-46F7-BC77-362BA2C9428F}"/>
            </c:ext>
          </c:extLst>
        </c:ser>
        <c:dLbls>
          <c:showLegendKey val="0"/>
          <c:showVal val="0"/>
          <c:showCatName val="0"/>
          <c:showSerName val="0"/>
          <c:showPercent val="0"/>
          <c:showBubbleSize val="0"/>
          <c:showLeaderLines val="1"/>
        </c:dLbls>
        <c:firstSliceAng val="0"/>
        <c:holeSize val="61"/>
      </c:doughnut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Percentage</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1-2CBA-41E4-82A6-DCBDFA0C9E56}"/>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2CBA-41E4-82A6-DCBDFA0C9E56}"/>
              </c:ext>
            </c:extLst>
          </c:dPt>
          <c:cat>
            <c:strRef>
              <c:f>Sheet1!$A$2:$A$3</c:f>
              <c:strCache>
                <c:ptCount val="2"/>
                <c:pt idx="0">
                  <c:v>Tribal Parity Provisions</c:v>
                </c:pt>
                <c:pt idx="1">
                  <c:v>Tribal-Specific Provisions</c:v>
                </c:pt>
              </c:strCache>
            </c:strRef>
          </c:cat>
          <c:val>
            <c:numRef>
              <c:f>Sheet1!$B$2:$B$3</c:f>
              <c:numCache>
                <c:formatCode>0%</c:formatCode>
                <c:ptCount val="2"/>
                <c:pt idx="0">
                  <c:v>0.41</c:v>
                </c:pt>
                <c:pt idx="1">
                  <c:v>0.59</c:v>
                </c:pt>
              </c:numCache>
            </c:numRef>
          </c:val>
          <c:extLst>
            <c:ext xmlns:c16="http://schemas.microsoft.com/office/drawing/2014/chart" uri="{C3380CC4-5D6E-409C-BE32-E72D297353CC}">
              <c16:uniqueId val="{00000004-2CBA-41E4-82A6-DCBDFA0C9E56}"/>
            </c:ext>
          </c:extLst>
        </c:ser>
        <c:dLbls>
          <c:showLegendKey val="0"/>
          <c:showVal val="0"/>
          <c:showCatName val="0"/>
          <c:showSerName val="0"/>
          <c:showPercent val="0"/>
          <c:showBubbleSize val="0"/>
          <c:showLeaderLines val="1"/>
        </c:dLbls>
        <c:firstSliceAng val="0"/>
        <c:holeSize val="61"/>
      </c:doughnut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Percentage</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1-8C8A-4689-8E3B-72D7F35AF7C2}"/>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8C8A-4689-8E3B-72D7F35AF7C2}"/>
              </c:ext>
            </c:extLst>
          </c:dPt>
          <c:cat>
            <c:strRef>
              <c:f>Sheet1!$A$2:$A$3</c:f>
              <c:strCache>
                <c:ptCount val="2"/>
                <c:pt idx="0">
                  <c:v>Training and Infrastructure</c:v>
                </c:pt>
                <c:pt idx="1">
                  <c:v>Tribal-Specific Provisions</c:v>
                </c:pt>
              </c:strCache>
            </c:strRef>
          </c:cat>
          <c:val>
            <c:numRef>
              <c:f>Sheet1!$B$2:$B$3</c:f>
              <c:numCache>
                <c:formatCode>0%</c:formatCode>
                <c:ptCount val="2"/>
                <c:pt idx="0">
                  <c:v>0.14000000000000001</c:v>
                </c:pt>
                <c:pt idx="1">
                  <c:v>0.86</c:v>
                </c:pt>
              </c:numCache>
            </c:numRef>
          </c:val>
          <c:extLst>
            <c:ext xmlns:c16="http://schemas.microsoft.com/office/drawing/2014/chart" uri="{C3380CC4-5D6E-409C-BE32-E72D297353CC}">
              <c16:uniqueId val="{00000004-8C8A-4689-8E3B-72D7F35AF7C2}"/>
            </c:ext>
          </c:extLst>
        </c:ser>
        <c:dLbls>
          <c:showLegendKey val="0"/>
          <c:showVal val="0"/>
          <c:showCatName val="0"/>
          <c:showSerName val="0"/>
          <c:showPercent val="0"/>
          <c:showBubbleSize val="0"/>
          <c:showLeaderLines val="1"/>
        </c:dLbls>
        <c:firstSliceAng val="0"/>
        <c:holeSize val="61"/>
      </c:doughnut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Percentage</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1-0450-4557-8DAC-0C652A15BE2B}"/>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0450-4557-8DAC-0C652A15BE2B}"/>
              </c:ext>
            </c:extLst>
          </c:dPt>
          <c:cat>
            <c:strRef>
              <c:f>Sheet1!$A$2:$A$3</c:f>
              <c:strCache>
                <c:ptCount val="2"/>
                <c:pt idx="0">
                  <c:v>Technical Assistance and Outreach</c:v>
                </c:pt>
                <c:pt idx="1">
                  <c:v>Tribal-Specific Provisions</c:v>
                </c:pt>
              </c:strCache>
            </c:strRef>
          </c:cat>
          <c:val>
            <c:numRef>
              <c:f>Sheet1!$B$2:$B$3</c:f>
              <c:numCache>
                <c:formatCode>0%</c:formatCode>
                <c:ptCount val="2"/>
                <c:pt idx="0">
                  <c:v>0.11</c:v>
                </c:pt>
                <c:pt idx="1">
                  <c:v>0.89</c:v>
                </c:pt>
              </c:numCache>
            </c:numRef>
          </c:val>
          <c:extLst>
            <c:ext xmlns:c16="http://schemas.microsoft.com/office/drawing/2014/chart" uri="{C3380CC4-5D6E-409C-BE32-E72D297353CC}">
              <c16:uniqueId val="{00000004-0450-4557-8DAC-0C652A15BE2B}"/>
            </c:ext>
          </c:extLst>
        </c:ser>
        <c:dLbls>
          <c:showLegendKey val="0"/>
          <c:showVal val="0"/>
          <c:showCatName val="0"/>
          <c:showSerName val="0"/>
          <c:showPercent val="0"/>
          <c:showBubbleSize val="0"/>
          <c:showLeaderLines val="1"/>
        </c:dLbls>
        <c:firstSliceAng val="0"/>
        <c:holeSize val="61"/>
      </c:doughnut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Percentage</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1-86C0-409A-9CAF-BC25B39FA19F}"/>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86C0-409A-9CAF-BC25B39FA19F}"/>
              </c:ext>
            </c:extLst>
          </c:dPt>
          <c:cat>
            <c:strRef>
              <c:f>Sheet1!$A$2:$A$3</c:f>
              <c:strCache>
                <c:ptCount val="2"/>
                <c:pt idx="0">
                  <c:v>Traditional Food </c:v>
                </c:pt>
                <c:pt idx="1">
                  <c:v>Tribal-Specific Provisions</c:v>
                </c:pt>
              </c:strCache>
            </c:strRef>
          </c:cat>
          <c:val>
            <c:numRef>
              <c:f>Sheet1!$B$2:$B$3</c:f>
              <c:numCache>
                <c:formatCode>0%</c:formatCode>
                <c:ptCount val="2"/>
                <c:pt idx="0">
                  <c:v>0.09</c:v>
                </c:pt>
                <c:pt idx="1">
                  <c:v>0.91</c:v>
                </c:pt>
              </c:numCache>
            </c:numRef>
          </c:val>
          <c:extLst>
            <c:ext xmlns:c16="http://schemas.microsoft.com/office/drawing/2014/chart" uri="{C3380CC4-5D6E-409C-BE32-E72D297353CC}">
              <c16:uniqueId val="{00000004-86C0-409A-9CAF-BC25B39FA19F}"/>
            </c:ext>
          </c:extLst>
        </c:ser>
        <c:dLbls>
          <c:showLegendKey val="0"/>
          <c:showVal val="0"/>
          <c:showCatName val="0"/>
          <c:showSerName val="0"/>
          <c:showPercent val="0"/>
          <c:showBubbleSize val="0"/>
          <c:showLeaderLines val="1"/>
        </c:dLbls>
        <c:firstSliceAng val="0"/>
        <c:holeSize val="61"/>
      </c:doughnut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976A0C0-C84D-2D45-973A-8FC777BD8389}" type="datetimeFigureOut">
              <a:rPr lang="en-US" smtClean="0"/>
              <a:t>4/3/19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D2FEFAB-ADB0-4A47-A1CB-8A6FD235BB7D}" type="slidenum">
              <a:rPr lang="en-US" smtClean="0"/>
              <a:t>‹#›</a:t>
            </a:fld>
            <a:endParaRPr lang="en-US"/>
          </a:p>
        </p:txBody>
      </p:sp>
    </p:spTree>
    <p:extLst>
      <p:ext uri="{BB962C8B-B14F-4D97-AF65-F5344CB8AC3E}">
        <p14:creationId xmlns:p14="http://schemas.microsoft.com/office/powerpoint/2010/main" val="64330775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www.nativefoodsafety.org/" TargetMode="External"/><Relationship Id="rId2" Type="http://schemas.openxmlformats.org/officeDocument/2006/relationships/slide" Target="../slides/slide3.xml"/><Relationship Id="rId1" Type="http://schemas.openxmlformats.org/officeDocument/2006/relationships/notesMaster" Target="../notesMasters/notesMaster1.xml"/><Relationship Id="rId4" Type="http://schemas.openxmlformats.org/officeDocument/2006/relationships/hyperlink" Target="http://www.tribalfoodcode.com/" TargetMode="Externa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324870592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300203481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544059" lvl="1" indent="-342900">
              <a:buClr>
                <a:schemeClr val="bg1">
                  <a:lumMod val="10000"/>
                </a:schemeClr>
              </a:buClr>
              <a:buFont typeface="Arial" charset="0"/>
              <a:buChar char="•"/>
            </a:pPr>
            <a:r>
              <a:rPr lang="en-US" sz="2200" dirty="0"/>
              <a:t>FSMA Food Safety Training and Outreach</a:t>
            </a:r>
          </a:p>
          <a:p>
            <a:pPr marL="726930" lvl="2" indent="-342900">
              <a:buClr>
                <a:schemeClr val="bg1">
                  <a:lumMod val="10000"/>
                </a:schemeClr>
              </a:buClr>
              <a:buFont typeface="Arial" charset="0"/>
              <a:buChar char="•"/>
            </a:pPr>
            <a:r>
              <a:rPr lang="en-US" sz="2200" dirty="0">
                <a:solidFill>
                  <a:schemeClr val="tx2"/>
                </a:solidFill>
              </a:rPr>
              <a:t>Native American Tribal Center for Food Safety Outreach, Education, Training and Technical Assistance – </a:t>
            </a:r>
            <a:r>
              <a:rPr lang="en-US" sz="2200" dirty="0">
                <a:solidFill>
                  <a:schemeClr val="tx2"/>
                </a:solidFill>
                <a:hlinkClick r:id="rId3"/>
              </a:rPr>
              <a:t>www.nativefoodsafety.org</a:t>
            </a:r>
            <a:r>
              <a:rPr lang="en-US" sz="2200" dirty="0">
                <a:solidFill>
                  <a:schemeClr val="tx2"/>
                </a:solidFill>
              </a:rPr>
              <a:t> </a:t>
            </a:r>
          </a:p>
          <a:p>
            <a:pPr marL="726930" lvl="2" indent="-342900">
              <a:buClr>
                <a:schemeClr val="bg1">
                  <a:lumMod val="10000"/>
                </a:schemeClr>
              </a:buClr>
              <a:buFont typeface="Arial" charset="0"/>
              <a:buChar char="•"/>
            </a:pPr>
            <a:r>
              <a:rPr lang="en-US" sz="2200" dirty="0">
                <a:solidFill>
                  <a:schemeClr val="tx2"/>
                </a:solidFill>
              </a:rPr>
              <a:t>Alternative Curriculum Development &amp; Culturally Appropriate Training </a:t>
            </a:r>
          </a:p>
          <a:p>
            <a:pPr marL="544059" lvl="1" indent="-342900">
              <a:buClr>
                <a:schemeClr val="bg1">
                  <a:lumMod val="10000"/>
                </a:schemeClr>
              </a:buClr>
              <a:buFont typeface="Arial" charset="0"/>
              <a:buChar char="•"/>
            </a:pPr>
            <a:r>
              <a:rPr lang="en-US" sz="2200" dirty="0"/>
              <a:t>Model Tribal Food and Agriculture Code - </a:t>
            </a:r>
            <a:r>
              <a:rPr lang="en-US" sz="2200" dirty="0">
                <a:hlinkClick r:id="rId4"/>
              </a:rPr>
              <a:t>www.tribalfoodcode.com</a:t>
            </a:r>
            <a:r>
              <a:rPr lang="en-US" sz="2200" dirty="0"/>
              <a:t>  </a:t>
            </a:r>
          </a:p>
          <a:p>
            <a:pPr marL="544059" lvl="1" indent="-342900">
              <a:buClr>
                <a:schemeClr val="bg1">
                  <a:lumMod val="10000"/>
                </a:schemeClr>
              </a:buClr>
              <a:buFont typeface="Arial" charset="0"/>
              <a:buChar char="•"/>
            </a:pPr>
            <a:r>
              <a:rPr lang="en-US" sz="2200" dirty="0"/>
              <a:t>Food Policy Roundtable Discussions </a:t>
            </a:r>
          </a:p>
          <a:p>
            <a:pPr marL="544059" lvl="1" indent="-342900">
              <a:buClr>
                <a:schemeClr val="bg1">
                  <a:lumMod val="10000"/>
                </a:schemeClr>
              </a:buClr>
              <a:buFont typeface="Arial" charset="0"/>
              <a:buChar char="•"/>
            </a:pPr>
            <a:r>
              <a:rPr lang="en-US" sz="2200" dirty="0"/>
              <a:t>Support the National Association of the Food Distribution Programs on Indian Reservations (NAFDPIR)</a:t>
            </a:r>
          </a:p>
          <a:p>
            <a:pPr marL="544059" lvl="1" indent="-342900">
              <a:buClr>
                <a:schemeClr val="bg1">
                  <a:lumMod val="10000"/>
                </a:schemeClr>
              </a:buClr>
              <a:buFont typeface="Arial" charset="0"/>
              <a:buChar char="•"/>
            </a:pPr>
            <a:r>
              <a:rPr lang="en-US" sz="2200" dirty="0"/>
              <a:t>Annual Native Youth in Food and Agriculture Leadership Summit – in Year 6!</a:t>
            </a:r>
          </a:p>
          <a:p>
            <a:pPr marL="544059" lvl="1" indent="-342900">
              <a:buClr>
                <a:schemeClr val="bg1">
                  <a:lumMod val="10000"/>
                </a:schemeClr>
              </a:buClr>
              <a:buFont typeface="Arial" charset="0"/>
              <a:buChar char="•"/>
            </a:pPr>
            <a:r>
              <a:rPr lang="en-US" sz="2200" dirty="0"/>
              <a:t>Scaling-Up Project</a:t>
            </a:r>
          </a:p>
          <a:p>
            <a:pPr marL="544059" lvl="1" indent="-342900">
              <a:buClr>
                <a:schemeClr val="bg1">
                  <a:lumMod val="10000"/>
                </a:schemeClr>
              </a:buClr>
              <a:buFont typeface="Arial" charset="0"/>
              <a:buChar char="•"/>
            </a:pPr>
            <a:r>
              <a:rPr lang="en-US" sz="2200" dirty="0"/>
              <a:t>Native Farm Bill Coalition – Research Partner</a:t>
            </a: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120564789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393398848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401286396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427019066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ECBFCD8-1D1D-B344-9939-C8B7FEF3A24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Calibri"/>
                <a:sym typeface="Calibri"/>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Calibri"/>
              <a:sym typeface="Calibri"/>
            </a:endParaRPr>
          </a:p>
        </p:txBody>
      </p:sp>
    </p:spTree>
    <p:extLst>
      <p:ext uri="{BB962C8B-B14F-4D97-AF65-F5344CB8AC3E}">
        <p14:creationId xmlns:p14="http://schemas.microsoft.com/office/powerpoint/2010/main" val="391757482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Parity,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0399413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OTR: Parity</a:t>
            </a:r>
          </a:p>
          <a:p>
            <a:r>
              <a:rPr lang="en-US">
                <a:cs typeface="Calibri"/>
              </a:rPr>
              <a:t>TAC: Parity, TA</a:t>
            </a:r>
          </a:p>
          <a:p>
            <a:r>
              <a:rPr lang="en-US">
                <a:cs typeface="Calibri"/>
              </a:rPr>
              <a:t>FOTO: Parity, $, Infrastructure</a:t>
            </a:r>
          </a:p>
          <a:p>
            <a:endParaRPr lang="en-US">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3390877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OTR: Parity</a:t>
            </a:r>
          </a:p>
          <a:p>
            <a:r>
              <a:rPr lang="en-US">
                <a:cs typeface="Calibri"/>
              </a:rPr>
              <a:t>TAC: Parity, TA</a:t>
            </a:r>
          </a:p>
          <a:p>
            <a:r>
              <a:rPr lang="en-US">
                <a:cs typeface="Calibri"/>
              </a:rPr>
              <a:t>FOTO: Parity, $, Infrastructure</a:t>
            </a:r>
          </a:p>
          <a:p>
            <a:endParaRPr lang="en-US">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1179233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Parity</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36113893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Parity</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013864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Traditional/Native grown food, Parity,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974381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Traditional/Native grown food, Parity,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3607494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 Parity</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D2FEFAB-ADB0-4A47-A1CB-8A6FD235BB7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938647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Century Gothic" charset="0"/>
                <a:ea typeface="Century Gothic" charset="0"/>
                <a:cs typeface="Century Gothic" charset="0"/>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p:nvSpPr>
          <p:cNvPr id="12" name="Slide Number Placeholder 11"/>
          <p:cNvSpPr>
            <a:spLocks noGrp="1"/>
          </p:cNvSpPr>
          <p:nvPr>
            <p:ph type="sldNum" sz="quarter" idx="11"/>
          </p:nvPr>
        </p:nvSpPr>
        <p:spPr/>
        <p:txBody>
          <a:bodyPr/>
          <a:lstStyle/>
          <a:p>
            <a:fld id="{B88CE1A6-3BA2-A642-8632-A380944C8708}" type="slidenum">
              <a:rPr lang="en-US" smtClean="0"/>
              <a:t>‹#›</a:t>
            </a:fld>
            <a:endParaRPr lang="en-US"/>
          </a:p>
        </p:txBody>
      </p:sp>
      <p:sp>
        <p:nvSpPr>
          <p:cNvPr id="15" name="Title 14"/>
          <p:cNvSpPr>
            <a:spLocks noGrp="1"/>
          </p:cNvSpPr>
          <p:nvPr>
            <p:ph type="title"/>
          </p:nvPr>
        </p:nvSpPr>
        <p:spPr/>
        <p:txBody>
          <a:bodyPr/>
          <a:lstStyle/>
          <a:p>
            <a:r>
              <a:rPr lang="en-US"/>
              <a:t>Click to edit Master title style</a:t>
            </a:r>
          </a:p>
        </p:txBody>
      </p:sp>
      <p:sp>
        <p:nvSpPr>
          <p:cNvPr id="16" name="Footer Placeholder 4"/>
          <p:cNvSpPr>
            <a:spLocks noGrp="1"/>
          </p:cNvSpPr>
          <p:nvPr>
            <p:ph type="ftr" sz="quarter" idx="3"/>
          </p:nvPr>
        </p:nvSpPr>
        <p:spPr>
          <a:xfrm>
            <a:off x="1097280" y="6438256"/>
            <a:ext cx="10058400" cy="357626"/>
          </a:xfrm>
          <a:prstGeom prst="rect">
            <a:avLst/>
          </a:prstGeom>
        </p:spPr>
        <p:txBody>
          <a:bodyPr vert="horz" lIns="91440" tIns="45720" rIns="91440" bIns="45720" rtlCol="0" anchor="ctr"/>
          <a:lstStyle>
            <a:lvl1pPr algn="ctr">
              <a:defRPr sz="2800" b="1" cap="none" spc="800" baseline="0">
                <a:solidFill>
                  <a:srgbClr val="FFFFFF"/>
                </a:solidFill>
                <a:latin typeface="Century Gothic" charset="0"/>
                <a:ea typeface="Century Gothic" charset="0"/>
                <a:cs typeface="Century Gothic" charset="0"/>
              </a:defRPr>
            </a:lvl1pPr>
          </a:lstStyle>
          <a:p>
            <a:r>
              <a:rPr lang="en-US"/>
              <a:t>Native Farm Bill Coalition</a:t>
            </a: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Title 6"/>
          <p:cNvSpPr>
            <a:spLocks noGrp="1"/>
          </p:cNvSpPr>
          <p:nvPr>
            <p:ph type="title"/>
          </p:nvPr>
        </p:nvSpPr>
        <p:spPr/>
        <p:txBody>
          <a:bodyPr/>
          <a:lstStyle/>
          <a:p>
            <a:r>
              <a:rPr lang="en-US"/>
              <a:t>Click to edit Master title style</a:t>
            </a:r>
          </a:p>
        </p:txBody>
      </p:sp>
      <p:sp>
        <p:nvSpPr>
          <p:cNvPr id="8" name="Footer Placeholder 7"/>
          <p:cNvSpPr>
            <a:spLocks noGrp="1"/>
          </p:cNvSpPr>
          <p:nvPr>
            <p:ph type="ftr" sz="quarter" idx="10"/>
          </p:nvPr>
        </p:nvSpPr>
        <p:spPr/>
        <p:txBody>
          <a:bodyPr/>
          <a:lstStyle/>
          <a:p>
            <a:r>
              <a:rPr lang="en-US"/>
              <a:t>Native Farm Bill Coalition</a:t>
            </a:r>
          </a:p>
        </p:txBody>
      </p:sp>
      <p:sp>
        <p:nvSpPr>
          <p:cNvPr id="9" name="Slide Number Placeholder 8"/>
          <p:cNvSpPr>
            <a:spLocks noGrp="1"/>
          </p:cNvSpPr>
          <p:nvPr>
            <p:ph type="sldNum" sz="quarter" idx="11"/>
          </p:nvPr>
        </p:nvSpPr>
        <p:spPr/>
        <p:txBody>
          <a:bodyPr/>
          <a:lstStyle/>
          <a:p>
            <a:fld id="{B88CE1A6-3BA2-A642-8632-A380944C8708}"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645" cy="822960"/>
          </a:xfrm>
        </p:spPr>
        <p:txBody>
          <a:bodyPr lIns="91440" tIns="0" rIns="91440" bIns="0" anchor="b">
            <a:noAutofit/>
          </a:bodyPr>
          <a:lstStyle>
            <a:lvl1pPr>
              <a:defRPr sz="3600" b="0">
                <a:solidFill>
                  <a:srgbClr val="FFFFFF"/>
                </a:solidFill>
              </a:defRPr>
            </a:lvl1pPr>
          </a:lstStyle>
          <a:p>
            <a:r>
              <a:rPr lang="en-US"/>
              <a:t>Click to edit Master title style</a:t>
            </a:r>
          </a:p>
        </p:txBody>
      </p:sp>
      <p:sp>
        <p:nvSpPr>
          <p:cNvPr id="4" name="Text Placeholder 3"/>
          <p:cNvSpPr>
            <a:spLocks noGrp="1"/>
          </p:cNvSpPr>
          <p:nvPr>
            <p:ph type="body" sz="half" idx="2"/>
          </p:nvPr>
        </p:nvSpPr>
        <p:spPr>
          <a:xfrm>
            <a:off x="1097280" y="5907024"/>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851953" y="7508000"/>
            <a:ext cx="2472271" cy="365125"/>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B88CE1A6-3BA2-A642-8632-A380944C8708}" type="slidenum">
              <a:rPr lang="en-US" smtClean="0"/>
              <a:t>‹#›</a:t>
            </a:fld>
            <a:endParaRPr lang="en-US"/>
          </a:p>
        </p:txBody>
      </p:sp>
      <p:pic>
        <p:nvPicPr>
          <p:cNvPr id="10" name="Picture 9"/>
          <p:cNvPicPr/>
          <p:nvPr userDrawn="1"/>
        </p:nvPicPr>
        <p:blipFill>
          <a:blip r:embed="rId2" cstate="print">
            <a:extLst>
              <a:ext uri="{28A0092B-C50C-407E-A947-70E740481C1C}">
                <a14:useLocalDpi xmlns:a14="http://schemas.microsoft.com/office/drawing/2010/main" val="0"/>
              </a:ext>
            </a:extLst>
          </a:blip>
          <a:stretch>
            <a:fillRect/>
          </a:stretch>
        </p:blipFill>
        <p:spPr>
          <a:xfrm>
            <a:off x="2000589" y="7510"/>
            <a:ext cx="8187646" cy="4888878"/>
          </a:xfrm>
          <a:prstGeom prst="rect">
            <a:avLst/>
          </a:prstGeom>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81"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a:prstGeom prst="rect">
            <a:avLst/>
          </a:prstGeom>
        </p:spPr>
        <p:txBody>
          <a:bodyPr anchor="b">
            <a:normAutofit/>
          </a:bodyPr>
          <a:lstStyle>
            <a:lvl1pPr algn="l">
              <a:lnSpc>
                <a:spcPct val="85000"/>
              </a:lnSpc>
              <a:defRPr sz="8000" spc="-51" baseline="0">
                <a:solidFill>
                  <a:srgbClr val="9C2134"/>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a:prstGeom prst="rect">
            <a:avLst/>
          </a:prstGeom>
        </p:spPr>
        <p:txBody>
          <a:bodyPr lIns="91440" rIns="91440">
            <a:normAutofit/>
          </a:bodyPr>
          <a:lstStyle>
            <a:lvl1pPr marL="0" indent="0" algn="l">
              <a:buNone/>
              <a:defRPr sz="2400" cap="all" spc="200" baseline="0">
                <a:solidFill>
                  <a:schemeClr val="tx2"/>
                </a:solidFill>
                <a:latin typeface="+mj-lt"/>
              </a:defRPr>
            </a:lvl1pPr>
            <a:lvl2pPr marL="457178" indent="0" algn="ctr">
              <a:buNone/>
              <a:defRPr sz="2400"/>
            </a:lvl2pPr>
            <a:lvl3pPr marL="914354" indent="0" algn="ctr">
              <a:buNone/>
              <a:defRPr sz="2400"/>
            </a:lvl3pPr>
            <a:lvl4pPr marL="1371532" indent="0" algn="ctr">
              <a:buNone/>
              <a:defRPr sz="2000"/>
            </a:lvl4pPr>
            <a:lvl5pPr marL="1828709" indent="0" algn="ctr">
              <a:buNone/>
              <a:defRPr sz="2000"/>
            </a:lvl5pPr>
            <a:lvl6pPr marL="2285886" indent="0" algn="ctr">
              <a:buNone/>
              <a:defRPr sz="2000"/>
            </a:lvl6pPr>
            <a:lvl7pPr marL="2743062" indent="0" algn="ctr">
              <a:buNone/>
              <a:defRPr sz="2000"/>
            </a:lvl7pPr>
            <a:lvl8pPr marL="3200240" indent="0" algn="ctr">
              <a:buNone/>
              <a:defRPr sz="2000"/>
            </a:lvl8pPr>
            <a:lvl9pPr marL="3657418" indent="0" algn="ctr">
              <a:buNone/>
              <a:defRPr sz="2000"/>
            </a:lvl9pPr>
          </a:lstStyle>
          <a:p>
            <a:r>
              <a:rPr lang="en-US"/>
              <a:t>Click to edit Master subtitle style</a:t>
            </a:r>
          </a:p>
        </p:txBody>
      </p:sp>
      <p:sp>
        <p:nvSpPr>
          <p:cNvPr id="10" name="Footer Placeholder 9"/>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22984875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6"/>
            <a:ext cx="10058400" cy="1450757"/>
          </a:xfrm>
          <a:prstGeom prst="rect">
            <a:avLst/>
          </a:prstGeom>
        </p:spPr>
        <p:txBody>
          <a:bodyPr/>
          <a:lstStyle>
            <a:lvl1pPr>
              <a:defRPr>
                <a:solidFill>
                  <a:srgbClr val="9C2134"/>
                </a:solidFill>
              </a:defRPr>
            </a:lvl1pPr>
          </a:lstStyle>
          <a:p>
            <a:r>
              <a:rPr lang="en-US"/>
              <a:t>Click to edit Master title style</a:t>
            </a:r>
          </a:p>
        </p:txBody>
      </p:sp>
      <p:sp>
        <p:nvSpPr>
          <p:cNvPr id="3" name="Content Placeholder 2"/>
          <p:cNvSpPr>
            <a:spLocks noGrp="1"/>
          </p:cNvSpPr>
          <p:nvPr>
            <p:ph idx="1"/>
          </p:nvPr>
        </p:nvSpPr>
        <p:spPr>
          <a:xfrm>
            <a:off x="1097279" y="1845735"/>
            <a:ext cx="10058401" cy="4023360"/>
          </a:xfrm>
          <a:prstGeom prst="rect">
            <a:avLst/>
          </a:prstGeom>
        </p:spPr>
        <p:txBody>
          <a:bodyPr/>
          <a:lstStyle>
            <a:lvl1pPr>
              <a:defRPr>
                <a:solidFill>
                  <a:srgbClr val="9C2134"/>
                </a:solidFill>
              </a:defRPr>
            </a:lvl1pPr>
            <a:lvl2pPr>
              <a:defRPr>
                <a:solidFill>
                  <a:srgbClr val="9C2134"/>
                </a:solidFill>
              </a:defRPr>
            </a:lvl2pPr>
            <a:lvl3pPr>
              <a:defRPr>
                <a:solidFill>
                  <a:srgbClr val="9C2134"/>
                </a:solidFill>
              </a:defRPr>
            </a:lvl3pPr>
            <a:lvl4pPr>
              <a:defRPr>
                <a:solidFill>
                  <a:srgbClr val="9C2134"/>
                </a:solidFill>
              </a:defRPr>
            </a:lvl4pPr>
            <a:lvl5pPr>
              <a:defRPr>
                <a:solidFill>
                  <a:srgbClr val="9C2134"/>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Footer Placeholder 6"/>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182179162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6"/>
            <a:ext cx="10058400" cy="1450757"/>
          </a:xfrm>
          <a:prstGeom prst="rect">
            <a:avLst/>
          </a:prstGeom>
        </p:spPr>
        <p:txBody>
          <a:bodyPr/>
          <a:lstStyle>
            <a:lvl1pPr>
              <a:defRPr>
                <a:solidFill>
                  <a:srgbClr val="9C2134"/>
                </a:solidFill>
              </a:defRPr>
            </a:lvl1pPr>
          </a:lstStyle>
          <a:p>
            <a:r>
              <a:rPr lang="en-US"/>
              <a:t>Click to edit Master title style</a:t>
            </a:r>
          </a:p>
        </p:txBody>
      </p:sp>
      <p:sp>
        <p:nvSpPr>
          <p:cNvPr id="3" name="Content Placeholder 2"/>
          <p:cNvSpPr>
            <a:spLocks noGrp="1"/>
          </p:cNvSpPr>
          <p:nvPr>
            <p:ph sz="half" idx="1"/>
          </p:nvPr>
        </p:nvSpPr>
        <p:spPr>
          <a:xfrm>
            <a:off x="1097280" y="1845735"/>
            <a:ext cx="4937760" cy="4023360"/>
          </a:xfrm>
          <a:prstGeom prst="rect">
            <a:avLst/>
          </a:prstGeom>
        </p:spPr>
        <p:txBody>
          <a:bodyPr/>
          <a:lstStyle>
            <a:lvl1pPr>
              <a:defRPr>
                <a:solidFill>
                  <a:srgbClr val="9C2134"/>
                </a:solidFill>
              </a:defRPr>
            </a:lvl1pPr>
            <a:lvl2pPr>
              <a:defRPr>
                <a:solidFill>
                  <a:srgbClr val="9C2134"/>
                </a:solidFill>
              </a:defRPr>
            </a:lvl2pPr>
            <a:lvl3pPr>
              <a:defRPr>
                <a:solidFill>
                  <a:srgbClr val="9C2134"/>
                </a:solidFill>
              </a:defRPr>
            </a:lvl3pPr>
            <a:lvl4pPr>
              <a:defRPr>
                <a:solidFill>
                  <a:srgbClr val="9C2134"/>
                </a:solidFill>
              </a:defRPr>
            </a:lvl4pPr>
            <a:lvl5pPr>
              <a:defRPr>
                <a:solidFill>
                  <a:srgbClr val="9C2134"/>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7920" y="1845741"/>
            <a:ext cx="4937760" cy="4023359"/>
          </a:xfrm>
          <a:prstGeom prst="rect">
            <a:avLst/>
          </a:prstGeom>
        </p:spPr>
        <p:txBody>
          <a:bodyPr/>
          <a:lstStyle>
            <a:lvl1pPr>
              <a:defRPr>
                <a:solidFill>
                  <a:srgbClr val="9C2134"/>
                </a:solidFill>
              </a:defRPr>
            </a:lvl1pPr>
            <a:lvl2pPr>
              <a:defRPr>
                <a:solidFill>
                  <a:srgbClr val="9C2134"/>
                </a:solidFill>
              </a:defRPr>
            </a:lvl2pPr>
            <a:lvl3pPr>
              <a:defRPr>
                <a:solidFill>
                  <a:srgbClr val="9C2134"/>
                </a:solidFill>
              </a:defRPr>
            </a:lvl3pPr>
            <a:lvl4pPr>
              <a:defRPr>
                <a:solidFill>
                  <a:srgbClr val="9C2134"/>
                </a:solidFill>
              </a:defRPr>
            </a:lvl4pPr>
            <a:lvl5pPr>
              <a:defRPr>
                <a:solidFill>
                  <a:srgbClr val="9C2134"/>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Footer Placeholder 1"/>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115968998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6"/>
            <a:ext cx="10058400" cy="1450757"/>
          </a:xfrm>
          <a:prstGeom prst="rect">
            <a:avLst/>
          </a:prstGeom>
        </p:spPr>
        <p:txBody>
          <a:bodyPr/>
          <a:lstStyle/>
          <a:p>
            <a:r>
              <a:rPr lang="en-US"/>
              <a:t>Click to edit Master title style</a:t>
            </a:r>
          </a:p>
        </p:txBody>
      </p:sp>
      <p:sp>
        <p:nvSpPr>
          <p:cNvPr id="3" name="Text Placeholder 2"/>
          <p:cNvSpPr>
            <a:spLocks noGrp="1"/>
          </p:cNvSpPr>
          <p:nvPr>
            <p:ph type="body" idx="1"/>
          </p:nvPr>
        </p:nvSpPr>
        <p:spPr>
          <a:xfrm>
            <a:off x="1097280" y="1846053"/>
            <a:ext cx="4937760" cy="736283"/>
          </a:xfrm>
          <a:prstGeom prst="rect">
            <a:avLst/>
          </a:prstGeom>
        </p:spPr>
        <p:txBody>
          <a:bodyPr lIns="91440" rIns="91440" anchor="ctr">
            <a:normAutofit/>
          </a:bodyPr>
          <a:lstStyle>
            <a:lvl1pPr marL="0" indent="0">
              <a:buNone/>
              <a:defRPr sz="2000" b="0" cap="all" baseline="0">
                <a:solidFill>
                  <a:schemeClr val="tx2"/>
                </a:solidFill>
              </a:defRPr>
            </a:lvl1pPr>
            <a:lvl2pPr marL="457178" indent="0">
              <a:buNone/>
              <a:defRPr sz="2000" b="1"/>
            </a:lvl2pPr>
            <a:lvl3pPr marL="914354" indent="0">
              <a:buNone/>
              <a:defRPr sz="1800" b="1"/>
            </a:lvl3pPr>
            <a:lvl4pPr marL="1371532" indent="0">
              <a:buNone/>
              <a:defRPr sz="1600" b="1"/>
            </a:lvl4pPr>
            <a:lvl5pPr marL="1828709" indent="0">
              <a:buNone/>
              <a:defRPr sz="1600" b="1"/>
            </a:lvl5pPr>
            <a:lvl6pPr marL="2285886" indent="0">
              <a:buNone/>
              <a:defRPr sz="1600" b="1"/>
            </a:lvl6pPr>
            <a:lvl7pPr marL="2743062" indent="0">
              <a:buNone/>
              <a:defRPr sz="1600" b="1"/>
            </a:lvl7pPr>
            <a:lvl8pPr marL="3200240" indent="0">
              <a:buNone/>
              <a:defRPr sz="1600" b="1"/>
            </a:lvl8pPr>
            <a:lvl9pPr marL="3657418"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5"/>
            <a:ext cx="4937760" cy="3286760"/>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217920" y="1846053"/>
            <a:ext cx="4937760" cy="736283"/>
          </a:xfrm>
          <a:prstGeom prst="rect">
            <a:avLst/>
          </a:prstGeom>
        </p:spPr>
        <p:txBody>
          <a:bodyPr lIns="91440" rIns="91440" anchor="ctr">
            <a:normAutofit/>
          </a:bodyPr>
          <a:lstStyle>
            <a:lvl1pPr marL="0" indent="0">
              <a:buNone/>
              <a:defRPr sz="2000" b="0" cap="all" baseline="0">
                <a:solidFill>
                  <a:schemeClr val="tx2"/>
                </a:solidFill>
              </a:defRPr>
            </a:lvl1pPr>
            <a:lvl2pPr marL="457178" indent="0">
              <a:buNone/>
              <a:defRPr sz="2000" b="1"/>
            </a:lvl2pPr>
            <a:lvl3pPr marL="914354" indent="0">
              <a:buNone/>
              <a:defRPr sz="1800" b="1"/>
            </a:lvl3pPr>
            <a:lvl4pPr marL="1371532" indent="0">
              <a:buNone/>
              <a:defRPr sz="1600" b="1"/>
            </a:lvl4pPr>
            <a:lvl5pPr marL="1828709" indent="0">
              <a:buNone/>
              <a:defRPr sz="1600" b="1"/>
            </a:lvl5pPr>
            <a:lvl6pPr marL="2285886" indent="0">
              <a:buNone/>
              <a:defRPr sz="1600" b="1"/>
            </a:lvl6pPr>
            <a:lvl7pPr marL="2743062" indent="0">
              <a:buNone/>
              <a:defRPr sz="1600" b="1"/>
            </a:lvl7pPr>
            <a:lvl8pPr marL="3200240" indent="0">
              <a:buNone/>
              <a:defRPr sz="1600" b="1"/>
            </a:lvl8pPr>
            <a:lvl9pPr marL="3657418"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5"/>
            <a:ext cx="4937760" cy="3286760"/>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 name="Footer Placeholder 1"/>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286800373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preserve="1" userDrawn="1">
  <p:cSld name="Picture with Caption">
    <p:spTree>
      <p:nvGrpSpPr>
        <p:cNvPr id="1" name=""/>
        <p:cNvGrpSpPr/>
        <p:nvPr/>
      </p:nvGrpSpPr>
      <p:grpSpPr>
        <a:xfrm>
          <a:off x="0" y="0"/>
          <a:ext cx="0" cy="0"/>
          <a:chOff x="0" y="0"/>
          <a:chExt cx="0" cy="0"/>
        </a:xfrm>
      </p:grpSpPr>
    </p:spTree>
    <p:extLst>
      <p:ext uri="{BB962C8B-B14F-4D97-AF65-F5344CB8AC3E}">
        <p14:creationId xmlns:p14="http://schemas.microsoft.com/office/powerpoint/2010/main" val="1569169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097280" y="286606"/>
            <a:ext cx="10058400" cy="1450757"/>
          </a:xfrm>
          <a:prstGeom prst="rect">
            <a:avLst/>
          </a:prstGeom>
        </p:spPr>
        <p:txBody>
          <a:bodyPr/>
          <a:lstStyle>
            <a:lvl1pPr>
              <a:defRPr>
                <a:solidFill>
                  <a:srgbClr val="9C2134"/>
                </a:solidFill>
              </a:defRPr>
            </a:lvl1pPr>
          </a:lstStyle>
          <a:p>
            <a:r>
              <a:rPr lang="en-US"/>
              <a:t>Click to edit Master title style</a:t>
            </a:r>
          </a:p>
        </p:txBody>
      </p:sp>
      <p:sp>
        <p:nvSpPr>
          <p:cNvPr id="6" name="Footer Placeholder 5"/>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36764789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p:txBody>
          <a:bodyPr/>
          <a:lstStyle/>
          <a:p>
            <a:r>
              <a:rPr lang="en-US"/>
              <a:t>Indigenous Food and Agriculture initiative</a:t>
            </a:r>
          </a:p>
        </p:txBody>
      </p:sp>
    </p:spTree>
    <p:extLst>
      <p:ext uri="{BB962C8B-B14F-4D97-AF65-F5344CB8AC3E}">
        <p14:creationId xmlns:p14="http://schemas.microsoft.com/office/powerpoint/2010/main" val="21648395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C5442404-B249-C74A-B47A-9FB4AB299416}" type="datetimeFigureOut">
              <a:rPr lang="en-US" smtClean="0"/>
              <a:t>4/3/19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52516419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5442404-B249-C74A-B47A-9FB4AB299416}" type="datetimeFigureOut">
              <a:rPr lang="en-US" smtClean="0"/>
              <a:t>4/3/19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06983158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5442404-B249-C74A-B47A-9FB4AB299416}" type="datetimeFigureOut">
              <a:rPr lang="en-US" smtClean="0"/>
              <a:t>4/3/19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92627237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C5442404-B249-C74A-B47A-9FB4AB299416}" type="datetimeFigureOut">
              <a:rPr lang="en-US" smtClean="0"/>
              <a:t>4/3/19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54384490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C5442404-B249-C74A-B47A-9FB4AB299416}" type="datetimeFigureOut">
              <a:rPr lang="en-US" smtClean="0"/>
              <a:t>4/3/19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50392889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C5442404-B249-C74A-B47A-9FB4AB299416}" type="datetimeFigureOut">
              <a:rPr lang="en-US" smtClean="0"/>
              <a:t>4/3/19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65041307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5442404-B249-C74A-B47A-9FB4AB299416}" type="datetimeFigureOut">
              <a:rPr lang="en-US" smtClean="0"/>
              <a:t>4/3/19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80078829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5442404-B249-C74A-B47A-9FB4AB299416}" type="datetimeFigureOut">
              <a:rPr lang="en-US" smtClean="0"/>
              <a:t>4/3/19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56885831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5442404-B249-C74A-B47A-9FB4AB299416}" type="datetimeFigureOut">
              <a:rPr lang="en-US" smtClean="0"/>
              <a:t>4/3/19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20452056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5442404-B249-C74A-B47A-9FB4AB299416}" type="datetimeFigureOut">
              <a:rPr lang="en-US" smtClean="0"/>
              <a:t>4/3/19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140335117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5442404-B249-C74A-B47A-9FB4AB299416}" type="datetimeFigureOut">
              <a:rPr lang="en-US" smtClean="0"/>
              <a:t>4/3/19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E75FAC7-3473-B546-AAC1-AD9419F4F185}" type="slidenum">
              <a:rPr lang="en-US" smtClean="0"/>
              <a:t>‹#›</a:t>
            </a:fld>
            <a:endParaRPr lang="en-US"/>
          </a:p>
        </p:txBody>
      </p:sp>
    </p:spTree>
    <p:extLst>
      <p:ext uri="{BB962C8B-B14F-4D97-AF65-F5344CB8AC3E}">
        <p14:creationId xmlns:p14="http://schemas.microsoft.com/office/powerpoint/2010/main" val="31032003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theme" Target="../theme/theme2.xml"/><Relationship Id="rId3" Type="http://schemas.openxmlformats.org/officeDocument/2006/relationships/slideLayout" Target="../slideLayouts/slideLayout6.xml"/><Relationship Id="rId7" Type="http://schemas.openxmlformats.org/officeDocument/2006/relationships/slideLayout" Target="../slideLayouts/slideLayout10.xml"/><Relationship Id="rId2" Type="http://schemas.openxmlformats.org/officeDocument/2006/relationships/slideLayout" Target="../slideLayouts/slideLayout5.xml"/><Relationship Id="rId1" Type="http://schemas.openxmlformats.org/officeDocument/2006/relationships/slideLayout" Target="../slideLayouts/slideLayout4.xml"/><Relationship Id="rId6" Type="http://schemas.openxmlformats.org/officeDocument/2006/relationships/slideLayout" Target="../slideLayouts/slideLayout9.xml"/><Relationship Id="rId5" Type="http://schemas.openxmlformats.org/officeDocument/2006/relationships/slideLayout" Target="../slideLayouts/slideLayout8.xml"/><Relationship Id="rId4" Type="http://schemas.openxmlformats.org/officeDocument/2006/relationships/slideLayout" Target="../slideLayouts/slideLayout7.xml"/><Relationship Id="rId9" Type="http://schemas.openxmlformats.org/officeDocument/2006/relationships/image" Target="../media/image2.png"/></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18.xml"/><Relationship Id="rId3" Type="http://schemas.openxmlformats.org/officeDocument/2006/relationships/slideLayout" Target="../slideLayouts/slideLayout13.xml"/><Relationship Id="rId7" Type="http://schemas.openxmlformats.org/officeDocument/2006/relationships/slideLayout" Target="../slideLayouts/slideLayout17.xml"/><Relationship Id="rId12" Type="http://schemas.openxmlformats.org/officeDocument/2006/relationships/theme" Target="../theme/theme3.xml"/><Relationship Id="rId2" Type="http://schemas.openxmlformats.org/officeDocument/2006/relationships/slideLayout" Target="../slideLayouts/slideLayout12.xml"/><Relationship Id="rId1" Type="http://schemas.openxmlformats.org/officeDocument/2006/relationships/slideLayout" Target="../slideLayouts/slideLayout11.xml"/><Relationship Id="rId6" Type="http://schemas.openxmlformats.org/officeDocument/2006/relationships/slideLayout" Target="../slideLayouts/slideLayout16.xml"/><Relationship Id="rId11" Type="http://schemas.openxmlformats.org/officeDocument/2006/relationships/slideLayout" Target="../slideLayouts/slideLayout21.xml"/><Relationship Id="rId5" Type="http://schemas.openxmlformats.org/officeDocument/2006/relationships/slideLayout" Target="../slideLayouts/slideLayout15.xml"/><Relationship Id="rId10" Type="http://schemas.openxmlformats.org/officeDocument/2006/relationships/slideLayout" Target="../slideLayouts/slideLayout20.xml"/><Relationship Id="rId4" Type="http://schemas.openxmlformats.org/officeDocument/2006/relationships/slideLayout" Target="../slideLayouts/slideLayout14.xml"/><Relationship Id="rId9" Type="http://schemas.openxmlformats.org/officeDocument/2006/relationships/slideLayout" Target="../slideLayouts/slideLayout1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0" y="638752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9" name="Rectangle 8"/>
          <p:cNvSpPr/>
          <p:nvPr/>
        </p:nvSpPr>
        <p:spPr>
          <a:xfrm>
            <a:off x="15" y="6334316"/>
            <a:ext cx="12191985" cy="6648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3"/>
          </p:nvPr>
        </p:nvSpPr>
        <p:spPr>
          <a:xfrm>
            <a:off x="1097280" y="6438256"/>
            <a:ext cx="10058400" cy="357626"/>
          </a:xfrm>
          <a:prstGeom prst="rect">
            <a:avLst/>
          </a:prstGeom>
        </p:spPr>
        <p:txBody>
          <a:bodyPr vert="horz" lIns="91440" tIns="45720" rIns="91440" bIns="45720" rtlCol="0" anchor="ctr"/>
          <a:lstStyle>
            <a:lvl1pPr algn="ctr">
              <a:defRPr sz="2800" b="1" cap="none" spc="800" baseline="0">
                <a:solidFill>
                  <a:srgbClr val="FFFFFF"/>
                </a:solidFill>
                <a:latin typeface="Century Gothic" charset="0"/>
                <a:ea typeface="Century Gothic" charset="0"/>
                <a:cs typeface="Century Gothic" charset="0"/>
              </a:defRPr>
            </a:lvl1pPr>
          </a:lstStyle>
          <a:p>
            <a:r>
              <a:rPr lang="en-US"/>
              <a:t>Native Farm Bill Coalition</a:t>
            </a:r>
          </a:p>
        </p:txBody>
      </p:sp>
      <p:sp>
        <p:nvSpPr>
          <p:cNvPr id="6" name="Slide Number Placeholder 5"/>
          <p:cNvSpPr>
            <a:spLocks noGrp="1"/>
          </p:cNvSpPr>
          <p:nvPr>
            <p:ph type="sldNum" sz="quarter" idx="4"/>
          </p:nvPr>
        </p:nvSpPr>
        <p:spPr>
          <a:xfrm>
            <a:off x="10770246" y="6430757"/>
            <a:ext cx="1312025" cy="365125"/>
          </a:xfrm>
          <a:prstGeom prst="rect">
            <a:avLst/>
          </a:prstGeom>
        </p:spPr>
        <p:txBody>
          <a:bodyPr vert="horz" lIns="91440" tIns="45720" rIns="91440" bIns="45720" rtlCol="0" anchor="ctr"/>
          <a:lstStyle>
            <a:lvl1pPr algn="r">
              <a:defRPr sz="1050">
                <a:solidFill>
                  <a:srgbClr val="FFFFFF"/>
                </a:solidFill>
              </a:defRPr>
            </a:lvl1pPr>
          </a:lstStyle>
          <a:p>
            <a:fld id="{B88CE1A6-3BA2-A642-8632-A380944C8708}" type="slidenum">
              <a:rPr lang="en-US" smtClean="0"/>
              <a:t>‹#›</a:t>
            </a:fld>
            <a:endParaRPr lang="en-US"/>
          </a:p>
        </p:txBody>
      </p:sp>
      <p:cxnSp>
        <p:nvCxnSpPr>
          <p:cNvPr id="10" name="Straight Connector 9"/>
          <p:cNvCxnSpPr/>
          <p:nvPr userDrawn="1"/>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21690915"/>
      </p:ext>
    </p:extLst>
  </p:cSld>
  <p:clrMap bg1="lt1" tx1="dk1" bg2="lt2" tx2="dk2" accent1="accent1" accent2="accent2" accent3="accent3" accent4="accent4" accent5="accent5" accent6="accent6" hlink="hlink" folHlink="folHlink"/>
  <p:sldLayoutIdLst>
    <p:sldLayoutId id="2147483941" r:id="rId1"/>
    <p:sldLayoutId id="2147483942" r:id="rId2"/>
    <p:sldLayoutId id="2147483949" r:id="rId3"/>
  </p:sldLayoutIdLst>
  <p:hf sldNum="0" hdr="0" dt="0"/>
  <p:txStyles>
    <p:titleStyle>
      <a:lvl1pPr algn="l" defTabSz="914400" rtl="0" eaLnBrk="1" latinLnBrk="0" hangingPunct="1">
        <a:lnSpc>
          <a:spcPct val="85000"/>
        </a:lnSpc>
        <a:spcBef>
          <a:spcPct val="0"/>
        </a:spcBef>
        <a:buNone/>
        <a:defRPr sz="4800" b="1" i="0" kern="1200" spc="-50" baseline="0">
          <a:solidFill>
            <a:schemeClr val="accent2"/>
          </a:solidFill>
          <a:latin typeface="Century Gothic" charset="0"/>
          <a:ea typeface="Century Gothic" charset="0"/>
          <a:cs typeface="Century Gothic" charset="0"/>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Century Gothic" charset="0"/>
          <a:ea typeface="Century Gothic" charset="0"/>
          <a:cs typeface="Century Gothic" charset="0"/>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Century Gothic" charset="0"/>
          <a:ea typeface="Century Gothic" charset="0"/>
          <a:cs typeface="Century Gothic" charset="0"/>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315"/>
            <a:ext cx="12192001"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5" name="Footer Placeholder 4"/>
          <p:cNvSpPr>
            <a:spLocks noGrp="1"/>
          </p:cNvSpPr>
          <p:nvPr>
            <p:ph type="ftr" sz="quarter" idx="3"/>
          </p:nvPr>
        </p:nvSpPr>
        <p:spPr>
          <a:xfrm>
            <a:off x="838205" y="6459788"/>
            <a:ext cx="10515599" cy="365125"/>
          </a:xfrm>
          <a:prstGeom prst="rect">
            <a:avLst/>
          </a:prstGeom>
        </p:spPr>
        <p:txBody>
          <a:bodyPr vert="horz" lIns="91440" tIns="45720" rIns="91440" bIns="45720" rtlCol="0" anchor="ctr"/>
          <a:lstStyle>
            <a:lvl1pPr algn="ctr">
              <a:defRPr sz="1600" b="1" cap="all" baseline="0">
                <a:solidFill>
                  <a:srgbClr val="FFFFFF"/>
                </a:solidFill>
              </a:defRPr>
            </a:lvl1pPr>
          </a:lstStyle>
          <a:p>
            <a:r>
              <a:rPr lang="en-US"/>
              <a:t>Indigenous Food and Agriculture initiative</a:t>
            </a:r>
          </a:p>
        </p:txBody>
      </p:sp>
      <p:sp>
        <p:nvSpPr>
          <p:cNvPr id="8" name="Text Placeholder 7"/>
          <p:cNvSpPr>
            <a:spLocks noGrp="1"/>
          </p:cNvSpPr>
          <p:nvPr>
            <p:ph type="body" idx="1"/>
          </p:nvPr>
        </p:nvSpPr>
        <p:spPr>
          <a:xfrm>
            <a:off x="838200" y="1825625"/>
            <a:ext cx="10515600" cy="4351339"/>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Title Placeholder 10"/>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p>
        </p:txBody>
      </p:sp>
      <p:pic>
        <p:nvPicPr>
          <p:cNvPr id="2" name="Picture 1"/>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10954872" y="5718411"/>
            <a:ext cx="1065539" cy="1065539"/>
          </a:xfrm>
          <a:prstGeom prst="rect">
            <a:avLst/>
          </a:prstGeom>
        </p:spPr>
      </p:pic>
    </p:spTree>
    <p:extLst>
      <p:ext uri="{BB962C8B-B14F-4D97-AF65-F5344CB8AC3E}">
        <p14:creationId xmlns:p14="http://schemas.microsoft.com/office/powerpoint/2010/main" val="2119914377"/>
      </p:ext>
    </p:extLst>
  </p:cSld>
  <p:clrMap bg1="lt1" tx1="dk1" bg2="lt2" tx2="dk2" accent1="accent1" accent2="accent2" accent3="accent3" accent4="accent4" accent5="accent5" accent6="accent6" hlink="hlink" folHlink="folHlink"/>
  <p:sldLayoutIdLst>
    <p:sldLayoutId id="2147483951" r:id="rId1"/>
    <p:sldLayoutId id="2147483952" r:id="rId2"/>
    <p:sldLayoutId id="2147483953" r:id="rId3"/>
    <p:sldLayoutId id="2147483954" r:id="rId4"/>
    <p:sldLayoutId id="2147483956" r:id="rId5"/>
    <p:sldLayoutId id="2147483955" r:id="rId6"/>
    <p:sldLayoutId id="2147483957" r:id="rId7"/>
  </p:sldLayoutIdLst>
  <p:hf sldNum="0" hdr="0" dt="0"/>
  <p:txStyles>
    <p:titleStyle>
      <a:lvl1pPr algn="l" defTabSz="914354" rtl="0" eaLnBrk="1" latinLnBrk="0" hangingPunct="1">
        <a:lnSpc>
          <a:spcPct val="85000"/>
        </a:lnSpc>
        <a:spcBef>
          <a:spcPct val="0"/>
        </a:spcBef>
        <a:buNone/>
        <a:defRPr sz="4800" kern="1200" spc="-51" baseline="0">
          <a:solidFill>
            <a:schemeClr val="tx1">
              <a:lumMod val="75000"/>
              <a:lumOff val="25000"/>
            </a:schemeClr>
          </a:solidFill>
          <a:latin typeface="+mj-lt"/>
          <a:ea typeface="+mj-ea"/>
          <a:cs typeface="+mj-cs"/>
        </a:defRPr>
      </a:lvl1pPr>
    </p:titleStyle>
    <p:bodyStyle>
      <a:lvl1pPr marL="91436" indent="-91436" algn="l" defTabSz="914354"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29" indent="-182870" algn="l" defTabSz="914354"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00"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771"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42"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09994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29993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499925"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69991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354" rtl="0" eaLnBrk="1" latinLnBrk="0" hangingPunct="1">
        <a:defRPr sz="1800" kern="1200">
          <a:solidFill>
            <a:schemeClr val="tx1"/>
          </a:solidFill>
          <a:latin typeface="+mn-lt"/>
          <a:ea typeface="+mn-ea"/>
          <a:cs typeface="+mn-cs"/>
        </a:defRPr>
      </a:lvl1pPr>
      <a:lvl2pPr marL="457178" algn="l" defTabSz="914354" rtl="0" eaLnBrk="1" latinLnBrk="0" hangingPunct="1">
        <a:defRPr sz="1800" kern="1200">
          <a:solidFill>
            <a:schemeClr val="tx1"/>
          </a:solidFill>
          <a:latin typeface="+mn-lt"/>
          <a:ea typeface="+mn-ea"/>
          <a:cs typeface="+mn-cs"/>
        </a:defRPr>
      </a:lvl2pPr>
      <a:lvl3pPr marL="914354" algn="l" defTabSz="914354" rtl="0" eaLnBrk="1" latinLnBrk="0" hangingPunct="1">
        <a:defRPr sz="1800" kern="1200">
          <a:solidFill>
            <a:schemeClr val="tx1"/>
          </a:solidFill>
          <a:latin typeface="+mn-lt"/>
          <a:ea typeface="+mn-ea"/>
          <a:cs typeface="+mn-cs"/>
        </a:defRPr>
      </a:lvl3pPr>
      <a:lvl4pPr marL="1371532" algn="l" defTabSz="914354" rtl="0" eaLnBrk="1" latinLnBrk="0" hangingPunct="1">
        <a:defRPr sz="1800" kern="1200">
          <a:solidFill>
            <a:schemeClr val="tx1"/>
          </a:solidFill>
          <a:latin typeface="+mn-lt"/>
          <a:ea typeface="+mn-ea"/>
          <a:cs typeface="+mn-cs"/>
        </a:defRPr>
      </a:lvl4pPr>
      <a:lvl5pPr marL="1828709" algn="l" defTabSz="914354" rtl="0" eaLnBrk="1" latinLnBrk="0" hangingPunct="1">
        <a:defRPr sz="1800" kern="1200">
          <a:solidFill>
            <a:schemeClr val="tx1"/>
          </a:solidFill>
          <a:latin typeface="+mn-lt"/>
          <a:ea typeface="+mn-ea"/>
          <a:cs typeface="+mn-cs"/>
        </a:defRPr>
      </a:lvl5pPr>
      <a:lvl6pPr marL="2285886" algn="l" defTabSz="914354" rtl="0" eaLnBrk="1" latinLnBrk="0" hangingPunct="1">
        <a:defRPr sz="1800" kern="1200">
          <a:solidFill>
            <a:schemeClr val="tx1"/>
          </a:solidFill>
          <a:latin typeface="+mn-lt"/>
          <a:ea typeface="+mn-ea"/>
          <a:cs typeface="+mn-cs"/>
        </a:defRPr>
      </a:lvl6pPr>
      <a:lvl7pPr marL="2743062" algn="l" defTabSz="914354" rtl="0" eaLnBrk="1" latinLnBrk="0" hangingPunct="1">
        <a:defRPr sz="1800" kern="1200">
          <a:solidFill>
            <a:schemeClr val="tx1"/>
          </a:solidFill>
          <a:latin typeface="+mn-lt"/>
          <a:ea typeface="+mn-ea"/>
          <a:cs typeface="+mn-cs"/>
        </a:defRPr>
      </a:lvl7pPr>
      <a:lvl8pPr marL="3200240" algn="l" defTabSz="914354" rtl="0" eaLnBrk="1" latinLnBrk="0" hangingPunct="1">
        <a:defRPr sz="1800" kern="1200">
          <a:solidFill>
            <a:schemeClr val="tx1"/>
          </a:solidFill>
          <a:latin typeface="+mn-lt"/>
          <a:ea typeface="+mn-ea"/>
          <a:cs typeface="+mn-cs"/>
        </a:defRPr>
      </a:lvl8pPr>
      <a:lvl9pPr marL="3657418" algn="l" defTabSz="914354"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5442404-B249-C74A-B47A-9FB4AB299416}" type="datetimeFigureOut">
              <a:rPr lang="en-US" smtClean="0"/>
              <a:t>4/3/19</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E75FAC7-3473-B546-AAC1-AD9419F4F185}" type="slidenum">
              <a:rPr lang="en-US" smtClean="0"/>
              <a:t>‹#›</a:t>
            </a:fld>
            <a:endParaRPr lang="en-US"/>
          </a:p>
        </p:txBody>
      </p:sp>
    </p:spTree>
    <p:extLst>
      <p:ext uri="{BB962C8B-B14F-4D97-AF65-F5344CB8AC3E}">
        <p14:creationId xmlns:p14="http://schemas.microsoft.com/office/powerpoint/2010/main" val="116875422"/>
      </p:ext>
    </p:extLst>
  </p:cSld>
  <p:clrMap bg1="lt1" tx1="dk1" bg2="lt2" tx2="dk2" accent1="accent1" accent2="accent2" accent3="accent3" accent4="accent4" accent5="accent5" accent6="accent6" hlink="hlink" folHlink="folHlink"/>
  <p:sldLayoutIdLst>
    <p:sldLayoutId id="2147483959" r:id="rId1"/>
    <p:sldLayoutId id="2147483960" r:id="rId2"/>
    <p:sldLayoutId id="2147483961" r:id="rId3"/>
    <p:sldLayoutId id="2147483962" r:id="rId4"/>
    <p:sldLayoutId id="2147483963" r:id="rId5"/>
    <p:sldLayoutId id="2147483964" r:id="rId6"/>
    <p:sldLayoutId id="2147483965" r:id="rId7"/>
    <p:sldLayoutId id="2147483966" r:id="rId8"/>
    <p:sldLayoutId id="2147483967" r:id="rId9"/>
    <p:sldLayoutId id="2147483968" r:id="rId10"/>
    <p:sldLayoutId id="214748396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4.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2.xml"/><Relationship Id="rId1" Type="http://schemas.openxmlformats.org/officeDocument/2006/relationships/slideLayout" Target="../slideLayouts/slideLayout5.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jpg"/></Relationships>
</file>

<file path=ppt/slides/_rels/slide3.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3.xml"/><Relationship Id="rId1" Type="http://schemas.openxmlformats.org/officeDocument/2006/relationships/slideLayout" Target="../slideLayouts/slideLayout5.xml"/><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8" Type="http://schemas.openxmlformats.org/officeDocument/2006/relationships/image" Target="../media/image12.jpg"/><Relationship Id="rId3" Type="http://schemas.openxmlformats.org/officeDocument/2006/relationships/hyperlink" Target="http://seedsofnativehealth.org/farm-bill-report-and-title-summaries/" TargetMode="External"/><Relationship Id="rId7"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5.xml"/><Relationship Id="rId6" Type="http://schemas.openxmlformats.org/officeDocument/2006/relationships/image" Target="../media/image10.jpg"/><Relationship Id="rId5" Type="http://schemas.openxmlformats.org/officeDocument/2006/relationships/image" Target="../media/image9.png"/><Relationship Id="rId10" Type="http://schemas.openxmlformats.org/officeDocument/2006/relationships/image" Target="../media/image2.png"/><Relationship Id="rId4" Type="http://schemas.openxmlformats.org/officeDocument/2006/relationships/image" Target="../media/image8.tiff"/><Relationship Id="rId9" Type="http://schemas.openxmlformats.org/officeDocument/2006/relationships/image" Target="../media/image13.jpeg"/></Relationships>
</file>

<file path=ppt/slides/_rels/slide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2" Type="http://schemas.openxmlformats.org/officeDocument/2006/relationships/image" Target="../media/image15.emf"/><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image" Target="../media/image16.png"/><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2" Type="http://schemas.openxmlformats.org/officeDocument/2006/relationships/image" Target="../media/image18.emf"/><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chart" Target="../charts/chart1.xml"/><Relationship Id="rId7" Type="http://schemas.openxmlformats.org/officeDocument/2006/relationships/chart" Target="../charts/chart5.xml"/><Relationship Id="rId2" Type="http://schemas.openxmlformats.org/officeDocument/2006/relationships/image" Target="../media/image19.png"/><Relationship Id="rId1" Type="http://schemas.openxmlformats.org/officeDocument/2006/relationships/slideLayout" Target="../slideLayouts/slideLayout2.xml"/><Relationship Id="rId6" Type="http://schemas.openxmlformats.org/officeDocument/2006/relationships/chart" Target="../charts/chart4.xml"/><Relationship Id="rId5" Type="http://schemas.openxmlformats.org/officeDocument/2006/relationships/chart" Target="../charts/chart3.xml"/><Relationship Id="rId10" Type="http://schemas.openxmlformats.org/officeDocument/2006/relationships/image" Target="../media/image22.png"/><Relationship Id="rId4" Type="http://schemas.openxmlformats.org/officeDocument/2006/relationships/chart" Target="../charts/chart2.xml"/><Relationship Id="rId9" Type="http://schemas.openxmlformats.org/officeDocument/2006/relationships/image" Target="../media/image21.png"/></Relationships>
</file>

<file path=ppt/slides/_rels/slide14.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21.png"/><Relationship Id="rId4" Type="http://schemas.openxmlformats.org/officeDocument/2006/relationships/image" Target="../media/image22.png"/></Relationships>
</file>

<file path=ppt/slides/_rels/slide1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21.png"/><Relationship Id="rId4" Type="http://schemas.openxmlformats.org/officeDocument/2006/relationships/image" Target="../media/image22.png"/></Relationships>
</file>

<file path=ppt/slides/_rels/slide1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image" Target="../media/image21.png"/></Relationships>
</file>

<file path=ppt/slides/_rels/slide20.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21.png"/></Relationships>
</file>

<file path=ppt/slides/_rels/slide2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hyperlink" Target="mailto:Tribal.Relations@osec.usda.gov?subject=RSVP%20-%20USDA%202018%20Farm%20Bill%20Tribal%20Consultation" TargetMode="Externa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hyperlink" Target="mailto:info@nativefarmbillcoalition.org" TargetMode="External"/><Relationship Id="rId2" Type="http://schemas.openxmlformats.org/officeDocument/2006/relationships/hyperlink" Target="http://www.nativefarmbillcoalition.org/" TargetMode="Externa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27.tiff"/><Relationship Id="rId2" Type="http://schemas.openxmlformats.org/officeDocument/2006/relationships/image" Target="../media/image23.jpg"/><Relationship Id="rId1" Type="http://schemas.openxmlformats.org/officeDocument/2006/relationships/slideLayout" Target="../slideLayouts/slideLayout8.xml"/><Relationship Id="rId6" Type="http://schemas.openxmlformats.org/officeDocument/2006/relationships/image" Target="../media/image26.tiff"/><Relationship Id="rId5" Type="http://schemas.openxmlformats.org/officeDocument/2006/relationships/image" Target="../media/image25.tiff"/><Relationship Id="rId4" Type="http://schemas.openxmlformats.org/officeDocument/2006/relationships/image" Target="../media/image2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89433" y="4203055"/>
            <a:ext cx="11013135" cy="869451"/>
          </a:xfrm>
        </p:spPr>
        <p:txBody>
          <a:bodyPr>
            <a:normAutofit fontScale="90000"/>
          </a:bodyPr>
          <a:lstStyle/>
          <a:p>
            <a:pPr algn="ctr"/>
            <a:r>
              <a:rPr lang="en-US" sz="5400" b="1" dirty="0">
                <a:solidFill>
                  <a:schemeClr val="bg1">
                    <a:lumMod val="10000"/>
                  </a:schemeClr>
                </a:solidFill>
              </a:rPr>
              <a:t>638 Tribal Self-Governance </a:t>
            </a:r>
            <a:br>
              <a:rPr lang="en-US" sz="5400" b="1" dirty="0">
                <a:solidFill>
                  <a:schemeClr val="bg1">
                    <a:lumMod val="10000"/>
                  </a:schemeClr>
                </a:solidFill>
              </a:rPr>
            </a:br>
            <a:r>
              <a:rPr lang="en-US" sz="5400" b="1" dirty="0">
                <a:solidFill>
                  <a:schemeClr val="bg1">
                    <a:lumMod val="10000"/>
                  </a:schemeClr>
                </a:solidFill>
              </a:rPr>
              <a:t>in the 2018 Farm Bill</a:t>
            </a:r>
            <a:endParaRPr lang="en-US" sz="4400" i="1" dirty="0">
              <a:solidFill>
                <a:schemeClr val="bg1">
                  <a:lumMod val="10000"/>
                </a:schemeClr>
              </a:solidFill>
            </a:endParaRPr>
          </a:p>
        </p:txBody>
      </p:sp>
      <p:sp>
        <p:nvSpPr>
          <p:cNvPr id="5" name="Footer Placeholder 4"/>
          <p:cNvSpPr>
            <a:spLocks noGrp="1"/>
          </p:cNvSpPr>
          <p:nvPr>
            <p:ph type="ftr" sz="quarter" idx="10"/>
          </p:nvPr>
        </p:nvSpPr>
        <p:spPr/>
        <p:txBody>
          <a:bodyPr/>
          <a:lstStyle/>
          <a:p>
            <a:pPr marL="0" marR="0" lvl="0" indent="0" algn="ctr" defTabSz="914377" rtl="0" eaLnBrk="1" fontAlgn="auto" latinLnBrk="0" hangingPunct="1">
              <a:lnSpc>
                <a:spcPct val="100000"/>
              </a:lnSpc>
              <a:spcBef>
                <a:spcPts val="0"/>
              </a:spcBef>
              <a:spcAft>
                <a:spcPts val="0"/>
              </a:spcAft>
              <a:buClrTx/>
              <a:buSzTx/>
              <a:buFontTx/>
              <a:buNone/>
              <a:tabLst/>
              <a:defRPr/>
            </a:pPr>
            <a:r>
              <a:rPr kumimoji="0" lang="en-US" sz="1600" b="1" i="0" u="none" strike="noStrike" kern="1200" cap="all" spc="0" normalizeH="0" baseline="0" noProof="0">
                <a:ln>
                  <a:noFill/>
                </a:ln>
                <a:solidFill>
                  <a:srgbClr val="FFFFFF"/>
                </a:solidFill>
                <a:effectLst/>
                <a:uLnTx/>
                <a:uFillTx/>
                <a:latin typeface="Calibri" panose="020F0502020204030204"/>
                <a:ea typeface="+mn-ea"/>
                <a:cs typeface="+mn-cs"/>
                <a:sym typeface="Calibri"/>
              </a:rPr>
              <a:t>Indigenous Food and Agriculture initiative</a:t>
            </a:r>
          </a:p>
        </p:txBody>
      </p:sp>
      <p:sp>
        <p:nvSpPr>
          <p:cNvPr id="7" name="TextBox 6"/>
          <p:cNvSpPr txBox="1"/>
          <p:nvPr/>
        </p:nvSpPr>
        <p:spPr>
          <a:xfrm>
            <a:off x="589432" y="5165982"/>
            <a:ext cx="11013136" cy="800219"/>
          </a:xfrm>
          <a:prstGeom prst="rect">
            <a:avLst/>
          </a:prstGeom>
          <a:ln>
            <a:noFill/>
          </a:ln>
        </p:spPr>
        <p:style>
          <a:lnRef idx="2">
            <a:schemeClr val="dk1"/>
          </a:lnRef>
          <a:fillRef idx="1">
            <a:schemeClr val="lt1"/>
          </a:fillRef>
          <a:effectRef idx="0">
            <a:schemeClr val="dk1"/>
          </a:effectRef>
          <a:fontRef idx="minor">
            <a:schemeClr val="dk1"/>
          </a:fontRef>
        </p:style>
        <p:txBody>
          <a:bodyPr wrap="square" rtlCol="0">
            <a:spAutoFit/>
          </a:bodyPr>
          <a:lstStyle/>
          <a:p>
            <a:pPr algn="ctr" defTabSz="914377">
              <a:defRPr/>
            </a:pPr>
            <a:r>
              <a:rPr lang="en-US" sz="2200" b="1" dirty="0">
                <a:solidFill>
                  <a:srgbClr val="9C2135"/>
                </a:solidFill>
                <a:sym typeface="Calibri"/>
              </a:rPr>
              <a:t>2019 Tribal Self-Governance  Annual Consultation Conference</a:t>
            </a:r>
            <a:endParaRPr kumimoji="0" lang="en-US" sz="2200" b="1" i="0" u="none" strike="noStrike" kern="1200" cap="none" spc="0" normalizeH="0" baseline="0" noProof="0" dirty="0">
              <a:ln>
                <a:noFill/>
              </a:ln>
              <a:solidFill>
                <a:srgbClr val="9C2135"/>
              </a:solidFill>
              <a:effectLst/>
              <a:uLnTx/>
              <a:uFillTx/>
              <a:ea typeface="+mn-ea"/>
              <a:cs typeface="+mn-cs"/>
              <a:sym typeface="Calibri"/>
            </a:endParaRPr>
          </a:p>
          <a:p>
            <a:pPr marL="0" marR="0" lvl="0" indent="0" algn="ctr" defTabSz="914377" rtl="0" eaLnBrk="1" fontAlgn="auto" latinLnBrk="0" hangingPunct="1">
              <a:lnSpc>
                <a:spcPct val="100000"/>
              </a:lnSpc>
              <a:spcBef>
                <a:spcPts val="0"/>
              </a:spcBef>
              <a:spcAft>
                <a:spcPts val="0"/>
              </a:spcAft>
              <a:buClrTx/>
              <a:buSzTx/>
              <a:buFontTx/>
              <a:buNone/>
              <a:tabLst/>
              <a:defRPr/>
            </a:pPr>
            <a:r>
              <a:rPr lang="en-US" sz="2400" b="1" dirty="0">
                <a:solidFill>
                  <a:schemeClr val="bg1">
                    <a:lumMod val="10000"/>
                  </a:schemeClr>
                </a:solidFill>
                <a:latin typeface="Calibri" panose="020F0502020204030204"/>
                <a:sym typeface="Calibri"/>
              </a:rPr>
              <a:t>April 3</a:t>
            </a:r>
            <a:r>
              <a:rPr kumimoji="0" lang="en-US" sz="2400" b="1" i="0" u="none" strike="noStrike" kern="1200" cap="none" spc="0" normalizeH="0" baseline="0" noProof="0" dirty="0">
                <a:ln>
                  <a:noFill/>
                </a:ln>
                <a:solidFill>
                  <a:schemeClr val="bg1">
                    <a:lumMod val="10000"/>
                  </a:schemeClr>
                </a:solidFill>
                <a:effectLst/>
                <a:uLnTx/>
                <a:uFillTx/>
                <a:latin typeface="Calibri" panose="020F0502020204030204"/>
                <a:ea typeface="+mn-ea"/>
                <a:cs typeface="+mn-cs"/>
                <a:sym typeface="Calibri"/>
              </a:rPr>
              <a:t>, 2019</a:t>
            </a:r>
          </a:p>
        </p:txBody>
      </p:sp>
      <p:pic>
        <p:nvPicPr>
          <p:cNvPr id="9" name="Picture 8" descr="A close up of a logo&#10;&#10;Description automatically generated">
            <a:extLst>
              <a:ext uri="{FF2B5EF4-FFF2-40B4-BE49-F238E27FC236}">
                <a16:creationId xmlns:a16="http://schemas.microsoft.com/office/drawing/2014/main" id="{69AB46F8-D50B-BF4A-9AEB-DE93BECB0204}"/>
              </a:ext>
            </a:extLst>
          </p:cNvPr>
          <p:cNvPicPr>
            <a:picLocks noChangeAspect="1"/>
          </p:cNvPicPr>
          <p:nvPr/>
        </p:nvPicPr>
        <p:blipFill>
          <a:blip r:embed="rId3"/>
          <a:stretch>
            <a:fillRect/>
          </a:stretch>
        </p:blipFill>
        <p:spPr>
          <a:xfrm>
            <a:off x="3125961" y="581186"/>
            <a:ext cx="2523744" cy="2523744"/>
          </a:xfrm>
          <a:prstGeom prst="rect">
            <a:avLst/>
          </a:prstGeom>
        </p:spPr>
      </p:pic>
      <p:pic>
        <p:nvPicPr>
          <p:cNvPr id="13" name="Picture 12" descr="A close up of a sign&#10;&#10;Description automatically generated">
            <a:extLst>
              <a:ext uri="{FF2B5EF4-FFF2-40B4-BE49-F238E27FC236}">
                <a16:creationId xmlns:a16="http://schemas.microsoft.com/office/drawing/2014/main" id="{A7870F43-A607-0943-BE39-47A23A5B2749}"/>
              </a:ext>
            </a:extLst>
          </p:cNvPr>
          <p:cNvPicPr>
            <a:picLocks noChangeAspect="1"/>
          </p:cNvPicPr>
          <p:nvPr/>
        </p:nvPicPr>
        <p:blipFill>
          <a:blip r:embed="rId4"/>
          <a:stretch>
            <a:fillRect/>
          </a:stretch>
        </p:blipFill>
        <p:spPr>
          <a:xfrm>
            <a:off x="6542297" y="725214"/>
            <a:ext cx="2940994" cy="2235688"/>
          </a:xfrm>
          <a:prstGeom prst="rect">
            <a:avLst/>
          </a:prstGeom>
        </p:spPr>
      </p:pic>
      <p:sp>
        <p:nvSpPr>
          <p:cNvPr id="15" name="TextBox 14">
            <a:extLst>
              <a:ext uri="{FF2B5EF4-FFF2-40B4-BE49-F238E27FC236}">
                <a16:creationId xmlns:a16="http://schemas.microsoft.com/office/drawing/2014/main" id="{D8214FB3-CDD6-624B-AD05-7B87066309D5}"/>
              </a:ext>
            </a:extLst>
          </p:cNvPr>
          <p:cNvSpPr txBox="1"/>
          <p:nvPr/>
        </p:nvSpPr>
        <p:spPr>
          <a:xfrm>
            <a:off x="1527965" y="3119869"/>
            <a:ext cx="9136069" cy="400110"/>
          </a:xfrm>
          <a:prstGeom prst="rect">
            <a:avLst/>
          </a:prstGeom>
          <a:noFill/>
        </p:spPr>
        <p:txBody>
          <a:bodyPr wrap="square" rtlCol="0">
            <a:spAutoFit/>
          </a:bodyPr>
          <a:lstStyle/>
          <a:p>
            <a:pPr algn="ctr"/>
            <a:r>
              <a:rPr lang="en-US" sz="2000" b="1" i="1">
                <a:solidFill>
                  <a:srgbClr val="9D2235"/>
                </a:solidFill>
              </a:rPr>
              <a:t>Empowering Indian Country through economic development and greater food access</a:t>
            </a:r>
          </a:p>
        </p:txBody>
      </p:sp>
    </p:spTree>
    <p:extLst>
      <p:ext uri="{BB962C8B-B14F-4D97-AF65-F5344CB8AC3E}">
        <p14:creationId xmlns:p14="http://schemas.microsoft.com/office/powerpoint/2010/main" val="144622554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0"/>
          </p:nvPr>
        </p:nvSpPr>
        <p:spPr/>
        <p:txBody>
          <a:bodyPr/>
          <a:lstStyle/>
          <a:p>
            <a:pPr marL="0" marR="0" lvl="0" indent="0" algn="ctr" defTabSz="914377" rtl="0" eaLnBrk="1" fontAlgn="auto" latinLnBrk="0" hangingPunct="1">
              <a:lnSpc>
                <a:spcPct val="100000"/>
              </a:lnSpc>
              <a:spcBef>
                <a:spcPts val="0"/>
              </a:spcBef>
              <a:spcAft>
                <a:spcPts val="0"/>
              </a:spcAft>
              <a:buClrTx/>
              <a:buSzTx/>
              <a:buFontTx/>
              <a:buNone/>
              <a:tabLst/>
              <a:defRPr/>
            </a:pPr>
            <a:r>
              <a:rPr kumimoji="0" lang="en-US" sz="1600" b="1" i="0" u="none" strike="noStrike" kern="1200" cap="all" spc="0" normalizeH="0" baseline="0" noProof="0">
                <a:ln>
                  <a:noFill/>
                </a:ln>
                <a:solidFill>
                  <a:srgbClr val="FFFFFF"/>
                </a:solidFill>
                <a:effectLst/>
                <a:uLnTx/>
                <a:uFillTx/>
                <a:latin typeface="Calibri" panose="020F0502020204030204"/>
                <a:ea typeface="+mn-ea"/>
                <a:cs typeface="+mn-cs"/>
                <a:sym typeface="Calibri"/>
              </a:rPr>
              <a:t>Indigenous Food and Agriculture initiative</a:t>
            </a:r>
          </a:p>
        </p:txBody>
      </p:sp>
      <p:sp>
        <p:nvSpPr>
          <p:cNvPr id="11" name="Rectangle 10"/>
          <p:cNvSpPr/>
          <p:nvPr/>
        </p:nvSpPr>
        <p:spPr>
          <a:xfrm>
            <a:off x="0" y="0"/>
            <a:ext cx="12192000" cy="1616529"/>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3" name="Picture 12"/>
          <p:cNvPicPr>
            <a:picLocks noChangeAspect="1"/>
          </p:cNvPicPr>
          <p:nvPr/>
        </p:nvPicPr>
        <p:blipFill rotWithShape="1">
          <a:blip r:embed="rId3">
            <a:alphaModFix amt="20000"/>
            <a:extLst>
              <a:ext uri="{28A0092B-C50C-407E-A947-70E740481C1C}">
                <a14:useLocalDpi xmlns:a14="http://schemas.microsoft.com/office/drawing/2010/main" val="0"/>
              </a:ext>
            </a:extLst>
          </a:blip>
          <a:srcRect t="60849" b="19185"/>
          <a:stretch/>
        </p:blipFill>
        <p:spPr>
          <a:xfrm>
            <a:off x="-1" y="0"/>
            <a:ext cx="12192001" cy="1616529"/>
          </a:xfrm>
          <a:prstGeom prst="rect">
            <a:avLst/>
          </a:prstGeom>
        </p:spPr>
      </p:pic>
      <p:sp>
        <p:nvSpPr>
          <p:cNvPr id="9" name="Title 1"/>
          <p:cNvSpPr>
            <a:spLocks noGrp="1"/>
          </p:cNvSpPr>
          <p:nvPr>
            <p:ph type="title"/>
          </p:nvPr>
        </p:nvSpPr>
        <p:spPr>
          <a:xfrm>
            <a:off x="934107" y="165772"/>
            <a:ext cx="10323783" cy="1450757"/>
          </a:xfrm>
        </p:spPr>
        <p:txBody>
          <a:bodyPr>
            <a:normAutofit/>
          </a:bodyPr>
          <a:lstStyle/>
          <a:p>
            <a:pPr algn="ctr"/>
            <a:r>
              <a:rPr lang="en-US" sz="4000" b="1">
                <a:solidFill>
                  <a:schemeClr val="bg1"/>
                </a:solidFill>
                <a:latin typeface="Lato" charset="0"/>
                <a:ea typeface="Lato" charset="0"/>
                <a:cs typeface="Lato" charset="0"/>
              </a:rPr>
              <a:t>Indigenous Food and Agriculture Initiative</a:t>
            </a:r>
            <a:br>
              <a:rPr lang="en-US" sz="4000" b="1">
                <a:solidFill>
                  <a:schemeClr val="bg1"/>
                </a:solidFill>
                <a:latin typeface="Lato" charset="0"/>
                <a:ea typeface="Lato" charset="0"/>
                <a:cs typeface="Lato" charset="0"/>
              </a:rPr>
            </a:br>
            <a:r>
              <a:rPr lang="en-US" sz="2800" i="1">
                <a:solidFill>
                  <a:schemeClr val="bg1"/>
                </a:solidFill>
                <a:latin typeface="Lato" charset="0"/>
                <a:ea typeface="Lato" charset="0"/>
                <a:cs typeface="Lato" charset="0"/>
              </a:rPr>
              <a:t>University of Arkansas Office of Economic Development</a:t>
            </a:r>
          </a:p>
        </p:txBody>
      </p:sp>
      <p:pic>
        <p:nvPicPr>
          <p:cNvPr id="16" name="Picture 15"/>
          <p:cNvPicPr>
            <a:picLocks/>
          </p:cNvPicPr>
          <p:nvPr/>
        </p:nvPicPr>
        <p:blipFill>
          <a:blip r:embed="rId4">
            <a:extLst>
              <a:ext uri="{28A0092B-C50C-407E-A947-70E740481C1C}">
                <a14:useLocalDpi xmlns:a14="http://schemas.microsoft.com/office/drawing/2010/main" val="0"/>
              </a:ext>
            </a:extLst>
          </a:blip>
          <a:stretch>
            <a:fillRect/>
          </a:stretch>
        </p:blipFill>
        <p:spPr>
          <a:xfrm>
            <a:off x="141" y="1616528"/>
            <a:ext cx="4044650" cy="2423160"/>
          </a:xfrm>
          <a:prstGeom prst="rect">
            <a:avLst/>
          </a:prstGeom>
        </p:spPr>
      </p:pic>
      <p:pic>
        <p:nvPicPr>
          <p:cNvPr id="22" name="Picture 21"/>
          <p:cNvPicPr>
            <a:picLocks/>
          </p:cNvPicPr>
          <p:nvPr/>
        </p:nvPicPr>
        <p:blipFill rotWithShape="1">
          <a:blip r:embed="rId5">
            <a:extLst>
              <a:ext uri="{28A0092B-C50C-407E-A947-70E740481C1C}">
                <a14:useLocalDpi xmlns:a14="http://schemas.microsoft.com/office/drawing/2010/main" val="0"/>
              </a:ext>
            </a:extLst>
          </a:blip>
          <a:srcRect t="2026" b="8146"/>
          <a:stretch/>
        </p:blipFill>
        <p:spPr>
          <a:xfrm>
            <a:off x="4044718" y="4036629"/>
            <a:ext cx="4102560" cy="2366328"/>
          </a:xfrm>
          <a:prstGeom prst="rect">
            <a:avLst/>
          </a:prstGeom>
        </p:spPr>
      </p:pic>
      <p:sp>
        <p:nvSpPr>
          <p:cNvPr id="2" name="Rectangle 1"/>
          <p:cNvSpPr/>
          <p:nvPr/>
        </p:nvSpPr>
        <p:spPr>
          <a:xfrm>
            <a:off x="355952" y="4365713"/>
            <a:ext cx="3333027" cy="1523494"/>
          </a:xfrm>
          <a:prstGeom prst="rect">
            <a:avLst/>
          </a:prstGeom>
        </p:spPr>
        <p:txBody>
          <a:bodyPr wrap="square" anchor="t">
            <a:spAutoFit/>
          </a:bodyPr>
          <a:lstStyle/>
          <a:p>
            <a:pPr algn="ctr"/>
            <a:r>
              <a:rPr lang="en-US" b="1" dirty="0">
                <a:solidFill>
                  <a:schemeClr val="tx2"/>
                </a:solidFill>
                <a:latin typeface="Lato"/>
                <a:ea typeface="Lato" charset="0"/>
                <a:cs typeface="Lato" charset="0"/>
              </a:rPr>
              <a:t>Est. in 2013 at the School of Law</a:t>
            </a:r>
          </a:p>
          <a:p>
            <a:pPr marL="285750" indent="-285750">
              <a:buFont typeface="Arial" panose="020B0604020202020204" pitchFamily="34" charset="0"/>
              <a:buChar char="•"/>
            </a:pPr>
            <a:r>
              <a:rPr lang="en-US" sz="1500" b="1" dirty="0">
                <a:latin typeface="Lato"/>
                <a:ea typeface="Lato" charset="0"/>
                <a:cs typeface="Lato" charset="0"/>
              </a:rPr>
              <a:t>Vice-Chancellor Stacy Leeds</a:t>
            </a:r>
          </a:p>
          <a:p>
            <a:pPr marL="285750" indent="-285750">
              <a:buFont typeface="Arial" panose="020B0604020202020204" pitchFamily="34" charset="0"/>
              <a:buChar char="•"/>
            </a:pPr>
            <a:r>
              <a:rPr lang="en-US" sz="1500" b="1" dirty="0">
                <a:latin typeface="Lato"/>
                <a:ea typeface="Lato" charset="0"/>
                <a:cs typeface="Lato" charset="0"/>
              </a:rPr>
              <a:t>Founding Director Janie Simms </a:t>
            </a:r>
            <a:r>
              <a:rPr lang="en-US" sz="1500" b="1" dirty="0" err="1">
                <a:latin typeface="Lato"/>
                <a:ea typeface="Lato" charset="0"/>
                <a:cs typeface="Lato" charset="0"/>
              </a:rPr>
              <a:t>Hipp</a:t>
            </a:r>
            <a:endParaRPr lang="en-US" sz="1500" dirty="0">
              <a:latin typeface="Lato"/>
              <a:ea typeface="Lato" charset="0"/>
              <a:cs typeface="Lato" charset="0"/>
            </a:endParaRPr>
          </a:p>
          <a:p>
            <a:pPr algn="ctr"/>
            <a:br>
              <a:rPr lang="en-US" sz="1500" dirty="0">
                <a:latin typeface="Lato" charset="0"/>
                <a:ea typeface="Lato" charset="0"/>
                <a:cs typeface="Lato" charset="0"/>
              </a:rPr>
            </a:br>
            <a:r>
              <a:rPr lang="en-US" sz="1500" b="1" dirty="0">
                <a:latin typeface="Lato" charset="0"/>
                <a:ea typeface="Lato" charset="0"/>
                <a:cs typeface="Lato" charset="0"/>
              </a:rPr>
              <a:t>Moved with Vice-Chancellor Leeds to Office of Economic Development</a:t>
            </a:r>
          </a:p>
        </p:txBody>
      </p:sp>
      <p:sp>
        <p:nvSpPr>
          <p:cNvPr id="24" name="Rectangle 23"/>
          <p:cNvSpPr/>
          <p:nvPr/>
        </p:nvSpPr>
        <p:spPr>
          <a:xfrm>
            <a:off x="4356380" y="1724994"/>
            <a:ext cx="3479235" cy="2185214"/>
          </a:xfrm>
          <a:prstGeom prst="rect">
            <a:avLst/>
          </a:prstGeom>
        </p:spPr>
        <p:txBody>
          <a:bodyPr wrap="square">
            <a:spAutoFit/>
          </a:bodyPr>
          <a:lstStyle/>
          <a:p>
            <a:pPr algn="ctr"/>
            <a:r>
              <a:rPr lang="en-US" sz="2800" b="1" dirty="0">
                <a:solidFill>
                  <a:schemeClr val="tx2"/>
                </a:solidFill>
                <a:latin typeface="Lato" charset="0"/>
                <a:ea typeface="Lato" charset="0"/>
                <a:cs typeface="Lato" charset="0"/>
              </a:rPr>
              <a:t>Our Mission</a:t>
            </a:r>
            <a:endParaRPr lang="en-US" sz="1200" b="1" dirty="0">
              <a:solidFill>
                <a:schemeClr val="tx2"/>
              </a:solidFill>
              <a:latin typeface="Lato" charset="0"/>
              <a:ea typeface="Lato" charset="0"/>
              <a:cs typeface="Lato" charset="0"/>
            </a:endParaRPr>
          </a:p>
          <a:p>
            <a:pPr algn="ctr"/>
            <a:r>
              <a:rPr lang="en-US" b="1" dirty="0">
                <a:latin typeface="Lato" charset="0"/>
                <a:ea typeface="Lato" charset="0"/>
                <a:cs typeface="Lato" charset="0"/>
              </a:rPr>
              <a:t>Enhance health and wellness in tribal communities by advancing healthy food systems, diversified economic development, and cultural food traditions </a:t>
            </a:r>
          </a:p>
          <a:p>
            <a:pPr algn="ctr"/>
            <a:r>
              <a:rPr lang="en-US" b="1" dirty="0">
                <a:latin typeface="Lato" charset="0"/>
                <a:ea typeface="Lato" charset="0"/>
                <a:cs typeface="Lato" charset="0"/>
              </a:rPr>
              <a:t>in Indian Country. </a:t>
            </a:r>
          </a:p>
        </p:txBody>
      </p:sp>
      <p:sp>
        <p:nvSpPr>
          <p:cNvPr id="25" name="Rectangle 24"/>
          <p:cNvSpPr/>
          <p:nvPr/>
        </p:nvSpPr>
        <p:spPr>
          <a:xfrm>
            <a:off x="8281388" y="4116320"/>
            <a:ext cx="3910467" cy="2139047"/>
          </a:xfrm>
          <a:prstGeom prst="rect">
            <a:avLst/>
          </a:prstGeom>
        </p:spPr>
        <p:txBody>
          <a:bodyPr wrap="square" numCol="1" spcCol="45720">
            <a:spAutoFit/>
          </a:bodyPr>
          <a:lstStyle/>
          <a:p>
            <a:r>
              <a:rPr lang="en-US" sz="1600" b="1" dirty="0">
                <a:solidFill>
                  <a:schemeClr val="tx2"/>
                </a:solidFill>
                <a:latin typeface="Lato" charset="0"/>
                <a:ea typeface="Lato" charset="0"/>
                <a:cs typeface="Lato" charset="0"/>
              </a:rPr>
              <a:t>We Empower Tribal governments, farmers, ranchers, and food businesses:</a:t>
            </a:r>
          </a:p>
          <a:p>
            <a:endParaRPr lang="en-US" sz="500" b="1" dirty="0">
              <a:solidFill>
                <a:schemeClr val="tx2"/>
              </a:solidFill>
              <a:latin typeface="Lato" charset="0"/>
              <a:ea typeface="Lato" charset="0"/>
              <a:cs typeface="Lato" charset="0"/>
            </a:endParaRPr>
          </a:p>
          <a:p>
            <a:pPr marL="171450" indent="-171450">
              <a:buFont typeface="Arial" panose="020B0604020202020204" pitchFamily="34" charset="0"/>
              <a:buChar char="•"/>
            </a:pPr>
            <a:r>
              <a:rPr lang="en-US" sz="1200" dirty="0">
                <a:latin typeface="Lato" charset="0"/>
                <a:ea typeface="Lato" charset="0"/>
                <a:cs typeface="Lato" charset="0"/>
              </a:rPr>
              <a:t>Complex strategic planning and technical assistance; </a:t>
            </a:r>
          </a:p>
          <a:p>
            <a:pPr marL="171450" indent="-171450">
              <a:buFont typeface="Arial" panose="020B0604020202020204" pitchFamily="34" charset="0"/>
              <a:buChar char="•"/>
            </a:pPr>
            <a:r>
              <a:rPr lang="en-US" sz="1200" dirty="0">
                <a:latin typeface="Lato" charset="0"/>
                <a:ea typeface="Lato" charset="0"/>
                <a:cs typeface="Lato" charset="0"/>
              </a:rPr>
              <a:t>Creating new academic/professional executive education programs in food systems and agriculture; </a:t>
            </a:r>
          </a:p>
          <a:p>
            <a:pPr marL="171450" indent="-171450">
              <a:buFont typeface="Arial" panose="020B0604020202020204" pitchFamily="34" charset="0"/>
              <a:buChar char="•"/>
            </a:pPr>
            <a:r>
              <a:rPr lang="en-US" sz="1200" dirty="0">
                <a:latin typeface="Lato" charset="0"/>
                <a:ea typeface="Lato" charset="0"/>
                <a:cs typeface="Lato" charset="0"/>
              </a:rPr>
              <a:t>Developing solutions and opportunities through research in partnership with Tribes and Tribal organizations; and </a:t>
            </a:r>
          </a:p>
          <a:p>
            <a:pPr marL="171450" indent="-171450">
              <a:buFont typeface="Arial" panose="020B0604020202020204" pitchFamily="34" charset="0"/>
              <a:buChar char="•"/>
            </a:pPr>
            <a:r>
              <a:rPr lang="en-US" sz="1200" dirty="0">
                <a:latin typeface="Lato" charset="0"/>
                <a:ea typeface="Lato" charset="0"/>
                <a:cs typeface="Lato" charset="0"/>
              </a:rPr>
              <a:t>Increasing student enrollment in </a:t>
            </a:r>
          </a:p>
          <a:p>
            <a:r>
              <a:rPr lang="en-US" sz="1200" dirty="0">
                <a:latin typeface="Lato" charset="0"/>
                <a:ea typeface="Lato" charset="0"/>
                <a:cs typeface="Lato" charset="0"/>
              </a:rPr>
              <a:t>     land grant universities in food and </a:t>
            </a:r>
          </a:p>
          <a:p>
            <a:r>
              <a:rPr lang="en-US" sz="1200" dirty="0">
                <a:latin typeface="Lato" charset="0"/>
                <a:ea typeface="Lato" charset="0"/>
                <a:cs typeface="Lato" charset="0"/>
              </a:rPr>
              <a:t>     agricultural-related disciplines.</a:t>
            </a:r>
            <a:endParaRPr lang="en-US" sz="1200" b="1" dirty="0">
              <a:solidFill>
                <a:srgbClr val="638030"/>
              </a:solidFill>
              <a:latin typeface="Lato" charset="0"/>
              <a:ea typeface="Lato" charset="0"/>
              <a:cs typeface="Lato" charset="0"/>
            </a:endParaRPr>
          </a:p>
        </p:txBody>
      </p:sp>
      <p:pic>
        <p:nvPicPr>
          <p:cNvPr id="3" name="Picture 2"/>
          <p:cNvPicPr>
            <a:picLocks/>
          </p:cNvPicPr>
          <p:nvPr/>
        </p:nvPicPr>
        <p:blipFill rotWithShape="1">
          <a:blip r:embed="rId6">
            <a:extLst>
              <a:ext uri="{28A0092B-C50C-407E-A947-70E740481C1C}">
                <a14:useLocalDpi xmlns:a14="http://schemas.microsoft.com/office/drawing/2010/main" val="0"/>
              </a:ext>
            </a:extLst>
          </a:blip>
          <a:srcRect l="76" t="8450" r="-76" b="7879"/>
          <a:stretch/>
        </p:blipFill>
        <p:spPr>
          <a:xfrm>
            <a:off x="8150352" y="1614998"/>
            <a:ext cx="4041648" cy="2423160"/>
          </a:xfrm>
          <a:prstGeom prst="rect">
            <a:avLst/>
          </a:prstGeom>
        </p:spPr>
      </p:pic>
    </p:spTree>
    <p:extLst>
      <p:ext uri="{BB962C8B-B14F-4D97-AF65-F5344CB8AC3E}">
        <p14:creationId xmlns:p14="http://schemas.microsoft.com/office/powerpoint/2010/main" val="1475873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0"/>
          </p:nvPr>
        </p:nvSpPr>
        <p:spPr/>
        <p:txBody>
          <a:bodyPr/>
          <a:lstStyle/>
          <a:p>
            <a:pPr marL="0" marR="0" lvl="0" indent="0" algn="ctr" defTabSz="914377" rtl="0" eaLnBrk="1" fontAlgn="auto" latinLnBrk="0" hangingPunct="1">
              <a:lnSpc>
                <a:spcPct val="100000"/>
              </a:lnSpc>
              <a:spcBef>
                <a:spcPts val="0"/>
              </a:spcBef>
              <a:spcAft>
                <a:spcPts val="0"/>
              </a:spcAft>
              <a:buClrTx/>
              <a:buSzTx/>
              <a:buFontTx/>
              <a:buNone/>
              <a:tabLst/>
              <a:defRPr/>
            </a:pPr>
            <a:r>
              <a:rPr kumimoji="0" lang="en-US" sz="1600" b="1" i="0" u="none" strike="noStrike" kern="1200" cap="all" spc="0" normalizeH="0" baseline="0" noProof="0">
                <a:ln>
                  <a:noFill/>
                </a:ln>
                <a:solidFill>
                  <a:srgbClr val="FFFFFF"/>
                </a:solidFill>
                <a:effectLst/>
                <a:uLnTx/>
                <a:uFillTx/>
                <a:latin typeface="Calibri" panose="020F0502020204030204"/>
                <a:ea typeface="+mn-ea"/>
                <a:cs typeface="+mn-cs"/>
                <a:sym typeface="Calibri"/>
              </a:rPr>
              <a:t>Indigenous Food and Agriculture initiative</a:t>
            </a:r>
          </a:p>
        </p:txBody>
      </p:sp>
      <p:sp>
        <p:nvSpPr>
          <p:cNvPr id="7" name="Rectangle 6"/>
          <p:cNvSpPr/>
          <p:nvPr/>
        </p:nvSpPr>
        <p:spPr>
          <a:xfrm>
            <a:off x="0" y="0"/>
            <a:ext cx="12192000" cy="1616529"/>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p:cNvPicPr>
            <a:picLocks noChangeAspect="1"/>
          </p:cNvPicPr>
          <p:nvPr/>
        </p:nvPicPr>
        <p:blipFill rotWithShape="1">
          <a:blip r:embed="rId3">
            <a:alphaModFix amt="20000"/>
            <a:extLst>
              <a:ext uri="{28A0092B-C50C-407E-A947-70E740481C1C}">
                <a14:useLocalDpi xmlns:a14="http://schemas.microsoft.com/office/drawing/2010/main" val="0"/>
              </a:ext>
            </a:extLst>
          </a:blip>
          <a:srcRect t="60849" b="19185"/>
          <a:stretch/>
        </p:blipFill>
        <p:spPr>
          <a:xfrm>
            <a:off x="-1" y="0"/>
            <a:ext cx="12192001" cy="1616529"/>
          </a:xfrm>
          <a:prstGeom prst="rect">
            <a:avLst/>
          </a:prstGeom>
        </p:spPr>
      </p:pic>
      <p:sp>
        <p:nvSpPr>
          <p:cNvPr id="9" name="Title 1"/>
          <p:cNvSpPr>
            <a:spLocks noGrp="1"/>
          </p:cNvSpPr>
          <p:nvPr>
            <p:ph type="title"/>
          </p:nvPr>
        </p:nvSpPr>
        <p:spPr>
          <a:xfrm>
            <a:off x="934107" y="165772"/>
            <a:ext cx="10323783" cy="1450757"/>
          </a:xfrm>
        </p:spPr>
        <p:txBody>
          <a:bodyPr>
            <a:normAutofit/>
          </a:bodyPr>
          <a:lstStyle/>
          <a:p>
            <a:pPr algn="ctr"/>
            <a:r>
              <a:rPr lang="en-US" sz="4000" b="1">
                <a:solidFill>
                  <a:schemeClr val="bg1"/>
                </a:solidFill>
                <a:latin typeface="Lato" charset="0"/>
                <a:ea typeface="Lato" charset="0"/>
                <a:cs typeface="Lato" charset="0"/>
              </a:rPr>
              <a:t>Our Work in Indian Country</a:t>
            </a:r>
            <a:endParaRPr lang="en-US" sz="2800" b="1">
              <a:solidFill>
                <a:schemeClr val="bg1"/>
              </a:solidFill>
              <a:latin typeface="Lato" charset="0"/>
              <a:ea typeface="Lato" charset="0"/>
              <a:cs typeface="Lato" charset="0"/>
            </a:endParaRPr>
          </a:p>
        </p:txBody>
      </p:sp>
      <p:grpSp>
        <p:nvGrpSpPr>
          <p:cNvPr id="118" name="Group 117">
            <a:extLst>
              <a:ext uri="{FF2B5EF4-FFF2-40B4-BE49-F238E27FC236}">
                <a16:creationId xmlns:a16="http://schemas.microsoft.com/office/drawing/2014/main" id="{041CDE06-E54F-9C4E-BC03-407D2A6DF133}"/>
              </a:ext>
            </a:extLst>
          </p:cNvPr>
          <p:cNvGrpSpPr/>
          <p:nvPr/>
        </p:nvGrpSpPr>
        <p:grpSpPr>
          <a:xfrm>
            <a:off x="3010486" y="1676219"/>
            <a:ext cx="2067952" cy="1486482"/>
            <a:chOff x="3010486" y="1962969"/>
            <a:chExt cx="2067952" cy="1486482"/>
          </a:xfrm>
        </p:grpSpPr>
        <p:sp>
          <p:nvSpPr>
            <p:cNvPr id="119" name="Oval 118">
              <a:extLst>
                <a:ext uri="{FF2B5EF4-FFF2-40B4-BE49-F238E27FC236}">
                  <a16:creationId xmlns:a16="http://schemas.microsoft.com/office/drawing/2014/main" id="{C9F04EA8-F51D-5F44-8F66-77764CC6FF0C}"/>
                </a:ext>
              </a:extLst>
            </p:cNvPr>
            <p:cNvSpPr/>
            <p:nvPr/>
          </p:nvSpPr>
          <p:spPr>
            <a:xfrm>
              <a:off x="3591956" y="1962969"/>
              <a:ext cx="1486482" cy="1486482"/>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Tribal Governments &amp; Producers</a:t>
              </a:r>
            </a:p>
          </p:txBody>
        </p:sp>
        <p:cxnSp>
          <p:nvCxnSpPr>
            <p:cNvPr id="120" name="Straight Connector 119">
              <a:extLst>
                <a:ext uri="{FF2B5EF4-FFF2-40B4-BE49-F238E27FC236}">
                  <a16:creationId xmlns:a16="http://schemas.microsoft.com/office/drawing/2014/main" id="{CEDEB8AA-77A1-1847-A4D0-DE21F1E15098}"/>
                </a:ext>
              </a:extLst>
            </p:cNvPr>
            <p:cNvCxnSpPr>
              <a:cxnSpLocks/>
            </p:cNvCxnSpPr>
            <p:nvPr/>
          </p:nvCxnSpPr>
          <p:spPr>
            <a:xfrm flipH="1">
              <a:off x="3010486" y="3139822"/>
              <a:ext cx="834689" cy="0"/>
            </a:xfrm>
            <a:prstGeom prst="line">
              <a:avLst/>
            </a:prstGeom>
            <a:ln w="38100"/>
          </p:spPr>
          <p:style>
            <a:lnRef idx="1">
              <a:schemeClr val="accent1"/>
            </a:lnRef>
            <a:fillRef idx="0">
              <a:schemeClr val="accent1"/>
            </a:fillRef>
            <a:effectRef idx="0">
              <a:schemeClr val="accent1"/>
            </a:effectRef>
            <a:fontRef idx="minor">
              <a:schemeClr val="tx1"/>
            </a:fontRef>
          </p:style>
        </p:cxnSp>
      </p:grpSp>
      <p:grpSp>
        <p:nvGrpSpPr>
          <p:cNvPr id="121" name="Group 120">
            <a:extLst>
              <a:ext uri="{FF2B5EF4-FFF2-40B4-BE49-F238E27FC236}">
                <a16:creationId xmlns:a16="http://schemas.microsoft.com/office/drawing/2014/main" id="{92C8B6B3-B12D-534D-8167-0CDC8EC74CE0}"/>
              </a:ext>
            </a:extLst>
          </p:cNvPr>
          <p:cNvGrpSpPr/>
          <p:nvPr/>
        </p:nvGrpSpPr>
        <p:grpSpPr>
          <a:xfrm>
            <a:off x="3175000" y="2015361"/>
            <a:ext cx="3561077" cy="1556821"/>
            <a:chOff x="3175001" y="2426538"/>
            <a:chExt cx="3561077" cy="1556821"/>
          </a:xfrm>
        </p:grpSpPr>
        <p:sp>
          <p:nvSpPr>
            <p:cNvPr id="122" name="Oval 121">
              <a:extLst>
                <a:ext uri="{FF2B5EF4-FFF2-40B4-BE49-F238E27FC236}">
                  <a16:creationId xmlns:a16="http://schemas.microsoft.com/office/drawing/2014/main" id="{B1741AD3-8671-3346-B255-CB83A61923C4}"/>
                </a:ext>
              </a:extLst>
            </p:cNvPr>
            <p:cNvSpPr/>
            <p:nvPr/>
          </p:nvSpPr>
          <p:spPr>
            <a:xfrm>
              <a:off x="5179257" y="2426538"/>
              <a:ext cx="1556821" cy="155682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Tribal Food Systems &amp; Cultural Traditions</a:t>
              </a:r>
            </a:p>
          </p:txBody>
        </p:sp>
        <p:cxnSp>
          <p:nvCxnSpPr>
            <p:cNvPr id="123" name="Straight Connector 122">
              <a:extLst>
                <a:ext uri="{FF2B5EF4-FFF2-40B4-BE49-F238E27FC236}">
                  <a16:creationId xmlns:a16="http://schemas.microsoft.com/office/drawing/2014/main" id="{51977F91-4A04-B04D-851D-CB0C33E53FE6}"/>
                </a:ext>
              </a:extLst>
            </p:cNvPr>
            <p:cNvCxnSpPr>
              <a:cxnSpLocks/>
            </p:cNvCxnSpPr>
            <p:nvPr/>
          </p:nvCxnSpPr>
          <p:spPr>
            <a:xfrm flipH="1">
              <a:off x="3175001" y="3749160"/>
              <a:ext cx="2494279" cy="0"/>
            </a:xfrm>
            <a:prstGeom prst="line">
              <a:avLst/>
            </a:prstGeom>
            <a:ln w="38100"/>
          </p:spPr>
          <p:style>
            <a:lnRef idx="1">
              <a:schemeClr val="accent1"/>
            </a:lnRef>
            <a:fillRef idx="0">
              <a:schemeClr val="accent1"/>
            </a:fillRef>
            <a:effectRef idx="0">
              <a:schemeClr val="accent1"/>
            </a:effectRef>
            <a:fontRef idx="minor">
              <a:schemeClr val="tx1"/>
            </a:fontRef>
          </p:style>
        </p:cxnSp>
      </p:grpSp>
      <p:grpSp>
        <p:nvGrpSpPr>
          <p:cNvPr id="124" name="Group 123">
            <a:extLst>
              <a:ext uri="{FF2B5EF4-FFF2-40B4-BE49-F238E27FC236}">
                <a16:creationId xmlns:a16="http://schemas.microsoft.com/office/drawing/2014/main" id="{43FC76EF-D826-D646-A9E3-042C158798C6}"/>
              </a:ext>
            </a:extLst>
          </p:cNvPr>
          <p:cNvGrpSpPr/>
          <p:nvPr/>
        </p:nvGrpSpPr>
        <p:grpSpPr>
          <a:xfrm>
            <a:off x="3168301" y="2457021"/>
            <a:ext cx="5274989" cy="1556821"/>
            <a:chOff x="3175001" y="3027016"/>
            <a:chExt cx="5274989" cy="1556821"/>
          </a:xfrm>
        </p:grpSpPr>
        <p:sp>
          <p:nvSpPr>
            <p:cNvPr id="125" name="Oval 124">
              <a:extLst>
                <a:ext uri="{FF2B5EF4-FFF2-40B4-BE49-F238E27FC236}">
                  <a16:creationId xmlns:a16="http://schemas.microsoft.com/office/drawing/2014/main" id="{59A81C8F-15FB-3F48-8F37-BB7EC5A3840C}"/>
                </a:ext>
              </a:extLst>
            </p:cNvPr>
            <p:cNvSpPr/>
            <p:nvPr/>
          </p:nvSpPr>
          <p:spPr>
            <a:xfrm>
              <a:off x="6893169" y="3027016"/>
              <a:ext cx="1556821" cy="155682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Federal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Indian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Law and Policy</a:t>
              </a:r>
            </a:p>
          </p:txBody>
        </p:sp>
        <p:cxnSp>
          <p:nvCxnSpPr>
            <p:cNvPr id="126" name="Straight Connector 125">
              <a:extLst>
                <a:ext uri="{FF2B5EF4-FFF2-40B4-BE49-F238E27FC236}">
                  <a16:creationId xmlns:a16="http://schemas.microsoft.com/office/drawing/2014/main" id="{D34BCA5C-0E49-744B-87E4-AE856CCF5072}"/>
                </a:ext>
              </a:extLst>
            </p:cNvPr>
            <p:cNvCxnSpPr>
              <a:cxnSpLocks/>
            </p:cNvCxnSpPr>
            <p:nvPr/>
          </p:nvCxnSpPr>
          <p:spPr>
            <a:xfrm flipH="1">
              <a:off x="3175001" y="4351721"/>
              <a:ext cx="4196470" cy="0"/>
            </a:xfrm>
            <a:prstGeom prst="line">
              <a:avLst/>
            </a:prstGeom>
            <a:ln w="38100"/>
          </p:spPr>
          <p:style>
            <a:lnRef idx="1">
              <a:schemeClr val="accent1"/>
            </a:lnRef>
            <a:fillRef idx="0">
              <a:schemeClr val="accent1"/>
            </a:fillRef>
            <a:effectRef idx="0">
              <a:schemeClr val="accent1"/>
            </a:effectRef>
            <a:fontRef idx="minor">
              <a:schemeClr val="tx1"/>
            </a:fontRef>
          </p:style>
        </p:cxnSp>
      </p:grpSp>
      <p:sp>
        <p:nvSpPr>
          <p:cNvPr id="127" name="Oval 126">
            <a:extLst>
              <a:ext uri="{FF2B5EF4-FFF2-40B4-BE49-F238E27FC236}">
                <a16:creationId xmlns:a16="http://schemas.microsoft.com/office/drawing/2014/main" id="{752BAF46-7599-3942-A8F9-A261D9BB283B}"/>
              </a:ext>
            </a:extLst>
          </p:cNvPr>
          <p:cNvSpPr/>
          <p:nvPr/>
        </p:nvSpPr>
        <p:spPr>
          <a:xfrm>
            <a:off x="9384548" y="4720336"/>
            <a:ext cx="1556821" cy="1556821"/>
          </a:xfrm>
          <a:prstGeom prst="ellipse">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a:ln>
                  <a:noFill/>
                </a:ln>
                <a:solidFill>
                  <a:srgbClr val="F2F2F3"/>
                </a:solidFill>
                <a:effectLst/>
                <a:uLnTx/>
                <a:uFillTx/>
                <a:latin typeface="Calibri" panose="020F0502020204030204"/>
                <a:ea typeface="+mn-ea"/>
                <a:cs typeface="+mn-cs"/>
              </a:rPr>
              <a:t>Outreach Capabilities</a:t>
            </a:r>
            <a:endParaRPr kumimoji="0" lang="en-US" sz="1400" b="0" i="0" u="none" strike="noStrike" kern="1200" cap="none" spc="0" normalizeH="0" baseline="0" noProof="0">
              <a:ln>
                <a:noFill/>
              </a:ln>
              <a:solidFill>
                <a:srgbClr val="F2F2F3"/>
              </a:solidFill>
              <a:effectLst/>
              <a:uLnTx/>
              <a:uFillTx/>
              <a:latin typeface="Calibri" panose="020F0502020204030204"/>
              <a:ea typeface="+mn-ea"/>
              <a:cs typeface="+mn-cs"/>
            </a:endParaRPr>
          </a:p>
        </p:txBody>
      </p:sp>
      <p:cxnSp>
        <p:nvCxnSpPr>
          <p:cNvPr id="128" name="Straight Connector 127">
            <a:extLst>
              <a:ext uri="{FF2B5EF4-FFF2-40B4-BE49-F238E27FC236}">
                <a16:creationId xmlns:a16="http://schemas.microsoft.com/office/drawing/2014/main" id="{66E85AE3-42F3-3F4D-B954-9792FD74011C}"/>
              </a:ext>
            </a:extLst>
          </p:cNvPr>
          <p:cNvCxnSpPr>
            <a:cxnSpLocks/>
          </p:cNvCxnSpPr>
          <p:nvPr/>
        </p:nvCxnSpPr>
        <p:spPr>
          <a:xfrm flipH="1">
            <a:off x="3118282" y="5052873"/>
            <a:ext cx="6727258" cy="0"/>
          </a:xfrm>
          <a:prstGeom prst="line">
            <a:avLst/>
          </a:prstGeom>
          <a:ln w="38100"/>
        </p:spPr>
        <p:style>
          <a:lnRef idx="2">
            <a:schemeClr val="dk1"/>
          </a:lnRef>
          <a:fillRef idx="0">
            <a:schemeClr val="dk1"/>
          </a:fillRef>
          <a:effectRef idx="1">
            <a:schemeClr val="dk1"/>
          </a:effectRef>
          <a:fontRef idx="minor">
            <a:schemeClr val="tx1"/>
          </a:fontRef>
        </p:style>
      </p:cxnSp>
      <p:sp>
        <p:nvSpPr>
          <p:cNvPr id="129" name="Oval 128">
            <a:extLst>
              <a:ext uri="{FF2B5EF4-FFF2-40B4-BE49-F238E27FC236}">
                <a16:creationId xmlns:a16="http://schemas.microsoft.com/office/drawing/2014/main" id="{80BE71D6-B725-5443-A5AC-D5F463ADE02C}"/>
              </a:ext>
            </a:extLst>
          </p:cNvPr>
          <p:cNvSpPr/>
          <p:nvPr/>
        </p:nvSpPr>
        <p:spPr>
          <a:xfrm>
            <a:off x="8571523" y="2871180"/>
            <a:ext cx="1556821" cy="155682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Food &amp; Agriculture Law and Policy</a:t>
            </a:r>
          </a:p>
        </p:txBody>
      </p:sp>
      <p:cxnSp>
        <p:nvCxnSpPr>
          <p:cNvPr id="130" name="Straight Connector 129">
            <a:extLst>
              <a:ext uri="{FF2B5EF4-FFF2-40B4-BE49-F238E27FC236}">
                <a16:creationId xmlns:a16="http://schemas.microsoft.com/office/drawing/2014/main" id="{58B678D9-100E-9B47-A3E7-E3BF400AFD44}"/>
              </a:ext>
            </a:extLst>
          </p:cNvPr>
          <p:cNvCxnSpPr>
            <a:cxnSpLocks/>
          </p:cNvCxnSpPr>
          <p:nvPr/>
        </p:nvCxnSpPr>
        <p:spPr>
          <a:xfrm flipH="1">
            <a:off x="3168301" y="4188193"/>
            <a:ext cx="6039338" cy="0"/>
          </a:xfrm>
          <a:prstGeom prst="line">
            <a:avLst/>
          </a:prstGeom>
          <a:ln w="38100"/>
        </p:spPr>
        <p:style>
          <a:lnRef idx="1">
            <a:schemeClr val="accent1"/>
          </a:lnRef>
          <a:fillRef idx="0">
            <a:schemeClr val="accent1"/>
          </a:fillRef>
          <a:effectRef idx="0">
            <a:schemeClr val="accent1"/>
          </a:effectRef>
          <a:fontRef idx="minor">
            <a:schemeClr val="tx1"/>
          </a:fontRef>
        </p:style>
      </p:cxnSp>
      <p:sp>
        <p:nvSpPr>
          <p:cNvPr id="131" name="Oval 130">
            <a:extLst>
              <a:ext uri="{FF2B5EF4-FFF2-40B4-BE49-F238E27FC236}">
                <a16:creationId xmlns:a16="http://schemas.microsoft.com/office/drawing/2014/main" id="{BF3F7480-C815-E641-88A8-4078B6206F63}"/>
              </a:ext>
            </a:extLst>
          </p:cNvPr>
          <p:cNvSpPr/>
          <p:nvPr/>
        </p:nvSpPr>
        <p:spPr>
          <a:xfrm>
            <a:off x="10256577" y="3287078"/>
            <a:ext cx="1556821" cy="155682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Business and Economic Development</a:t>
            </a:r>
          </a:p>
        </p:txBody>
      </p:sp>
      <p:cxnSp>
        <p:nvCxnSpPr>
          <p:cNvPr id="132" name="Straight Connector 131">
            <a:extLst>
              <a:ext uri="{FF2B5EF4-FFF2-40B4-BE49-F238E27FC236}">
                <a16:creationId xmlns:a16="http://schemas.microsoft.com/office/drawing/2014/main" id="{6C02B9E1-7180-9B4D-9DBA-233412382CB4}"/>
              </a:ext>
            </a:extLst>
          </p:cNvPr>
          <p:cNvCxnSpPr>
            <a:cxnSpLocks/>
          </p:cNvCxnSpPr>
          <p:nvPr/>
        </p:nvCxnSpPr>
        <p:spPr>
          <a:xfrm flipH="1">
            <a:off x="3148262" y="4580579"/>
            <a:ext cx="7627590" cy="0"/>
          </a:xfrm>
          <a:prstGeom prst="line">
            <a:avLst/>
          </a:prstGeom>
          <a:ln w="38100"/>
        </p:spPr>
        <p:style>
          <a:lnRef idx="1">
            <a:schemeClr val="accent1"/>
          </a:lnRef>
          <a:fillRef idx="0">
            <a:schemeClr val="accent1"/>
          </a:fillRef>
          <a:effectRef idx="0">
            <a:schemeClr val="accent1"/>
          </a:effectRef>
          <a:fontRef idx="minor">
            <a:schemeClr val="tx1"/>
          </a:fontRef>
        </p:style>
      </p:cxnSp>
      <p:sp>
        <p:nvSpPr>
          <p:cNvPr id="133" name="Oval 132">
            <a:extLst>
              <a:ext uri="{FF2B5EF4-FFF2-40B4-BE49-F238E27FC236}">
                <a16:creationId xmlns:a16="http://schemas.microsoft.com/office/drawing/2014/main" id="{FF30523D-BDC8-9E47-ABAA-CE69A1A94F57}"/>
              </a:ext>
            </a:extLst>
          </p:cNvPr>
          <p:cNvSpPr/>
          <p:nvPr/>
        </p:nvSpPr>
        <p:spPr>
          <a:xfrm>
            <a:off x="3529153" y="4700829"/>
            <a:ext cx="1549285" cy="1549285"/>
          </a:xfrm>
          <a:prstGeom prst="ellipse">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a:ln>
                  <a:noFill/>
                </a:ln>
                <a:solidFill>
                  <a:srgbClr val="F2F2F3"/>
                </a:solidFill>
                <a:effectLst/>
                <a:uLnTx/>
                <a:uFillTx/>
                <a:latin typeface="Calibri" panose="020F0502020204030204"/>
                <a:ea typeface="+mn-ea"/>
                <a:cs typeface="+mn-cs"/>
              </a:rPr>
              <a:t>Capacity &amp; Knowledge </a:t>
            </a:r>
            <a:endParaRPr kumimoji="0" lang="en-US" sz="1400" b="0" i="0" u="none" strike="noStrike" kern="1200" cap="none" spc="0" normalizeH="0" baseline="0" noProof="0">
              <a:ln>
                <a:noFill/>
              </a:ln>
              <a:solidFill>
                <a:srgbClr val="F2F2F3"/>
              </a:solidFill>
              <a:effectLst/>
              <a:uLnTx/>
              <a:uFillTx/>
              <a:latin typeface="Calibri" panose="020F0502020204030204"/>
              <a:ea typeface="+mn-ea"/>
              <a:cs typeface="+mn-cs"/>
            </a:endParaRPr>
          </a:p>
        </p:txBody>
      </p:sp>
      <p:sp>
        <p:nvSpPr>
          <p:cNvPr id="134" name="Oval 133">
            <a:extLst>
              <a:ext uri="{FF2B5EF4-FFF2-40B4-BE49-F238E27FC236}">
                <a16:creationId xmlns:a16="http://schemas.microsoft.com/office/drawing/2014/main" id="{72FF1105-C782-A346-A0B4-4A9011AF5B39}"/>
              </a:ext>
            </a:extLst>
          </p:cNvPr>
          <p:cNvSpPr/>
          <p:nvPr/>
        </p:nvSpPr>
        <p:spPr>
          <a:xfrm>
            <a:off x="5556739" y="4709943"/>
            <a:ext cx="1556821" cy="1556821"/>
          </a:xfrm>
          <a:prstGeom prst="ellipse">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a:ln>
                  <a:noFill/>
                </a:ln>
                <a:solidFill>
                  <a:srgbClr val="F2F2F3"/>
                </a:solidFill>
                <a:effectLst/>
                <a:uLnTx/>
                <a:uFillTx/>
                <a:latin typeface="Calibri" panose="020F0502020204030204"/>
                <a:ea typeface="+mn-ea"/>
                <a:cs typeface="+mn-cs"/>
              </a:rPr>
              <a:t>Relationships &amp; Networks</a:t>
            </a:r>
            <a:endParaRPr kumimoji="0" lang="en-US" sz="1200" b="0" i="0" u="none" strike="noStrike" kern="1200" cap="none" spc="0" normalizeH="0" baseline="0" noProof="0">
              <a:ln>
                <a:noFill/>
              </a:ln>
              <a:solidFill>
                <a:srgbClr val="F2F2F3"/>
              </a:solidFill>
              <a:effectLst/>
              <a:uLnTx/>
              <a:uFillTx/>
              <a:latin typeface="Calibri" panose="020F0502020204030204"/>
              <a:ea typeface="+mn-ea"/>
              <a:cs typeface="+mn-cs"/>
            </a:endParaRPr>
          </a:p>
        </p:txBody>
      </p:sp>
      <p:sp>
        <p:nvSpPr>
          <p:cNvPr id="135" name="Oval 134">
            <a:extLst>
              <a:ext uri="{FF2B5EF4-FFF2-40B4-BE49-F238E27FC236}">
                <a16:creationId xmlns:a16="http://schemas.microsoft.com/office/drawing/2014/main" id="{AD605995-9240-7244-8381-11389E9EF447}"/>
              </a:ext>
            </a:extLst>
          </p:cNvPr>
          <p:cNvSpPr/>
          <p:nvPr/>
        </p:nvSpPr>
        <p:spPr>
          <a:xfrm>
            <a:off x="7475327" y="4721258"/>
            <a:ext cx="1556821" cy="1556821"/>
          </a:xfrm>
          <a:prstGeom prst="ellipse">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a:ln>
                  <a:noFill/>
                </a:ln>
                <a:solidFill>
                  <a:srgbClr val="F2F2F3"/>
                </a:solidFill>
                <a:effectLst/>
                <a:uLnTx/>
                <a:uFillTx/>
                <a:latin typeface="Calibri" panose="020F0502020204030204"/>
                <a:ea typeface="+mn-ea"/>
                <a:cs typeface="+mn-cs"/>
              </a:rPr>
              <a:t>Training and Education Expertise</a:t>
            </a:r>
            <a:endParaRPr kumimoji="0" lang="en-US" sz="1400" b="0" i="0" u="none" strike="noStrike" kern="1200" cap="none" spc="0" normalizeH="0" baseline="0" noProof="0">
              <a:ln>
                <a:noFill/>
              </a:ln>
              <a:solidFill>
                <a:srgbClr val="F2F2F3"/>
              </a:solidFill>
              <a:effectLst/>
              <a:uLnTx/>
              <a:uFillTx/>
              <a:latin typeface="Calibri" panose="020F0502020204030204"/>
              <a:ea typeface="+mn-ea"/>
              <a:cs typeface="+mn-cs"/>
            </a:endParaRPr>
          </a:p>
        </p:txBody>
      </p:sp>
      <p:pic>
        <p:nvPicPr>
          <p:cNvPr id="136" name="Picture 135" descr="A close up of a logo&#10;&#10;Description automatically generated">
            <a:extLst>
              <a:ext uri="{FF2B5EF4-FFF2-40B4-BE49-F238E27FC236}">
                <a16:creationId xmlns:a16="http://schemas.microsoft.com/office/drawing/2014/main" id="{156CA0B8-B921-B544-91AF-63B88D9329DB}"/>
              </a:ext>
            </a:extLst>
          </p:cNvPr>
          <p:cNvPicPr>
            <a:picLocks noChangeAspect="1"/>
          </p:cNvPicPr>
          <p:nvPr/>
        </p:nvPicPr>
        <p:blipFill>
          <a:blip r:embed="rId4"/>
          <a:stretch>
            <a:fillRect/>
          </a:stretch>
        </p:blipFill>
        <p:spPr>
          <a:xfrm>
            <a:off x="212502" y="2048131"/>
            <a:ext cx="3490286" cy="3490286"/>
          </a:xfrm>
          <a:prstGeom prst="rect">
            <a:avLst/>
          </a:prstGeom>
        </p:spPr>
      </p:pic>
    </p:spTree>
    <p:extLst>
      <p:ext uri="{BB962C8B-B14F-4D97-AF65-F5344CB8AC3E}">
        <p14:creationId xmlns:p14="http://schemas.microsoft.com/office/powerpoint/2010/main" val="169811348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35249" y="147121"/>
            <a:ext cx="8197307" cy="1450757"/>
          </a:xfrm>
        </p:spPr>
        <p:txBody>
          <a:bodyPr>
            <a:normAutofit fontScale="90000"/>
          </a:bodyPr>
          <a:lstStyle/>
          <a:p>
            <a:pPr algn="ctr"/>
            <a:r>
              <a:rPr lang="en-US" sz="4000" b="1" dirty="0">
                <a:solidFill>
                  <a:schemeClr val="tx1"/>
                </a:solidFill>
              </a:rPr>
              <a:t>Regaining Our Future: </a:t>
            </a:r>
            <a:br>
              <a:rPr lang="en-US" sz="4000" b="1" dirty="0">
                <a:solidFill>
                  <a:schemeClr val="tx2"/>
                </a:solidFill>
              </a:rPr>
            </a:br>
            <a:r>
              <a:rPr lang="en-US" sz="4000" i="1" dirty="0">
                <a:solidFill>
                  <a:schemeClr val="tx2"/>
                </a:solidFill>
              </a:rPr>
              <a:t>An Assessment of Risks and Opportunities for Native Communities in the 2018 Farm Bill </a:t>
            </a:r>
          </a:p>
        </p:txBody>
      </p:sp>
      <p:sp>
        <p:nvSpPr>
          <p:cNvPr id="4" name="Footer Placeholder 3"/>
          <p:cNvSpPr>
            <a:spLocks noGrp="1"/>
          </p:cNvSpPr>
          <p:nvPr>
            <p:ph type="ftr" sz="quarter" idx="10"/>
          </p:nvPr>
        </p:nvSpPr>
        <p:spPr/>
        <p:txBody>
          <a:bodyPr/>
          <a:lstStyle/>
          <a:p>
            <a:pPr defTabSz="914377"/>
            <a:r>
              <a:rPr lang="en-US" dirty="0">
                <a:latin typeface="Calibri" panose="020F0502020204030204"/>
                <a:sym typeface="Calibri"/>
              </a:rPr>
              <a:t>Indigenous Food and Agriculture initiative</a:t>
            </a:r>
          </a:p>
        </p:txBody>
      </p:sp>
      <p:sp>
        <p:nvSpPr>
          <p:cNvPr id="5" name="Content Placeholder 2">
            <a:extLst>
              <a:ext uri="{FF2B5EF4-FFF2-40B4-BE49-F238E27FC236}">
                <a16:creationId xmlns:a16="http://schemas.microsoft.com/office/drawing/2014/main" id="{6258D9A8-6374-DE44-A144-41B10E8D3FDE}"/>
              </a:ext>
            </a:extLst>
          </p:cNvPr>
          <p:cNvSpPr>
            <a:spLocks noGrp="1"/>
          </p:cNvSpPr>
          <p:nvPr>
            <p:ph idx="1"/>
          </p:nvPr>
        </p:nvSpPr>
        <p:spPr>
          <a:xfrm>
            <a:off x="123986" y="1847261"/>
            <a:ext cx="8508570" cy="4477408"/>
          </a:xfrm>
        </p:spPr>
        <p:txBody>
          <a:bodyPr>
            <a:noAutofit/>
          </a:bodyPr>
          <a:lstStyle/>
          <a:p>
            <a:pPr>
              <a:buFont typeface="Arial" panose="020B0604020202020204" pitchFamily="34" charset="0"/>
              <a:buChar char="•"/>
            </a:pPr>
            <a:r>
              <a:rPr lang="en-US" dirty="0">
                <a:solidFill>
                  <a:schemeClr val="tx1"/>
                </a:solidFill>
              </a:rPr>
              <a:t>Commissioned by the </a:t>
            </a:r>
            <a:r>
              <a:rPr lang="en-US" dirty="0"/>
              <a:t>Shakopee Mdewakanton Sioux Community</a:t>
            </a:r>
          </a:p>
          <a:p>
            <a:pPr>
              <a:buFont typeface="Arial" panose="020B0604020202020204" pitchFamily="34" charset="0"/>
              <a:buChar char="•"/>
            </a:pPr>
            <a:r>
              <a:rPr lang="en-US" dirty="0"/>
              <a:t>Release at NCAI Mid Year Conference in June 2017</a:t>
            </a:r>
          </a:p>
          <a:p>
            <a:pPr>
              <a:buFont typeface="Arial" panose="020B0604020202020204" pitchFamily="34" charset="0"/>
              <a:buChar char="•"/>
            </a:pPr>
            <a:r>
              <a:rPr lang="en-US" dirty="0"/>
              <a:t>Compendium of information on the Farm Bill, Indian Country’s involvement, the asks of Tribes, Tribal organizations, and a review or potential opportunities in the 2018 reauthorization</a:t>
            </a:r>
          </a:p>
          <a:p>
            <a:pPr>
              <a:buFont typeface="Arial" panose="020B0604020202020204" pitchFamily="34" charset="0"/>
              <a:buChar char="•"/>
            </a:pPr>
            <a:r>
              <a:rPr lang="en-US" b="1" dirty="0">
                <a:hlinkClick r:id="rId3"/>
              </a:rPr>
              <a:t>http://seedsofnativehealth.org/farm-bill-report-and-title-summaries/</a:t>
            </a:r>
            <a:r>
              <a:rPr lang="en-US" b="1" dirty="0"/>
              <a:t> </a:t>
            </a:r>
          </a:p>
          <a:p>
            <a:pPr marL="0" indent="0">
              <a:buNone/>
            </a:pPr>
            <a:endParaRPr lang="en-US" sz="2800" i="1" dirty="0">
              <a:solidFill>
                <a:schemeClr val="tx2"/>
              </a:solidFill>
            </a:endParaRPr>
          </a:p>
          <a:p>
            <a:pPr marL="0" indent="0">
              <a:buNone/>
            </a:pPr>
            <a:endParaRPr lang="en-US" sz="2600" b="1" dirty="0">
              <a:solidFill>
                <a:schemeClr val="tx2"/>
              </a:solidFill>
            </a:endParaRPr>
          </a:p>
          <a:p>
            <a:pPr marL="0" indent="0">
              <a:buNone/>
            </a:pPr>
            <a:endParaRPr lang="en-US" sz="2600" b="1" dirty="0">
              <a:solidFill>
                <a:schemeClr val="tx2"/>
              </a:solidFill>
            </a:endParaRPr>
          </a:p>
          <a:p>
            <a:pPr marL="201159" lvl="1" indent="0">
              <a:buNone/>
            </a:pPr>
            <a:endParaRPr lang="en-US" sz="1600" dirty="0"/>
          </a:p>
        </p:txBody>
      </p:sp>
      <p:pic>
        <p:nvPicPr>
          <p:cNvPr id="6" name="Picture 5">
            <a:extLst>
              <a:ext uri="{FF2B5EF4-FFF2-40B4-BE49-F238E27FC236}">
                <a16:creationId xmlns:a16="http://schemas.microsoft.com/office/drawing/2014/main" id="{1E3119E0-52E9-3C4B-B58E-EE358AA311FD}"/>
              </a:ext>
            </a:extLst>
          </p:cNvPr>
          <p:cNvPicPr>
            <a:picLocks noChangeAspect="1"/>
          </p:cNvPicPr>
          <p:nvPr/>
        </p:nvPicPr>
        <p:blipFill>
          <a:blip r:embed="rId4"/>
          <a:stretch>
            <a:fillRect/>
          </a:stretch>
        </p:blipFill>
        <p:spPr>
          <a:xfrm>
            <a:off x="8632556" y="376216"/>
            <a:ext cx="3173081" cy="4057697"/>
          </a:xfrm>
          <a:prstGeom prst="rect">
            <a:avLst/>
          </a:prstGeom>
        </p:spPr>
      </p:pic>
      <p:grpSp>
        <p:nvGrpSpPr>
          <p:cNvPr id="15" name="Group 14">
            <a:extLst>
              <a:ext uri="{FF2B5EF4-FFF2-40B4-BE49-F238E27FC236}">
                <a16:creationId xmlns:a16="http://schemas.microsoft.com/office/drawing/2014/main" id="{F69916BA-4159-FF40-8A69-4B311F1D466E}"/>
              </a:ext>
            </a:extLst>
          </p:cNvPr>
          <p:cNvGrpSpPr/>
          <p:nvPr/>
        </p:nvGrpSpPr>
        <p:grpSpPr>
          <a:xfrm>
            <a:off x="322632" y="4417686"/>
            <a:ext cx="11546736" cy="2058330"/>
            <a:chOff x="243482" y="4237636"/>
            <a:chExt cx="11546736" cy="2058330"/>
          </a:xfrm>
        </p:grpSpPr>
        <p:pic>
          <p:nvPicPr>
            <p:cNvPr id="16" name="Picture 15">
              <a:extLst>
                <a:ext uri="{FF2B5EF4-FFF2-40B4-BE49-F238E27FC236}">
                  <a16:creationId xmlns:a16="http://schemas.microsoft.com/office/drawing/2014/main" id="{F8ADDC7F-40E6-154B-9B94-830AB24D29BA}"/>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43482" y="4237636"/>
              <a:ext cx="1528462" cy="2058329"/>
            </a:xfrm>
            <a:prstGeom prst="rect">
              <a:avLst/>
            </a:prstGeom>
          </p:spPr>
        </p:pic>
        <p:pic>
          <p:nvPicPr>
            <p:cNvPr id="17" name="Picture 16" descr="Seeds of Native Health horizontal logo copy.jpg">
              <a:extLst>
                <a:ext uri="{FF2B5EF4-FFF2-40B4-BE49-F238E27FC236}">
                  <a16:creationId xmlns:a16="http://schemas.microsoft.com/office/drawing/2014/main" id="{4006FE92-3C71-2A40-A4B3-EA2EA0132993}"/>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887505" y="4669018"/>
              <a:ext cx="4164796" cy="1082771"/>
            </a:xfrm>
            <a:prstGeom prst="rect">
              <a:avLst/>
            </a:prstGeom>
          </p:spPr>
        </p:pic>
        <p:pic>
          <p:nvPicPr>
            <p:cNvPr id="18" name="Picture 17">
              <a:extLst>
                <a:ext uri="{FF2B5EF4-FFF2-40B4-BE49-F238E27FC236}">
                  <a16:creationId xmlns:a16="http://schemas.microsoft.com/office/drawing/2014/main" id="{63A0CDEB-4722-D448-911B-5BEEB8AD690A}"/>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288715" y="4562715"/>
              <a:ext cx="1162135" cy="1599219"/>
            </a:xfrm>
            <a:prstGeom prst="rect">
              <a:avLst/>
            </a:prstGeom>
          </p:spPr>
        </p:pic>
        <p:pic>
          <p:nvPicPr>
            <p:cNvPr id="19" name="Picture 18">
              <a:extLst>
                <a:ext uri="{FF2B5EF4-FFF2-40B4-BE49-F238E27FC236}">
                  <a16:creationId xmlns:a16="http://schemas.microsoft.com/office/drawing/2014/main" id="{9357908D-E857-704C-A32E-7B318B0C93C8}"/>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7619728" y="4428682"/>
              <a:ext cx="814566" cy="1867284"/>
            </a:xfrm>
            <a:prstGeom prst="rect">
              <a:avLst/>
            </a:prstGeom>
          </p:spPr>
        </p:pic>
        <p:pic>
          <p:nvPicPr>
            <p:cNvPr id="20" name="Picture 19">
              <a:extLst>
                <a:ext uri="{FF2B5EF4-FFF2-40B4-BE49-F238E27FC236}">
                  <a16:creationId xmlns:a16="http://schemas.microsoft.com/office/drawing/2014/main" id="{9A81433D-B6A7-AB4F-A9FF-01913B252159}"/>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603173" y="4582390"/>
              <a:ext cx="1548636" cy="1559866"/>
            </a:xfrm>
            <a:prstGeom prst="rect">
              <a:avLst/>
            </a:prstGeom>
          </p:spPr>
        </p:pic>
        <p:pic>
          <p:nvPicPr>
            <p:cNvPr id="21" name="Picture 20">
              <a:extLst>
                <a:ext uri="{FF2B5EF4-FFF2-40B4-BE49-F238E27FC236}">
                  <a16:creationId xmlns:a16="http://schemas.microsoft.com/office/drawing/2014/main" id="{BFC5D975-90D2-544B-A2F5-6591CFD8901D}"/>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309511" y="4647693"/>
              <a:ext cx="1480707" cy="1480707"/>
            </a:xfrm>
            <a:prstGeom prst="rect">
              <a:avLst/>
            </a:prstGeom>
          </p:spPr>
        </p:pic>
      </p:grpSp>
    </p:spTree>
    <p:extLst>
      <p:ext uri="{BB962C8B-B14F-4D97-AF65-F5344CB8AC3E}">
        <p14:creationId xmlns:p14="http://schemas.microsoft.com/office/powerpoint/2010/main" val="222694694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6F1020E2-5B69-F543-A611-A8CBDDE00F8C}"/>
              </a:ext>
            </a:extLst>
          </p:cNvPr>
          <p:cNvSpPr>
            <a:spLocks noGrp="1"/>
          </p:cNvSpPr>
          <p:nvPr>
            <p:ph type="title"/>
          </p:nvPr>
        </p:nvSpPr>
        <p:spPr>
          <a:xfrm>
            <a:off x="308998" y="286603"/>
            <a:ext cx="10058400" cy="1450757"/>
          </a:xfrm>
        </p:spPr>
        <p:txBody>
          <a:bodyPr>
            <a:normAutofit fontScale="90000"/>
          </a:bodyPr>
          <a:lstStyle/>
          <a:p>
            <a:br>
              <a:rPr lang="en-US" dirty="0"/>
            </a:br>
            <a:r>
              <a:rPr lang="en-US" dirty="0"/>
              <a:t>Native Farm Bill Coalition</a:t>
            </a:r>
            <a:br>
              <a:rPr lang="en-US" dirty="0"/>
            </a:br>
            <a:r>
              <a:rPr lang="en-US" b="0" i="1" dirty="0"/>
              <a:t>Membership</a:t>
            </a:r>
            <a:endParaRPr lang="en-US" dirty="0"/>
          </a:p>
        </p:txBody>
      </p:sp>
      <p:sp>
        <p:nvSpPr>
          <p:cNvPr id="4" name="Footer Placeholder 3">
            <a:extLst>
              <a:ext uri="{FF2B5EF4-FFF2-40B4-BE49-F238E27FC236}">
                <a16:creationId xmlns:a16="http://schemas.microsoft.com/office/drawing/2014/main" id="{B03C3FD6-EDA2-ED41-8F83-508BC89AB0C1}"/>
              </a:ext>
            </a:extLst>
          </p:cNvPr>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pic>
        <p:nvPicPr>
          <p:cNvPr id="8" name="Picture 7">
            <a:extLst>
              <a:ext uri="{FF2B5EF4-FFF2-40B4-BE49-F238E27FC236}">
                <a16:creationId xmlns:a16="http://schemas.microsoft.com/office/drawing/2014/main" id="{6DD42E7B-2259-5842-82F1-DC174FA003C7}"/>
              </a:ext>
            </a:extLst>
          </p:cNvPr>
          <p:cNvPicPr/>
          <p:nvPr/>
        </p:nvPicPr>
        <p:blipFill>
          <a:blip r:embed="rId2" cstate="print">
            <a:extLst>
              <a:ext uri="{28A0092B-C50C-407E-A947-70E740481C1C}">
                <a14:useLocalDpi xmlns:a14="http://schemas.microsoft.com/office/drawing/2010/main" val="0"/>
              </a:ext>
            </a:extLst>
          </a:blip>
          <a:stretch>
            <a:fillRect/>
          </a:stretch>
        </p:blipFill>
        <p:spPr>
          <a:xfrm>
            <a:off x="8352484" y="12946"/>
            <a:ext cx="3803545" cy="2761779"/>
          </a:xfrm>
          <a:prstGeom prst="rect">
            <a:avLst/>
          </a:prstGeom>
        </p:spPr>
      </p:pic>
      <p:sp>
        <p:nvSpPr>
          <p:cNvPr id="9" name="Content Placeholder 4">
            <a:extLst>
              <a:ext uri="{FF2B5EF4-FFF2-40B4-BE49-F238E27FC236}">
                <a16:creationId xmlns:a16="http://schemas.microsoft.com/office/drawing/2014/main" id="{CA94C814-82B7-FE4E-B6B5-6C3C7343A78A}"/>
              </a:ext>
            </a:extLst>
          </p:cNvPr>
          <p:cNvSpPr>
            <a:spLocks noGrp="1"/>
          </p:cNvSpPr>
          <p:nvPr>
            <p:ph idx="1"/>
          </p:nvPr>
        </p:nvSpPr>
        <p:spPr>
          <a:xfrm>
            <a:off x="268686" y="1837881"/>
            <a:ext cx="11654632" cy="936844"/>
          </a:xfrm>
        </p:spPr>
        <p:txBody>
          <a:bodyPr>
            <a:normAutofit fontScale="92500" lnSpcReduction="10000"/>
          </a:bodyPr>
          <a:lstStyle/>
          <a:p>
            <a:r>
              <a:rPr lang="en-US" dirty="0"/>
              <a:t>Over </a:t>
            </a:r>
            <a:r>
              <a:rPr lang="en-US" b="1" dirty="0">
                <a:solidFill>
                  <a:schemeClr val="accent2"/>
                </a:solidFill>
              </a:rPr>
              <a:t>170 Tribes </a:t>
            </a:r>
            <a:r>
              <a:rPr lang="en-US" dirty="0"/>
              <a:t>represented</a:t>
            </a:r>
          </a:p>
          <a:p>
            <a:pPr lvl="1"/>
            <a:r>
              <a:rPr lang="en-US" b="1" dirty="0">
                <a:solidFill>
                  <a:schemeClr val="accent2"/>
                </a:solidFill>
              </a:rPr>
              <a:t>77 Native Nations </a:t>
            </a:r>
            <a:r>
              <a:rPr lang="en-US" dirty="0"/>
              <a:t>passed resolutions/sent letters of support</a:t>
            </a:r>
          </a:p>
          <a:p>
            <a:pPr lvl="1"/>
            <a:r>
              <a:rPr lang="en-US" b="1" dirty="0">
                <a:solidFill>
                  <a:schemeClr val="accent2"/>
                </a:solidFill>
              </a:rPr>
              <a:t>15 Intertribal/Native Orgs</a:t>
            </a:r>
            <a:r>
              <a:rPr lang="en-US" dirty="0"/>
              <a:t> and </a:t>
            </a:r>
            <a:r>
              <a:rPr lang="en-US" b="1" dirty="0">
                <a:solidFill>
                  <a:schemeClr val="accent2"/>
                </a:solidFill>
              </a:rPr>
              <a:t>Tribal Authorities/Businesses</a:t>
            </a:r>
            <a:r>
              <a:rPr lang="en-US" dirty="0"/>
              <a:t>: </a:t>
            </a:r>
          </a:p>
          <a:p>
            <a:pPr lvl="1"/>
            <a:endParaRPr lang="en-US" dirty="0"/>
          </a:p>
        </p:txBody>
      </p:sp>
      <p:sp>
        <p:nvSpPr>
          <p:cNvPr id="7" name="Content Placeholder 4">
            <a:extLst>
              <a:ext uri="{FF2B5EF4-FFF2-40B4-BE49-F238E27FC236}">
                <a16:creationId xmlns:a16="http://schemas.microsoft.com/office/drawing/2014/main" id="{78668B39-EFE0-794D-8AF5-3FDD107B6272}"/>
              </a:ext>
            </a:extLst>
          </p:cNvPr>
          <p:cNvSpPr txBox="1">
            <a:spLocks/>
          </p:cNvSpPr>
          <p:nvPr/>
        </p:nvSpPr>
        <p:spPr>
          <a:xfrm>
            <a:off x="268684" y="5198103"/>
            <a:ext cx="11654632" cy="1037365"/>
          </a:xfrm>
          <a:prstGeom prst="rect">
            <a:avLst/>
          </a:prstGeom>
        </p:spPr>
        <p:txBody>
          <a:bodyPr vert="horz" lIns="0" tIns="45720" rIns="0" bIns="45720" rtlCol="0">
            <a:norm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Century Gothic" charset="0"/>
                <a:ea typeface="Century Gothic" charset="0"/>
                <a:cs typeface="Century Gothic" charset="0"/>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Century Gothic" charset="0"/>
                <a:ea typeface="Century Gothic" charset="0"/>
                <a:cs typeface="Century Gothic" charset="0"/>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lvl="1"/>
            <a:r>
              <a:rPr lang="en-US" b="1" dirty="0">
                <a:solidFill>
                  <a:schemeClr val="accent2"/>
                </a:solidFill>
              </a:rPr>
              <a:t>Ally Organizations</a:t>
            </a:r>
          </a:p>
          <a:p>
            <a:pPr lvl="2"/>
            <a:r>
              <a:rPr lang="en-US" sz="1600" b="1" dirty="0"/>
              <a:t>MAZON: A Jewish Response to Hunger</a:t>
            </a:r>
          </a:p>
          <a:p>
            <a:pPr lvl="2"/>
            <a:r>
              <a:rPr lang="en-US" sz="1600" b="1" dirty="0"/>
              <a:t>National Sustainable Agriculture Coalition</a:t>
            </a:r>
          </a:p>
        </p:txBody>
      </p:sp>
      <p:sp>
        <p:nvSpPr>
          <p:cNvPr id="11" name="Content Placeholder 4">
            <a:extLst>
              <a:ext uri="{FF2B5EF4-FFF2-40B4-BE49-F238E27FC236}">
                <a16:creationId xmlns:a16="http://schemas.microsoft.com/office/drawing/2014/main" id="{4A61E17F-525F-064E-99C8-0F0E264E1FE2}"/>
              </a:ext>
            </a:extLst>
          </p:cNvPr>
          <p:cNvSpPr txBox="1">
            <a:spLocks/>
          </p:cNvSpPr>
          <p:nvPr/>
        </p:nvSpPr>
        <p:spPr>
          <a:xfrm>
            <a:off x="268684" y="2674236"/>
            <a:ext cx="11654632" cy="2321079"/>
          </a:xfrm>
          <a:prstGeom prst="rect">
            <a:avLst/>
          </a:prstGeom>
        </p:spPr>
        <p:txBody>
          <a:bodyPr vert="horz" lIns="0" tIns="45720" rIns="0" bIns="45720" numCol="2"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Century Gothic" charset="0"/>
                <a:ea typeface="Century Gothic" charset="0"/>
                <a:cs typeface="Century Gothic" charset="0"/>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Century Gothic" charset="0"/>
                <a:ea typeface="Century Gothic" charset="0"/>
                <a:cs typeface="Century Gothic" charset="0"/>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Century Gothic" charset="0"/>
                <a:ea typeface="Century Gothic" charset="0"/>
                <a:cs typeface="Century Gothic" charset="0"/>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lvl="2"/>
            <a:r>
              <a:rPr lang="en-US" sz="1600" b="1" dirty="0">
                <a:solidFill>
                  <a:schemeClr val="tx1"/>
                </a:solidFill>
              </a:rPr>
              <a:t>Affiliated Tribes of Northwest Indians</a:t>
            </a:r>
          </a:p>
          <a:p>
            <a:pPr lvl="2"/>
            <a:r>
              <a:rPr lang="en-US" sz="1600" b="1" dirty="0">
                <a:solidFill>
                  <a:schemeClr val="tx1"/>
                </a:solidFill>
              </a:rPr>
              <a:t>All Pueblo Council of Governors</a:t>
            </a:r>
          </a:p>
          <a:p>
            <a:pPr lvl="2"/>
            <a:r>
              <a:rPr lang="en-US" sz="1600" b="1" dirty="0">
                <a:solidFill>
                  <a:schemeClr val="tx1"/>
                </a:solidFill>
              </a:rPr>
              <a:t>American Indian Alaska Native Tourism Association (AIANTA)</a:t>
            </a:r>
          </a:p>
          <a:p>
            <a:pPr lvl="2"/>
            <a:r>
              <a:rPr lang="en-US" sz="1600" b="1" dirty="0">
                <a:solidFill>
                  <a:schemeClr val="tx1"/>
                </a:solidFill>
              </a:rPr>
              <a:t>First Nations Development Institute</a:t>
            </a:r>
          </a:p>
          <a:p>
            <a:pPr lvl="2"/>
            <a:r>
              <a:rPr lang="en-US" sz="1600" b="1" dirty="0">
                <a:solidFill>
                  <a:schemeClr val="tx1"/>
                </a:solidFill>
              </a:rPr>
              <a:t>Four Bands Community Fund CDFI</a:t>
            </a:r>
          </a:p>
          <a:p>
            <a:pPr lvl="2"/>
            <a:r>
              <a:rPr lang="en-US" sz="1600" b="1" dirty="0">
                <a:solidFill>
                  <a:schemeClr val="tx1"/>
                </a:solidFill>
              </a:rPr>
              <a:t>Ho-Chunk, Inc. </a:t>
            </a:r>
          </a:p>
          <a:p>
            <a:pPr lvl="2"/>
            <a:r>
              <a:rPr lang="en-US" sz="1600" b="1" dirty="0">
                <a:solidFill>
                  <a:schemeClr val="tx1"/>
                </a:solidFill>
              </a:rPr>
              <a:t>Indigenous Food and Agriculture Initiative (research partner)</a:t>
            </a:r>
          </a:p>
          <a:p>
            <a:pPr lvl="2"/>
            <a:r>
              <a:rPr lang="en-US" sz="1600" b="1" dirty="0">
                <a:solidFill>
                  <a:schemeClr val="tx1"/>
                </a:solidFill>
              </a:rPr>
              <a:t>Intertribal Agriculture Council</a:t>
            </a:r>
          </a:p>
          <a:p>
            <a:pPr lvl="2"/>
            <a:r>
              <a:rPr lang="en-US" sz="1600" b="1" dirty="0">
                <a:solidFill>
                  <a:schemeClr val="tx1"/>
                </a:solidFill>
              </a:rPr>
              <a:t>National Association of Food Distribution Programs on Indian Reservations</a:t>
            </a:r>
          </a:p>
          <a:p>
            <a:pPr lvl="2"/>
            <a:r>
              <a:rPr lang="en-US" sz="1600" b="1" dirty="0">
                <a:solidFill>
                  <a:schemeClr val="tx1"/>
                </a:solidFill>
              </a:rPr>
              <a:t>National Congress of American Indians</a:t>
            </a:r>
          </a:p>
          <a:p>
            <a:pPr lvl="2"/>
            <a:r>
              <a:rPr lang="en-US" sz="1600" b="1" dirty="0">
                <a:solidFill>
                  <a:schemeClr val="tx1"/>
                </a:solidFill>
              </a:rPr>
              <a:t>National Indian Education Association</a:t>
            </a:r>
          </a:p>
          <a:p>
            <a:pPr lvl="2"/>
            <a:r>
              <a:rPr lang="en-US" sz="1600" b="1" dirty="0">
                <a:solidFill>
                  <a:schemeClr val="tx1"/>
                </a:solidFill>
              </a:rPr>
              <a:t>National Indian Health Board</a:t>
            </a:r>
          </a:p>
          <a:p>
            <a:pPr lvl="2"/>
            <a:r>
              <a:rPr lang="en-US" sz="1600" b="1" dirty="0">
                <a:solidFill>
                  <a:schemeClr val="tx1"/>
                </a:solidFill>
              </a:rPr>
              <a:t>Northwest Indian Fisheries Commission</a:t>
            </a:r>
          </a:p>
          <a:p>
            <a:pPr lvl="2"/>
            <a:r>
              <a:rPr lang="en-US" sz="1600" b="1" dirty="0">
                <a:solidFill>
                  <a:schemeClr val="tx1"/>
                </a:solidFill>
              </a:rPr>
              <a:t>Salish and Kootenai Housing Authority</a:t>
            </a:r>
          </a:p>
          <a:p>
            <a:pPr lvl="2"/>
            <a:r>
              <a:rPr lang="en-US" sz="1600" b="1" dirty="0">
                <a:solidFill>
                  <a:schemeClr val="tx1"/>
                </a:solidFill>
              </a:rPr>
              <a:t>United South and Eastern Tribes SPF</a:t>
            </a:r>
          </a:p>
        </p:txBody>
      </p:sp>
    </p:spTree>
    <p:extLst>
      <p:ext uri="{BB962C8B-B14F-4D97-AF65-F5344CB8AC3E}">
        <p14:creationId xmlns:p14="http://schemas.microsoft.com/office/powerpoint/2010/main" val="242667647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5" y="286606"/>
            <a:ext cx="10323783" cy="1450757"/>
          </a:xfrm>
        </p:spPr>
        <p:txBody>
          <a:bodyPr>
            <a:normAutofit/>
          </a:bodyPr>
          <a:lstStyle/>
          <a:p>
            <a:pPr algn="ctr"/>
            <a:r>
              <a:rPr lang="en-US" sz="4000" b="1" dirty="0">
                <a:solidFill>
                  <a:schemeClr val="tx2"/>
                </a:solidFill>
              </a:rPr>
              <a:t>What’s the Farm Bill &amp;</a:t>
            </a:r>
            <a:br>
              <a:rPr lang="en-US" sz="4000" b="1" dirty="0">
                <a:solidFill>
                  <a:schemeClr val="tx2"/>
                </a:solidFill>
              </a:rPr>
            </a:br>
            <a:r>
              <a:rPr lang="en-US" sz="4000" b="1" dirty="0">
                <a:solidFill>
                  <a:schemeClr val="tx2"/>
                </a:solidFill>
              </a:rPr>
              <a:t>What Can it mean for Indian Country?</a:t>
            </a:r>
          </a:p>
        </p:txBody>
      </p:sp>
      <p:sp>
        <p:nvSpPr>
          <p:cNvPr id="5" name="Content Placeholder 2">
            <a:extLst>
              <a:ext uri="{FF2B5EF4-FFF2-40B4-BE49-F238E27FC236}">
                <a16:creationId xmlns:a16="http://schemas.microsoft.com/office/drawing/2014/main" id="{6258D9A8-6374-DE44-A144-41B10E8D3FDE}"/>
              </a:ext>
            </a:extLst>
          </p:cNvPr>
          <p:cNvSpPr>
            <a:spLocks noGrp="1"/>
          </p:cNvSpPr>
          <p:nvPr>
            <p:ph idx="1"/>
          </p:nvPr>
        </p:nvSpPr>
        <p:spPr>
          <a:xfrm>
            <a:off x="208189" y="1737363"/>
            <a:ext cx="11775622" cy="2110737"/>
          </a:xfrm>
        </p:spPr>
        <p:txBody>
          <a:bodyPr>
            <a:noAutofit/>
          </a:bodyPr>
          <a:lstStyle/>
          <a:p>
            <a:pPr lvl="1">
              <a:buFont typeface="Arial" charset="0"/>
              <a:buChar char="•"/>
            </a:pPr>
            <a:r>
              <a:rPr lang="en-US" sz="2400" b="1" dirty="0">
                <a:solidFill>
                  <a:schemeClr val="tx1"/>
                </a:solidFill>
              </a:rPr>
              <a:t>5-year bill – 2018 Farm Bill $428 billion ($867 billion over 10 years)</a:t>
            </a:r>
          </a:p>
          <a:p>
            <a:pPr lvl="2">
              <a:buFont typeface="Arial" charset="0"/>
              <a:buChar char="•"/>
            </a:pPr>
            <a:r>
              <a:rPr lang="en-US" sz="2000" dirty="0">
                <a:solidFill>
                  <a:schemeClr val="tx1"/>
                </a:solidFill>
              </a:rPr>
              <a:t>One of the only truly rural development focused pieces of legislation</a:t>
            </a:r>
          </a:p>
          <a:p>
            <a:pPr lvl="2">
              <a:buFont typeface="Arial" charset="0"/>
              <a:buChar char="•"/>
            </a:pPr>
            <a:r>
              <a:rPr lang="en-US" sz="2000" dirty="0">
                <a:solidFill>
                  <a:schemeClr val="tx1"/>
                </a:solidFill>
              </a:rPr>
              <a:t>Second-largest non-defense spending bill Congress passes</a:t>
            </a:r>
          </a:p>
          <a:p>
            <a:pPr lvl="2">
              <a:buFont typeface="Arial" charset="0"/>
              <a:buChar char="•"/>
            </a:pPr>
            <a:r>
              <a:rPr lang="en-US" sz="2000" dirty="0">
                <a:solidFill>
                  <a:schemeClr val="tx1"/>
                </a:solidFill>
              </a:rPr>
              <a:t>Provides a vast majority of the funding for USDA’s program</a:t>
            </a:r>
          </a:p>
          <a:p>
            <a:pPr lvl="3">
              <a:buFont typeface="Arial" charset="0"/>
              <a:buChar char="•"/>
            </a:pPr>
            <a:r>
              <a:rPr lang="en-US" sz="2000" dirty="0">
                <a:solidFill>
                  <a:schemeClr val="tx2"/>
                </a:solidFill>
              </a:rPr>
              <a:t>Commodities, Crop Insurance, Conservation, Trade, Nutrition, Credit, Rural Development, Research, Education, Forestry, Energy, Horticulture, Infrastructure, Housing, Broadband </a:t>
            </a:r>
            <a:endParaRPr lang="en-US" sz="2000" b="1" dirty="0">
              <a:solidFill>
                <a:schemeClr val="tx2"/>
              </a:solidFill>
            </a:endParaRPr>
          </a:p>
        </p:txBody>
      </p:sp>
      <p:sp>
        <p:nvSpPr>
          <p:cNvPr id="4" name="Content Placeholder 4">
            <a:extLst>
              <a:ext uri="{FF2B5EF4-FFF2-40B4-BE49-F238E27FC236}">
                <a16:creationId xmlns:a16="http://schemas.microsoft.com/office/drawing/2014/main" id="{D9E2DC7E-B3FD-3D4C-8FBB-F9CB3B591B2C}"/>
              </a:ext>
            </a:extLst>
          </p:cNvPr>
          <p:cNvSpPr txBox="1">
            <a:spLocks/>
          </p:cNvSpPr>
          <p:nvPr/>
        </p:nvSpPr>
        <p:spPr>
          <a:xfrm>
            <a:off x="970896" y="3924300"/>
            <a:ext cx="10058400" cy="2564980"/>
          </a:xfrm>
          <a:prstGeom prst="rect">
            <a:avLst/>
          </a:prstGeom>
        </p:spPr>
        <p:txBody>
          <a:bodyPr vert="horz" lIns="91440" tIns="45720" rIns="91440" bIns="45720" numCol="2" rtlCol="0">
            <a:noAutofit/>
          </a:bodyPr>
          <a:lstStyle>
            <a:lvl1pPr marL="91436" indent="-91436" algn="l" defTabSz="914354"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rgbClr val="9C2134"/>
                </a:solidFill>
                <a:latin typeface="+mn-lt"/>
                <a:ea typeface="+mn-ea"/>
                <a:cs typeface="+mn-cs"/>
              </a:defRPr>
            </a:lvl1pPr>
            <a:lvl2pPr marL="384029" indent="-182870" algn="l" defTabSz="914354" rtl="0" eaLnBrk="1" latinLnBrk="0" hangingPunct="1">
              <a:lnSpc>
                <a:spcPct val="90000"/>
              </a:lnSpc>
              <a:spcBef>
                <a:spcPts val="200"/>
              </a:spcBef>
              <a:spcAft>
                <a:spcPts val="400"/>
              </a:spcAft>
              <a:buClr>
                <a:schemeClr val="accent1"/>
              </a:buClr>
              <a:buFont typeface="Calibri" pitchFamily="34" charset="0"/>
              <a:buChar char="◦"/>
              <a:defRPr sz="1800" kern="1200">
                <a:solidFill>
                  <a:srgbClr val="9C2134"/>
                </a:solidFill>
                <a:latin typeface="+mn-lt"/>
                <a:ea typeface="+mn-ea"/>
                <a:cs typeface="+mn-cs"/>
              </a:defRPr>
            </a:lvl2pPr>
            <a:lvl3pPr marL="566900"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rgbClr val="9C2134"/>
                </a:solidFill>
                <a:latin typeface="+mn-lt"/>
                <a:ea typeface="+mn-ea"/>
                <a:cs typeface="+mn-cs"/>
              </a:defRPr>
            </a:lvl3pPr>
            <a:lvl4pPr marL="749771"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rgbClr val="9C2134"/>
                </a:solidFill>
                <a:latin typeface="+mn-lt"/>
                <a:ea typeface="+mn-ea"/>
                <a:cs typeface="+mn-cs"/>
              </a:defRPr>
            </a:lvl4pPr>
            <a:lvl5pPr marL="932642" indent="-182870"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rgbClr val="9C2134"/>
                </a:solidFill>
                <a:latin typeface="+mn-lt"/>
                <a:ea typeface="+mn-ea"/>
                <a:cs typeface="+mn-cs"/>
              </a:defRPr>
            </a:lvl5pPr>
            <a:lvl6pPr marL="109994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29993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499925"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699916" indent="-228589" algn="l" defTabSz="914354"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514350" indent="-514350">
              <a:buFont typeface="+mj-lt"/>
              <a:buAutoNum type="romanUcPeriod"/>
            </a:pPr>
            <a:r>
              <a:rPr lang="en-US" sz="1800" b="1" dirty="0">
                <a:solidFill>
                  <a:schemeClr val="tx1"/>
                </a:solidFill>
              </a:rPr>
              <a:t>Commodities </a:t>
            </a:r>
          </a:p>
          <a:p>
            <a:pPr marL="514350" indent="-514350">
              <a:buFont typeface="+mj-lt"/>
              <a:buAutoNum type="romanUcPeriod"/>
            </a:pPr>
            <a:r>
              <a:rPr lang="en-US" sz="1800" b="1" dirty="0">
                <a:solidFill>
                  <a:schemeClr val="tx1"/>
                </a:solidFill>
              </a:rPr>
              <a:t>Conservation</a:t>
            </a:r>
          </a:p>
          <a:p>
            <a:pPr marL="514350" indent="-514350">
              <a:buFont typeface="+mj-lt"/>
              <a:buAutoNum type="romanUcPeriod"/>
            </a:pPr>
            <a:r>
              <a:rPr lang="en-US" sz="1800" b="1" dirty="0">
                <a:solidFill>
                  <a:schemeClr val="tx1"/>
                </a:solidFill>
              </a:rPr>
              <a:t>Trade</a:t>
            </a:r>
          </a:p>
          <a:p>
            <a:pPr marL="514350" indent="-514350">
              <a:buFont typeface="+mj-lt"/>
              <a:buAutoNum type="romanUcPeriod"/>
            </a:pPr>
            <a:r>
              <a:rPr lang="en-US" sz="1800" b="1" dirty="0">
                <a:solidFill>
                  <a:schemeClr val="tx1"/>
                </a:solidFill>
              </a:rPr>
              <a:t>Nutrition</a:t>
            </a:r>
          </a:p>
          <a:p>
            <a:pPr marL="514350" indent="-514350">
              <a:buFont typeface="+mj-lt"/>
              <a:buAutoNum type="romanUcPeriod"/>
            </a:pPr>
            <a:r>
              <a:rPr lang="en-US" sz="1800" b="1" dirty="0">
                <a:solidFill>
                  <a:schemeClr val="tx1"/>
                </a:solidFill>
              </a:rPr>
              <a:t>Credit</a:t>
            </a:r>
          </a:p>
          <a:p>
            <a:pPr marL="514350" indent="-514350">
              <a:buFont typeface="+mj-lt"/>
              <a:buAutoNum type="romanUcPeriod"/>
            </a:pPr>
            <a:r>
              <a:rPr lang="en-US" sz="1800" b="1" dirty="0">
                <a:solidFill>
                  <a:schemeClr val="tx1"/>
                </a:solidFill>
              </a:rPr>
              <a:t>Rural Development</a:t>
            </a:r>
          </a:p>
          <a:p>
            <a:pPr marL="514350" indent="-514350">
              <a:buFont typeface="+mj-lt"/>
              <a:buAutoNum type="romanUcPeriod"/>
            </a:pPr>
            <a:r>
              <a:rPr lang="en-US" sz="1800" b="1" dirty="0">
                <a:solidFill>
                  <a:schemeClr val="tx1"/>
                </a:solidFill>
              </a:rPr>
              <a:t>Research/Education</a:t>
            </a:r>
          </a:p>
          <a:p>
            <a:pPr marL="514350" indent="-514350">
              <a:buFont typeface="+mj-lt"/>
              <a:buAutoNum type="romanUcPeriod"/>
            </a:pPr>
            <a:r>
              <a:rPr lang="en-US" sz="1800" b="1" dirty="0">
                <a:solidFill>
                  <a:schemeClr val="tx1"/>
                </a:solidFill>
              </a:rPr>
              <a:t>Forestry</a:t>
            </a:r>
          </a:p>
          <a:p>
            <a:pPr marL="514350" indent="-514350">
              <a:buFont typeface="+mj-lt"/>
              <a:buAutoNum type="romanUcPeriod"/>
            </a:pPr>
            <a:r>
              <a:rPr lang="en-US" sz="1800" b="1" dirty="0">
                <a:solidFill>
                  <a:schemeClr val="tx1"/>
                </a:solidFill>
              </a:rPr>
              <a:t>Energy</a:t>
            </a:r>
          </a:p>
          <a:p>
            <a:pPr marL="514350" indent="-514350">
              <a:buFont typeface="+mj-lt"/>
              <a:buAutoNum type="romanUcPeriod"/>
            </a:pPr>
            <a:r>
              <a:rPr lang="en-US" sz="1800" b="1" dirty="0">
                <a:solidFill>
                  <a:schemeClr val="tx1"/>
                </a:solidFill>
              </a:rPr>
              <a:t>Horticulture</a:t>
            </a:r>
          </a:p>
          <a:p>
            <a:pPr marL="514350" indent="-514350">
              <a:buFont typeface="+mj-lt"/>
              <a:buAutoNum type="romanUcPeriod"/>
            </a:pPr>
            <a:r>
              <a:rPr lang="en-US" sz="1800" b="1" dirty="0">
                <a:solidFill>
                  <a:schemeClr val="tx1"/>
                </a:solidFill>
              </a:rPr>
              <a:t>Crop Insurance</a:t>
            </a:r>
          </a:p>
          <a:p>
            <a:pPr marL="514350" indent="-514350">
              <a:buFont typeface="+mj-lt"/>
              <a:buAutoNum type="romanUcPeriod"/>
            </a:pPr>
            <a:r>
              <a:rPr lang="en-US" sz="1800" b="1" dirty="0">
                <a:solidFill>
                  <a:schemeClr val="tx1"/>
                </a:solidFill>
              </a:rPr>
              <a:t>Miscellaneous </a:t>
            </a:r>
          </a:p>
        </p:txBody>
      </p:sp>
    </p:spTree>
    <p:extLst>
      <p:ext uri="{BB962C8B-B14F-4D97-AF65-F5344CB8AC3E}">
        <p14:creationId xmlns:p14="http://schemas.microsoft.com/office/powerpoint/2010/main" val="111944570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5" y="25352"/>
            <a:ext cx="10323783" cy="1450757"/>
          </a:xfrm>
        </p:spPr>
        <p:txBody>
          <a:bodyPr>
            <a:normAutofit/>
          </a:bodyPr>
          <a:lstStyle/>
          <a:p>
            <a:pPr algn="ctr"/>
            <a:r>
              <a:rPr lang="en-US" sz="4000" b="1" dirty="0">
                <a:solidFill>
                  <a:schemeClr val="tx2"/>
                </a:solidFill>
              </a:rPr>
              <a:t>The 2018 Farm Bill – </a:t>
            </a:r>
            <a:r>
              <a:rPr lang="en-US" sz="4000" b="1" i="1" dirty="0">
                <a:solidFill>
                  <a:schemeClr val="tx2"/>
                </a:solidFill>
              </a:rPr>
              <a:t>Pub. L. No. 115-334</a:t>
            </a:r>
            <a:endParaRPr lang="en-US" sz="4000" b="1" dirty="0">
              <a:solidFill>
                <a:schemeClr val="tx2"/>
              </a:solidFill>
            </a:endParaRPr>
          </a:p>
        </p:txBody>
      </p:sp>
      <p:pic>
        <p:nvPicPr>
          <p:cNvPr id="6" name="Picture 5" descr="A screenshot of a cell phone&#10;&#10;Description automatically generated">
            <a:extLst>
              <a:ext uri="{FF2B5EF4-FFF2-40B4-BE49-F238E27FC236}">
                <a16:creationId xmlns:a16="http://schemas.microsoft.com/office/drawing/2014/main" id="{3BFBCA1B-4DBF-354E-837A-116744BB8E52}"/>
              </a:ext>
            </a:extLst>
          </p:cNvPr>
          <p:cNvPicPr>
            <a:picLocks noChangeAspect="1"/>
          </p:cNvPicPr>
          <p:nvPr/>
        </p:nvPicPr>
        <p:blipFill>
          <a:blip r:embed="rId3"/>
          <a:stretch>
            <a:fillRect/>
          </a:stretch>
        </p:blipFill>
        <p:spPr>
          <a:xfrm>
            <a:off x="1864052" y="966196"/>
            <a:ext cx="8463896" cy="5664812"/>
          </a:xfrm>
          <a:prstGeom prst="rect">
            <a:avLst/>
          </a:prstGeom>
        </p:spPr>
      </p:pic>
    </p:spTree>
    <p:extLst>
      <p:ext uri="{BB962C8B-B14F-4D97-AF65-F5344CB8AC3E}">
        <p14:creationId xmlns:p14="http://schemas.microsoft.com/office/powerpoint/2010/main" val="281254375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5" y="286606"/>
            <a:ext cx="10323783" cy="1450757"/>
          </a:xfrm>
        </p:spPr>
        <p:txBody>
          <a:bodyPr>
            <a:normAutofit/>
          </a:bodyPr>
          <a:lstStyle/>
          <a:p>
            <a:pPr algn="ctr"/>
            <a:r>
              <a:rPr lang="en-US" sz="4000" b="1" dirty="0">
                <a:solidFill>
                  <a:schemeClr val="tx2"/>
                </a:solidFill>
              </a:rPr>
              <a:t>What’s the Farm Bill &amp;</a:t>
            </a:r>
            <a:br>
              <a:rPr lang="en-US" sz="4000" b="1" dirty="0">
                <a:solidFill>
                  <a:schemeClr val="tx2"/>
                </a:solidFill>
              </a:rPr>
            </a:br>
            <a:r>
              <a:rPr lang="en-US" sz="4000" b="1" dirty="0">
                <a:solidFill>
                  <a:schemeClr val="tx2"/>
                </a:solidFill>
              </a:rPr>
              <a:t>What Can it mean for Indian Country?</a:t>
            </a:r>
          </a:p>
        </p:txBody>
      </p:sp>
      <p:sp>
        <p:nvSpPr>
          <p:cNvPr id="5" name="Content Placeholder 2">
            <a:extLst>
              <a:ext uri="{FF2B5EF4-FFF2-40B4-BE49-F238E27FC236}">
                <a16:creationId xmlns:a16="http://schemas.microsoft.com/office/drawing/2014/main" id="{6258D9A8-6374-DE44-A144-41B10E8D3FDE}"/>
              </a:ext>
            </a:extLst>
          </p:cNvPr>
          <p:cNvSpPr>
            <a:spLocks noGrp="1"/>
          </p:cNvSpPr>
          <p:nvPr>
            <p:ph idx="1"/>
          </p:nvPr>
        </p:nvSpPr>
        <p:spPr>
          <a:xfrm>
            <a:off x="208189" y="1737363"/>
            <a:ext cx="11775622" cy="4477408"/>
          </a:xfrm>
        </p:spPr>
        <p:txBody>
          <a:bodyPr>
            <a:noAutofit/>
          </a:bodyPr>
          <a:lstStyle/>
          <a:p>
            <a:pPr lvl="1">
              <a:buFont typeface="Arial" charset="0"/>
              <a:buChar char="•"/>
            </a:pPr>
            <a:r>
              <a:rPr lang="en-US" sz="2400" b="1" dirty="0">
                <a:solidFill>
                  <a:schemeClr val="tx1"/>
                </a:solidFill>
              </a:rPr>
              <a:t>Represents rural and urban partnership that’s existed for over 40 years through the Nutrition Title and Farm Programs</a:t>
            </a:r>
          </a:p>
          <a:p>
            <a:pPr lvl="2">
              <a:buFont typeface="Arial" charset="0"/>
              <a:buChar char="•"/>
            </a:pPr>
            <a:r>
              <a:rPr lang="en-US" sz="2000" dirty="0">
                <a:solidFill>
                  <a:schemeClr val="tx2"/>
                </a:solidFill>
              </a:rPr>
              <a:t>Nutrition Title acts as a “price support” for crops’ SNAP/Food Stamps helped secure votes of urban congressional representatives</a:t>
            </a:r>
          </a:p>
          <a:p>
            <a:pPr lvl="2">
              <a:buFont typeface="Arial" charset="0"/>
              <a:buChar char="•"/>
            </a:pPr>
            <a:r>
              <a:rPr lang="en-US" sz="2000" dirty="0">
                <a:solidFill>
                  <a:schemeClr val="tx2"/>
                </a:solidFill>
              </a:rPr>
              <a:t>Now dynamics shift </a:t>
            </a:r>
            <a:r>
              <a:rPr lang="mr-IN" sz="2000" dirty="0">
                <a:solidFill>
                  <a:schemeClr val="tx2"/>
                </a:solidFill>
              </a:rPr>
              <a:t>–</a:t>
            </a:r>
            <a:r>
              <a:rPr lang="en-US" sz="2000" dirty="0">
                <a:solidFill>
                  <a:schemeClr val="tx2"/>
                </a:solidFill>
              </a:rPr>
              <a:t> 20 percent of rural households receive federal food assistance; </a:t>
            </a:r>
          </a:p>
          <a:p>
            <a:pPr lvl="2">
              <a:buFont typeface="Arial" charset="0"/>
              <a:buChar char="•"/>
            </a:pPr>
            <a:r>
              <a:rPr lang="en-US" sz="2000" dirty="0">
                <a:solidFill>
                  <a:schemeClr val="tx2"/>
                </a:solidFill>
              </a:rPr>
              <a:t>Over 25 percent in Indian Country with some communities reaching over 50 percent</a:t>
            </a:r>
          </a:p>
          <a:p>
            <a:pPr lvl="1">
              <a:buFont typeface="Arial" charset="0"/>
              <a:buChar char="•"/>
            </a:pPr>
            <a:r>
              <a:rPr lang="en-US" sz="2400" b="1" dirty="0">
                <a:solidFill>
                  <a:schemeClr val="tx1"/>
                </a:solidFill>
              </a:rPr>
              <a:t>Provides a substantial amount of infrastructure and research funding opportunities</a:t>
            </a:r>
          </a:p>
          <a:p>
            <a:pPr lvl="1">
              <a:buFont typeface="Arial" charset="0"/>
              <a:buChar char="•"/>
            </a:pPr>
            <a:r>
              <a:rPr lang="en-US" sz="2400" b="1" dirty="0">
                <a:solidFill>
                  <a:schemeClr val="tx1"/>
                </a:solidFill>
              </a:rPr>
              <a:t>Can have a very strong tribal/state/local deference in authority </a:t>
            </a:r>
          </a:p>
          <a:p>
            <a:pPr lvl="1">
              <a:buFont typeface="Arial" charset="0"/>
              <a:buChar char="•"/>
            </a:pPr>
            <a:r>
              <a:rPr lang="en-US" sz="2400" b="1" dirty="0">
                <a:solidFill>
                  <a:schemeClr val="tx1"/>
                </a:solidFill>
              </a:rPr>
              <a:t>Supports Conservation and Value-Added</a:t>
            </a:r>
          </a:p>
          <a:p>
            <a:pPr lvl="1">
              <a:buFont typeface="Arial" charset="0"/>
              <a:buChar char="•"/>
            </a:pPr>
            <a:r>
              <a:rPr lang="en-US" sz="2400" b="1" dirty="0">
                <a:solidFill>
                  <a:schemeClr val="tx1"/>
                </a:solidFill>
              </a:rPr>
              <a:t>Credit access and loan/grant authorities</a:t>
            </a:r>
          </a:p>
        </p:txBody>
      </p:sp>
    </p:spTree>
    <p:extLst>
      <p:ext uri="{BB962C8B-B14F-4D97-AF65-F5344CB8AC3E}">
        <p14:creationId xmlns:p14="http://schemas.microsoft.com/office/powerpoint/2010/main" val="86876270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0"/>
          </p:nvPr>
        </p:nvSpPr>
        <p:spPr/>
        <p:txBody>
          <a:bodyPr/>
          <a:lstStyle/>
          <a:p>
            <a:r>
              <a:rPr lang="en-US"/>
              <a:t>Native Farm Bill Coalition</a:t>
            </a:r>
            <a:endParaRPr lang="en-US" dirty="0"/>
          </a:p>
        </p:txBody>
      </p:sp>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487979" y="-65657"/>
            <a:ext cx="9277001" cy="6957751"/>
          </a:xfrm>
          <a:prstGeom prst="rect">
            <a:avLst/>
          </a:prstGeom>
        </p:spPr>
      </p:pic>
    </p:spTree>
    <p:extLst>
      <p:ext uri="{BB962C8B-B14F-4D97-AF65-F5344CB8AC3E}">
        <p14:creationId xmlns:p14="http://schemas.microsoft.com/office/powerpoint/2010/main" val="16835148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71AC76EB-673E-7641-9FC4-587849E4E196}"/>
              </a:ext>
            </a:extLst>
          </p:cNvPr>
          <p:cNvPicPr>
            <a:picLocks noChangeAspect="1"/>
          </p:cNvPicPr>
          <p:nvPr/>
        </p:nvPicPr>
        <p:blipFill rotWithShape="1">
          <a:blip r:embed="rId2"/>
          <a:srcRect l="15335" t="6193" r="20364"/>
          <a:stretch/>
        </p:blipFill>
        <p:spPr>
          <a:xfrm>
            <a:off x="94592" y="1628768"/>
            <a:ext cx="3389586" cy="3821180"/>
          </a:xfrm>
          <a:prstGeom prst="rect">
            <a:avLst/>
          </a:prstGeom>
        </p:spPr>
      </p:pic>
      <p:pic>
        <p:nvPicPr>
          <p:cNvPr id="3" name="Picture 2">
            <a:extLst>
              <a:ext uri="{FF2B5EF4-FFF2-40B4-BE49-F238E27FC236}">
                <a16:creationId xmlns:a16="http://schemas.microsoft.com/office/drawing/2014/main" id="{8CFCCEA1-B282-2D4A-9224-F86D18005FD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141666" y="31532"/>
            <a:ext cx="9160694" cy="7078717"/>
          </a:xfrm>
          <a:prstGeom prst="rect">
            <a:avLst/>
          </a:prstGeom>
        </p:spPr>
      </p:pic>
    </p:spTree>
    <p:extLst>
      <p:ext uri="{BB962C8B-B14F-4D97-AF65-F5344CB8AC3E}">
        <p14:creationId xmlns:p14="http://schemas.microsoft.com/office/powerpoint/2010/main" val="422421750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stretch>
            <a:fillRect/>
          </a:stretch>
        </p:blipFill>
        <p:spPr>
          <a:xfrm>
            <a:off x="1229752" y="-331282"/>
            <a:ext cx="9732495" cy="7520563"/>
          </a:xfrm>
          <a:prstGeom prst="rect">
            <a:avLst/>
          </a:prstGeom>
        </p:spPr>
      </p:pic>
    </p:spTree>
    <p:extLst>
      <p:ext uri="{BB962C8B-B14F-4D97-AF65-F5344CB8AC3E}">
        <p14:creationId xmlns:p14="http://schemas.microsoft.com/office/powerpoint/2010/main" val="227538475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BDA1A090-8216-4C48-9ADD-E4CD780361CB}"/>
              </a:ext>
            </a:extLst>
          </p:cNvPr>
          <p:cNvSpPr>
            <a:spLocks noGrp="1"/>
          </p:cNvSpPr>
          <p:nvPr>
            <p:ph idx="1"/>
          </p:nvPr>
        </p:nvSpPr>
        <p:spPr>
          <a:xfrm>
            <a:off x="252247" y="1845733"/>
            <a:ext cx="11792607" cy="4397411"/>
          </a:xfrm>
        </p:spPr>
        <p:txBody>
          <a:bodyPr>
            <a:normAutofit/>
          </a:bodyPr>
          <a:lstStyle/>
          <a:p>
            <a:pPr marL="201168" lvl="1" indent="0">
              <a:lnSpc>
                <a:spcPct val="100000"/>
              </a:lnSpc>
              <a:spcBef>
                <a:spcPts val="0"/>
              </a:spcBef>
              <a:spcAft>
                <a:spcPts val="0"/>
              </a:spcAft>
              <a:buClr>
                <a:schemeClr val="tx2"/>
              </a:buClr>
              <a:buNone/>
            </a:pPr>
            <a:r>
              <a:rPr lang="en-US" sz="2600" b="1">
                <a:solidFill>
                  <a:schemeClr val="accent2"/>
                </a:solidFill>
              </a:rPr>
              <a:t>Tribal Administration of Nutrition Programs: Supplemental Nutrition Assistance Program/Food Distribution Program on Indian Reservations</a:t>
            </a:r>
          </a:p>
          <a:p>
            <a:pPr lvl="2">
              <a:lnSpc>
                <a:spcPct val="100000"/>
              </a:lnSpc>
              <a:spcBef>
                <a:spcPts val="0"/>
              </a:spcBef>
              <a:spcAft>
                <a:spcPts val="0"/>
              </a:spcAft>
              <a:buClr>
                <a:schemeClr val="tx2"/>
              </a:buClr>
              <a:buFont typeface="Courier New" panose="02070309020205020404" pitchFamily="49" charset="0"/>
              <a:buChar char="o"/>
            </a:pPr>
            <a:r>
              <a:rPr lang="en-US" sz="2200"/>
              <a:t>“638”,Increased authority, regional model, traditional foods, no matching, etc.</a:t>
            </a:r>
          </a:p>
          <a:p>
            <a:pPr marL="201168" lvl="1" indent="0">
              <a:lnSpc>
                <a:spcPct val="100000"/>
              </a:lnSpc>
              <a:spcBef>
                <a:spcPts val="0"/>
              </a:spcBef>
              <a:spcAft>
                <a:spcPts val="0"/>
              </a:spcAft>
              <a:buClr>
                <a:schemeClr val="tx2"/>
              </a:buClr>
              <a:buNone/>
            </a:pPr>
            <a:r>
              <a:rPr lang="en-US" sz="2600" b="1">
                <a:solidFill>
                  <a:schemeClr val="accent2"/>
                </a:solidFill>
              </a:rPr>
              <a:t>Tribal Parity, Sovereignty, and Self-Determination</a:t>
            </a:r>
            <a:endParaRPr lang="en-US" sz="2600"/>
          </a:p>
          <a:p>
            <a:pPr lvl="2">
              <a:lnSpc>
                <a:spcPct val="100000"/>
              </a:lnSpc>
              <a:spcBef>
                <a:spcPts val="0"/>
              </a:spcBef>
              <a:spcAft>
                <a:spcPts val="0"/>
              </a:spcAft>
              <a:buClr>
                <a:schemeClr val="tx2"/>
              </a:buClr>
              <a:buFont typeface="Courier New" panose="02070309020205020404" pitchFamily="49" charset="0"/>
              <a:buChar char="o"/>
            </a:pPr>
            <a:r>
              <a:rPr lang="en-US" sz="2200"/>
              <a:t>“638” Forestry; Conservation; and Improved Access to Credit</a:t>
            </a:r>
          </a:p>
          <a:p>
            <a:pPr lvl="1">
              <a:lnSpc>
                <a:spcPct val="100000"/>
              </a:lnSpc>
              <a:spcBef>
                <a:spcPts val="0"/>
              </a:spcBef>
              <a:spcAft>
                <a:spcPts val="0"/>
              </a:spcAft>
              <a:buClr>
                <a:schemeClr val="tx2"/>
              </a:buClr>
            </a:pPr>
            <a:r>
              <a:rPr lang="en-US" sz="2600" b="1">
                <a:solidFill>
                  <a:schemeClr val="accent2"/>
                </a:solidFill>
              </a:rPr>
              <a:t>Rural Development: </a:t>
            </a:r>
            <a:r>
              <a:rPr lang="en-US" sz="2600"/>
              <a:t>“SUTA” and Technical Assistance</a:t>
            </a:r>
          </a:p>
          <a:p>
            <a:pPr lvl="1">
              <a:lnSpc>
                <a:spcPct val="100000"/>
              </a:lnSpc>
              <a:spcBef>
                <a:spcPts val="0"/>
              </a:spcBef>
              <a:spcAft>
                <a:spcPts val="0"/>
              </a:spcAft>
              <a:buClr>
                <a:schemeClr val="tx2"/>
              </a:buClr>
            </a:pPr>
            <a:r>
              <a:rPr lang="en-US" sz="2600" b="1">
                <a:solidFill>
                  <a:schemeClr val="accent2"/>
                </a:solidFill>
              </a:rPr>
              <a:t>Increase Support and Access </a:t>
            </a:r>
            <a:r>
              <a:rPr lang="en-US" sz="2600"/>
              <a:t>to healthy, traditional, local, and regionally produced food by Native Farmers and Ranchers</a:t>
            </a:r>
          </a:p>
          <a:p>
            <a:pPr lvl="1">
              <a:lnSpc>
                <a:spcPct val="100000"/>
              </a:lnSpc>
              <a:spcBef>
                <a:spcPts val="0"/>
              </a:spcBef>
              <a:spcAft>
                <a:spcPts val="0"/>
              </a:spcAft>
              <a:buClr>
                <a:schemeClr val="tx2"/>
              </a:buClr>
            </a:pPr>
            <a:r>
              <a:rPr lang="en-US" sz="2600" b="1">
                <a:solidFill>
                  <a:schemeClr val="accent2"/>
                </a:solidFill>
              </a:rPr>
              <a:t>FRTEP, Research, Education, and TCUs Equality</a:t>
            </a:r>
          </a:p>
          <a:p>
            <a:pPr lvl="1">
              <a:lnSpc>
                <a:spcPct val="100000"/>
              </a:lnSpc>
              <a:spcBef>
                <a:spcPts val="0"/>
              </a:spcBef>
              <a:spcAft>
                <a:spcPts val="0"/>
              </a:spcAft>
              <a:buClr>
                <a:schemeClr val="tx2"/>
              </a:buClr>
            </a:pPr>
            <a:endParaRPr lang="en-US" sz="2600" b="1">
              <a:solidFill>
                <a:schemeClr val="accent2"/>
              </a:solidFill>
            </a:endParaRPr>
          </a:p>
          <a:p>
            <a:endParaRPr lang="en-US"/>
          </a:p>
        </p:txBody>
      </p:sp>
      <p:sp>
        <p:nvSpPr>
          <p:cNvPr id="3" name="Title 2">
            <a:extLst>
              <a:ext uri="{FF2B5EF4-FFF2-40B4-BE49-F238E27FC236}">
                <a16:creationId xmlns:a16="http://schemas.microsoft.com/office/drawing/2014/main" id="{6F1020E2-5B69-F543-A611-A8CBDDE00F8C}"/>
              </a:ext>
            </a:extLst>
          </p:cNvPr>
          <p:cNvSpPr>
            <a:spLocks noGrp="1"/>
          </p:cNvSpPr>
          <p:nvPr>
            <p:ph type="title"/>
          </p:nvPr>
        </p:nvSpPr>
        <p:spPr/>
        <p:txBody>
          <a:bodyPr/>
          <a:lstStyle/>
          <a:p>
            <a:pPr algn="ctr"/>
            <a:r>
              <a:rPr lang="en-US"/>
              <a:t>2018 Farm Bill Top Opportunities for Indian Country</a:t>
            </a:r>
          </a:p>
        </p:txBody>
      </p:sp>
      <p:sp>
        <p:nvSpPr>
          <p:cNvPr id="4" name="Footer Placeholder 3">
            <a:extLst>
              <a:ext uri="{FF2B5EF4-FFF2-40B4-BE49-F238E27FC236}">
                <a16:creationId xmlns:a16="http://schemas.microsoft.com/office/drawing/2014/main" id="{B03C3FD6-EDA2-ED41-8F83-508BC89AB0C1}"/>
              </a:ext>
            </a:extLst>
          </p:cNvPr>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Tree>
    <p:extLst>
      <p:ext uri="{BB962C8B-B14F-4D97-AF65-F5344CB8AC3E}">
        <p14:creationId xmlns:p14="http://schemas.microsoft.com/office/powerpoint/2010/main" val="343605339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Picture 3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64067" y="1345390"/>
            <a:ext cx="10127561" cy="659166"/>
          </a:xfrm>
          <a:prstGeom prst="rect">
            <a:avLst/>
          </a:prstGeom>
        </p:spPr>
      </p:pic>
      <p:sp>
        <p:nvSpPr>
          <p:cNvPr id="4" name="Footer Placeholder 3"/>
          <p:cNvSpPr>
            <a:spLocks noGrp="1"/>
          </p:cNvSpPr>
          <p:nvPr>
            <p:ph type="ftr" sz="quarter" idx="10"/>
          </p:nvPr>
        </p:nvSpPr>
        <p:spPr>
          <a:xfrm>
            <a:off x="978012" y="6438256"/>
            <a:ext cx="10058400" cy="357626"/>
          </a:xfrm>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grpSp>
        <p:nvGrpSpPr>
          <p:cNvPr id="10" name="Group 9"/>
          <p:cNvGrpSpPr/>
          <p:nvPr/>
        </p:nvGrpSpPr>
        <p:grpSpPr>
          <a:xfrm>
            <a:off x="-288467" y="3687265"/>
            <a:ext cx="3318799" cy="2212533"/>
            <a:chOff x="490331" y="2784060"/>
            <a:chExt cx="3600174" cy="2400116"/>
          </a:xfrm>
        </p:grpSpPr>
        <p:graphicFrame>
          <p:nvGraphicFramePr>
            <p:cNvPr id="5" name="Chart 4"/>
            <p:cNvGraphicFramePr/>
            <p:nvPr/>
          </p:nvGraphicFramePr>
          <p:xfrm>
            <a:off x="490331" y="2784060"/>
            <a:ext cx="3600174" cy="2400116"/>
          </p:xfrm>
          <a:graphic>
            <a:graphicData uri="http://schemas.openxmlformats.org/drawingml/2006/chart">
              <c:chart xmlns:c="http://schemas.openxmlformats.org/drawingml/2006/chart" xmlns:r="http://schemas.openxmlformats.org/officeDocument/2006/relationships" r:id="rId3"/>
            </a:graphicData>
          </a:graphic>
        </p:graphicFrame>
        <p:sp>
          <p:nvSpPr>
            <p:cNvPr id="7" name="TextBox 6"/>
            <p:cNvSpPr txBox="1"/>
            <p:nvPr/>
          </p:nvSpPr>
          <p:spPr>
            <a:xfrm>
              <a:off x="1628361" y="3691730"/>
              <a:ext cx="1324114"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62%</a:t>
              </a:r>
            </a:p>
          </p:txBody>
        </p:sp>
      </p:grpSp>
      <p:grpSp>
        <p:nvGrpSpPr>
          <p:cNvPr id="11" name="Group 10"/>
          <p:cNvGrpSpPr/>
          <p:nvPr/>
        </p:nvGrpSpPr>
        <p:grpSpPr>
          <a:xfrm>
            <a:off x="2103553" y="3687265"/>
            <a:ext cx="3318799" cy="2212533"/>
            <a:chOff x="3081131" y="2784060"/>
            <a:chExt cx="3600174" cy="2400116"/>
          </a:xfrm>
        </p:grpSpPr>
        <p:graphicFrame>
          <p:nvGraphicFramePr>
            <p:cNvPr id="6" name="Chart 5"/>
            <p:cNvGraphicFramePr/>
            <p:nvPr/>
          </p:nvGraphicFramePr>
          <p:xfrm>
            <a:off x="3081131" y="2784060"/>
            <a:ext cx="3600174" cy="2400116"/>
          </p:xfrm>
          <a:graphic>
            <a:graphicData uri="http://schemas.openxmlformats.org/drawingml/2006/chart">
              <c:chart xmlns:c="http://schemas.openxmlformats.org/drawingml/2006/chart" xmlns:r="http://schemas.openxmlformats.org/officeDocument/2006/relationships" r:id="rId4"/>
            </a:graphicData>
          </a:graphic>
        </p:graphicFrame>
        <p:sp>
          <p:nvSpPr>
            <p:cNvPr id="8" name="TextBox 7"/>
            <p:cNvSpPr txBox="1"/>
            <p:nvPr/>
          </p:nvSpPr>
          <p:spPr>
            <a:xfrm>
              <a:off x="4219161" y="3691730"/>
              <a:ext cx="1324114"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41%</a:t>
              </a:r>
            </a:p>
          </p:txBody>
        </p:sp>
      </p:grpSp>
      <p:grpSp>
        <p:nvGrpSpPr>
          <p:cNvPr id="13" name="Group 12"/>
          <p:cNvGrpSpPr/>
          <p:nvPr/>
        </p:nvGrpSpPr>
        <p:grpSpPr>
          <a:xfrm>
            <a:off x="4472655" y="3687265"/>
            <a:ext cx="3318799" cy="2212533"/>
            <a:chOff x="4403313" y="3393661"/>
            <a:chExt cx="3600174" cy="2400116"/>
          </a:xfrm>
        </p:grpSpPr>
        <p:graphicFrame>
          <p:nvGraphicFramePr>
            <p:cNvPr id="9" name="Chart 8"/>
            <p:cNvGraphicFramePr/>
            <p:nvPr/>
          </p:nvGraphicFramePr>
          <p:xfrm>
            <a:off x="4403313" y="3393661"/>
            <a:ext cx="3600174" cy="2400116"/>
          </p:xfrm>
          <a:graphic>
            <a:graphicData uri="http://schemas.openxmlformats.org/drawingml/2006/chart">
              <c:chart xmlns:c="http://schemas.openxmlformats.org/drawingml/2006/chart" xmlns:r="http://schemas.openxmlformats.org/officeDocument/2006/relationships" r:id="rId5"/>
            </a:graphicData>
          </a:graphic>
        </p:graphicFrame>
        <p:sp>
          <p:nvSpPr>
            <p:cNvPr id="12" name="TextBox 11"/>
            <p:cNvSpPr txBox="1"/>
            <p:nvPr/>
          </p:nvSpPr>
          <p:spPr>
            <a:xfrm>
              <a:off x="5541343" y="4301331"/>
              <a:ext cx="1324114"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14%</a:t>
              </a:r>
            </a:p>
          </p:txBody>
        </p:sp>
      </p:grpSp>
      <p:grpSp>
        <p:nvGrpSpPr>
          <p:cNvPr id="14" name="Group 13"/>
          <p:cNvGrpSpPr/>
          <p:nvPr/>
        </p:nvGrpSpPr>
        <p:grpSpPr>
          <a:xfrm>
            <a:off x="6841757" y="3687265"/>
            <a:ext cx="3318799" cy="2212533"/>
            <a:chOff x="6620015" y="3241261"/>
            <a:chExt cx="3600174" cy="2400116"/>
          </a:xfrm>
        </p:grpSpPr>
        <p:graphicFrame>
          <p:nvGraphicFramePr>
            <p:cNvPr id="15" name="Chart 14"/>
            <p:cNvGraphicFramePr/>
            <p:nvPr/>
          </p:nvGraphicFramePr>
          <p:xfrm>
            <a:off x="6620015" y="3241261"/>
            <a:ext cx="3600174" cy="2400116"/>
          </p:xfrm>
          <a:graphic>
            <a:graphicData uri="http://schemas.openxmlformats.org/drawingml/2006/chart">
              <c:chart xmlns:c="http://schemas.openxmlformats.org/drawingml/2006/chart" xmlns:r="http://schemas.openxmlformats.org/officeDocument/2006/relationships" r:id="rId6"/>
            </a:graphicData>
          </a:graphic>
        </p:graphicFrame>
        <p:sp>
          <p:nvSpPr>
            <p:cNvPr id="16" name="TextBox 15"/>
            <p:cNvSpPr txBox="1"/>
            <p:nvPr/>
          </p:nvSpPr>
          <p:spPr>
            <a:xfrm>
              <a:off x="7758045" y="4148931"/>
              <a:ext cx="1324114"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11%</a:t>
              </a:r>
            </a:p>
          </p:txBody>
        </p:sp>
      </p:grpSp>
      <p:grpSp>
        <p:nvGrpSpPr>
          <p:cNvPr id="17" name="Group 16"/>
          <p:cNvGrpSpPr/>
          <p:nvPr/>
        </p:nvGrpSpPr>
        <p:grpSpPr>
          <a:xfrm>
            <a:off x="9210859" y="3687265"/>
            <a:ext cx="3318799" cy="2212533"/>
            <a:chOff x="4403313" y="3393661"/>
            <a:chExt cx="3600174" cy="2400116"/>
          </a:xfrm>
        </p:grpSpPr>
        <p:graphicFrame>
          <p:nvGraphicFramePr>
            <p:cNvPr id="18" name="Chart 17"/>
            <p:cNvGraphicFramePr/>
            <p:nvPr/>
          </p:nvGraphicFramePr>
          <p:xfrm>
            <a:off x="4403313" y="3393661"/>
            <a:ext cx="3600174" cy="2400116"/>
          </p:xfrm>
          <a:graphic>
            <a:graphicData uri="http://schemas.openxmlformats.org/drawingml/2006/chart">
              <c:chart xmlns:c="http://schemas.openxmlformats.org/drawingml/2006/chart" xmlns:r="http://schemas.openxmlformats.org/officeDocument/2006/relationships" r:id="rId7"/>
            </a:graphicData>
          </a:graphic>
        </p:graphicFrame>
        <p:sp>
          <p:nvSpPr>
            <p:cNvPr id="19" name="TextBox 18"/>
            <p:cNvSpPr txBox="1"/>
            <p:nvPr/>
          </p:nvSpPr>
          <p:spPr>
            <a:xfrm>
              <a:off x="5541343" y="4301331"/>
              <a:ext cx="1324114"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9%</a:t>
              </a:r>
            </a:p>
          </p:txBody>
        </p:sp>
      </p:grpSp>
      <p:sp>
        <p:nvSpPr>
          <p:cNvPr id="20" name="TextBox 19"/>
          <p:cNvSpPr txBox="1"/>
          <p:nvPr/>
        </p:nvSpPr>
        <p:spPr>
          <a:xfrm>
            <a:off x="283241" y="2897834"/>
            <a:ext cx="2032254"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Tribal Parity</a:t>
            </a:r>
            <a:b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b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Provisions</a:t>
            </a:r>
          </a:p>
        </p:txBody>
      </p:sp>
      <p:sp>
        <p:nvSpPr>
          <p:cNvPr id="21" name="TextBox 20"/>
          <p:cNvSpPr txBox="1"/>
          <p:nvPr/>
        </p:nvSpPr>
        <p:spPr>
          <a:xfrm>
            <a:off x="2678430" y="2901731"/>
            <a:ext cx="2032254"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Access to Funding</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Provisions</a:t>
            </a:r>
          </a:p>
        </p:txBody>
      </p:sp>
      <p:sp>
        <p:nvSpPr>
          <p:cNvPr id="22" name="TextBox 21"/>
          <p:cNvSpPr txBox="1"/>
          <p:nvPr/>
        </p:nvSpPr>
        <p:spPr>
          <a:xfrm>
            <a:off x="4808531" y="2917948"/>
            <a:ext cx="2558580"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Training &amp; </a:t>
            </a:r>
            <a:b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b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Infrastructure </a:t>
            </a:r>
            <a:b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b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Provisions</a:t>
            </a:r>
          </a:p>
        </p:txBody>
      </p:sp>
      <p:sp>
        <p:nvSpPr>
          <p:cNvPr id="23" name="TextBox 22"/>
          <p:cNvSpPr txBox="1"/>
          <p:nvPr/>
        </p:nvSpPr>
        <p:spPr>
          <a:xfrm>
            <a:off x="7364733" y="2917948"/>
            <a:ext cx="2291449"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Technical </a:t>
            </a:r>
            <a:b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b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Assistance &amp; Outreach Provisions</a:t>
            </a:r>
          </a:p>
        </p:txBody>
      </p:sp>
      <p:sp>
        <p:nvSpPr>
          <p:cNvPr id="24" name="TextBox 23"/>
          <p:cNvSpPr txBox="1"/>
          <p:nvPr/>
        </p:nvSpPr>
        <p:spPr>
          <a:xfrm>
            <a:off x="9755571" y="2917948"/>
            <a:ext cx="2128456"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55F51"/>
                </a:solidFill>
                <a:effectLst/>
                <a:uLnTx/>
                <a:uFillTx/>
                <a:latin typeface="Lato" charset="0"/>
                <a:ea typeface="Lato" charset="0"/>
                <a:cs typeface="Lato" charset="0"/>
              </a:rPr>
              <a:t>Traditional &amp; Native Produced Food Provisions</a:t>
            </a:r>
          </a:p>
        </p:txBody>
      </p:sp>
      <p:sp>
        <p:nvSpPr>
          <p:cNvPr id="25" name="TextBox 24"/>
          <p:cNvSpPr txBox="1"/>
          <p:nvPr/>
        </p:nvSpPr>
        <p:spPr>
          <a:xfrm>
            <a:off x="631450" y="2433033"/>
            <a:ext cx="1379040"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39</a:t>
            </a:r>
          </a:p>
        </p:txBody>
      </p:sp>
      <p:sp>
        <p:nvSpPr>
          <p:cNvPr id="26" name="TextBox 25"/>
          <p:cNvSpPr txBox="1"/>
          <p:nvPr/>
        </p:nvSpPr>
        <p:spPr>
          <a:xfrm>
            <a:off x="3004682" y="2432557"/>
            <a:ext cx="1466743"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27</a:t>
            </a:r>
          </a:p>
        </p:txBody>
      </p:sp>
      <p:sp>
        <p:nvSpPr>
          <p:cNvPr id="27" name="TextBox 26"/>
          <p:cNvSpPr txBox="1"/>
          <p:nvPr/>
        </p:nvSpPr>
        <p:spPr>
          <a:xfrm>
            <a:off x="5435494" y="2420617"/>
            <a:ext cx="1220627"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9</a:t>
            </a:r>
          </a:p>
        </p:txBody>
      </p:sp>
      <p:sp>
        <p:nvSpPr>
          <p:cNvPr id="28" name="TextBox 27"/>
          <p:cNvSpPr txBox="1"/>
          <p:nvPr/>
        </p:nvSpPr>
        <p:spPr>
          <a:xfrm>
            <a:off x="7801899" y="2432558"/>
            <a:ext cx="1220627"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7</a:t>
            </a:r>
          </a:p>
        </p:txBody>
      </p:sp>
      <p:sp>
        <p:nvSpPr>
          <p:cNvPr id="29" name="TextBox 28"/>
          <p:cNvSpPr txBox="1"/>
          <p:nvPr/>
        </p:nvSpPr>
        <p:spPr>
          <a:xfrm>
            <a:off x="10171000" y="2432557"/>
            <a:ext cx="1220627"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a:ln>
                  <a:noFill/>
                </a:ln>
                <a:solidFill>
                  <a:srgbClr val="455F51"/>
                </a:solidFill>
                <a:effectLst/>
                <a:uLnTx/>
                <a:uFillTx/>
                <a:latin typeface="Lato" charset="0"/>
                <a:ea typeface="Lato" charset="0"/>
                <a:cs typeface="Lato" charset="0"/>
              </a:rPr>
              <a:t>6</a:t>
            </a:r>
          </a:p>
        </p:txBody>
      </p:sp>
      <p:pic>
        <p:nvPicPr>
          <p:cNvPr id="37" name="Picture 36"/>
          <p:cNvPicPr>
            <a:picLocks/>
          </p:cNvPicPr>
          <p:nvPr/>
        </p:nvPicPr>
        <p:blipFill rotWithShape="1">
          <a:blip r:embed="rId8">
            <a:extLst>
              <a:ext uri="{28A0092B-C50C-407E-A947-70E740481C1C}">
                <a14:useLocalDpi xmlns:a14="http://schemas.microsoft.com/office/drawing/2010/main" val="0"/>
              </a:ext>
            </a:extLst>
          </a:blip>
          <a:srcRect l="50083" r="815"/>
          <a:stretch/>
        </p:blipFill>
        <p:spPr>
          <a:xfrm>
            <a:off x="2835367" y="854108"/>
            <a:ext cx="1719586" cy="1719586"/>
          </a:xfrm>
          <a:prstGeom prst="rect">
            <a:avLst/>
          </a:prstGeom>
        </p:spPr>
      </p:pic>
      <p:pic>
        <p:nvPicPr>
          <p:cNvPr id="38" name="Picture 37"/>
          <p:cNvPicPr>
            <a:picLocks/>
          </p:cNvPicPr>
          <p:nvPr/>
        </p:nvPicPr>
        <p:blipFill rotWithShape="1">
          <a:blip r:embed="rId9">
            <a:extLst>
              <a:ext uri="{28A0092B-C50C-407E-A947-70E740481C1C}">
                <a14:useLocalDpi xmlns:a14="http://schemas.microsoft.com/office/drawing/2010/main" val="0"/>
              </a:ext>
            </a:extLst>
          </a:blip>
          <a:srcRect r="48291"/>
          <a:stretch/>
        </p:blipFill>
        <p:spPr>
          <a:xfrm>
            <a:off x="5204470" y="861268"/>
            <a:ext cx="1719586" cy="1719586"/>
          </a:xfrm>
          <a:prstGeom prst="rect">
            <a:avLst/>
          </a:prstGeom>
        </p:spPr>
      </p:pic>
      <p:pic>
        <p:nvPicPr>
          <p:cNvPr id="39" name="Picture 38"/>
          <p:cNvPicPr>
            <a:picLocks/>
          </p:cNvPicPr>
          <p:nvPr/>
        </p:nvPicPr>
        <p:blipFill rotWithShape="1">
          <a:blip r:embed="rId10">
            <a:extLst>
              <a:ext uri="{28A0092B-C50C-407E-A947-70E740481C1C}">
                <a14:useLocalDpi xmlns:a14="http://schemas.microsoft.com/office/drawing/2010/main" val="0"/>
              </a:ext>
            </a:extLst>
          </a:blip>
          <a:srcRect l="48556"/>
          <a:stretch/>
        </p:blipFill>
        <p:spPr>
          <a:xfrm>
            <a:off x="7552419" y="872250"/>
            <a:ext cx="1719586" cy="1719586"/>
          </a:xfrm>
          <a:prstGeom prst="rect">
            <a:avLst/>
          </a:prstGeom>
        </p:spPr>
      </p:pic>
      <p:pic>
        <p:nvPicPr>
          <p:cNvPr id="40" name="Picture 39"/>
          <p:cNvPicPr>
            <a:picLocks/>
          </p:cNvPicPr>
          <p:nvPr/>
        </p:nvPicPr>
        <p:blipFill rotWithShape="1">
          <a:blip r:embed="rId9">
            <a:extLst>
              <a:ext uri="{28A0092B-C50C-407E-A947-70E740481C1C}">
                <a14:useLocalDpi xmlns:a14="http://schemas.microsoft.com/office/drawing/2010/main" val="0"/>
              </a:ext>
            </a:extLst>
          </a:blip>
          <a:srcRect l="49730"/>
          <a:stretch/>
        </p:blipFill>
        <p:spPr>
          <a:xfrm>
            <a:off x="9900368" y="813704"/>
            <a:ext cx="1719586" cy="1719586"/>
          </a:xfrm>
          <a:prstGeom prst="rect">
            <a:avLst/>
          </a:prstGeom>
        </p:spPr>
      </p:pic>
      <p:pic>
        <p:nvPicPr>
          <p:cNvPr id="41" name="Picture 40"/>
          <p:cNvPicPr>
            <a:picLocks noChangeAspect="1"/>
          </p:cNvPicPr>
          <p:nvPr/>
        </p:nvPicPr>
        <p:blipFill rotWithShape="1">
          <a:blip r:embed="rId8">
            <a:extLst>
              <a:ext uri="{28A0092B-C50C-407E-A947-70E740481C1C}">
                <a14:useLocalDpi xmlns:a14="http://schemas.microsoft.com/office/drawing/2010/main" val="0"/>
              </a:ext>
            </a:extLst>
          </a:blip>
          <a:srcRect r="49911"/>
          <a:stretch/>
        </p:blipFill>
        <p:spPr>
          <a:xfrm>
            <a:off x="463827" y="867854"/>
            <a:ext cx="1721504" cy="1718439"/>
          </a:xfrm>
          <a:prstGeom prst="rect">
            <a:avLst/>
          </a:prstGeom>
        </p:spPr>
      </p:pic>
      <p:sp>
        <p:nvSpPr>
          <p:cNvPr id="42" name="Title 2"/>
          <p:cNvSpPr>
            <a:spLocks noGrp="1"/>
          </p:cNvSpPr>
          <p:nvPr>
            <p:ph type="title"/>
          </p:nvPr>
        </p:nvSpPr>
        <p:spPr>
          <a:xfrm>
            <a:off x="463778" y="-483862"/>
            <a:ext cx="11420249" cy="1450757"/>
          </a:xfrm>
        </p:spPr>
        <p:txBody>
          <a:bodyPr/>
          <a:lstStyle/>
          <a:p>
            <a:pPr algn="ctr"/>
            <a:r>
              <a:rPr lang="en-US" b="0" i="1"/>
              <a:t>63 Tribal-Specific Provisions</a:t>
            </a:r>
            <a:endParaRPr lang="en-US"/>
          </a:p>
        </p:txBody>
      </p:sp>
      <p:sp>
        <p:nvSpPr>
          <p:cNvPr id="43" name="Title 2"/>
          <p:cNvSpPr txBox="1">
            <a:spLocks/>
          </p:cNvSpPr>
          <p:nvPr/>
        </p:nvSpPr>
        <p:spPr>
          <a:xfrm>
            <a:off x="421929" y="4830315"/>
            <a:ext cx="11420249" cy="1450757"/>
          </a:xfrm>
          <a:prstGeom prst="rect">
            <a:avLst/>
          </a:prstGeom>
        </p:spPr>
        <p:txBody>
          <a:bodyPr vert="horz" lIns="91440" tIns="45720" rIns="91440" bIns="45720" rtlCol="0" anchor="b">
            <a:normAutofit/>
          </a:bodyPr>
          <a:lstStyle>
            <a:lvl1pPr algn="l" defTabSz="914400" rtl="0" eaLnBrk="1" latinLnBrk="0" hangingPunct="1">
              <a:lnSpc>
                <a:spcPct val="85000"/>
              </a:lnSpc>
              <a:spcBef>
                <a:spcPct val="0"/>
              </a:spcBef>
              <a:buNone/>
              <a:defRPr sz="4800" b="1" i="0" kern="1200" spc="-50" baseline="0">
                <a:solidFill>
                  <a:schemeClr val="accent2"/>
                </a:solidFill>
                <a:latin typeface="Century Gothic" charset="0"/>
                <a:ea typeface="Century Gothic" charset="0"/>
                <a:cs typeface="Century Gothic" charset="0"/>
              </a:defRPr>
            </a:lvl1pPr>
          </a:lstStyle>
          <a:p>
            <a:pPr marL="0" marR="0" lvl="0" indent="0" algn="ctr" defTabSz="914400" rtl="0" eaLnBrk="1" fontAlgn="auto" latinLnBrk="0" hangingPunct="1">
              <a:lnSpc>
                <a:spcPct val="85000"/>
              </a:lnSpc>
              <a:spcBef>
                <a:spcPct val="0"/>
              </a:spcBef>
              <a:spcAft>
                <a:spcPts val="0"/>
              </a:spcAft>
              <a:buClrTx/>
              <a:buSzTx/>
              <a:buFontTx/>
              <a:buNone/>
              <a:tabLst/>
              <a:defRPr/>
            </a:pPr>
            <a:r>
              <a:rPr kumimoji="0" lang="en-US" sz="2400" b="0" i="1" u="none" strike="noStrike" kern="1200" cap="none" spc="-50" normalizeH="0" baseline="0" noProof="0">
                <a:ln>
                  <a:noFill/>
                </a:ln>
                <a:solidFill>
                  <a:srgbClr val="63A537"/>
                </a:solidFill>
                <a:effectLst/>
                <a:uLnTx/>
                <a:uFillTx/>
                <a:latin typeface="Century Gothic" charset="0"/>
              </a:rPr>
              <a:t>*Some tribal provisions may fall under multiple categories</a:t>
            </a:r>
            <a:endParaRPr kumimoji="0" lang="en-US" sz="2400" b="1" i="0" u="none" strike="noStrike" kern="1200" cap="none" spc="-50" normalizeH="0" baseline="0" noProof="0">
              <a:ln>
                <a:noFill/>
              </a:ln>
              <a:solidFill>
                <a:srgbClr val="63A537"/>
              </a:solidFill>
              <a:effectLst/>
              <a:uLnTx/>
              <a:uFillTx/>
              <a:latin typeface="Century Gothic" charset="0"/>
            </a:endParaRPr>
          </a:p>
        </p:txBody>
      </p:sp>
    </p:spTree>
    <p:extLst>
      <p:ext uri="{BB962C8B-B14F-4D97-AF65-F5344CB8AC3E}">
        <p14:creationId xmlns:p14="http://schemas.microsoft.com/office/powerpoint/2010/main" val="226733560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II – Conservation</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620252" y="1845733"/>
            <a:ext cx="9769643" cy="4592523"/>
          </a:xfrm>
        </p:spPr>
        <p:txBody>
          <a:bodyPr>
            <a:normAutofit/>
          </a:bodyPr>
          <a:lstStyle/>
          <a:p>
            <a:pPr>
              <a:lnSpc>
                <a:spcPct val="120000"/>
              </a:lnSpc>
            </a:pPr>
            <a:r>
              <a:rPr lang="en-US" sz="2400" b="1" dirty="0"/>
              <a:t>Alternative Funding Arrangements to Support Tribal Access to Conservation Programs – Section 2503(c)</a:t>
            </a:r>
          </a:p>
          <a:p>
            <a:pPr lvl="1">
              <a:lnSpc>
                <a:spcPct val="120000"/>
              </a:lnSpc>
            </a:pPr>
            <a:r>
              <a:rPr lang="en-US" sz="2200" dirty="0"/>
              <a:t>Requires USDA to work with tribal producers and provide alternative funding arrangements for two essential conservation programs: Environmental Quality Incentives Program (EQIP) and Conservation Stewardship Program (CSP). </a:t>
            </a:r>
          </a:p>
          <a:p>
            <a:pPr lvl="1">
              <a:lnSpc>
                <a:spcPct val="120000"/>
              </a:lnSpc>
            </a:pPr>
            <a:r>
              <a:rPr lang="en-US" sz="2200" dirty="0"/>
              <a:t>This change is important as it requires the Secretary to provide tribal producers full access to EQIP and CSP programs while working within effective and traditional tribal agriculture structures and systems of cooperation.</a:t>
            </a:r>
          </a:p>
          <a:p>
            <a:pPr lvl="1">
              <a:lnSpc>
                <a:spcPct val="120000"/>
              </a:lnSpc>
            </a:pPr>
            <a:endParaRPr lang="en-US" sz="2200" b="1" dirty="0"/>
          </a:p>
          <a:p>
            <a:pPr lvl="1">
              <a:lnSpc>
                <a:spcPct val="120000"/>
              </a:lnSpc>
            </a:pPr>
            <a:endParaRPr lang="en-US" dirty="0">
              <a:solidFill>
                <a:schemeClr val="tx1"/>
              </a:solidFill>
            </a:endParaRPr>
          </a:p>
        </p:txBody>
      </p:sp>
      <p:pic>
        <p:nvPicPr>
          <p:cNvPr id="7" name="Picture 6"/>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399658" y="4409661"/>
            <a:ext cx="1204552" cy="1202407"/>
          </a:xfrm>
          <a:prstGeom prst="rect">
            <a:avLst/>
          </a:prstGeom>
        </p:spPr>
      </p:pic>
      <p:pic>
        <p:nvPicPr>
          <p:cNvPr id="9" name="Picture 8"/>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423511" y="2569214"/>
            <a:ext cx="1196741" cy="1196741"/>
          </a:xfrm>
          <a:prstGeom prst="rect">
            <a:avLst/>
          </a:prstGeom>
        </p:spPr>
      </p:pic>
    </p:spTree>
    <p:extLst>
      <p:ext uri="{BB962C8B-B14F-4D97-AF65-F5344CB8AC3E}">
        <p14:creationId xmlns:p14="http://schemas.microsoft.com/office/powerpoint/2010/main" val="419820979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XII – Misc.</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62501" y="1845733"/>
            <a:ext cx="10058400" cy="4592523"/>
          </a:xfrm>
        </p:spPr>
        <p:txBody>
          <a:bodyPr vert="horz" lIns="0" tIns="45720" rIns="0" bIns="45720" rtlCol="0" anchor="t">
            <a:normAutofit/>
          </a:bodyPr>
          <a:lstStyle/>
          <a:p>
            <a:pPr lvl="0">
              <a:lnSpc>
                <a:spcPct val="100000"/>
              </a:lnSpc>
            </a:pPr>
            <a:r>
              <a:rPr lang="en-US" sz="2400" b="1" dirty="0">
                <a:latin typeface="Century Gothic"/>
              </a:rPr>
              <a:t>Upholding the Trust Responsibility – Sec. 12301, 12406, 12510</a:t>
            </a:r>
          </a:p>
          <a:p>
            <a:pPr marL="383540" lvl="1">
              <a:lnSpc>
                <a:spcPct val="100000"/>
              </a:lnSpc>
            </a:pPr>
            <a:r>
              <a:rPr lang="en-US" sz="2200" dirty="0">
                <a:latin typeface="Century Gothic"/>
              </a:rPr>
              <a:t>Maintains the Office of Tribal Relations within the Office of the Secretary to report directly to the Secretary of Agriculture</a:t>
            </a:r>
          </a:p>
          <a:p>
            <a:pPr marL="383540" lvl="1">
              <a:lnSpc>
                <a:spcPct val="100000"/>
              </a:lnSpc>
            </a:pPr>
            <a:r>
              <a:rPr lang="en-US" sz="2200" dirty="0">
                <a:latin typeface="Century Gothic"/>
              </a:rPr>
              <a:t>Provides additional tribal government and producers eligibility and permanent baseline funding for the combined Farming Opportunities Training and Outreach (FOTO) program for beginning and socially disadvantaged farmers and ranchers</a:t>
            </a:r>
          </a:p>
          <a:p>
            <a:pPr marL="383540" lvl="1">
              <a:lnSpc>
                <a:spcPct val="100000"/>
              </a:lnSpc>
            </a:pPr>
            <a:r>
              <a:rPr lang="en-US" sz="2200" dirty="0">
                <a:latin typeface="Century Gothic"/>
              </a:rPr>
              <a:t>Codifies the existence and access to federal agency resources and technical assistance for Tribal Promise Zones. </a:t>
            </a:r>
            <a:r>
              <a:rPr lang="en-US" sz="2200" i="1" dirty="0">
                <a:latin typeface="Century Gothic"/>
              </a:rPr>
              <a:t>Not included</a:t>
            </a:r>
            <a:r>
              <a:rPr lang="en-US" sz="2200" dirty="0">
                <a:latin typeface="Century Gothic"/>
              </a:rPr>
              <a:t>: competitive enhancement provisions.</a:t>
            </a: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120442" y="2110805"/>
            <a:ext cx="877982" cy="865941"/>
          </a:xfrm>
          <a:prstGeom prst="rect">
            <a:avLst/>
          </a:prstGeom>
        </p:spPr>
      </p:pic>
      <p:pic>
        <p:nvPicPr>
          <p:cNvPr id="6" name="Picture 5"/>
          <p:cNvPicPr>
            <a:picLocks/>
          </p:cNvPicPr>
          <p:nvPr/>
        </p:nvPicPr>
        <p:blipFill rotWithShape="1">
          <a:blip r:embed="rId4">
            <a:extLst>
              <a:ext uri="{28A0092B-C50C-407E-A947-70E740481C1C}">
                <a14:useLocalDpi xmlns:a14="http://schemas.microsoft.com/office/drawing/2010/main" val="0"/>
              </a:ext>
            </a:extLst>
          </a:blip>
          <a:srcRect l="48556"/>
          <a:stretch/>
        </p:blipFill>
        <p:spPr>
          <a:xfrm>
            <a:off x="141331" y="2978383"/>
            <a:ext cx="832446" cy="832446"/>
          </a:xfrm>
          <a:prstGeom prst="rect">
            <a:avLst/>
          </a:prstGeom>
        </p:spPr>
      </p:pic>
      <p:pic>
        <p:nvPicPr>
          <p:cNvPr id="7" name="Picture 6"/>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908909" y="2978383"/>
            <a:ext cx="814939" cy="813488"/>
          </a:xfrm>
          <a:prstGeom prst="rect">
            <a:avLst/>
          </a:prstGeom>
        </p:spPr>
      </p:pic>
      <p:pic>
        <p:nvPicPr>
          <p:cNvPr id="9" name="Picture 8"/>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118397" y="3805526"/>
            <a:ext cx="814939" cy="813488"/>
          </a:xfrm>
          <a:prstGeom prst="rect">
            <a:avLst/>
          </a:prstGeom>
        </p:spPr>
      </p:pic>
      <p:pic>
        <p:nvPicPr>
          <p:cNvPr id="10" name="Picture 9"/>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889116" y="3766530"/>
            <a:ext cx="852484" cy="852484"/>
          </a:xfrm>
          <a:prstGeom prst="rect">
            <a:avLst/>
          </a:prstGeom>
        </p:spPr>
      </p:pic>
      <p:pic>
        <p:nvPicPr>
          <p:cNvPr id="11" name="Picture 10"/>
          <p:cNvPicPr>
            <a:picLocks/>
          </p:cNvPicPr>
          <p:nvPr/>
        </p:nvPicPr>
        <p:blipFill rotWithShape="1">
          <a:blip r:embed="rId5">
            <a:extLst>
              <a:ext uri="{28A0092B-C50C-407E-A947-70E740481C1C}">
                <a14:useLocalDpi xmlns:a14="http://schemas.microsoft.com/office/drawing/2010/main" val="0"/>
              </a:ext>
            </a:extLst>
          </a:blip>
          <a:srcRect r="48291"/>
          <a:stretch/>
        </p:blipFill>
        <p:spPr>
          <a:xfrm>
            <a:off x="104285" y="4513781"/>
            <a:ext cx="841829" cy="841829"/>
          </a:xfrm>
          <a:prstGeom prst="rect">
            <a:avLst/>
          </a:prstGeom>
        </p:spPr>
      </p:pic>
      <p:pic>
        <p:nvPicPr>
          <p:cNvPr id="12" name="Picture 11" descr="A picture containing object&#10;&#10;Description generated with very high confidence">
            <a:extLst>
              <a:ext uri="{FF2B5EF4-FFF2-40B4-BE49-F238E27FC236}">
                <a16:creationId xmlns:a16="http://schemas.microsoft.com/office/drawing/2014/main" id="{DCC546BE-3F73-4929-925E-D2A9B2B159BD}"/>
              </a:ext>
            </a:extLst>
          </p:cNvPr>
          <p:cNvPicPr>
            <a:picLocks/>
          </p:cNvPicPr>
          <p:nvPr/>
        </p:nvPicPr>
        <p:blipFill rotWithShape="1">
          <a:blip r:embed="rId4">
            <a:extLst>
              <a:ext uri="{28A0092B-C50C-407E-A947-70E740481C1C}">
                <a14:useLocalDpi xmlns:a14="http://schemas.microsoft.com/office/drawing/2010/main" val="0"/>
              </a:ext>
            </a:extLst>
          </a:blip>
          <a:srcRect l="48556"/>
          <a:stretch/>
        </p:blipFill>
        <p:spPr>
          <a:xfrm>
            <a:off x="101746" y="5274278"/>
            <a:ext cx="832446" cy="832446"/>
          </a:xfrm>
          <a:prstGeom prst="rect">
            <a:avLst/>
          </a:prstGeom>
        </p:spPr>
      </p:pic>
    </p:spTree>
    <p:extLst>
      <p:ext uri="{BB962C8B-B14F-4D97-AF65-F5344CB8AC3E}">
        <p14:creationId xmlns:p14="http://schemas.microsoft.com/office/powerpoint/2010/main" val="374231676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XII – Misc.</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62501" y="1845733"/>
            <a:ext cx="10058400" cy="4592523"/>
          </a:xfrm>
        </p:spPr>
        <p:txBody>
          <a:bodyPr vert="horz" lIns="0" tIns="45720" rIns="0" bIns="45720" rtlCol="0" anchor="t">
            <a:normAutofit/>
          </a:bodyPr>
          <a:lstStyle/>
          <a:p>
            <a:pPr lvl="0">
              <a:lnSpc>
                <a:spcPct val="100000"/>
              </a:lnSpc>
            </a:pPr>
            <a:r>
              <a:rPr lang="en-US" sz="2400" b="1" dirty="0">
                <a:latin typeface="Century Gothic"/>
              </a:rPr>
              <a:t>Tribal Advisory Committee – Section 12303</a:t>
            </a:r>
          </a:p>
          <a:p>
            <a:pPr marL="383540" lvl="1">
              <a:lnSpc>
                <a:spcPct val="100000"/>
              </a:lnSpc>
            </a:pPr>
            <a:r>
              <a:rPr lang="en-US" sz="2200" dirty="0">
                <a:latin typeface="Century Gothic"/>
              </a:rPr>
              <a:t>Establishes a new 11-member Tribal Advisory Committee through the Office of Tribal Relations to provide advice to the Secretary on Tribal-related issues and policies (Similar Structure to TTAC):</a:t>
            </a:r>
          </a:p>
          <a:p>
            <a:pPr marL="566420" lvl="2">
              <a:lnSpc>
                <a:spcPct val="100000"/>
              </a:lnSpc>
            </a:pPr>
            <a:r>
              <a:rPr lang="en-US" sz="1800" dirty="0">
                <a:latin typeface="Century Gothic"/>
              </a:rPr>
              <a:t>3 members appointed by the Secretary;</a:t>
            </a:r>
          </a:p>
          <a:p>
            <a:pPr marL="566420" lvl="2">
              <a:lnSpc>
                <a:spcPct val="100000"/>
              </a:lnSpc>
            </a:pPr>
            <a:r>
              <a:rPr lang="en-US" sz="1800" dirty="0">
                <a:latin typeface="Century Gothic"/>
              </a:rPr>
              <a:t>2 members appointed by the Senate Committee on Indian Affairs of the Senate (Chair and Vice-Chair get 1 appointment each);</a:t>
            </a:r>
          </a:p>
          <a:p>
            <a:pPr marL="566420" lvl="2">
              <a:lnSpc>
                <a:spcPct val="100000"/>
              </a:lnSpc>
            </a:pPr>
            <a:r>
              <a:rPr lang="en-US" sz="1800" dirty="0">
                <a:latin typeface="Century Gothic"/>
              </a:rPr>
              <a:t>2 members appointed by the U.S. Senate Committee on Agriculture,(Chair and Ranking get 1 appointment each); and</a:t>
            </a:r>
          </a:p>
          <a:p>
            <a:pPr marL="566420" lvl="2">
              <a:lnSpc>
                <a:spcPct val="100000"/>
              </a:lnSpc>
            </a:pPr>
            <a:r>
              <a:rPr lang="en-US" sz="1800" dirty="0">
                <a:latin typeface="Century Gothic"/>
              </a:rPr>
              <a:t>4 members appointed by the U.S. House Committee on Agriculture of the House of Representatives Chair and Ranking get 2 appointment each).</a:t>
            </a:r>
          </a:p>
          <a:p>
            <a:pPr marL="566420" lvl="2">
              <a:lnSpc>
                <a:spcPct val="100000"/>
              </a:lnSpc>
            </a:pPr>
            <a:endParaRPr lang="en-US" sz="1800" dirty="0">
              <a:latin typeface="Century Gothic"/>
            </a:endParaRPr>
          </a:p>
          <a:p>
            <a:pPr marL="566420" lvl="2">
              <a:lnSpc>
                <a:spcPct val="100000"/>
              </a:lnSpc>
            </a:pPr>
            <a:endParaRPr lang="en-US" sz="1800" dirty="0">
              <a:latin typeface="Century Gothic"/>
            </a:endParaRP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120442" y="2110805"/>
            <a:ext cx="877982" cy="865941"/>
          </a:xfrm>
          <a:prstGeom prst="rect">
            <a:avLst/>
          </a:prstGeom>
        </p:spPr>
      </p:pic>
      <p:pic>
        <p:nvPicPr>
          <p:cNvPr id="6" name="Picture 5"/>
          <p:cNvPicPr>
            <a:picLocks/>
          </p:cNvPicPr>
          <p:nvPr/>
        </p:nvPicPr>
        <p:blipFill rotWithShape="1">
          <a:blip r:embed="rId4">
            <a:extLst>
              <a:ext uri="{28A0092B-C50C-407E-A947-70E740481C1C}">
                <a14:useLocalDpi xmlns:a14="http://schemas.microsoft.com/office/drawing/2010/main" val="0"/>
              </a:ext>
            </a:extLst>
          </a:blip>
          <a:srcRect l="48556"/>
          <a:stretch/>
        </p:blipFill>
        <p:spPr>
          <a:xfrm>
            <a:off x="141331" y="2978383"/>
            <a:ext cx="832446" cy="832446"/>
          </a:xfrm>
          <a:prstGeom prst="rect">
            <a:avLst/>
          </a:prstGeom>
        </p:spPr>
      </p:pic>
      <p:pic>
        <p:nvPicPr>
          <p:cNvPr id="7" name="Picture 6"/>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908909" y="2978383"/>
            <a:ext cx="814939" cy="813488"/>
          </a:xfrm>
          <a:prstGeom prst="rect">
            <a:avLst/>
          </a:prstGeom>
        </p:spPr>
      </p:pic>
      <p:pic>
        <p:nvPicPr>
          <p:cNvPr id="9" name="Picture 8"/>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118397" y="3805526"/>
            <a:ext cx="814939" cy="813488"/>
          </a:xfrm>
          <a:prstGeom prst="rect">
            <a:avLst/>
          </a:prstGeom>
        </p:spPr>
      </p:pic>
      <p:pic>
        <p:nvPicPr>
          <p:cNvPr id="10" name="Picture 9"/>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889116" y="3766530"/>
            <a:ext cx="852484" cy="852484"/>
          </a:xfrm>
          <a:prstGeom prst="rect">
            <a:avLst/>
          </a:prstGeom>
        </p:spPr>
      </p:pic>
      <p:pic>
        <p:nvPicPr>
          <p:cNvPr id="11" name="Picture 10"/>
          <p:cNvPicPr>
            <a:picLocks/>
          </p:cNvPicPr>
          <p:nvPr/>
        </p:nvPicPr>
        <p:blipFill rotWithShape="1">
          <a:blip r:embed="rId5">
            <a:extLst>
              <a:ext uri="{28A0092B-C50C-407E-A947-70E740481C1C}">
                <a14:useLocalDpi xmlns:a14="http://schemas.microsoft.com/office/drawing/2010/main" val="0"/>
              </a:ext>
            </a:extLst>
          </a:blip>
          <a:srcRect r="48291"/>
          <a:stretch/>
        </p:blipFill>
        <p:spPr>
          <a:xfrm>
            <a:off x="104285" y="4513781"/>
            <a:ext cx="841829" cy="841829"/>
          </a:xfrm>
          <a:prstGeom prst="rect">
            <a:avLst/>
          </a:prstGeom>
        </p:spPr>
      </p:pic>
      <p:pic>
        <p:nvPicPr>
          <p:cNvPr id="12" name="Picture 11" descr="A picture containing object&#10;&#10;Description generated with very high confidence">
            <a:extLst>
              <a:ext uri="{FF2B5EF4-FFF2-40B4-BE49-F238E27FC236}">
                <a16:creationId xmlns:a16="http://schemas.microsoft.com/office/drawing/2014/main" id="{DCC546BE-3F73-4929-925E-D2A9B2B159BD}"/>
              </a:ext>
            </a:extLst>
          </p:cNvPr>
          <p:cNvPicPr>
            <a:picLocks/>
          </p:cNvPicPr>
          <p:nvPr/>
        </p:nvPicPr>
        <p:blipFill rotWithShape="1">
          <a:blip r:embed="rId4">
            <a:extLst>
              <a:ext uri="{28A0092B-C50C-407E-A947-70E740481C1C}">
                <a14:useLocalDpi xmlns:a14="http://schemas.microsoft.com/office/drawing/2010/main" val="0"/>
              </a:ext>
            </a:extLst>
          </a:blip>
          <a:srcRect l="48556"/>
          <a:stretch/>
        </p:blipFill>
        <p:spPr>
          <a:xfrm>
            <a:off x="101746" y="5274278"/>
            <a:ext cx="832446" cy="832446"/>
          </a:xfrm>
          <a:prstGeom prst="rect">
            <a:avLst/>
          </a:prstGeom>
        </p:spPr>
      </p:pic>
    </p:spTree>
    <p:extLst>
      <p:ext uri="{BB962C8B-B14F-4D97-AF65-F5344CB8AC3E}">
        <p14:creationId xmlns:p14="http://schemas.microsoft.com/office/powerpoint/2010/main" val="311939706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VIII – Forestry</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42239" y="1846624"/>
            <a:ext cx="10058400" cy="4592523"/>
          </a:xfrm>
        </p:spPr>
        <p:txBody>
          <a:bodyPr>
            <a:normAutofit/>
          </a:bodyPr>
          <a:lstStyle/>
          <a:p>
            <a:pPr lvl="0">
              <a:lnSpc>
                <a:spcPct val="100000"/>
              </a:lnSpc>
            </a:pPr>
            <a:r>
              <a:rPr lang="en-US" sz="2400" b="1" dirty="0"/>
              <a:t>Self-Governance and Parity for Healthy Forestry Management – Section 8624</a:t>
            </a:r>
          </a:p>
          <a:p>
            <a:pPr lvl="1">
              <a:lnSpc>
                <a:spcPct val="100000"/>
              </a:lnSpc>
            </a:pPr>
            <a:r>
              <a:rPr lang="en-US" sz="2200" b="1" dirty="0"/>
              <a:t>Good Neighbor Authority - </a:t>
            </a:r>
            <a:r>
              <a:rPr lang="en-US" sz="2200" dirty="0"/>
              <a:t>Makes tribal governments eligible to exercise Good Neighbor Authority for forestry management agreements with states and USDA</a:t>
            </a: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337687" y="1845733"/>
            <a:ext cx="1204552" cy="1202407"/>
          </a:xfrm>
          <a:prstGeom prst="rect">
            <a:avLst/>
          </a:prstGeom>
        </p:spPr>
      </p:pic>
    </p:spTree>
    <p:extLst>
      <p:ext uri="{BB962C8B-B14F-4D97-AF65-F5344CB8AC3E}">
        <p14:creationId xmlns:p14="http://schemas.microsoft.com/office/powerpoint/2010/main" val="21256899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VIII – Forestry</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42239" y="1846624"/>
            <a:ext cx="10058400" cy="4592523"/>
          </a:xfrm>
        </p:spPr>
        <p:txBody>
          <a:bodyPr>
            <a:normAutofit/>
          </a:bodyPr>
          <a:lstStyle/>
          <a:p>
            <a:pPr lvl="0">
              <a:lnSpc>
                <a:spcPct val="100000"/>
              </a:lnSpc>
            </a:pPr>
            <a:r>
              <a:rPr lang="en-US" sz="2400" b="1" dirty="0"/>
              <a:t>Self-Governance and Parity for Healthy Forestry Management – Section 8703</a:t>
            </a:r>
          </a:p>
          <a:p>
            <a:pPr lvl="1">
              <a:lnSpc>
                <a:spcPct val="100000"/>
              </a:lnSpc>
            </a:pPr>
            <a:r>
              <a:rPr lang="en-US" sz="2200" b="1" dirty="0"/>
              <a:t>638 Demonstration Project - </a:t>
            </a:r>
            <a:r>
              <a:rPr lang="en-US" sz="2200" dirty="0"/>
              <a:t>Establishes a Tribal Self-Governance Demonstration Project for management of Forest Service and Bureau of Land Management lands adjacent to Indian lands under the Tribal Forest Protection Act</a:t>
            </a:r>
          </a:p>
          <a:p>
            <a:pPr lvl="1">
              <a:lnSpc>
                <a:spcPct val="100000"/>
              </a:lnSpc>
            </a:pPr>
            <a:r>
              <a:rPr lang="en-US" sz="2200" dirty="0"/>
              <a:t>USDA – Forest Service is starting this process; this will be the first 638 provision that is implemented</a:t>
            </a:r>
          </a:p>
          <a:p>
            <a:pPr lvl="1">
              <a:lnSpc>
                <a:spcPct val="100000"/>
              </a:lnSpc>
            </a:pPr>
            <a:r>
              <a:rPr lang="en-US" sz="2200" dirty="0"/>
              <a:t>What will it look like?</a:t>
            </a:r>
          </a:p>
          <a:p>
            <a:pPr lvl="1">
              <a:lnSpc>
                <a:spcPct val="100000"/>
              </a:lnSpc>
            </a:pPr>
            <a:r>
              <a:rPr lang="en-US" sz="2200" dirty="0"/>
              <a:t>Cooperative Management Agreements plus 638 Contract</a:t>
            </a:r>
          </a:p>
          <a:p>
            <a:pPr lvl="1">
              <a:lnSpc>
                <a:spcPct val="100000"/>
              </a:lnSpc>
            </a:pPr>
            <a:r>
              <a:rPr lang="en-US" sz="2200" dirty="0"/>
              <a:t>NFBC Tribal Roundtable on 638 Forestry at ATNI on May 23, 2019</a:t>
            </a:r>
            <a:endParaRPr lang="en-US" sz="1800" dirty="0"/>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337687" y="1845733"/>
            <a:ext cx="1204552" cy="1202407"/>
          </a:xfrm>
          <a:prstGeom prst="rect">
            <a:avLst/>
          </a:prstGeom>
        </p:spPr>
      </p:pic>
    </p:spTree>
    <p:extLst>
      <p:ext uri="{BB962C8B-B14F-4D97-AF65-F5344CB8AC3E}">
        <p14:creationId xmlns:p14="http://schemas.microsoft.com/office/powerpoint/2010/main" val="289108275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IV – Nutrition</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94586" y="1845733"/>
            <a:ext cx="10058400" cy="4592523"/>
          </a:xfrm>
        </p:spPr>
        <p:txBody>
          <a:bodyPr>
            <a:normAutofit/>
          </a:bodyPr>
          <a:lstStyle/>
          <a:p>
            <a:pPr lvl="0">
              <a:lnSpc>
                <a:spcPct val="100000"/>
              </a:lnSpc>
            </a:pPr>
            <a:r>
              <a:rPr lang="en-US" sz="2400" b="1" dirty="0"/>
              <a:t>Supporting Tribal Self-Governance and Management of FDPIR – Sections 4003(a)-(b)</a:t>
            </a:r>
          </a:p>
          <a:p>
            <a:pPr lvl="1">
              <a:lnSpc>
                <a:spcPct val="100000"/>
              </a:lnSpc>
            </a:pPr>
            <a:r>
              <a:rPr lang="en-US" sz="2200" dirty="0"/>
              <a:t>New “638” tribal self-determination contracts demonstration project allowing ITOs to purchase food for the Food Distribution Program on Indian Reservations (FDPIR)</a:t>
            </a:r>
          </a:p>
          <a:p>
            <a:pPr lvl="1">
              <a:lnSpc>
                <a:spcPct val="100000"/>
              </a:lnSpc>
            </a:pPr>
            <a:r>
              <a:rPr lang="en-US" sz="2200" dirty="0"/>
              <a:t>Requires $5 million direct appropriation</a:t>
            </a:r>
          </a:p>
          <a:p>
            <a:pPr lvl="1">
              <a:lnSpc>
                <a:spcPct val="120000"/>
              </a:lnSpc>
            </a:pPr>
            <a:endParaRPr lang="en-US" sz="2200" b="1" dirty="0"/>
          </a:p>
          <a:p>
            <a:pPr lvl="1">
              <a:lnSpc>
                <a:spcPct val="120000"/>
              </a:lnSpc>
            </a:pPr>
            <a:endParaRPr lang="en-US" dirty="0">
              <a:solidFill>
                <a:schemeClr val="tx1"/>
              </a:solidFill>
            </a:endParaRP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431741" y="1845733"/>
            <a:ext cx="1204552" cy="1202407"/>
          </a:xfrm>
          <a:prstGeom prst="rect">
            <a:avLst/>
          </a:prstGeom>
        </p:spPr>
      </p:pic>
      <p:pic>
        <p:nvPicPr>
          <p:cNvPr id="6" name="Picture 5"/>
          <p:cNvPicPr>
            <a:picLocks/>
          </p:cNvPicPr>
          <p:nvPr/>
        </p:nvPicPr>
        <p:blipFill rotWithShape="1">
          <a:blip r:embed="rId4">
            <a:extLst>
              <a:ext uri="{28A0092B-C50C-407E-A947-70E740481C1C}">
                <a14:useLocalDpi xmlns:a14="http://schemas.microsoft.com/office/drawing/2010/main" val="0"/>
              </a:ext>
            </a:extLst>
          </a:blip>
          <a:srcRect l="49730"/>
          <a:stretch/>
        </p:blipFill>
        <p:spPr>
          <a:xfrm>
            <a:off x="431741" y="3156513"/>
            <a:ext cx="1204552" cy="1204552"/>
          </a:xfrm>
          <a:prstGeom prst="rect">
            <a:avLst/>
          </a:prstGeom>
        </p:spPr>
      </p:pic>
      <p:pic>
        <p:nvPicPr>
          <p:cNvPr id="7" name="Picture 6"/>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439552" y="4469438"/>
            <a:ext cx="1196741" cy="1196741"/>
          </a:xfrm>
          <a:prstGeom prst="rect">
            <a:avLst/>
          </a:prstGeom>
        </p:spPr>
      </p:pic>
    </p:spTree>
    <p:extLst>
      <p:ext uri="{BB962C8B-B14F-4D97-AF65-F5344CB8AC3E}">
        <p14:creationId xmlns:p14="http://schemas.microsoft.com/office/powerpoint/2010/main" val="392783672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IV – Nutrition</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594586" y="1845733"/>
            <a:ext cx="10058400" cy="4592523"/>
          </a:xfrm>
        </p:spPr>
        <p:txBody>
          <a:bodyPr>
            <a:normAutofit/>
          </a:bodyPr>
          <a:lstStyle/>
          <a:p>
            <a:pPr lvl="0">
              <a:lnSpc>
                <a:spcPct val="100000"/>
              </a:lnSpc>
            </a:pPr>
            <a:r>
              <a:rPr lang="en-US" sz="2400" b="1" dirty="0"/>
              <a:t>Supporting Tribal Self-Governance and Management of FDPIR – Sections 4003(a)-(b)</a:t>
            </a:r>
          </a:p>
          <a:p>
            <a:pPr lvl="1">
              <a:lnSpc>
                <a:spcPct val="100000"/>
              </a:lnSpc>
            </a:pPr>
            <a:r>
              <a:rPr lang="en-US" sz="2200" dirty="0"/>
              <a:t>Lowers tribal match to 20 percent; waiver of match and full USDA funding required for tribes with economic hardships; and ability to use other federal funding to reach the match requirement</a:t>
            </a:r>
          </a:p>
          <a:p>
            <a:pPr lvl="1">
              <a:lnSpc>
                <a:spcPct val="100000"/>
              </a:lnSpc>
            </a:pPr>
            <a:r>
              <a:rPr lang="en-US" sz="2200" dirty="0"/>
              <a:t>Allows for two-year carryover funding for FDPIR</a:t>
            </a:r>
          </a:p>
          <a:p>
            <a:pPr lvl="1">
              <a:lnSpc>
                <a:spcPct val="100000"/>
              </a:lnSpc>
            </a:pPr>
            <a:r>
              <a:rPr lang="en-US" sz="2200" dirty="0"/>
              <a:t>Adds “regionally-grown” to the traditional foods provision purchase provision for FDPIR</a:t>
            </a:r>
          </a:p>
          <a:p>
            <a:pPr lvl="1">
              <a:lnSpc>
                <a:spcPct val="100000"/>
              </a:lnSpc>
            </a:pPr>
            <a:r>
              <a:rPr lang="en-US" sz="2200" dirty="0"/>
              <a:t>Requires the Secretary to purchase traditional foods that can be procured “cost-effectively.”</a:t>
            </a:r>
          </a:p>
          <a:p>
            <a:pPr lvl="1">
              <a:lnSpc>
                <a:spcPct val="120000"/>
              </a:lnSpc>
            </a:pPr>
            <a:endParaRPr lang="en-US" sz="2200" b="1" dirty="0"/>
          </a:p>
          <a:p>
            <a:pPr lvl="1">
              <a:lnSpc>
                <a:spcPct val="120000"/>
              </a:lnSpc>
            </a:pPr>
            <a:endParaRPr lang="en-US" dirty="0">
              <a:solidFill>
                <a:schemeClr val="tx1"/>
              </a:solidFill>
            </a:endParaRP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431741" y="1845733"/>
            <a:ext cx="1204552" cy="1202407"/>
          </a:xfrm>
          <a:prstGeom prst="rect">
            <a:avLst/>
          </a:prstGeom>
        </p:spPr>
      </p:pic>
      <p:pic>
        <p:nvPicPr>
          <p:cNvPr id="6" name="Picture 5"/>
          <p:cNvPicPr>
            <a:picLocks/>
          </p:cNvPicPr>
          <p:nvPr/>
        </p:nvPicPr>
        <p:blipFill rotWithShape="1">
          <a:blip r:embed="rId4">
            <a:extLst>
              <a:ext uri="{28A0092B-C50C-407E-A947-70E740481C1C}">
                <a14:useLocalDpi xmlns:a14="http://schemas.microsoft.com/office/drawing/2010/main" val="0"/>
              </a:ext>
            </a:extLst>
          </a:blip>
          <a:srcRect l="49730"/>
          <a:stretch/>
        </p:blipFill>
        <p:spPr>
          <a:xfrm>
            <a:off x="431741" y="3156513"/>
            <a:ext cx="1204552" cy="1204552"/>
          </a:xfrm>
          <a:prstGeom prst="rect">
            <a:avLst/>
          </a:prstGeom>
        </p:spPr>
      </p:pic>
      <p:pic>
        <p:nvPicPr>
          <p:cNvPr id="7" name="Picture 6"/>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439552" y="4469438"/>
            <a:ext cx="1196741" cy="1196741"/>
          </a:xfrm>
          <a:prstGeom prst="rect">
            <a:avLst/>
          </a:prstGeom>
        </p:spPr>
      </p:pic>
    </p:spTree>
    <p:extLst>
      <p:ext uri="{BB962C8B-B14F-4D97-AF65-F5344CB8AC3E}">
        <p14:creationId xmlns:p14="http://schemas.microsoft.com/office/powerpoint/2010/main" val="15588593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pPr algn="ctr"/>
            <a:r>
              <a:rPr lang="en-US"/>
              <a:t>Final 2018 Farm Bill Tribal Provisions:</a:t>
            </a:r>
            <a:br>
              <a:rPr lang="en-US"/>
            </a:br>
            <a:r>
              <a:rPr lang="en-US" b="0" i="1"/>
              <a:t>Title IV – Nutrition</a:t>
            </a:r>
            <a:endParaRPr lang="en-US" sz="3600" b="0" i="1"/>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8" name="Content Placeholder 1">
            <a:extLst>
              <a:ext uri="{FF2B5EF4-FFF2-40B4-BE49-F238E27FC236}">
                <a16:creationId xmlns:a16="http://schemas.microsoft.com/office/drawing/2014/main" id="{2AA8E508-BA56-674B-AFCC-AC357A9B3383}"/>
              </a:ext>
            </a:extLst>
          </p:cNvPr>
          <p:cNvSpPr>
            <a:spLocks noGrp="1"/>
          </p:cNvSpPr>
          <p:nvPr>
            <p:ph idx="1"/>
          </p:nvPr>
        </p:nvSpPr>
        <p:spPr>
          <a:xfrm>
            <a:off x="1620251" y="1845733"/>
            <a:ext cx="10058400" cy="4592523"/>
          </a:xfrm>
        </p:spPr>
        <p:txBody>
          <a:bodyPr vert="horz" lIns="0" tIns="45720" rIns="0" bIns="45720" rtlCol="0" anchor="t">
            <a:normAutofit/>
          </a:bodyPr>
          <a:lstStyle/>
          <a:p>
            <a:pPr lvl="0">
              <a:lnSpc>
                <a:spcPct val="100000"/>
              </a:lnSpc>
            </a:pPr>
            <a:r>
              <a:rPr lang="en-US" sz="2400" b="1" dirty="0"/>
              <a:t>Additional Nutrition Programs – Sections 4205 &amp; 4206</a:t>
            </a:r>
          </a:p>
          <a:p>
            <a:pPr marL="383540" lvl="1">
              <a:lnSpc>
                <a:spcPct val="100000"/>
              </a:lnSpc>
            </a:pPr>
            <a:r>
              <a:rPr lang="en-US" sz="2200" b="1" dirty="0"/>
              <a:t>Micro-Grants for Food Security</a:t>
            </a:r>
            <a:r>
              <a:rPr lang="en-US" sz="2200" dirty="0"/>
              <a:t>—Provides money to states to award grants of up to $5,000 to individuals and up to $10,000 to eligible entities, including tribes and tribal organizations, for small-scale gardening, herding, and livestock operations directed to food insecure communities.</a:t>
            </a:r>
          </a:p>
          <a:p>
            <a:pPr marL="383540" lvl="1">
              <a:lnSpc>
                <a:spcPct val="100000"/>
              </a:lnSpc>
            </a:pPr>
            <a:r>
              <a:rPr lang="en-US" sz="2200" b="1" dirty="0"/>
              <a:t>The Gus Schumacher Food Insecurity Nutrition Incentives—</a:t>
            </a:r>
            <a:r>
              <a:rPr lang="en-US" sz="2200" dirty="0"/>
              <a:t>Tribal agencies can use other federal resources and funds (including IHS funding) to meet the Food Insecurity Nutrition Incentive program matching requirement.</a:t>
            </a:r>
            <a:endParaRPr lang="en-US" sz="2200" b="1" dirty="0"/>
          </a:p>
          <a:p>
            <a:pPr marL="383540" lvl="1">
              <a:lnSpc>
                <a:spcPct val="120000"/>
              </a:lnSpc>
            </a:pPr>
            <a:endParaRPr lang="en-US" dirty="0">
              <a:solidFill>
                <a:schemeClr val="tx1"/>
              </a:solidFill>
            </a:endParaRPr>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r="49911"/>
          <a:stretch/>
        </p:blipFill>
        <p:spPr>
          <a:xfrm>
            <a:off x="419605" y="1845733"/>
            <a:ext cx="1204552" cy="1202407"/>
          </a:xfrm>
          <a:prstGeom prst="rect">
            <a:avLst/>
          </a:prstGeom>
        </p:spPr>
      </p:pic>
      <p:pic>
        <p:nvPicPr>
          <p:cNvPr id="6" name="Picture 5"/>
          <p:cNvPicPr>
            <a:picLocks/>
          </p:cNvPicPr>
          <p:nvPr/>
        </p:nvPicPr>
        <p:blipFill rotWithShape="1">
          <a:blip r:embed="rId3">
            <a:extLst>
              <a:ext uri="{28A0092B-C50C-407E-A947-70E740481C1C}">
                <a14:useLocalDpi xmlns:a14="http://schemas.microsoft.com/office/drawing/2010/main" val="0"/>
              </a:ext>
            </a:extLst>
          </a:blip>
          <a:srcRect l="50083" r="815"/>
          <a:stretch/>
        </p:blipFill>
        <p:spPr>
          <a:xfrm>
            <a:off x="423510" y="3048140"/>
            <a:ext cx="1196741" cy="1196741"/>
          </a:xfrm>
          <a:prstGeom prst="rect">
            <a:avLst/>
          </a:prstGeom>
        </p:spPr>
      </p:pic>
    </p:spTree>
    <p:extLst>
      <p:ext uri="{BB962C8B-B14F-4D97-AF65-F5344CB8AC3E}">
        <p14:creationId xmlns:p14="http://schemas.microsoft.com/office/powerpoint/2010/main" val="312309991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097280" y="1845733"/>
            <a:ext cx="10058400" cy="4592523"/>
          </a:xfrm>
        </p:spPr>
        <p:txBody>
          <a:bodyPr>
            <a:normAutofit lnSpcReduction="10000"/>
          </a:bodyPr>
          <a:lstStyle/>
          <a:p>
            <a:pPr algn="ctr">
              <a:lnSpc>
                <a:spcPct val="120000"/>
              </a:lnSpc>
            </a:pPr>
            <a:r>
              <a:rPr lang="en-US" sz="2400" b="1" dirty="0"/>
              <a:t>First of (Hopefully) Several Tribal Consultations</a:t>
            </a:r>
          </a:p>
          <a:p>
            <a:pPr algn="ctr"/>
            <a:r>
              <a:rPr lang="en-US" b="1" dirty="0"/>
              <a:t>Date</a:t>
            </a:r>
            <a:r>
              <a:rPr lang="en-US" dirty="0"/>
              <a:t>:</a:t>
            </a:r>
            <a:br>
              <a:rPr lang="en-US" dirty="0"/>
            </a:br>
            <a:r>
              <a:rPr lang="en-US" dirty="0"/>
              <a:t>Tuesday May 1, 2019 — Wednesday May 2, 2019</a:t>
            </a:r>
          </a:p>
          <a:p>
            <a:pPr algn="ctr"/>
            <a:r>
              <a:rPr lang="en-US" b="1" dirty="0"/>
              <a:t>Time</a:t>
            </a:r>
            <a:r>
              <a:rPr lang="en-US" dirty="0"/>
              <a:t>: </a:t>
            </a:r>
            <a:br>
              <a:rPr lang="en-US" dirty="0"/>
            </a:br>
            <a:r>
              <a:rPr lang="en-US" dirty="0"/>
              <a:t>8:00 am — 4:30 pm Eastern Time (May 1)</a:t>
            </a:r>
            <a:br>
              <a:rPr lang="en-US" dirty="0"/>
            </a:br>
            <a:r>
              <a:rPr lang="en-US" dirty="0"/>
              <a:t>8:00 am — 1:00 pm Eastern Time (May 2)</a:t>
            </a:r>
          </a:p>
          <a:p>
            <a:pPr algn="ctr"/>
            <a:r>
              <a:rPr lang="en-US" b="1" dirty="0"/>
              <a:t>Location</a:t>
            </a:r>
            <a:r>
              <a:rPr lang="en-US" dirty="0"/>
              <a:t>: </a:t>
            </a:r>
            <a:br>
              <a:rPr lang="en-US" dirty="0"/>
            </a:br>
            <a:r>
              <a:rPr lang="en-US" dirty="0"/>
              <a:t>National Museum of the American Indian</a:t>
            </a:r>
            <a:br>
              <a:rPr lang="en-US" dirty="0"/>
            </a:br>
            <a:r>
              <a:rPr lang="en-US" dirty="0"/>
              <a:t>300 Maryland Ave NE, Room 4018/4019</a:t>
            </a:r>
            <a:br>
              <a:rPr lang="en-US" dirty="0"/>
            </a:br>
            <a:r>
              <a:rPr lang="en-US" dirty="0"/>
              <a:t>Washington, DC 20002</a:t>
            </a:r>
          </a:p>
          <a:p>
            <a:pPr algn="ctr"/>
            <a:r>
              <a:rPr lang="en-US" b="1" dirty="0"/>
              <a:t>RSVP</a:t>
            </a:r>
            <a:r>
              <a:rPr lang="en-US" dirty="0"/>
              <a:t> through email to </a:t>
            </a:r>
            <a:r>
              <a:rPr lang="en-US" u="sng" dirty="0">
                <a:hlinkClick r:id="rId2"/>
              </a:rPr>
              <a:t>Tribal.Relations@osec.usda.gov</a:t>
            </a:r>
            <a:r>
              <a:rPr lang="en-US" dirty="0"/>
              <a:t> with:</a:t>
            </a:r>
          </a:p>
          <a:p>
            <a:pPr algn="ctr"/>
            <a:r>
              <a:rPr lang="en-US" dirty="0"/>
              <a:t>Name; Tribe/Organization; Title (i.e. chairwoman); City, State; Phone; Attending both days? (Y/N); Issues you are interested in</a:t>
            </a:r>
          </a:p>
          <a:p>
            <a:pPr lvl="1"/>
            <a:endParaRPr lang="en-US" dirty="0"/>
          </a:p>
          <a:p>
            <a:pPr>
              <a:lnSpc>
                <a:spcPct val="120000"/>
              </a:lnSpc>
            </a:pPr>
            <a:endParaRPr lang="en-US" sz="2400" b="1" dirty="0"/>
          </a:p>
        </p:txBody>
      </p:sp>
      <p:sp>
        <p:nvSpPr>
          <p:cNvPr id="3" name="Title 2"/>
          <p:cNvSpPr>
            <a:spLocks noGrp="1"/>
          </p:cNvSpPr>
          <p:nvPr>
            <p:ph type="title"/>
          </p:nvPr>
        </p:nvSpPr>
        <p:spPr/>
        <p:txBody>
          <a:bodyPr>
            <a:normAutofit fontScale="90000"/>
          </a:bodyPr>
          <a:lstStyle/>
          <a:p>
            <a:pPr algn="ctr"/>
            <a:r>
              <a:rPr lang="en-US" dirty="0"/>
              <a:t>Upcoming USDA Tribal Consultation:</a:t>
            </a:r>
            <a:br>
              <a:rPr lang="en-US" dirty="0"/>
            </a:br>
            <a:r>
              <a:rPr lang="en-US" b="0" i="1" dirty="0"/>
              <a:t>May 1 &amp; 2, 2018 in DC</a:t>
            </a:r>
            <a:endParaRPr lang="en-US" sz="3600" b="0" i="1" dirty="0"/>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Tree>
    <p:extLst>
      <p:ext uri="{BB962C8B-B14F-4D97-AF65-F5344CB8AC3E}">
        <p14:creationId xmlns:p14="http://schemas.microsoft.com/office/powerpoint/2010/main" val="160801549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097280" y="1845733"/>
            <a:ext cx="10058400" cy="4592523"/>
          </a:xfrm>
        </p:spPr>
        <p:txBody>
          <a:bodyPr>
            <a:normAutofit/>
          </a:bodyPr>
          <a:lstStyle/>
          <a:p>
            <a:pPr>
              <a:lnSpc>
                <a:spcPct val="120000"/>
              </a:lnSpc>
            </a:pPr>
            <a:r>
              <a:rPr lang="en-US" sz="2400" b="1" dirty="0"/>
              <a:t>Look at Implementation Efforts and Outreach</a:t>
            </a:r>
          </a:p>
          <a:p>
            <a:pPr lvl="1">
              <a:lnSpc>
                <a:spcPct val="120000"/>
              </a:lnSpc>
            </a:pPr>
            <a:r>
              <a:rPr lang="en-US" sz="2200" dirty="0"/>
              <a:t>NFBC to hold a prep and informational webinar in about two weeks</a:t>
            </a:r>
          </a:p>
          <a:p>
            <a:pPr lvl="1">
              <a:lnSpc>
                <a:spcPct val="120000"/>
              </a:lnSpc>
            </a:pPr>
            <a:r>
              <a:rPr lang="en-US" sz="2200" dirty="0"/>
              <a:t>First of series of webinars on Farm Bill Implementation</a:t>
            </a:r>
          </a:p>
          <a:p>
            <a:pPr>
              <a:lnSpc>
                <a:spcPct val="120000"/>
              </a:lnSpc>
            </a:pPr>
            <a:endParaRPr lang="en-US" sz="2400" b="1" dirty="0"/>
          </a:p>
          <a:p>
            <a:pPr>
              <a:lnSpc>
                <a:spcPct val="120000"/>
              </a:lnSpc>
            </a:pPr>
            <a:r>
              <a:rPr lang="en-US" sz="2400" b="1" dirty="0"/>
              <a:t>Tribal 638 FDPIR</a:t>
            </a:r>
          </a:p>
          <a:p>
            <a:pPr lvl="1">
              <a:lnSpc>
                <a:spcPct val="120000"/>
              </a:lnSpc>
            </a:pPr>
            <a:r>
              <a:rPr lang="en-US" sz="2200" i="1" dirty="0"/>
              <a:t>Requires</a:t>
            </a:r>
            <a:r>
              <a:rPr lang="en-US" sz="2200" dirty="0"/>
              <a:t> $5 million separate appropriation – will </a:t>
            </a:r>
            <a:r>
              <a:rPr lang="en-US" sz="2200" i="1" dirty="0"/>
              <a:t>not</a:t>
            </a:r>
            <a:r>
              <a:rPr lang="en-US" sz="2200" dirty="0"/>
              <a:t> happen without it</a:t>
            </a:r>
            <a:endParaRPr lang="en-US" sz="2200" i="1" dirty="0"/>
          </a:p>
        </p:txBody>
      </p:sp>
      <p:sp>
        <p:nvSpPr>
          <p:cNvPr id="3" name="Title 2"/>
          <p:cNvSpPr>
            <a:spLocks noGrp="1"/>
          </p:cNvSpPr>
          <p:nvPr>
            <p:ph type="title"/>
          </p:nvPr>
        </p:nvSpPr>
        <p:spPr/>
        <p:txBody>
          <a:bodyPr/>
          <a:lstStyle/>
          <a:p>
            <a:pPr algn="ctr"/>
            <a:r>
              <a:rPr lang="en-US" dirty="0"/>
              <a:t>Implementing the 2018 Farm Bill:</a:t>
            </a:r>
            <a:br>
              <a:rPr lang="en-US" dirty="0"/>
            </a:br>
            <a:r>
              <a:rPr lang="en-US" b="0" i="1" dirty="0"/>
              <a:t>Next Steps for Tribes &amp; NFBC </a:t>
            </a:r>
            <a:endParaRPr lang="en-US" sz="3600" b="0" i="1" dirty="0"/>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Tree>
    <p:extLst>
      <p:ext uri="{BB962C8B-B14F-4D97-AF65-F5344CB8AC3E}">
        <p14:creationId xmlns:p14="http://schemas.microsoft.com/office/powerpoint/2010/main" val="223868776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097280" y="1845733"/>
            <a:ext cx="10058400" cy="4592523"/>
          </a:xfrm>
        </p:spPr>
        <p:txBody>
          <a:bodyPr>
            <a:normAutofit/>
          </a:bodyPr>
          <a:lstStyle/>
          <a:p>
            <a:pPr>
              <a:lnSpc>
                <a:spcPct val="120000"/>
              </a:lnSpc>
            </a:pPr>
            <a:r>
              <a:rPr lang="en-US" sz="2400" b="1" dirty="0"/>
              <a:t>Child Nutrition Reauthorization?</a:t>
            </a:r>
          </a:p>
          <a:p>
            <a:pPr lvl="1">
              <a:lnSpc>
                <a:spcPct val="120000"/>
              </a:lnSpc>
            </a:pPr>
            <a:r>
              <a:rPr lang="en-US" sz="2000" dirty="0"/>
              <a:t>National School Lunch and School Breakfast Programs</a:t>
            </a:r>
          </a:p>
          <a:p>
            <a:pPr lvl="1">
              <a:lnSpc>
                <a:spcPct val="120000"/>
              </a:lnSpc>
            </a:pPr>
            <a:r>
              <a:rPr lang="en-US" sz="2000" dirty="0"/>
              <a:t>Child and Adult Care Food Program</a:t>
            </a:r>
          </a:p>
          <a:p>
            <a:pPr lvl="1">
              <a:lnSpc>
                <a:spcPct val="120000"/>
              </a:lnSpc>
            </a:pPr>
            <a:r>
              <a:rPr lang="en-US" sz="2000" dirty="0"/>
              <a:t>Summer Food Service Program</a:t>
            </a:r>
          </a:p>
          <a:p>
            <a:pPr lvl="1">
              <a:lnSpc>
                <a:spcPct val="120000"/>
              </a:lnSpc>
            </a:pPr>
            <a:r>
              <a:rPr lang="en-US" sz="2000" dirty="0"/>
              <a:t>Afterschool Snack and Meal Program</a:t>
            </a:r>
          </a:p>
          <a:p>
            <a:pPr lvl="1">
              <a:lnSpc>
                <a:spcPct val="120000"/>
              </a:lnSpc>
            </a:pPr>
            <a:r>
              <a:rPr lang="en-US" sz="2000" dirty="0"/>
              <a:t>WIC: Special Supplemental Nutrition Program for Women, Infants, and Children</a:t>
            </a:r>
          </a:p>
          <a:p>
            <a:pPr lvl="1">
              <a:lnSpc>
                <a:spcPct val="120000"/>
              </a:lnSpc>
            </a:pPr>
            <a:r>
              <a:rPr lang="en-US" sz="2000" dirty="0"/>
              <a:t>WIC Farmers Market Nutrition Program</a:t>
            </a:r>
          </a:p>
          <a:p>
            <a:pPr lvl="1">
              <a:lnSpc>
                <a:spcPct val="120000"/>
              </a:lnSpc>
            </a:pPr>
            <a:r>
              <a:rPr lang="en-US" sz="2000" dirty="0"/>
              <a:t>Fresh Fruit and Vegetable Program </a:t>
            </a:r>
          </a:p>
          <a:p>
            <a:pPr lvl="1">
              <a:lnSpc>
                <a:spcPct val="120000"/>
              </a:lnSpc>
            </a:pPr>
            <a:r>
              <a:rPr lang="en-US" sz="2000" dirty="0"/>
              <a:t>The Special Milk Program</a:t>
            </a:r>
          </a:p>
          <a:p>
            <a:endParaRPr lang="en-US" b="1" dirty="0"/>
          </a:p>
        </p:txBody>
      </p:sp>
      <p:sp>
        <p:nvSpPr>
          <p:cNvPr id="3" name="Title 2"/>
          <p:cNvSpPr>
            <a:spLocks noGrp="1"/>
          </p:cNvSpPr>
          <p:nvPr>
            <p:ph type="title"/>
          </p:nvPr>
        </p:nvSpPr>
        <p:spPr>
          <a:xfrm>
            <a:off x="1097280" y="286603"/>
            <a:ext cx="10058400" cy="1450757"/>
          </a:xfrm>
        </p:spPr>
        <p:txBody>
          <a:bodyPr/>
          <a:lstStyle/>
          <a:p>
            <a:pPr algn="ctr"/>
            <a:r>
              <a:rPr lang="en-US" dirty="0"/>
              <a:t>Potential Legislative Issues</a:t>
            </a:r>
            <a:br>
              <a:rPr lang="en-US" dirty="0"/>
            </a:br>
            <a:r>
              <a:rPr lang="en-US" b="0" i="1" dirty="0"/>
              <a:t>116</a:t>
            </a:r>
            <a:r>
              <a:rPr lang="en-US" b="0" i="1" baseline="30000" dirty="0"/>
              <a:t>th</a:t>
            </a:r>
            <a:r>
              <a:rPr lang="en-US" b="0" i="1" dirty="0"/>
              <a:t> Congress</a:t>
            </a:r>
            <a:endParaRPr lang="en-US" sz="3600" b="0" i="1" dirty="0"/>
          </a:p>
        </p:txBody>
      </p:sp>
      <p:sp>
        <p:nvSpPr>
          <p:cNvPr id="4" name="Footer Placeholder 3"/>
          <p:cNvSpPr>
            <a:spLocks noGrp="1"/>
          </p:cNvSpPr>
          <p:nvPr>
            <p:ph type="ftr" sz="quarter" idx="10"/>
          </p:nvPr>
        </p:nvSpPr>
        <p:spPr/>
        <p:txBody>
          <a:bodyPr/>
          <a:lstStyle/>
          <a:p>
            <a:r>
              <a:rPr lang="en-US"/>
              <a:t>Native Farm Bill Coalition</a:t>
            </a:r>
          </a:p>
        </p:txBody>
      </p:sp>
    </p:spTree>
    <p:extLst>
      <p:ext uri="{BB962C8B-B14F-4D97-AF65-F5344CB8AC3E}">
        <p14:creationId xmlns:p14="http://schemas.microsoft.com/office/powerpoint/2010/main" val="20014398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097280" y="1845733"/>
            <a:ext cx="10058400" cy="4592523"/>
          </a:xfrm>
        </p:spPr>
        <p:txBody>
          <a:bodyPr>
            <a:normAutofit/>
          </a:bodyPr>
          <a:lstStyle/>
          <a:p>
            <a:pPr lvl="1">
              <a:lnSpc>
                <a:spcPct val="120000"/>
              </a:lnSpc>
            </a:pPr>
            <a:r>
              <a:rPr lang="en-US" sz="2200" dirty="0">
                <a:solidFill>
                  <a:schemeClr val="tx1"/>
                </a:solidFill>
              </a:rPr>
              <a:t>What Wasn’t in the 2018 Farm Bill</a:t>
            </a:r>
          </a:p>
          <a:p>
            <a:pPr lvl="2">
              <a:lnSpc>
                <a:spcPct val="120000"/>
              </a:lnSpc>
            </a:pPr>
            <a:r>
              <a:rPr lang="en-US" sz="1800" dirty="0">
                <a:solidFill>
                  <a:schemeClr val="tx1"/>
                </a:solidFill>
              </a:rPr>
              <a:t>638 for SNAP</a:t>
            </a:r>
          </a:p>
          <a:p>
            <a:pPr lvl="2">
              <a:lnSpc>
                <a:spcPct val="120000"/>
              </a:lnSpc>
            </a:pPr>
            <a:r>
              <a:rPr lang="en-US" sz="1800" dirty="0">
                <a:solidFill>
                  <a:schemeClr val="tx1"/>
                </a:solidFill>
              </a:rPr>
              <a:t>SUTA for all RD/USDA</a:t>
            </a:r>
          </a:p>
          <a:p>
            <a:pPr lvl="1">
              <a:lnSpc>
                <a:spcPct val="120000"/>
              </a:lnSpc>
            </a:pPr>
            <a:r>
              <a:rPr lang="en-US" sz="2200" dirty="0"/>
              <a:t>Appropriations</a:t>
            </a:r>
          </a:p>
          <a:p>
            <a:pPr lvl="1">
              <a:lnSpc>
                <a:spcPct val="120000"/>
              </a:lnSpc>
            </a:pPr>
            <a:r>
              <a:rPr lang="en-US" sz="2200" dirty="0"/>
              <a:t>Child Nutrition Reauthorization . . . </a:t>
            </a:r>
            <a:r>
              <a:rPr lang="en-US" sz="2200"/>
              <a:t>.</a:t>
            </a:r>
            <a:endParaRPr lang="en-US" sz="2200" dirty="0"/>
          </a:p>
          <a:p>
            <a:endParaRPr lang="en-US" b="1" dirty="0"/>
          </a:p>
        </p:txBody>
      </p:sp>
      <p:sp>
        <p:nvSpPr>
          <p:cNvPr id="3" name="Title 2"/>
          <p:cNvSpPr>
            <a:spLocks noGrp="1"/>
          </p:cNvSpPr>
          <p:nvPr>
            <p:ph type="title"/>
          </p:nvPr>
        </p:nvSpPr>
        <p:spPr>
          <a:xfrm>
            <a:off x="1097280" y="286603"/>
            <a:ext cx="10058400" cy="1450757"/>
          </a:xfrm>
        </p:spPr>
        <p:txBody>
          <a:bodyPr/>
          <a:lstStyle/>
          <a:p>
            <a:pPr algn="ctr"/>
            <a:r>
              <a:rPr lang="en-US" dirty="0"/>
              <a:t>Potential Legislative Issues</a:t>
            </a:r>
            <a:br>
              <a:rPr lang="en-US" dirty="0"/>
            </a:br>
            <a:r>
              <a:rPr lang="en-US" b="0" i="1" dirty="0"/>
              <a:t>116</a:t>
            </a:r>
            <a:r>
              <a:rPr lang="en-US" b="0" i="1" baseline="30000" dirty="0"/>
              <a:t>th</a:t>
            </a:r>
            <a:r>
              <a:rPr lang="en-US" b="0" i="1" dirty="0"/>
              <a:t> Congress</a:t>
            </a:r>
            <a:endParaRPr lang="en-US" sz="3600" b="0" i="1" dirty="0"/>
          </a:p>
        </p:txBody>
      </p:sp>
      <p:sp>
        <p:nvSpPr>
          <p:cNvPr id="4" name="Footer Placeholder 3"/>
          <p:cNvSpPr>
            <a:spLocks noGrp="1"/>
          </p:cNvSpPr>
          <p:nvPr>
            <p:ph type="ftr" sz="quarter" idx="10"/>
          </p:nvPr>
        </p:nvSpPr>
        <p:spPr/>
        <p:txBody>
          <a:bodyPr/>
          <a:lstStyle/>
          <a:p>
            <a:r>
              <a:rPr lang="en-US"/>
              <a:t>Native Farm Bill Coalition</a:t>
            </a:r>
          </a:p>
        </p:txBody>
      </p:sp>
    </p:spTree>
    <p:extLst>
      <p:ext uri="{BB962C8B-B14F-4D97-AF65-F5344CB8AC3E}">
        <p14:creationId xmlns:p14="http://schemas.microsoft.com/office/powerpoint/2010/main" val="385470938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US" b="1"/>
              <a:t>Need More Tribal Leadership and Tribal Organizations to get involved!</a:t>
            </a:r>
          </a:p>
          <a:p>
            <a:endParaRPr lang="en-US" sz="1200" b="1"/>
          </a:p>
          <a:p>
            <a:pPr lvl="1"/>
            <a:r>
              <a:rPr lang="en-US"/>
              <a:t>Pass a resolution, send logo, and point of contact’s information</a:t>
            </a:r>
          </a:p>
          <a:p>
            <a:pPr lvl="1"/>
            <a:r>
              <a:rPr lang="en-US"/>
              <a:t>Provide input, get latest updates, and receive information </a:t>
            </a:r>
          </a:p>
          <a:p>
            <a:pPr lvl="1"/>
            <a:r>
              <a:rPr lang="en-US"/>
              <a:t>Coalition will provide talking points, one-pagers, and tailored data to support your advocacy; regular lawyer/lobbyist strategy calls; regular webinar and discussions</a:t>
            </a:r>
          </a:p>
        </p:txBody>
      </p:sp>
      <p:sp>
        <p:nvSpPr>
          <p:cNvPr id="3" name="Title 2"/>
          <p:cNvSpPr>
            <a:spLocks noGrp="1"/>
          </p:cNvSpPr>
          <p:nvPr>
            <p:ph type="title"/>
          </p:nvPr>
        </p:nvSpPr>
        <p:spPr/>
        <p:txBody>
          <a:bodyPr/>
          <a:lstStyle/>
          <a:p>
            <a:pPr algn="ctr"/>
            <a:r>
              <a:rPr lang="en-US" b="0" i="1"/>
              <a:t>Join the</a:t>
            </a:r>
            <a:br>
              <a:rPr lang="en-US"/>
            </a:br>
            <a:r>
              <a:rPr lang="en-US"/>
              <a:t>Native Farm Bill Coalition</a:t>
            </a:r>
          </a:p>
        </p:txBody>
      </p:sp>
      <p:sp>
        <p:nvSpPr>
          <p:cNvPr id="4" name="Footer Placeholder 3"/>
          <p:cNvSpPr>
            <a:spLocks noGrp="1"/>
          </p:cNvSpPr>
          <p:nvPr>
            <p:ph type="ftr" sz="quarter" idx="10"/>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800" normalizeH="0" baseline="0" noProof="0">
                <a:ln>
                  <a:noFill/>
                </a:ln>
                <a:solidFill>
                  <a:srgbClr val="FFFFFF"/>
                </a:solidFill>
                <a:effectLst/>
                <a:uLnTx/>
                <a:uFillTx/>
                <a:latin typeface="Century Gothic" charset="0"/>
              </a:rPr>
              <a:t>Native Farm Bill Coalition</a:t>
            </a:r>
          </a:p>
        </p:txBody>
      </p:sp>
      <p:sp>
        <p:nvSpPr>
          <p:cNvPr id="5" name="Rectangle 4"/>
          <p:cNvSpPr/>
          <p:nvPr/>
        </p:nvSpPr>
        <p:spPr>
          <a:xfrm>
            <a:off x="1647286" y="4188852"/>
            <a:ext cx="8958388" cy="95410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a:ln>
                  <a:noFill/>
                </a:ln>
                <a:solidFill>
                  <a:prstClr val="black"/>
                </a:solidFill>
                <a:effectLst/>
                <a:uLnTx/>
                <a:uFillTx/>
                <a:latin typeface="Calibri" panose="020F0502020204030204"/>
                <a:ea typeface="+mn-ea"/>
                <a:cs typeface="+mn-cs"/>
              </a:rPr>
              <a:t>Website:  </a:t>
            </a:r>
            <a:r>
              <a:rPr kumimoji="0" lang="en-US" sz="2800" b="1" i="0" u="none" strike="noStrike" kern="1200" cap="none" spc="0" normalizeH="0" baseline="0" noProof="0">
                <a:ln>
                  <a:noFill/>
                </a:ln>
                <a:solidFill>
                  <a:prstClr val="black"/>
                </a:solidFill>
                <a:effectLst/>
                <a:uLnTx/>
                <a:uFillTx/>
                <a:latin typeface="Calibri" panose="020F0502020204030204"/>
                <a:ea typeface="+mn-ea"/>
                <a:cs typeface="+mn-cs"/>
                <a:hlinkClick r:id="rId2"/>
              </a:rPr>
              <a:t>www.nativefarmbillcoalition.org</a:t>
            </a:r>
            <a:endParaRPr kumimoji="0" lang="en-US" sz="2800" b="1" i="0" u="none" strike="noStrike" kern="1200" cap="none" spc="0" normalizeH="0" baseline="0" noProof="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a:ln>
                  <a:noFill/>
                </a:ln>
                <a:solidFill>
                  <a:prstClr val="black"/>
                </a:solidFill>
                <a:effectLst/>
                <a:uLnTx/>
                <a:uFillTx/>
                <a:latin typeface="Calibri" panose="020F0502020204030204"/>
                <a:ea typeface="+mn-ea"/>
                <a:cs typeface="+mn-cs"/>
              </a:rPr>
              <a:t>Email:       </a:t>
            </a:r>
            <a:r>
              <a:rPr kumimoji="0" lang="en-US" sz="2800" b="1" i="0" u="none" strike="noStrike" kern="1200" cap="none" spc="0" normalizeH="0" baseline="0" noProof="0">
                <a:ln>
                  <a:noFill/>
                </a:ln>
                <a:solidFill>
                  <a:prstClr val="black"/>
                </a:solidFill>
                <a:effectLst/>
                <a:uLnTx/>
                <a:uFillTx/>
                <a:latin typeface="Calibri" panose="020F0502020204030204"/>
                <a:ea typeface="+mn-ea"/>
                <a:cs typeface="+mn-cs"/>
                <a:hlinkClick r:id="rId3"/>
              </a:rPr>
              <a:t>info@nativefarmbillcoalition.org</a:t>
            </a:r>
            <a:r>
              <a:rPr kumimoji="0" lang="en-US" sz="2800" b="1" i="0" u="none" strike="noStrike" kern="1200" cap="none" spc="0" normalizeH="0" baseline="0" noProof="0">
                <a:ln>
                  <a:noFill/>
                </a:ln>
                <a:solidFill>
                  <a:prstClr val="black"/>
                </a:solidFill>
                <a:effectLst/>
                <a:uLnTx/>
                <a:uFillTx/>
                <a:latin typeface="Calibri" panose="020F0502020204030204"/>
                <a:ea typeface="+mn-ea"/>
                <a:cs typeface="+mn-cs"/>
              </a:rPr>
              <a:t> </a:t>
            </a:r>
          </a:p>
        </p:txBody>
      </p:sp>
    </p:spTree>
    <p:extLst>
      <p:ext uri="{BB962C8B-B14F-4D97-AF65-F5344CB8AC3E}">
        <p14:creationId xmlns:p14="http://schemas.microsoft.com/office/powerpoint/2010/main" val="7020444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8660" y="0"/>
            <a:ext cx="12230660" cy="6857999"/>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 name="Picture 19"/>
          <p:cNvPicPr>
            <a:picLocks noChangeAspect="1"/>
          </p:cNvPicPr>
          <p:nvPr/>
        </p:nvPicPr>
        <p:blipFill rotWithShape="1">
          <a:blip r:embed="rId2">
            <a:alphaModFix amt="15000"/>
            <a:extLst>
              <a:ext uri="{28A0092B-C50C-407E-A947-70E740481C1C}">
                <a14:useLocalDpi xmlns:a14="http://schemas.microsoft.com/office/drawing/2010/main" val="0"/>
              </a:ext>
            </a:extLst>
          </a:blip>
          <a:srcRect b="24855"/>
          <a:stretch/>
        </p:blipFill>
        <p:spPr>
          <a:xfrm>
            <a:off x="-38660" y="-1"/>
            <a:ext cx="12230660" cy="6857999"/>
          </a:xfrm>
          <a:prstGeom prst="rect">
            <a:avLst/>
          </a:prstGeom>
        </p:spPr>
      </p:pic>
      <p:sp>
        <p:nvSpPr>
          <p:cNvPr id="8" name="Rectangle 7">
            <a:extLst>
              <a:ext uri="{FF2B5EF4-FFF2-40B4-BE49-F238E27FC236}">
                <a16:creationId xmlns:a16="http://schemas.microsoft.com/office/drawing/2014/main" id="{0CC6E234-BA97-584D-A09C-EE1D79D1819F}"/>
              </a:ext>
            </a:extLst>
          </p:cNvPr>
          <p:cNvSpPr/>
          <p:nvPr/>
        </p:nvSpPr>
        <p:spPr>
          <a:xfrm>
            <a:off x="705026" y="3414071"/>
            <a:ext cx="10743287" cy="2123658"/>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chemeClr val="bg1"/>
                </a:solidFill>
                <a:effectLst/>
                <a:uLnTx/>
                <a:uFillTx/>
                <a:latin typeface="Calibri" panose="020F0502020204030204"/>
                <a:ea typeface="+mn-ea"/>
                <a:cs typeface="+mn-cs"/>
              </a:rPr>
              <a:t>Colby D. Duren, J.D., </a:t>
            </a:r>
            <a:r>
              <a:rPr kumimoji="0" lang="en-US" sz="2400" b="1" i="1" u="none" strike="noStrike" kern="1200" cap="none" spc="0" normalizeH="0" baseline="0" noProof="0" dirty="0">
                <a:ln>
                  <a:noFill/>
                </a:ln>
                <a:solidFill>
                  <a:schemeClr val="bg1"/>
                </a:solidFill>
                <a:effectLst/>
                <a:uLnTx/>
                <a:uFillTx/>
                <a:latin typeface="Calibri" panose="020F0502020204030204"/>
                <a:ea typeface="+mn-ea"/>
                <a:cs typeface="+mn-cs"/>
              </a:rPr>
              <a:t>Director</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chemeClr val="bg1"/>
              </a:solidFill>
              <a:effectLst/>
              <a:uLnTx/>
              <a:uFillTx/>
              <a:latin typeface="Calibri" panose="020F0502020204030204"/>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chemeClr val="bg1"/>
                </a:solidFill>
                <a:effectLst/>
                <a:uLnTx/>
                <a:uFillTx/>
                <a:latin typeface="Calibri" panose="020F0502020204030204"/>
                <a:ea typeface="+mn-ea"/>
                <a:cs typeface="+mn-cs"/>
              </a:rPr>
              <a:t>Indigenous Food and Agriculture Initiative</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schemeClr val="bg1"/>
                </a:solidFill>
                <a:effectLst/>
                <a:uLnTx/>
                <a:uFillTx/>
                <a:latin typeface="Calibri" panose="020F0502020204030204"/>
              </a:rPr>
              <a:t>University of Arkansas </a:t>
            </a:r>
            <a:endParaRPr lang="en-US" sz="2400" dirty="0">
              <a:solidFill>
                <a:schemeClr val="bg1"/>
              </a:solidFill>
              <a:latin typeface="Calibri" panose="020F0502020204030204"/>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is-IS" sz="2400" b="0" i="0" u="none" strike="noStrike" kern="1200" cap="none" spc="0" normalizeH="0" baseline="0" noProof="0" dirty="0">
                <a:ln>
                  <a:noFill/>
                </a:ln>
                <a:solidFill>
                  <a:schemeClr val="bg1"/>
                </a:solidFill>
                <a:effectLst/>
                <a:uLnTx/>
                <a:uFillTx/>
                <a:latin typeface="Calibri" panose="020F0502020204030204"/>
                <a:ea typeface="+mn-ea"/>
                <a:cs typeface="+mn-cs"/>
              </a:rPr>
              <a:t>Fayetteville, AR</a:t>
            </a:r>
            <a:r>
              <a:rPr kumimoji="0" lang="en-US" sz="2400" b="0" i="0" u="none" strike="noStrike" kern="1200" cap="none" spc="0" normalizeH="0" baseline="0" noProof="0" dirty="0">
                <a:ln>
                  <a:noFill/>
                </a:ln>
                <a:solidFill>
                  <a:schemeClr val="bg1"/>
                </a:solidFill>
                <a:effectLst/>
                <a:uLnTx/>
                <a:uFillTx/>
                <a:latin typeface="Calibri" panose="020F0502020204030204"/>
                <a:ea typeface="+mn-ea"/>
                <a:cs typeface="+mn-cs"/>
              </a:rPr>
              <a:t>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err="1">
                <a:ln>
                  <a:noFill/>
                </a:ln>
                <a:solidFill>
                  <a:schemeClr val="bg1"/>
                </a:solidFill>
                <a:effectLst/>
                <a:uLnTx/>
                <a:uFillTx/>
                <a:latin typeface="Calibri" panose="020F0502020204030204"/>
                <a:ea typeface="+mn-ea"/>
                <a:cs typeface="+mn-cs"/>
              </a:rPr>
              <a:t>cduren@uark.edu</a:t>
            </a:r>
            <a:r>
              <a:rPr kumimoji="0" lang="en-US" sz="2400" b="1" i="0" u="none" strike="noStrike" kern="1200" cap="none" spc="0" normalizeH="0" baseline="0" noProof="0" dirty="0">
                <a:ln>
                  <a:noFill/>
                </a:ln>
                <a:solidFill>
                  <a:schemeClr val="bg1"/>
                </a:solidFill>
                <a:effectLst/>
                <a:uLnTx/>
                <a:uFillTx/>
                <a:latin typeface="Calibri" panose="020F0502020204030204"/>
                <a:ea typeface="+mn-ea"/>
                <a:cs typeface="+mn-cs"/>
              </a:rPr>
              <a:t>  </a:t>
            </a:r>
          </a:p>
        </p:txBody>
      </p:sp>
      <p:pic>
        <p:nvPicPr>
          <p:cNvPr id="16" name="Picture 15" descr="A close up of a logo&#10;&#10;Description automatically generated">
            <a:extLst>
              <a:ext uri="{FF2B5EF4-FFF2-40B4-BE49-F238E27FC236}">
                <a16:creationId xmlns:a16="http://schemas.microsoft.com/office/drawing/2014/main" id="{69AB46F8-D50B-BF4A-9AEB-DE93BECB0204}"/>
              </a:ext>
            </a:extLst>
          </p:cNvPr>
          <p:cNvPicPr>
            <a:picLocks noChangeAspect="1"/>
          </p:cNvPicPr>
          <p:nvPr/>
        </p:nvPicPr>
        <p:blipFill>
          <a:blip r:embed="rId3"/>
          <a:stretch>
            <a:fillRect/>
          </a:stretch>
        </p:blipFill>
        <p:spPr>
          <a:xfrm>
            <a:off x="3611023" y="577954"/>
            <a:ext cx="2131375" cy="2131375"/>
          </a:xfrm>
          <a:prstGeom prst="rect">
            <a:avLst/>
          </a:prstGeom>
        </p:spPr>
      </p:pic>
      <p:sp>
        <p:nvSpPr>
          <p:cNvPr id="18" name="TextBox 17">
            <a:extLst>
              <a:ext uri="{FF2B5EF4-FFF2-40B4-BE49-F238E27FC236}">
                <a16:creationId xmlns:a16="http://schemas.microsoft.com/office/drawing/2014/main" id="{D8214FB3-CDD6-624B-AD05-7B87066309D5}"/>
              </a:ext>
            </a:extLst>
          </p:cNvPr>
          <p:cNvSpPr txBox="1"/>
          <p:nvPr/>
        </p:nvSpPr>
        <p:spPr>
          <a:xfrm>
            <a:off x="1712720" y="2823937"/>
            <a:ext cx="8727900" cy="369332"/>
          </a:xfrm>
          <a:prstGeom prst="rect">
            <a:avLst/>
          </a:prstGeom>
          <a:noFill/>
        </p:spPr>
        <p:txBody>
          <a:bodyPr wrap="square" rtlCol="0">
            <a:spAutoFit/>
          </a:bodyPr>
          <a:lstStyle/>
          <a:p>
            <a:pPr algn="ctr"/>
            <a:r>
              <a:rPr lang="en-US" b="1" i="1">
                <a:solidFill>
                  <a:schemeClr val="bg1"/>
                </a:solidFill>
              </a:rPr>
              <a:t>Empowering Indian Country through economic development and greater food access</a:t>
            </a: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76670" y="356450"/>
            <a:ext cx="2574381" cy="2574381"/>
          </a:xfrm>
          <a:prstGeom prst="rect">
            <a:avLst/>
          </a:prstGeom>
        </p:spPr>
      </p:pic>
      <p:grpSp>
        <p:nvGrpSpPr>
          <p:cNvPr id="32" name="Group 31"/>
          <p:cNvGrpSpPr/>
          <p:nvPr/>
        </p:nvGrpSpPr>
        <p:grpSpPr>
          <a:xfrm>
            <a:off x="604886" y="6123400"/>
            <a:ext cx="11345264" cy="520326"/>
            <a:chOff x="445859" y="6119055"/>
            <a:chExt cx="11345264" cy="520326"/>
          </a:xfrm>
        </p:grpSpPr>
        <p:pic>
          <p:nvPicPr>
            <p:cNvPr id="21" name="Picture 20"/>
            <p:cNvPicPr>
              <a:picLocks noChangeAspect="1"/>
            </p:cNvPicPr>
            <p:nvPr/>
          </p:nvPicPr>
          <p:blipFill>
            <a:blip r:embed="rId5"/>
            <a:stretch>
              <a:fillRect/>
            </a:stretch>
          </p:blipFill>
          <p:spPr>
            <a:xfrm>
              <a:off x="4097737" y="6123400"/>
              <a:ext cx="515981" cy="515981"/>
            </a:xfrm>
            <a:prstGeom prst="rect">
              <a:avLst/>
            </a:prstGeom>
          </p:spPr>
        </p:pic>
        <p:pic>
          <p:nvPicPr>
            <p:cNvPr id="22" name="Picture 21"/>
            <p:cNvPicPr>
              <a:picLocks noChangeAspect="1"/>
            </p:cNvPicPr>
            <p:nvPr/>
          </p:nvPicPr>
          <p:blipFill>
            <a:blip r:embed="rId6"/>
            <a:stretch>
              <a:fillRect/>
            </a:stretch>
          </p:blipFill>
          <p:spPr>
            <a:xfrm>
              <a:off x="5978885" y="6122584"/>
              <a:ext cx="515981" cy="515981"/>
            </a:xfrm>
            <a:prstGeom prst="rect">
              <a:avLst/>
            </a:prstGeom>
          </p:spPr>
        </p:pic>
        <p:sp>
          <p:nvSpPr>
            <p:cNvPr id="24" name="TextBox 23">
              <a:extLst>
                <a:ext uri="{FF2B5EF4-FFF2-40B4-BE49-F238E27FC236}">
                  <a16:creationId xmlns:a16="http://schemas.microsoft.com/office/drawing/2014/main" id="{D8214FB3-CDD6-624B-AD05-7B87066309D5}"/>
                </a:ext>
              </a:extLst>
            </p:cNvPr>
            <p:cNvSpPr txBox="1"/>
            <p:nvPr/>
          </p:nvSpPr>
          <p:spPr>
            <a:xfrm>
              <a:off x="4613093" y="6193556"/>
              <a:ext cx="1358491" cy="338554"/>
            </a:xfrm>
            <a:prstGeom prst="rect">
              <a:avLst/>
            </a:prstGeom>
            <a:noFill/>
          </p:spPr>
          <p:txBody>
            <a:bodyPr wrap="square" rtlCol="0">
              <a:spAutoFit/>
            </a:bodyPr>
            <a:lstStyle/>
            <a:p>
              <a:r>
                <a:rPr lang="en-US" sz="1600" b="1" i="1">
                  <a:solidFill>
                    <a:schemeClr val="bg1"/>
                  </a:solidFill>
                </a:rPr>
                <a:t>@</a:t>
              </a:r>
              <a:r>
                <a:rPr lang="en-US" sz="1600" b="1" i="1" err="1">
                  <a:solidFill>
                    <a:schemeClr val="bg1"/>
                  </a:solidFill>
                </a:rPr>
                <a:t>IFAIUark</a:t>
              </a:r>
              <a:endParaRPr lang="en-US" sz="1600" b="1" i="1">
                <a:solidFill>
                  <a:schemeClr val="bg1"/>
                </a:solidFill>
              </a:endParaRPr>
            </a:p>
          </p:txBody>
        </p:sp>
        <p:sp>
          <p:nvSpPr>
            <p:cNvPr id="25" name="TextBox 24">
              <a:extLst>
                <a:ext uri="{FF2B5EF4-FFF2-40B4-BE49-F238E27FC236}">
                  <a16:creationId xmlns:a16="http://schemas.microsoft.com/office/drawing/2014/main" id="{D8214FB3-CDD6-624B-AD05-7B87066309D5}"/>
                </a:ext>
              </a:extLst>
            </p:cNvPr>
            <p:cNvSpPr txBox="1"/>
            <p:nvPr/>
          </p:nvSpPr>
          <p:spPr>
            <a:xfrm>
              <a:off x="6508614" y="6193556"/>
              <a:ext cx="2696321" cy="338554"/>
            </a:xfrm>
            <a:prstGeom prst="rect">
              <a:avLst/>
            </a:prstGeom>
            <a:noFill/>
          </p:spPr>
          <p:txBody>
            <a:bodyPr wrap="square" rtlCol="0">
              <a:spAutoFit/>
            </a:bodyPr>
            <a:lstStyle/>
            <a:p>
              <a:r>
                <a:rPr lang="en-US" sz="1600" b="1" i="1">
                  <a:solidFill>
                    <a:schemeClr val="bg1"/>
                  </a:solidFill>
                </a:rPr>
                <a:t>@</a:t>
              </a:r>
              <a:r>
                <a:rPr lang="en-US" sz="1600" b="1" i="1" err="1">
                  <a:solidFill>
                    <a:schemeClr val="bg1"/>
                  </a:solidFill>
                </a:rPr>
                <a:t>IndigenousFoodandAg</a:t>
              </a:r>
              <a:endParaRPr lang="en-US" sz="1600" b="1" i="1">
                <a:solidFill>
                  <a:schemeClr val="bg1"/>
                </a:solidFill>
              </a:endParaRPr>
            </a:p>
          </p:txBody>
        </p:sp>
        <p:pic>
          <p:nvPicPr>
            <p:cNvPr id="27" name="Picture 26"/>
            <p:cNvPicPr>
              <a:picLocks noChangeAspect="1"/>
            </p:cNvPicPr>
            <p:nvPr/>
          </p:nvPicPr>
          <p:blipFill>
            <a:blip r:embed="rId7"/>
            <a:stretch>
              <a:fillRect/>
            </a:stretch>
          </p:blipFill>
          <p:spPr>
            <a:xfrm>
              <a:off x="9156060" y="6120232"/>
              <a:ext cx="518333" cy="518333"/>
            </a:xfrm>
            <a:prstGeom prst="rect">
              <a:avLst/>
            </a:prstGeom>
          </p:spPr>
        </p:pic>
        <p:sp>
          <p:nvSpPr>
            <p:cNvPr id="28" name="TextBox 27">
              <a:extLst>
                <a:ext uri="{FF2B5EF4-FFF2-40B4-BE49-F238E27FC236}">
                  <a16:creationId xmlns:a16="http://schemas.microsoft.com/office/drawing/2014/main" id="{D8214FB3-CDD6-624B-AD05-7B87066309D5}"/>
                </a:ext>
              </a:extLst>
            </p:cNvPr>
            <p:cNvSpPr txBox="1"/>
            <p:nvPr/>
          </p:nvSpPr>
          <p:spPr>
            <a:xfrm>
              <a:off x="9688945" y="6193556"/>
              <a:ext cx="2102178" cy="338554"/>
            </a:xfrm>
            <a:prstGeom prst="rect">
              <a:avLst/>
            </a:prstGeom>
            <a:noFill/>
          </p:spPr>
          <p:txBody>
            <a:bodyPr wrap="square" rtlCol="0">
              <a:spAutoFit/>
            </a:bodyPr>
            <a:lstStyle/>
            <a:p>
              <a:r>
                <a:rPr lang="en-US" sz="1600" b="1" i="1">
                  <a:solidFill>
                    <a:schemeClr val="bg1"/>
                  </a:solidFill>
                </a:rPr>
                <a:t>@</a:t>
              </a:r>
              <a:r>
                <a:rPr lang="en-US" sz="1600" b="1" i="1" err="1">
                  <a:solidFill>
                    <a:schemeClr val="bg1"/>
                  </a:solidFill>
                </a:rPr>
                <a:t>foodsovereignty</a:t>
              </a:r>
              <a:endParaRPr lang="en-US" sz="1600" b="1" i="1">
                <a:solidFill>
                  <a:schemeClr val="bg1"/>
                </a:solidFill>
              </a:endParaRPr>
            </a:p>
          </p:txBody>
        </p:sp>
        <p:sp>
          <p:nvSpPr>
            <p:cNvPr id="29" name="Oval 28"/>
            <p:cNvSpPr/>
            <p:nvPr/>
          </p:nvSpPr>
          <p:spPr>
            <a:xfrm>
              <a:off x="445859" y="6119055"/>
              <a:ext cx="518333" cy="5183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a:extLst>
                <a:ext uri="{FF2B5EF4-FFF2-40B4-BE49-F238E27FC236}">
                  <a16:creationId xmlns:a16="http://schemas.microsoft.com/office/drawing/2014/main" id="{D8214FB3-CDD6-624B-AD05-7B87066309D5}"/>
                </a:ext>
              </a:extLst>
            </p:cNvPr>
            <p:cNvSpPr txBox="1"/>
            <p:nvPr/>
          </p:nvSpPr>
          <p:spPr>
            <a:xfrm>
              <a:off x="445859" y="6255110"/>
              <a:ext cx="1358491" cy="246221"/>
            </a:xfrm>
            <a:prstGeom prst="rect">
              <a:avLst/>
            </a:prstGeom>
            <a:noFill/>
          </p:spPr>
          <p:txBody>
            <a:bodyPr wrap="square" rtlCol="0">
              <a:spAutoFit/>
            </a:bodyPr>
            <a:lstStyle/>
            <a:p>
              <a:r>
                <a:rPr lang="en-US" sz="1000" b="1" i="1">
                  <a:solidFill>
                    <a:schemeClr val="bg1"/>
                  </a:solidFill>
                </a:rPr>
                <a:t>WWW</a:t>
              </a:r>
            </a:p>
          </p:txBody>
        </p:sp>
        <p:sp>
          <p:nvSpPr>
            <p:cNvPr id="31" name="TextBox 30">
              <a:extLst>
                <a:ext uri="{FF2B5EF4-FFF2-40B4-BE49-F238E27FC236}">
                  <a16:creationId xmlns:a16="http://schemas.microsoft.com/office/drawing/2014/main" id="{D8214FB3-CDD6-624B-AD05-7B87066309D5}"/>
                </a:ext>
              </a:extLst>
            </p:cNvPr>
            <p:cNvSpPr txBox="1"/>
            <p:nvPr/>
          </p:nvSpPr>
          <p:spPr>
            <a:xfrm>
              <a:off x="967236" y="6210906"/>
              <a:ext cx="3585610" cy="338554"/>
            </a:xfrm>
            <a:prstGeom prst="rect">
              <a:avLst/>
            </a:prstGeom>
            <a:noFill/>
          </p:spPr>
          <p:txBody>
            <a:bodyPr wrap="square" rtlCol="0">
              <a:spAutoFit/>
            </a:bodyPr>
            <a:lstStyle/>
            <a:p>
              <a:r>
                <a:rPr lang="en-US" sz="1600" b="1" i="1" err="1">
                  <a:solidFill>
                    <a:schemeClr val="bg1"/>
                  </a:solidFill>
                </a:rPr>
                <a:t>www.indigenousfoodandag.com</a:t>
              </a:r>
              <a:endParaRPr lang="en-US" sz="1600" b="1" i="1">
                <a:solidFill>
                  <a:schemeClr val="bg1"/>
                </a:solidFill>
              </a:endParaRPr>
            </a:p>
          </p:txBody>
        </p:sp>
      </p:grpSp>
    </p:spTree>
    <p:extLst>
      <p:ext uri="{BB962C8B-B14F-4D97-AF65-F5344CB8AC3E}">
        <p14:creationId xmlns:p14="http://schemas.microsoft.com/office/powerpoint/2010/main" val="1533674047"/>
      </p:ext>
    </p:extLst>
  </p:cSld>
  <p:clrMapOvr>
    <a:masterClrMapping/>
  </p:clrMapOvr>
</p:sld>
</file>

<file path=ppt/theme/theme1.xml><?xml version="1.0" encoding="utf-8"?>
<a:theme xmlns:a="http://schemas.openxmlformats.org/drawingml/2006/main" name="Retrospect">
  <a:themeElements>
    <a:clrScheme name="Retrospect">
      <a:dk1>
        <a:sysClr val="windowText" lastClr="000000"/>
      </a:dk1>
      <a:lt1>
        <a:sysClr val="window" lastClr="FFFFFF"/>
      </a:lt1>
      <a:dk2>
        <a:srgbClr val="455F51"/>
      </a:dk2>
      <a:lt2>
        <a:srgbClr val="E2DFCC"/>
      </a:lt2>
      <a:accent1>
        <a:srgbClr val="99CB38"/>
      </a:accent1>
      <a:accent2>
        <a:srgbClr val="63A537"/>
      </a:accent2>
      <a:accent3>
        <a:srgbClr val="37A76F"/>
      </a:accent3>
      <a:accent4>
        <a:srgbClr val="44C1A3"/>
      </a:accent4>
      <a:accent5>
        <a:srgbClr val="4EB3CF"/>
      </a:accent5>
      <a:accent6>
        <a:srgbClr val="51C3F9"/>
      </a:accent6>
      <a:hlink>
        <a:srgbClr val="6B9F25"/>
      </a:hlink>
      <a:folHlink>
        <a:srgbClr val="B26B02"/>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D26EA377-59BD-4C9C-9D94-EE8416EE4C79}"/>
    </a:ext>
  </a:extLst>
</a:theme>
</file>

<file path=ppt/theme/theme2.xml><?xml version="1.0" encoding="utf-8"?>
<a:theme xmlns:a="http://schemas.openxmlformats.org/drawingml/2006/main" name="IFAI_master">
  <a:themeElements>
    <a:clrScheme name="9D2235">
      <a:dk1>
        <a:srgbClr val="9D2234"/>
      </a:dk1>
      <a:lt1>
        <a:srgbClr val="F2F2F3"/>
      </a:lt1>
      <a:dk2>
        <a:srgbClr val="000000"/>
      </a:dk2>
      <a:lt2>
        <a:srgbClr val="F2F2F3"/>
      </a:lt2>
      <a:accent1>
        <a:srgbClr val="000000"/>
      </a:accent1>
      <a:accent2>
        <a:srgbClr val="9C2135"/>
      </a:accent2>
      <a:accent3>
        <a:srgbClr val="A5A5A5"/>
      </a:accent3>
      <a:accent4>
        <a:srgbClr val="B39416"/>
      </a:accent4>
      <a:accent5>
        <a:srgbClr val="744917"/>
      </a:accent5>
      <a:accent6>
        <a:srgbClr val="F2F2F3"/>
      </a:accent6>
      <a:hlink>
        <a:srgbClr val="586492"/>
      </a:hlink>
      <a:folHlink>
        <a:srgbClr val="954F72"/>
      </a:folHlink>
    </a:clrScheme>
    <a:fontScheme name="Calibri">
      <a:majorFont>
        <a:latin typeface="Calibri" panose="020F05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panose="020F05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IFAI_template" id="{30C5D479-3699-D643-9978-946754F4BD62}" vid="{DB7E9BCB-278E-114A-ADEA-76A959322D22}"/>
    </a:ext>
  </a:extLst>
</a:theme>
</file>

<file path=ppt/theme/theme3.xml><?xml version="1.0" encoding="utf-8"?>
<a:theme xmlns:a="http://schemas.openxmlformats.org/drawingml/2006/main" name="Custom Design">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4278309B34337645B539D458324029F7" ma:contentTypeVersion="4" ma:contentTypeDescription="Create a new document." ma:contentTypeScope="" ma:versionID="dc8b739452e7c18dae7fc69e0298f3fc">
  <xsd:schema xmlns:xsd="http://www.w3.org/2001/XMLSchema" xmlns:xs="http://www.w3.org/2001/XMLSchema" xmlns:p="http://schemas.microsoft.com/office/2006/metadata/properties" xmlns:ns2="91947c01-24ab-4ad4-9883-1dfd51b89c71" xmlns:ns3="9cca958b-97c2-477c-8800-4d5a13e3c6ba" targetNamespace="http://schemas.microsoft.com/office/2006/metadata/properties" ma:root="true" ma:fieldsID="c0716b3c71c63a54ded25bf81829e54b" ns2:_="" ns3:_="">
    <xsd:import namespace="91947c01-24ab-4ad4-9883-1dfd51b89c71"/>
    <xsd:import namespace="9cca958b-97c2-477c-8800-4d5a13e3c6ba"/>
    <xsd:element name="properties">
      <xsd:complexType>
        <xsd:sequence>
          <xsd:element name="documentManagement">
            <xsd:complexType>
              <xsd:all>
                <xsd:element ref="ns2:MediaServiceMetadata" minOccurs="0"/>
                <xsd:element ref="ns2:MediaServiceFastMetadata"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91947c01-24ab-4ad4-9883-1dfd51b89c71"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9cca958b-97c2-477c-8800-4d5a13e3c6ba"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DAED4D92-F711-4F25-A633-5B50F3EFBDEB}">
  <ds:schemaRefs>
    <ds:schemaRef ds:uri="91947c01-24ab-4ad4-9883-1dfd51b89c71"/>
    <ds:schemaRef ds:uri="9cca958b-97c2-477c-8800-4d5a13e3c6ba"/>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25B68BBF-EBFB-4F0B-8257-37E443CCD596}">
  <ds:schemaRefs>
    <ds:schemaRef ds:uri="http://schemas.microsoft.com/sharepoint/v3/contenttype/forms"/>
  </ds:schemaRefs>
</ds:datastoreItem>
</file>

<file path=customXml/itemProps3.xml><?xml version="1.0" encoding="utf-8"?>
<ds:datastoreItem xmlns:ds="http://schemas.openxmlformats.org/officeDocument/2006/customXml" ds:itemID="{5DA1C9C9-DE7E-47C5-A04A-43A5C72A4591}">
  <ds:schemaRefs>
    <ds:schemaRef ds:uri="91947c01-24ab-4ad4-9883-1dfd51b89c71"/>
    <ds:schemaRef ds:uri="9cca958b-97c2-477c-8800-4d5a13e3c6ba"/>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emplate>Retrospect</Template>
  <TotalTime>4335</TotalTime>
  <Words>1897</Words>
  <Application>Microsoft Macintosh PowerPoint</Application>
  <PresentationFormat>Widescreen</PresentationFormat>
  <Paragraphs>262</Paragraphs>
  <Slides>27</Slides>
  <Notes>15</Notes>
  <HiddenSlides>0</HiddenSlides>
  <MMClips>0</MMClips>
  <ScaleCrop>false</ScaleCrop>
  <HeadingPairs>
    <vt:vector size="6" baseType="variant">
      <vt:variant>
        <vt:lpstr>Fonts Used</vt:lpstr>
      </vt:variant>
      <vt:variant>
        <vt:i4>6</vt:i4>
      </vt:variant>
      <vt:variant>
        <vt:lpstr>Theme</vt:lpstr>
      </vt:variant>
      <vt:variant>
        <vt:i4>3</vt:i4>
      </vt:variant>
      <vt:variant>
        <vt:lpstr>Slide Titles</vt:lpstr>
      </vt:variant>
      <vt:variant>
        <vt:i4>27</vt:i4>
      </vt:variant>
    </vt:vector>
  </HeadingPairs>
  <TitlesOfParts>
    <vt:vector size="36" baseType="lpstr">
      <vt:lpstr>Arial</vt:lpstr>
      <vt:lpstr>Calibri</vt:lpstr>
      <vt:lpstr>Calibri Light</vt:lpstr>
      <vt:lpstr>Century Gothic</vt:lpstr>
      <vt:lpstr>Courier New</vt:lpstr>
      <vt:lpstr>Lato</vt:lpstr>
      <vt:lpstr>Retrospect</vt:lpstr>
      <vt:lpstr>IFAI_master</vt:lpstr>
      <vt:lpstr>Custom Design</vt:lpstr>
      <vt:lpstr>638 Tribal Self-Governance  in the 2018 Farm Bill</vt:lpstr>
      <vt:lpstr>Indigenous Food and Agriculture Initiative University of Arkansas Office of Economic Development</vt:lpstr>
      <vt:lpstr>Our Work in Indian Country</vt:lpstr>
      <vt:lpstr>Regaining Our Future:  An Assessment of Risks and Opportunities for Native Communities in the 2018 Farm Bill </vt:lpstr>
      <vt:lpstr> Native Farm Bill Coalition Membership</vt:lpstr>
      <vt:lpstr>What’s the Farm Bill &amp; What Can it mean for Indian Country?</vt:lpstr>
      <vt:lpstr>The 2018 Farm Bill – Pub. L. No. 115-334</vt:lpstr>
      <vt:lpstr>What’s the Farm Bill &amp; What Can it mean for Indian Country?</vt:lpstr>
      <vt:lpstr>PowerPoint Presentation</vt:lpstr>
      <vt:lpstr>PowerPoint Presentation</vt:lpstr>
      <vt:lpstr>PowerPoint Presentation</vt:lpstr>
      <vt:lpstr>2018 Farm Bill Top Opportunities for Indian Country</vt:lpstr>
      <vt:lpstr>63 Tribal-Specific Provisions</vt:lpstr>
      <vt:lpstr>Final 2018 Farm Bill Tribal Provisions: Title II – Conservation</vt:lpstr>
      <vt:lpstr>Final 2018 Farm Bill Tribal Provisions: Title XII – Misc.</vt:lpstr>
      <vt:lpstr>Final 2018 Farm Bill Tribal Provisions: Title XII – Misc.</vt:lpstr>
      <vt:lpstr>Final 2018 Farm Bill Tribal Provisions: Title VIII – Forestry</vt:lpstr>
      <vt:lpstr>Final 2018 Farm Bill Tribal Provisions: Title VIII – Forestry</vt:lpstr>
      <vt:lpstr>Final 2018 Farm Bill Tribal Provisions: Title IV – Nutrition</vt:lpstr>
      <vt:lpstr>Final 2018 Farm Bill Tribal Provisions: Title IV – Nutrition</vt:lpstr>
      <vt:lpstr>Final 2018 Farm Bill Tribal Provisions: Title IV – Nutrition</vt:lpstr>
      <vt:lpstr>Upcoming USDA Tribal Consultation: May 1 &amp; 2, 2018 in DC</vt:lpstr>
      <vt:lpstr>Implementing the 2018 Farm Bill: Next Steps for Tribes &amp; NFBC </vt:lpstr>
      <vt:lpstr>Potential Legislative Issues 116th Congress</vt:lpstr>
      <vt:lpstr>Potential Legislative Issues 116th Congress</vt:lpstr>
      <vt:lpstr>Join the Native Farm Bill Coalition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Colby D. Duren</dc:creator>
  <cp:lastModifiedBy>Colby D. Duren</cp:lastModifiedBy>
  <cp:revision>55</cp:revision>
  <cp:lastPrinted>2019-02-06T18:57:21Z</cp:lastPrinted>
  <dcterms:created xsi:type="dcterms:W3CDTF">2017-11-21T15:30:48Z</dcterms:created>
  <dcterms:modified xsi:type="dcterms:W3CDTF">2019-04-03T15:07:12Z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0x0101004278309B34337645B539D458324029F7</vt:lpwstr>
  </property>
</Properties>
</file>