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 autoCompressPictures="0">
  <p:sldMasterIdLst>
    <p:sldMasterId id="2147483648" r:id="rId4"/>
  </p:sldMasterIdLst>
  <p:notesMasterIdLst>
    <p:notesMasterId r:id="rId21"/>
  </p:notesMasterIdLst>
  <p:sldIdLst>
    <p:sldId id="256" r:id="rId5"/>
    <p:sldId id="312" r:id="rId6"/>
    <p:sldId id="317" r:id="rId7"/>
    <p:sldId id="314" r:id="rId8"/>
    <p:sldId id="315" r:id="rId9"/>
    <p:sldId id="313" r:id="rId10"/>
    <p:sldId id="316" r:id="rId11"/>
    <p:sldId id="318" r:id="rId12"/>
    <p:sldId id="319" r:id="rId13"/>
    <p:sldId id="320" r:id="rId14"/>
    <p:sldId id="322" r:id="rId15"/>
    <p:sldId id="321" r:id="rId16"/>
    <p:sldId id="327" r:id="rId17"/>
    <p:sldId id="328" r:id="rId18"/>
    <p:sldId id="310" r:id="rId19"/>
    <p:sldId id="309" r:id="rId20"/>
  </p:sldIdLst>
  <p:sldSz cx="9144000" cy="6858000" type="screen4x3"/>
  <p:notesSz cx="7010400" cy="92964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939B"/>
    <a:srgbClr val="58646E"/>
    <a:srgbClr val="586489"/>
    <a:srgbClr val="002B5E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8027" autoAdjust="0"/>
    <p:restoredTop sz="94660"/>
  </p:normalViewPr>
  <p:slideViewPr>
    <p:cSldViewPr snapToGrid="0" snapToObjects="1">
      <p:cViewPr varScale="1">
        <p:scale>
          <a:sx n="74" d="100"/>
          <a:sy n="74" d="100"/>
        </p:scale>
        <p:origin x="1164" y="72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sorterViewPr>
    <p:cViewPr varScale="1">
      <p:scale>
        <a:sx n="1" d="1"/>
        <a:sy n="1" d="1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slide" Target="slides/slide9.xml"/><Relationship Id="rId18" Type="http://schemas.openxmlformats.org/officeDocument/2006/relationships/slide" Target="slides/slide14.xml"/><Relationship Id="rId3" Type="http://schemas.openxmlformats.org/officeDocument/2006/relationships/customXml" Target="../customXml/item3.xml"/><Relationship Id="rId21" Type="http://schemas.openxmlformats.org/officeDocument/2006/relationships/notesMaster" Target="notesMasters/notesMaster1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slide" Target="slides/slide13.xml"/><Relationship Id="rId25" Type="http://schemas.openxmlformats.org/officeDocument/2006/relationships/tableStyles" Target="tableStyles.xml"/><Relationship Id="rId2" Type="http://schemas.openxmlformats.org/officeDocument/2006/relationships/customXml" Target="../customXml/item2.xml"/><Relationship Id="rId16" Type="http://schemas.openxmlformats.org/officeDocument/2006/relationships/slide" Target="slides/slide12.xml"/><Relationship Id="rId20" Type="http://schemas.openxmlformats.org/officeDocument/2006/relationships/slide" Target="slides/slide16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24" Type="http://schemas.openxmlformats.org/officeDocument/2006/relationships/theme" Target="theme/theme1.xml"/><Relationship Id="rId5" Type="http://schemas.openxmlformats.org/officeDocument/2006/relationships/slide" Target="slides/slide1.xml"/><Relationship Id="rId15" Type="http://schemas.openxmlformats.org/officeDocument/2006/relationships/slide" Target="slides/slide11.xml"/><Relationship Id="rId23" Type="http://schemas.openxmlformats.org/officeDocument/2006/relationships/viewProps" Target="viewProps.xml"/><Relationship Id="rId10" Type="http://schemas.openxmlformats.org/officeDocument/2006/relationships/slide" Target="slides/slide6.xml"/><Relationship Id="rId19" Type="http://schemas.openxmlformats.org/officeDocument/2006/relationships/slide" Target="slides/slide15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slide" Target="slides/slide10.xml"/><Relationship Id="rId22" Type="http://schemas.openxmlformats.org/officeDocument/2006/relationships/presProps" Target="presProp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338" y="0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0B05749-8B6D-4036-A7F5-9D46AAF432F5}" type="datetimeFigureOut">
              <a:rPr lang="en-US" smtClean="0"/>
              <a:t>4/2/2019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414463" y="1162050"/>
            <a:ext cx="4181475" cy="31369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675" y="4473575"/>
            <a:ext cx="5607050" cy="3660775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 smtClean="0"/>
              <a:t>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675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338" y="8829675"/>
            <a:ext cx="3038475" cy="4667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1E3B646E-0A90-440F-BB98-1A4B10CC046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3242188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EAF80A4-8EF8-4407-AD18-F9532F8642B2}" type="slidenum">
              <a:rPr lang="en-US" smtClean="0"/>
              <a:t>16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7919613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pn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png"/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3" Type="http://schemas.openxmlformats.org/officeDocument/2006/relationships/image" Target="../media/image8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2.pn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2" Type="http://schemas.openxmlformats.org/officeDocument/2006/relationships/image" Target="../media/image13.pn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5" name="Picture 4" descr="salt-river-powerpoint-2-07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-1" y="0"/>
            <a:ext cx="9164621" cy="6885432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78078" y="5343688"/>
            <a:ext cx="4031022" cy="744642"/>
          </a:xfrm>
        </p:spPr>
        <p:txBody>
          <a:bodyPr>
            <a:normAutofit/>
          </a:bodyPr>
          <a:lstStyle>
            <a:lvl1pPr algn="l">
              <a:defRPr sz="3600">
                <a:solidFill>
                  <a:schemeClr val="bg1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682907-05FA-4D47-87CA-2FC274D836D4}" type="slidenum">
              <a:rPr lang="en-US" smtClean="0"/>
              <a:t>‹#›</a:t>
            </a:fld>
            <a:endParaRPr lang="en-US"/>
          </a:p>
        </p:txBody>
      </p:sp>
      <p:sp>
        <p:nvSpPr>
          <p:cNvPr id="7" name="Rectangle 6"/>
          <p:cNvSpPr/>
          <p:nvPr userDrawn="1"/>
        </p:nvSpPr>
        <p:spPr>
          <a:xfrm>
            <a:off x="0" y="0"/>
            <a:ext cx="9164620" cy="113403"/>
          </a:xfrm>
          <a:prstGeom prst="rect">
            <a:avLst/>
          </a:prstGeom>
          <a:solidFill>
            <a:srgbClr val="002B5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35739929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0" y="6293823"/>
            <a:ext cx="9166680" cy="586857"/>
          </a:xfrm>
          <a:prstGeom prst="rect">
            <a:avLst/>
          </a:prstGeom>
          <a:solidFill>
            <a:srgbClr val="00939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682907-05FA-4D47-87CA-2FC274D836D4}" type="slidenum">
              <a:rPr lang="en-US" smtClean="0"/>
              <a:t>‹#›</a:t>
            </a:fld>
            <a:endParaRPr lang="en-US"/>
          </a:p>
        </p:txBody>
      </p:sp>
      <p:sp>
        <p:nvSpPr>
          <p:cNvPr id="9" name="Rectangle 8"/>
          <p:cNvSpPr/>
          <p:nvPr userDrawn="1"/>
        </p:nvSpPr>
        <p:spPr>
          <a:xfrm>
            <a:off x="0" y="0"/>
            <a:ext cx="9164620" cy="113403"/>
          </a:xfrm>
          <a:prstGeom prst="rect">
            <a:avLst/>
          </a:prstGeom>
          <a:solidFill>
            <a:srgbClr val="002B5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5222981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682907-05FA-4D47-87CA-2FC274D836D4}" type="slidenum">
              <a:rPr lang="en-US" smtClean="0"/>
              <a:t>‹#›</a:t>
            </a:fld>
            <a:endParaRPr lang="en-US"/>
          </a:p>
        </p:txBody>
      </p:sp>
      <p:pic>
        <p:nvPicPr>
          <p:cNvPr id="6" name="Picture 5" descr="salt-river-powerpoint-ribbonwide-12-12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8040" y="2236100"/>
            <a:ext cx="9144000" cy="2149650"/>
          </a:xfrm>
          <a:prstGeom prst="rect">
            <a:avLst/>
          </a:prstGeom>
        </p:spPr>
      </p:pic>
      <p:sp>
        <p:nvSpPr>
          <p:cNvPr id="7" name="Title 1"/>
          <p:cNvSpPr>
            <a:spLocks noGrp="1"/>
          </p:cNvSpPr>
          <p:nvPr>
            <p:ph type="title"/>
          </p:nvPr>
        </p:nvSpPr>
        <p:spPr>
          <a:xfrm>
            <a:off x="457200" y="2588044"/>
            <a:ext cx="8229600" cy="1143000"/>
          </a:xfrm>
        </p:spPr>
        <p:txBody>
          <a:bodyPr/>
          <a:lstStyle>
            <a:lvl1pPr algn="ctr">
              <a:defRPr>
                <a:solidFill>
                  <a:schemeClr val="bg1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142072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0" y="6293823"/>
            <a:ext cx="9166680" cy="586857"/>
          </a:xfrm>
          <a:prstGeom prst="rect">
            <a:avLst/>
          </a:prstGeom>
          <a:solidFill>
            <a:srgbClr val="00939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 algn="ctr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682907-05FA-4D47-87CA-2FC274D836D4}" type="slidenum">
              <a:rPr lang="en-US" smtClean="0"/>
              <a:t>‹#›</a:t>
            </a:fld>
            <a:endParaRPr lang="en-US"/>
          </a:p>
        </p:txBody>
      </p:sp>
      <p:pic>
        <p:nvPicPr>
          <p:cNvPr id="13" name="Picture 12" descr="salt-river-powerpoint-1-column-02-02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700" y="1314025"/>
            <a:ext cx="9144000" cy="4963364"/>
          </a:xfrm>
          <a:prstGeom prst="rect">
            <a:avLst/>
          </a:prstGeom>
        </p:spPr>
      </p:pic>
      <p:sp>
        <p:nvSpPr>
          <p:cNvPr id="11" name="Rectangle 10"/>
          <p:cNvSpPr/>
          <p:nvPr userDrawn="1"/>
        </p:nvSpPr>
        <p:spPr>
          <a:xfrm>
            <a:off x="0" y="0"/>
            <a:ext cx="9164620" cy="113403"/>
          </a:xfrm>
          <a:prstGeom prst="rect">
            <a:avLst/>
          </a:prstGeom>
          <a:solidFill>
            <a:srgbClr val="002B5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8790555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/>
          <p:cNvSpPr/>
          <p:nvPr userDrawn="1"/>
        </p:nvSpPr>
        <p:spPr>
          <a:xfrm>
            <a:off x="0" y="6293823"/>
            <a:ext cx="9166680" cy="586857"/>
          </a:xfrm>
          <a:prstGeom prst="rect">
            <a:avLst/>
          </a:prstGeom>
          <a:solidFill>
            <a:srgbClr val="00939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682907-05FA-4D47-87CA-2FC274D836D4}" type="slidenum">
              <a:rPr lang="en-US" smtClean="0"/>
              <a:t>‹#›</a:t>
            </a:fld>
            <a:endParaRPr lang="en-US"/>
          </a:p>
        </p:txBody>
      </p:sp>
      <p:pic>
        <p:nvPicPr>
          <p:cNvPr id="11" name="Picture 10" descr="salt-river-powerpoint-parts-02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8260" y="1315468"/>
            <a:ext cx="9144000" cy="4963364"/>
          </a:xfrm>
          <a:prstGeom prst="rect">
            <a:avLst/>
          </a:prstGeom>
        </p:spPr>
      </p:pic>
      <p:sp>
        <p:nvSpPr>
          <p:cNvPr id="12" name="Title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</p:spPr>
        <p:txBody>
          <a:bodyPr/>
          <a:lstStyle>
            <a:lvl1pPr algn="ctr">
              <a:defRPr/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7" name="Rectangle 6"/>
          <p:cNvSpPr/>
          <p:nvPr userDrawn="1"/>
        </p:nvSpPr>
        <p:spPr>
          <a:xfrm>
            <a:off x="0" y="0"/>
            <a:ext cx="9164620" cy="113403"/>
          </a:xfrm>
          <a:prstGeom prst="rect">
            <a:avLst/>
          </a:prstGeom>
          <a:solidFill>
            <a:srgbClr val="002B5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592720722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8" name="Rectangle 7"/>
          <p:cNvSpPr/>
          <p:nvPr userDrawn="1"/>
        </p:nvSpPr>
        <p:spPr>
          <a:xfrm>
            <a:off x="0" y="6293823"/>
            <a:ext cx="9166680" cy="586857"/>
          </a:xfrm>
          <a:prstGeom prst="rect">
            <a:avLst/>
          </a:prstGeom>
          <a:solidFill>
            <a:srgbClr val="00939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682907-05FA-4D47-87CA-2FC274D836D4}" type="slidenum">
              <a:rPr lang="en-US" smtClean="0"/>
              <a:t>‹#›</a:t>
            </a:fld>
            <a:endParaRPr lang="en-US"/>
          </a:p>
        </p:txBody>
      </p:sp>
      <p:sp>
        <p:nvSpPr>
          <p:cNvPr id="10" name="Rectangle 9"/>
          <p:cNvSpPr/>
          <p:nvPr userDrawn="1"/>
        </p:nvSpPr>
        <p:spPr>
          <a:xfrm>
            <a:off x="0" y="0"/>
            <a:ext cx="9164620" cy="113403"/>
          </a:xfrm>
          <a:prstGeom prst="rect">
            <a:avLst/>
          </a:prstGeom>
          <a:solidFill>
            <a:srgbClr val="002B5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80097398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/>
          <p:cNvSpPr/>
          <p:nvPr userDrawn="1"/>
        </p:nvSpPr>
        <p:spPr>
          <a:xfrm>
            <a:off x="0" y="0"/>
            <a:ext cx="9144000" cy="6858000"/>
          </a:xfrm>
          <a:prstGeom prst="rect">
            <a:avLst/>
          </a:prstGeom>
          <a:solidFill>
            <a:srgbClr val="002B5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682907-05FA-4D47-87CA-2FC274D836D4}" type="slidenum">
              <a:rPr lang="en-US" smtClean="0"/>
              <a:t>‹#›</a:t>
            </a:fld>
            <a:endParaRPr lang="en-US"/>
          </a:p>
        </p:txBody>
      </p:sp>
      <p:sp>
        <p:nvSpPr>
          <p:cNvPr id="10" name="Rectangle 9"/>
          <p:cNvSpPr/>
          <p:nvPr userDrawn="1"/>
        </p:nvSpPr>
        <p:spPr>
          <a:xfrm>
            <a:off x="0" y="1292785"/>
            <a:ext cx="9166680" cy="3787635"/>
          </a:xfrm>
          <a:prstGeom prst="rect">
            <a:avLst/>
          </a:prstGeom>
          <a:solidFill>
            <a:srgbClr val="00939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3" name="Picture 12" descr="salt-river-powerpoint-parts-04.png"/>
          <p:cNvPicPr>
            <a:picLocks noChangeAspect="1"/>
          </p:cNvPicPr>
          <p:nvPr userDrawn="1"/>
        </p:nvPicPr>
        <p:blipFill>
          <a:blip r:embed="rId2">
            <a:alphaModFix amt="53000"/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57200" y="1292785"/>
            <a:ext cx="1524000" cy="1527048"/>
          </a:xfrm>
          <a:prstGeom prst="rect">
            <a:avLst/>
          </a:prstGeom>
        </p:spPr>
      </p:pic>
      <p:sp>
        <p:nvSpPr>
          <p:cNvPr id="14" name="Content Placeholder 2"/>
          <p:cNvSpPr>
            <a:spLocks noGrp="1"/>
          </p:cNvSpPr>
          <p:nvPr>
            <p:ph sz="half" idx="1"/>
          </p:nvPr>
        </p:nvSpPr>
        <p:spPr>
          <a:xfrm>
            <a:off x="2131853" y="1624109"/>
            <a:ext cx="6078044" cy="3263527"/>
          </a:xfrm>
        </p:spPr>
        <p:txBody>
          <a:bodyPr/>
          <a:lstStyle>
            <a:lvl1pPr marL="0" indent="0">
              <a:buNone/>
              <a:defRPr sz="2800">
                <a:solidFill>
                  <a:srgbClr val="FFFFFF"/>
                </a:solidFill>
              </a:defRPr>
            </a:lvl1pPr>
            <a:lvl2pPr marL="457200" indent="0">
              <a:buNone/>
              <a:defRPr sz="2400"/>
            </a:lvl2pPr>
            <a:lvl3pPr marL="914400" indent="0">
              <a:buNone/>
              <a:defRPr sz="2000"/>
            </a:lvl3pPr>
            <a:lvl4pPr marL="1371600" indent="0">
              <a:buNone/>
              <a:defRPr sz="1800"/>
            </a:lvl4pPr>
            <a:lvl5pPr marL="1828800" indent="0">
              <a:buNone/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dirty="0" smtClean="0"/>
              <a:t>Click to edit Master text styles</a:t>
            </a:r>
          </a:p>
        </p:txBody>
      </p:sp>
    </p:spTree>
    <p:extLst>
      <p:ext uri="{BB962C8B-B14F-4D97-AF65-F5344CB8AC3E}">
        <p14:creationId xmlns:p14="http://schemas.microsoft.com/office/powerpoint/2010/main" val="131346963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 userDrawn="1"/>
        </p:nvSpPr>
        <p:spPr>
          <a:xfrm>
            <a:off x="0" y="0"/>
            <a:ext cx="9166680" cy="6857999"/>
          </a:xfrm>
          <a:prstGeom prst="rect">
            <a:avLst/>
          </a:prstGeom>
          <a:solidFill>
            <a:srgbClr val="00939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6" name="Picture 5" descr="salt-river-powerpoint-parts-05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59159" y="37294"/>
            <a:ext cx="8884841" cy="6684181"/>
          </a:xfrm>
          <a:prstGeom prst="rect">
            <a:avLst/>
          </a:prstGeom>
        </p:spPr>
      </p:pic>
      <p:sp>
        <p:nvSpPr>
          <p:cNvPr id="8" name="Rectangle 7"/>
          <p:cNvSpPr/>
          <p:nvPr userDrawn="1"/>
        </p:nvSpPr>
        <p:spPr>
          <a:xfrm>
            <a:off x="0" y="6293823"/>
            <a:ext cx="9166680" cy="586857"/>
          </a:xfrm>
          <a:prstGeom prst="rect">
            <a:avLst/>
          </a:prstGeom>
          <a:solidFill>
            <a:srgbClr val="002B5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682907-05FA-4D47-87CA-2FC274D836D4}" type="slidenum">
              <a:rPr lang="en-US" smtClean="0"/>
              <a:t>‹#›</a:t>
            </a:fld>
            <a:endParaRPr lang="en-US"/>
          </a:p>
        </p:txBody>
      </p:sp>
      <p:sp>
        <p:nvSpPr>
          <p:cNvPr id="9" name="Title 1"/>
          <p:cNvSpPr>
            <a:spLocks noGrp="1"/>
          </p:cNvSpPr>
          <p:nvPr>
            <p:ph type="title"/>
          </p:nvPr>
        </p:nvSpPr>
        <p:spPr>
          <a:xfrm>
            <a:off x="457200" y="2928250"/>
            <a:ext cx="8229600" cy="1143000"/>
          </a:xfrm>
        </p:spPr>
        <p:txBody>
          <a:bodyPr/>
          <a:lstStyle>
            <a:lvl1pPr algn="ctr">
              <a:defRPr>
                <a:solidFill>
                  <a:srgbClr val="FFFFFF"/>
                </a:solidFill>
              </a:defRPr>
            </a:lvl1pPr>
          </a:lstStyle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pic>
        <p:nvPicPr>
          <p:cNvPr id="10" name="Picture 9" descr="salt-river-powerpoint-parts-06.png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326944" y="1554760"/>
            <a:ext cx="2286000" cy="174650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7092490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0" name="Picture 9" descr="salt-river-powerpoint-2-07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0"/>
            <a:ext cx="9164621" cy="6885432"/>
          </a:xfrm>
          <a:prstGeom prst="rect">
            <a:avLst/>
          </a:prstGeom>
        </p:spPr>
      </p:pic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682907-05FA-4D47-87CA-2FC274D836D4}" type="slidenum">
              <a:rPr lang="en-US" smtClean="0"/>
              <a:t>‹#›</a:t>
            </a:fld>
            <a:endParaRPr lang="en-US"/>
          </a:p>
        </p:txBody>
      </p:sp>
      <p:pic>
        <p:nvPicPr>
          <p:cNvPr id="20" name="Picture 19" descr="facebook_twitter_round-white-02.png"/>
          <p:cNvPicPr>
            <a:picLocks noChangeAspect="1"/>
          </p:cNvPicPr>
          <p:nvPr userDrawn="1"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16253" y="5387624"/>
            <a:ext cx="649224" cy="621792"/>
          </a:xfrm>
          <a:prstGeom prst="rect">
            <a:avLst/>
          </a:prstGeom>
        </p:spPr>
      </p:pic>
      <p:sp>
        <p:nvSpPr>
          <p:cNvPr id="21" name="Subtitle 2"/>
          <p:cNvSpPr txBox="1">
            <a:spLocks/>
          </p:cNvSpPr>
          <p:nvPr userDrawn="1"/>
        </p:nvSpPr>
        <p:spPr>
          <a:xfrm>
            <a:off x="152400" y="6190412"/>
            <a:ext cx="9166679" cy="52016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b="0" i="0" kern="1200">
                <a:solidFill>
                  <a:srgbClr val="58646E"/>
                </a:solidFill>
                <a:latin typeface="Calibri"/>
                <a:ea typeface="+mn-ea"/>
                <a:cs typeface="Calibri"/>
              </a:defRPr>
            </a:lvl1pPr>
            <a:lvl2pPr marL="457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ctr"/>
            <a:r>
              <a:rPr lang="en-US" sz="2400" b="0" i="0" u="none" strike="noStrike" kern="1200" baseline="0" dirty="0" err="1" smtClean="0">
                <a:solidFill>
                  <a:srgbClr val="FFFFFF"/>
                </a:solidFill>
                <a:latin typeface="Calibri"/>
                <a:ea typeface="+mn-ea"/>
                <a:cs typeface="Calibri"/>
              </a:rPr>
              <a:t>www.srpmic-ed.org</a:t>
            </a:r>
            <a:endParaRPr lang="en-US" sz="1600" b="0" dirty="0">
              <a:solidFill>
                <a:srgbClr val="FFFFFF"/>
              </a:solidFill>
            </a:endParaRPr>
          </a:p>
        </p:txBody>
      </p:sp>
      <p:sp>
        <p:nvSpPr>
          <p:cNvPr id="22" name="Subtitle 2"/>
          <p:cNvSpPr txBox="1">
            <a:spLocks/>
          </p:cNvSpPr>
          <p:nvPr userDrawn="1"/>
        </p:nvSpPr>
        <p:spPr>
          <a:xfrm>
            <a:off x="3565477" y="5421499"/>
            <a:ext cx="2724213" cy="52016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b="0" i="0" kern="1200">
                <a:solidFill>
                  <a:srgbClr val="58646E"/>
                </a:solidFill>
                <a:latin typeface="Calibri"/>
                <a:ea typeface="+mn-ea"/>
                <a:cs typeface="Calibri"/>
              </a:defRPr>
            </a:lvl1pPr>
            <a:lvl2pPr marL="457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en-US" sz="2400" b="0" i="0" u="none" strike="noStrike" kern="1200" baseline="0" dirty="0" smtClean="0">
                <a:solidFill>
                  <a:srgbClr val="FFFFFF"/>
                </a:solidFill>
                <a:latin typeface="Calibri"/>
                <a:ea typeface="+mn-ea"/>
                <a:cs typeface="Calibri"/>
              </a:rPr>
              <a:t>Facebook address</a:t>
            </a:r>
            <a:endParaRPr lang="en-US" sz="1600" b="0" dirty="0">
              <a:solidFill>
                <a:srgbClr val="FFFFFF"/>
              </a:solidFill>
            </a:endParaRPr>
          </a:p>
        </p:txBody>
      </p:sp>
      <p:sp>
        <p:nvSpPr>
          <p:cNvPr id="12" name="Rectangle 11"/>
          <p:cNvSpPr/>
          <p:nvPr userDrawn="1"/>
        </p:nvSpPr>
        <p:spPr>
          <a:xfrm>
            <a:off x="0" y="0"/>
            <a:ext cx="9164620" cy="113403"/>
          </a:xfrm>
          <a:prstGeom prst="rect">
            <a:avLst/>
          </a:prstGeom>
          <a:solidFill>
            <a:srgbClr val="002B5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09270607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1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0" y="6293823"/>
            <a:ext cx="9166680" cy="586857"/>
          </a:xfrm>
          <a:prstGeom prst="rect">
            <a:avLst/>
          </a:prstGeom>
          <a:solidFill>
            <a:srgbClr val="00939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782780" y="428845"/>
            <a:ext cx="5012871" cy="1143000"/>
          </a:xfrm>
        </p:spPr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823357"/>
            <a:ext cx="8229600" cy="4302806"/>
          </a:xfrm>
        </p:spPr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682907-05FA-4D47-87CA-2FC274D836D4}" type="slidenum">
              <a:rPr lang="en-US" smtClean="0"/>
              <a:t>‹#›</a:t>
            </a:fld>
            <a:endParaRPr lang="en-US"/>
          </a:p>
        </p:txBody>
      </p:sp>
      <p:sp>
        <p:nvSpPr>
          <p:cNvPr id="9" name="Rectangle 8"/>
          <p:cNvSpPr/>
          <p:nvPr userDrawn="1"/>
        </p:nvSpPr>
        <p:spPr>
          <a:xfrm>
            <a:off x="0" y="0"/>
            <a:ext cx="9164620" cy="113403"/>
          </a:xfrm>
          <a:prstGeom prst="rect">
            <a:avLst/>
          </a:prstGeom>
          <a:solidFill>
            <a:srgbClr val="002B5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 descr="salt-river-logo-ideas-ADULT-LEARN-01.png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3497" y="92329"/>
            <a:ext cx="3628571" cy="17310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01394640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4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0" y="6293823"/>
            <a:ext cx="9166680" cy="586857"/>
          </a:xfrm>
          <a:prstGeom prst="rect">
            <a:avLst/>
          </a:prstGeom>
          <a:solidFill>
            <a:srgbClr val="00939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782780" y="428845"/>
            <a:ext cx="5012871" cy="1143000"/>
          </a:xfrm>
        </p:spPr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823357"/>
            <a:ext cx="8229600" cy="4302806"/>
          </a:xfrm>
        </p:spPr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682907-05FA-4D47-87CA-2FC274D836D4}" type="slidenum">
              <a:rPr lang="en-US" smtClean="0"/>
              <a:t>‹#›</a:t>
            </a:fld>
            <a:endParaRPr lang="en-US"/>
          </a:p>
        </p:txBody>
      </p:sp>
      <p:sp>
        <p:nvSpPr>
          <p:cNvPr id="9" name="Rectangle 8"/>
          <p:cNvSpPr/>
          <p:nvPr userDrawn="1"/>
        </p:nvSpPr>
        <p:spPr>
          <a:xfrm>
            <a:off x="0" y="0"/>
            <a:ext cx="9164620" cy="113403"/>
          </a:xfrm>
          <a:prstGeom prst="rect">
            <a:avLst/>
          </a:prstGeom>
          <a:solidFill>
            <a:srgbClr val="002B5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7860" y="123569"/>
            <a:ext cx="2905283" cy="1581564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995220231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5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0" y="6293823"/>
            <a:ext cx="9166680" cy="586857"/>
          </a:xfrm>
          <a:prstGeom prst="rect">
            <a:avLst/>
          </a:prstGeom>
          <a:solidFill>
            <a:srgbClr val="00939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782780" y="428845"/>
            <a:ext cx="5012871" cy="1143000"/>
          </a:xfrm>
        </p:spPr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823357"/>
            <a:ext cx="8229600" cy="4302806"/>
          </a:xfrm>
        </p:spPr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682907-05FA-4D47-87CA-2FC274D836D4}" type="slidenum">
              <a:rPr lang="en-US" smtClean="0"/>
              <a:t>‹#›</a:t>
            </a:fld>
            <a:endParaRPr lang="en-US"/>
          </a:p>
        </p:txBody>
      </p:sp>
      <p:sp>
        <p:nvSpPr>
          <p:cNvPr id="9" name="Rectangle 8"/>
          <p:cNvSpPr/>
          <p:nvPr userDrawn="1"/>
        </p:nvSpPr>
        <p:spPr>
          <a:xfrm>
            <a:off x="0" y="0"/>
            <a:ext cx="9164620" cy="113403"/>
          </a:xfrm>
          <a:prstGeom prst="rect">
            <a:avLst/>
          </a:prstGeom>
          <a:solidFill>
            <a:srgbClr val="002B5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" name="Picture 3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87860" y="123569"/>
            <a:ext cx="2905283" cy="1581563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22920427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3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0" y="6293823"/>
            <a:ext cx="9166680" cy="586857"/>
          </a:xfrm>
          <a:prstGeom prst="rect">
            <a:avLst/>
          </a:prstGeom>
          <a:solidFill>
            <a:srgbClr val="00939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782780" y="428845"/>
            <a:ext cx="5012871" cy="1143000"/>
          </a:xfrm>
        </p:spPr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823357"/>
            <a:ext cx="8229600" cy="4302806"/>
          </a:xfrm>
        </p:spPr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682907-05FA-4D47-87CA-2FC274D836D4}" type="slidenum">
              <a:rPr lang="en-US" smtClean="0"/>
              <a:t>‹#›</a:t>
            </a:fld>
            <a:endParaRPr lang="en-US"/>
          </a:p>
        </p:txBody>
      </p:sp>
      <p:sp>
        <p:nvSpPr>
          <p:cNvPr id="9" name="Rectangle 8"/>
          <p:cNvSpPr/>
          <p:nvPr userDrawn="1"/>
        </p:nvSpPr>
        <p:spPr>
          <a:xfrm>
            <a:off x="0" y="0"/>
            <a:ext cx="9164620" cy="113403"/>
          </a:xfrm>
          <a:prstGeom prst="rect">
            <a:avLst/>
          </a:prstGeom>
          <a:solidFill>
            <a:srgbClr val="002B5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0" name="Picture 9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17500" y="92329"/>
            <a:ext cx="3057072" cy="1605977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987001703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2_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Rectangle 7"/>
          <p:cNvSpPr/>
          <p:nvPr userDrawn="1"/>
        </p:nvSpPr>
        <p:spPr>
          <a:xfrm>
            <a:off x="0" y="6293823"/>
            <a:ext cx="9166680" cy="586857"/>
          </a:xfrm>
          <a:prstGeom prst="rect">
            <a:avLst/>
          </a:prstGeom>
          <a:solidFill>
            <a:srgbClr val="00939B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782780" y="428845"/>
            <a:ext cx="5012871" cy="1143000"/>
          </a:xfrm>
        </p:spPr>
        <p:txBody>
          <a:bodyPr/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823357"/>
            <a:ext cx="8229600" cy="4302806"/>
          </a:xfrm>
        </p:spPr>
        <p:txBody>
          <a:bodyPr/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  <a:p>
            <a:pPr lvl="3"/>
            <a:r>
              <a:rPr lang="en-US" dirty="0" smtClean="0"/>
              <a:t>Fourth level</a:t>
            </a:r>
          </a:p>
          <a:p>
            <a:pPr lvl="4"/>
            <a:r>
              <a:rPr lang="en-US" dirty="0" smtClean="0"/>
              <a:t>Fifth level</a:t>
            </a:r>
            <a:endParaRPr lang="en-US" dirty="0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682907-05FA-4D47-87CA-2FC274D836D4}" type="slidenum">
              <a:rPr lang="en-US" smtClean="0"/>
              <a:t>‹#›</a:t>
            </a:fld>
            <a:endParaRPr lang="en-US"/>
          </a:p>
        </p:txBody>
      </p:sp>
      <p:sp>
        <p:nvSpPr>
          <p:cNvPr id="9" name="Rectangle 8"/>
          <p:cNvSpPr/>
          <p:nvPr userDrawn="1"/>
        </p:nvSpPr>
        <p:spPr>
          <a:xfrm>
            <a:off x="0" y="0"/>
            <a:ext cx="9164620" cy="113403"/>
          </a:xfrm>
          <a:prstGeom prst="rect">
            <a:avLst/>
          </a:prstGeom>
          <a:solidFill>
            <a:srgbClr val="002B5E"/>
          </a:solidFill>
          <a:ln>
            <a:noFill/>
          </a:ln>
          <a:effectLst/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1" name="Picture 10"/>
          <p:cNvPicPr>
            <a:picLocks noChangeAspect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401102" y="92329"/>
            <a:ext cx="2953360" cy="173102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510120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theme" Target="../theme/theme1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dirty="0" smtClean="0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dirty="0" smtClean="0"/>
              <a:t>Click to edit Master text styles</a:t>
            </a:r>
          </a:p>
          <a:p>
            <a:pPr lvl="1"/>
            <a:r>
              <a:rPr lang="en-US" dirty="0" smtClean="0"/>
              <a:t>Second level</a:t>
            </a:r>
          </a:p>
          <a:p>
            <a:pPr lvl="2"/>
            <a:r>
              <a:rPr lang="en-US" dirty="0" smtClean="0"/>
              <a:t>Third level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bg1"/>
                </a:solidFill>
              </a:defRPr>
            </a:lvl1pPr>
          </a:lstStyle>
          <a:p>
            <a:fld id="{80682907-05FA-4D47-87CA-2FC274D836D4}" type="slidenum">
              <a:rPr lang="en-US" smtClean="0"/>
              <a:pPr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2008954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5" r:id="rId3"/>
    <p:sldLayoutId id="2147483656" r:id="rId4"/>
    <p:sldLayoutId id="2147483651" r:id="rId5"/>
    <p:sldLayoutId id="2147483652" r:id="rId6"/>
    <p:sldLayoutId id="2147483653" r:id="rId7"/>
    <p:sldLayoutId id="2147483654" r:id="rId8"/>
    <p:sldLayoutId id="2147483657" r:id="rId9"/>
    <p:sldLayoutId id="2147483658" r:id="rId10"/>
    <p:sldLayoutId id="2147483661" r:id="rId11"/>
    <p:sldLayoutId id="2147483662" r:id="rId12"/>
    <p:sldLayoutId id="2147483660" r:id="rId13"/>
    <p:sldLayoutId id="2147483659" r:id="rId14"/>
  </p:sldLayoutIdLst>
  <p:txStyles>
    <p:titleStyle>
      <a:lvl1pPr algn="l" defTabSz="457200" rtl="0" eaLnBrk="1" latinLnBrk="0" hangingPunct="1">
        <a:spcBef>
          <a:spcPct val="0"/>
        </a:spcBef>
        <a:buNone/>
        <a:defRPr sz="4000" b="1" kern="1200">
          <a:solidFill>
            <a:srgbClr val="00939B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457200" rtl="0" eaLnBrk="1" latinLnBrk="0" hangingPunct="1">
        <a:spcBef>
          <a:spcPct val="20000"/>
        </a:spcBef>
        <a:buClr>
          <a:srgbClr val="00939B"/>
        </a:buClr>
        <a:buFont typeface="Arial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ct val="20000"/>
        </a:spcBef>
        <a:buClr>
          <a:srgbClr val="002B5E"/>
        </a:buClr>
        <a:buFont typeface="Arial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ct val="20000"/>
        </a:spcBef>
        <a:buClr>
          <a:srgbClr val="58646E"/>
        </a:buClr>
        <a:buFont typeface="Arial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ct val="20000"/>
        </a:spcBef>
        <a:buFont typeface="Arial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ct val="20000"/>
        </a:spcBef>
        <a:buFont typeface="Arial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ct val="20000"/>
        </a:spcBef>
        <a:buFont typeface="Arial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4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1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0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hyperlink" Target="http://saltriverschools.org/departments/education_native_language___culture" TargetMode="External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8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9.xml"/><Relationship Id="rId5" Type="http://schemas.openxmlformats.org/officeDocument/2006/relationships/image" Target="../media/image16.png"/><Relationship Id="rId4" Type="http://schemas.openxmlformats.org/officeDocument/2006/relationships/image" Target="../media/image15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63032" y="5204460"/>
            <a:ext cx="4539415" cy="1554480"/>
          </a:xfrm>
        </p:spPr>
        <p:txBody>
          <a:bodyPr>
            <a:normAutofit/>
          </a:bodyPr>
          <a:lstStyle/>
          <a:p>
            <a:pPr algn="ctr"/>
            <a:r>
              <a:rPr lang="en-US" dirty="0" smtClean="0"/>
              <a:t/>
            </a:r>
            <a:br>
              <a:rPr lang="en-US" dirty="0" smtClean="0"/>
            </a:br>
            <a:r>
              <a:rPr lang="en-US" dirty="0" smtClean="0"/>
              <a:t> </a:t>
            </a:r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6485412" y="5646677"/>
            <a:ext cx="184666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endParaRPr lang="en-US" dirty="0"/>
          </a:p>
        </p:txBody>
      </p:sp>
      <p:sp>
        <p:nvSpPr>
          <p:cNvPr id="7" name="Subtitle 2"/>
          <p:cNvSpPr txBox="1">
            <a:spLocks/>
          </p:cNvSpPr>
          <p:nvPr/>
        </p:nvSpPr>
        <p:spPr>
          <a:xfrm>
            <a:off x="5754215" y="5843700"/>
            <a:ext cx="4077285" cy="52016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>
            <a:lvl1pPr marL="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b="0" i="0" kern="1200">
                <a:solidFill>
                  <a:srgbClr val="58646E"/>
                </a:solidFill>
                <a:latin typeface="Calibri"/>
                <a:ea typeface="+mn-ea"/>
                <a:cs typeface="Calibri"/>
              </a:defRPr>
            </a:lvl1pPr>
            <a:lvl2pPr marL="457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endParaRPr lang="en-US" sz="1600" b="0" dirty="0">
              <a:solidFill>
                <a:schemeClr val="bg1"/>
              </a:solidFill>
            </a:endParaRPr>
          </a:p>
        </p:txBody>
      </p:sp>
      <p:sp>
        <p:nvSpPr>
          <p:cNvPr id="9" name="Subtitle 2"/>
          <p:cNvSpPr txBox="1">
            <a:spLocks/>
          </p:cNvSpPr>
          <p:nvPr/>
        </p:nvSpPr>
        <p:spPr>
          <a:xfrm>
            <a:off x="5017675" y="5204460"/>
            <a:ext cx="4064854" cy="1554480"/>
          </a:xfrm>
          <a:prstGeom prst="rect">
            <a:avLst/>
          </a:prstGeom>
        </p:spPr>
        <p:txBody>
          <a:bodyPr vert="horz" lIns="91440" tIns="45720" rIns="91440" bIns="45720" rtlCol="0">
            <a:noAutofit/>
          </a:bodyPr>
          <a:lstStyle>
            <a:lvl1pPr marL="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b="0" i="0" kern="1200">
                <a:solidFill>
                  <a:srgbClr val="58646E"/>
                </a:solidFill>
                <a:latin typeface="Calibri"/>
                <a:ea typeface="+mn-ea"/>
                <a:cs typeface="Calibri"/>
              </a:defRPr>
            </a:lvl1pPr>
            <a:lvl2pPr marL="457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8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2pPr>
            <a:lvl3pPr marL="914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4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3pPr>
            <a:lvl4pPr marL="1371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4pPr>
            <a:lvl5pPr marL="18288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5pPr>
            <a:lvl6pPr marL="22860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6pPr>
            <a:lvl7pPr marL="27432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7pPr>
            <a:lvl8pPr marL="32004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8pPr>
            <a:lvl9pPr marL="3657600" indent="0" algn="ctr" defTabSz="457200" rtl="0" eaLnBrk="1" latinLnBrk="0" hangingPunct="1">
              <a:spcBef>
                <a:spcPct val="20000"/>
              </a:spcBef>
              <a:buFont typeface="Arial"/>
              <a:buNone/>
              <a:defRPr sz="2000" kern="1200">
                <a:solidFill>
                  <a:schemeClr val="tx1">
                    <a:tint val="75000"/>
                  </a:schemeClr>
                </a:solidFill>
                <a:latin typeface="+mn-lt"/>
                <a:ea typeface="+mn-ea"/>
                <a:cs typeface="+mn-cs"/>
              </a:defRPr>
            </a:lvl9pPr>
          </a:lstStyle>
          <a:p>
            <a:pPr algn="l"/>
            <a:r>
              <a:rPr lang="en-US" sz="1600" b="0" dirty="0" smtClean="0">
                <a:solidFill>
                  <a:schemeClr val="bg1"/>
                </a:solidFill>
              </a:rPr>
              <a:t>Presenter:  </a:t>
            </a:r>
          </a:p>
          <a:p>
            <a:pPr algn="l"/>
            <a:r>
              <a:rPr lang="en-US" sz="1600" dirty="0" smtClean="0">
                <a:solidFill>
                  <a:schemeClr val="bg1"/>
                </a:solidFill>
              </a:rPr>
              <a:t>Heather Washington, Salt River Schools Board Chairman</a:t>
            </a:r>
            <a:endParaRPr lang="en-US" sz="1600" b="0" dirty="0" smtClean="0">
              <a:solidFill>
                <a:schemeClr val="bg1"/>
              </a:solidFill>
            </a:endParaRPr>
          </a:p>
          <a:p>
            <a:pPr algn="r"/>
            <a:r>
              <a:rPr lang="en-US" sz="1600" dirty="0" smtClean="0">
                <a:solidFill>
                  <a:schemeClr val="bg1"/>
                </a:solidFill>
              </a:rPr>
              <a:t>          </a:t>
            </a:r>
            <a:endParaRPr lang="en-US" sz="1600" dirty="0">
              <a:solidFill>
                <a:schemeClr val="bg1"/>
              </a:solidFill>
            </a:endParaRPr>
          </a:p>
          <a:p>
            <a:pPr algn="l"/>
            <a:endParaRPr lang="en-US" sz="1600" b="0" dirty="0" smtClean="0">
              <a:solidFill>
                <a:schemeClr val="bg1"/>
              </a:solidFill>
            </a:endParaRPr>
          </a:p>
          <a:p>
            <a:pPr algn="l"/>
            <a:r>
              <a:rPr lang="en-US" sz="1600" b="0" dirty="0" smtClean="0">
                <a:solidFill>
                  <a:schemeClr val="bg1"/>
                </a:solidFill>
              </a:rPr>
              <a:t>                       </a:t>
            </a:r>
            <a:endParaRPr lang="en-US" sz="1600" b="0" dirty="0">
              <a:solidFill>
                <a:schemeClr val="bg1"/>
              </a:solidFill>
            </a:endParaRPr>
          </a:p>
        </p:txBody>
      </p:sp>
      <p:sp>
        <p:nvSpPr>
          <p:cNvPr id="4" name="TextBox 3"/>
          <p:cNvSpPr txBox="1"/>
          <p:nvPr/>
        </p:nvSpPr>
        <p:spPr>
          <a:xfrm>
            <a:off x="579816" y="5500126"/>
            <a:ext cx="4123180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dirty="0" smtClean="0">
                <a:solidFill>
                  <a:schemeClr val="bg1"/>
                </a:solidFill>
              </a:rPr>
              <a:t>Investment in Tribal Education </a:t>
            </a:r>
            <a:endParaRPr lang="en-US" sz="2400" b="1" dirty="0">
              <a:solidFill>
                <a:schemeClr val="bg1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993052552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Who is Salt River Schools?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Located within the Salt River Pima-Maricopa Indian Community (SRPMIC)</a:t>
            </a:r>
          </a:p>
          <a:p>
            <a:r>
              <a:rPr lang="en-US" dirty="0" smtClean="0"/>
              <a:t>SRPMIC is located in the metropolitan Phoenix area</a:t>
            </a:r>
          </a:p>
          <a:p>
            <a:r>
              <a:rPr lang="en-US" dirty="0" smtClean="0"/>
              <a:t>Comprised of two distinctive tribes</a:t>
            </a:r>
          </a:p>
          <a:p>
            <a:pPr lvl="1"/>
            <a:r>
              <a:rPr lang="en-US" dirty="0" err="1" smtClean="0"/>
              <a:t>Onk</a:t>
            </a:r>
            <a:r>
              <a:rPr lang="en-US" dirty="0" smtClean="0"/>
              <a:t> </a:t>
            </a:r>
            <a:r>
              <a:rPr lang="en-US" dirty="0" err="1"/>
              <a:t>Akimel</a:t>
            </a:r>
            <a:r>
              <a:rPr lang="en-US" dirty="0"/>
              <a:t> </a:t>
            </a:r>
            <a:r>
              <a:rPr lang="en-US" dirty="0" smtClean="0"/>
              <a:t>O’odham (Pima) </a:t>
            </a:r>
          </a:p>
          <a:p>
            <a:pPr lvl="1"/>
            <a:r>
              <a:rPr lang="en-US" dirty="0" err="1" smtClean="0"/>
              <a:t>Xalychidom</a:t>
            </a:r>
            <a:r>
              <a:rPr lang="en-US" dirty="0" smtClean="0"/>
              <a:t> </a:t>
            </a:r>
            <a:r>
              <a:rPr lang="en-US" dirty="0" err="1"/>
              <a:t>Piipaash</a:t>
            </a:r>
            <a:r>
              <a:rPr lang="en-US" dirty="0"/>
              <a:t> </a:t>
            </a:r>
            <a:r>
              <a:rPr lang="en-US" dirty="0" smtClean="0"/>
              <a:t>(Maricopa)</a:t>
            </a:r>
          </a:p>
          <a:p>
            <a:r>
              <a:rPr lang="en-US" dirty="0" smtClean="0"/>
              <a:t>Cradle to career platform for Community members (10,000+ enrollment)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44149543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Early Childhood Education Center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dirty="0" smtClean="0"/>
              <a:t>Tribal &amp; Grant funded </a:t>
            </a:r>
          </a:p>
          <a:p>
            <a:r>
              <a:rPr lang="en-US" dirty="0" smtClean="0"/>
              <a:t>Infant and Toddler</a:t>
            </a:r>
          </a:p>
          <a:p>
            <a:pPr lvl="1"/>
            <a:r>
              <a:rPr lang="en-US" dirty="0"/>
              <a:t>P</a:t>
            </a:r>
            <a:r>
              <a:rPr lang="en-US" dirty="0" smtClean="0"/>
              <a:t>rogram </a:t>
            </a:r>
            <a:r>
              <a:rPr lang="en-US" dirty="0"/>
              <a:t>for children ages six weeks to three years</a:t>
            </a:r>
            <a:endParaRPr lang="en-US" dirty="0" smtClean="0"/>
          </a:p>
          <a:p>
            <a:r>
              <a:rPr lang="en-US" dirty="0" smtClean="0"/>
              <a:t>Pre-School</a:t>
            </a:r>
          </a:p>
          <a:p>
            <a:pPr lvl="1"/>
            <a:r>
              <a:rPr lang="en-US" dirty="0" smtClean="0"/>
              <a:t>Designed </a:t>
            </a:r>
            <a:r>
              <a:rPr lang="en-US" dirty="0"/>
              <a:t>to prepare children for Kindergarten and includes an age appropriate education with an emphasis on math and literacy skills</a:t>
            </a:r>
            <a:endParaRPr lang="en-US" dirty="0" smtClean="0"/>
          </a:p>
          <a:p>
            <a:r>
              <a:rPr lang="en-US" dirty="0" smtClean="0"/>
              <a:t>Home Based Program</a:t>
            </a:r>
          </a:p>
          <a:p>
            <a:pPr lvl="1"/>
            <a:r>
              <a:rPr lang="en-US" dirty="0"/>
              <a:t>Home Based participants receive weekly visits from their Parent Educator during which they work together on activities to promote learning within the comfort of the home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10706888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Salt River Elementary School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BIE School</a:t>
            </a:r>
          </a:p>
          <a:p>
            <a:r>
              <a:rPr lang="en-US" dirty="0" smtClean="0"/>
              <a:t>Grades K – 6</a:t>
            </a:r>
            <a:r>
              <a:rPr lang="en-US" baseline="30000" dirty="0" smtClean="0"/>
              <a:t>th</a:t>
            </a:r>
            <a:r>
              <a:rPr lang="en-US" dirty="0" smtClean="0"/>
              <a:t> </a:t>
            </a:r>
          </a:p>
          <a:p>
            <a:r>
              <a:rPr lang="en-US" dirty="0" smtClean="0"/>
              <a:t>Extra Curricular Programs</a:t>
            </a:r>
          </a:p>
          <a:p>
            <a:pPr lvl="1"/>
            <a:r>
              <a:rPr lang="en-US" dirty="0" smtClean="0"/>
              <a:t>STEM CLUB</a:t>
            </a:r>
          </a:p>
          <a:p>
            <a:pPr lvl="1"/>
            <a:r>
              <a:rPr lang="en-US" dirty="0" smtClean="0"/>
              <a:t>Junior ACE  - </a:t>
            </a:r>
            <a:r>
              <a:rPr lang="en-US" dirty="0"/>
              <a:t>C</a:t>
            </a:r>
            <a:r>
              <a:rPr lang="en-US" dirty="0" smtClean="0"/>
              <a:t>ollaborative </a:t>
            </a:r>
            <a:r>
              <a:rPr lang="en-US" dirty="0"/>
              <a:t>venture involving Scottsdale Community College and </a:t>
            </a:r>
            <a:r>
              <a:rPr lang="en-US" dirty="0" smtClean="0"/>
              <a:t>Salt </a:t>
            </a:r>
            <a:r>
              <a:rPr lang="en-US" dirty="0"/>
              <a:t>River </a:t>
            </a:r>
            <a:r>
              <a:rPr lang="en-US" dirty="0" smtClean="0"/>
              <a:t>Schools for 5th </a:t>
            </a:r>
            <a:r>
              <a:rPr lang="en-US" dirty="0"/>
              <a:t>through 8th grade students in a program that benefits them with college related experiences.</a:t>
            </a:r>
            <a:endParaRPr lang="en-US" dirty="0"/>
          </a:p>
          <a:p>
            <a:pPr marL="0" indent="0">
              <a:buNone/>
            </a:pPr>
            <a:endParaRPr lang="en-US" baseline="30000" dirty="0"/>
          </a:p>
          <a:p>
            <a:pPr marL="0" indent="0">
              <a:buNone/>
            </a:pPr>
            <a:endParaRPr lang="en-US" dirty="0" smtClean="0"/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381168163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Salt River High School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Arizona Charter School</a:t>
            </a:r>
          </a:p>
          <a:p>
            <a:r>
              <a:rPr lang="en-US" dirty="0" smtClean="0"/>
              <a:t>Grades 7 – 12</a:t>
            </a:r>
          </a:p>
          <a:p>
            <a:r>
              <a:rPr lang="en-US" dirty="0" smtClean="0"/>
              <a:t>Currently requesting grades 7</a:t>
            </a:r>
            <a:r>
              <a:rPr lang="en-US" baseline="30000" dirty="0" smtClean="0"/>
              <a:t>th</a:t>
            </a:r>
            <a:r>
              <a:rPr lang="en-US" dirty="0" smtClean="0"/>
              <a:t> &amp; 8</a:t>
            </a:r>
            <a:r>
              <a:rPr lang="en-US" baseline="30000" dirty="0" smtClean="0"/>
              <a:t>th</a:t>
            </a:r>
            <a:r>
              <a:rPr lang="en-US" dirty="0" smtClean="0"/>
              <a:t> be transferred from Charter to BIE for SY 2019 - 2020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37227157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Accelerated Learning Academy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85000" lnSpcReduction="20000"/>
          </a:bodyPr>
          <a:lstStyle/>
          <a:p>
            <a:r>
              <a:rPr lang="en-US" dirty="0" smtClean="0"/>
              <a:t>Arizona Charter School</a:t>
            </a:r>
          </a:p>
          <a:p>
            <a:r>
              <a:rPr lang="en-US" dirty="0" smtClean="0"/>
              <a:t>High School Diploma Program </a:t>
            </a:r>
          </a:p>
          <a:p>
            <a:pPr lvl="1"/>
            <a:r>
              <a:rPr lang="en-US" dirty="0" smtClean="0"/>
              <a:t>Students between the ages of 17 and 21</a:t>
            </a:r>
          </a:p>
          <a:p>
            <a:pPr lvl="1"/>
            <a:r>
              <a:rPr lang="en-US" dirty="0" smtClean="0"/>
              <a:t> At least 8 credits behind their graduation cohort</a:t>
            </a:r>
          </a:p>
          <a:p>
            <a:pPr lvl="1"/>
            <a:r>
              <a:rPr lang="en-US" dirty="0" smtClean="0"/>
              <a:t>3 credits behind in math and science combined</a:t>
            </a:r>
          </a:p>
          <a:p>
            <a:pPr lvl="1"/>
            <a:r>
              <a:rPr lang="en-US" dirty="0" smtClean="0"/>
              <a:t>Are 5</a:t>
            </a:r>
            <a:r>
              <a:rPr lang="en-US" baseline="30000" dirty="0" smtClean="0"/>
              <a:t>th</a:t>
            </a:r>
            <a:r>
              <a:rPr lang="en-US" dirty="0" smtClean="0"/>
              <a:t> year seniors and beyond</a:t>
            </a:r>
            <a:endParaRPr lang="en-US" dirty="0"/>
          </a:p>
          <a:p>
            <a:r>
              <a:rPr lang="en-US" dirty="0" smtClean="0"/>
              <a:t>ABE/GED Program</a:t>
            </a:r>
          </a:p>
          <a:p>
            <a:pPr lvl="1"/>
            <a:r>
              <a:rPr lang="en-US" dirty="0" smtClean="0"/>
              <a:t>Provides personalized </a:t>
            </a:r>
            <a:r>
              <a:rPr lang="en-US" dirty="0"/>
              <a:t>instruction and assessment to adult learners in the Salt River Pima-Maricopa Indian Community who desire to build an academic foundation and earn their High School Equivalency </a:t>
            </a:r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3469576255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Higher Education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Tribal and Self-Governance Funded Program</a:t>
            </a:r>
          </a:p>
          <a:p>
            <a:r>
              <a:rPr lang="en-US" dirty="0" smtClean="0"/>
              <a:t>Scholarship </a:t>
            </a:r>
            <a:r>
              <a:rPr lang="en-US" dirty="0"/>
              <a:t>awards </a:t>
            </a:r>
            <a:r>
              <a:rPr lang="en-US" dirty="0" smtClean="0"/>
              <a:t>for enrolled </a:t>
            </a:r>
            <a:r>
              <a:rPr lang="en-US" dirty="0"/>
              <a:t>members of </a:t>
            </a:r>
            <a:r>
              <a:rPr lang="en-US" dirty="0" smtClean="0"/>
              <a:t>SRPMIC who </a:t>
            </a:r>
            <a:r>
              <a:rPr lang="en-US" dirty="0"/>
              <a:t>are enrolled in an accredited institution of higher education or vocational </a:t>
            </a:r>
            <a:r>
              <a:rPr lang="en-US" dirty="0" smtClean="0"/>
              <a:t>school</a:t>
            </a:r>
          </a:p>
          <a:p>
            <a:r>
              <a:rPr lang="en-US" dirty="0" smtClean="0"/>
              <a:t>Covers </a:t>
            </a:r>
            <a:r>
              <a:rPr lang="en-US" dirty="0"/>
              <a:t>costs associated with tuition, mandatory fees, mandatory books and childcare (if applicable</a:t>
            </a:r>
            <a:r>
              <a:rPr lang="en-US" dirty="0" smtClean="0"/>
              <a:t>)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90386774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Salt River Schools by the Numbers</a:t>
            </a:r>
            <a:endParaRPr lang="en-US" dirty="0"/>
          </a:p>
        </p:txBody>
      </p:sp>
      <p:graphicFrame>
        <p:nvGraphicFramePr>
          <p:cNvPr id="4" name="Content Placeholder 3"/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310935921"/>
              </p:ext>
            </p:extLst>
          </p:nvPr>
        </p:nvGraphicFramePr>
        <p:xfrm>
          <a:off x="457200" y="1600201"/>
          <a:ext cx="7695127" cy="3976348"/>
        </p:xfrm>
        <a:graphic>
          <a:graphicData uri="http://schemas.openxmlformats.org/drawingml/2006/table">
            <a:tbl>
              <a:tblPr firstRow="1" bandRow="1">
                <a:tableStyleId>{5C22544A-7EE6-4342-B048-85BDC9FD1C3A}</a:tableStyleId>
              </a:tblPr>
              <a:tblGrid>
                <a:gridCol w="4385256"/>
                <a:gridCol w="3309871"/>
              </a:tblGrid>
              <a:tr h="514669">
                <a:tc>
                  <a:txBody>
                    <a:bodyPr/>
                    <a:lstStyle/>
                    <a:p>
                      <a:r>
                        <a:rPr lang="en-US" dirty="0" smtClean="0"/>
                        <a:t>Site</a:t>
                      </a:r>
                      <a:endParaRPr lang="en-US" dirty="0"/>
                    </a:p>
                  </a:txBody>
                  <a:tcPr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# of Students</a:t>
                      </a:r>
                      <a:endParaRPr lang="en-US" dirty="0"/>
                    </a:p>
                  </a:txBody>
                  <a:tcPr/>
                </a:tc>
              </a:tr>
              <a:tr h="514669">
                <a:tc>
                  <a:txBody>
                    <a:bodyPr/>
                    <a:lstStyle/>
                    <a:p>
                      <a:r>
                        <a:rPr lang="en-US" dirty="0" smtClean="0"/>
                        <a:t>Early Childhood Education Center</a:t>
                      </a:r>
                      <a:endParaRPr lang="en-US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265</a:t>
                      </a:r>
                      <a:endParaRPr lang="en-US" dirty="0"/>
                    </a:p>
                  </a:txBody>
                  <a:tcPr anchor="ctr"/>
                </a:tc>
              </a:tr>
              <a:tr h="514669">
                <a:tc>
                  <a:txBody>
                    <a:bodyPr/>
                    <a:lstStyle/>
                    <a:p>
                      <a:r>
                        <a:rPr lang="en-US" dirty="0" smtClean="0"/>
                        <a:t>Salt River</a:t>
                      </a:r>
                      <a:r>
                        <a:rPr lang="en-US" baseline="0" dirty="0" smtClean="0"/>
                        <a:t> Elementary</a:t>
                      </a:r>
                      <a:endParaRPr lang="en-US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337</a:t>
                      </a:r>
                      <a:endParaRPr lang="en-US" dirty="0"/>
                    </a:p>
                  </a:txBody>
                  <a:tcPr anchor="ctr"/>
                </a:tc>
              </a:tr>
              <a:tr h="514669">
                <a:tc>
                  <a:txBody>
                    <a:bodyPr/>
                    <a:lstStyle/>
                    <a:p>
                      <a:r>
                        <a:rPr lang="en-US" dirty="0" smtClean="0"/>
                        <a:t>Salt River High School</a:t>
                      </a:r>
                      <a:endParaRPr lang="en-US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226</a:t>
                      </a:r>
                      <a:endParaRPr lang="en-US" dirty="0"/>
                    </a:p>
                  </a:txBody>
                  <a:tcPr anchor="ctr"/>
                </a:tc>
              </a:tr>
              <a:tr h="888334">
                <a:tc>
                  <a:txBody>
                    <a:bodyPr/>
                    <a:lstStyle/>
                    <a:p>
                      <a:r>
                        <a:rPr lang="en-US" dirty="0" smtClean="0"/>
                        <a:t>Accelerated</a:t>
                      </a:r>
                      <a:r>
                        <a:rPr lang="en-US" baseline="0" dirty="0" smtClean="0"/>
                        <a:t> Learning Academy</a:t>
                      </a:r>
                      <a:endParaRPr lang="en-US" dirty="0" smtClean="0"/>
                    </a:p>
                    <a:p>
                      <a:r>
                        <a:rPr lang="en-US" i="1" dirty="0" smtClean="0"/>
                        <a:t>(not including ABE/GED)</a:t>
                      </a:r>
                      <a:endParaRPr lang="en-US" i="1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65</a:t>
                      </a:r>
                      <a:endParaRPr lang="en-US" dirty="0"/>
                    </a:p>
                  </a:txBody>
                  <a:tcPr anchor="ctr"/>
                </a:tc>
              </a:tr>
              <a:tr h="514669">
                <a:tc>
                  <a:txBody>
                    <a:bodyPr/>
                    <a:lstStyle/>
                    <a:p>
                      <a:r>
                        <a:rPr lang="en-US" dirty="0" smtClean="0"/>
                        <a:t>Higher</a:t>
                      </a:r>
                      <a:r>
                        <a:rPr lang="en-US" baseline="0" dirty="0" smtClean="0"/>
                        <a:t> Education</a:t>
                      </a:r>
                      <a:endParaRPr lang="en-US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dirty="0" smtClean="0"/>
                        <a:t>422</a:t>
                      </a:r>
                      <a:endParaRPr lang="en-US" dirty="0"/>
                    </a:p>
                  </a:txBody>
                  <a:tcPr anchor="ctr"/>
                </a:tc>
              </a:tr>
              <a:tr h="514669">
                <a:tc>
                  <a:txBody>
                    <a:bodyPr/>
                    <a:lstStyle/>
                    <a:p>
                      <a:r>
                        <a:rPr lang="en-US" b="1" dirty="0" smtClean="0"/>
                        <a:t>Total</a:t>
                      </a:r>
                      <a:endParaRPr lang="en-US" b="1" dirty="0"/>
                    </a:p>
                  </a:txBody>
                  <a:tcPr anchor="ctr"/>
                </a:tc>
                <a:tc>
                  <a:txBody>
                    <a:bodyPr/>
                    <a:lstStyle/>
                    <a:p>
                      <a:r>
                        <a:rPr lang="en-US" b="1" dirty="0" smtClean="0"/>
                        <a:t>1,315*</a:t>
                      </a:r>
                      <a:endParaRPr lang="en-US" b="1" dirty="0"/>
                    </a:p>
                  </a:txBody>
                  <a:tcPr anchor="ctr"/>
                </a:tc>
              </a:tr>
            </a:tbl>
          </a:graphicData>
        </a:graphic>
      </p:graphicFrame>
      <p:sp>
        <p:nvSpPr>
          <p:cNvPr id="5" name="TextBox 4"/>
          <p:cNvSpPr txBox="1"/>
          <p:nvPr/>
        </p:nvSpPr>
        <p:spPr>
          <a:xfrm>
            <a:off x="457200" y="6032661"/>
            <a:ext cx="3109954" cy="27699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200" i="1" dirty="0" smtClean="0"/>
              <a:t>* Number does not include ALL students served</a:t>
            </a:r>
            <a:endParaRPr lang="en-US" sz="1200" i="1" dirty="0"/>
          </a:p>
        </p:txBody>
      </p:sp>
    </p:spTree>
    <p:extLst>
      <p:ext uri="{BB962C8B-B14F-4D97-AF65-F5344CB8AC3E}">
        <p14:creationId xmlns:p14="http://schemas.microsoft.com/office/powerpoint/2010/main" val="248326897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Language and Culture Initiative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932851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O’odham Piipaash Language Culture </a:t>
            </a:r>
            <a:r>
              <a:rPr lang="en-US" dirty="0" smtClean="0">
                <a:solidFill>
                  <a:srgbClr val="FFC000"/>
                </a:solidFill>
              </a:rPr>
              <a:t>Highlights:</a:t>
            </a:r>
            <a:endParaRPr lang="en-US" dirty="0">
              <a:solidFill>
                <a:srgbClr val="FFC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62500" lnSpcReduction="20000"/>
          </a:bodyPr>
          <a:lstStyle/>
          <a:p>
            <a:r>
              <a:rPr lang="en-US" dirty="0" smtClean="0"/>
              <a:t>Established the Education Native Language Culture (ENLC) </a:t>
            </a:r>
            <a:r>
              <a:rPr lang="en-US" dirty="0" smtClean="0"/>
              <a:t>Department in 2016</a:t>
            </a:r>
          </a:p>
          <a:p>
            <a:pPr marL="0" indent="0">
              <a:buNone/>
            </a:pPr>
            <a:endParaRPr lang="en-US" dirty="0" smtClean="0"/>
          </a:p>
          <a:p>
            <a:r>
              <a:rPr lang="en-US" dirty="0" smtClean="0"/>
              <a:t>Current staff</a:t>
            </a:r>
          </a:p>
          <a:p>
            <a:pPr lvl="1"/>
            <a:r>
              <a:rPr lang="en-US" dirty="0" smtClean="0"/>
              <a:t>2 Education Native Culture Directors</a:t>
            </a:r>
          </a:p>
          <a:p>
            <a:pPr lvl="1"/>
            <a:r>
              <a:rPr lang="en-US" dirty="0" smtClean="0"/>
              <a:t>6 Language Culture Specialist</a:t>
            </a:r>
          </a:p>
          <a:p>
            <a:pPr lvl="1"/>
            <a:r>
              <a:rPr lang="en-US" dirty="0" smtClean="0"/>
              <a:t>1 Cultural Art Teacher</a:t>
            </a:r>
            <a:endParaRPr lang="en-US" dirty="0" smtClean="0"/>
          </a:p>
          <a:p>
            <a:endParaRPr lang="en-US" dirty="0" smtClean="0"/>
          </a:p>
          <a:p>
            <a:r>
              <a:rPr lang="en-US" dirty="0" smtClean="0"/>
              <a:t>Established Language Culture Professional Learning Community</a:t>
            </a:r>
          </a:p>
          <a:p>
            <a:pPr marL="0" indent="0">
              <a:buNone/>
            </a:pPr>
            <a:endParaRPr lang="en-US" dirty="0" smtClean="0"/>
          </a:p>
          <a:p>
            <a:r>
              <a:rPr lang="en-US" dirty="0" smtClean="0"/>
              <a:t>Wrote O’odham Piipaash Language Culture Standards Pre-K to Grade </a:t>
            </a:r>
            <a:r>
              <a:rPr lang="en-US" dirty="0" smtClean="0"/>
              <a:t>8</a:t>
            </a:r>
          </a:p>
          <a:p>
            <a:pPr lvl="1"/>
            <a:r>
              <a:rPr lang="en-US" dirty="0">
                <a:hlinkClick r:id="rId2"/>
              </a:rPr>
              <a:t>http://saltriverschools.org/departments/education_native_language___culture</a:t>
            </a:r>
            <a:endParaRPr lang="en-US" dirty="0" smtClean="0"/>
          </a:p>
          <a:p>
            <a:pPr marL="0" indent="0">
              <a:buNone/>
            </a:pPr>
            <a:r>
              <a:rPr lang="en-US" dirty="0" smtClean="0"/>
              <a:t>			</a:t>
            </a:r>
            <a:endParaRPr lang="en-US" dirty="0"/>
          </a:p>
          <a:p>
            <a:pPr marL="342900" lvl="1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1445953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O’odham Piipaash </a:t>
            </a:r>
            <a:r>
              <a:rPr lang="en-US" dirty="0" smtClean="0"/>
              <a:t>Language </a:t>
            </a:r>
            <a:r>
              <a:rPr lang="en-US" dirty="0"/>
              <a:t>Culture </a:t>
            </a:r>
            <a:br>
              <a:rPr lang="en-US" dirty="0"/>
            </a:br>
            <a:r>
              <a:rPr lang="en-US" dirty="0" smtClean="0">
                <a:solidFill>
                  <a:srgbClr val="FFC000"/>
                </a:solidFill>
              </a:rPr>
              <a:t>Highlights: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/>
              <a:t>Re-established a solid system connection between Education (ENLC) and Culture Resource Department (CRD</a:t>
            </a:r>
            <a:r>
              <a:rPr lang="en-US" dirty="0" smtClean="0"/>
              <a:t>)</a:t>
            </a:r>
          </a:p>
          <a:p>
            <a:pPr marL="0" indent="0">
              <a:buNone/>
            </a:pPr>
            <a:endParaRPr lang="en-US" dirty="0"/>
          </a:p>
          <a:p>
            <a:pPr lvl="1">
              <a:buFont typeface="Wingdings" panose="05000000000000000000" pitchFamily="2" charset="2"/>
              <a:buChar char="v"/>
            </a:pPr>
            <a:r>
              <a:rPr lang="en-US" dirty="0"/>
              <a:t>Development of O’odham Piipaash Language Culture </a:t>
            </a:r>
            <a:r>
              <a:rPr lang="en-US" dirty="0" smtClean="0"/>
              <a:t>standards</a:t>
            </a:r>
          </a:p>
          <a:p>
            <a:pPr lvl="1">
              <a:buFont typeface="Wingdings" panose="05000000000000000000" pitchFamily="2" charset="2"/>
              <a:buChar char="v"/>
            </a:pPr>
            <a:r>
              <a:rPr lang="en-US" dirty="0" smtClean="0"/>
              <a:t>CRD loan </a:t>
            </a:r>
            <a:r>
              <a:rPr lang="en-US" dirty="0"/>
              <a:t>of O’odham Language teacher</a:t>
            </a:r>
          </a:p>
          <a:p>
            <a:pPr lvl="1">
              <a:buFont typeface="Wingdings" panose="05000000000000000000" pitchFamily="2" charset="2"/>
              <a:buChar char="v"/>
            </a:pPr>
            <a:r>
              <a:rPr lang="en-US" dirty="0" smtClean="0"/>
              <a:t>Arizona Department of Education-O’odham </a:t>
            </a:r>
            <a:r>
              <a:rPr lang="en-US" dirty="0"/>
              <a:t>Piipaash Language Teacher Certification</a:t>
            </a:r>
          </a:p>
          <a:p>
            <a:pPr marL="342900" lvl="1" indent="0">
              <a:buNone/>
            </a:pPr>
            <a:endParaRPr lang="en-US" dirty="0" smtClean="0"/>
          </a:p>
          <a:p>
            <a:endParaRPr lang="en-US" dirty="0" smtClean="0"/>
          </a:p>
        </p:txBody>
      </p:sp>
    </p:spTree>
    <p:extLst>
      <p:ext uri="{BB962C8B-B14F-4D97-AF65-F5344CB8AC3E}">
        <p14:creationId xmlns:p14="http://schemas.microsoft.com/office/powerpoint/2010/main" val="198184285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O’odham </a:t>
            </a:r>
            <a:r>
              <a:rPr lang="en-US" dirty="0" err="1" smtClean="0"/>
              <a:t>Piipaash</a:t>
            </a:r>
            <a:r>
              <a:rPr lang="en-US" dirty="0" smtClean="0"/>
              <a:t> Language Culture  </a:t>
            </a:r>
            <a:r>
              <a:rPr lang="en-US" dirty="0">
                <a:solidFill>
                  <a:srgbClr val="FFC000"/>
                </a:solidFill>
              </a:rPr>
              <a:t>Highlights: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Language Culture staff have written Semester 1 O’odham </a:t>
            </a:r>
            <a:r>
              <a:rPr lang="en-US" dirty="0" err="1" smtClean="0"/>
              <a:t>Piipaash</a:t>
            </a:r>
            <a:r>
              <a:rPr lang="en-US" dirty="0" smtClean="0"/>
              <a:t> Language Culture Curriculum Pre-K to Grade 8</a:t>
            </a:r>
          </a:p>
          <a:p>
            <a:endParaRPr lang="en-US" dirty="0" smtClean="0"/>
          </a:p>
          <a:p>
            <a:r>
              <a:rPr lang="en-US" dirty="0" smtClean="0"/>
              <a:t>Culture website for ECEC; SRES and SRHS open and updated monthly</a:t>
            </a:r>
          </a:p>
          <a:p>
            <a:endParaRPr lang="en-US" dirty="0" smtClean="0"/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261911056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O’odham Piipaash </a:t>
            </a:r>
            <a:r>
              <a:rPr lang="en-US" dirty="0" smtClean="0"/>
              <a:t>Language </a:t>
            </a:r>
            <a:r>
              <a:rPr lang="en-US" dirty="0"/>
              <a:t>Culture </a:t>
            </a:r>
            <a:br>
              <a:rPr lang="en-US" dirty="0"/>
            </a:br>
            <a:r>
              <a:rPr lang="en-US" dirty="0" smtClean="0">
                <a:solidFill>
                  <a:srgbClr val="FFC000"/>
                </a:solidFill>
              </a:rPr>
              <a:t>Highlights: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Language and Culture Instruction Time</a:t>
            </a:r>
          </a:p>
          <a:p>
            <a:pPr lvl="1"/>
            <a:r>
              <a:rPr lang="en-US" dirty="0" smtClean="0"/>
              <a:t>ECEC – 30 minutes once a week</a:t>
            </a:r>
          </a:p>
          <a:p>
            <a:pPr lvl="1"/>
            <a:r>
              <a:rPr lang="en-US" dirty="0" smtClean="0"/>
              <a:t>SRES – 30 – 40 minutes once a week</a:t>
            </a:r>
          </a:p>
          <a:p>
            <a:pPr lvl="1"/>
            <a:r>
              <a:rPr lang="en-US" dirty="0" smtClean="0"/>
              <a:t>SRHS (7</a:t>
            </a:r>
            <a:r>
              <a:rPr lang="en-US" baseline="30000" dirty="0" smtClean="0"/>
              <a:t>th</a:t>
            </a:r>
            <a:r>
              <a:rPr lang="en-US" dirty="0" smtClean="0"/>
              <a:t> – 8</a:t>
            </a:r>
            <a:r>
              <a:rPr lang="en-US" baseline="30000" dirty="0" smtClean="0"/>
              <a:t>th</a:t>
            </a:r>
            <a:r>
              <a:rPr lang="en-US" dirty="0" smtClean="0"/>
              <a:t>) –  45 minutes every day Language Culture</a:t>
            </a:r>
          </a:p>
          <a:p>
            <a:pPr lvl="1"/>
            <a:r>
              <a:rPr lang="en-US" dirty="0" smtClean="0"/>
              <a:t>SRHS (9</a:t>
            </a:r>
            <a:r>
              <a:rPr lang="en-US" baseline="30000" dirty="0" smtClean="0"/>
              <a:t>th</a:t>
            </a:r>
            <a:r>
              <a:rPr lang="en-US" dirty="0" smtClean="0"/>
              <a:t> – 12</a:t>
            </a:r>
            <a:r>
              <a:rPr lang="en-US" baseline="30000" dirty="0" smtClean="0"/>
              <a:t>th</a:t>
            </a:r>
            <a:r>
              <a:rPr lang="en-US" dirty="0"/>
              <a:t>)</a:t>
            </a:r>
            <a:r>
              <a:rPr lang="en-US" dirty="0" smtClean="0"/>
              <a:t> –45 minutes every day Native Studies</a:t>
            </a:r>
          </a:p>
          <a:p>
            <a:pPr lvl="1"/>
            <a:r>
              <a:rPr lang="en-US" dirty="0" smtClean="0"/>
              <a:t>ALA - None</a:t>
            </a:r>
            <a:endParaRPr lang="en-US" dirty="0" smtClean="0"/>
          </a:p>
          <a:p>
            <a:pPr marL="0" indent="0">
              <a:buNone/>
            </a:pPr>
            <a:endParaRPr lang="en-US" b="1" dirty="0" smtClean="0">
              <a:solidFill>
                <a:schemeClr val="tx1"/>
              </a:solidFill>
            </a:endParaRPr>
          </a:p>
          <a:p>
            <a:pPr marL="457200" lvl="1" indent="0">
              <a:buNone/>
            </a:pPr>
            <a:endParaRPr lang="en-US" b="1" dirty="0">
              <a:solidFill>
                <a:schemeClr val="tx1"/>
              </a:solidFill>
            </a:endParaRPr>
          </a:p>
          <a:p>
            <a:pPr lvl="1">
              <a:buFont typeface="Wingdings" panose="05000000000000000000" pitchFamily="2" charset="2"/>
              <a:buChar char="v"/>
            </a:pPr>
            <a:endParaRPr lang="en-US" b="1" dirty="0" smtClean="0">
              <a:solidFill>
                <a:schemeClr val="tx1"/>
              </a:solidFill>
            </a:endParaRPr>
          </a:p>
          <a:p>
            <a:pPr lvl="1">
              <a:buFont typeface="Wingdings" panose="05000000000000000000" pitchFamily="2" charset="2"/>
              <a:buChar char="v"/>
            </a:pPr>
            <a:endParaRPr lang="en-US" b="1" dirty="0" smtClean="0">
              <a:solidFill>
                <a:schemeClr val="tx1"/>
              </a:solidFill>
            </a:endParaRPr>
          </a:p>
          <a:p>
            <a:pPr marL="342900" lvl="1" indent="0">
              <a:buNone/>
            </a:pPr>
            <a:endParaRPr lang="en-US" b="1" dirty="0" smtClean="0">
              <a:solidFill>
                <a:schemeClr val="tx1"/>
              </a:solidFill>
            </a:endParaRPr>
          </a:p>
          <a:p>
            <a:pPr marL="342900" lvl="1" indent="0">
              <a:buNone/>
            </a:pPr>
            <a:endParaRPr lang="en-US" b="1" dirty="0">
              <a:solidFill>
                <a:schemeClr val="tx1"/>
              </a:solidFill>
            </a:endParaRPr>
          </a:p>
          <a:p>
            <a:pPr marL="342900" lvl="1" indent="0">
              <a:buNone/>
            </a:pPr>
            <a:endParaRPr lang="en-US" b="1" dirty="0" smtClean="0">
              <a:solidFill>
                <a:schemeClr val="tx1"/>
              </a:solidFill>
            </a:endParaRP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05587588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/>
              <a:t>O’odham </a:t>
            </a:r>
            <a:r>
              <a:rPr lang="en-US" dirty="0" err="1"/>
              <a:t>Piipaash</a:t>
            </a:r>
            <a:r>
              <a:rPr lang="en-US" dirty="0"/>
              <a:t> Language Culture </a:t>
            </a:r>
            <a:br>
              <a:rPr lang="en-US" dirty="0"/>
            </a:br>
            <a:r>
              <a:rPr lang="en-US" dirty="0" smtClean="0">
                <a:solidFill>
                  <a:srgbClr val="FFC000"/>
                </a:solidFill>
              </a:rPr>
              <a:t>Future: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 smtClean="0"/>
              <a:t>Establishing Native Language Speaker Certification criteria</a:t>
            </a:r>
          </a:p>
          <a:p>
            <a:r>
              <a:rPr lang="en-US" dirty="0" smtClean="0"/>
              <a:t>Ability to incorporate Native Language Culture into daily curriculum</a:t>
            </a:r>
          </a:p>
          <a:p>
            <a:r>
              <a:rPr lang="en-US" dirty="0" smtClean="0"/>
              <a:t>Expanding Native Language Culture from the classroom to the home</a:t>
            </a:r>
          </a:p>
          <a:p>
            <a:r>
              <a:rPr lang="en-US" dirty="0" smtClean="0"/>
              <a:t>Language preservation</a:t>
            </a:r>
          </a:p>
          <a:p>
            <a:pPr marL="0" indent="0">
              <a:buNone/>
            </a:pP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12221859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Questions?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058133760"/>
      </p:ext>
    </p:extLst>
  </p:cSld>
  <p:clrMapOvr>
    <a:masterClrMapping/>
  </p:clrMapOvr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Box 3"/>
          <p:cNvSpPr txBox="1"/>
          <p:nvPr/>
        </p:nvSpPr>
        <p:spPr>
          <a:xfrm>
            <a:off x="3531475" y="5450770"/>
            <a:ext cx="2750453" cy="461665"/>
          </a:xfrm>
          <a:prstGeom prst="rect">
            <a:avLst/>
          </a:prstGeom>
          <a:solidFill>
            <a:srgbClr val="00939B"/>
          </a:solidFill>
          <a:ln>
            <a:noFill/>
          </a:ln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solidFill>
                  <a:schemeClr val="bg1"/>
                </a:solidFill>
              </a:rPr>
              <a:t>@</a:t>
            </a:r>
            <a:r>
              <a:rPr lang="en-US" sz="2400" b="1" dirty="0" err="1" smtClean="0">
                <a:solidFill>
                  <a:schemeClr val="bg1"/>
                </a:solidFill>
              </a:rPr>
              <a:t>SaltRiverSchools</a:t>
            </a:r>
            <a:endParaRPr lang="en-US" sz="2400" b="1" dirty="0">
              <a:solidFill>
                <a:schemeClr val="bg1"/>
              </a:solidFill>
            </a:endParaRPr>
          </a:p>
        </p:txBody>
      </p:sp>
      <p:sp>
        <p:nvSpPr>
          <p:cNvPr id="2" name="Slide Number Placeholder 1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80682907-05FA-4D47-87CA-2FC274D836D4}" type="slidenum">
              <a:rPr lang="en-US" smtClean="0"/>
              <a:t>16</a:t>
            </a:fld>
            <a:endParaRPr lang="en-US" dirty="0"/>
          </a:p>
        </p:txBody>
      </p:sp>
      <p:sp>
        <p:nvSpPr>
          <p:cNvPr id="5" name="TextBox 4"/>
          <p:cNvSpPr txBox="1"/>
          <p:nvPr/>
        </p:nvSpPr>
        <p:spPr>
          <a:xfrm>
            <a:off x="1161026" y="6041450"/>
            <a:ext cx="6706624" cy="584775"/>
          </a:xfrm>
          <a:prstGeom prst="rect">
            <a:avLst/>
          </a:prstGeom>
          <a:solidFill>
            <a:srgbClr val="00939B"/>
          </a:solidFill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3200" spc="300" dirty="0" smtClean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www.SALTRIVERSCHOOLS.org</a:t>
            </a:r>
            <a:endParaRPr lang="en-US" sz="3200" spc="300" dirty="0">
              <a:solidFill>
                <a:schemeClr val="bg1"/>
              </a:solidFill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pic>
        <p:nvPicPr>
          <p:cNvPr id="1030" name="Picture 6" descr="Image result for white instagram icon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2129876" y="5482407"/>
            <a:ext cx="460924" cy="453833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2" name="Picture 8" descr="Image result for white youtube icon"/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9172" t="11563" r="16651" b="13165"/>
          <a:stretch/>
        </p:blipFill>
        <p:spPr bwMode="auto">
          <a:xfrm>
            <a:off x="2609850" y="5482407"/>
            <a:ext cx="361223" cy="430028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34" name="Picture 10" descr="Image result for white linkedin icon"/>
          <p:cNvPicPr>
            <a:picLocks noChangeAspect="1" noChangeArrowheads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3486" t="21903" r="24796" b="21146"/>
          <a:stretch/>
        </p:blipFill>
        <p:spPr bwMode="auto">
          <a:xfrm>
            <a:off x="1656326" y="5438714"/>
            <a:ext cx="448882" cy="485776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3687443824"/>
      </p:ext>
    </p:extLst>
  </p:cSld>
  <p:clrMapOvr>
    <a:masterClrMapping/>
  </p:clrMapOvr>
  <mc:AlternateContent xmlns:mc="http://schemas.openxmlformats.org/markup-compatibility/2006" xmlns:p15="http://schemas.microsoft.com/office/powerpoint/2012/main">
    <mc:Choice Requires="p15">
      <p:transition xmlns:p14="http://schemas.microsoft.com/office/powerpoint/2010/main" spd="slow" p14:dur="2000">
        <p15:prstTrans prst="drape"/>
      </p:transition>
    </mc:Choice>
    <mc:Fallback xmlns="">
      <p:transition spd="slow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tint val="100000"/>
                <a:shade val="100000"/>
                <a:satMod val="130000"/>
              </a:schemeClr>
            </a:gs>
            <a:gs pos="100000">
              <a:schemeClr val="phClr">
                <a:tint val="50000"/>
                <a:shade val="100000"/>
                <a:satMod val="350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>
    <a:spDef>
      <a:spPr/>
      <a:bodyPr/>
      <a:lstStyle/>
      <a:style>
        <a:lnRef idx="1">
          <a:schemeClr val="accent1"/>
        </a:lnRef>
        <a:fillRef idx="3">
          <a:schemeClr val="accent1"/>
        </a:fillRef>
        <a:effectRef idx="2">
          <a:schemeClr val="accent1"/>
        </a:effectRef>
        <a:fontRef idx="minor">
          <a:schemeClr val="lt1"/>
        </a:fontRef>
      </a:style>
    </a:spDef>
    <a:lnDef>
      <a:spPr/>
      <a:bodyPr/>
      <a:lstStyle/>
      <a:style>
        <a:lnRef idx="2">
          <a:schemeClr val="accent1"/>
        </a:lnRef>
        <a:fillRef idx="0">
          <a:schemeClr val="accent1"/>
        </a:fillRef>
        <a:effectRef idx="1">
          <a:schemeClr val="accent1"/>
        </a:effectRef>
        <a:fontRef idx="minor">
          <a:schemeClr val="tx1"/>
        </a:fontRef>
      </a:style>
    </a:lnDef>
  </a:objectDefaults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ct:contentTypeSchema xmlns:ct="http://schemas.microsoft.com/office/2006/metadata/contentType" xmlns:ma="http://schemas.microsoft.com/office/2006/metadata/properties/metaAttributes" ct:_="" ma:_="" ma:contentTypeName="Document" ma:contentTypeID="0x0101005A0108565344DA4BB7F7ED4E84E1B392" ma:contentTypeVersion="2" ma:contentTypeDescription="Create a new document." ma:contentTypeScope="" ma:versionID="61c862b215bbf9342f45869cd5ea2bc4">
  <xsd:schema xmlns:xsd="http://www.w3.org/2001/XMLSchema" xmlns:xs="http://www.w3.org/2001/XMLSchema" xmlns:p="http://schemas.microsoft.com/office/2006/metadata/properties" targetNamespace="http://schemas.microsoft.com/office/2006/metadata/properties" ma:root="true" ma:fieldsID="dcf24e562da6693c9ce5cc061685d4ea">
    <xsd:element name="properties">
      <xsd:complexType>
        <xsd:sequence>
          <xsd:element name="documentManagement">
            <xsd:complexType>
              <xsd:all/>
            </xsd:complexType>
          </xsd:element>
        </xsd:sequence>
      </xsd:complex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Content Type"/>
        <xsd:element ref="dc:title" minOccurs="0" maxOccurs="1" ma:index="4" ma:displayName="Title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2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3.xml><?xml version="1.0" encoding="utf-8"?>
<p:properties xmlns:p="http://schemas.microsoft.com/office/2006/metadata/properties" xmlns:pc="http://schemas.microsoft.com/office/infopath/2007/PartnerControls" xmlns:xsi="http://www.w3.org/2001/XMLSchema-instance">
  <documentManagement/>
</p:properties>
</file>

<file path=customXml/itemProps1.xml><?xml version="1.0" encoding="utf-8"?>
<ds:datastoreItem xmlns:ds="http://schemas.openxmlformats.org/officeDocument/2006/customXml" ds:itemID="{C4CEC5E2-772D-4A71-89CA-44C71F1B834A}">
  <ds:schemaRefs>
    <ds:schemaRef ds:uri="http://schemas.microsoft.com/office/2006/metadata/contentType"/>
    <ds:schemaRef ds:uri="http://schemas.microsoft.com/office/2006/metadata/properties/metaAttributes"/>
    <ds:schemaRef ds:uri="http://www.w3.org/2001/XMLSchema"/>
    <ds:schemaRef ds:uri="http://schemas.microsoft.com/office/2006/metadata/properties"/>
    <ds:schemaRef ds:uri="http://schemas.openxmlformats.org/package/2006/metadata/core-properties"/>
    <ds:schemaRef ds:uri="http://purl.org/dc/elements/1.1/"/>
    <ds:schemaRef ds:uri="http://purl.org/dc/terms/"/>
    <ds:schemaRef ds:uri="http://schemas.microsoft.com/internal/obd"/>
    <ds:schemaRef ds:uri="http://schemas.microsoft.com/office/infopath/2007/PartnerControls"/>
  </ds:schemaRefs>
</ds:datastoreItem>
</file>

<file path=customXml/itemProps2.xml><?xml version="1.0" encoding="utf-8"?>
<ds:datastoreItem xmlns:ds="http://schemas.openxmlformats.org/officeDocument/2006/customXml" ds:itemID="{856B8A3A-8A24-43D2-AD3D-B3AA6B42E832}">
  <ds:schemaRefs>
    <ds:schemaRef ds:uri="http://schemas.microsoft.com/sharepoint/v3/contenttype/forms"/>
  </ds:schemaRefs>
</ds:datastoreItem>
</file>

<file path=customXml/itemProps3.xml><?xml version="1.0" encoding="utf-8"?>
<ds:datastoreItem xmlns:ds="http://schemas.openxmlformats.org/officeDocument/2006/customXml" ds:itemID="{9EEC173A-65FF-4261-8C98-917003F32405}">
  <ds:schemaRefs>
    <ds:schemaRef ds:uri="http://schemas.microsoft.com/office/infopath/2007/PartnerControls"/>
    <ds:schemaRef ds:uri="http://schemas.openxmlformats.org/package/2006/metadata/core-properties"/>
    <ds:schemaRef ds:uri="http://purl.org/dc/terms/"/>
    <ds:schemaRef ds:uri="http://www.w3.org/XML/1998/namespace"/>
    <ds:schemaRef ds:uri="http://purl.org/dc/elements/1.1/"/>
    <ds:schemaRef ds:uri="http://purl.org/dc/dcmitype/"/>
    <ds:schemaRef ds:uri="http://schemas.microsoft.com/office/2006/documentManagement/types"/>
    <ds:schemaRef ds:uri="http://schemas.microsoft.com/office/2006/metadata/properties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otalTime>2555</TotalTime>
  <Words>546</Words>
  <Application>Microsoft Office PowerPoint</Application>
  <PresentationFormat>On-screen Show (4:3)</PresentationFormat>
  <Paragraphs>110</Paragraphs>
  <Slides>16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20" baseType="lpstr">
      <vt:lpstr>Arial</vt:lpstr>
      <vt:lpstr>Calibri</vt:lpstr>
      <vt:lpstr>Wingdings</vt:lpstr>
      <vt:lpstr>Office Theme</vt:lpstr>
      <vt:lpstr>  </vt:lpstr>
      <vt:lpstr>Who is Salt River Schools?</vt:lpstr>
      <vt:lpstr>Early Childhood Education Center</vt:lpstr>
      <vt:lpstr>Salt River Elementary School</vt:lpstr>
      <vt:lpstr>Salt River High School</vt:lpstr>
      <vt:lpstr>Accelerated Learning Academy</vt:lpstr>
      <vt:lpstr>Higher Education</vt:lpstr>
      <vt:lpstr>Salt River Schools by the Numbers</vt:lpstr>
      <vt:lpstr>Language and Culture Initiative</vt:lpstr>
      <vt:lpstr>O’odham Piipaash Language Culture Highlights:</vt:lpstr>
      <vt:lpstr>O’odham Piipaash Language Culture  Highlights:</vt:lpstr>
      <vt:lpstr>O’odham Piipaash Language Culture  Highlights:</vt:lpstr>
      <vt:lpstr>O’odham Piipaash Language Culture  Highlights:</vt:lpstr>
      <vt:lpstr>O’odham Piipaash Language Culture  Future:</vt:lpstr>
      <vt:lpstr>Questions?</vt:lpstr>
      <vt:lpstr>PowerPoint Presentation</vt:lpstr>
    </vt:vector>
  </TitlesOfParts>
  <Company/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BRANDING - PowerPoint Presentation</dc:title>
  <dc:creator>Leanne Siegenthaler</dc:creator>
  <cp:lastModifiedBy>Washington, Heather</cp:lastModifiedBy>
  <cp:revision>123</cp:revision>
  <cp:lastPrinted>2018-07-24T23:13:16Z</cp:lastPrinted>
  <dcterms:created xsi:type="dcterms:W3CDTF">2015-09-16T18:58:57Z</dcterms:created>
  <dcterms:modified xsi:type="dcterms:W3CDTF">2019-04-02T23:20:23Z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_dlc_DocIdItemGuid">
    <vt:lpwstr>dc76e172-b004-427d-9d40-06ebd542f742</vt:lpwstr>
  </property>
  <property fmtid="{D5CDD505-2E9C-101B-9397-08002B2CF9AE}" pid="3" name="ContentTypeId">
    <vt:lpwstr>0x0101005A0108565344DA4BB7F7ED4E84E1B392</vt:lpwstr>
  </property>
  <property fmtid="{D5CDD505-2E9C-101B-9397-08002B2CF9AE}" pid="4" name="_dlc_DocId">
    <vt:lpwstr>372YA7RW7CNW-1362-56876</vt:lpwstr>
  </property>
  <property fmtid="{D5CDD505-2E9C-101B-9397-08002B2CF9AE}" pid="5" name="_dlc_DocIdUrl">
    <vt:lpwstr>https://my.bfk.org/projects/_layouts/15/DocIdRedir.aspx?ID=372YA7RW7CNW-1362-56876372YA7RW7CNW-1362-56876</vt:lpwstr>
  </property>
  <property fmtid="{D5CDD505-2E9C-101B-9397-08002B2CF9AE}" pid="6" name="FileLeafRef">
    <vt:lpwstr>PowerPoint Presentation (New Branding).pptx</vt:lpwstr>
  </property>
  <property fmtid="{D5CDD505-2E9C-101B-9397-08002B2CF9AE}" pid="7" name="_AdHocReviewCycleID">
    <vt:i4>-629266693</vt:i4>
  </property>
  <property fmtid="{D5CDD505-2E9C-101B-9397-08002B2CF9AE}" pid="8" name="_NewReviewCycle">
    <vt:lpwstr/>
  </property>
  <property fmtid="{D5CDD505-2E9C-101B-9397-08002B2CF9AE}" pid="9" name="_EmailSubject">
    <vt:lpwstr>Investment in Tribal Education Presentation</vt:lpwstr>
  </property>
  <property fmtid="{D5CDD505-2E9C-101B-9397-08002B2CF9AE}" pid="10" name="_AuthorEmail">
    <vt:lpwstr>Heather.Washington@SRPMIC-nsn.gov</vt:lpwstr>
  </property>
  <property fmtid="{D5CDD505-2E9C-101B-9397-08002B2CF9AE}" pid="11" name="_AuthorEmailDisplayName">
    <vt:lpwstr>Washington, Heather</vt:lpwstr>
  </property>
</Properties>
</file>