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6"/>
    <p:sldMasterId id="2147484133" r:id="rId7"/>
    <p:sldMasterId id="2147483715" r:id="rId8"/>
  </p:sldMasterIdLst>
  <p:notesMasterIdLst>
    <p:notesMasterId r:id="rId33"/>
  </p:notesMasterIdLst>
  <p:handoutMasterIdLst>
    <p:handoutMasterId r:id="rId34"/>
  </p:handoutMasterIdLst>
  <p:sldIdLst>
    <p:sldId id="302" r:id="rId9"/>
    <p:sldId id="529" r:id="rId10"/>
    <p:sldId id="375" r:id="rId11"/>
    <p:sldId id="531" r:id="rId12"/>
    <p:sldId id="536" r:id="rId13"/>
    <p:sldId id="528" r:id="rId14"/>
    <p:sldId id="548" r:id="rId15"/>
    <p:sldId id="537" r:id="rId16"/>
    <p:sldId id="530" r:id="rId17"/>
    <p:sldId id="532" r:id="rId18"/>
    <p:sldId id="534" r:id="rId19"/>
    <p:sldId id="365" r:id="rId20"/>
    <p:sldId id="366" r:id="rId21"/>
    <p:sldId id="367" r:id="rId22"/>
    <p:sldId id="368" r:id="rId23"/>
    <p:sldId id="369" r:id="rId24"/>
    <p:sldId id="370" r:id="rId25"/>
    <p:sldId id="371" r:id="rId26"/>
    <p:sldId id="372" r:id="rId27"/>
    <p:sldId id="373" r:id="rId28"/>
    <p:sldId id="374" r:id="rId29"/>
    <p:sldId id="549" r:id="rId30"/>
    <p:sldId id="535" r:id="rId31"/>
    <p:sldId id="550" r:id="rId3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580000"/>
    <a:srgbClr val="374E5F"/>
    <a:srgbClr val="FFFFCC"/>
    <a:srgbClr val="008000"/>
    <a:srgbClr val="A6BCCC"/>
    <a:srgbClr val="000000"/>
    <a:srgbClr val="CC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2168" autoAdjust="0"/>
  </p:normalViewPr>
  <p:slideViewPr>
    <p:cSldViewPr>
      <p:cViewPr varScale="1">
        <p:scale>
          <a:sx n="90" d="100"/>
          <a:sy n="90" d="100"/>
        </p:scale>
        <p:origin x="2364" y="66"/>
      </p:cViewPr>
      <p:guideLst>
        <p:guide orient="horz" pos="2160"/>
        <p:guide pos="2880"/>
      </p:guideLst>
    </p:cSldViewPr>
  </p:slideViewPr>
  <p:outlineViewPr>
    <p:cViewPr>
      <p:scale>
        <a:sx n="33" d="100"/>
        <a:sy n="33" d="100"/>
      </p:scale>
      <p:origin x="0" y="34338"/>
    </p:cViewPr>
  </p:outlineViewPr>
  <p:notesTextViewPr>
    <p:cViewPr>
      <p:scale>
        <a:sx n="100" d="100"/>
        <a:sy n="100" d="100"/>
      </p:scale>
      <p:origin x="0" y="0"/>
    </p:cViewPr>
  </p:notesTextViewPr>
  <p:sorterViewPr>
    <p:cViewPr>
      <p:scale>
        <a:sx n="100" d="100"/>
        <a:sy n="100" d="100"/>
      </p:scale>
      <p:origin x="0" y="1584"/>
    </p:cViewPr>
  </p:sorterViewPr>
  <p:notesViewPr>
    <p:cSldViewPr>
      <p:cViewPr varScale="1">
        <p:scale>
          <a:sx n="55" d="100"/>
          <a:sy n="55" d="100"/>
        </p:scale>
        <p:origin x="199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7840" cy="464820"/>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23555" name="Rectangle 3"/>
          <p:cNvSpPr>
            <a:spLocks noGrp="1" noChangeArrowheads="1"/>
          </p:cNvSpPr>
          <p:nvPr>
            <p:ph type="dt" sz="quarter" idx="1"/>
          </p:nvPr>
        </p:nvSpPr>
        <p:spPr bwMode="auto">
          <a:xfrm>
            <a:off x="3972560" y="0"/>
            <a:ext cx="3037840" cy="464820"/>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3556" name="Rectangle 4"/>
          <p:cNvSpPr>
            <a:spLocks noGrp="1" noChangeArrowheads="1"/>
          </p:cNvSpPr>
          <p:nvPr>
            <p:ph type="ftr" sz="quarter" idx="2"/>
          </p:nvPr>
        </p:nvSpPr>
        <p:spPr bwMode="auto">
          <a:xfrm>
            <a:off x="0" y="8831580"/>
            <a:ext cx="3037840" cy="464820"/>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23557" name="Rectangle 5"/>
          <p:cNvSpPr>
            <a:spLocks noGrp="1" noChangeArrowheads="1"/>
          </p:cNvSpPr>
          <p:nvPr>
            <p:ph type="sldNum" sz="quarter" idx="3"/>
          </p:nvPr>
        </p:nvSpPr>
        <p:spPr bwMode="auto">
          <a:xfrm>
            <a:off x="3972560" y="8831580"/>
            <a:ext cx="3037840" cy="464820"/>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eaLnBrk="0" hangingPunct="0">
              <a:defRPr sz="1200">
                <a:latin typeface="Times New Roman" pitchFamily="18" charset="0"/>
              </a:defRPr>
            </a:lvl1pPr>
          </a:lstStyle>
          <a:p>
            <a:pPr>
              <a:defRPr/>
            </a:pPr>
            <a:fld id="{CF93BC4B-B351-494E-8671-4BDED1B895F7}" type="slidenum">
              <a:rPr lang="en-US"/>
              <a:pPr>
                <a:defRPr/>
              </a:pPr>
              <a:t>‹#›</a:t>
            </a:fld>
            <a:endParaRPr lang="en-US"/>
          </a:p>
        </p:txBody>
      </p:sp>
    </p:spTree>
    <p:extLst>
      <p:ext uri="{BB962C8B-B14F-4D97-AF65-F5344CB8AC3E}">
        <p14:creationId xmlns:p14="http://schemas.microsoft.com/office/powerpoint/2010/main" val="1750353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840" cy="464820"/>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eaLnBrk="0" hangingPunct="0">
              <a:defRPr sz="1200"/>
            </a:lvl1pPr>
          </a:lstStyle>
          <a:p>
            <a:pPr>
              <a:defRPr/>
            </a:pPr>
            <a:endParaRPr lang="en-US"/>
          </a:p>
        </p:txBody>
      </p:sp>
      <p:sp>
        <p:nvSpPr>
          <p:cNvPr id="19459" name="Rectangle 3"/>
          <p:cNvSpPr>
            <a:spLocks noGrp="1" noChangeArrowheads="1"/>
          </p:cNvSpPr>
          <p:nvPr>
            <p:ph type="dt" idx="1"/>
          </p:nvPr>
        </p:nvSpPr>
        <p:spPr bwMode="auto">
          <a:xfrm>
            <a:off x="3972560" y="0"/>
            <a:ext cx="3037840" cy="464820"/>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eaLnBrk="0" hangingPunct="0">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34720" y="4415791"/>
            <a:ext cx="5140960" cy="4183380"/>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831580"/>
            <a:ext cx="3037840" cy="464820"/>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eaLnBrk="0" hangingPunct="0">
              <a:defRPr sz="1200"/>
            </a:lvl1pPr>
          </a:lstStyle>
          <a:p>
            <a:pPr>
              <a:defRPr/>
            </a:pPr>
            <a:endParaRPr lang="en-US"/>
          </a:p>
        </p:txBody>
      </p:sp>
      <p:sp>
        <p:nvSpPr>
          <p:cNvPr id="19463" name="Rectangle 7"/>
          <p:cNvSpPr>
            <a:spLocks noGrp="1" noChangeArrowheads="1"/>
          </p:cNvSpPr>
          <p:nvPr>
            <p:ph type="sldNum" sz="quarter" idx="5"/>
          </p:nvPr>
        </p:nvSpPr>
        <p:spPr bwMode="auto">
          <a:xfrm>
            <a:off x="3972560" y="8831580"/>
            <a:ext cx="3037840" cy="464820"/>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752FF6F2-FA0C-4561-BA2F-AE9A91897D0F}" type="slidenum">
              <a:rPr lang="en-US"/>
              <a:pPr>
                <a:defRPr/>
              </a:pPr>
              <a:t>‹#›</a:t>
            </a:fld>
            <a:endParaRPr lang="en-US"/>
          </a:p>
        </p:txBody>
      </p:sp>
    </p:spTree>
    <p:extLst>
      <p:ext uri="{BB962C8B-B14F-4D97-AF65-F5344CB8AC3E}">
        <p14:creationId xmlns:p14="http://schemas.microsoft.com/office/powerpoint/2010/main" val="2478992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2FF6F2-FA0C-4561-BA2F-AE9A91897D0F}" type="slidenum">
              <a:rPr lang="en-US" smtClean="0"/>
              <a:pPr>
                <a:defRPr/>
              </a:pPr>
              <a:t>1</a:t>
            </a:fld>
            <a:endParaRPr lang="en-US"/>
          </a:p>
        </p:txBody>
      </p:sp>
    </p:spTree>
    <p:extLst>
      <p:ext uri="{BB962C8B-B14F-4D97-AF65-F5344CB8AC3E}">
        <p14:creationId xmlns:p14="http://schemas.microsoft.com/office/powerpoint/2010/main" val="3942881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FBI did not believe we would have been able to get our data restored even if we had paid them the ransom.  This is the same malware that hit Atlanta a few weeks later.</a:t>
            </a:r>
          </a:p>
        </p:txBody>
      </p:sp>
      <p:sp>
        <p:nvSpPr>
          <p:cNvPr id="4" name="Slide Number Placeholder 3"/>
          <p:cNvSpPr>
            <a:spLocks noGrp="1"/>
          </p:cNvSpPr>
          <p:nvPr>
            <p:ph type="sldNum" sz="quarter" idx="10"/>
          </p:nvPr>
        </p:nvSpPr>
        <p:spPr/>
        <p:txBody>
          <a:bodyPr/>
          <a:lstStyle/>
          <a:p>
            <a:pPr>
              <a:defRPr/>
            </a:pPr>
            <a:fld id="{752FF6F2-FA0C-4561-BA2F-AE9A91897D0F}" type="slidenum">
              <a:rPr lang="en-US" smtClean="0"/>
              <a:pPr>
                <a:defRPr/>
              </a:pPr>
              <a:t>10</a:t>
            </a:fld>
            <a:endParaRPr lang="en-US"/>
          </a:p>
        </p:txBody>
      </p:sp>
    </p:spTree>
    <p:extLst>
      <p:ext uri="{BB962C8B-B14F-4D97-AF65-F5344CB8AC3E}">
        <p14:creationId xmlns:p14="http://schemas.microsoft.com/office/powerpoint/2010/main" val="769844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2FF6F2-FA0C-4561-BA2F-AE9A91897D0F}" type="slidenum">
              <a:rPr lang="en-US" smtClean="0"/>
              <a:pPr>
                <a:defRPr/>
              </a:pPr>
              <a:t>11</a:t>
            </a:fld>
            <a:endParaRPr lang="en-US"/>
          </a:p>
        </p:txBody>
      </p:sp>
    </p:spTree>
    <p:extLst>
      <p:ext uri="{BB962C8B-B14F-4D97-AF65-F5344CB8AC3E}">
        <p14:creationId xmlns:p14="http://schemas.microsoft.com/office/powerpoint/2010/main" val="1645883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2046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Papersave</a:t>
            </a:r>
            <a:r>
              <a:rPr lang="en-US" dirty="0"/>
              <a:t> allows us to scan documents directly into GP, to have at our fingertips any supporting document for invoices, deposits, checks paid, etc.  It also allows us to set up workflows for AP approvals, that help ensure payables are processed properly.  </a:t>
            </a:r>
          </a:p>
          <a:p>
            <a:endParaRPr lang="en-US" dirty="0"/>
          </a:p>
          <a:p>
            <a:r>
              <a:rPr lang="en-US" dirty="0"/>
              <a:t>SharePoint - Anything that was maintained in the cloud was fine.  You could access and keep working without any problems.  Just had to make sure all your files were in their original place.  </a:t>
            </a:r>
          </a:p>
        </p:txBody>
      </p:sp>
    </p:spTree>
    <p:extLst>
      <p:ext uri="{BB962C8B-B14F-4D97-AF65-F5344CB8AC3E}">
        <p14:creationId xmlns:p14="http://schemas.microsoft.com/office/powerpoint/2010/main" val="1693118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a snow day on the 10</a:t>
            </a:r>
            <a:r>
              <a:rPr lang="en-US" baseline="30000" dirty="0"/>
              <a:t>th</a:t>
            </a:r>
            <a:r>
              <a:rPr lang="en-US" dirty="0"/>
              <a:t> and the notice of the attack came on the 11</a:t>
            </a:r>
            <a:r>
              <a:rPr lang="en-US" baseline="30000" dirty="0"/>
              <a:t>th</a:t>
            </a:r>
            <a:r>
              <a:rPr lang="en-US" dirty="0"/>
              <a:t>.  Apparently the perpetrators had been in our system for at least two weeks prior setting up the attack.</a:t>
            </a:r>
          </a:p>
        </p:txBody>
      </p:sp>
    </p:spTree>
    <p:extLst>
      <p:ext uri="{BB962C8B-B14F-4D97-AF65-F5344CB8AC3E}">
        <p14:creationId xmlns:p14="http://schemas.microsoft.com/office/powerpoint/2010/main" val="3553194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7330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6497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1576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261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RSM came out the first time the week of February 19</a:t>
            </a:r>
            <a:r>
              <a:rPr lang="en-US" baseline="30000" dirty="0"/>
              <a:t>th</a:t>
            </a:r>
            <a:r>
              <a:rPr lang="en-US" dirty="0"/>
              <a:t> to work on compliance and other areas they  could accomplish without the need of GP and related supporting documents.  </a:t>
            </a:r>
          </a:p>
        </p:txBody>
      </p:sp>
    </p:spTree>
    <p:extLst>
      <p:ext uri="{BB962C8B-B14F-4D97-AF65-F5344CB8AC3E}">
        <p14:creationId xmlns:p14="http://schemas.microsoft.com/office/powerpoint/2010/main" val="390587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2FF6F2-FA0C-4561-BA2F-AE9A91897D0F}" type="slidenum">
              <a:rPr lang="en-US" smtClean="0"/>
              <a:pPr>
                <a:defRPr/>
              </a:pPr>
              <a:t>2</a:t>
            </a:fld>
            <a:endParaRPr lang="en-US"/>
          </a:p>
        </p:txBody>
      </p:sp>
    </p:spTree>
    <p:extLst>
      <p:ext uri="{BB962C8B-B14F-4D97-AF65-F5344CB8AC3E}">
        <p14:creationId xmlns:p14="http://schemas.microsoft.com/office/powerpoint/2010/main" val="4006066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8674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Per Cap was Jan-May.</a:t>
            </a:r>
          </a:p>
        </p:txBody>
      </p:sp>
    </p:spTree>
    <p:extLst>
      <p:ext uri="{BB962C8B-B14F-4D97-AF65-F5344CB8AC3E}">
        <p14:creationId xmlns:p14="http://schemas.microsoft.com/office/powerpoint/2010/main" val="3273813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have the obvious didn’t perform timely reconciliations, did present financial statements, housekeeping type items that were completed by year end.  </a:t>
            </a:r>
          </a:p>
        </p:txBody>
      </p:sp>
      <p:sp>
        <p:nvSpPr>
          <p:cNvPr id="4" name="Slide Number Placeholder 3"/>
          <p:cNvSpPr>
            <a:spLocks noGrp="1"/>
          </p:cNvSpPr>
          <p:nvPr>
            <p:ph type="sldNum" sz="quarter" idx="5"/>
          </p:nvPr>
        </p:nvSpPr>
        <p:spPr/>
        <p:txBody>
          <a:bodyPr/>
          <a:lstStyle/>
          <a:p>
            <a:pPr>
              <a:defRPr/>
            </a:pPr>
            <a:fld id="{752FF6F2-FA0C-4561-BA2F-AE9A91897D0F}" type="slidenum">
              <a:rPr lang="en-US" smtClean="0"/>
              <a:pPr>
                <a:defRPr/>
              </a:pPr>
              <a:t>22</a:t>
            </a:fld>
            <a:endParaRPr lang="en-US"/>
          </a:p>
        </p:txBody>
      </p:sp>
    </p:spTree>
    <p:extLst>
      <p:ext uri="{BB962C8B-B14F-4D97-AF65-F5344CB8AC3E}">
        <p14:creationId xmlns:p14="http://schemas.microsoft.com/office/powerpoint/2010/main" val="3521374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2FF6F2-FA0C-4561-BA2F-AE9A91897D0F}" type="slidenum">
              <a:rPr lang="en-US" smtClean="0"/>
              <a:pPr>
                <a:defRPr/>
              </a:pPr>
              <a:t>23</a:t>
            </a:fld>
            <a:endParaRPr lang="en-US"/>
          </a:p>
        </p:txBody>
      </p:sp>
    </p:spTree>
    <p:extLst>
      <p:ext uri="{BB962C8B-B14F-4D97-AF65-F5344CB8AC3E}">
        <p14:creationId xmlns:p14="http://schemas.microsoft.com/office/powerpoint/2010/main" val="204272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2FF6F2-FA0C-4561-BA2F-AE9A91897D0F}" type="slidenum">
              <a:rPr lang="en-US" smtClean="0"/>
              <a:pPr>
                <a:defRPr/>
              </a:pPr>
              <a:t>3</a:t>
            </a:fld>
            <a:endParaRPr lang="en-US"/>
          </a:p>
        </p:txBody>
      </p:sp>
    </p:spTree>
    <p:extLst>
      <p:ext uri="{BB962C8B-B14F-4D97-AF65-F5344CB8AC3E}">
        <p14:creationId xmlns:p14="http://schemas.microsoft.com/office/powerpoint/2010/main" val="198430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these symbols mean and where is the link from PD to Admin on this page?</a:t>
            </a:r>
          </a:p>
        </p:txBody>
      </p:sp>
      <p:sp>
        <p:nvSpPr>
          <p:cNvPr id="4" name="Slide Number Placeholder 3"/>
          <p:cNvSpPr>
            <a:spLocks noGrp="1"/>
          </p:cNvSpPr>
          <p:nvPr>
            <p:ph type="sldNum" sz="quarter" idx="10"/>
          </p:nvPr>
        </p:nvSpPr>
        <p:spPr/>
        <p:txBody>
          <a:bodyPr/>
          <a:lstStyle/>
          <a:p>
            <a:pPr>
              <a:defRPr/>
            </a:pPr>
            <a:fld id="{752FF6F2-FA0C-4561-BA2F-AE9A91897D0F}" type="slidenum">
              <a:rPr lang="en-US" smtClean="0"/>
              <a:pPr>
                <a:defRPr/>
              </a:pPr>
              <a:t>4</a:t>
            </a:fld>
            <a:endParaRPr lang="en-US"/>
          </a:p>
        </p:txBody>
      </p:sp>
    </p:spTree>
    <p:extLst>
      <p:ext uri="{BB962C8B-B14F-4D97-AF65-F5344CB8AC3E}">
        <p14:creationId xmlns:p14="http://schemas.microsoft.com/office/powerpoint/2010/main" val="46264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Penetration occurred at the Alert RMS (Records Management System).  This system was installed by a vendor, without the involvement of IT.  When IT caught wind of it, they indicated the structure would not work in our environment and would require an overhaul of the project.  This was a grant funded project to tie in 4 counties with the ability to share information.  The vendor proceeded anyway no firewalls were established and therefore penetration occurred providing direct access to our internal assets. </a:t>
            </a:r>
          </a:p>
          <a:p>
            <a:endParaRPr lang="en-US" dirty="0"/>
          </a:p>
          <a:p>
            <a:r>
              <a:rPr lang="en-US" dirty="0"/>
              <a:t>Since The RMS was tied to the PD, which is tied to Admin, then through Admins physical location of the switches from the previous page, they got into our entire system. Including the backups.  </a:t>
            </a:r>
          </a:p>
        </p:txBody>
      </p:sp>
      <p:sp>
        <p:nvSpPr>
          <p:cNvPr id="4" name="Slide Number Placeholder 3"/>
          <p:cNvSpPr>
            <a:spLocks noGrp="1"/>
          </p:cNvSpPr>
          <p:nvPr>
            <p:ph type="sldNum" sz="quarter" idx="10"/>
          </p:nvPr>
        </p:nvSpPr>
        <p:spPr/>
        <p:txBody>
          <a:bodyPr/>
          <a:lstStyle/>
          <a:p>
            <a:pPr>
              <a:defRPr/>
            </a:pPr>
            <a:fld id="{752FF6F2-FA0C-4561-BA2F-AE9A91897D0F}" type="slidenum">
              <a:rPr lang="en-US" smtClean="0"/>
              <a:pPr>
                <a:defRPr/>
              </a:pPr>
              <a:t>5</a:t>
            </a:fld>
            <a:endParaRPr lang="en-US"/>
          </a:p>
        </p:txBody>
      </p:sp>
    </p:spTree>
    <p:extLst>
      <p:ext uri="{BB962C8B-B14F-4D97-AF65-F5344CB8AC3E}">
        <p14:creationId xmlns:p14="http://schemas.microsoft.com/office/powerpoint/2010/main" val="165477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ct val="20000"/>
              </a:spcBef>
              <a:buClr>
                <a:srgbClr val="580000"/>
              </a:buClr>
            </a:pPr>
            <a:r>
              <a:rPr lang="en-US" sz="2100" dirty="0">
                <a:solidFill>
                  <a:prstClr val="black"/>
                </a:solidFill>
                <a:latin typeface="Gill Sans MT" pitchFamily="34" charset="0"/>
              </a:rPr>
              <a:t>An attacker can use a number of tools and techniques to retrieve credentials without triggering Anti-Virus programs and other alerts. In our attack the intruder used built-in Windows Operating System commands and used “brute force” to gain access.</a:t>
            </a:r>
          </a:p>
          <a:p>
            <a:pPr lvl="1">
              <a:spcBef>
                <a:spcPct val="20000"/>
              </a:spcBef>
              <a:buClr>
                <a:srgbClr val="580000"/>
              </a:buClr>
            </a:pPr>
            <a:endParaRPr lang="en-US" sz="2100" dirty="0">
              <a:solidFill>
                <a:prstClr val="black"/>
              </a:solidFill>
              <a:latin typeface="Gill Sans MT" pitchFamily="34" charset="0"/>
            </a:endParaRPr>
          </a:p>
          <a:p>
            <a:pPr lvl="1">
              <a:spcBef>
                <a:spcPct val="20000"/>
              </a:spcBef>
              <a:buClr>
                <a:srgbClr val="580000"/>
              </a:buClr>
            </a:pPr>
            <a:r>
              <a:rPr lang="en-US" sz="2100" dirty="0">
                <a:solidFill>
                  <a:prstClr val="black"/>
                </a:solidFill>
                <a:latin typeface="Gill Sans MT" pitchFamily="34" charset="0"/>
              </a:rPr>
              <a:t>The security team has been conducting a complete analysis to identify the type of artefacts that were discovered in the File System along with a Memory Analysis to identify malicious activity to aid in the investigation.</a:t>
            </a:r>
          </a:p>
          <a:p>
            <a:endParaRPr lang="en-US" sz="1400" dirty="0"/>
          </a:p>
          <a:p>
            <a:r>
              <a:rPr lang="en-US" sz="1400" dirty="0"/>
              <a:t>SamSam Variant</a:t>
            </a:r>
          </a:p>
          <a:p>
            <a:endParaRPr lang="en-US" dirty="0"/>
          </a:p>
          <a:p>
            <a:r>
              <a:rPr lang="en-US" dirty="0"/>
              <a:t>According to the FBI case agent, this ransomware has been observed across multiple industries but the recent target has been Healthcare. Regarding our environment, he said “ I wanted to let you know we have not seen data exfiltration, just encryption.” </a:t>
            </a:r>
          </a:p>
          <a:p>
            <a:endParaRPr lang="en-US" dirty="0"/>
          </a:p>
          <a:p>
            <a:endParaRPr lang="en-US" dirty="0">
              <a:solidFill>
                <a:srgbClr val="545454"/>
              </a:solidFill>
              <a:latin typeface="Roboto"/>
            </a:endParaRPr>
          </a:p>
          <a:p>
            <a:endParaRPr lang="en-US" dirty="0"/>
          </a:p>
        </p:txBody>
      </p:sp>
      <p:sp>
        <p:nvSpPr>
          <p:cNvPr id="4" name="Slide Number Placeholder 3"/>
          <p:cNvSpPr>
            <a:spLocks noGrp="1"/>
          </p:cNvSpPr>
          <p:nvPr>
            <p:ph type="sldNum" sz="quarter" idx="10"/>
          </p:nvPr>
        </p:nvSpPr>
        <p:spPr/>
        <p:txBody>
          <a:bodyPr/>
          <a:lstStyle/>
          <a:p>
            <a:pPr>
              <a:defRPr/>
            </a:pPr>
            <a:fld id="{752FF6F2-FA0C-4561-BA2F-AE9A91897D0F}" type="slidenum">
              <a:rPr lang="en-US" smtClean="0"/>
              <a:pPr>
                <a:defRPr/>
              </a:pPr>
              <a:t>6</a:t>
            </a:fld>
            <a:endParaRPr lang="en-US"/>
          </a:p>
        </p:txBody>
      </p:sp>
    </p:spTree>
    <p:extLst>
      <p:ext uri="{BB962C8B-B14F-4D97-AF65-F5344CB8AC3E}">
        <p14:creationId xmlns:p14="http://schemas.microsoft.com/office/powerpoint/2010/main" val="426731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B5CAEC-A65A-4204-A673-F403B9806DDD}" type="slidenum">
              <a:rPr lang="en-US" smtClean="0"/>
              <a:pPr>
                <a:defRPr/>
              </a:pPr>
              <a:t>7</a:t>
            </a:fld>
            <a:endParaRPr lang="en-US"/>
          </a:p>
        </p:txBody>
      </p:sp>
    </p:spTree>
    <p:extLst>
      <p:ext uri="{BB962C8B-B14F-4D97-AF65-F5344CB8AC3E}">
        <p14:creationId xmlns:p14="http://schemas.microsoft.com/office/powerpoint/2010/main" val="408369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servers???</a:t>
            </a:r>
          </a:p>
          <a:p>
            <a:r>
              <a:rPr lang="en-US" dirty="0"/>
              <a:t>How many actual work stations??</a:t>
            </a:r>
          </a:p>
        </p:txBody>
      </p:sp>
      <p:sp>
        <p:nvSpPr>
          <p:cNvPr id="4" name="Slide Number Placeholder 3"/>
          <p:cNvSpPr>
            <a:spLocks noGrp="1"/>
          </p:cNvSpPr>
          <p:nvPr>
            <p:ph type="sldNum" sz="quarter" idx="10"/>
          </p:nvPr>
        </p:nvSpPr>
        <p:spPr/>
        <p:txBody>
          <a:bodyPr/>
          <a:lstStyle/>
          <a:p>
            <a:pPr>
              <a:defRPr/>
            </a:pPr>
            <a:fld id="{752FF6F2-FA0C-4561-BA2F-AE9A91897D0F}" type="slidenum">
              <a:rPr lang="en-US" smtClean="0"/>
              <a:pPr>
                <a:defRPr/>
              </a:pPr>
              <a:t>8</a:t>
            </a:fld>
            <a:endParaRPr lang="en-US"/>
          </a:p>
        </p:txBody>
      </p:sp>
    </p:spTree>
    <p:extLst>
      <p:ext uri="{BB962C8B-B14F-4D97-AF65-F5344CB8AC3E}">
        <p14:creationId xmlns:p14="http://schemas.microsoft.com/office/powerpoint/2010/main" val="1344828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 1 – took computer home over the weekend – you were the least impacted for your hard drive</a:t>
            </a:r>
          </a:p>
          <a:p>
            <a:r>
              <a:rPr lang="en-US" dirty="0"/>
              <a:t>Tier 2 - turned off in the office, but docked </a:t>
            </a:r>
          </a:p>
          <a:p>
            <a:r>
              <a:rPr lang="en-US" dirty="0"/>
              <a:t>Tier 3 – remained on and open in the office – you were toast.</a:t>
            </a:r>
          </a:p>
        </p:txBody>
      </p:sp>
      <p:sp>
        <p:nvSpPr>
          <p:cNvPr id="4" name="Slide Number Placeholder 3"/>
          <p:cNvSpPr>
            <a:spLocks noGrp="1"/>
          </p:cNvSpPr>
          <p:nvPr>
            <p:ph type="sldNum" sz="quarter" idx="10"/>
          </p:nvPr>
        </p:nvSpPr>
        <p:spPr/>
        <p:txBody>
          <a:bodyPr/>
          <a:lstStyle/>
          <a:p>
            <a:pPr>
              <a:defRPr/>
            </a:pPr>
            <a:fld id="{752FF6F2-FA0C-4561-BA2F-AE9A91897D0F}" type="slidenum">
              <a:rPr lang="en-US" smtClean="0"/>
              <a:pPr>
                <a:defRPr/>
              </a:pPr>
              <a:t>9</a:t>
            </a:fld>
            <a:endParaRPr lang="en-US"/>
          </a:p>
        </p:txBody>
      </p:sp>
    </p:spTree>
    <p:extLst>
      <p:ext uri="{BB962C8B-B14F-4D97-AF65-F5344CB8AC3E}">
        <p14:creationId xmlns:p14="http://schemas.microsoft.com/office/powerpoint/2010/main" val="2740291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FFCED3CC-4CA6-4929-92EB-9ECE52DFE015}"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D6E1E913-F2ED-4BCC-8697-AA0B683A930C}"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A13275EC-700A-4A67-920A-795D19B2FA8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13DD4EA4-173A-45D4-B065-5DA69FB68BCB}"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7065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983387-5999-48DF-901A-F9D26618ECA2}"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23E03-4B78-4E8A-9CF7-94E352157FD6}" type="slidenum">
              <a:rPr lang="en-US" smtClean="0"/>
              <a:t>‹#›</a:t>
            </a:fld>
            <a:endParaRPr lang="en-US"/>
          </a:p>
        </p:txBody>
      </p:sp>
    </p:spTree>
    <p:extLst>
      <p:ext uri="{BB962C8B-B14F-4D97-AF65-F5344CB8AC3E}">
        <p14:creationId xmlns:p14="http://schemas.microsoft.com/office/powerpoint/2010/main" val="2612590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83387-5999-48DF-901A-F9D26618ECA2}"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23E03-4B78-4E8A-9CF7-94E352157FD6}" type="slidenum">
              <a:rPr lang="en-US" smtClean="0"/>
              <a:t>‹#›</a:t>
            </a:fld>
            <a:endParaRPr lang="en-US"/>
          </a:p>
        </p:txBody>
      </p:sp>
    </p:spTree>
    <p:extLst>
      <p:ext uri="{BB962C8B-B14F-4D97-AF65-F5344CB8AC3E}">
        <p14:creationId xmlns:p14="http://schemas.microsoft.com/office/powerpoint/2010/main" val="1219145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983387-5999-48DF-901A-F9D26618ECA2}"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23E03-4B78-4E8A-9CF7-94E352157FD6}" type="slidenum">
              <a:rPr lang="en-US" smtClean="0"/>
              <a:t>‹#›</a:t>
            </a:fld>
            <a:endParaRPr lang="en-US"/>
          </a:p>
        </p:txBody>
      </p:sp>
    </p:spTree>
    <p:extLst>
      <p:ext uri="{BB962C8B-B14F-4D97-AF65-F5344CB8AC3E}">
        <p14:creationId xmlns:p14="http://schemas.microsoft.com/office/powerpoint/2010/main" val="3508446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983387-5999-48DF-901A-F9D26618ECA2}"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23E03-4B78-4E8A-9CF7-94E352157FD6}" type="slidenum">
              <a:rPr lang="en-US" smtClean="0"/>
              <a:t>‹#›</a:t>
            </a:fld>
            <a:endParaRPr lang="en-US"/>
          </a:p>
        </p:txBody>
      </p:sp>
    </p:spTree>
    <p:extLst>
      <p:ext uri="{BB962C8B-B14F-4D97-AF65-F5344CB8AC3E}">
        <p14:creationId xmlns:p14="http://schemas.microsoft.com/office/powerpoint/2010/main" val="819625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983387-5999-48DF-901A-F9D26618ECA2}" type="datetimeFigureOut">
              <a:rPr lang="en-US" smtClean="0"/>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23E03-4B78-4E8A-9CF7-94E352157FD6}" type="slidenum">
              <a:rPr lang="en-US" smtClean="0"/>
              <a:t>‹#›</a:t>
            </a:fld>
            <a:endParaRPr lang="en-US"/>
          </a:p>
        </p:txBody>
      </p:sp>
    </p:spTree>
    <p:extLst>
      <p:ext uri="{BB962C8B-B14F-4D97-AF65-F5344CB8AC3E}">
        <p14:creationId xmlns:p14="http://schemas.microsoft.com/office/powerpoint/2010/main" val="1327390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983387-5999-48DF-901A-F9D26618ECA2}"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23E03-4B78-4E8A-9CF7-94E352157FD6}" type="slidenum">
              <a:rPr lang="en-US" smtClean="0"/>
              <a:t>‹#›</a:t>
            </a:fld>
            <a:endParaRPr lang="en-US"/>
          </a:p>
        </p:txBody>
      </p:sp>
    </p:spTree>
    <p:extLst>
      <p:ext uri="{BB962C8B-B14F-4D97-AF65-F5344CB8AC3E}">
        <p14:creationId xmlns:p14="http://schemas.microsoft.com/office/powerpoint/2010/main" val="473872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551B4DE2-AD54-4324-B303-1C6C71E7C0D8}"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83387-5999-48DF-901A-F9D26618ECA2}" type="datetimeFigureOut">
              <a:rPr lang="en-US" smtClean="0"/>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23E03-4B78-4E8A-9CF7-94E352157FD6}" type="slidenum">
              <a:rPr lang="en-US" smtClean="0"/>
              <a:t>‹#›</a:t>
            </a:fld>
            <a:endParaRPr lang="en-US"/>
          </a:p>
        </p:txBody>
      </p:sp>
    </p:spTree>
    <p:extLst>
      <p:ext uri="{BB962C8B-B14F-4D97-AF65-F5344CB8AC3E}">
        <p14:creationId xmlns:p14="http://schemas.microsoft.com/office/powerpoint/2010/main" val="1634461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983387-5999-48DF-901A-F9D26618ECA2}"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23E03-4B78-4E8A-9CF7-94E352157FD6}" type="slidenum">
              <a:rPr lang="en-US" smtClean="0"/>
              <a:t>‹#›</a:t>
            </a:fld>
            <a:endParaRPr lang="en-US"/>
          </a:p>
        </p:txBody>
      </p:sp>
    </p:spTree>
    <p:extLst>
      <p:ext uri="{BB962C8B-B14F-4D97-AF65-F5344CB8AC3E}">
        <p14:creationId xmlns:p14="http://schemas.microsoft.com/office/powerpoint/2010/main" val="593673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983387-5999-48DF-901A-F9D26618ECA2}"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23E03-4B78-4E8A-9CF7-94E352157FD6}" type="slidenum">
              <a:rPr lang="en-US" smtClean="0"/>
              <a:t>‹#›</a:t>
            </a:fld>
            <a:endParaRPr lang="en-US"/>
          </a:p>
        </p:txBody>
      </p:sp>
    </p:spTree>
    <p:extLst>
      <p:ext uri="{BB962C8B-B14F-4D97-AF65-F5344CB8AC3E}">
        <p14:creationId xmlns:p14="http://schemas.microsoft.com/office/powerpoint/2010/main" val="548357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83387-5999-48DF-901A-F9D26618ECA2}"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23E03-4B78-4E8A-9CF7-94E352157FD6}" type="slidenum">
              <a:rPr lang="en-US" smtClean="0"/>
              <a:t>‹#›</a:t>
            </a:fld>
            <a:endParaRPr lang="en-US"/>
          </a:p>
        </p:txBody>
      </p:sp>
    </p:spTree>
    <p:extLst>
      <p:ext uri="{BB962C8B-B14F-4D97-AF65-F5344CB8AC3E}">
        <p14:creationId xmlns:p14="http://schemas.microsoft.com/office/powerpoint/2010/main" val="1941236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83387-5999-48DF-901A-F9D26618ECA2}"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23E03-4B78-4E8A-9CF7-94E352157FD6}" type="slidenum">
              <a:rPr lang="en-US" smtClean="0"/>
              <a:t>‹#›</a:t>
            </a:fld>
            <a:endParaRPr lang="en-US"/>
          </a:p>
        </p:txBody>
      </p:sp>
    </p:spTree>
    <p:extLst>
      <p:ext uri="{BB962C8B-B14F-4D97-AF65-F5344CB8AC3E}">
        <p14:creationId xmlns:p14="http://schemas.microsoft.com/office/powerpoint/2010/main" val="2473918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983387-5999-48DF-901A-F9D26618ECA2}"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23E03-4B78-4E8A-9CF7-94E352157FD6}" type="slidenum">
              <a:rPr lang="en-US" smtClean="0"/>
              <a:t>‹#›</a:t>
            </a:fld>
            <a:endParaRPr lang="en-US"/>
          </a:p>
        </p:txBody>
      </p:sp>
    </p:spTree>
    <p:extLst>
      <p:ext uri="{BB962C8B-B14F-4D97-AF65-F5344CB8AC3E}">
        <p14:creationId xmlns:p14="http://schemas.microsoft.com/office/powerpoint/2010/main" val="2599790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fontAlgn="auto">
              <a:spcBef>
                <a:spcPts val="0"/>
              </a:spcBef>
              <a:spcAft>
                <a:spcPts val="0"/>
              </a:spcAft>
            </a:pPr>
            <a:fld id="{45AC1936-5BCB-4693-B0EB-69766ED3376A}" type="datetimeFigureOut">
              <a:rPr lang="en-US" sz="1350" smtClean="0">
                <a:solidFill>
                  <a:prstClr val="black"/>
                </a:solidFill>
                <a:latin typeface="Calibri"/>
              </a:rPr>
              <a:pPr fontAlgn="auto">
                <a:spcBef>
                  <a:spcPts val="0"/>
                </a:spcBef>
                <a:spcAft>
                  <a:spcPts val="0"/>
                </a:spcAft>
              </a:pPr>
              <a:t>3/28/2019</a:t>
            </a:fld>
            <a:endParaRPr lang="en-US" sz="1350">
              <a:solidFill>
                <a:prstClr val="black"/>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fontAlgn="auto">
              <a:spcBef>
                <a:spcPts val="0"/>
              </a:spcBef>
              <a:spcAft>
                <a:spcPts val="0"/>
              </a:spcAft>
            </a:pPr>
            <a:endParaRPr lang="en-US" sz="1350">
              <a:solidFill>
                <a:prstClr val="black"/>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fontAlgn="auto">
              <a:spcBef>
                <a:spcPts val="0"/>
              </a:spcBef>
              <a:spcAft>
                <a:spcPts val="0"/>
              </a:spcAft>
            </a:pPr>
            <a:fld id="{B3F19120-EBDF-496E-92B3-40CDBA41D485}" type="slidenum">
              <a:rPr lang="en-US" sz="1350" smtClean="0">
                <a:solidFill>
                  <a:prstClr val="black"/>
                </a:solidFill>
                <a:latin typeface="Calibri"/>
              </a:rPr>
              <a:pPr fontAlgn="auto">
                <a:spcBef>
                  <a:spcPts val="0"/>
                </a:spcBef>
                <a:spcAft>
                  <a:spcPts val="0"/>
                </a:spcAft>
              </a:pPr>
              <a:t>‹#›</a:t>
            </a:fld>
            <a:endParaRPr lang="en-US" sz="1350">
              <a:solidFill>
                <a:prstClr val="black"/>
              </a:solidFill>
              <a:latin typeface="Calibri"/>
            </a:endParaRPr>
          </a:p>
        </p:txBody>
      </p:sp>
    </p:spTree>
    <p:extLst>
      <p:ext uri="{BB962C8B-B14F-4D97-AF65-F5344CB8AC3E}">
        <p14:creationId xmlns:p14="http://schemas.microsoft.com/office/powerpoint/2010/main" val="3257627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fontAlgn="auto">
              <a:spcBef>
                <a:spcPts val="0"/>
              </a:spcBef>
              <a:spcAft>
                <a:spcPts val="0"/>
              </a:spcAft>
            </a:pPr>
            <a:fld id="{45AC1936-5BCB-4693-B0EB-69766ED3376A}" type="datetimeFigureOut">
              <a:rPr lang="en-US" sz="1350" smtClean="0">
                <a:solidFill>
                  <a:prstClr val="black"/>
                </a:solidFill>
                <a:latin typeface="Calibri"/>
              </a:rPr>
              <a:pPr fontAlgn="auto">
                <a:spcBef>
                  <a:spcPts val="0"/>
                </a:spcBef>
                <a:spcAft>
                  <a:spcPts val="0"/>
                </a:spcAft>
              </a:pPr>
              <a:t>3/28/2019</a:t>
            </a:fld>
            <a:endParaRPr lang="en-US" sz="1350">
              <a:solidFill>
                <a:prstClr val="black"/>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fontAlgn="auto">
              <a:spcBef>
                <a:spcPts val="0"/>
              </a:spcBef>
              <a:spcAft>
                <a:spcPts val="0"/>
              </a:spcAft>
            </a:pPr>
            <a:endParaRPr lang="en-US" sz="1350">
              <a:solidFill>
                <a:prstClr val="black"/>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fontAlgn="auto">
              <a:spcBef>
                <a:spcPts val="0"/>
              </a:spcBef>
              <a:spcAft>
                <a:spcPts val="0"/>
              </a:spcAft>
            </a:pPr>
            <a:fld id="{B3F19120-EBDF-496E-92B3-40CDBA41D485}" type="slidenum">
              <a:rPr lang="en-US" sz="1350" smtClean="0">
                <a:solidFill>
                  <a:prstClr val="black"/>
                </a:solidFill>
                <a:latin typeface="Calibri"/>
              </a:rPr>
              <a:pPr fontAlgn="auto">
                <a:spcBef>
                  <a:spcPts val="0"/>
                </a:spcBef>
                <a:spcAft>
                  <a:spcPts val="0"/>
                </a:spcAft>
              </a:pPr>
              <a:t>‹#›</a:t>
            </a:fld>
            <a:endParaRPr lang="en-US" sz="1350">
              <a:solidFill>
                <a:prstClr val="black"/>
              </a:solidFill>
              <a:latin typeface="Calibri"/>
            </a:endParaRPr>
          </a:p>
        </p:txBody>
      </p:sp>
    </p:spTree>
    <p:extLst>
      <p:ext uri="{BB962C8B-B14F-4D97-AF65-F5344CB8AC3E}">
        <p14:creationId xmlns:p14="http://schemas.microsoft.com/office/powerpoint/2010/main" val="3158903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30096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fontAlgn="auto">
              <a:spcBef>
                <a:spcPts val="0"/>
              </a:spcBef>
              <a:spcAft>
                <a:spcPts val="0"/>
              </a:spcAft>
            </a:pPr>
            <a:fld id="{45AC1936-5BCB-4693-B0EB-69766ED3376A}" type="datetimeFigureOut">
              <a:rPr lang="en-US" sz="1350" smtClean="0">
                <a:solidFill>
                  <a:prstClr val="black"/>
                </a:solidFill>
                <a:latin typeface="Calibri"/>
              </a:rPr>
              <a:pPr fontAlgn="auto">
                <a:spcBef>
                  <a:spcPts val="0"/>
                </a:spcBef>
                <a:spcAft>
                  <a:spcPts val="0"/>
                </a:spcAft>
              </a:pPr>
              <a:t>3/28/2019</a:t>
            </a:fld>
            <a:endParaRPr lang="en-US" sz="1350">
              <a:solidFill>
                <a:prstClr val="black"/>
              </a:solidFill>
              <a:latin typeface="Calibri"/>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fontAlgn="auto">
              <a:spcBef>
                <a:spcPts val="0"/>
              </a:spcBef>
              <a:spcAft>
                <a:spcPts val="0"/>
              </a:spcAft>
            </a:pPr>
            <a:endParaRPr lang="en-US" sz="1350">
              <a:solidFill>
                <a:prstClr val="black"/>
              </a:solidFill>
              <a:latin typeface="Calibri"/>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fontAlgn="auto">
              <a:spcBef>
                <a:spcPts val="0"/>
              </a:spcBef>
              <a:spcAft>
                <a:spcPts val="0"/>
              </a:spcAft>
            </a:pPr>
            <a:fld id="{B3F19120-EBDF-496E-92B3-40CDBA41D485}" type="slidenum">
              <a:rPr lang="en-US" sz="1350" smtClean="0">
                <a:solidFill>
                  <a:prstClr val="black"/>
                </a:solidFill>
                <a:latin typeface="Calibri"/>
              </a:rPr>
              <a:pPr fontAlgn="auto">
                <a:spcBef>
                  <a:spcPts val="0"/>
                </a:spcBef>
                <a:spcAft>
                  <a:spcPts val="0"/>
                </a:spcAft>
              </a:pPr>
              <a:t>‹#›</a:t>
            </a:fld>
            <a:endParaRPr lang="en-US" sz="1350">
              <a:solidFill>
                <a:prstClr val="black"/>
              </a:solidFill>
              <a:latin typeface="Calibri"/>
            </a:endParaRPr>
          </a:p>
        </p:txBody>
      </p:sp>
    </p:spTree>
    <p:extLst>
      <p:ext uri="{BB962C8B-B14F-4D97-AF65-F5344CB8AC3E}">
        <p14:creationId xmlns:p14="http://schemas.microsoft.com/office/powerpoint/2010/main" val="81284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fontAlgn="auto">
              <a:spcBef>
                <a:spcPts val="0"/>
              </a:spcBef>
              <a:spcAft>
                <a:spcPts val="0"/>
              </a:spcAft>
            </a:pPr>
            <a:fld id="{45AC1936-5BCB-4693-B0EB-69766ED3376A}" type="datetimeFigureOut">
              <a:rPr lang="en-US" sz="1350" smtClean="0">
                <a:solidFill>
                  <a:prstClr val="black"/>
                </a:solidFill>
                <a:latin typeface="Calibri"/>
              </a:rPr>
              <a:pPr fontAlgn="auto">
                <a:spcBef>
                  <a:spcPts val="0"/>
                </a:spcBef>
                <a:spcAft>
                  <a:spcPts val="0"/>
                </a:spcAft>
              </a:pPr>
              <a:t>3/28/2019</a:t>
            </a:fld>
            <a:endParaRPr lang="en-US" sz="1350">
              <a:solidFill>
                <a:prstClr val="black"/>
              </a:solidFill>
              <a:latin typeface="Calibri"/>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fontAlgn="auto">
              <a:spcBef>
                <a:spcPts val="0"/>
              </a:spcBef>
              <a:spcAft>
                <a:spcPts val="0"/>
              </a:spcAft>
            </a:pPr>
            <a:endParaRPr lang="en-US" sz="1350">
              <a:solidFill>
                <a:prstClr val="black"/>
              </a:solidFill>
              <a:latin typeface="Calibri"/>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pPr fontAlgn="auto">
              <a:spcBef>
                <a:spcPts val="0"/>
              </a:spcBef>
              <a:spcAft>
                <a:spcPts val="0"/>
              </a:spcAft>
            </a:pPr>
            <a:fld id="{B3F19120-EBDF-496E-92B3-40CDBA41D485}" type="slidenum">
              <a:rPr lang="en-US" sz="1350" smtClean="0">
                <a:solidFill>
                  <a:prstClr val="black"/>
                </a:solidFill>
                <a:latin typeface="Calibri"/>
              </a:rPr>
              <a:pPr fontAlgn="auto">
                <a:spcBef>
                  <a:spcPts val="0"/>
                </a:spcBef>
                <a:spcAft>
                  <a:spcPts val="0"/>
                </a:spcAft>
              </a:pPr>
              <a:t>‹#›</a:t>
            </a:fld>
            <a:endParaRPr lang="en-US" sz="1350">
              <a:solidFill>
                <a:prstClr val="black"/>
              </a:solidFill>
              <a:latin typeface="Calibri"/>
            </a:endParaRPr>
          </a:p>
        </p:txBody>
      </p:sp>
    </p:spTree>
    <p:extLst>
      <p:ext uri="{BB962C8B-B14F-4D97-AF65-F5344CB8AC3E}">
        <p14:creationId xmlns:p14="http://schemas.microsoft.com/office/powerpoint/2010/main" val="1204192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fontAlgn="auto">
              <a:spcBef>
                <a:spcPts val="0"/>
              </a:spcBef>
              <a:spcAft>
                <a:spcPts val="0"/>
              </a:spcAft>
            </a:pPr>
            <a:fld id="{45AC1936-5BCB-4693-B0EB-69766ED3376A}" type="datetimeFigureOut">
              <a:rPr lang="en-US" sz="1350" smtClean="0">
                <a:solidFill>
                  <a:prstClr val="black"/>
                </a:solidFill>
                <a:latin typeface="Calibri"/>
              </a:rPr>
              <a:pPr fontAlgn="auto">
                <a:spcBef>
                  <a:spcPts val="0"/>
                </a:spcBef>
                <a:spcAft>
                  <a:spcPts val="0"/>
                </a:spcAft>
              </a:pPr>
              <a:t>3/28/2019</a:t>
            </a:fld>
            <a:endParaRPr lang="en-US" sz="1350">
              <a:solidFill>
                <a:prstClr val="black"/>
              </a:solidFill>
              <a:latin typeface="Calibri"/>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fontAlgn="auto">
              <a:spcBef>
                <a:spcPts val="0"/>
              </a:spcBef>
              <a:spcAft>
                <a:spcPts val="0"/>
              </a:spcAft>
            </a:pPr>
            <a:endParaRPr lang="en-US" sz="1350">
              <a:solidFill>
                <a:prstClr val="black"/>
              </a:solidFill>
              <a:latin typeface="Calibri"/>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pPr fontAlgn="auto">
              <a:spcBef>
                <a:spcPts val="0"/>
              </a:spcBef>
              <a:spcAft>
                <a:spcPts val="0"/>
              </a:spcAft>
            </a:pPr>
            <a:fld id="{B3F19120-EBDF-496E-92B3-40CDBA41D485}" type="slidenum">
              <a:rPr lang="en-US" sz="1350" smtClean="0">
                <a:solidFill>
                  <a:prstClr val="black"/>
                </a:solidFill>
                <a:latin typeface="Calibri"/>
              </a:rPr>
              <a:pPr fontAlgn="auto">
                <a:spcBef>
                  <a:spcPts val="0"/>
                </a:spcBef>
                <a:spcAft>
                  <a:spcPts val="0"/>
                </a:spcAft>
              </a:pPr>
              <a:t>‹#›</a:t>
            </a:fld>
            <a:endParaRPr lang="en-US" sz="1350">
              <a:solidFill>
                <a:prstClr val="black"/>
              </a:solidFill>
              <a:latin typeface="Calibri"/>
            </a:endParaRPr>
          </a:p>
        </p:txBody>
      </p:sp>
    </p:spTree>
    <p:extLst>
      <p:ext uri="{BB962C8B-B14F-4D97-AF65-F5344CB8AC3E}">
        <p14:creationId xmlns:p14="http://schemas.microsoft.com/office/powerpoint/2010/main" val="3515737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484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fontAlgn="auto">
              <a:spcBef>
                <a:spcPts val="0"/>
              </a:spcBef>
              <a:spcAft>
                <a:spcPts val="0"/>
              </a:spcAft>
            </a:pPr>
            <a:fld id="{45AC1936-5BCB-4693-B0EB-69766ED3376A}" type="datetimeFigureOut">
              <a:rPr lang="en-US" sz="1350" smtClean="0">
                <a:solidFill>
                  <a:prstClr val="black"/>
                </a:solidFill>
                <a:latin typeface="Calibri"/>
              </a:rPr>
              <a:pPr fontAlgn="auto">
                <a:spcBef>
                  <a:spcPts val="0"/>
                </a:spcBef>
                <a:spcAft>
                  <a:spcPts val="0"/>
                </a:spcAft>
              </a:pPr>
              <a:t>3/28/2019</a:t>
            </a:fld>
            <a:endParaRPr lang="en-US" sz="1350">
              <a:solidFill>
                <a:prstClr val="black"/>
              </a:solidFill>
              <a:latin typeface="Calibri"/>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fontAlgn="auto">
              <a:spcBef>
                <a:spcPts val="0"/>
              </a:spcBef>
              <a:spcAft>
                <a:spcPts val="0"/>
              </a:spcAft>
            </a:pPr>
            <a:endParaRPr lang="en-US" sz="1350">
              <a:solidFill>
                <a:prstClr val="black"/>
              </a:solidFill>
              <a:latin typeface="Calibri"/>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fontAlgn="auto">
              <a:spcBef>
                <a:spcPts val="0"/>
              </a:spcBef>
              <a:spcAft>
                <a:spcPts val="0"/>
              </a:spcAft>
            </a:pPr>
            <a:fld id="{B3F19120-EBDF-496E-92B3-40CDBA41D485}" type="slidenum">
              <a:rPr lang="en-US" sz="1350" smtClean="0">
                <a:solidFill>
                  <a:prstClr val="black"/>
                </a:solidFill>
                <a:latin typeface="Calibri"/>
              </a:rPr>
              <a:pPr fontAlgn="auto">
                <a:spcBef>
                  <a:spcPts val="0"/>
                </a:spcBef>
                <a:spcAft>
                  <a:spcPts val="0"/>
                </a:spcAft>
              </a:pPr>
              <a:t>‹#›</a:t>
            </a:fld>
            <a:endParaRPr lang="en-US" sz="1350">
              <a:solidFill>
                <a:prstClr val="black"/>
              </a:solidFill>
              <a:latin typeface="Calibri"/>
            </a:endParaRPr>
          </a:p>
        </p:txBody>
      </p:sp>
    </p:spTree>
    <p:extLst>
      <p:ext uri="{BB962C8B-B14F-4D97-AF65-F5344CB8AC3E}">
        <p14:creationId xmlns:p14="http://schemas.microsoft.com/office/powerpoint/2010/main" val="852620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fontAlgn="auto">
              <a:spcBef>
                <a:spcPts val="0"/>
              </a:spcBef>
              <a:spcAft>
                <a:spcPts val="0"/>
              </a:spcAft>
            </a:pPr>
            <a:fld id="{45AC1936-5BCB-4693-B0EB-69766ED3376A}" type="datetimeFigureOut">
              <a:rPr lang="en-US" sz="1350" smtClean="0">
                <a:solidFill>
                  <a:prstClr val="black"/>
                </a:solidFill>
                <a:latin typeface="Calibri"/>
              </a:rPr>
              <a:pPr fontAlgn="auto">
                <a:spcBef>
                  <a:spcPts val="0"/>
                </a:spcBef>
                <a:spcAft>
                  <a:spcPts val="0"/>
                </a:spcAft>
              </a:pPr>
              <a:t>3/28/2019</a:t>
            </a:fld>
            <a:endParaRPr lang="en-US" sz="1350">
              <a:solidFill>
                <a:prstClr val="black"/>
              </a:solidFill>
              <a:latin typeface="Calibri"/>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fontAlgn="auto">
              <a:spcBef>
                <a:spcPts val="0"/>
              </a:spcBef>
              <a:spcAft>
                <a:spcPts val="0"/>
              </a:spcAft>
            </a:pPr>
            <a:endParaRPr lang="en-US" sz="1350">
              <a:solidFill>
                <a:prstClr val="black"/>
              </a:solidFill>
              <a:latin typeface="Calibri"/>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fontAlgn="auto">
              <a:spcBef>
                <a:spcPts val="0"/>
              </a:spcBef>
              <a:spcAft>
                <a:spcPts val="0"/>
              </a:spcAft>
            </a:pPr>
            <a:fld id="{B3F19120-EBDF-496E-92B3-40CDBA41D485}" type="slidenum">
              <a:rPr lang="en-US" sz="1350" smtClean="0">
                <a:solidFill>
                  <a:prstClr val="black"/>
                </a:solidFill>
                <a:latin typeface="Calibri"/>
              </a:rPr>
              <a:pPr fontAlgn="auto">
                <a:spcBef>
                  <a:spcPts val="0"/>
                </a:spcBef>
                <a:spcAft>
                  <a:spcPts val="0"/>
                </a:spcAft>
              </a:pPr>
              <a:t>‹#›</a:t>
            </a:fld>
            <a:endParaRPr lang="en-US" sz="1350">
              <a:solidFill>
                <a:prstClr val="black"/>
              </a:solidFill>
              <a:latin typeface="Calibri"/>
            </a:endParaRPr>
          </a:p>
        </p:txBody>
      </p:sp>
    </p:spTree>
    <p:extLst>
      <p:ext uri="{BB962C8B-B14F-4D97-AF65-F5344CB8AC3E}">
        <p14:creationId xmlns:p14="http://schemas.microsoft.com/office/powerpoint/2010/main" val="10809447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fontAlgn="auto">
              <a:spcBef>
                <a:spcPts val="0"/>
              </a:spcBef>
              <a:spcAft>
                <a:spcPts val="0"/>
              </a:spcAft>
            </a:pPr>
            <a:fld id="{45AC1936-5BCB-4693-B0EB-69766ED3376A}" type="datetimeFigureOut">
              <a:rPr lang="en-US" sz="1350" smtClean="0">
                <a:solidFill>
                  <a:prstClr val="black"/>
                </a:solidFill>
                <a:latin typeface="Calibri"/>
              </a:rPr>
              <a:pPr fontAlgn="auto">
                <a:spcBef>
                  <a:spcPts val="0"/>
                </a:spcBef>
                <a:spcAft>
                  <a:spcPts val="0"/>
                </a:spcAft>
              </a:pPr>
              <a:t>3/28/2019</a:t>
            </a:fld>
            <a:endParaRPr lang="en-US" sz="1350">
              <a:solidFill>
                <a:prstClr val="black"/>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fontAlgn="auto">
              <a:spcBef>
                <a:spcPts val="0"/>
              </a:spcBef>
              <a:spcAft>
                <a:spcPts val="0"/>
              </a:spcAft>
            </a:pPr>
            <a:endParaRPr lang="en-US" sz="1350">
              <a:solidFill>
                <a:prstClr val="black"/>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fontAlgn="auto">
              <a:spcBef>
                <a:spcPts val="0"/>
              </a:spcBef>
              <a:spcAft>
                <a:spcPts val="0"/>
              </a:spcAft>
            </a:pPr>
            <a:fld id="{B3F19120-EBDF-496E-92B3-40CDBA41D485}" type="slidenum">
              <a:rPr lang="en-US" sz="1350" smtClean="0">
                <a:solidFill>
                  <a:prstClr val="black"/>
                </a:solidFill>
                <a:latin typeface="Calibri"/>
              </a:rPr>
              <a:pPr fontAlgn="auto">
                <a:spcBef>
                  <a:spcPts val="0"/>
                </a:spcBef>
                <a:spcAft>
                  <a:spcPts val="0"/>
                </a:spcAft>
              </a:pPr>
              <a:t>‹#›</a:t>
            </a:fld>
            <a:endParaRPr lang="en-US" sz="1350">
              <a:solidFill>
                <a:prstClr val="black"/>
              </a:solidFill>
              <a:latin typeface="Calibri"/>
            </a:endParaRPr>
          </a:p>
        </p:txBody>
      </p:sp>
    </p:spTree>
    <p:extLst>
      <p:ext uri="{BB962C8B-B14F-4D97-AF65-F5344CB8AC3E}">
        <p14:creationId xmlns:p14="http://schemas.microsoft.com/office/powerpoint/2010/main" val="3961120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fontAlgn="auto">
              <a:spcBef>
                <a:spcPts val="0"/>
              </a:spcBef>
              <a:spcAft>
                <a:spcPts val="0"/>
              </a:spcAft>
            </a:pPr>
            <a:fld id="{45AC1936-5BCB-4693-B0EB-69766ED3376A}" type="datetimeFigureOut">
              <a:rPr lang="en-US" sz="1350" smtClean="0">
                <a:solidFill>
                  <a:prstClr val="black"/>
                </a:solidFill>
                <a:latin typeface="Calibri"/>
              </a:rPr>
              <a:pPr fontAlgn="auto">
                <a:spcBef>
                  <a:spcPts val="0"/>
                </a:spcBef>
                <a:spcAft>
                  <a:spcPts val="0"/>
                </a:spcAft>
              </a:pPr>
              <a:t>3/28/2019</a:t>
            </a:fld>
            <a:endParaRPr lang="en-US" sz="1350">
              <a:solidFill>
                <a:prstClr val="black"/>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fontAlgn="auto">
              <a:spcBef>
                <a:spcPts val="0"/>
              </a:spcBef>
              <a:spcAft>
                <a:spcPts val="0"/>
              </a:spcAft>
            </a:pPr>
            <a:endParaRPr lang="en-US" sz="1350">
              <a:solidFill>
                <a:prstClr val="black"/>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fontAlgn="auto">
              <a:spcBef>
                <a:spcPts val="0"/>
              </a:spcBef>
              <a:spcAft>
                <a:spcPts val="0"/>
              </a:spcAft>
            </a:pPr>
            <a:fld id="{B3F19120-EBDF-496E-92B3-40CDBA41D485}" type="slidenum">
              <a:rPr lang="en-US" sz="1350" smtClean="0">
                <a:solidFill>
                  <a:prstClr val="black"/>
                </a:solidFill>
                <a:latin typeface="Calibri"/>
              </a:rPr>
              <a:pPr fontAlgn="auto">
                <a:spcBef>
                  <a:spcPts val="0"/>
                </a:spcBef>
                <a:spcAft>
                  <a:spcPts val="0"/>
                </a:spcAft>
              </a:pPr>
              <a:t>‹#›</a:t>
            </a:fld>
            <a:endParaRPr lang="en-US" sz="1350">
              <a:solidFill>
                <a:prstClr val="black"/>
              </a:solidFill>
              <a:latin typeface="Calibri"/>
            </a:endParaRPr>
          </a:p>
        </p:txBody>
      </p:sp>
    </p:spTree>
    <p:extLst>
      <p:ext uri="{BB962C8B-B14F-4D97-AF65-F5344CB8AC3E}">
        <p14:creationId xmlns:p14="http://schemas.microsoft.com/office/powerpoint/2010/main" val="421109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1524000" y="1524002"/>
            <a:ext cx="7162800" cy="4602163"/>
          </a:xfrm>
        </p:spPr>
        <p:txBody>
          <a:bodyPr/>
          <a:lstStyle>
            <a:lvl1pPr>
              <a:defRPr sz="2400">
                <a:solidFill>
                  <a:srgbClr val="580000"/>
                </a:solidFill>
              </a:defRPr>
            </a:lvl1pPr>
            <a:lvl2pPr>
              <a:defRPr sz="2100">
                <a:solidFill>
                  <a:srgbClr val="580000"/>
                </a:solidFill>
              </a:defRPr>
            </a:lvl2pPr>
            <a:lvl3pPr>
              <a:defRPr sz="1800">
                <a:solidFill>
                  <a:srgbClr val="580000"/>
                </a:solidFill>
              </a:defRPr>
            </a:lvl3pPr>
            <a:lvl4pPr>
              <a:defRPr sz="1500">
                <a:solidFill>
                  <a:srgbClr val="580000"/>
                </a:solidFill>
              </a:defRPr>
            </a:lvl4pPr>
            <a:lvl5pPr>
              <a:defRPr sz="1500">
                <a:solidFill>
                  <a:srgbClr val="580000"/>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300TRANSPARENTBACK.gif"/>
          <p:cNvPicPr>
            <a:picLocks noChangeAspect="1"/>
          </p:cNvPicPr>
          <p:nvPr/>
        </p:nvPicPr>
        <p:blipFill>
          <a:blip r:embed="rId2" cstate="print"/>
          <a:stretch>
            <a:fillRect/>
          </a:stretch>
        </p:blipFill>
        <p:spPr>
          <a:xfrm>
            <a:off x="7848600" y="5791200"/>
            <a:ext cx="908344" cy="914400"/>
          </a:xfrm>
          <a:prstGeom prst="rect">
            <a:avLst/>
          </a:prstGeom>
        </p:spPr>
      </p:pic>
      <p:sp>
        <p:nvSpPr>
          <p:cNvPr id="8" name="TextBox 7"/>
          <p:cNvSpPr txBox="1"/>
          <p:nvPr/>
        </p:nvSpPr>
        <p:spPr>
          <a:xfrm>
            <a:off x="4495800" y="6172201"/>
            <a:ext cx="3276600" cy="230832"/>
          </a:xfrm>
          <a:prstGeom prst="rect">
            <a:avLst/>
          </a:prstGeom>
          <a:noFill/>
        </p:spPr>
        <p:txBody>
          <a:bodyPr wrap="square" rtlCol="0">
            <a:spAutoFit/>
          </a:bodyPr>
          <a:lstStyle/>
          <a:p>
            <a:r>
              <a:rPr lang="en-US" sz="900" dirty="0" err="1">
                <a:solidFill>
                  <a:srgbClr val="580000"/>
                </a:solidFill>
                <a:latin typeface="Nyala" pitchFamily="2" charset="0"/>
              </a:rPr>
              <a:t>Pokégnek</a:t>
            </a:r>
            <a:r>
              <a:rPr lang="en-US" sz="900" dirty="0">
                <a:solidFill>
                  <a:srgbClr val="580000"/>
                </a:solidFill>
                <a:latin typeface="Nyala" pitchFamily="2" charset="0"/>
              </a:rPr>
              <a:t> </a:t>
            </a:r>
            <a:r>
              <a:rPr lang="en-US" sz="900" dirty="0" err="1">
                <a:solidFill>
                  <a:srgbClr val="580000"/>
                </a:solidFill>
                <a:latin typeface="Nyala" pitchFamily="2" charset="0"/>
              </a:rPr>
              <a:t>Bodéwadmik</a:t>
            </a:r>
            <a:r>
              <a:rPr lang="en-US" sz="900" dirty="0">
                <a:solidFill>
                  <a:srgbClr val="580000"/>
                </a:solidFill>
                <a:latin typeface="Nyala" pitchFamily="2" charset="0"/>
              </a:rPr>
              <a:t> · Pokagon Band of Potawatomi </a:t>
            </a:r>
          </a:p>
        </p:txBody>
      </p:sp>
    </p:spTree>
    <p:extLst>
      <p:ext uri="{BB962C8B-B14F-4D97-AF65-F5344CB8AC3E}">
        <p14:creationId xmlns:p14="http://schemas.microsoft.com/office/powerpoint/2010/main" val="2988087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85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24918E27-BD02-498A-8365-86EA105E5F5F}" type="slidenum">
              <a:rPr lang="en-US" smtClean="0"/>
              <a:pPr>
                <a:defRPr/>
              </a:pPr>
              <a:t>‹#›</a:t>
            </a:fld>
            <a:endParaRPr lang="en-US" dirty="0"/>
          </a:p>
        </p:txBody>
      </p:sp>
      <p:sp>
        <p:nvSpPr>
          <p:cNvPr id="8" name="Content Placeholder 2"/>
          <p:cNvSpPr>
            <a:spLocks noGrp="1"/>
          </p:cNvSpPr>
          <p:nvPr>
            <p:ph sz="half" idx="13"/>
          </p:nvPr>
        </p:nvSpPr>
        <p:spPr>
          <a:xfrm>
            <a:off x="6096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92DCE416-9239-45A7-A5F5-2034BE21B39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ABE885C-4E84-4F46-8792-4A8AA3E39698}" type="datetimeFigureOut">
              <a:rPr lang="en-US" smtClean="0"/>
              <a:pPr/>
              <a:t>3/28/2019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8718D34-2974-49A7-8DAB-D8723A45595C}" type="slidenum">
              <a:rPr lang="en-US" smtClean="0"/>
              <a:pPr/>
              <a:t>‹#›</a:t>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half" idx="10"/>
          </p:nvPr>
        </p:nvSpPr>
        <p:spPr>
          <a:xfrm>
            <a:off x="4876800" y="160019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24000" y="274638"/>
            <a:ext cx="7162800" cy="1143000"/>
          </a:xfrm>
        </p:spPr>
        <p:txBody>
          <a:bodyPr/>
          <a:lstStyle/>
          <a:p>
            <a:r>
              <a:rPr lang="en-US"/>
              <a:t>Click to edit Master title style</a:t>
            </a: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9359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2E82E664-134B-49C9-AB69-FBF9F0FE0C69}"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2.gi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74638"/>
            <a:ext cx="716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0" y="1600200"/>
            <a:ext cx="716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300TRANSPARENTBACK.gif"/>
          <p:cNvPicPr>
            <a:picLocks noChangeAspect="1"/>
          </p:cNvPicPr>
          <p:nvPr userDrawn="1"/>
        </p:nvPicPr>
        <p:blipFill>
          <a:blip r:embed="rId16" cstate="print"/>
          <a:stretch>
            <a:fillRect/>
          </a:stretch>
        </p:blipFill>
        <p:spPr>
          <a:xfrm>
            <a:off x="7848600" y="5791200"/>
            <a:ext cx="908344" cy="914400"/>
          </a:xfrm>
          <a:prstGeom prst="rect">
            <a:avLst/>
          </a:prstGeom>
        </p:spPr>
      </p:pic>
      <p:sp>
        <p:nvSpPr>
          <p:cNvPr id="8" name="TextBox 7"/>
          <p:cNvSpPr txBox="1"/>
          <p:nvPr userDrawn="1"/>
        </p:nvSpPr>
        <p:spPr>
          <a:xfrm>
            <a:off x="4495800" y="6172200"/>
            <a:ext cx="3276600" cy="276999"/>
          </a:xfrm>
          <a:prstGeom prst="rect">
            <a:avLst/>
          </a:prstGeom>
          <a:noFill/>
        </p:spPr>
        <p:txBody>
          <a:bodyPr wrap="square" rtlCol="0">
            <a:spAutoFit/>
          </a:bodyPr>
          <a:lstStyle/>
          <a:p>
            <a:r>
              <a:rPr lang="en-US" sz="1200" kern="1200" dirty="0">
                <a:solidFill>
                  <a:srgbClr val="580000"/>
                </a:solidFill>
                <a:latin typeface="Nyala" pitchFamily="2" charset="0"/>
                <a:ea typeface="+mn-ea"/>
                <a:cs typeface="+mn-cs"/>
              </a:rPr>
              <a:t>Pokégnek Bodéwadmik · Pokagon Band of Potawatomi </a:t>
            </a:r>
            <a:endParaRPr lang="en-US" sz="1200" dirty="0">
              <a:solidFill>
                <a:srgbClr val="580000"/>
              </a:solidFill>
              <a:latin typeface="Nyala" pitchFamily="2" charset="0"/>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9" r:id="rId8"/>
    <p:sldLayoutId id="2147483695" r:id="rId9"/>
    <p:sldLayoutId id="2147483696" r:id="rId10"/>
    <p:sldLayoutId id="2147483697" r:id="rId11"/>
    <p:sldLayoutId id="2147483698" r:id="rId12"/>
    <p:sldLayoutId id="2147484146" r:id="rId13"/>
  </p:sldLayoutIdLst>
  <p:hf hdr="0" ftr="0" dt="0"/>
  <p:txStyles>
    <p:titleStyle>
      <a:lvl1pPr algn="r" defTabSz="914400" rtl="0" eaLnBrk="1" latinLnBrk="0" hangingPunct="1">
        <a:spcBef>
          <a:spcPct val="0"/>
        </a:spcBef>
        <a:buNone/>
        <a:defRPr sz="4000" kern="1200">
          <a:solidFill>
            <a:srgbClr val="580000"/>
          </a:solidFill>
          <a:latin typeface="Nyala" pitchFamily="2" charset="0"/>
          <a:ea typeface="+mj-ea"/>
          <a:cs typeface="+mj-cs"/>
        </a:defRPr>
      </a:lvl1pPr>
    </p:titleStyle>
    <p:bodyStyle>
      <a:lvl1pPr marL="342900" indent="-342900" algn="l" defTabSz="914400" rtl="0" eaLnBrk="1" latinLnBrk="0" hangingPunct="1">
        <a:spcBef>
          <a:spcPct val="20000"/>
        </a:spcBef>
        <a:buClr>
          <a:srgbClr val="580000"/>
        </a:buClr>
        <a:buFont typeface="Arial" pitchFamily="34" charset="0"/>
        <a:buChar char="•"/>
        <a:defRPr sz="3200" kern="1200">
          <a:solidFill>
            <a:schemeClr val="bg1">
              <a:lumMod val="50000"/>
            </a:schemeClr>
          </a:solidFill>
          <a:latin typeface="Gill Sans MT" pitchFamily="34" charset="0"/>
          <a:ea typeface="+mn-ea"/>
          <a:cs typeface="+mn-cs"/>
        </a:defRPr>
      </a:lvl1pPr>
      <a:lvl2pPr marL="742950" indent="-285750" algn="l" defTabSz="914400" rtl="0" eaLnBrk="1" latinLnBrk="0" hangingPunct="1">
        <a:spcBef>
          <a:spcPct val="20000"/>
        </a:spcBef>
        <a:buClr>
          <a:srgbClr val="580000"/>
        </a:buClr>
        <a:buFont typeface="Arial" pitchFamily="34" charset="0"/>
        <a:buChar char="–"/>
        <a:defRPr sz="2800" kern="1200" baseline="0">
          <a:solidFill>
            <a:schemeClr val="bg1">
              <a:lumMod val="50000"/>
            </a:schemeClr>
          </a:solidFill>
          <a:latin typeface="Gill Sans MT" pitchFamily="34" charset="0"/>
          <a:ea typeface="+mn-ea"/>
          <a:cs typeface="+mn-cs"/>
        </a:defRPr>
      </a:lvl2pPr>
      <a:lvl3pPr marL="1143000" indent="-228600" algn="l" defTabSz="914400" rtl="0" eaLnBrk="1" latinLnBrk="0" hangingPunct="1">
        <a:spcBef>
          <a:spcPct val="20000"/>
        </a:spcBef>
        <a:buClr>
          <a:srgbClr val="580000"/>
        </a:buClr>
        <a:buFont typeface="Arial" pitchFamily="34" charset="0"/>
        <a:buChar char="•"/>
        <a:defRPr sz="2400" kern="1200" baseline="0">
          <a:solidFill>
            <a:schemeClr val="bg1">
              <a:lumMod val="50000"/>
            </a:schemeClr>
          </a:solidFill>
          <a:latin typeface="Gill Sans MT" pitchFamily="34" charset="0"/>
          <a:ea typeface="+mn-ea"/>
          <a:cs typeface="+mn-cs"/>
        </a:defRPr>
      </a:lvl3pPr>
      <a:lvl4pPr marL="1600200" indent="-228600" algn="l" defTabSz="914400" rtl="0" eaLnBrk="1" latinLnBrk="0" hangingPunct="1">
        <a:spcBef>
          <a:spcPct val="20000"/>
        </a:spcBef>
        <a:buClr>
          <a:srgbClr val="580000"/>
        </a:buClr>
        <a:buFont typeface="Arial" pitchFamily="34" charset="0"/>
        <a:buChar char="–"/>
        <a:defRPr sz="2000" kern="1200" baseline="0">
          <a:solidFill>
            <a:schemeClr val="bg1">
              <a:lumMod val="50000"/>
            </a:schemeClr>
          </a:solidFill>
          <a:latin typeface="Gill Sans MT" pitchFamily="34" charset="0"/>
          <a:ea typeface="+mn-ea"/>
          <a:cs typeface="+mn-cs"/>
        </a:defRPr>
      </a:lvl4pPr>
      <a:lvl5pPr marL="2057400" indent="-228600" algn="l" defTabSz="914400" rtl="0" eaLnBrk="1" latinLnBrk="0" hangingPunct="1">
        <a:spcBef>
          <a:spcPct val="20000"/>
        </a:spcBef>
        <a:buClr>
          <a:srgbClr val="580000"/>
        </a:buClr>
        <a:buFont typeface="Arial" pitchFamily="34" charset="0"/>
        <a:buChar char="»"/>
        <a:defRPr sz="2000" kern="1200" baseline="0">
          <a:solidFill>
            <a:schemeClr val="bg1">
              <a:lumMod val="50000"/>
            </a:schemeClr>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83387-5999-48DF-901A-F9D26618ECA2}" type="datetimeFigureOut">
              <a:rPr lang="en-US" smtClean="0"/>
              <a:t>3/28/2019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23E03-4B78-4E8A-9CF7-94E352157FD6}" type="slidenum">
              <a:rPr lang="en-US" smtClean="0"/>
              <a:t>‹#›</a:t>
            </a:fld>
            <a:endParaRPr lang="en-US"/>
          </a:p>
        </p:txBody>
      </p:sp>
    </p:spTree>
    <p:extLst>
      <p:ext uri="{BB962C8B-B14F-4D97-AF65-F5344CB8AC3E}">
        <p14:creationId xmlns:p14="http://schemas.microsoft.com/office/powerpoint/2010/main" val="2272673393"/>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74638"/>
            <a:ext cx="716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600202"/>
            <a:ext cx="716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300TRANSPARENTBACK.gif"/>
          <p:cNvPicPr>
            <a:picLocks noChangeAspect="1"/>
          </p:cNvPicPr>
          <p:nvPr/>
        </p:nvPicPr>
        <p:blipFill>
          <a:blip r:embed="rId16" cstate="print"/>
          <a:stretch>
            <a:fillRect/>
          </a:stretch>
        </p:blipFill>
        <p:spPr>
          <a:xfrm>
            <a:off x="7848600" y="5791200"/>
            <a:ext cx="908344" cy="914400"/>
          </a:xfrm>
          <a:prstGeom prst="rect">
            <a:avLst/>
          </a:prstGeom>
        </p:spPr>
      </p:pic>
      <p:sp>
        <p:nvSpPr>
          <p:cNvPr id="8" name="TextBox 7"/>
          <p:cNvSpPr txBox="1"/>
          <p:nvPr/>
        </p:nvSpPr>
        <p:spPr>
          <a:xfrm>
            <a:off x="4495800" y="6172201"/>
            <a:ext cx="3276600" cy="230832"/>
          </a:xfrm>
          <a:prstGeom prst="rect">
            <a:avLst/>
          </a:prstGeom>
          <a:noFill/>
        </p:spPr>
        <p:txBody>
          <a:bodyPr wrap="square" rtlCol="0">
            <a:spAutoFit/>
          </a:bodyPr>
          <a:lstStyle/>
          <a:p>
            <a:r>
              <a:rPr lang="en-US" sz="900" dirty="0">
                <a:solidFill>
                  <a:srgbClr val="580000"/>
                </a:solidFill>
                <a:latin typeface="Nyala" pitchFamily="2" charset="0"/>
              </a:rPr>
              <a:t>Pokégnek Bodéwadmik · Pokagon Band of Potawatomi </a:t>
            </a:r>
          </a:p>
        </p:txBody>
      </p:sp>
    </p:spTree>
    <p:extLst>
      <p:ext uri="{BB962C8B-B14F-4D97-AF65-F5344CB8AC3E}">
        <p14:creationId xmlns:p14="http://schemas.microsoft.com/office/powerpoint/2010/main" val="359153454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9" r:id="rId13"/>
  </p:sldLayoutIdLst>
  <p:txStyles>
    <p:titleStyle>
      <a:lvl1pPr algn="r" defTabSz="685800" rtl="0" eaLnBrk="1" latinLnBrk="0" hangingPunct="1">
        <a:spcBef>
          <a:spcPct val="0"/>
        </a:spcBef>
        <a:buNone/>
        <a:defRPr sz="3000" kern="1200">
          <a:solidFill>
            <a:srgbClr val="580000"/>
          </a:solidFill>
          <a:latin typeface="Nyala" pitchFamily="2" charset="0"/>
          <a:ea typeface="+mj-ea"/>
          <a:cs typeface="+mj-cs"/>
        </a:defRPr>
      </a:lvl1pPr>
    </p:titleStyle>
    <p:bodyStyle>
      <a:lvl1pPr marL="257175" indent="-257175" algn="l" defTabSz="685800" rtl="0" eaLnBrk="1" latinLnBrk="0" hangingPunct="1">
        <a:spcBef>
          <a:spcPct val="20000"/>
        </a:spcBef>
        <a:buClr>
          <a:srgbClr val="580000"/>
        </a:buClr>
        <a:buFont typeface="Arial" pitchFamily="34" charset="0"/>
        <a:buChar char="•"/>
        <a:defRPr sz="2400" kern="1200">
          <a:solidFill>
            <a:schemeClr val="tx1"/>
          </a:solidFill>
          <a:latin typeface="Gill Sans MT" pitchFamily="34" charset="0"/>
          <a:ea typeface="+mn-ea"/>
          <a:cs typeface="+mn-cs"/>
        </a:defRPr>
      </a:lvl1pPr>
      <a:lvl2pPr marL="557213" indent="-214313" algn="l" defTabSz="685800" rtl="0" eaLnBrk="1" latinLnBrk="0" hangingPunct="1">
        <a:spcBef>
          <a:spcPct val="20000"/>
        </a:spcBef>
        <a:buClr>
          <a:srgbClr val="580000"/>
        </a:buClr>
        <a:buFont typeface="Arial" pitchFamily="34" charset="0"/>
        <a:buChar char="–"/>
        <a:defRPr sz="2100" kern="1200">
          <a:solidFill>
            <a:schemeClr val="tx1"/>
          </a:solidFill>
          <a:latin typeface="Gill Sans MT" pitchFamily="34" charset="0"/>
          <a:ea typeface="+mn-ea"/>
          <a:cs typeface="+mn-cs"/>
        </a:defRPr>
      </a:lvl2pPr>
      <a:lvl3pPr marL="857250" indent="-171450" algn="l" defTabSz="685800" rtl="0" eaLnBrk="1" latinLnBrk="0" hangingPunct="1">
        <a:spcBef>
          <a:spcPct val="20000"/>
        </a:spcBef>
        <a:buClr>
          <a:srgbClr val="580000"/>
        </a:buClr>
        <a:buFont typeface="Arial" pitchFamily="34" charset="0"/>
        <a:buChar char="•"/>
        <a:defRPr sz="1800" kern="1200">
          <a:solidFill>
            <a:schemeClr val="tx1"/>
          </a:solidFill>
          <a:latin typeface="Gill Sans MT" pitchFamily="34" charset="0"/>
          <a:ea typeface="+mn-ea"/>
          <a:cs typeface="+mn-cs"/>
        </a:defRPr>
      </a:lvl3pPr>
      <a:lvl4pPr marL="1200150" indent="-171450" algn="l" defTabSz="685800" rtl="0" eaLnBrk="1" latinLnBrk="0" hangingPunct="1">
        <a:spcBef>
          <a:spcPct val="20000"/>
        </a:spcBef>
        <a:buClr>
          <a:srgbClr val="580000"/>
        </a:buClr>
        <a:buFont typeface="Arial" pitchFamily="34" charset="0"/>
        <a:buChar char="–"/>
        <a:defRPr sz="1500" kern="1200">
          <a:solidFill>
            <a:schemeClr val="tx1"/>
          </a:solidFill>
          <a:latin typeface="Gill Sans MT" pitchFamily="34" charset="0"/>
          <a:ea typeface="+mn-ea"/>
          <a:cs typeface="+mn-cs"/>
        </a:defRPr>
      </a:lvl4pPr>
      <a:lvl5pPr marL="1543050" indent="-171450" algn="l" defTabSz="685800" rtl="0" eaLnBrk="1" latinLnBrk="0" hangingPunct="1">
        <a:spcBef>
          <a:spcPct val="20000"/>
        </a:spcBef>
        <a:buClr>
          <a:srgbClr val="580000"/>
        </a:buClr>
        <a:buFont typeface="Arial" pitchFamily="34" charset="0"/>
        <a:buChar char="»"/>
        <a:defRPr sz="1500" kern="1200">
          <a:solidFill>
            <a:schemeClr val="tx1"/>
          </a:solidFill>
          <a:latin typeface="Gill Sans MT"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www.allfiberarts.com/2011/aa051600.htm" TargetMode="External"/><Relationship Id="rId5" Type="http://schemas.openxmlformats.org/officeDocument/2006/relationships/image" Target="../media/image12.jpg"/><Relationship Id="rId4" Type="http://schemas.openxmlformats.org/officeDocument/2006/relationships/hyperlink" Target="http://commons.wikimedia.org/wiki/File:Tweezers_(PSF).pn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pic>
        <p:nvPicPr>
          <p:cNvPr id="7" name="Picture 6" descr="flower-detail.png"/>
          <p:cNvPicPr>
            <a:picLocks noChangeAspect="1"/>
          </p:cNvPicPr>
          <p:nvPr/>
        </p:nvPicPr>
        <p:blipFill>
          <a:blip r:embed="rId4" cstate="print"/>
          <a:stretch>
            <a:fillRect/>
          </a:stretch>
        </p:blipFill>
        <p:spPr>
          <a:xfrm>
            <a:off x="359866" y="-45244"/>
            <a:ext cx="1337667" cy="6750844"/>
          </a:xfrm>
          <a:prstGeom prst="rect">
            <a:avLst/>
          </a:prstGeom>
        </p:spPr>
      </p:pic>
      <p:sp>
        <p:nvSpPr>
          <p:cNvPr id="3" name="Title 2"/>
          <p:cNvSpPr>
            <a:spLocks noGrp="1"/>
          </p:cNvSpPr>
          <p:nvPr>
            <p:ph type="title"/>
          </p:nvPr>
        </p:nvSpPr>
        <p:spPr>
          <a:xfrm>
            <a:off x="1981200" y="4178300"/>
            <a:ext cx="7772400" cy="1362075"/>
          </a:xfrm>
          <a:noFill/>
        </p:spPr>
        <p:txBody>
          <a:bodyPr>
            <a:noAutofit/>
          </a:bodyPr>
          <a:lstStyle/>
          <a:p>
            <a:pPr lvl="0">
              <a:lnSpc>
                <a:spcPts val="5500"/>
              </a:lnSpc>
              <a:spcBef>
                <a:spcPts val="0"/>
              </a:spcBef>
              <a:defRPr/>
            </a:pPr>
            <a:r>
              <a:rPr lang="en-US" sz="3600" b="0" cap="none" dirty="0">
                <a:solidFill>
                  <a:schemeClr val="bg1"/>
                </a:solidFill>
              </a:rPr>
              <a:t>The Anatomy of a Cyber Attack</a:t>
            </a:r>
            <a:br>
              <a:rPr lang="en-US" sz="3600" b="0" cap="none" dirty="0">
                <a:solidFill>
                  <a:schemeClr val="bg1"/>
                </a:solidFill>
              </a:rPr>
            </a:br>
            <a:r>
              <a:rPr lang="en-US" sz="3600" b="0" dirty="0" err="1">
                <a:solidFill>
                  <a:schemeClr val="bg1"/>
                </a:solidFill>
              </a:rPr>
              <a:t>P</a:t>
            </a:r>
            <a:r>
              <a:rPr lang="en-US" sz="3600" b="0" cap="none" dirty="0" err="1">
                <a:solidFill>
                  <a:schemeClr val="bg1"/>
                </a:solidFill>
              </a:rPr>
              <a:t>okégonek</a:t>
            </a:r>
            <a:r>
              <a:rPr lang="en-US" sz="3600" b="0" dirty="0">
                <a:solidFill>
                  <a:schemeClr val="bg1"/>
                </a:solidFill>
              </a:rPr>
              <a:t> </a:t>
            </a:r>
            <a:r>
              <a:rPr lang="en-US" sz="3600" b="0" dirty="0" err="1">
                <a:solidFill>
                  <a:schemeClr val="bg1"/>
                </a:solidFill>
              </a:rPr>
              <a:t>B</a:t>
            </a:r>
            <a:r>
              <a:rPr lang="en-US" sz="3600" b="0" cap="none" dirty="0" err="1">
                <a:solidFill>
                  <a:schemeClr val="bg1"/>
                </a:solidFill>
              </a:rPr>
              <a:t>odéwadmik</a:t>
            </a:r>
            <a:r>
              <a:rPr lang="en-US" sz="3600" b="0" dirty="0">
                <a:solidFill>
                  <a:schemeClr val="bg1"/>
                </a:solidFill>
              </a:rPr>
              <a:t> </a:t>
            </a:r>
            <a:br>
              <a:rPr lang="en-US" sz="3600" b="0" dirty="0">
                <a:solidFill>
                  <a:schemeClr val="bg1"/>
                </a:solidFill>
              </a:rPr>
            </a:br>
            <a:r>
              <a:rPr lang="en-US" sz="1800" b="0" dirty="0">
                <a:solidFill>
                  <a:schemeClr val="bg1"/>
                </a:solidFill>
              </a:rPr>
              <a:t>April 4, 2019</a:t>
            </a:r>
          </a:p>
        </p:txBody>
      </p:sp>
      <p:pic>
        <p:nvPicPr>
          <p:cNvPr id="5" name="Picture 4" descr="300TRANSPARENTBACK.gif"/>
          <p:cNvPicPr>
            <a:picLocks noChangeAspect="1"/>
          </p:cNvPicPr>
          <p:nvPr/>
        </p:nvPicPr>
        <p:blipFill>
          <a:blip r:embed="rId5" cstate="print"/>
          <a:stretch>
            <a:fillRect/>
          </a:stretch>
        </p:blipFill>
        <p:spPr>
          <a:xfrm>
            <a:off x="1981200" y="2580640"/>
            <a:ext cx="1524000" cy="1534160"/>
          </a:xfrm>
          <a:prstGeom prst="rect">
            <a:avLst/>
          </a:prstGeom>
          <a:effectLst>
            <a:outerShdw blurRad="368300" dist="50800" dir="2700000" algn="tl" rotWithShape="0">
              <a:prstClr val="black">
                <a:alpha val="29000"/>
              </a:prstClr>
            </a:outerShdw>
          </a:effectLst>
        </p:spPr>
      </p:pic>
      <p:cxnSp>
        <p:nvCxnSpPr>
          <p:cNvPr id="9" name="Straight Connector 8"/>
          <p:cNvCxnSpPr/>
          <p:nvPr/>
        </p:nvCxnSpPr>
        <p:spPr>
          <a:xfrm>
            <a:off x="2084559" y="4989212"/>
            <a:ext cx="5257800" cy="0"/>
          </a:xfrm>
          <a:prstGeom prst="line">
            <a:avLst/>
          </a:prstGeom>
          <a:ln w="19050" cap="rnd">
            <a:solidFill>
              <a:schemeClr val="bg1">
                <a:alpha val="20000"/>
              </a:schemeClr>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02BA-3AC8-4304-BA88-E10E80B28509}"/>
              </a:ext>
            </a:extLst>
          </p:cNvPr>
          <p:cNvSpPr>
            <a:spLocks noGrp="1"/>
          </p:cNvSpPr>
          <p:nvPr>
            <p:ph type="title"/>
          </p:nvPr>
        </p:nvSpPr>
        <p:spPr/>
        <p:txBody>
          <a:bodyPr>
            <a:normAutofit fontScale="90000"/>
          </a:bodyPr>
          <a:lstStyle/>
          <a:p>
            <a:r>
              <a:rPr lang="en-US" dirty="0"/>
              <a:t>Event + 2 - 18 (February 12 – March 1)</a:t>
            </a:r>
            <a:br>
              <a:rPr lang="en-US" dirty="0"/>
            </a:br>
            <a:endParaRPr lang="en-US" dirty="0"/>
          </a:p>
        </p:txBody>
      </p:sp>
      <p:sp>
        <p:nvSpPr>
          <p:cNvPr id="3" name="Content Placeholder 2">
            <a:extLst>
              <a:ext uri="{FF2B5EF4-FFF2-40B4-BE49-F238E27FC236}">
                <a16:creationId xmlns:a16="http://schemas.microsoft.com/office/drawing/2014/main" id="{CE8AD555-51B5-4386-B00F-5A074E3DF3A0}"/>
              </a:ext>
            </a:extLst>
          </p:cNvPr>
          <p:cNvSpPr>
            <a:spLocks noGrp="1"/>
          </p:cNvSpPr>
          <p:nvPr>
            <p:ph idx="1"/>
          </p:nvPr>
        </p:nvSpPr>
        <p:spPr/>
        <p:txBody>
          <a:bodyPr>
            <a:normAutofit fontScale="92500" lnSpcReduction="20000"/>
          </a:bodyPr>
          <a:lstStyle/>
          <a:p>
            <a:r>
              <a:rPr lang="en-US" dirty="0"/>
              <a:t>No data was taken, but everything was double encrypted. </a:t>
            </a:r>
          </a:p>
          <a:p>
            <a:r>
              <a:rPr lang="en-US" dirty="0"/>
              <a:t>Our Health department was deemed the 1</a:t>
            </a:r>
            <a:r>
              <a:rPr lang="en-US" baseline="30000" dirty="0"/>
              <a:t>st</a:t>
            </a:r>
            <a:r>
              <a:rPr lang="en-US" dirty="0"/>
              <a:t> priority, then Finance.</a:t>
            </a:r>
          </a:p>
          <a:p>
            <a:r>
              <a:rPr lang="en-US" dirty="0"/>
              <a:t>Server rebuilds began.</a:t>
            </a:r>
          </a:p>
          <a:p>
            <a:r>
              <a:rPr lang="en-US" dirty="0"/>
              <a:t>Password policy implemented, requiring 15 character pass phrase.</a:t>
            </a:r>
          </a:p>
          <a:p>
            <a:r>
              <a:rPr lang="en-US" dirty="0"/>
              <a:t>We set up one fund to capture all cyber attack related costs for insurance purposes.</a:t>
            </a:r>
          </a:p>
          <a:p>
            <a:endParaRPr lang="en-US" dirty="0"/>
          </a:p>
        </p:txBody>
      </p:sp>
      <p:sp>
        <p:nvSpPr>
          <p:cNvPr id="4" name="Slide Number Placeholder 3">
            <a:extLst>
              <a:ext uri="{FF2B5EF4-FFF2-40B4-BE49-F238E27FC236}">
                <a16:creationId xmlns:a16="http://schemas.microsoft.com/office/drawing/2014/main" id="{74297DCD-C9AB-4C6C-BFDE-22DAF238B3B5}"/>
              </a:ext>
            </a:extLst>
          </p:cNvPr>
          <p:cNvSpPr>
            <a:spLocks noGrp="1"/>
          </p:cNvSpPr>
          <p:nvPr>
            <p:ph type="sldNum" sz="quarter" idx="12"/>
          </p:nvPr>
        </p:nvSpPr>
        <p:spPr/>
        <p:txBody>
          <a:bodyPr/>
          <a:lstStyle/>
          <a:p>
            <a:pPr>
              <a:defRPr/>
            </a:pPr>
            <a:fld id="{551B4DE2-AD54-4324-B303-1C6C71E7C0D8}" type="slidenum">
              <a:rPr lang="en-US" smtClean="0"/>
              <a:pPr>
                <a:defRPr/>
              </a:pPr>
              <a:t>10</a:t>
            </a:fld>
            <a:endParaRPr lang="en-US" dirty="0"/>
          </a:p>
        </p:txBody>
      </p:sp>
    </p:spTree>
    <p:extLst>
      <p:ext uri="{BB962C8B-B14F-4D97-AF65-F5344CB8AC3E}">
        <p14:creationId xmlns:p14="http://schemas.microsoft.com/office/powerpoint/2010/main" val="415032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6111-A16F-47CF-A647-FDA75A164E75}"/>
              </a:ext>
            </a:extLst>
          </p:cNvPr>
          <p:cNvSpPr>
            <a:spLocks noGrp="1"/>
          </p:cNvSpPr>
          <p:nvPr>
            <p:ph type="title"/>
          </p:nvPr>
        </p:nvSpPr>
        <p:spPr/>
        <p:txBody>
          <a:bodyPr/>
          <a:lstStyle/>
          <a:p>
            <a:r>
              <a:rPr lang="en-US" dirty="0"/>
              <a:t>Finances, long and winding road…</a:t>
            </a:r>
          </a:p>
        </p:txBody>
      </p:sp>
      <p:sp>
        <p:nvSpPr>
          <p:cNvPr id="3" name="Content Placeholder 2">
            <a:extLst>
              <a:ext uri="{FF2B5EF4-FFF2-40B4-BE49-F238E27FC236}">
                <a16:creationId xmlns:a16="http://schemas.microsoft.com/office/drawing/2014/main" id="{1282DE2C-5A64-4DA9-8EA8-7535FA80B194}"/>
              </a:ext>
            </a:extLst>
          </p:cNvPr>
          <p:cNvSpPr>
            <a:spLocks noGrp="1"/>
          </p:cNvSpPr>
          <p:nvPr>
            <p:ph idx="1"/>
          </p:nvPr>
        </p:nvSpPr>
        <p:spPr/>
        <p:txBody>
          <a:bodyPr/>
          <a:lstStyle/>
          <a:p>
            <a:r>
              <a:rPr lang="en-US" dirty="0"/>
              <a:t>Platforms used by Finance</a:t>
            </a:r>
          </a:p>
          <a:p>
            <a:r>
              <a:rPr lang="en-US" dirty="0"/>
              <a:t>What happened to our software</a:t>
            </a:r>
          </a:p>
          <a:p>
            <a:r>
              <a:rPr lang="en-US" dirty="0"/>
              <a:t>Steps taken</a:t>
            </a:r>
          </a:p>
          <a:p>
            <a:r>
              <a:rPr lang="en-US" dirty="0"/>
              <a:t>Audit concerns both for 2017 wrap-up and 2018 implications</a:t>
            </a:r>
          </a:p>
        </p:txBody>
      </p:sp>
      <p:sp>
        <p:nvSpPr>
          <p:cNvPr id="4" name="Slide Number Placeholder 3">
            <a:extLst>
              <a:ext uri="{FF2B5EF4-FFF2-40B4-BE49-F238E27FC236}">
                <a16:creationId xmlns:a16="http://schemas.microsoft.com/office/drawing/2014/main" id="{16B5C5A2-CBEE-485A-B47F-AB84E6D4DA18}"/>
              </a:ext>
            </a:extLst>
          </p:cNvPr>
          <p:cNvSpPr>
            <a:spLocks noGrp="1"/>
          </p:cNvSpPr>
          <p:nvPr>
            <p:ph type="sldNum" sz="quarter" idx="12"/>
          </p:nvPr>
        </p:nvSpPr>
        <p:spPr/>
        <p:txBody>
          <a:bodyPr/>
          <a:lstStyle/>
          <a:p>
            <a:pPr>
              <a:defRPr/>
            </a:pPr>
            <a:fld id="{551B4DE2-AD54-4324-B303-1C6C71E7C0D8}" type="slidenum">
              <a:rPr lang="en-US" smtClean="0"/>
              <a:pPr>
                <a:defRPr/>
              </a:pPr>
              <a:t>11</a:t>
            </a:fld>
            <a:endParaRPr lang="en-US" dirty="0"/>
          </a:p>
        </p:txBody>
      </p:sp>
    </p:spTree>
    <p:extLst>
      <p:ext uri="{BB962C8B-B14F-4D97-AF65-F5344CB8AC3E}">
        <p14:creationId xmlns:p14="http://schemas.microsoft.com/office/powerpoint/2010/main" val="70306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E0722-4D6D-48FE-A4BC-364C96EE5841}"/>
              </a:ext>
            </a:extLst>
          </p:cNvPr>
          <p:cNvSpPr>
            <a:spLocks noGrp="1"/>
          </p:cNvSpPr>
          <p:nvPr>
            <p:ph type="title"/>
          </p:nvPr>
        </p:nvSpPr>
        <p:spPr/>
        <p:txBody>
          <a:bodyPr/>
          <a:lstStyle/>
          <a:p>
            <a:r>
              <a:rPr lang="en-US" dirty="0"/>
              <a:t>Platforms Used by Finance</a:t>
            </a:r>
          </a:p>
        </p:txBody>
      </p:sp>
      <p:sp>
        <p:nvSpPr>
          <p:cNvPr id="3" name="Content Placeholder 2">
            <a:extLst>
              <a:ext uri="{FF2B5EF4-FFF2-40B4-BE49-F238E27FC236}">
                <a16:creationId xmlns:a16="http://schemas.microsoft.com/office/drawing/2014/main" id="{FF1CF2ED-5EFA-4A09-88CE-2BC3CF23F7D5}"/>
              </a:ext>
            </a:extLst>
          </p:cNvPr>
          <p:cNvSpPr>
            <a:spLocks noGrp="1"/>
          </p:cNvSpPr>
          <p:nvPr>
            <p:ph idx="1"/>
          </p:nvPr>
        </p:nvSpPr>
        <p:spPr/>
        <p:txBody>
          <a:bodyPr>
            <a:normAutofit lnSpcReduction="10000"/>
          </a:bodyPr>
          <a:lstStyle/>
          <a:p>
            <a:r>
              <a:rPr lang="en-US" dirty="0"/>
              <a:t>Finance uses GP Dynamics to process all accounting functions:</a:t>
            </a:r>
          </a:p>
          <a:p>
            <a:pPr lvl="1"/>
            <a:r>
              <a:rPr lang="en-US" dirty="0"/>
              <a:t>Payables/Expenses</a:t>
            </a:r>
          </a:p>
          <a:p>
            <a:pPr lvl="1"/>
            <a:r>
              <a:rPr lang="en-US" dirty="0"/>
              <a:t>Receipts/Revenues</a:t>
            </a:r>
          </a:p>
          <a:p>
            <a:pPr lvl="1"/>
            <a:r>
              <a:rPr lang="en-US" dirty="0"/>
              <a:t>Deposits</a:t>
            </a:r>
          </a:p>
          <a:p>
            <a:pPr lvl="1"/>
            <a:r>
              <a:rPr lang="en-US" dirty="0"/>
              <a:t>General Ledger</a:t>
            </a:r>
          </a:p>
          <a:p>
            <a:pPr lvl="1"/>
            <a:r>
              <a:rPr lang="en-US" dirty="0"/>
              <a:t>Budgets</a:t>
            </a:r>
          </a:p>
          <a:p>
            <a:pPr lvl="1"/>
            <a:r>
              <a:rPr lang="en-US" dirty="0"/>
              <a:t>Per Capita (run in a second instance of GP at the time)</a:t>
            </a:r>
          </a:p>
        </p:txBody>
      </p:sp>
      <p:sp>
        <p:nvSpPr>
          <p:cNvPr id="4" name="Slide Number Placeholder 3">
            <a:extLst>
              <a:ext uri="{FF2B5EF4-FFF2-40B4-BE49-F238E27FC236}">
                <a16:creationId xmlns:a16="http://schemas.microsoft.com/office/drawing/2014/main" id="{57822CD2-1316-44D4-B6B4-D63B27386B94}"/>
              </a:ext>
            </a:extLst>
          </p:cNvPr>
          <p:cNvSpPr>
            <a:spLocks noGrp="1"/>
          </p:cNvSpPr>
          <p:nvPr>
            <p:ph type="sldNum" sz="quarter" idx="12"/>
          </p:nvPr>
        </p:nvSpPr>
        <p:spPr/>
        <p:txBody>
          <a:bodyPr/>
          <a:lstStyle/>
          <a:p>
            <a:pPr>
              <a:defRPr/>
            </a:pPr>
            <a:fld id="{551B4DE2-AD54-4324-B303-1C6C71E7C0D8}" type="slidenum">
              <a:rPr lang="en-US" smtClean="0"/>
              <a:pPr>
                <a:defRPr/>
              </a:pPr>
              <a:t>12</a:t>
            </a:fld>
            <a:endParaRPr lang="en-US"/>
          </a:p>
        </p:txBody>
      </p:sp>
    </p:spTree>
    <p:extLst>
      <p:ext uri="{BB962C8B-B14F-4D97-AF65-F5344CB8AC3E}">
        <p14:creationId xmlns:p14="http://schemas.microsoft.com/office/powerpoint/2010/main" val="3896389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B0470-CAAB-45A6-9BF0-DCD80686A144}"/>
              </a:ext>
            </a:extLst>
          </p:cNvPr>
          <p:cNvSpPr>
            <a:spLocks noGrp="1"/>
          </p:cNvSpPr>
          <p:nvPr>
            <p:ph type="title"/>
          </p:nvPr>
        </p:nvSpPr>
        <p:spPr/>
        <p:txBody>
          <a:bodyPr/>
          <a:lstStyle/>
          <a:p>
            <a:r>
              <a:rPr lang="en-US" dirty="0"/>
              <a:t>Platforms Used by Finance</a:t>
            </a:r>
          </a:p>
        </p:txBody>
      </p:sp>
      <p:sp>
        <p:nvSpPr>
          <p:cNvPr id="3" name="Content Placeholder 2">
            <a:extLst>
              <a:ext uri="{FF2B5EF4-FFF2-40B4-BE49-F238E27FC236}">
                <a16:creationId xmlns:a16="http://schemas.microsoft.com/office/drawing/2014/main" id="{4F9512CE-42E5-413C-A32E-F4DD8DCC5E29}"/>
              </a:ext>
            </a:extLst>
          </p:cNvPr>
          <p:cNvSpPr>
            <a:spLocks noGrp="1"/>
          </p:cNvSpPr>
          <p:nvPr>
            <p:ph idx="1"/>
          </p:nvPr>
        </p:nvSpPr>
        <p:spPr/>
        <p:txBody>
          <a:bodyPr>
            <a:normAutofit lnSpcReduction="10000"/>
          </a:bodyPr>
          <a:lstStyle/>
          <a:p>
            <a:r>
              <a:rPr lang="en-US" dirty="0"/>
              <a:t>We also use </a:t>
            </a:r>
            <a:r>
              <a:rPr lang="en-US" dirty="0" err="1"/>
              <a:t>Papersave</a:t>
            </a:r>
            <a:r>
              <a:rPr lang="en-US" dirty="0"/>
              <a:t> for our Payables workflows</a:t>
            </a:r>
          </a:p>
          <a:p>
            <a:r>
              <a:rPr lang="en-US" dirty="0"/>
              <a:t>GP interfaces with CRM for accurate citizen addresses</a:t>
            </a:r>
          </a:p>
          <a:p>
            <a:r>
              <a:rPr lang="en-US" dirty="0" err="1"/>
              <a:t>Sharepoint</a:t>
            </a:r>
            <a:r>
              <a:rPr lang="en-US" dirty="0"/>
              <a:t> – </a:t>
            </a:r>
            <a:r>
              <a:rPr lang="en-US" dirty="0" err="1"/>
              <a:t>PokagonNet</a:t>
            </a:r>
            <a:r>
              <a:rPr lang="en-US" dirty="0"/>
              <a:t>, was not impacted by the cyber attack, other than some files being put in the “Trash” that had to be restored to their proper place</a:t>
            </a:r>
          </a:p>
          <a:p>
            <a:endParaRPr lang="en-US" dirty="0"/>
          </a:p>
        </p:txBody>
      </p:sp>
      <p:sp>
        <p:nvSpPr>
          <p:cNvPr id="4" name="Slide Number Placeholder 3">
            <a:extLst>
              <a:ext uri="{FF2B5EF4-FFF2-40B4-BE49-F238E27FC236}">
                <a16:creationId xmlns:a16="http://schemas.microsoft.com/office/drawing/2014/main" id="{5A4AEF10-F293-490D-AB51-29167F595359}"/>
              </a:ext>
            </a:extLst>
          </p:cNvPr>
          <p:cNvSpPr>
            <a:spLocks noGrp="1"/>
          </p:cNvSpPr>
          <p:nvPr>
            <p:ph type="sldNum" sz="quarter" idx="12"/>
          </p:nvPr>
        </p:nvSpPr>
        <p:spPr/>
        <p:txBody>
          <a:bodyPr/>
          <a:lstStyle/>
          <a:p>
            <a:pPr>
              <a:defRPr/>
            </a:pPr>
            <a:fld id="{551B4DE2-AD54-4324-B303-1C6C71E7C0D8}" type="slidenum">
              <a:rPr lang="en-US" smtClean="0"/>
              <a:pPr>
                <a:defRPr/>
              </a:pPr>
              <a:t>13</a:t>
            </a:fld>
            <a:endParaRPr lang="en-US"/>
          </a:p>
        </p:txBody>
      </p:sp>
    </p:spTree>
    <p:extLst>
      <p:ext uri="{BB962C8B-B14F-4D97-AF65-F5344CB8AC3E}">
        <p14:creationId xmlns:p14="http://schemas.microsoft.com/office/powerpoint/2010/main" val="68873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44D4-8356-4587-B6DF-D43597EA49D6}"/>
              </a:ext>
            </a:extLst>
          </p:cNvPr>
          <p:cNvSpPr>
            <a:spLocks noGrp="1"/>
          </p:cNvSpPr>
          <p:nvPr>
            <p:ph type="title"/>
          </p:nvPr>
        </p:nvSpPr>
        <p:spPr/>
        <p:txBody>
          <a:bodyPr/>
          <a:lstStyle/>
          <a:p>
            <a:r>
              <a:rPr lang="en-US" dirty="0"/>
              <a:t>What Happened to Our Software</a:t>
            </a:r>
          </a:p>
        </p:txBody>
      </p:sp>
      <p:sp>
        <p:nvSpPr>
          <p:cNvPr id="3" name="Content Placeholder 2">
            <a:extLst>
              <a:ext uri="{FF2B5EF4-FFF2-40B4-BE49-F238E27FC236}">
                <a16:creationId xmlns:a16="http://schemas.microsoft.com/office/drawing/2014/main" id="{C0A33B65-A9C7-47CB-AB98-76D9E863DCE8}"/>
              </a:ext>
            </a:extLst>
          </p:cNvPr>
          <p:cNvSpPr>
            <a:spLocks noGrp="1"/>
          </p:cNvSpPr>
          <p:nvPr>
            <p:ph idx="1"/>
          </p:nvPr>
        </p:nvSpPr>
        <p:spPr/>
        <p:txBody>
          <a:bodyPr>
            <a:normAutofit/>
          </a:bodyPr>
          <a:lstStyle/>
          <a:p>
            <a:r>
              <a:rPr lang="en-US" dirty="0"/>
              <a:t>Last day of GP was February 8</a:t>
            </a:r>
            <a:r>
              <a:rPr lang="en-US" baseline="30000" dirty="0"/>
              <a:t>th</a:t>
            </a:r>
            <a:endParaRPr lang="en-US" dirty="0"/>
          </a:p>
          <a:p>
            <a:r>
              <a:rPr lang="en-US" dirty="0"/>
              <a:t>The cyber attack impacted not only our active data, but encrypted our backups as well</a:t>
            </a:r>
          </a:p>
          <a:p>
            <a:r>
              <a:rPr lang="en-US" dirty="0"/>
              <a:t>Finance lost access to our server drives that housed all our working files (spreadsheets, documents and programs)</a:t>
            </a:r>
          </a:p>
          <a:p>
            <a:endParaRPr lang="en-US" dirty="0"/>
          </a:p>
        </p:txBody>
      </p:sp>
      <p:sp>
        <p:nvSpPr>
          <p:cNvPr id="4" name="Slide Number Placeholder 3">
            <a:extLst>
              <a:ext uri="{FF2B5EF4-FFF2-40B4-BE49-F238E27FC236}">
                <a16:creationId xmlns:a16="http://schemas.microsoft.com/office/drawing/2014/main" id="{97689242-46D2-47AF-93AC-D8157B92693F}"/>
              </a:ext>
            </a:extLst>
          </p:cNvPr>
          <p:cNvSpPr>
            <a:spLocks noGrp="1"/>
          </p:cNvSpPr>
          <p:nvPr>
            <p:ph type="sldNum" sz="quarter" idx="12"/>
          </p:nvPr>
        </p:nvSpPr>
        <p:spPr/>
        <p:txBody>
          <a:bodyPr/>
          <a:lstStyle/>
          <a:p>
            <a:pPr>
              <a:defRPr/>
            </a:pPr>
            <a:fld id="{551B4DE2-AD54-4324-B303-1C6C71E7C0D8}" type="slidenum">
              <a:rPr lang="en-US" smtClean="0"/>
              <a:pPr>
                <a:defRPr/>
              </a:pPr>
              <a:t>14</a:t>
            </a:fld>
            <a:endParaRPr lang="en-US"/>
          </a:p>
        </p:txBody>
      </p:sp>
    </p:spTree>
    <p:extLst>
      <p:ext uri="{BB962C8B-B14F-4D97-AF65-F5344CB8AC3E}">
        <p14:creationId xmlns:p14="http://schemas.microsoft.com/office/powerpoint/2010/main" val="1540343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5419-B5C0-4407-9334-6197CF90AF78}"/>
              </a:ext>
            </a:extLst>
          </p:cNvPr>
          <p:cNvSpPr>
            <a:spLocks noGrp="1"/>
          </p:cNvSpPr>
          <p:nvPr>
            <p:ph type="title" idx="4294967295"/>
          </p:nvPr>
        </p:nvSpPr>
        <p:spPr>
          <a:xfrm>
            <a:off x="1944189" y="0"/>
            <a:ext cx="7162800" cy="1143000"/>
          </a:xfrm>
        </p:spPr>
        <p:txBody>
          <a:bodyPr/>
          <a:lstStyle/>
          <a:p>
            <a:r>
              <a:rPr lang="en-US" dirty="0"/>
              <a:t>What Happened to Our Software</a:t>
            </a:r>
          </a:p>
        </p:txBody>
      </p:sp>
      <p:sp>
        <p:nvSpPr>
          <p:cNvPr id="4" name="Slide Number Placeholder 3">
            <a:extLst>
              <a:ext uri="{FF2B5EF4-FFF2-40B4-BE49-F238E27FC236}">
                <a16:creationId xmlns:a16="http://schemas.microsoft.com/office/drawing/2014/main" id="{C9EBA32A-6384-4262-862E-A69643EB4CA4}"/>
              </a:ext>
            </a:extLst>
          </p:cNvPr>
          <p:cNvSpPr>
            <a:spLocks noGrp="1"/>
          </p:cNvSpPr>
          <p:nvPr>
            <p:ph type="sldNum" sz="quarter" idx="4294967295"/>
          </p:nvPr>
        </p:nvSpPr>
        <p:spPr>
          <a:xfrm>
            <a:off x="7010400" y="6356350"/>
            <a:ext cx="2133600" cy="365125"/>
          </a:xfrm>
          <a:prstGeom prst="rect">
            <a:avLst/>
          </a:prstGeom>
        </p:spPr>
        <p:txBody>
          <a:bodyPr/>
          <a:lstStyle/>
          <a:p>
            <a:pPr>
              <a:defRPr/>
            </a:pPr>
            <a:fld id="{551B4DE2-AD54-4324-B303-1C6C71E7C0D8}" type="slidenum">
              <a:rPr lang="en-US" smtClean="0"/>
              <a:pPr>
                <a:defRPr/>
              </a:pPr>
              <a:t>15</a:t>
            </a:fld>
            <a:endParaRPr lang="en-US"/>
          </a:p>
        </p:txBody>
      </p:sp>
      <p:pic>
        <p:nvPicPr>
          <p:cNvPr id="5" name="Picture 4">
            <a:extLst>
              <a:ext uri="{FF2B5EF4-FFF2-40B4-BE49-F238E27FC236}">
                <a16:creationId xmlns:a16="http://schemas.microsoft.com/office/drawing/2014/main" id="{144D4B1C-93D6-4CC7-A438-07BF9A90729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24000" y="1621970"/>
            <a:ext cx="2590800" cy="1749879"/>
          </a:xfrm>
          <a:prstGeom prst="rect">
            <a:avLst/>
          </a:prstGeom>
        </p:spPr>
      </p:pic>
      <p:pic>
        <p:nvPicPr>
          <p:cNvPr id="10" name="Picture 9">
            <a:extLst>
              <a:ext uri="{FF2B5EF4-FFF2-40B4-BE49-F238E27FC236}">
                <a16:creationId xmlns:a16="http://schemas.microsoft.com/office/drawing/2014/main" id="{BC59EC2F-4277-4A9D-8689-27D34654055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372100" y="1600200"/>
            <a:ext cx="2362200" cy="1771650"/>
          </a:xfrm>
          <a:prstGeom prst="rect">
            <a:avLst/>
          </a:prstGeom>
        </p:spPr>
      </p:pic>
      <p:sp>
        <p:nvSpPr>
          <p:cNvPr id="11" name="TextBox 10">
            <a:extLst>
              <a:ext uri="{FF2B5EF4-FFF2-40B4-BE49-F238E27FC236}">
                <a16:creationId xmlns:a16="http://schemas.microsoft.com/office/drawing/2014/main" id="{8AF6D161-65A2-47F3-9CAE-A4AE6B6FFC15}"/>
              </a:ext>
            </a:extLst>
          </p:cNvPr>
          <p:cNvSpPr txBox="1"/>
          <p:nvPr/>
        </p:nvSpPr>
        <p:spPr>
          <a:xfrm>
            <a:off x="1219200" y="3491924"/>
            <a:ext cx="3200400" cy="3046988"/>
          </a:xfrm>
          <a:prstGeom prst="rect">
            <a:avLst/>
          </a:prstGeom>
          <a:noFill/>
        </p:spPr>
        <p:txBody>
          <a:bodyPr wrap="square" rtlCol="0">
            <a:spAutoFit/>
          </a:bodyPr>
          <a:lstStyle/>
          <a:p>
            <a:r>
              <a:rPr lang="en-US" dirty="0"/>
              <a:t>before the cyber attack our data was nicely organized, where each red row was our Financial data, and there were specific blocks of data, then…….</a:t>
            </a:r>
          </a:p>
        </p:txBody>
      </p:sp>
      <p:sp>
        <p:nvSpPr>
          <p:cNvPr id="12" name="TextBox 11">
            <a:extLst>
              <a:ext uri="{FF2B5EF4-FFF2-40B4-BE49-F238E27FC236}">
                <a16:creationId xmlns:a16="http://schemas.microsoft.com/office/drawing/2014/main" id="{B5C1B777-14CD-4CB1-A49A-B02CB6980449}"/>
              </a:ext>
            </a:extLst>
          </p:cNvPr>
          <p:cNvSpPr txBox="1"/>
          <p:nvPr/>
        </p:nvSpPr>
        <p:spPr>
          <a:xfrm>
            <a:off x="5078188" y="3371849"/>
            <a:ext cx="3086100" cy="2677656"/>
          </a:xfrm>
          <a:prstGeom prst="rect">
            <a:avLst/>
          </a:prstGeom>
          <a:noFill/>
        </p:spPr>
        <p:txBody>
          <a:bodyPr wrap="square" rtlCol="0">
            <a:spAutoFit/>
          </a:bodyPr>
          <a:lstStyle/>
          <a:p>
            <a:r>
              <a:rPr lang="en-US" dirty="0"/>
              <a:t>after the attack, the tablecloth was bleached and our data rows scrambled with everyone else’s data and rewoven into a new tablecloth</a:t>
            </a:r>
          </a:p>
        </p:txBody>
      </p:sp>
      <p:sp>
        <p:nvSpPr>
          <p:cNvPr id="13" name="TextBox 12">
            <a:extLst>
              <a:ext uri="{FF2B5EF4-FFF2-40B4-BE49-F238E27FC236}">
                <a16:creationId xmlns:a16="http://schemas.microsoft.com/office/drawing/2014/main" id="{6F33B1E1-6762-4DB4-881A-D169077055AE}"/>
              </a:ext>
            </a:extLst>
          </p:cNvPr>
          <p:cNvSpPr txBox="1"/>
          <p:nvPr/>
        </p:nvSpPr>
        <p:spPr>
          <a:xfrm>
            <a:off x="2247900" y="844520"/>
            <a:ext cx="5486400" cy="830997"/>
          </a:xfrm>
          <a:prstGeom prst="rect">
            <a:avLst/>
          </a:prstGeom>
          <a:noFill/>
        </p:spPr>
        <p:txBody>
          <a:bodyPr wrap="square" rtlCol="0">
            <a:spAutoFit/>
          </a:bodyPr>
          <a:lstStyle/>
          <a:p>
            <a:r>
              <a:rPr lang="en-US" dirty="0"/>
              <a:t>If data could be seen as a tablecloth…then…..</a:t>
            </a:r>
          </a:p>
        </p:txBody>
      </p:sp>
    </p:spTree>
    <p:extLst>
      <p:ext uri="{BB962C8B-B14F-4D97-AF65-F5344CB8AC3E}">
        <p14:creationId xmlns:p14="http://schemas.microsoft.com/office/powerpoint/2010/main" val="215379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BCCEFE-B318-4006-B77D-91DABAEF5F65}"/>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43000" y="1700620"/>
            <a:ext cx="3429000" cy="1956979"/>
          </a:xfrm>
          <a:prstGeom prst="rect">
            <a:avLst/>
          </a:prstGeom>
        </p:spPr>
      </p:pic>
      <p:pic>
        <p:nvPicPr>
          <p:cNvPr id="3" name="Picture 2">
            <a:extLst>
              <a:ext uri="{FF2B5EF4-FFF2-40B4-BE49-F238E27FC236}">
                <a16:creationId xmlns:a16="http://schemas.microsoft.com/office/drawing/2014/main" id="{D82AF2C6-8E03-4543-BDC8-7A3E6ADE3789}"/>
              </a:ext>
            </a:extLst>
          </p:cNvPr>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32886" y="1664517"/>
            <a:ext cx="2752725" cy="1736725"/>
          </a:xfrm>
          <a:prstGeom prst="rect">
            <a:avLst/>
          </a:prstGeom>
        </p:spPr>
      </p:pic>
      <p:sp>
        <p:nvSpPr>
          <p:cNvPr id="4" name="TextBox 3">
            <a:extLst>
              <a:ext uri="{FF2B5EF4-FFF2-40B4-BE49-F238E27FC236}">
                <a16:creationId xmlns:a16="http://schemas.microsoft.com/office/drawing/2014/main" id="{3AF6F9EE-9769-4722-AE5E-CE52B1B1DE6A}"/>
              </a:ext>
            </a:extLst>
          </p:cNvPr>
          <p:cNvSpPr txBox="1"/>
          <p:nvPr/>
        </p:nvSpPr>
        <p:spPr>
          <a:xfrm>
            <a:off x="1143000" y="3657600"/>
            <a:ext cx="6705600" cy="1569660"/>
          </a:xfrm>
          <a:prstGeom prst="rect">
            <a:avLst/>
          </a:prstGeom>
          <a:noFill/>
        </p:spPr>
        <p:txBody>
          <a:bodyPr wrap="square" rtlCol="0">
            <a:spAutoFit/>
          </a:bodyPr>
          <a:lstStyle/>
          <a:p>
            <a:r>
              <a:rPr lang="en-US" dirty="0"/>
              <a:t>IT and our consultants had to tweeze out every strand that was Finance related, and weave it back together to create a complete picture of the Finance programs, particularly GP.</a:t>
            </a:r>
          </a:p>
        </p:txBody>
      </p:sp>
      <p:sp>
        <p:nvSpPr>
          <p:cNvPr id="5" name="Title 1">
            <a:extLst>
              <a:ext uri="{FF2B5EF4-FFF2-40B4-BE49-F238E27FC236}">
                <a16:creationId xmlns:a16="http://schemas.microsoft.com/office/drawing/2014/main" id="{70CD905D-BAE7-4AAB-9A41-AEC410189110}"/>
              </a:ext>
            </a:extLst>
          </p:cNvPr>
          <p:cNvSpPr txBox="1">
            <a:spLocks/>
          </p:cNvSpPr>
          <p:nvPr/>
        </p:nvSpPr>
        <p:spPr>
          <a:xfrm>
            <a:off x="1944189" y="0"/>
            <a:ext cx="71628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000" kern="1200">
                <a:solidFill>
                  <a:srgbClr val="580000"/>
                </a:solidFill>
                <a:latin typeface="Nyala" pitchFamily="2" charset="0"/>
                <a:ea typeface="+mj-ea"/>
                <a:cs typeface="+mj-cs"/>
              </a:defRPr>
            </a:lvl1pPr>
          </a:lstStyle>
          <a:p>
            <a:pPr fontAlgn="auto">
              <a:spcAft>
                <a:spcPts val="0"/>
              </a:spcAft>
            </a:pPr>
            <a:r>
              <a:rPr lang="en-US" dirty="0"/>
              <a:t>What Happened to Our Software</a:t>
            </a:r>
          </a:p>
        </p:txBody>
      </p:sp>
      <p:sp>
        <p:nvSpPr>
          <p:cNvPr id="6" name="TextBox 5">
            <a:extLst>
              <a:ext uri="{FF2B5EF4-FFF2-40B4-BE49-F238E27FC236}">
                <a16:creationId xmlns:a16="http://schemas.microsoft.com/office/drawing/2014/main" id="{F15A8437-1789-4B52-811C-18FC494B4DB0}"/>
              </a:ext>
            </a:extLst>
          </p:cNvPr>
          <p:cNvSpPr txBox="1"/>
          <p:nvPr/>
        </p:nvSpPr>
        <p:spPr>
          <a:xfrm>
            <a:off x="762000" y="869624"/>
            <a:ext cx="5486400" cy="830997"/>
          </a:xfrm>
          <a:prstGeom prst="rect">
            <a:avLst/>
          </a:prstGeom>
          <a:noFill/>
        </p:spPr>
        <p:txBody>
          <a:bodyPr wrap="square" rtlCol="0">
            <a:spAutoFit/>
          </a:bodyPr>
          <a:lstStyle/>
          <a:p>
            <a:r>
              <a:rPr lang="en-US" dirty="0"/>
              <a:t>If data could be seen as a tablecloth…Then…..</a:t>
            </a:r>
          </a:p>
        </p:txBody>
      </p:sp>
    </p:spTree>
    <p:extLst>
      <p:ext uri="{BB962C8B-B14F-4D97-AF65-F5344CB8AC3E}">
        <p14:creationId xmlns:p14="http://schemas.microsoft.com/office/powerpoint/2010/main" val="782303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2FA6-27C8-4360-96F9-C6D03230EB14}"/>
              </a:ext>
            </a:extLst>
          </p:cNvPr>
          <p:cNvSpPr>
            <a:spLocks noGrp="1"/>
          </p:cNvSpPr>
          <p:nvPr>
            <p:ph type="title"/>
          </p:nvPr>
        </p:nvSpPr>
        <p:spPr/>
        <p:txBody>
          <a:bodyPr/>
          <a:lstStyle/>
          <a:p>
            <a:r>
              <a:rPr lang="en-US" dirty="0"/>
              <a:t>Steps Taken</a:t>
            </a:r>
          </a:p>
        </p:txBody>
      </p:sp>
      <p:sp>
        <p:nvSpPr>
          <p:cNvPr id="3" name="Content Placeholder 2">
            <a:extLst>
              <a:ext uri="{FF2B5EF4-FFF2-40B4-BE49-F238E27FC236}">
                <a16:creationId xmlns:a16="http://schemas.microsoft.com/office/drawing/2014/main" id="{AA1C05E1-F9E8-4C31-AD88-017139A0998F}"/>
              </a:ext>
            </a:extLst>
          </p:cNvPr>
          <p:cNvSpPr>
            <a:spLocks noGrp="1"/>
          </p:cNvSpPr>
          <p:nvPr>
            <p:ph idx="1"/>
          </p:nvPr>
        </p:nvSpPr>
        <p:spPr/>
        <p:txBody>
          <a:bodyPr>
            <a:normAutofit fontScale="92500"/>
          </a:bodyPr>
          <a:lstStyle/>
          <a:p>
            <a:r>
              <a:rPr lang="en-US" dirty="0"/>
              <a:t>My awesome team developed a way to continue to process payables, so our vendors/citizens could continue to be paid:</a:t>
            </a:r>
          </a:p>
          <a:p>
            <a:pPr lvl="1"/>
            <a:r>
              <a:rPr lang="en-US" dirty="0"/>
              <a:t>We used spreadsheets, mail merge and a box of unused checks from our storeroom for nearly 3 months to keep the payments going</a:t>
            </a:r>
          </a:p>
          <a:p>
            <a:pPr lvl="1"/>
            <a:r>
              <a:rPr lang="en-US" dirty="0"/>
              <a:t>For Per capita payments we worked in excel and with the Bank to create files to send them so that citizens would continue to be paid as well</a:t>
            </a:r>
          </a:p>
        </p:txBody>
      </p:sp>
    </p:spTree>
    <p:extLst>
      <p:ext uri="{BB962C8B-B14F-4D97-AF65-F5344CB8AC3E}">
        <p14:creationId xmlns:p14="http://schemas.microsoft.com/office/powerpoint/2010/main" val="3711134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5467-986E-490A-BFC8-FC5BC6AB07F8}"/>
              </a:ext>
            </a:extLst>
          </p:cNvPr>
          <p:cNvSpPr>
            <a:spLocks noGrp="1"/>
          </p:cNvSpPr>
          <p:nvPr>
            <p:ph type="title"/>
          </p:nvPr>
        </p:nvSpPr>
        <p:spPr/>
        <p:txBody>
          <a:bodyPr/>
          <a:lstStyle/>
          <a:p>
            <a:r>
              <a:rPr lang="en-US" dirty="0"/>
              <a:t>Steps Taken</a:t>
            </a:r>
          </a:p>
        </p:txBody>
      </p:sp>
      <p:sp>
        <p:nvSpPr>
          <p:cNvPr id="3" name="Content Placeholder 2">
            <a:extLst>
              <a:ext uri="{FF2B5EF4-FFF2-40B4-BE49-F238E27FC236}">
                <a16:creationId xmlns:a16="http://schemas.microsoft.com/office/drawing/2014/main" id="{BECC7FEA-FDF9-4BEE-A789-39BD8A8EB35F}"/>
              </a:ext>
            </a:extLst>
          </p:cNvPr>
          <p:cNvSpPr>
            <a:spLocks noGrp="1"/>
          </p:cNvSpPr>
          <p:nvPr>
            <p:ph idx="1"/>
          </p:nvPr>
        </p:nvSpPr>
        <p:spPr/>
        <p:txBody>
          <a:bodyPr/>
          <a:lstStyle/>
          <a:p>
            <a:r>
              <a:rPr lang="en-US" dirty="0"/>
              <a:t>Directors provided their approvals on spreadsheets, and via email sent over batches of transactions to process, along with invoices and other supporting documents to show need for request of payment</a:t>
            </a:r>
          </a:p>
          <a:p>
            <a:r>
              <a:rPr lang="en-US" dirty="0"/>
              <a:t>Payroll was not impacted, since that is processed by our vendor ADP</a:t>
            </a:r>
          </a:p>
          <a:p>
            <a:endParaRPr lang="en-US" dirty="0"/>
          </a:p>
        </p:txBody>
      </p:sp>
      <p:sp>
        <p:nvSpPr>
          <p:cNvPr id="4" name="Slide Number Placeholder 3">
            <a:extLst>
              <a:ext uri="{FF2B5EF4-FFF2-40B4-BE49-F238E27FC236}">
                <a16:creationId xmlns:a16="http://schemas.microsoft.com/office/drawing/2014/main" id="{A5E1C6F0-9517-4A13-895D-F60FBCF93F00}"/>
              </a:ext>
            </a:extLst>
          </p:cNvPr>
          <p:cNvSpPr>
            <a:spLocks noGrp="1"/>
          </p:cNvSpPr>
          <p:nvPr>
            <p:ph type="sldNum" sz="quarter" idx="12"/>
          </p:nvPr>
        </p:nvSpPr>
        <p:spPr/>
        <p:txBody>
          <a:bodyPr/>
          <a:lstStyle/>
          <a:p>
            <a:pPr>
              <a:defRPr/>
            </a:pPr>
            <a:fld id="{551B4DE2-AD54-4324-B303-1C6C71E7C0D8}" type="slidenum">
              <a:rPr lang="en-US" smtClean="0"/>
              <a:pPr>
                <a:defRPr/>
              </a:pPr>
              <a:t>18</a:t>
            </a:fld>
            <a:endParaRPr lang="en-US"/>
          </a:p>
        </p:txBody>
      </p:sp>
    </p:spTree>
    <p:extLst>
      <p:ext uri="{BB962C8B-B14F-4D97-AF65-F5344CB8AC3E}">
        <p14:creationId xmlns:p14="http://schemas.microsoft.com/office/powerpoint/2010/main" val="2496225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78D8-A1EE-416B-98E3-1DE01E9C2FB6}"/>
              </a:ext>
            </a:extLst>
          </p:cNvPr>
          <p:cNvSpPr>
            <a:spLocks noGrp="1"/>
          </p:cNvSpPr>
          <p:nvPr>
            <p:ph type="title"/>
          </p:nvPr>
        </p:nvSpPr>
        <p:spPr/>
        <p:txBody>
          <a:bodyPr/>
          <a:lstStyle/>
          <a:p>
            <a:r>
              <a:rPr lang="en-US" dirty="0"/>
              <a:t>Steps Taken</a:t>
            </a:r>
          </a:p>
        </p:txBody>
      </p:sp>
      <p:sp>
        <p:nvSpPr>
          <p:cNvPr id="3" name="Content Placeholder 2">
            <a:extLst>
              <a:ext uri="{FF2B5EF4-FFF2-40B4-BE49-F238E27FC236}">
                <a16:creationId xmlns:a16="http://schemas.microsoft.com/office/drawing/2014/main" id="{FC1BE9E3-D11C-49A6-92D8-E9C3D41D5AA3}"/>
              </a:ext>
            </a:extLst>
          </p:cNvPr>
          <p:cNvSpPr>
            <a:spLocks noGrp="1"/>
          </p:cNvSpPr>
          <p:nvPr>
            <p:ph idx="1"/>
          </p:nvPr>
        </p:nvSpPr>
        <p:spPr/>
        <p:txBody>
          <a:bodyPr>
            <a:normAutofit fontScale="92500" lnSpcReduction="20000"/>
          </a:bodyPr>
          <a:lstStyle/>
          <a:p>
            <a:r>
              <a:rPr lang="en-US" dirty="0"/>
              <a:t>The week of April 2 we were informed that our “tablecloth” was re-woven and IT was able to locate all our data up through the 8</a:t>
            </a:r>
            <a:r>
              <a:rPr lang="en-US" baseline="30000" dirty="0"/>
              <a:t>th</a:t>
            </a:r>
            <a:r>
              <a:rPr lang="en-US" dirty="0"/>
              <a:t> of February, 2018</a:t>
            </a:r>
          </a:p>
          <a:p>
            <a:r>
              <a:rPr lang="en-US" dirty="0"/>
              <a:t>However we still did not have per capita history from mid May 2017-May 2018</a:t>
            </a:r>
          </a:p>
          <a:p>
            <a:r>
              <a:rPr lang="en-US" dirty="0"/>
              <a:t>The week of April 16</a:t>
            </a:r>
            <a:r>
              <a:rPr lang="en-US" baseline="30000" dirty="0"/>
              <a:t>th</a:t>
            </a:r>
            <a:r>
              <a:rPr lang="en-US" dirty="0"/>
              <a:t>, we got our </a:t>
            </a:r>
            <a:r>
              <a:rPr lang="en-US" dirty="0" err="1"/>
              <a:t>Papersave</a:t>
            </a:r>
            <a:r>
              <a:rPr lang="en-US" dirty="0"/>
              <a:t> functionality back</a:t>
            </a:r>
          </a:p>
          <a:p>
            <a:r>
              <a:rPr lang="en-US" dirty="0"/>
              <a:t>The RSM auditors were coming to work on the 2017 audit the week of May 30 after being rescheduled at least twice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9D2391D-1EAA-4A03-94D4-1CFB45B8B70E}"/>
              </a:ext>
            </a:extLst>
          </p:cNvPr>
          <p:cNvSpPr>
            <a:spLocks noGrp="1"/>
          </p:cNvSpPr>
          <p:nvPr>
            <p:ph type="sldNum" sz="quarter" idx="12"/>
          </p:nvPr>
        </p:nvSpPr>
        <p:spPr/>
        <p:txBody>
          <a:bodyPr/>
          <a:lstStyle/>
          <a:p>
            <a:pPr>
              <a:defRPr/>
            </a:pPr>
            <a:fld id="{551B4DE2-AD54-4324-B303-1C6C71E7C0D8}" type="slidenum">
              <a:rPr lang="en-US" smtClean="0"/>
              <a:pPr>
                <a:defRPr/>
              </a:pPr>
              <a:t>19</a:t>
            </a:fld>
            <a:endParaRPr lang="en-US"/>
          </a:p>
        </p:txBody>
      </p:sp>
    </p:spTree>
    <p:extLst>
      <p:ext uri="{BB962C8B-B14F-4D97-AF65-F5344CB8AC3E}">
        <p14:creationId xmlns:p14="http://schemas.microsoft.com/office/powerpoint/2010/main" val="212212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9AC2-18C1-4E96-99F8-0CB02470231F}"/>
              </a:ext>
            </a:extLst>
          </p:cNvPr>
          <p:cNvSpPr>
            <a:spLocks noGrp="1"/>
          </p:cNvSpPr>
          <p:nvPr>
            <p:ph type="title"/>
          </p:nvPr>
        </p:nvSpPr>
        <p:spPr/>
        <p:txBody>
          <a:bodyPr>
            <a:normAutofit fontScale="90000"/>
          </a:bodyPr>
          <a:lstStyle/>
          <a:p>
            <a:r>
              <a:rPr lang="en-US" dirty="0"/>
              <a:t>Outline</a:t>
            </a:r>
            <a:br>
              <a:rPr lang="en-US" dirty="0"/>
            </a:br>
            <a:endParaRPr lang="en-US" dirty="0"/>
          </a:p>
        </p:txBody>
      </p:sp>
      <p:sp>
        <p:nvSpPr>
          <p:cNvPr id="3" name="Content Placeholder 2">
            <a:extLst>
              <a:ext uri="{FF2B5EF4-FFF2-40B4-BE49-F238E27FC236}">
                <a16:creationId xmlns:a16="http://schemas.microsoft.com/office/drawing/2014/main" id="{E3BFD5DE-37A8-47B3-82C1-BD5D9B38603F}"/>
              </a:ext>
            </a:extLst>
          </p:cNvPr>
          <p:cNvSpPr>
            <a:spLocks noGrp="1"/>
          </p:cNvSpPr>
          <p:nvPr>
            <p:ph idx="1"/>
          </p:nvPr>
        </p:nvSpPr>
        <p:spPr/>
        <p:txBody>
          <a:bodyPr/>
          <a:lstStyle/>
          <a:p>
            <a:r>
              <a:rPr lang="en-US" dirty="0"/>
              <a:t>A little bit about the Pokagon Band</a:t>
            </a:r>
          </a:p>
          <a:p>
            <a:r>
              <a:rPr lang="en-US" dirty="0"/>
              <a:t>Our IT environment</a:t>
            </a:r>
          </a:p>
          <a:p>
            <a:r>
              <a:rPr lang="en-US" dirty="0"/>
              <a:t>Our incident timeline</a:t>
            </a:r>
          </a:p>
          <a:p>
            <a:r>
              <a:rPr lang="en-US" dirty="0"/>
              <a:t>Questions</a:t>
            </a:r>
          </a:p>
        </p:txBody>
      </p:sp>
      <p:sp>
        <p:nvSpPr>
          <p:cNvPr id="4" name="Slide Number Placeholder 3">
            <a:extLst>
              <a:ext uri="{FF2B5EF4-FFF2-40B4-BE49-F238E27FC236}">
                <a16:creationId xmlns:a16="http://schemas.microsoft.com/office/drawing/2014/main" id="{F3736968-C1E1-452F-AF38-FA88F38063CD}"/>
              </a:ext>
            </a:extLst>
          </p:cNvPr>
          <p:cNvSpPr>
            <a:spLocks noGrp="1"/>
          </p:cNvSpPr>
          <p:nvPr>
            <p:ph type="sldNum" sz="quarter" idx="12"/>
          </p:nvPr>
        </p:nvSpPr>
        <p:spPr/>
        <p:txBody>
          <a:bodyPr/>
          <a:lstStyle/>
          <a:p>
            <a:pPr>
              <a:defRPr/>
            </a:pPr>
            <a:fld id="{551B4DE2-AD54-4324-B303-1C6C71E7C0D8}" type="slidenum">
              <a:rPr lang="en-US" smtClean="0"/>
              <a:pPr>
                <a:defRPr/>
              </a:pPr>
              <a:t>2</a:t>
            </a:fld>
            <a:endParaRPr lang="en-US" dirty="0"/>
          </a:p>
        </p:txBody>
      </p:sp>
    </p:spTree>
    <p:extLst>
      <p:ext uri="{BB962C8B-B14F-4D97-AF65-F5344CB8AC3E}">
        <p14:creationId xmlns:p14="http://schemas.microsoft.com/office/powerpoint/2010/main" val="473090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9D8D-D97E-4942-9BA4-AD5FE7FF6179}"/>
              </a:ext>
            </a:extLst>
          </p:cNvPr>
          <p:cNvSpPr>
            <a:spLocks noGrp="1"/>
          </p:cNvSpPr>
          <p:nvPr>
            <p:ph type="title"/>
          </p:nvPr>
        </p:nvSpPr>
        <p:spPr/>
        <p:txBody>
          <a:bodyPr/>
          <a:lstStyle/>
          <a:p>
            <a:r>
              <a:rPr lang="en-US" dirty="0"/>
              <a:t>Steps Taken</a:t>
            </a:r>
          </a:p>
        </p:txBody>
      </p:sp>
      <p:sp>
        <p:nvSpPr>
          <p:cNvPr id="3" name="Content Placeholder 2">
            <a:extLst>
              <a:ext uri="{FF2B5EF4-FFF2-40B4-BE49-F238E27FC236}">
                <a16:creationId xmlns:a16="http://schemas.microsoft.com/office/drawing/2014/main" id="{9CEA3793-21BA-4ACA-B393-AD7A474B55E0}"/>
              </a:ext>
            </a:extLst>
          </p:cNvPr>
          <p:cNvSpPr>
            <a:spLocks noGrp="1"/>
          </p:cNvSpPr>
          <p:nvPr>
            <p:ph idx="1"/>
          </p:nvPr>
        </p:nvSpPr>
        <p:spPr/>
        <p:txBody>
          <a:bodyPr>
            <a:normAutofit fontScale="92500" lnSpcReduction="20000"/>
          </a:bodyPr>
          <a:lstStyle/>
          <a:p>
            <a:r>
              <a:rPr lang="en-US" dirty="0"/>
              <a:t>May 1</a:t>
            </a:r>
            <a:r>
              <a:rPr lang="en-US" baseline="30000" dirty="0"/>
              <a:t>st</a:t>
            </a:r>
            <a:r>
              <a:rPr lang="en-US" dirty="0"/>
              <a:t> – May 3</a:t>
            </a:r>
            <a:r>
              <a:rPr lang="en-US" baseline="30000" dirty="0"/>
              <a:t>rd</a:t>
            </a:r>
            <a:r>
              <a:rPr lang="en-US" dirty="0"/>
              <a:t> our Arctic IT consultant were on-site to assist with pushing our receivables transactions into GP</a:t>
            </a:r>
          </a:p>
          <a:p>
            <a:r>
              <a:rPr lang="en-US" dirty="0"/>
              <a:t>May 7-10, we pushed the accounts payable transaction into GP</a:t>
            </a:r>
          </a:p>
          <a:p>
            <a:r>
              <a:rPr lang="en-US" dirty="0"/>
              <a:t>May 7</a:t>
            </a:r>
            <a:r>
              <a:rPr lang="en-US" baseline="30000" dirty="0"/>
              <a:t>th</a:t>
            </a:r>
            <a:r>
              <a:rPr lang="en-US" dirty="0"/>
              <a:t> started processing AP in GP, the “old” way with </a:t>
            </a:r>
            <a:r>
              <a:rPr lang="en-US" dirty="0" err="1"/>
              <a:t>Papersave</a:t>
            </a:r>
            <a:r>
              <a:rPr lang="en-US" dirty="0"/>
              <a:t> approvals, through email</a:t>
            </a:r>
          </a:p>
          <a:p>
            <a:r>
              <a:rPr lang="en-US" dirty="0"/>
              <a:t>We were able to complete the 2017 audit with a clean report issued on June 29, 2018</a:t>
            </a:r>
          </a:p>
        </p:txBody>
      </p:sp>
      <p:sp>
        <p:nvSpPr>
          <p:cNvPr id="4" name="Slide Number Placeholder 3">
            <a:extLst>
              <a:ext uri="{FF2B5EF4-FFF2-40B4-BE49-F238E27FC236}">
                <a16:creationId xmlns:a16="http://schemas.microsoft.com/office/drawing/2014/main" id="{0F30AD6F-64E2-4CBB-9A2D-A1144E3DF21D}"/>
              </a:ext>
            </a:extLst>
          </p:cNvPr>
          <p:cNvSpPr>
            <a:spLocks noGrp="1"/>
          </p:cNvSpPr>
          <p:nvPr>
            <p:ph type="sldNum" sz="quarter" idx="12"/>
          </p:nvPr>
        </p:nvSpPr>
        <p:spPr/>
        <p:txBody>
          <a:bodyPr/>
          <a:lstStyle/>
          <a:p>
            <a:pPr>
              <a:defRPr/>
            </a:pPr>
            <a:fld id="{551B4DE2-AD54-4324-B303-1C6C71E7C0D8}" type="slidenum">
              <a:rPr lang="en-US" smtClean="0"/>
              <a:pPr>
                <a:defRPr/>
              </a:pPr>
              <a:t>20</a:t>
            </a:fld>
            <a:endParaRPr lang="en-US"/>
          </a:p>
        </p:txBody>
      </p:sp>
    </p:spTree>
    <p:extLst>
      <p:ext uri="{BB962C8B-B14F-4D97-AF65-F5344CB8AC3E}">
        <p14:creationId xmlns:p14="http://schemas.microsoft.com/office/powerpoint/2010/main" val="3556564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13EA-FD4F-41C6-9DB1-1D19004738CB}"/>
              </a:ext>
            </a:extLst>
          </p:cNvPr>
          <p:cNvSpPr>
            <a:spLocks noGrp="1"/>
          </p:cNvSpPr>
          <p:nvPr>
            <p:ph type="title"/>
          </p:nvPr>
        </p:nvSpPr>
        <p:spPr/>
        <p:txBody>
          <a:bodyPr/>
          <a:lstStyle/>
          <a:p>
            <a:r>
              <a:rPr lang="en-US" dirty="0"/>
              <a:t>Steps Taken</a:t>
            </a:r>
          </a:p>
        </p:txBody>
      </p:sp>
      <p:sp>
        <p:nvSpPr>
          <p:cNvPr id="3" name="Content Placeholder 2">
            <a:extLst>
              <a:ext uri="{FF2B5EF4-FFF2-40B4-BE49-F238E27FC236}">
                <a16:creationId xmlns:a16="http://schemas.microsoft.com/office/drawing/2014/main" id="{A02E28D4-0DCE-4F01-A78D-6E83F34C425D}"/>
              </a:ext>
            </a:extLst>
          </p:cNvPr>
          <p:cNvSpPr>
            <a:spLocks noGrp="1"/>
          </p:cNvSpPr>
          <p:nvPr>
            <p:ph idx="1"/>
          </p:nvPr>
        </p:nvSpPr>
        <p:spPr/>
        <p:txBody>
          <a:bodyPr>
            <a:normAutofit fontScale="85000" lnSpcReduction="20000"/>
          </a:bodyPr>
          <a:lstStyle/>
          <a:p>
            <a:r>
              <a:rPr lang="en-US" dirty="0"/>
              <a:t>We had to scan all our attachments to the “pushed” AP transaction for audit purposes to have all the support in GP as if the attack never occurred.  This we accomplished in December 2018.</a:t>
            </a:r>
          </a:p>
          <a:p>
            <a:r>
              <a:rPr lang="en-US" dirty="0"/>
              <a:t>We pushed all the 2018 Per Capita data into the same instance of GP to be able to process 1099’s by 1/31/2019, abandoning the second instance of GP.  Also done in December 2018.</a:t>
            </a:r>
          </a:p>
          <a:p>
            <a:r>
              <a:rPr lang="en-US" dirty="0"/>
              <a:t>We had incorporated the Per Cap processing by June, 2018 into the one instance of GP, meaning we had to push January-May.</a:t>
            </a:r>
          </a:p>
        </p:txBody>
      </p:sp>
      <p:sp>
        <p:nvSpPr>
          <p:cNvPr id="4" name="Slide Number Placeholder 3">
            <a:extLst>
              <a:ext uri="{FF2B5EF4-FFF2-40B4-BE49-F238E27FC236}">
                <a16:creationId xmlns:a16="http://schemas.microsoft.com/office/drawing/2014/main" id="{7A1A40F7-30FB-4D8F-B359-9D3B1CD0E0D7}"/>
              </a:ext>
            </a:extLst>
          </p:cNvPr>
          <p:cNvSpPr>
            <a:spLocks noGrp="1"/>
          </p:cNvSpPr>
          <p:nvPr>
            <p:ph type="sldNum" sz="quarter" idx="12"/>
          </p:nvPr>
        </p:nvSpPr>
        <p:spPr/>
        <p:txBody>
          <a:bodyPr/>
          <a:lstStyle/>
          <a:p>
            <a:pPr>
              <a:defRPr/>
            </a:pPr>
            <a:fld id="{551B4DE2-AD54-4324-B303-1C6C71E7C0D8}" type="slidenum">
              <a:rPr lang="en-US" smtClean="0"/>
              <a:pPr>
                <a:defRPr/>
              </a:pPr>
              <a:t>21</a:t>
            </a:fld>
            <a:endParaRPr lang="en-US"/>
          </a:p>
        </p:txBody>
      </p:sp>
    </p:spTree>
    <p:extLst>
      <p:ext uri="{BB962C8B-B14F-4D97-AF65-F5344CB8AC3E}">
        <p14:creationId xmlns:p14="http://schemas.microsoft.com/office/powerpoint/2010/main" val="4012298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4FCD-24F7-4847-9939-987F97571AC4}"/>
              </a:ext>
            </a:extLst>
          </p:cNvPr>
          <p:cNvSpPr>
            <a:spLocks noGrp="1"/>
          </p:cNvSpPr>
          <p:nvPr>
            <p:ph type="title"/>
          </p:nvPr>
        </p:nvSpPr>
        <p:spPr/>
        <p:txBody>
          <a:bodyPr/>
          <a:lstStyle/>
          <a:p>
            <a:r>
              <a:rPr lang="en-US" dirty="0"/>
              <a:t>Steps Taken</a:t>
            </a:r>
          </a:p>
        </p:txBody>
      </p:sp>
      <p:sp>
        <p:nvSpPr>
          <p:cNvPr id="3" name="Content Placeholder 2">
            <a:extLst>
              <a:ext uri="{FF2B5EF4-FFF2-40B4-BE49-F238E27FC236}">
                <a16:creationId xmlns:a16="http://schemas.microsoft.com/office/drawing/2014/main" id="{D00B510E-4C34-49E3-910F-B2FD776643CC}"/>
              </a:ext>
            </a:extLst>
          </p:cNvPr>
          <p:cNvSpPr>
            <a:spLocks noGrp="1"/>
          </p:cNvSpPr>
          <p:nvPr>
            <p:ph idx="1"/>
          </p:nvPr>
        </p:nvSpPr>
        <p:spPr/>
        <p:txBody>
          <a:bodyPr>
            <a:normAutofit fontScale="77500" lnSpcReduction="20000"/>
          </a:bodyPr>
          <a:lstStyle/>
          <a:p>
            <a:r>
              <a:rPr lang="en-US" dirty="0"/>
              <a:t>RSM has been out to complete field work in February for our 2018 audit</a:t>
            </a:r>
          </a:p>
          <a:p>
            <a:r>
              <a:rPr lang="en-US" dirty="0"/>
              <a:t>Increased testing around the Feb-May time frames</a:t>
            </a:r>
          </a:p>
          <a:p>
            <a:r>
              <a:rPr lang="en-US" dirty="0"/>
              <a:t>We have been able to provide them with every document requested, proof of approvals, and other supporting documents to complete the audit</a:t>
            </a:r>
          </a:p>
          <a:p>
            <a:r>
              <a:rPr lang="en-US" dirty="0"/>
              <a:t>The audit is not complete but is 95% there, as we wait for our component unit to wrap-up and to clear any final open items</a:t>
            </a:r>
          </a:p>
          <a:p>
            <a:r>
              <a:rPr lang="en-US" dirty="0"/>
              <a:t>I am expecting a “clean” audit, no journal entries, and no material weaknesses. </a:t>
            </a:r>
          </a:p>
          <a:p>
            <a:endParaRPr lang="en-US" dirty="0"/>
          </a:p>
        </p:txBody>
      </p:sp>
      <p:sp>
        <p:nvSpPr>
          <p:cNvPr id="4" name="Slide Number Placeholder 3">
            <a:extLst>
              <a:ext uri="{FF2B5EF4-FFF2-40B4-BE49-F238E27FC236}">
                <a16:creationId xmlns:a16="http://schemas.microsoft.com/office/drawing/2014/main" id="{0D905D56-9B91-48B5-A8D0-540EA4402593}"/>
              </a:ext>
            </a:extLst>
          </p:cNvPr>
          <p:cNvSpPr>
            <a:spLocks noGrp="1"/>
          </p:cNvSpPr>
          <p:nvPr>
            <p:ph type="sldNum" sz="quarter" idx="12"/>
          </p:nvPr>
        </p:nvSpPr>
        <p:spPr/>
        <p:txBody>
          <a:bodyPr/>
          <a:lstStyle/>
          <a:p>
            <a:pPr>
              <a:defRPr/>
            </a:pPr>
            <a:fld id="{551B4DE2-AD54-4324-B303-1C6C71E7C0D8}" type="slidenum">
              <a:rPr lang="en-US" smtClean="0"/>
              <a:pPr>
                <a:defRPr/>
              </a:pPr>
              <a:t>22</a:t>
            </a:fld>
            <a:endParaRPr lang="en-US" dirty="0"/>
          </a:p>
        </p:txBody>
      </p:sp>
    </p:spTree>
    <p:extLst>
      <p:ext uri="{BB962C8B-B14F-4D97-AF65-F5344CB8AC3E}">
        <p14:creationId xmlns:p14="http://schemas.microsoft.com/office/powerpoint/2010/main" val="1040165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DA0B-308E-43C6-BB66-A41B6CE6939B}"/>
              </a:ext>
            </a:extLst>
          </p:cNvPr>
          <p:cNvSpPr>
            <a:spLocks noGrp="1"/>
          </p:cNvSpPr>
          <p:nvPr>
            <p:ph type="title"/>
          </p:nvPr>
        </p:nvSpPr>
        <p:spPr/>
        <p:txBody>
          <a:bodyPr/>
          <a:lstStyle/>
          <a:p>
            <a:r>
              <a:rPr lang="en-US" dirty="0"/>
              <a:t>E + 127 (June 18, 2018)</a:t>
            </a:r>
          </a:p>
        </p:txBody>
      </p:sp>
      <p:sp>
        <p:nvSpPr>
          <p:cNvPr id="3" name="Content Placeholder 2">
            <a:extLst>
              <a:ext uri="{FF2B5EF4-FFF2-40B4-BE49-F238E27FC236}">
                <a16:creationId xmlns:a16="http://schemas.microsoft.com/office/drawing/2014/main" id="{874BDC3C-89C3-4333-81B8-66B17F8286B6}"/>
              </a:ext>
            </a:extLst>
          </p:cNvPr>
          <p:cNvSpPr>
            <a:spLocks noGrp="1"/>
          </p:cNvSpPr>
          <p:nvPr>
            <p:ph idx="1"/>
          </p:nvPr>
        </p:nvSpPr>
        <p:spPr/>
        <p:txBody>
          <a:bodyPr>
            <a:normAutofit fontScale="77500" lnSpcReduction="20000"/>
          </a:bodyPr>
          <a:lstStyle/>
          <a:p>
            <a:r>
              <a:rPr lang="en-US" dirty="0"/>
              <a:t>June 18 was the last entry in our cyber attack blog…. We are still finding issues, still replacing servers, still updating security, performing necessary upgrades, but things are returning to a new normal.</a:t>
            </a:r>
          </a:p>
          <a:p>
            <a:r>
              <a:rPr lang="en-US" dirty="0"/>
              <a:t>Atlanta is into their attack for $11M and have not resolved their issues.</a:t>
            </a:r>
          </a:p>
          <a:p>
            <a:r>
              <a:rPr lang="en-US" dirty="0"/>
              <a:t>Finally, working with our insurance carrier has been grueling, painful and disruptive.  </a:t>
            </a:r>
          </a:p>
          <a:p>
            <a:pPr lvl="1"/>
            <a:r>
              <a:rPr lang="en-US" dirty="0"/>
              <a:t>So bad that they even cancelled us “due to adverse claim experience” right in the middle of all of this.  No settlement has been finalized as of yet, but we have incurred over $2M, and received about $550K from insurance.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A925C9A-E031-407F-AB15-7ED718E97D77}"/>
              </a:ext>
            </a:extLst>
          </p:cNvPr>
          <p:cNvSpPr>
            <a:spLocks noGrp="1"/>
          </p:cNvSpPr>
          <p:nvPr>
            <p:ph type="sldNum" sz="quarter" idx="12"/>
          </p:nvPr>
        </p:nvSpPr>
        <p:spPr/>
        <p:txBody>
          <a:bodyPr/>
          <a:lstStyle/>
          <a:p>
            <a:pPr>
              <a:defRPr/>
            </a:pPr>
            <a:fld id="{551B4DE2-AD54-4324-B303-1C6C71E7C0D8}" type="slidenum">
              <a:rPr lang="en-US" smtClean="0"/>
              <a:pPr>
                <a:defRPr/>
              </a:pPr>
              <a:t>23</a:t>
            </a:fld>
            <a:endParaRPr lang="en-US" dirty="0"/>
          </a:p>
        </p:txBody>
      </p:sp>
    </p:spTree>
    <p:extLst>
      <p:ext uri="{BB962C8B-B14F-4D97-AF65-F5344CB8AC3E}">
        <p14:creationId xmlns:p14="http://schemas.microsoft.com/office/powerpoint/2010/main" val="2276230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BF4A-08D8-4275-A39F-9D6B46DA9834}"/>
              </a:ext>
            </a:extLst>
          </p:cNvPr>
          <p:cNvSpPr>
            <a:spLocks noGrp="1"/>
          </p:cNvSpPr>
          <p:nvPr>
            <p:ph type="title"/>
          </p:nvPr>
        </p:nvSpPr>
        <p:spPr/>
        <p:txBody>
          <a:bodyPr/>
          <a:lstStyle/>
          <a:p>
            <a:r>
              <a:rPr lang="en-US" dirty="0"/>
              <a:t>The Silver Lining….</a:t>
            </a:r>
          </a:p>
        </p:txBody>
      </p:sp>
      <p:sp>
        <p:nvSpPr>
          <p:cNvPr id="3" name="Content Placeholder 2">
            <a:extLst>
              <a:ext uri="{FF2B5EF4-FFF2-40B4-BE49-F238E27FC236}">
                <a16:creationId xmlns:a16="http://schemas.microsoft.com/office/drawing/2014/main" id="{62BF1E18-A428-494F-8C01-EF1DDBAE25D4}"/>
              </a:ext>
            </a:extLst>
          </p:cNvPr>
          <p:cNvSpPr>
            <a:spLocks noGrp="1"/>
          </p:cNvSpPr>
          <p:nvPr>
            <p:ph idx="1"/>
          </p:nvPr>
        </p:nvSpPr>
        <p:spPr/>
        <p:txBody>
          <a:bodyPr/>
          <a:lstStyle/>
          <a:p>
            <a:r>
              <a:rPr lang="en-US" dirty="0"/>
              <a:t>We got to fast track many upgrades to security and IT infrastructure</a:t>
            </a:r>
          </a:p>
          <a:p>
            <a:r>
              <a:rPr lang="en-US" dirty="0"/>
              <a:t>We got to test our Emergency Preparedness procedures and update those from lessons learned</a:t>
            </a:r>
          </a:p>
          <a:p>
            <a:r>
              <a:rPr lang="en-US" dirty="0"/>
              <a:t>Solidified new policies</a:t>
            </a:r>
          </a:p>
          <a:p>
            <a:r>
              <a:rPr lang="en-US" dirty="0"/>
              <a:t>Increased our use of SharePoint as cloud based technology</a:t>
            </a:r>
          </a:p>
        </p:txBody>
      </p:sp>
      <p:sp>
        <p:nvSpPr>
          <p:cNvPr id="4" name="Slide Number Placeholder 3">
            <a:extLst>
              <a:ext uri="{FF2B5EF4-FFF2-40B4-BE49-F238E27FC236}">
                <a16:creationId xmlns:a16="http://schemas.microsoft.com/office/drawing/2014/main" id="{D90A35BF-1A55-4BC0-9909-E7E91BB1ABD3}"/>
              </a:ext>
            </a:extLst>
          </p:cNvPr>
          <p:cNvSpPr>
            <a:spLocks noGrp="1"/>
          </p:cNvSpPr>
          <p:nvPr>
            <p:ph type="sldNum" sz="quarter" idx="12"/>
          </p:nvPr>
        </p:nvSpPr>
        <p:spPr/>
        <p:txBody>
          <a:bodyPr/>
          <a:lstStyle/>
          <a:p>
            <a:pPr>
              <a:defRPr/>
            </a:pPr>
            <a:fld id="{551B4DE2-AD54-4324-B303-1C6C71E7C0D8}" type="slidenum">
              <a:rPr lang="en-US" smtClean="0"/>
              <a:pPr>
                <a:defRPr/>
              </a:pPr>
              <a:t>24</a:t>
            </a:fld>
            <a:endParaRPr lang="en-US" dirty="0"/>
          </a:p>
        </p:txBody>
      </p:sp>
    </p:spTree>
    <p:extLst>
      <p:ext uri="{BB962C8B-B14F-4D97-AF65-F5344CB8AC3E}">
        <p14:creationId xmlns:p14="http://schemas.microsoft.com/office/powerpoint/2010/main" val="218186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28E1E-1C5B-4FD5-88B9-7B1AEF9A0320}"/>
              </a:ext>
            </a:extLst>
          </p:cNvPr>
          <p:cNvSpPr>
            <a:spLocks noGrp="1"/>
          </p:cNvSpPr>
          <p:nvPr>
            <p:ph type="title"/>
          </p:nvPr>
        </p:nvSpPr>
        <p:spPr/>
        <p:txBody>
          <a:bodyPr/>
          <a:lstStyle/>
          <a:p>
            <a:r>
              <a:rPr lang="en-US" dirty="0"/>
              <a:t>A Bit About the Band</a:t>
            </a:r>
          </a:p>
        </p:txBody>
      </p:sp>
      <p:sp>
        <p:nvSpPr>
          <p:cNvPr id="3" name="Content Placeholder 2">
            <a:extLst>
              <a:ext uri="{FF2B5EF4-FFF2-40B4-BE49-F238E27FC236}">
                <a16:creationId xmlns:a16="http://schemas.microsoft.com/office/drawing/2014/main" id="{91671DF3-4F67-43BF-B501-7594A1958B30}"/>
              </a:ext>
            </a:extLst>
          </p:cNvPr>
          <p:cNvSpPr>
            <a:spLocks noGrp="1"/>
          </p:cNvSpPr>
          <p:nvPr>
            <p:ph sz="half" idx="1"/>
          </p:nvPr>
        </p:nvSpPr>
        <p:spPr>
          <a:xfrm>
            <a:off x="1295400" y="1830387"/>
            <a:ext cx="4038600" cy="4525963"/>
          </a:xfrm>
        </p:spPr>
        <p:txBody>
          <a:bodyPr>
            <a:normAutofit fontScale="70000" lnSpcReduction="20000"/>
          </a:bodyPr>
          <a:lstStyle/>
          <a:p>
            <a:r>
              <a:rPr lang="en-US" dirty="0"/>
              <a:t>10 county service area:</a:t>
            </a:r>
          </a:p>
          <a:p>
            <a:pPr lvl="1"/>
            <a:r>
              <a:rPr lang="en-US" dirty="0"/>
              <a:t>4 in MI</a:t>
            </a:r>
          </a:p>
          <a:p>
            <a:pPr lvl="1"/>
            <a:r>
              <a:rPr lang="en-US" dirty="0"/>
              <a:t>6 in IN</a:t>
            </a:r>
          </a:p>
          <a:p>
            <a:r>
              <a:rPr lang="en-US" dirty="0"/>
              <a:t>5,600 citizens</a:t>
            </a:r>
          </a:p>
          <a:p>
            <a:r>
              <a:rPr lang="en-US" dirty="0"/>
              <a:t>Government headquarters in Dowagiac, MI with 300 team members</a:t>
            </a:r>
          </a:p>
          <a:p>
            <a:r>
              <a:rPr lang="en-US" dirty="0"/>
              <a:t>4 casinos – employing 2,600  team  members</a:t>
            </a:r>
          </a:p>
          <a:p>
            <a:pPr lvl="1"/>
            <a:r>
              <a:rPr lang="en-US" dirty="0"/>
              <a:t>New Buffalo</a:t>
            </a:r>
          </a:p>
          <a:p>
            <a:pPr lvl="1"/>
            <a:r>
              <a:rPr lang="en-US" dirty="0"/>
              <a:t>Hartford</a:t>
            </a:r>
          </a:p>
          <a:p>
            <a:pPr lvl="1"/>
            <a:r>
              <a:rPr lang="en-US" dirty="0"/>
              <a:t>Dowagiac</a:t>
            </a:r>
          </a:p>
          <a:p>
            <a:pPr lvl="1"/>
            <a:r>
              <a:rPr lang="en-US" dirty="0"/>
              <a:t>South Bend</a:t>
            </a:r>
          </a:p>
          <a:p>
            <a:r>
              <a:rPr lang="en-US" dirty="0"/>
              <a:t>Federal reaffirmation</a:t>
            </a:r>
          </a:p>
          <a:p>
            <a:pPr lvl="1"/>
            <a:r>
              <a:rPr lang="en-US" dirty="0"/>
              <a:t>September 21,1994</a:t>
            </a:r>
          </a:p>
        </p:txBody>
      </p:sp>
      <p:sp>
        <p:nvSpPr>
          <p:cNvPr id="4" name="Slide Number Placeholder 3">
            <a:extLst>
              <a:ext uri="{FF2B5EF4-FFF2-40B4-BE49-F238E27FC236}">
                <a16:creationId xmlns:a16="http://schemas.microsoft.com/office/drawing/2014/main" id="{E9558EF6-D347-453F-B35F-9BDA15C9426E}"/>
              </a:ext>
            </a:extLst>
          </p:cNvPr>
          <p:cNvSpPr>
            <a:spLocks noGrp="1"/>
          </p:cNvSpPr>
          <p:nvPr>
            <p:ph type="sldNum" sz="quarter" idx="12"/>
          </p:nvPr>
        </p:nvSpPr>
        <p:spPr>
          <a:prstGeom prst="rect">
            <a:avLst/>
          </a:prstGeom>
        </p:spPr>
        <p:txBody>
          <a:bodyPr/>
          <a:lstStyle/>
          <a:p>
            <a:pPr>
              <a:defRPr/>
            </a:pPr>
            <a:fld id="{551B4DE2-AD54-4324-B303-1C6C71E7C0D8}" type="slidenum">
              <a:rPr lang="en-US" smtClean="0"/>
              <a:pPr>
                <a:defRPr/>
              </a:pPr>
              <a:t>3</a:t>
            </a:fld>
            <a:endParaRPr lang="en-US"/>
          </a:p>
        </p:txBody>
      </p:sp>
      <p:pic>
        <p:nvPicPr>
          <p:cNvPr id="7" name="Content Placeholder 5">
            <a:extLst>
              <a:ext uri="{FF2B5EF4-FFF2-40B4-BE49-F238E27FC236}">
                <a16:creationId xmlns:a16="http://schemas.microsoft.com/office/drawing/2014/main" id="{A4D55D57-42A3-4D42-A46C-7604909BD17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45481" y="1600200"/>
            <a:ext cx="4156963" cy="4156963"/>
          </a:xfrm>
        </p:spPr>
      </p:pic>
      <p:sp>
        <p:nvSpPr>
          <p:cNvPr id="8" name="5-Point Star 6">
            <a:extLst>
              <a:ext uri="{FF2B5EF4-FFF2-40B4-BE49-F238E27FC236}">
                <a16:creationId xmlns:a16="http://schemas.microsoft.com/office/drawing/2014/main" id="{52A8E86D-AD23-4EFF-A410-F3C3D61B9601}"/>
              </a:ext>
            </a:extLst>
          </p:cNvPr>
          <p:cNvSpPr/>
          <p:nvPr/>
        </p:nvSpPr>
        <p:spPr>
          <a:xfrm flipH="1" flipV="1">
            <a:off x="6934198" y="4800600"/>
            <a:ext cx="228601"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753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0D2455-7F04-4F83-A350-D6695C90E5E6}"/>
              </a:ext>
            </a:extLst>
          </p:cNvPr>
          <p:cNvSpPr>
            <a:spLocks noGrp="1"/>
          </p:cNvSpPr>
          <p:nvPr>
            <p:ph type="sldNum" sz="quarter" idx="12"/>
          </p:nvPr>
        </p:nvSpPr>
        <p:spPr/>
        <p:txBody>
          <a:bodyPr/>
          <a:lstStyle/>
          <a:p>
            <a:pPr>
              <a:defRPr/>
            </a:pPr>
            <a:fld id="{551B4DE2-AD54-4324-B303-1C6C71E7C0D8}" type="slidenum">
              <a:rPr lang="en-US" smtClean="0"/>
              <a:pPr>
                <a:defRPr/>
              </a:pPr>
              <a:t>4</a:t>
            </a:fld>
            <a:endParaRPr lang="en-US" dirty="0"/>
          </a:p>
        </p:txBody>
      </p:sp>
      <p:sp>
        <p:nvSpPr>
          <p:cNvPr id="2" name="Title 1">
            <a:extLst>
              <a:ext uri="{FF2B5EF4-FFF2-40B4-BE49-F238E27FC236}">
                <a16:creationId xmlns:a16="http://schemas.microsoft.com/office/drawing/2014/main" id="{B2DE1C05-9AA0-4AF4-89D9-4F7225008BA0}"/>
              </a:ext>
            </a:extLst>
          </p:cNvPr>
          <p:cNvSpPr>
            <a:spLocks noGrp="1"/>
          </p:cNvSpPr>
          <p:nvPr>
            <p:ph type="title" idx="4294967295"/>
          </p:nvPr>
        </p:nvSpPr>
        <p:spPr>
          <a:xfrm>
            <a:off x="1981200" y="274638"/>
            <a:ext cx="7162800" cy="1143000"/>
          </a:xfrm>
        </p:spPr>
        <p:txBody>
          <a:bodyPr/>
          <a:lstStyle/>
          <a:p>
            <a:r>
              <a:rPr lang="en-US" dirty="0"/>
              <a:t>Our IT Environment</a:t>
            </a:r>
          </a:p>
        </p:txBody>
      </p:sp>
      <p:pic>
        <p:nvPicPr>
          <p:cNvPr id="5" name="Picture 4">
            <a:extLst>
              <a:ext uri="{FF2B5EF4-FFF2-40B4-BE49-F238E27FC236}">
                <a16:creationId xmlns:a16="http://schemas.microsoft.com/office/drawing/2014/main" id="{B2BC6818-99C5-4E0D-8749-78EC1E3BE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9906000" cy="6858000"/>
          </a:xfrm>
          <a:prstGeom prst="rect">
            <a:avLst/>
          </a:prstGeom>
        </p:spPr>
      </p:pic>
    </p:spTree>
    <p:extLst>
      <p:ext uri="{BB962C8B-B14F-4D97-AF65-F5344CB8AC3E}">
        <p14:creationId xmlns:p14="http://schemas.microsoft.com/office/powerpoint/2010/main" val="2875598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kagon Network Diagram including CJIS-LEIN Connectivity-TC.pdf - Adobe Acrobat Pro DC">
            <a:extLst>
              <a:ext uri="{FF2B5EF4-FFF2-40B4-BE49-F238E27FC236}">
                <a16:creationId xmlns:a16="http://schemas.microsoft.com/office/drawing/2014/main" id="{1CF38CFD-4C67-4665-A4F1-7CD7DE524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0"/>
            <a:ext cx="11201400" cy="6858000"/>
          </a:xfrm>
          <a:prstGeom prst="rect">
            <a:avLst/>
          </a:prstGeom>
        </p:spPr>
      </p:pic>
    </p:spTree>
    <p:extLst>
      <p:ext uri="{BB962C8B-B14F-4D97-AF65-F5344CB8AC3E}">
        <p14:creationId xmlns:p14="http://schemas.microsoft.com/office/powerpoint/2010/main" val="248143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07DE3-7C7D-493A-8F46-E65B3A9DFA65}"/>
              </a:ext>
            </a:extLst>
          </p:cNvPr>
          <p:cNvSpPr>
            <a:spLocks noGrp="1"/>
          </p:cNvSpPr>
          <p:nvPr>
            <p:ph type="title"/>
          </p:nvPr>
        </p:nvSpPr>
        <p:spPr/>
        <p:txBody>
          <a:bodyPr>
            <a:normAutofit fontScale="90000"/>
          </a:bodyPr>
          <a:lstStyle/>
          <a:p>
            <a:r>
              <a:rPr lang="en-US" dirty="0"/>
              <a:t>“We shall rise from the ashes stronger.”</a:t>
            </a:r>
          </a:p>
        </p:txBody>
      </p:sp>
      <p:sp>
        <p:nvSpPr>
          <p:cNvPr id="3" name="Content Placeholder 2">
            <a:extLst>
              <a:ext uri="{FF2B5EF4-FFF2-40B4-BE49-F238E27FC236}">
                <a16:creationId xmlns:a16="http://schemas.microsoft.com/office/drawing/2014/main" id="{EE7DC360-BFAF-4A91-B820-C6C5776F6AB9}"/>
              </a:ext>
            </a:extLst>
          </p:cNvPr>
          <p:cNvSpPr>
            <a:spLocks noGrp="1"/>
          </p:cNvSpPr>
          <p:nvPr>
            <p:ph idx="1"/>
          </p:nvPr>
        </p:nvSpPr>
        <p:spPr/>
        <p:txBody>
          <a:bodyPr>
            <a:normAutofit fontScale="92500" lnSpcReduction="10000"/>
          </a:bodyPr>
          <a:lstStyle/>
          <a:p>
            <a:r>
              <a:rPr lang="en-US" dirty="0"/>
              <a:t>Saturday February 11, 2018 – Discovered ransomware attack had affected our environment.  It was determined to be a new variant to the SAMSAM malware.  We implemented our incident response plan and gathered the team (GM, AGM, IT, and Chief of Police).  From there we notified FBI, Homeland Security and IT vendors.  </a:t>
            </a:r>
          </a:p>
          <a:p>
            <a:r>
              <a:rPr lang="en-US" dirty="0"/>
              <a:t>The ransom request was for 5.5 bit coin, or approximately $55,000 at that time.</a:t>
            </a:r>
          </a:p>
        </p:txBody>
      </p:sp>
      <p:sp>
        <p:nvSpPr>
          <p:cNvPr id="4" name="Slide Number Placeholder 3">
            <a:extLst>
              <a:ext uri="{FF2B5EF4-FFF2-40B4-BE49-F238E27FC236}">
                <a16:creationId xmlns:a16="http://schemas.microsoft.com/office/drawing/2014/main" id="{067CD2FA-14CE-403D-BEBA-99132DBC31FA}"/>
              </a:ext>
            </a:extLst>
          </p:cNvPr>
          <p:cNvSpPr>
            <a:spLocks noGrp="1"/>
          </p:cNvSpPr>
          <p:nvPr>
            <p:ph type="sldNum" sz="quarter" idx="12"/>
          </p:nvPr>
        </p:nvSpPr>
        <p:spPr/>
        <p:txBody>
          <a:bodyPr/>
          <a:lstStyle/>
          <a:p>
            <a:pPr>
              <a:defRPr/>
            </a:pPr>
            <a:fld id="{551B4DE2-AD54-4324-B303-1C6C71E7C0D8}" type="slidenum">
              <a:rPr lang="en-US" smtClean="0"/>
              <a:pPr>
                <a:defRPr/>
              </a:pPr>
              <a:t>6</a:t>
            </a:fld>
            <a:endParaRPr lang="en-US" dirty="0"/>
          </a:p>
        </p:txBody>
      </p:sp>
    </p:spTree>
    <p:extLst>
      <p:ext uri="{BB962C8B-B14F-4D97-AF65-F5344CB8AC3E}">
        <p14:creationId xmlns:p14="http://schemas.microsoft.com/office/powerpoint/2010/main" val="234822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9FD6552E-CE1E-43F0-B783-1C4D50E5C611}" type="slidenum">
              <a:rPr lang="en-US" smtClean="0"/>
              <a:pPr>
                <a:defRPr/>
              </a:pPr>
              <a:t>7</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540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0797-B42E-4987-A835-4054E0431D64}"/>
              </a:ext>
            </a:extLst>
          </p:cNvPr>
          <p:cNvSpPr>
            <a:spLocks noGrp="1"/>
          </p:cNvSpPr>
          <p:nvPr>
            <p:ph type="title"/>
          </p:nvPr>
        </p:nvSpPr>
        <p:spPr/>
        <p:txBody>
          <a:bodyPr/>
          <a:lstStyle/>
          <a:p>
            <a:r>
              <a:rPr lang="en-US" dirty="0"/>
              <a:t>Initial Impact</a:t>
            </a:r>
          </a:p>
        </p:txBody>
      </p:sp>
      <p:sp>
        <p:nvSpPr>
          <p:cNvPr id="3" name="Content Placeholder 2">
            <a:extLst>
              <a:ext uri="{FF2B5EF4-FFF2-40B4-BE49-F238E27FC236}">
                <a16:creationId xmlns:a16="http://schemas.microsoft.com/office/drawing/2014/main" id="{5015D9F0-1207-487B-888F-0B1880F4837E}"/>
              </a:ext>
            </a:extLst>
          </p:cNvPr>
          <p:cNvSpPr>
            <a:spLocks noGrp="1"/>
          </p:cNvSpPr>
          <p:nvPr>
            <p:ph idx="1"/>
          </p:nvPr>
        </p:nvSpPr>
        <p:spPr/>
        <p:txBody>
          <a:bodyPr/>
          <a:lstStyle/>
          <a:p>
            <a:r>
              <a:rPr lang="en-US" dirty="0"/>
              <a:t>98% servers infected and non-recoverable</a:t>
            </a:r>
          </a:p>
          <a:p>
            <a:r>
              <a:rPr lang="en-US" dirty="0"/>
              <a:t>100% backups destroyed</a:t>
            </a:r>
          </a:p>
          <a:p>
            <a:r>
              <a:rPr lang="en-US" dirty="0"/>
              <a:t>76% workstations infected</a:t>
            </a:r>
          </a:p>
        </p:txBody>
      </p:sp>
    </p:spTree>
    <p:extLst>
      <p:ext uri="{BB962C8B-B14F-4D97-AF65-F5344CB8AC3E}">
        <p14:creationId xmlns:p14="http://schemas.microsoft.com/office/powerpoint/2010/main" val="7151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2668-E06E-4116-9354-0899C212D868}"/>
              </a:ext>
            </a:extLst>
          </p:cNvPr>
          <p:cNvSpPr>
            <a:spLocks noGrp="1"/>
          </p:cNvSpPr>
          <p:nvPr>
            <p:ph type="title"/>
          </p:nvPr>
        </p:nvSpPr>
        <p:spPr/>
        <p:txBody>
          <a:bodyPr>
            <a:normAutofit fontScale="90000"/>
          </a:bodyPr>
          <a:lstStyle/>
          <a:p>
            <a:r>
              <a:rPr lang="en-US" dirty="0"/>
              <a:t>Event + 2 - 18 (February 12 – March 1)</a:t>
            </a:r>
            <a:br>
              <a:rPr lang="en-US" dirty="0"/>
            </a:br>
            <a:endParaRPr lang="en-US" dirty="0"/>
          </a:p>
        </p:txBody>
      </p:sp>
      <p:sp>
        <p:nvSpPr>
          <p:cNvPr id="3" name="Content Placeholder 2">
            <a:extLst>
              <a:ext uri="{FF2B5EF4-FFF2-40B4-BE49-F238E27FC236}">
                <a16:creationId xmlns:a16="http://schemas.microsoft.com/office/drawing/2014/main" id="{DC338289-AD06-4C46-B5CE-853679C7CEB3}"/>
              </a:ext>
            </a:extLst>
          </p:cNvPr>
          <p:cNvSpPr>
            <a:spLocks noGrp="1"/>
          </p:cNvSpPr>
          <p:nvPr>
            <p:ph idx="1"/>
          </p:nvPr>
        </p:nvSpPr>
        <p:spPr/>
        <p:txBody>
          <a:bodyPr>
            <a:normAutofit fontScale="70000" lnSpcReduction="20000"/>
          </a:bodyPr>
          <a:lstStyle/>
          <a:p>
            <a:r>
              <a:rPr lang="en-US" dirty="0"/>
              <a:t>Our IT vendors started arriving within 24 hours:  </a:t>
            </a:r>
            <a:r>
              <a:rPr lang="en-US" dirty="0" err="1"/>
              <a:t>Truesec</a:t>
            </a:r>
            <a:r>
              <a:rPr lang="en-US" dirty="0"/>
              <a:t>, </a:t>
            </a:r>
            <a:r>
              <a:rPr lang="en-US" dirty="0" err="1"/>
              <a:t>Netech</a:t>
            </a:r>
            <a:r>
              <a:rPr lang="en-US" dirty="0"/>
              <a:t>, SharePoint Frontier, Microsoft, Cisco.</a:t>
            </a:r>
          </a:p>
          <a:p>
            <a:r>
              <a:rPr lang="en-US" dirty="0"/>
              <a:t>Computers were classified into 3 categories:</a:t>
            </a:r>
          </a:p>
          <a:p>
            <a:pPr lvl="1"/>
            <a:r>
              <a:rPr lang="en-US" dirty="0"/>
              <a:t>Tier 1; took computer home over the weekend</a:t>
            </a:r>
          </a:p>
          <a:p>
            <a:pPr lvl="1"/>
            <a:r>
              <a:rPr lang="en-US" dirty="0"/>
              <a:t>Tier 2; turned off the computer, left in office docked to system</a:t>
            </a:r>
          </a:p>
          <a:p>
            <a:pPr lvl="1"/>
            <a:r>
              <a:rPr lang="en-US" dirty="0"/>
              <a:t>Tier 3; computer remained on and open in the office</a:t>
            </a:r>
          </a:p>
          <a:p>
            <a:r>
              <a:rPr lang="en-US" dirty="0"/>
              <a:t>ALL workstations, servers, network components and connectivity were taken off-line and locked down/out.  </a:t>
            </a:r>
          </a:p>
          <a:p>
            <a:r>
              <a:rPr lang="en-US" dirty="0"/>
              <a:t>ALL computers were tested/scanned/backed up for any type of malware or variant of SAMSAM.</a:t>
            </a:r>
          </a:p>
          <a:p>
            <a:r>
              <a:rPr lang="en-US" dirty="0"/>
              <a:t>Hotspots were provided to allow departments minimal service to have the ability to see citizens.</a:t>
            </a:r>
          </a:p>
        </p:txBody>
      </p:sp>
      <p:sp>
        <p:nvSpPr>
          <p:cNvPr id="4" name="Slide Number Placeholder 3">
            <a:extLst>
              <a:ext uri="{FF2B5EF4-FFF2-40B4-BE49-F238E27FC236}">
                <a16:creationId xmlns:a16="http://schemas.microsoft.com/office/drawing/2014/main" id="{65FAFCFE-212D-4F18-ABEB-A638FC078C18}"/>
              </a:ext>
            </a:extLst>
          </p:cNvPr>
          <p:cNvSpPr>
            <a:spLocks noGrp="1"/>
          </p:cNvSpPr>
          <p:nvPr>
            <p:ph type="sldNum" sz="quarter" idx="12"/>
          </p:nvPr>
        </p:nvSpPr>
        <p:spPr/>
        <p:txBody>
          <a:bodyPr/>
          <a:lstStyle/>
          <a:p>
            <a:pPr>
              <a:defRPr/>
            </a:pPr>
            <a:fld id="{551B4DE2-AD54-4324-B303-1C6C71E7C0D8}" type="slidenum">
              <a:rPr lang="en-US" smtClean="0"/>
              <a:pPr>
                <a:defRPr/>
              </a:pPr>
              <a:t>9</a:t>
            </a:fld>
            <a:endParaRPr lang="en-US" dirty="0"/>
          </a:p>
        </p:txBody>
      </p:sp>
    </p:spTree>
    <p:extLst>
      <p:ext uri="{BB962C8B-B14F-4D97-AF65-F5344CB8AC3E}">
        <p14:creationId xmlns:p14="http://schemas.microsoft.com/office/powerpoint/2010/main" val="1595853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Budget Workbook" ma:contentTypeID="0x0101000211982522D39F4B885CF6F37E07F3F60025401D5A4D248D42BF44316B040E5752" ma:contentTypeVersion="28" ma:contentTypeDescription="" ma:contentTypeScope="" ma:versionID="f98f5cf0f653d9aa91cb79671f522a56">
  <xsd:schema xmlns:xsd="http://www.w3.org/2001/XMLSchema" xmlns:xs="http://www.w3.org/2001/XMLSchema" xmlns:p="http://schemas.microsoft.com/office/2006/metadata/properties" xmlns:ns2="91cea50a-5a4c-484e-85c0-d31d90c53806" targetNamespace="http://schemas.microsoft.com/office/2006/metadata/properties" ma:root="true" ma:fieldsID="98b056bb18f0d7b1a8fdb6ea5e5fa732" ns2:_="">
    <xsd:import namespace="91cea50a-5a4c-484e-85c0-d31d90c53806"/>
    <xsd:element name="properties">
      <xsd:complexType>
        <xsd:sequence>
          <xsd:element name="documentManagement">
            <xsd:complexType>
              <xsd:all>
                <xsd:element ref="ns2:Pokagon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cea50a-5a4c-484e-85c0-d31d90c53806" elementFormDefault="qualified">
    <xsd:import namespace="http://schemas.microsoft.com/office/2006/documentManagement/types"/>
    <xsd:import namespace="http://schemas.microsoft.com/office/infopath/2007/PartnerControls"/>
    <xsd:element name="PokagonYear" ma:index="8" nillable="true" ma:displayName="Year" ma:format="Dropdown" ma:internalName="PokagonYear">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a5562ad-36ea-4884-beaf-99a1f9d15f21" ContentTypeId="0x0101000211982522D39F4B885CF6F37E07F3F6"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okagonYear xmlns="91cea50a-5a4c-484e-85c0-d31d90c53806" xsi:nil="true"/>
  </documentManagement>
</p:propertie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202104EE-670F-48BD-834B-96D5CE3F39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cea50a-5a4c-484e-85c0-d31d90c53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4F8A37-C3AA-436A-8BE8-C9C00D03EC08}">
  <ds:schemaRefs>
    <ds:schemaRef ds:uri="Microsoft.SharePoint.Taxonomy.ContentTypeSync"/>
  </ds:schemaRefs>
</ds:datastoreItem>
</file>

<file path=customXml/itemProps3.xml><?xml version="1.0" encoding="utf-8"?>
<ds:datastoreItem xmlns:ds="http://schemas.openxmlformats.org/officeDocument/2006/customXml" ds:itemID="{6347CAAE-AD85-4AFB-8F19-AAAB86B32CC2}">
  <ds:schemaRefs>
    <ds:schemaRef ds:uri="http://schemas.microsoft.com/sharepoint/v3/contenttype/forms"/>
  </ds:schemaRefs>
</ds:datastoreItem>
</file>

<file path=customXml/itemProps4.xml><?xml version="1.0" encoding="utf-8"?>
<ds:datastoreItem xmlns:ds="http://schemas.openxmlformats.org/officeDocument/2006/customXml" ds:itemID="{9F7759BF-F9BF-4C19-B22F-41BD920E2489}">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91cea50a-5a4c-484e-85c0-d31d90c53806"/>
    <ds:schemaRef ds:uri="http://www.w3.org/XML/1998/namespace"/>
  </ds:schemaRefs>
</ds:datastoreItem>
</file>

<file path=customXml/itemProps5.xml><?xml version="1.0" encoding="utf-8"?>
<ds:datastoreItem xmlns:ds="http://schemas.openxmlformats.org/officeDocument/2006/customXml" ds:itemID="{1C46EF02-4DA1-4BC1-96F2-DCAE08325E9A}">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14583</TotalTime>
  <Words>1862</Words>
  <Application>Microsoft Office PowerPoint</Application>
  <PresentationFormat>On-screen Show (4:3)</PresentationFormat>
  <Paragraphs>165</Paragraphs>
  <Slides>24</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Calibri Light</vt:lpstr>
      <vt:lpstr>Gill Sans MT</vt:lpstr>
      <vt:lpstr>Nyala</vt:lpstr>
      <vt:lpstr>Roboto</vt:lpstr>
      <vt:lpstr>Times New Roman</vt:lpstr>
      <vt:lpstr>Office Theme</vt:lpstr>
      <vt:lpstr>Custom Design</vt:lpstr>
      <vt:lpstr>Presentation Template</vt:lpstr>
      <vt:lpstr>The Anatomy of a Cyber Attack Pokégonek Bodéwadmik  April 4, 2019</vt:lpstr>
      <vt:lpstr>Outline </vt:lpstr>
      <vt:lpstr>A Bit About the Band</vt:lpstr>
      <vt:lpstr>Our IT Environment</vt:lpstr>
      <vt:lpstr>PowerPoint Presentation</vt:lpstr>
      <vt:lpstr>“We shall rise from the ashes stronger.”</vt:lpstr>
      <vt:lpstr>PowerPoint Presentation</vt:lpstr>
      <vt:lpstr>Initial Impact</vt:lpstr>
      <vt:lpstr>Event + 2 - 18 (February 12 – March 1) </vt:lpstr>
      <vt:lpstr>Event + 2 - 18 (February 12 – March 1) </vt:lpstr>
      <vt:lpstr>Finances, long and winding road…</vt:lpstr>
      <vt:lpstr>Platforms Used by Finance</vt:lpstr>
      <vt:lpstr>Platforms Used by Finance</vt:lpstr>
      <vt:lpstr>What Happened to Our Software</vt:lpstr>
      <vt:lpstr>What Happened to Our Software</vt:lpstr>
      <vt:lpstr>PowerPoint Presentation</vt:lpstr>
      <vt:lpstr>Steps Taken</vt:lpstr>
      <vt:lpstr>Steps Taken</vt:lpstr>
      <vt:lpstr>Steps Taken</vt:lpstr>
      <vt:lpstr>Steps Taken</vt:lpstr>
      <vt:lpstr>Steps Taken</vt:lpstr>
      <vt:lpstr>Steps Taken</vt:lpstr>
      <vt:lpstr>E + 127 (June 18, 2018)</vt:lpstr>
      <vt:lpstr>The Silver Lining….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Gov Planning</dc:title>
  <dc:creator>Beth Salman</dc:creator>
  <cp:keywords/>
  <cp:lastModifiedBy>Anita Grivins</cp:lastModifiedBy>
  <cp:revision>893</cp:revision>
  <cp:lastPrinted>2019-03-28T12:37:14Z</cp:lastPrinted>
  <dcterms:created xsi:type="dcterms:W3CDTF">2010-10-29T18:09:50Z</dcterms:created>
  <dcterms:modified xsi:type="dcterms:W3CDTF">2019-03-28T14:12:57Z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TC062561641033</vt:lpwstr>
  </property>
  <property fmtid="{D5CDD505-2E9C-101B-9397-08002B2CF9AE}" pid="3" name="ContentTypeId">
    <vt:lpwstr>0x0101000211982522D39F4B885CF6F37E07F3F60025401D5A4D248D42BF44316B040E5752</vt:lpwstr>
  </property>
  <property fmtid="{D5CDD505-2E9C-101B-9397-08002B2CF9AE}" pid="4" name="TaxKeyword">
    <vt:lpwstr/>
  </property>
  <property fmtid="{D5CDD505-2E9C-101B-9397-08002B2CF9AE}" pid="5" name="TaxCatchAll">
    <vt:lpwstr>524;#Administration|e21cc9ec-1468-40e6-b7d2-91fae12aee23</vt:lpwstr>
  </property>
  <property fmtid="{D5CDD505-2E9C-101B-9397-08002B2CF9AE}" pid="6" name="TaxKeywordTaxHTField">
    <vt:lpwstr/>
  </property>
  <property fmtid="{D5CDD505-2E9C-101B-9397-08002B2CF9AE}" pid="7" name="PokagonDepartment">
    <vt:lpwstr>524;#Administration|e21cc9ec-1468-40e6-b7d2-91fae12aee23</vt:lpwstr>
  </property>
  <property fmtid="{D5CDD505-2E9C-101B-9397-08002B2CF9AE}" pid="8" name="PokagonPokagonCounty">
    <vt:lpwstr/>
  </property>
  <property fmtid="{D5CDD505-2E9C-101B-9397-08002B2CF9AE}" pid="9" name="PokagonServiceArea">
    <vt:lpwstr/>
  </property>
  <property fmtid="{D5CDD505-2E9C-101B-9397-08002B2CF9AE}" pid="10" name="m82c80dac24b49e785b2fd7dcd8fdb52">
    <vt:lpwstr/>
  </property>
  <property fmtid="{D5CDD505-2E9C-101B-9397-08002B2CF9AE}" pid="11" name="k327bc92bbd64e248148bd9a0b3d946e">
    <vt:lpwstr/>
  </property>
  <property fmtid="{D5CDD505-2E9C-101B-9397-08002B2CF9AE}" pid="12" name="cf36aa9112ca4577a8fa75f76e744b08">
    <vt:lpwstr>Administration|e21cc9ec-1468-40e6-b7d2-91fae12aee23</vt:lpwstr>
  </property>
</Properties>
</file>