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ppt/notesSlides/notesSlide4.xml" ContentType="application/vnd.openxmlformats-officedocument.presentationml.notesSlide+xml"/>
  <Override PartName="/ppt/notesSlides/notesSlide5.xml" ContentType="application/vnd.openxmlformats-officedocument.presentationml.notesSlide+xml"/>
  <Override PartName="/ppt/diagrams/data2.xml" ContentType="application/vnd.openxmlformats-officedocument.drawingml.diagramData+xml"/>
  <Override PartName="/ppt/diagrams/layout2.xml" ContentType="application/vnd.openxmlformats-officedocument.drawingml.diagramLayout+xml"/>
  <Override PartName="/ppt/diagrams/quickStyle2.xml" ContentType="application/vnd.openxmlformats-officedocument.drawingml.diagramStyle+xml"/>
  <Override PartName="/ppt/diagrams/colors2.xml" ContentType="application/vnd.openxmlformats-officedocument.drawingml.diagramColors+xml"/>
  <Override PartName="/ppt/diagrams/drawing2.xml" ContentType="application/vnd.ms-office.drawingml.diagramDrawing+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840" r:id="rId1"/>
  </p:sldMasterIdLst>
  <p:notesMasterIdLst>
    <p:notesMasterId r:id="rId26"/>
  </p:notesMasterIdLst>
  <p:sldIdLst>
    <p:sldId id="256" r:id="rId2"/>
    <p:sldId id="291" r:id="rId3"/>
    <p:sldId id="292" r:id="rId4"/>
    <p:sldId id="290" r:id="rId5"/>
    <p:sldId id="273" r:id="rId6"/>
    <p:sldId id="275" r:id="rId7"/>
    <p:sldId id="276" r:id="rId8"/>
    <p:sldId id="286" r:id="rId9"/>
    <p:sldId id="288" r:id="rId10"/>
    <p:sldId id="257" r:id="rId11"/>
    <p:sldId id="277" r:id="rId12"/>
    <p:sldId id="279" r:id="rId13"/>
    <p:sldId id="278" r:id="rId14"/>
    <p:sldId id="261" r:id="rId15"/>
    <p:sldId id="282" r:id="rId16"/>
    <p:sldId id="259" r:id="rId17"/>
    <p:sldId id="270" r:id="rId18"/>
    <p:sldId id="263" r:id="rId19"/>
    <p:sldId id="264" r:id="rId20"/>
    <p:sldId id="265" r:id="rId21"/>
    <p:sldId id="271" r:id="rId22"/>
    <p:sldId id="283" r:id="rId23"/>
    <p:sldId id="284" r:id="rId24"/>
    <p:sldId id="272" r:id="rId25"/>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073A0DAA-6AF3-43AB-8588-CEC1D06C72B9}" styleName="Medium Style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dk1">
              <a:tint val="20000"/>
            </a:schemeClr>
          </a:solidFill>
        </a:fill>
      </a:tcStyle>
    </a:wholeTbl>
    <a:band1H>
      <a:tcStyle>
        <a:tcBdr/>
        <a:fill>
          <a:solidFill>
            <a:schemeClr val="dk1">
              <a:tint val="40000"/>
            </a:schemeClr>
          </a:solidFill>
        </a:fill>
      </a:tcStyle>
    </a:band1H>
    <a:band2H>
      <a:tcStyle>
        <a:tcBdr/>
      </a:tcStyle>
    </a:band2H>
    <a:band1V>
      <a:tcStyle>
        <a:tcBdr/>
        <a:fill>
          <a:solidFill>
            <a:schemeClr val="dk1">
              <a:tint val="40000"/>
            </a:schemeClr>
          </a:solidFill>
        </a:fill>
      </a:tcStyle>
    </a:band1V>
    <a:band2V>
      <a:tcStyle>
        <a:tcBdr/>
      </a:tcStyle>
    </a:band2V>
    <a:lastCol>
      <a:tcTxStyle b="on">
        <a:fontRef idx="minor">
          <a:prstClr val="black"/>
        </a:fontRef>
        <a:schemeClr val="lt1"/>
      </a:tcTxStyle>
      <a:tcStyle>
        <a:tcBdr/>
        <a:fill>
          <a:solidFill>
            <a:schemeClr val="dk1"/>
          </a:solidFill>
        </a:fill>
      </a:tcStyle>
    </a:lastCol>
    <a:firstCol>
      <a:tcTxStyle b="on">
        <a:fontRef idx="minor">
          <a:prstClr val="black"/>
        </a:fontRef>
        <a:schemeClr val="lt1"/>
      </a:tcTxStyle>
      <a:tcStyle>
        <a:tcBdr/>
        <a:fill>
          <a:solidFill>
            <a:schemeClr val="dk1"/>
          </a:solidFill>
        </a:fill>
      </a:tcStyle>
    </a:firstCol>
    <a:lastRow>
      <a:tcTxStyle b="on">
        <a:fontRef idx="minor">
          <a:prstClr val="black"/>
        </a:fontRef>
        <a:schemeClr val="lt1"/>
      </a:tcTxStyle>
      <a:tcStyle>
        <a:tcBdr>
          <a:top>
            <a:ln w="38100" cmpd="sng">
              <a:solidFill>
                <a:schemeClr val="lt1"/>
              </a:solidFill>
            </a:ln>
          </a:top>
        </a:tcBdr>
        <a:fill>
          <a:solidFill>
            <a:schemeClr val="dk1"/>
          </a:solidFill>
        </a:fill>
      </a:tcStyle>
    </a:lastRow>
    <a:firstRow>
      <a:tcTxStyle b="on">
        <a:fontRef idx="minor">
          <a:prstClr val="black"/>
        </a:fontRef>
        <a:schemeClr val="lt1"/>
      </a:tcTxStyle>
      <a:tcStyle>
        <a:tcBdr>
          <a:bottom>
            <a:ln w="38100" cmpd="sng">
              <a:solidFill>
                <a:schemeClr val="lt1"/>
              </a:solidFill>
            </a:ln>
          </a:bottom>
        </a:tcBdr>
        <a:fill>
          <a:solidFill>
            <a:schemeClr val="dk1"/>
          </a:solidFill>
        </a:fill>
      </a:tcStyle>
    </a:firstRow>
  </a:tblStyle>
  <a:tblStyle styleId="{8EC20E35-A176-4012-BC5E-935CFFF8708E}" styleName="Medium Style 3">
    <a:wholeTbl>
      <a:tcTxStyle>
        <a:fontRef idx="minor"/>
        <a:schemeClr val="dk1"/>
      </a:tcTxStyle>
      <a:tcStyle>
        <a:tcBdr>
          <a:left>
            <a:ln>
              <a:noFill/>
            </a:ln>
          </a:left>
          <a:right>
            <a:ln>
              <a:noFill/>
            </a:ln>
          </a:right>
          <a:top>
            <a:ln w="25400" cmpd="sng">
              <a:solidFill>
                <a:schemeClr val="dk1"/>
              </a:solidFill>
            </a:ln>
          </a:top>
          <a:bottom>
            <a:ln w="25400" cmpd="sng">
              <a:solidFill>
                <a:schemeClr val="dk1"/>
              </a:solidFill>
            </a:ln>
          </a:bottom>
          <a:insideH>
            <a:ln>
              <a:noFill/>
            </a:ln>
          </a:insideH>
          <a:insideV>
            <a:ln>
              <a:noFill/>
            </a:ln>
          </a:insideV>
        </a:tcBdr>
        <a:fill>
          <a:solidFill>
            <a:schemeClr val="lt1"/>
          </a:solidFill>
        </a:fill>
      </a:tcStyle>
    </a:wholeTbl>
    <a:band1H>
      <a:tcStyle>
        <a:tcBdr/>
        <a:fill>
          <a:solidFill>
            <a:schemeClr val="dk1">
              <a:tint val="20000"/>
            </a:schemeClr>
          </a:solidFill>
        </a:fill>
      </a:tcStyle>
    </a:band1H>
    <a:band1V>
      <a:tcStyle>
        <a:tcBdr/>
        <a:fill>
          <a:solidFill>
            <a:schemeClr val="dk1">
              <a:tint val="20000"/>
            </a:schemeClr>
          </a:solidFill>
        </a:fill>
      </a:tcStyle>
    </a:band1V>
    <a:lastCol>
      <a:tcTxStyle b="on">
        <a:fontRef idx="minor">
          <a:scrgbClr r="0" g="0" b="0"/>
        </a:fontRef>
        <a:schemeClr val="lt1"/>
      </a:tcTxStyle>
      <a:tcStyle>
        <a:tcBdr/>
        <a:fill>
          <a:solidFill>
            <a:schemeClr val="dk1"/>
          </a:solidFill>
        </a:fill>
      </a:tcStyle>
    </a:lastCol>
    <a:firstCol>
      <a:tcTxStyle b="on">
        <a:fontRef idx="minor">
          <a:scrgbClr r="0" g="0" b="0"/>
        </a:fontRef>
        <a:schemeClr val="lt1"/>
      </a:tcTxStyle>
      <a:tcStyle>
        <a:tcBdr/>
        <a:fill>
          <a:solidFill>
            <a:schemeClr val="dk1"/>
          </a:solidFill>
        </a:fill>
      </a:tcStyle>
    </a:firstCol>
    <a:lastRow>
      <a:tcTxStyle b="on"/>
      <a:tcStyle>
        <a:tcBdr>
          <a:top>
            <a:ln w="50800" cmpd="dbl">
              <a:solidFill>
                <a:schemeClr val="dk1"/>
              </a:solidFill>
            </a:ln>
          </a:top>
        </a:tcBdr>
        <a:fill>
          <a:solidFill>
            <a:schemeClr val="lt1"/>
          </a:solidFill>
        </a:fill>
      </a:tcStyle>
    </a:lastRow>
    <a:seCell>
      <a:tcTxStyle b="on">
        <a:fontRef idx="minor">
          <a:scrgbClr r="0" g="0" b="0"/>
        </a:fontRef>
        <a:schemeClr val="dk1"/>
      </a:tcTxStyle>
      <a:tcStyle>
        <a:tcBdr/>
      </a:tcStyle>
    </a:seCell>
    <a:swCell>
      <a:tcTxStyle b="on">
        <a:fontRef idx="minor">
          <a:scrgbClr r="0" g="0" b="0"/>
        </a:fontRef>
        <a:schemeClr val="dk1"/>
      </a:tcTxStyle>
      <a:tcStyle>
        <a:tcBdr/>
      </a:tcStyle>
    </a:swCell>
    <a:firstRow>
      <a:tcTxStyle b="on">
        <a:fontRef idx="minor">
          <a:scrgbClr r="0" g="0" b="0"/>
        </a:fontRef>
        <a:schemeClr val="lt1"/>
      </a:tcTxStyle>
      <a:tcStyle>
        <a:tcBdr>
          <a:bottom>
            <a:ln w="25400" cmpd="sng">
              <a:solidFill>
                <a:schemeClr val="dk1"/>
              </a:solidFill>
            </a:ln>
          </a:bottom>
        </a:tcBdr>
        <a:fill>
          <a:solidFill>
            <a:schemeClr val="dk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987" autoAdjust="0"/>
    <p:restoredTop sz="88723" autoAdjust="0"/>
  </p:normalViewPr>
  <p:slideViewPr>
    <p:cSldViewPr snapToGrid="0">
      <p:cViewPr varScale="1">
        <p:scale>
          <a:sx n="103" d="100"/>
          <a:sy n="103" d="100"/>
        </p:scale>
        <p:origin x="210" y="108"/>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diagrams/colors1.xml><?xml version="1.0" encoding="utf-8"?>
<dgm:colorsDef xmlns:dgm="http://schemas.openxmlformats.org/drawingml/2006/diagram" xmlns:a="http://schemas.openxmlformats.org/drawingml/2006/main" uniqueId="urn:microsoft.com/office/officeart/2005/8/colors/accent0_3">
  <dgm:title val=""/>
  <dgm:desc val=""/>
  <dgm:catLst>
    <dgm:cat type="mainScheme" pri="10300"/>
  </dgm:catLst>
  <dgm:styleLbl name="node0">
    <dgm:fillClrLst meth="repeat">
      <a:schemeClr val="dk2"/>
    </dgm:fillClrLst>
    <dgm:linClrLst meth="repeat">
      <a:schemeClr val="lt2"/>
    </dgm:linClrLst>
    <dgm:effectClrLst/>
    <dgm:txLinClrLst/>
    <dgm:txFillClrLst/>
    <dgm:txEffectClrLst/>
  </dgm:styleLbl>
  <dgm:styleLbl name="alignNode1">
    <dgm:fillClrLst meth="repeat">
      <a:schemeClr val="dk2"/>
    </dgm:fillClrLst>
    <dgm:linClrLst meth="repeat">
      <a:schemeClr val="dk2"/>
    </dgm:linClrLst>
    <dgm:effectClrLst/>
    <dgm:txLinClrLst/>
    <dgm:txFillClrLst/>
    <dgm:txEffectClrLst/>
  </dgm:styleLbl>
  <dgm:styleLbl name="node1">
    <dgm:fillClrLst meth="repeat">
      <a:schemeClr val="dk2"/>
    </dgm:fillClrLst>
    <dgm:linClrLst meth="repeat">
      <a:schemeClr val="lt2"/>
    </dgm:linClrLst>
    <dgm:effectClrLst/>
    <dgm:txLinClrLst/>
    <dgm:txFillClrLst/>
    <dgm:txEffectClrLst/>
  </dgm:styleLbl>
  <dgm:styleLbl name="lnNode1">
    <dgm:fillClrLst meth="repeat">
      <a:schemeClr val="dk2"/>
    </dgm:fillClrLst>
    <dgm:linClrLst meth="repeat">
      <a:schemeClr val="lt2"/>
    </dgm:linClrLst>
    <dgm:effectClrLst/>
    <dgm:txLinClrLst/>
    <dgm:txFillClrLst/>
    <dgm:txEffectClrLst/>
  </dgm:styleLbl>
  <dgm:styleLbl name="vennNode1">
    <dgm:fillClrLst meth="repeat">
      <a:schemeClr val="dk2">
        <a:alpha val="50000"/>
      </a:schemeClr>
    </dgm:fillClrLst>
    <dgm:linClrLst meth="repeat">
      <a:schemeClr val="lt2"/>
    </dgm:linClrLst>
    <dgm:effectClrLst/>
    <dgm:txLinClrLst/>
    <dgm:txFillClrLst/>
    <dgm:txEffectClrLst/>
  </dgm:styleLbl>
  <dgm:styleLbl name="node2">
    <dgm:fillClrLst meth="repeat">
      <a:schemeClr val="dk2"/>
    </dgm:fillClrLst>
    <dgm:linClrLst meth="repeat">
      <a:schemeClr val="lt2"/>
    </dgm:linClrLst>
    <dgm:effectClrLst/>
    <dgm:txLinClrLst/>
    <dgm:txFillClrLst/>
    <dgm:txEffectClrLst/>
  </dgm:styleLbl>
  <dgm:styleLbl name="node3">
    <dgm:fillClrLst meth="repeat">
      <a:schemeClr val="dk2"/>
    </dgm:fillClrLst>
    <dgm:linClrLst meth="repeat">
      <a:schemeClr val="lt2"/>
    </dgm:linClrLst>
    <dgm:effectClrLst/>
    <dgm:txLinClrLst/>
    <dgm:txFillClrLst/>
    <dgm:txEffectClrLst/>
  </dgm:styleLbl>
  <dgm:styleLbl name="node4">
    <dgm:fillClrLst meth="repeat">
      <a:schemeClr val="dk2"/>
    </dgm:fillClrLst>
    <dgm:linClrLst meth="repeat">
      <a:schemeClr val="lt2"/>
    </dgm:linClrLst>
    <dgm:effectClrLst/>
    <dgm:txLinClrLst/>
    <dgm:txFillClrLst/>
    <dgm:txEffectClrLst/>
  </dgm:styleLbl>
  <dgm:styleLbl name="fgImgPlace1">
    <dgm:fillClrLst meth="repeat">
      <a:schemeClr val="dk2">
        <a:tint val="50000"/>
      </a:schemeClr>
    </dgm:fillClrLst>
    <dgm:linClrLst meth="repeat">
      <a:schemeClr val="lt2"/>
    </dgm:linClrLst>
    <dgm:effectClrLst/>
    <dgm:txLinClrLst/>
    <dgm:txFillClrLst meth="repeat">
      <a:schemeClr val="lt2"/>
    </dgm:txFillClrLst>
    <dgm:txEffectClrLst/>
  </dgm:styleLbl>
  <dgm:styleLbl name="align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bgImgPlace1">
    <dgm:fillClrLst meth="repeat">
      <a:schemeClr val="dk2">
        <a:tint val="50000"/>
      </a:schemeClr>
    </dgm:fillClrLst>
    <dgm:linClrLst meth="repeat">
      <a:schemeClr val="dk2">
        <a:shade val="80000"/>
      </a:schemeClr>
    </dgm:linClrLst>
    <dgm:effectClrLst/>
    <dgm:txLinClrLst/>
    <dgm:txFillClrLst meth="repeat">
      <a:schemeClr val="lt2"/>
    </dgm:txFillClrLst>
    <dgm:txEffectClrLst/>
  </dgm:styleLbl>
  <dgm:styleLbl name="sibTrans2D1">
    <dgm:fillClrLst meth="repeat">
      <a:schemeClr val="dk2">
        <a:tint val="60000"/>
      </a:schemeClr>
    </dgm:fillClrLst>
    <dgm:linClrLst meth="repeat">
      <a:schemeClr val="dk2">
        <a:tint val="60000"/>
      </a:schemeClr>
    </dgm:linClrLst>
    <dgm:effectClrLst/>
    <dgm:txLinClrLst/>
    <dgm:txFillClrLst/>
    <dgm:txEffectClrLst/>
  </dgm:styleLbl>
  <dgm:styleLbl name="fgSibTrans2D1">
    <dgm:fillClrLst meth="repeat">
      <a:schemeClr val="dk2">
        <a:tint val="60000"/>
      </a:schemeClr>
    </dgm:fillClrLst>
    <dgm:linClrLst meth="repeat">
      <a:schemeClr val="dk2">
        <a:tint val="60000"/>
      </a:schemeClr>
    </dgm:linClrLst>
    <dgm:effectClrLst/>
    <dgm:txLinClrLst/>
    <dgm:txFillClrLst/>
    <dgm:txEffectClrLst/>
  </dgm:styleLbl>
  <dgm:styleLbl name="bgSibTrans2D1">
    <dgm:fillClrLst meth="repeat">
      <a:schemeClr val="dk2">
        <a:tint val="60000"/>
      </a:schemeClr>
    </dgm:fillClrLst>
    <dgm:linClrLst meth="repeat">
      <a:schemeClr val="dk2">
        <a:tint val="60000"/>
      </a:schemeClr>
    </dgm:linClrLst>
    <dgm:effectClrLst/>
    <dgm:txLinClrLst/>
    <dgm:txFillClrLst/>
    <dgm:txEffectClrLst/>
  </dgm:styleLbl>
  <dgm:styleLbl name="sibTrans1D1">
    <dgm:fillClrLst meth="repeat">
      <a:schemeClr val="dk2"/>
    </dgm:fillClrLst>
    <dgm:linClrLst meth="repeat">
      <a:schemeClr val="dk2"/>
    </dgm:linClrLst>
    <dgm:effectClrLst/>
    <dgm:txLinClrLst/>
    <dgm:txFillClrLst meth="repeat">
      <a:schemeClr val="lt2"/>
    </dgm:txFillClrLst>
    <dgm:txEffectClrLst/>
  </dgm:styleLbl>
  <dgm:styleLbl name="callout">
    <dgm:fillClrLst meth="repeat">
      <a:schemeClr val="dk2"/>
    </dgm:fillClrLst>
    <dgm:linClrLst meth="repeat">
      <a:schemeClr val="dk2">
        <a:tint val="50000"/>
      </a:schemeClr>
    </dgm:linClrLst>
    <dgm:effectClrLst/>
    <dgm:txLinClrLst/>
    <dgm:txFillClrLst meth="repeat">
      <a:schemeClr val="lt2"/>
    </dgm:txFillClrLst>
    <dgm:txEffectClrLst/>
  </dgm:styleLbl>
  <dgm:styleLbl name="asst0">
    <dgm:fillClrLst meth="repeat">
      <a:schemeClr val="dk2"/>
    </dgm:fillClrLst>
    <dgm:linClrLst meth="repeat">
      <a:schemeClr val="lt2"/>
    </dgm:linClrLst>
    <dgm:effectClrLst/>
    <dgm:txLinClrLst/>
    <dgm:txFillClrLst/>
    <dgm:txEffectClrLst/>
  </dgm:styleLbl>
  <dgm:styleLbl name="asst1">
    <dgm:fillClrLst meth="repeat">
      <a:schemeClr val="dk2"/>
    </dgm:fillClrLst>
    <dgm:linClrLst meth="repeat">
      <a:schemeClr val="lt2"/>
    </dgm:linClrLst>
    <dgm:effectClrLst/>
    <dgm:txLinClrLst/>
    <dgm:txFillClrLst/>
    <dgm:txEffectClrLst/>
  </dgm:styleLbl>
  <dgm:styleLbl name="asst2">
    <dgm:fillClrLst meth="repeat">
      <a:schemeClr val="dk2"/>
    </dgm:fillClrLst>
    <dgm:linClrLst meth="repeat">
      <a:schemeClr val="lt2"/>
    </dgm:linClrLst>
    <dgm:effectClrLst/>
    <dgm:txLinClrLst/>
    <dgm:txFillClrLst/>
    <dgm:txEffectClrLst/>
  </dgm:styleLbl>
  <dgm:styleLbl name="asst3">
    <dgm:fillClrLst meth="repeat">
      <a:schemeClr val="dk2"/>
    </dgm:fillClrLst>
    <dgm:linClrLst meth="repeat">
      <a:schemeClr val="lt2"/>
    </dgm:linClrLst>
    <dgm:effectClrLst/>
    <dgm:txLinClrLst/>
    <dgm:txFillClrLst/>
    <dgm:txEffectClrLst/>
  </dgm:styleLbl>
  <dgm:styleLbl name="asst4">
    <dgm:fillClrLst meth="repeat">
      <a:schemeClr val="dk2"/>
    </dgm:fillClrLst>
    <dgm:linClrLst meth="repeat">
      <a:schemeClr val="lt2"/>
    </dgm:linClrLst>
    <dgm:effectClrLst/>
    <dgm:txLinClrLst/>
    <dgm:txFillClrLst/>
    <dgm:txEffectClrLst/>
  </dgm:styleLbl>
  <dgm:styleLbl name="parChTrans2D1">
    <dgm:fillClrLst meth="repeat">
      <a:schemeClr val="dk2">
        <a:tint val="60000"/>
      </a:schemeClr>
    </dgm:fillClrLst>
    <dgm:linClrLst meth="repeat">
      <a:schemeClr val="dk2">
        <a:tint val="60000"/>
      </a:schemeClr>
    </dgm:linClrLst>
    <dgm:effectClrLst/>
    <dgm:txLinClrLst/>
    <dgm:txFillClrLst meth="repeat">
      <a:schemeClr val="lt2"/>
    </dgm:txFillClrLst>
    <dgm:txEffectClrLst/>
  </dgm:styleLbl>
  <dgm:styleLbl name="parChTrans2D2">
    <dgm:fillClrLst meth="repeat">
      <a:schemeClr val="dk2"/>
    </dgm:fillClrLst>
    <dgm:linClrLst meth="repeat">
      <a:schemeClr val="dk2"/>
    </dgm:linClrLst>
    <dgm:effectClrLst/>
    <dgm:txLinClrLst/>
    <dgm:txFillClrLst meth="repeat">
      <a:schemeClr val="lt2"/>
    </dgm:txFillClrLst>
    <dgm:txEffectClrLst/>
  </dgm:styleLbl>
  <dgm:styleLbl name="parChTrans2D3">
    <dgm:fillClrLst meth="repeat">
      <a:schemeClr val="dk2"/>
    </dgm:fillClrLst>
    <dgm:linClrLst meth="repeat">
      <a:schemeClr val="dk2"/>
    </dgm:linClrLst>
    <dgm:effectClrLst/>
    <dgm:txLinClrLst/>
    <dgm:txFillClrLst meth="repeat">
      <a:schemeClr val="lt2"/>
    </dgm:txFillClrLst>
    <dgm:txEffectClrLst/>
  </dgm:styleLbl>
  <dgm:styleLbl name="parChTrans2D4">
    <dgm:fillClrLst meth="repeat">
      <a:schemeClr val="dk2"/>
    </dgm:fillClrLst>
    <dgm:linClrLst meth="repeat">
      <a:schemeClr val="dk2"/>
    </dgm:linClrLst>
    <dgm:effectClrLst/>
    <dgm:txLinClrLst/>
    <dgm:txFillClrLst meth="repeat">
      <a:schemeClr val="lt2"/>
    </dgm:txFillClrLst>
    <dgm:txEffectClrLst/>
  </dgm:styleLbl>
  <dgm:styleLbl name="parChTrans1D1">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2">
    <dgm:fillClrLst meth="repeat">
      <a:schemeClr val="dk2"/>
    </dgm:fillClrLst>
    <dgm:linClrLst meth="repeat">
      <a:schemeClr val="dk2">
        <a:shade val="60000"/>
      </a:schemeClr>
    </dgm:linClrLst>
    <dgm:effectClrLst/>
    <dgm:txLinClrLst/>
    <dgm:txFillClrLst meth="repeat">
      <a:schemeClr val="tx1"/>
    </dgm:txFillClrLst>
    <dgm:txEffectClrLst/>
  </dgm:styleLbl>
  <dgm:styleLbl name="parChTrans1D3">
    <dgm:fillClrLst meth="repeat">
      <a:schemeClr val="dk2"/>
    </dgm:fillClrLst>
    <dgm:linClrLst meth="repeat">
      <a:schemeClr val="dk2">
        <a:shade val="80000"/>
      </a:schemeClr>
    </dgm:linClrLst>
    <dgm:effectClrLst/>
    <dgm:txLinClrLst/>
    <dgm:txFillClrLst meth="repeat">
      <a:schemeClr val="tx1"/>
    </dgm:txFillClrLst>
    <dgm:txEffectClrLst/>
  </dgm:styleLbl>
  <dgm:styleLbl name="parChTrans1D4">
    <dgm:fillClrLst meth="repeat">
      <a:schemeClr val="dk2"/>
    </dgm:fillClrLst>
    <dgm:linClrLst meth="repeat">
      <a:schemeClr val="dk2">
        <a:shade val="80000"/>
      </a:schemeClr>
    </dgm:linClrLst>
    <dgm:effectClrLst/>
    <dgm:txLinClrLst/>
    <dgm:txFillClrLst meth="repeat">
      <a:schemeClr val="tx1"/>
    </dgm:txFillClrLst>
    <dgm:txEffectClrLst/>
  </dgm:styleLbl>
  <dgm:styleLbl name="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conF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align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trAlignAcc1">
    <dgm:fillClrLst meth="repeat">
      <a:schemeClr val="lt2">
        <a:alpha val="40000"/>
      </a:schemeClr>
    </dgm:fillClrLst>
    <dgm:linClrLst meth="repeat">
      <a:schemeClr val="dk2"/>
    </dgm:linClrLst>
    <dgm:effectClrLst/>
    <dgm:txLinClrLst/>
    <dgm:txFillClrLst meth="repeat">
      <a:schemeClr val="dk1"/>
    </dgm:txFillClrLst>
    <dgm:txEffectClrLst/>
  </dgm:styleLbl>
  <dgm:styleLbl name="bgAcc1">
    <dgm:fillClrLst meth="repeat">
      <a:schemeClr val="lt2">
        <a:alpha val="90000"/>
      </a:schemeClr>
    </dgm:fillClrLst>
    <dgm:linClrLst meth="repeat">
      <a:schemeClr val="dk2"/>
    </dgm:linClrLst>
    <dgm:effectClrLst/>
    <dgm:txLinClrLst/>
    <dgm:txFillClrLst meth="repeat">
      <a:schemeClr val="dk1"/>
    </dgm:txFillClrLst>
    <dgm:txEffectClrLst/>
  </dgm:styleLbl>
  <dgm:styleLbl name="solidFgAcc1">
    <dgm:fillClrLst meth="repeat">
      <a:schemeClr val="lt2"/>
    </dgm:fillClrLst>
    <dgm:linClrLst meth="repeat">
      <a:schemeClr val="dk2"/>
    </dgm:linClrLst>
    <dgm:effectClrLst/>
    <dgm:txLinClrLst/>
    <dgm:txFillClrLst meth="repeat">
      <a:schemeClr val="dk1"/>
    </dgm:txFillClrLst>
    <dgm:txEffectClrLst/>
  </dgm:styleLbl>
  <dgm:styleLbl name="solidAlignAcc1">
    <dgm:fillClrLst meth="repeat">
      <a:schemeClr val="lt2"/>
    </dgm:fillClrLst>
    <dgm:linClrLst meth="repeat">
      <a:schemeClr val="dk2"/>
    </dgm:linClrLst>
    <dgm:effectClrLst/>
    <dgm:txLinClrLst/>
    <dgm:txFillClrLst meth="repeat">
      <a:schemeClr val="dk1"/>
    </dgm:txFillClrLst>
    <dgm:txEffectClrLst/>
  </dgm:styleLbl>
  <dgm:styleLbl name="solidBgAcc1">
    <dgm:fillClrLst meth="repeat">
      <a:schemeClr val="lt2"/>
    </dgm:fillClrLst>
    <dgm:linClrLst meth="repeat">
      <a:schemeClr val="dk2"/>
    </dgm:linClrLst>
    <dgm:effectClrLst/>
    <dgm:txLinClrLst/>
    <dgm:txFillClrLst meth="repeat">
      <a:schemeClr val="dk1"/>
    </dgm:txFillClrLst>
    <dgm:txEffectClrLst/>
  </dgm:styleLbl>
  <dgm:styleLbl name="f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align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bgAccFollowNode1">
    <dgm:fillClrLst meth="repeat">
      <a:schemeClr val="dk2">
        <a:alpha val="90000"/>
        <a:tint val="40000"/>
      </a:schemeClr>
    </dgm:fillClrLst>
    <dgm:linClrLst meth="repeat">
      <a:schemeClr val="dk2">
        <a:alpha val="90000"/>
        <a:tint val="40000"/>
      </a:schemeClr>
    </dgm:linClrLst>
    <dgm:effectClrLst/>
    <dgm:txLinClrLst/>
    <dgm:txFillClrLst meth="repeat">
      <a:schemeClr val="dk1"/>
    </dgm:txFillClrLst>
    <dgm:txEffectClrLst/>
  </dgm:styleLbl>
  <dgm:styleLbl name="fgAcc0">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2">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3">
    <dgm:fillClrLst meth="repeat">
      <a:schemeClr val="lt2">
        <a:alpha val="90000"/>
      </a:schemeClr>
    </dgm:fillClrLst>
    <dgm:linClrLst meth="repeat">
      <a:schemeClr val="dk2"/>
    </dgm:linClrLst>
    <dgm:effectClrLst/>
    <dgm:txLinClrLst/>
    <dgm:txFillClrLst meth="repeat">
      <a:schemeClr val="dk1"/>
    </dgm:txFillClrLst>
    <dgm:txEffectClrLst/>
  </dgm:styleLbl>
  <dgm:styleLbl name="fgAcc4">
    <dgm:fillClrLst meth="repeat">
      <a:schemeClr val="lt2">
        <a:alpha val="90000"/>
      </a:schemeClr>
    </dgm:fillClrLst>
    <dgm:linClrLst meth="repeat">
      <a:schemeClr val="dk2"/>
    </dgm:linClrLst>
    <dgm:effectClrLst/>
    <dgm:txLinClrLst/>
    <dgm:txFillClrLst meth="repeat">
      <a:schemeClr val="dk1"/>
    </dgm:txFillClrLst>
    <dgm:txEffectClrLst/>
  </dgm:styleLbl>
  <dgm:styleLbl name="bgShp">
    <dgm:fillClrLst meth="repeat">
      <a:schemeClr val="dk2">
        <a:tint val="40000"/>
      </a:schemeClr>
    </dgm:fillClrLst>
    <dgm:linClrLst meth="repeat">
      <a:schemeClr val="dk2"/>
    </dgm:linClrLst>
    <dgm:effectClrLst/>
    <dgm:txLinClrLst/>
    <dgm:txFillClrLst meth="repeat">
      <a:schemeClr val="dk1"/>
    </dgm:txFillClrLst>
    <dgm:txEffectClrLst/>
  </dgm:styleLbl>
  <dgm:styleLbl name="dkBgShp">
    <dgm:fillClrLst meth="repeat">
      <a:schemeClr val="dk2">
        <a:shade val="80000"/>
      </a:schemeClr>
    </dgm:fillClrLst>
    <dgm:linClrLst meth="repeat">
      <a:schemeClr val="dk2"/>
    </dgm:linClrLst>
    <dgm:effectClrLst/>
    <dgm:txLinClrLst/>
    <dgm:txFillClrLst meth="repeat">
      <a:schemeClr val="lt1"/>
    </dgm:txFillClrLst>
    <dgm:txEffectClrLst/>
  </dgm:styleLbl>
  <dgm:styleLbl name="trBgShp">
    <dgm:fillClrLst meth="repeat">
      <a:schemeClr val="dk2">
        <a:tint val="50000"/>
        <a:alpha val="40000"/>
      </a:schemeClr>
    </dgm:fillClrLst>
    <dgm:linClrLst meth="repeat">
      <a:schemeClr val="dk2"/>
    </dgm:linClrLst>
    <dgm:effectClrLst/>
    <dgm:txLinClrLst/>
    <dgm:txFillClrLst meth="repeat">
      <a:schemeClr val="lt1"/>
    </dgm:txFillClrLst>
    <dgm:txEffectClrLst/>
  </dgm:styleLbl>
  <dgm:styleLbl name="fgShp">
    <dgm:fillClrLst meth="repeat">
      <a:schemeClr val="dk2">
        <a:tint val="60000"/>
      </a:schemeClr>
    </dgm:fillClrLst>
    <dgm:linClrLst meth="repeat">
      <a:schemeClr val="lt2"/>
    </dgm:linClrLst>
    <dgm:effectClrLst/>
    <dgm:txLinClrLst/>
    <dgm:txFillClrLst meth="repeat">
      <a:schemeClr val="dk1"/>
    </dgm:txFillClrLst>
    <dgm:txEffectClrLst/>
  </dgm:styleLbl>
  <dgm:styleLbl name="revTx">
    <dgm:fillClrLst meth="repeat">
      <a:schemeClr val="lt2">
        <a:alpha val="0"/>
      </a:schemeClr>
    </dgm:fillClrLst>
    <dgm:linClrLst meth="repeat">
      <a:schemeClr val="dk1">
        <a:alpha val="0"/>
      </a:schemeClr>
    </dgm:linClrLst>
    <dgm:effectClrLst/>
    <dgm:txLinClrLst/>
    <dgm:txFillClrLst meth="repeat">
      <a:schemeClr val="tx1"/>
    </dgm:txFillClrLst>
    <dgm:txEffectClrLst/>
  </dgm:styleLbl>
</dgm:colorsDef>
</file>

<file path=ppt/diagrams/colors2.xml><?xml version="1.0" encoding="utf-8"?>
<dgm:colorsDef xmlns:dgm="http://schemas.openxmlformats.org/drawingml/2006/diagram" xmlns:a="http://schemas.openxmlformats.org/drawingml/2006/main" uniqueId="urn:microsoft.com/office/officeart/2005/8/colors/colorful4">
  <dgm:title val=""/>
  <dgm:desc val=""/>
  <dgm:catLst>
    <dgm:cat type="colorful" pri="10400"/>
  </dgm:catLst>
  <dgm:styleLbl name="node0">
    <dgm:fillClrLst meth="repeat">
      <a:schemeClr val="accent3"/>
    </dgm:fillClrLst>
    <dgm:linClrLst meth="repeat">
      <a:schemeClr val="lt1"/>
    </dgm:linClrLst>
    <dgm:effectClrLst/>
    <dgm:txLinClrLst/>
    <dgm:txFillClrLst/>
    <dgm:txEffectClrLst/>
  </dgm:styleLbl>
  <dgm:styleLbl name="node1">
    <dgm:fillClrLst>
      <a:schemeClr val="accent4"/>
      <a:schemeClr val="accent5"/>
    </dgm:fillClrLst>
    <dgm:linClrLst meth="repeat">
      <a:schemeClr val="lt1"/>
    </dgm:linClrLst>
    <dgm:effectClrLst/>
    <dgm:txLinClrLst/>
    <dgm:txFillClrLst/>
    <dgm:txEffectClrLst/>
  </dgm:styleLbl>
  <dgm:styleLbl name="alignNode1">
    <dgm:fillClrLst>
      <a:schemeClr val="accent4"/>
      <a:schemeClr val="accent5"/>
    </dgm:fillClrLst>
    <dgm:linClrLst>
      <a:schemeClr val="accent4"/>
      <a:schemeClr val="accent5"/>
    </dgm:linClrLst>
    <dgm:effectClrLst/>
    <dgm:txLinClrLst/>
    <dgm:txFillClrLst/>
    <dgm:txEffectClrLst/>
  </dgm:styleLbl>
  <dgm:styleLbl name="lnNode1">
    <dgm:fillClrLst>
      <a:schemeClr val="accent4"/>
      <a:schemeClr val="accent5"/>
    </dgm:fillClrLst>
    <dgm:linClrLst meth="repeat">
      <a:schemeClr val="lt1"/>
    </dgm:linClrLst>
    <dgm:effectClrLst/>
    <dgm:txLinClrLst/>
    <dgm:txFillClrLst/>
    <dgm:txEffectClrLst/>
  </dgm:styleLbl>
  <dgm:styleLbl name="vennNode1">
    <dgm:fillClrLst>
      <a:schemeClr val="accent4">
        <a:alpha val="50000"/>
      </a:schemeClr>
      <a:schemeClr val="accent5">
        <a:alpha val="50000"/>
      </a:schemeClr>
    </dgm:fillClrLst>
    <dgm:linClrLst meth="repeat">
      <a:schemeClr val="lt1"/>
    </dgm:linClrLst>
    <dgm:effectClrLst/>
    <dgm:txLinClrLst/>
    <dgm:txFillClrLst/>
    <dgm:txEffectClrLst/>
  </dgm:styleLbl>
  <dgm:styleLbl name="node2">
    <dgm:fillClrLst>
      <a:schemeClr val="accent5"/>
    </dgm:fillClrLst>
    <dgm:linClrLst meth="repeat">
      <a:schemeClr val="lt1"/>
    </dgm:linClrLst>
    <dgm:effectClrLst/>
    <dgm:txLinClrLst/>
    <dgm:txFillClrLst/>
    <dgm:txEffectClrLst/>
  </dgm:styleLbl>
  <dgm:styleLbl name="node3">
    <dgm:fillClrLst>
      <a:schemeClr val="accent6"/>
    </dgm:fillClrLst>
    <dgm:linClrLst meth="repeat">
      <a:schemeClr val="lt1"/>
    </dgm:linClrLst>
    <dgm:effectClrLst/>
    <dgm:txLinClrLst/>
    <dgm:txFillClrLst/>
    <dgm:txEffectClrLst/>
  </dgm:styleLbl>
  <dgm:styleLbl name="node4">
    <dgm:fillClrLst>
      <a:schemeClr val="accent1"/>
    </dgm:fillClrLst>
    <dgm:linClrLst meth="repeat">
      <a:schemeClr val="lt1"/>
    </dgm:linClrLst>
    <dgm:effectClrLst/>
    <dgm:txLinClrLst/>
    <dgm:txFillClrLst/>
    <dgm:txEffectClrLst/>
  </dgm:styleLbl>
  <dgm:styleLbl name="fgImgPlace1">
    <dgm:fillClrLst>
      <a:schemeClr val="accent4">
        <a:tint val="50000"/>
      </a:schemeClr>
      <a:schemeClr val="accent5">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4">
        <a:tint val="50000"/>
      </a:schemeClr>
      <a:schemeClr val="accent5">
        <a:tint val="20000"/>
      </a:schemeClr>
    </dgm:fillClrLst>
    <dgm:linClrLst meth="repeat">
      <a:schemeClr val="lt1"/>
    </dgm:linClrLst>
    <dgm:effectClrLst/>
    <dgm:txLinClrLst/>
    <dgm:txFillClrLst meth="repeat">
      <a:schemeClr val="lt1"/>
    </dgm:txFillClrLst>
    <dgm:txEffectClrLst/>
  </dgm:styleLbl>
  <dgm:styleLbl name="sibTrans2D1">
    <dgm:fillClrLst>
      <a:schemeClr val="accent4"/>
      <a:schemeClr val="accent5"/>
    </dgm:fillClrLst>
    <dgm:linClrLst meth="repeat">
      <a:schemeClr val="lt1"/>
    </dgm:linClrLst>
    <dgm:effectClrLst/>
    <dgm:txLinClrLst/>
    <dgm:txFillClrLst/>
    <dgm:txEffectClrLst/>
  </dgm:styleLbl>
  <dgm:styleLbl name="fgSibTrans2D1">
    <dgm:fillClrLst>
      <a:schemeClr val="accent4"/>
      <a:schemeClr val="accent5"/>
    </dgm:fillClrLst>
    <dgm:linClrLst meth="repeat">
      <a:schemeClr val="lt1"/>
    </dgm:linClrLst>
    <dgm:effectClrLst/>
    <dgm:txLinClrLst/>
    <dgm:txFillClrLst meth="repeat">
      <a:schemeClr val="lt1"/>
    </dgm:txFillClrLst>
    <dgm:txEffectClrLst/>
  </dgm:styleLbl>
  <dgm:styleLbl name="bgSibTrans2D1">
    <dgm:fillClrLst>
      <a:schemeClr val="accent4"/>
      <a:schemeClr val="accent5"/>
    </dgm:fillClrLst>
    <dgm:linClrLst meth="repeat">
      <a:schemeClr val="lt1"/>
    </dgm:linClrLst>
    <dgm:effectClrLst/>
    <dgm:txLinClrLst/>
    <dgm:txFillClrLst meth="repeat">
      <a:schemeClr val="lt1"/>
    </dgm:txFillClrLst>
    <dgm:txEffectClrLst/>
  </dgm:styleLbl>
  <dgm:styleLbl name="sibTrans1D1">
    <dgm:fillClrLst/>
    <dgm:linClrLst>
      <a:schemeClr val="accent4"/>
      <a:schemeClr val="accent5"/>
    </dgm:linClrLst>
    <dgm:effectClrLst/>
    <dgm:txLinClrLst/>
    <dgm:txFillClrLst meth="repeat">
      <a:schemeClr val="tx1"/>
    </dgm:txFillClrLst>
    <dgm:txEffectClrLst/>
  </dgm:styleLbl>
  <dgm:styleLbl name="callout">
    <dgm:fillClrLst meth="repeat">
      <a:schemeClr val="accent4"/>
    </dgm:fillClrLst>
    <dgm:linClrLst meth="repeat">
      <a:schemeClr val="accent4">
        <a:tint val="50000"/>
      </a:schemeClr>
    </dgm:linClrLst>
    <dgm:effectClrLst/>
    <dgm:txLinClrLst/>
    <dgm:txFillClrLst meth="repeat">
      <a:schemeClr val="tx1"/>
    </dgm:txFillClrLst>
    <dgm:txEffectClrLst/>
  </dgm:styleLbl>
  <dgm:styleLbl name="asst0">
    <dgm:fillClrLst meth="repeat">
      <a:schemeClr val="accent4"/>
    </dgm:fillClrLst>
    <dgm:linClrLst meth="repeat">
      <a:schemeClr val="lt1">
        <a:shade val="80000"/>
      </a:schemeClr>
    </dgm:linClrLst>
    <dgm:effectClrLst/>
    <dgm:txLinClrLst/>
    <dgm:txFillClrLst/>
    <dgm:txEffectClrLst/>
  </dgm:styleLbl>
  <dgm:styleLbl name="asst1">
    <dgm:fillClrLst meth="repeat">
      <a:schemeClr val="accent5"/>
    </dgm:fillClrLst>
    <dgm:linClrLst meth="repeat">
      <a:schemeClr val="lt1">
        <a:shade val="80000"/>
      </a:schemeClr>
    </dgm:linClrLst>
    <dgm:effectClrLst/>
    <dgm:txLinClrLst/>
    <dgm:txFillClrLst/>
    <dgm:txEffectClrLst/>
  </dgm:styleLbl>
  <dgm:styleLbl name="asst2">
    <dgm:fillClrLst>
      <a:schemeClr val="accent6"/>
    </dgm:fillClrLst>
    <dgm:linClrLst meth="repeat">
      <a:schemeClr val="lt1"/>
    </dgm:linClrLst>
    <dgm:effectClrLst/>
    <dgm:txLinClrLst/>
    <dgm:txFillClrLst/>
    <dgm:txEffectClrLst/>
  </dgm:styleLbl>
  <dgm:styleLbl name="asst3">
    <dgm:fillClrLst>
      <a:schemeClr val="accent1"/>
    </dgm:fillClrLst>
    <dgm:linClrLst meth="repeat">
      <a:schemeClr val="lt1"/>
    </dgm:linClrLst>
    <dgm:effectClrLst/>
    <dgm:txLinClrLst/>
    <dgm:txFillClrLst/>
    <dgm:txEffectClrLst/>
  </dgm:styleLbl>
  <dgm:styleLbl name="asst4">
    <dgm:fillClrLst>
      <a:schemeClr val="accent2"/>
    </dgm:fillClrLst>
    <dgm:linClrLst meth="repeat">
      <a:schemeClr val="lt1"/>
    </dgm:linClrLst>
    <dgm:effectClrLst/>
    <dgm:txLinClrLst/>
    <dgm:txFillClrLst/>
    <dgm:txEffectClrLst/>
  </dgm:styleLbl>
  <dgm:styleLbl name="parChTrans2D1">
    <dgm:fillClrLst meth="repeat">
      <a:schemeClr val="accent4"/>
    </dgm:fillClrLst>
    <dgm:linClrLst meth="repeat">
      <a:schemeClr val="lt1"/>
    </dgm:linClrLst>
    <dgm:effectClrLst/>
    <dgm:txLinClrLst/>
    <dgm:txFillClrLst meth="repeat">
      <a:schemeClr val="lt1"/>
    </dgm:txFillClrLst>
    <dgm:txEffectClrLst/>
  </dgm:styleLbl>
  <dgm:styleLbl name="parChTrans2D2">
    <dgm:fillClrLst meth="repeat">
      <a:schemeClr val="accent5"/>
    </dgm:fillClrLst>
    <dgm:linClrLst meth="repeat">
      <a:schemeClr val="lt1"/>
    </dgm:linClrLst>
    <dgm:effectClrLst/>
    <dgm:txLinClrLst/>
    <dgm:txFillClrLst/>
    <dgm:txEffectClrLst/>
  </dgm:styleLbl>
  <dgm:styleLbl name="parChTrans2D3">
    <dgm:fillClrLst meth="repeat">
      <a:schemeClr val="accent5"/>
    </dgm:fillClrLst>
    <dgm:linClrLst meth="repeat">
      <a:schemeClr val="lt1"/>
    </dgm:linClrLst>
    <dgm:effectClrLst/>
    <dgm:txLinClrLst/>
    <dgm:txFillClrLst/>
    <dgm:txEffectClrLst/>
  </dgm:styleLbl>
  <dgm:styleLbl name="parChTrans2D4">
    <dgm:fillClrLst meth="repeat">
      <a:schemeClr val="accent6"/>
    </dgm:fillClrLst>
    <dgm:linClrLst meth="repeat">
      <a:schemeClr val="lt1"/>
    </dgm:linClrLst>
    <dgm:effectClrLst/>
    <dgm:txLinClrLst/>
    <dgm:txFillClrLst meth="repeat">
      <a:schemeClr val="lt1"/>
    </dgm:txFillClrLst>
    <dgm:txEffectClrLst/>
  </dgm:styleLbl>
  <dgm:styleLbl name="parChTrans1D1">
    <dgm:fillClrLst meth="repeat">
      <a:schemeClr val="accent4"/>
    </dgm:fillClrLst>
    <dgm:linClrLst meth="repeat">
      <a:schemeClr val="accent4"/>
    </dgm:linClrLst>
    <dgm:effectClrLst/>
    <dgm:txLinClrLst/>
    <dgm:txFillClrLst meth="repeat">
      <a:schemeClr val="tx1"/>
    </dgm:txFillClrLst>
    <dgm:txEffectClrLst/>
  </dgm:styleLbl>
  <dgm:styleLbl name="parChTrans1D2">
    <dgm:fillClrLst meth="repeat">
      <a:schemeClr val="accent4">
        <a:tint val="90000"/>
      </a:schemeClr>
    </dgm:fillClrLst>
    <dgm:linClrLst meth="repeat">
      <a:schemeClr val="accent5"/>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6"/>
    </dgm:linClrLst>
    <dgm:effectClrLst/>
    <dgm:txLinClrLst/>
    <dgm:txFillClrLst meth="repeat">
      <a:schemeClr val="tx1"/>
    </dgm:txFillClrLst>
    <dgm:txEffectClrLst/>
  </dgm:styleLbl>
  <dgm:styleLbl name="parChTrans1D4">
    <dgm:fillClrLst meth="repeat">
      <a:schemeClr val="accent4">
        <a:tint val="50000"/>
      </a:schemeClr>
    </dgm:fillClrLst>
    <dgm:linClrLst meth="repeat">
      <a:schemeClr val="accent1"/>
    </dgm:linClrLst>
    <dgm:effectClrLst/>
    <dgm:txLinClrLst/>
    <dgm:txFillClrLst meth="repeat">
      <a:schemeClr val="tx1"/>
    </dgm:txFillClrLst>
    <dgm:txEffectClrLst/>
  </dgm:styleLbl>
  <dgm:styleLbl name="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conF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align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4"/>
    </dgm:linClrLst>
    <dgm:effectClrLst/>
    <dgm:txLinClrLst/>
    <dgm:txFillClrLst meth="repeat">
      <a:schemeClr val="dk1"/>
    </dgm:txFillClrLst>
    <dgm:txEffectClrLst/>
  </dgm:styleLbl>
  <dgm:styleLbl name="bgAcc1">
    <dgm:fillClrLst meth="repeat">
      <a:schemeClr val="lt1">
        <a:alpha val="90000"/>
      </a:schemeClr>
    </dgm:fillClrLst>
    <dgm:linClrLst>
      <a:schemeClr val="accent4"/>
      <a:schemeClr val="accent5"/>
    </dgm:linClrLst>
    <dgm:effectClrLst/>
    <dgm:txLinClrLst/>
    <dgm:txFillClrLst meth="repeat">
      <a:schemeClr val="dk1"/>
    </dgm:txFillClrLst>
    <dgm:txEffectClrLst/>
  </dgm:styleLbl>
  <dgm:styleLbl name="solidFgAcc1">
    <dgm:fillClrLst meth="repeat">
      <a:schemeClr val="lt1"/>
    </dgm:fillClrLst>
    <dgm:linClrLst>
      <a:schemeClr val="accent4"/>
      <a:schemeClr val="accent5"/>
    </dgm:linClrLst>
    <dgm:effectClrLst/>
    <dgm:txLinClrLst/>
    <dgm:txFillClrLst meth="repeat">
      <a:schemeClr val="dk1"/>
    </dgm:txFillClrLst>
    <dgm:txEffectClrLst/>
  </dgm:styleLbl>
  <dgm:styleLbl name="solidAlignAcc1">
    <dgm:fillClrLst meth="repeat">
      <a:schemeClr val="lt1"/>
    </dgm:fillClrLst>
    <dgm:linClrLst>
      <a:schemeClr val="accent4"/>
      <a:schemeClr val="accent5"/>
    </dgm:linClrLst>
    <dgm:effectClrLst/>
    <dgm:txLinClrLst/>
    <dgm:txFillClrLst meth="repeat">
      <a:schemeClr val="dk1"/>
    </dgm:txFillClrLst>
    <dgm:txEffectClrLst/>
  </dgm:styleLbl>
  <dgm:styleLbl name="solidBgAcc1">
    <dgm:fillClrLst meth="repeat">
      <a:schemeClr val="lt1"/>
    </dgm:fillClrLst>
    <dgm:linClrLst>
      <a:schemeClr val="accent4"/>
      <a:schemeClr val="accent5"/>
    </dgm:linClrLst>
    <dgm:effectClrLst/>
    <dgm:txLinClrLst/>
    <dgm:txFillClrLst meth="repeat">
      <a:schemeClr val="dk1"/>
    </dgm:txFillClrLst>
    <dgm:txEffectClrLst/>
  </dgm:styleLbl>
  <dgm:styleLbl name="f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align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bgAccFollowNode1">
    <dgm:fillClrLst>
      <a:schemeClr val="accent4">
        <a:tint val="40000"/>
        <a:alpha val="90000"/>
      </a:schemeClr>
      <a:schemeClr val="accent5">
        <a:tint val="40000"/>
        <a:alpha val="90000"/>
      </a:schemeClr>
    </dgm:fillClrLst>
    <dgm:linClrLst>
      <a:schemeClr val="accent4">
        <a:tint val="40000"/>
        <a:alpha val="90000"/>
      </a:schemeClr>
      <a:schemeClr val="accent5">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3"/>
    </dgm:linClrLst>
    <dgm:effectClrLst/>
    <dgm:txLinClrLst/>
    <dgm:txFillClrLst meth="repeat">
      <a:schemeClr val="dk1"/>
    </dgm:txFillClrLst>
    <dgm:txEffectClrLst/>
  </dgm:styleLbl>
  <dgm:styleLbl name="fgAcc2">
    <dgm:fillClrLst meth="repeat">
      <a:schemeClr val="lt1">
        <a:alpha val="90000"/>
      </a:schemeClr>
    </dgm:fillClrLst>
    <dgm:linClrLst>
      <a:schemeClr val="accent5"/>
    </dgm:linClrLst>
    <dgm:effectClrLst/>
    <dgm:txLinClrLst/>
    <dgm:txFillClrLst meth="repeat">
      <a:schemeClr val="dk1"/>
    </dgm:txFillClrLst>
    <dgm:txEffectClrLst/>
  </dgm:styleLbl>
  <dgm:styleLbl name="fgAcc3">
    <dgm:fillClrLst meth="repeat">
      <a:schemeClr val="lt1">
        <a:alpha val="90000"/>
      </a:schemeClr>
    </dgm:fillClrLst>
    <dgm:linClrLst>
      <a:schemeClr val="accent6"/>
    </dgm:linClrLst>
    <dgm:effectClrLst/>
    <dgm:txLinClrLst/>
    <dgm:txFillClrLst meth="repeat">
      <a:schemeClr val="dk1"/>
    </dgm:txFillClrLst>
    <dgm:txEffectClrLst/>
  </dgm:styleLbl>
  <dgm:styleLbl name="fgAcc4">
    <dgm:fillClrLst meth="repeat">
      <a:schemeClr val="lt1">
        <a:alpha val="90000"/>
      </a:schemeClr>
    </dgm:fillClrLst>
    <dgm:linClrLst>
      <a:schemeClr val="accent1"/>
    </dgm:linClrLst>
    <dgm:effectClrLst/>
    <dgm:txLinClrLst/>
    <dgm:txFillClrLst meth="repeat">
      <a:schemeClr val="dk1"/>
    </dgm:txFillClrLst>
    <dgm:txEffectClrLst/>
  </dgm:styleLbl>
  <dgm:styleLbl name="bgShp">
    <dgm:fillClrLst meth="repeat">
      <a:schemeClr val="accent4">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4">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4">
        <a:tint val="50000"/>
        <a:alpha val="40000"/>
      </a:schemeClr>
    </dgm:fillClrLst>
    <dgm:linClrLst meth="repeat">
      <a:schemeClr val="accent4"/>
    </dgm:linClrLst>
    <dgm:effectClrLst/>
    <dgm:txLinClrLst/>
    <dgm:txFillClrLst meth="repeat">
      <a:schemeClr val="lt1"/>
    </dgm:txFillClrLst>
    <dgm:txEffectClrLst/>
  </dgm:styleLbl>
  <dgm:styleLbl name="fgShp">
    <dgm:fillClrLst meth="repeat">
      <a:schemeClr val="accent4">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0B0FA360-7769-4668-B03F-2BAD57ABC067}" type="doc">
      <dgm:prSet loTypeId="urn:microsoft.com/office/officeart/2005/8/layout/process1" loCatId="process" qsTypeId="urn:microsoft.com/office/officeart/2005/8/quickstyle/simple1" qsCatId="simple" csTypeId="urn:microsoft.com/office/officeart/2005/8/colors/accent0_3" csCatId="mainScheme" phldr="1"/>
      <dgm:spPr/>
    </dgm:pt>
    <dgm:pt modelId="{AA858AAD-88DC-4920-88A0-D4381471B60A}">
      <dgm:prSet phldrT="[Text]"/>
      <dgm:spPr/>
      <dgm:t>
        <a:bodyPr/>
        <a:lstStyle/>
        <a:p>
          <a:r>
            <a:rPr lang="en-US" dirty="0" smtClean="0">
              <a:latin typeface="Arial Narrow" panose="020B0606020202030204" pitchFamily="34" charset="0"/>
            </a:rPr>
            <a:t>Pharmaceutical Companies</a:t>
          </a:r>
        </a:p>
      </dgm:t>
    </dgm:pt>
    <dgm:pt modelId="{D6E1F092-0698-4475-91B9-1B58A8717623}" type="parTrans" cxnId="{5DA0268F-069F-4367-A78E-6113A642AAC2}">
      <dgm:prSet/>
      <dgm:spPr/>
      <dgm:t>
        <a:bodyPr/>
        <a:lstStyle/>
        <a:p>
          <a:endParaRPr lang="en-US"/>
        </a:p>
      </dgm:t>
    </dgm:pt>
    <dgm:pt modelId="{B6408A44-2996-415D-AB35-CE43EE7C8F52}" type="sibTrans" cxnId="{5DA0268F-069F-4367-A78E-6113A642AAC2}">
      <dgm:prSet/>
      <dgm:spPr/>
      <dgm:t>
        <a:bodyPr/>
        <a:lstStyle/>
        <a:p>
          <a:endParaRPr lang="en-US"/>
        </a:p>
      </dgm:t>
    </dgm:pt>
    <dgm:pt modelId="{5581A0AB-6F3A-491A-83B8-3A2857637352}">
      <dgm:prSet phldrT="[Text]"/>
      <dgm:spPr/>
      <dgm:t>
        <a:bodyPr/>
        <a:lstStyle/>
        <a:p>
          <a:r>
            <a:rPr lang="en-US" dirty="0" smtClean="0">
              <a:latin typeface="Arial Narrow" panose="020B0606020202030204" pitchFamily="34" charset="0"/>
            </a:rPr>
            <a:t>Healthcare System</a:t>
          </a:r>
          <a:endParaRPr lang="en-US" dirty="0">
            <a:latin typeface="Arial Narrow" panose="020B0606020202030204" pitchFamily="34" charset="0"/>
          </a:endParaRPr>
        </a:p>
      </dgm:t>
    </dgm:pt>
    <dgm:pt modelId="{92A7EF28-7DD3-4ED5-B43E-D0E39378967C}" type="parTrans" cxnId="{519856C5-BE38-4DAE-83FC-F791AEAF76D9}">
      <dgm:prSet/>
      <dgm:spPr/>
      <dgm:t>
        <a:bodyPr/>
        <a:lstStyle/>
        <a:p>
          <a:endParaRPr lang="en-US"/>
        </a:p>
      </dgm:t>
    </dgm:pt>
    <dgm:pt modelId="{33686B17-C130-4F67-AD73-62B79D37ABEC}" type="sibTrans" cxnId="{519856C5-BE38-4DAE-83FC-F791AEAF76D9}">
      <dgm:prSet/>
      <dgm:spPr/>
      <dgm:t>
        <a:bodyPr/>
        <a:lstStyle/>
        <a:p>
          <a:endParaRPr lang="en-US"/>
        </a:p>
      </dgm:t>
    </dgm:pt>
    <dgm:pt modelId="{B39EFFE7-2C02-4FD8-939D-93037567048E}">
      <dgm:prSet phldrT="[Text]"/>
      <dgm:spPr/>
      <dgm:t>
        <a:bodyPr/>
        <a:lstStyle/>
        <a:p>
          <a:r>
            <a:rPr lang="en-US" dirty="0" smtClean="0">
              <a:latin typeface="Arial Narrow" panose="020B0606020202030204" pitchFamily="34" charset="0"/>
            </a:rPr>
            <a:t>Addictive Properties</a:t>
          </a:r>
          <a:endParaRPr lang="en-US" dirty="0">
            <a:latin typeface="Arial Narrow" panose="020B0606020202030204" pitchFamily="34" charset="0"/>
          </a:endParaRPr>
        </a:p>
      </dgm:t>
    </dgm:pt>
    <dgm:pt modelId="{771246C9-F7E3-4695-BAAB-4D7B35E6F34A}" type="parTrans" cxnId="{D10095FC-775D-41D1-B1BC-F5436DCA188D}">
      <dgm:prSet/>
      <dgm:spPr/>
      <dgm:t>
        <a:bodyPr/>
        <a:lstStyle/>
        <a:p>
          <a:endParaRPr lang="en-US"/>
        </a:p>
      </dgm:t>
    </dgm:pt>
    <dgm:pt modelId="{F09D76D8-AC0C-4C02-9319-D29D7F9C1B90}" type="sibTrans" cxnId="{D10095FC-775D-41D1-B1BC-F5436DCA188D}">
      <dgm:prSet/>
      <dgm:spPr/>
      <dgm:t>
        <a:bodyPr/>
        <a:lstStyle/>
        <a:p>
          <a:endParaRPr lang="en-US"/>
        </a:p>
      </dgm:t>
    </dgm:pt>
    <dgm:pt modelId="{C3318235-A2AA-4108-A849-935DB722D93B}">
      <dgm:prSet phldrT="[Text]"/>
      <dgm:spPr/>
      <dgm:t>
        <a:bodyPr/>
        <a:lstStyle/>
        <a:p>
          <a:r>
            <a:rPr lang="en-US" dirty="0" smtClean="0">
              <a:latin typeface="Arial Narrow" panose="020B0606020202030204" pitchFamily="34" charset="0"/>
            </a:rPr>
            <a:t>Claimed that prescription opioids were not addictive</a:t>
          </a:r>
        </a:p>
      </dgm:t>
    </dgm:pt>
    <dgm:pt modelId="{3C46A876-B386-4C3A-9868-87318712DC42}" type="parTrans" cxnId="{C4935044-20F9-4969-92DA-FF9AC3924F6F}">
      <dgm:prSet/>
      <dgm:spPr/>
      <dgm:t>
        <a:bodyPr/>
        <a:lstStyle/>
        <a:p>
          <a:endParaRPr lang="en-US"/>
        </a:p>
      </dgm:t>
    </dgm:pt>
    <dgm:pt modelId="{1D3EA4D8-6B1E-4E20-9DE2-C59D420115C0}" type="sibTrans" cxnId="{C4935044-20F9-4969-92DA-FF9AC3924F6F}">
      <dgm:prSet/>
      <dgm:spPr/>
      <dgm:t>
        <a:bodyPr/>
        <a:lstStyle/>
        <a:p>
          <a:endParaRPr lang="en-US"/>
        </a:p>
      </dgm:t>
    </dgm:pt>
    <dgm:pt modelId="{8F6A0724-9288-4912-A046-5034935DC293}">
      <dgm:prSet phldrT="[Text]"/>
      <dgm:spPr/>
      <dgm:t>
        <a:bodyPr/>
        <a:lstStyle/>
        <a:p>
          <a:r>
            <a:rPr lang="en-US" dirty="0" smtClean="0">
              <a:latin typeface="Arial Narrow" panose="020B0606020202030204" pitchFamily="34" charset="0"/>
            </a:rPr>
            <a:t>Physicians began to prescribe opioids at greater rates</a:t>
          </a:r>
          <a:endParaRPr lang="en-US" dirty="0">
            <a:latin typeface="Arial Narrow" panose="020B0606020202030204" pitchFamily="34" charset="0"/>
          </a:endParaRPr>
        </a:p>
      </dgm:t>
    </dgm:pt>
    <dgm:pt modelId="{82EB1770-FFBB-4AF6-AE00-0053A1F32093}" type="parTrans" cxnId="{3609155C-2F08-42FA-8C71-750F2B1C2D35}">
      <dgm:prSet/>
      <dgm:spPr/>
      <dgm:t>
        <a:bodyPr/>
        <a:lstStyle/>
        <a:p>
          <a:endParaRPr lang="en-US"/>
        </a:p>
      </dgm:t>
    </dgm:pt>
    <dgm:pt modelId="{EF156B94-8B7A-4B15-AFB3-05EC890DC45E}" type="sibTrans" cxnId="{3609155C-2F08-42FA-8C71-750F2B1C2D35}">
      <dgm:prSet/>
      <dgm:spPr/>
      <dgm:t>
        <a:bodyPr/>
        <a:lstStyle/>
        <a:p>
          <a:endParaRPr lang="en-US"/>
        </a:p>
      </dgm:t>
    </dgm:pt>
    <dgm:pt modelId="{D2830E11-E1A4-4A27-9662-AC8C18ADDBD4}">
      <dgm:prSet phldrT="[Text]"/>
      <dgm:spPr/>
      <dgm:t>
        <a:bodyPr/>
        <a:lstStyle/>
        <a:p>
          <a:r>
            <a:rPr lang="en-US" dirty="0" smtClean="0">
              <a:latin typeface="Arial Narrow" panose="020B0606020202030204" pitchFamily="34" charset="0"/>
            </a:rPr>
            <a:t>Misuse, abuse and diversion led to the spread of addiction and opioid overdoses</a:t>
          </a:r>
          <a:endParaRPr lang="en-US" dirty="0">
            <a:latin typeface="Arial Narrow" panose="020B0606020202030204" pitchFamily="34" charset="0"/>
          </a:endParaRPr>
        </a:p>
      </dgm:t>
    </dgm:pt>
    <dgm:pt modelId="{7DA2DE7B-E16C-4699-A38A-67261626F265}" type="parTrans" cxnId="{F1503316-0F30-4878-AA4E-3E4670CE5FAA}">
      <dgm:prSet/>
      <dgm:spPr/>
      <dgm:t>
        <a:bodyPr/>
        <a:lstStyle/>
        <a:p>
          <a:endParaRPr lang="en-US"/>
        </a:p>
      </dgm:t>
    </dgm:pt>
    <dgm:pt modelId="{A0B99760-A6BB-4027-AD69-92F27A9BBC4F}" type="sibTrans" cxnId="{F1503316-0F30-4878-AA4E-3E4670CE5FAA}">
      <dgm:prSet/>
      <dgm:spPr/>
      <dgm:t>
        <a:bodyPr/>
        <a:lstStyle/>
        <a:p>
          <a:endParaRPr lang="en-US"/>
        </a:p>
      </dgm:t>
    </dgm:pt>
    <dgm:pt modelId="{F72EA0B8-00ED-438F-9053-B097F0AD52D2}">
      <dgm:prSet phldrT="[Text]"/>
      <dgm:spPr/>
      <dgm:t>
        <a:bodyPr/>
        <a:lstStyle/>
        <a:p>
          <a:r>
            <a:rPr lang="en-US" dirty="0" smtClean="0">
              <a:latin typeface="Arial Narrow" panose="020B0606020202030204" pitchFamily="34" charset="0"/>
            </a:rPr>
            <a:t>Cheaper Alternatives</a:t>
          </a:r>
          <a:endParaRPr lang="en-US" dirty="0">
            <a:latin typeface="Arial Narrow" panose="020B0606020202030204" pitchFamily="34" charset="0"/>
          </a:endParaRPr>
        </a:p>
      </dgm:t>
    </dgm:pt>
    <dgm:pt modelId="{9BB92010-18E3-4FB9-8904-1D93FC1D5936}" type="parTrans" cxnId="{D69BE0B0-00E3-4251-BC74-7973406BFC25}">
      <dgm:prSet/>
      <dgm:spPr/>
      <dgm:t>
        <a:bodyPr/>
        <a:lstStyle/>
        <a:p>
          <a:endParaRPr lang="en-US"/>
        </a:p>
      </dgm:t>
    </dgm:pt>
    <dgm:pt modelId="{E8632397-F122-4978-8E69-E15708E78275}" type="sibTrans" cxnId="{D69BE0B0-00E3-4251-BC74-7973406BFC25}">
      <dgm:prSet/>
      <dgm:spPr/>
      <dgm:t>
        <a:bodyPr/>
        <a:lstStyle/>
        <a:p>
          <a:endParaRPr lang="en-US"/>
        </a:p>
      </dgm:t>
    </dgm:pt>
    <dgm:pt modelId="{88DCF37C-0AC8-4970-AF0B-AC9875A083B1}">
      <dgm:prSet phldrT="[Text]"/>
      <dgm:spPr/>
      <dgm:t>
        <a:bodyPr/>
        <a:lstStyle/>
        <a:p>
          <a:r>
            <a:rPr lang="en-US" dirty="0" smtClean="0">
              <a:latin typeface="Arial Narrow" panose="020B0606020202030204" pitchFamily="34" charset="0"/>
            </a:rPr>
            <a:t>Illicit manufacturing drastically increasing the number of deaths from opioids. </a:t>
          </a:r>
          <a:endParaRPr lang="en-US" dirty="0">
            <a:latin typeface="Arial Narrow" panose="020B0606020202030204" pitchFamily="34" charset="0"/>
          </a:endParaRPr>
        </a:p>
      </dgm:t>
    </dgm:pt>
    <dgm:pt modelId="{B60F2208-E1D5-439E-B335-1142A0A667AE}" type="parTrans" cxnId="{AEEB85A8-8380-41E1-B381-2DA8680501AB}">
      <dgm:prSet/>
      <dgm:spPr/>
      <dgm:t>
        <a:bodyPr/>
        <a:lstStyle/>
        <a:p>
          <a:endParaRPr lang="en-US"/>
        </a:p>
      </dgm:t>
    </dgm:pt>
    <dgm:pt modelId="{F10E0B74-A6C6-4ACB-BEC6-0D3EAB8EA5B8}" type="sibTrans" cxnId="{AEEB85A8-8380-41E1-B381-2DA8680501AB}">
      <dgm:prSet/>
      <dgm:spPr/>
      <dgm:t>
        <a:bodyPr/>
        <a:lstStyle/>
        <a:p>
          <a:endParaRPr lang="en-US"/>
        </a:p>
      </dgm:t>
    </dgm:pt>
    <dgm:pt modelId="{6F11018B-BADB-4A48-B89D-9D06D52303EB}" type="pres">
      <dgm:prSet presAssocID="{0B0FA360-7769-4668-B03F-2BAD57ABC067}" presName="Name0" presStyleCnt="0">
        <dgm:presLayoutVars>
          <dgm:dir/>
          <dgm:resizeHandles val="exact"/>
        </dgm:presLayoutVars>
      </dgm:prSet>
      <dgm:spPr/>
    </dgm:pt>
    <dgm:pt modelId="{4AD9357D-02BE-4A9B-8B16-122A80864E5F}" type="pres">
      <dgm:prSet presAssocID="{AA858AAD-88DC-4920-88A0-D4381471B60A}" presName="node" presStyleLbl="node1" presStyleIdx="0" presStyleCnt="4">
        <dgm:presLayoutVars>
          <dgm:bulletEnabled val="1"/>
        </dgm:presLayoutVars>
      </dgm:prSet>
      <dgm:spPr/>
      <dgm:t>
        <a:bodyPr/>
        <a:lstStyle/>
        <a:p>
          <a:endParaRPr lang="en-US"/>
        </a:p>
      </dgm:t>
    </dgm:pt>
    <dgm:pt modelId="{F6ED6717-F9C8-416C-A8A4-C408B55583DE}" type="pres">
      <dgm:prSet presAssocID="{B6408A44-2996-415D-AB35-CE43EE7C8F52}" presName="sibTrans" presStyleLbl="sibTrans2D1" presStyleIdx="0" presStyleCnt="3"/>
      <dgm:spPr/>
      <dgm:t>
        <a:bodyPr/>
        <a:lstStyle/>
        <a:p>
          <a:endParaRPr lang="en-US"/>
        </a:p>
      </dgm:t>
    </dgm:pt>
    <dgm:pt modelId="{BD912DF1-CCC1-444E-9335-EE23C99B8E79}" type="pres">
      <dgm:prSet presAssocID="{B6408A44-2996-415D-AB35-CE43EE7C8F52}" presName="connectorText" presStyleLbl="sibTrans2D1" presStyleIdx="0" presStyleCnt="3"/>
      <dgm:spPr/>
      <dgm:t>
        <a:bodyPr/>
        <a:lstStyle/>
        <a:p>
          <a:endParaRPr lang="en-US"/>
        </a:p>
      </dgm:t>
    </dgm:pt>
    <dgm:pt modelId="{A42BE614-7756-48FC-9944-27F83FB84570}" type="pres">
      <dgm:prSet presAssocID="{5581A0AB-6F3A-491A-83B8-3A2857637352}" presName="node" presStyleLbl="node1" presStyleIdx="1" presStyleCnt="4">
        <dgm:presLayoutVars>
          <dgm:bulletEnabled val="1"/>
        </dgm:presLayoutVars>
      </dgm:prSet>
      <dgm:spPr/>
      <dgm:t>
        <a:bodyPr/>
        <a:lstStyle/>
        <a:p>
          <a:endParaRPr lang="en-US"/>
        </a:p>
      </dgm:t>
    </dgm:pt>
    <dgm:pt modelId="{368814BB-4117-498F-97E7-D34D80C3BE32}" type="pres">
      <dgm:prSet presAssocID="{33686B17-C130-4F67-AD73-62B79D37ABEC}" presName="sibTrans" presStyleLbl="sibTrans2D1" presStyleIdx="1" presStyleCnt="3"/>
      <dgm:spPr/>
      <dgm:t>
        <a:bodyPr/>
        <a:lstStyle/>
        <a:p>
          <a:endParaRPr lang="en-US"/>
        </a:p>
      </dgm:t>
    </dgm:pt>
    <dgm:pt modelId="{446A6C3C-AFB5-43A8-8D26-F764CE7B7C2E}" type="pres">
      <dgm:prSet presAssocID="{33686B17-C130-4F67-AD73-62B79D37ABEC}" presName="connectorText" presStyleLbl="sibTrans2D1" presStyleIdx="1" presStyleCnt="3"/>
      <dgm:spPr/>
      <dgm:t>
        <a:bodyPr/>
        <a:lstStyle/>
        <a:p>
          <a:endParaRPr lang="en-US"/>
        </a:p>
      </dgm:t>
    </dgm:pt>
    <dgm:pt modelId="{A7125FC7-CD83-4BB8-A5AB-4E083865DBB7}" type="pres">
      <dgm:prSet presAssocID="{B39EFFE7-2C02-4FD8-939D-93037567048E}" presName="node" presStyleLbl="node1" presStyleIdx="2" presStyleCnt="4">
        <dgm:presLayoutVars>
          <dgm:bulletEnabled val="1"/>
        </dgm:presLayoutVars>
      </dgm:prSet>
      <dgm:spPr/>
      <dgm:t>
        <a:bodyPr/>
        <a:lstStyle/>
        <a:p>
          <a:endParaRPr lang="en-US"/>
        </a:p>
      </dgm:t>
    </dgm:pt>
    <dgm:pt modelId="{12F5E78B-B51E-439B-B828-6FAE53D5F819}" type="pres">
      <dgm:prSet presAssocID="{F09D76D8-AC0C-4C02-9319-D29D7F9C1B90}" presName="sibTrans" presStyleLbl="sibTrans2D1" presStyleIdx="2" presStyleCnt="3"/>
      <dgm:spPr/>
      <dgm:t>
        <a:bodyPr/>
        <a:lstStyle/>
        <a:p>
          <a:endParaRPr lang="en-US"/>
        </a:p>
      </dgm:t>
    </dgm:pt>
    <dgm:pt modelId="{EB4ABB50-E516-4FE2-8AF6-33BF73AD0AD0}" type="pres">
      <dgm:prSet presAssocID="{F09D76D8-AC0C-4C02-9319-D29D7F9C1B90}" presName="connectorText" presStyleLbl="sibTrans2D1" presStyleIdx="2" presStyleCnt="3"/>
      <dgm:spPr/>
      <dgm:t>
        <a:bodyPr/>
        <a:lstStyle/>
        <a:p>
          <a:endParaRPr lang="en-US"/>
        </a:p>
      </dgm:t>
    </dgm:pt>
    <dgm:pt modelId="{1CCECCE2-6E45-4A41-A6DB-A851234CBBB6}" type="pres">
      <dgm:prSet presAssocID="{F72EA0B8-00ED-438F-9053-B097F0AD52D2}" presName="node" presStyleLbl="node1" presStyleIdx="3" presStyleCnt="4">
        <dgm:presLayoutVars>
          <dgm:bulletEnabled val="1"/>
        </dgm:presLayoutVars>
      </dgm:prSet>
      <dgm:spPr/>
      <dgm:t>
        <a:bodyPr/>
        <a:lstStyle/>
        <a:p>
          <a:endParaRPr lang="en-US"/>
        </a:p>
      </dgm:t>
    </dgm:pt>
  </dgm:ptLst>
  <dgm:cxnLst>
    <dgm:cxn modelId="{B05E0D9B-B149-4DB0-BE26-9C92A8116376}" type="presOf" srcId="{F72EA0B8-00ED-438F-9053-B097F0AD52D2}" destId="{1CCECCE2-6E45-4A41-A6DB-A851234CBBB6}" srcOrd="0" destOrd="0" presId="urn:microsoft.com/office/officeart/2005/8/layout/process1"/>
    <dgm:cxn modelId="{D10095FC-775D-41D1-B1BC-F5436DCA188D}" srcId="{0B0FA360-7769-4668-B03F-2BAD57ABC067}" destId="{B39EFFE7-2C02-4FD8-939D-93037567048E}" srcOrd="2" destOrd="0" parTransId="{771246C9-F7E3-4695-BAAB-4D7B35E6F34A}" sibTransId="{F09D76D8-AC0C-4C02-9319-D29D7F9C1B90}"/>
    <dgm:cxn modelId="{5E7DF996-523C-4C00-AE6D-5661008B537A}" type="presOf" srcId="{5581A0AB-6F3A-491A-83B8-3A2857637352}" destId="{A42BE614-7756-48FC-9944-27F83FB84570}" srcOrd="0" destOrd="0" presId="urn:microsoft.com/office/officeart/2005/8/layout/process1"/>
    <dgm:cxn modelId="{C4935044-20F9-4969-92DA-FF9AC3924F6F}" srcId="{AA858AAD-88DC-4920-88A0-D4381471B60A}" destId="{C3318235-A2AA-4108-A849-935DB722D93B}" srcOrd="0" destOrd="0" parTransId="{3C46A876-B386-4C3A-9868-87318712DC42}" sibTransId="{1D3EA4D8-6B1E-4E20-9DE2-C59D420115C0}"/>
    <dgm:cxn modelId="{5DA0268F-069F-4367-A78E-6113A642AAC2}" srcId="{0B0FA360-7769-4668-B03F-2BAD57ABC067}" destId="{AA858AAD-88DC-4920-88A0-D4381471B60A}" srcOrd="0" destOrd="0" parTransId="{D6E1F092-0698-4475-91B9-1B58A8717623}" sibTransId="{B6408A44-2996-415D-AB35-CE43EE7C8F52}"/>
    <dgm:cxn modelId="{440D27E9-2BBE-495B-BD8A-78F4EF864C55}" type="presOf" srcId="{D2830E11-E1A4-4A27-9662-AC8C18ADDBD4}" destId="{A7125FC7-CD83-4BB8-A5AB-4E083865DBB7}" srcOrd="0" destOrd="1" presId="urn:microsoft.com/office/officeart/2005/8/layout/process1"/>
    <dgm:cxn modelId="{41C45C63-7F4D-4A40-A995-EF24E0EBE1F5}" type="presOf" srcId="{88DCF37C-0AC8-4970-AF0B-AC9875A083B1}" destId="{1CCECCE2-6E45-4A41-A6DB-A851234CBBB6}" srcOrd="0" destOrd="1" presId="urn:microsoft.com/office/officeart/2005/8/layout/process1"/>
    <dgm:cxn modelId="{AEEB85A8-8380-41E1-B381-2DA8680501AB}" srcId="{F72EA0B8-00ED-438F-9053-B097F0AD52D2}" destId="{88DCF37C-0AC8-4970-AF0B-AC9875A083B1}" srcOrd="0" destOrd="0" parTransId="{B60F2208-E1D5-439E-B335-1142A0A667AE}" sibTransId="{F10E0B74-A6C6-4ACB-BEC6-0D3EAB8EA5B8}"/>
    <dgm:cxn modelId="{97E62C29-C863-45B4-8CC8-420FF4E664EF}" type="presOf" srcId="{F09D76D8-AC0C-4C02-9319-D29D7F9C1B90}" destId="{EB4ABB50-E516-4FE2-8AF6-33BF73AD0AD0}" srcOrd="1" destOrd="0" presId="urn:microsoft.com/office/officeart/2005/8/layout/process1"/>
    <dgm:cxn modelId="{EEA97EC7-D5D9-4A2C-B052-559258258521}" type="presOf" srcId="{0B0FA360-7769-4668-B03F-2BAD57ABC067}" destId="{6F11018B-BADB-4A48-B89D-9D06D52303EB}" srcOrd="0" destOrd="0" presId="urn:microsoft.com/office/officeart/2005/8/layout/process1"/>
    <dgm:cxn modelId="{1B92ACA0-3279-47C2-A8A3-CE674C08E633}" type="presOf" srcId="{33686B17-C130-4F67-AD73-62B79D37ABEC}" destId="{446A6C3C-AFB5-43A8-8D26-F764CE7B7C2E}" srcOrd="1" destOrd="0" presId="urn:microsoft.com/office/officeart/2005/8/layout/process1"/>
    <dgm:cxn modelId="{D69BE0B0-00E3-4251-BC74-7973406BFC25}" srcId="{0B0FA360-7769-4668-B03F-2BAD57ABC067}" destId="{F72EA0B8-00ED-438F-9053-B097F0AD52D2}" srcOrd="3" destOrd="0" parTransId="{9BB92010-18E3-4FB9-8904-1D93FC1D5936}" sibTransId="{E8632397-F122-4978-8E69-E15708E78275}"/>
    <dgm:cxn modelId="{1AC55246-838F-40AD-9657-4D84E2A2CFE4}" type="presOf" srcId="{8F6A0724-9288-4912-A046-5034935DC293}" destId="{A42BE614-7756-48FC-9944-27F83FB84570}" srcOrd="0" destOrd="1" presId="urn:microsoft.com/office/officeart/2005/8/layout/process1"/>
    <dgm:cxn modelId="{0B7EB128-8715-4E25-97B8-9CD7C1AF49CB}" type="presOf" srcId="{F09D76D8-AC0C-4C02-9319-D29D7F9C1B90}" destId="{12F5E78B-B51E-439B-B828-6FAE53D5F819}" srcOrd="0" destOrd="0" presId="urn:microsoft.com/office/officeart/2005/8/layout/process1"/>
    <dgm:cxn modelId="{AC887105-D790-4379-A73A-C45ED62BAC2D}" type="presOf" srcId="{AA858AAD-88DC-4920-88A0-D4381471B60A}" destId="{4AD9357D-02BE-4A9B-8B16-122A80864E5F}" srcOrd="0" destOrd="0" presId="urn:microsoft.com/office/officeart/2005/8/layout/process1"/>
    <dgm:cxn modelId="{1BB3B6C0-3E48-45E7-BED6-D6A96F2DD4FE}" type="presOf" srcId="{C3318235-A2AA-4108-A849-935DB722D93B}" destId="{4AD9357D-02BE-4A9B-8B16-122A80864E5F}" srcOrd="0" destOrd="1" presId="urn:microsoft.com/office/officeart/2005/8/layout/process1"/>
    <dgm:cxn modelId="{519856C5-BE38-4DAE-83FC-F791AEAF76D9}" srcId="{0B0FA360-7769-4668-B03F-2BAD57ABC067}" destId="{5581A0AB-6F3A-491A-83B8-3A2857637352}" srcOrd="1" destOrd="0" parTransId="{92A7EF28-7DD3-4ED5-B43E-D0E39378967C}" sibTransId="{33686B17-C130-4F67-AD73-62B79D37ABEC}"/>
    <dgm:cxn modelId="{AE4FE793-BC46-43E6-A7BA-AC668443976B}" type="presOf" srcId="{33686B17-C130-4F67-AD73-62B79D37ABEC}" destId="{368814BB-4117-498F-97E7-D34D80C3BE32}" srcOrd="0" destOrd="0" presId="urn:microsoft.com/office/officeart/2005/8/layout/process1"/>
    <dgm:cxn modelId="{6E3A99D3-C66F-45EA-AB66-5BAD74565BB6}" type="presOf" srcId="{B6408A44-2996-415D-AB35-CE43EE7C8F52}" destId="{F6ED6717-F9C8-416C-A8A4-C408B55583DE}" srcOrd="0" destOrd="0" presId="urn:microsoft.com/office/officeart/2005/8/layout/process1"/>
    <dgm:cxn modelId="{F1503316-0F30-4878-AA4E-3E4670CE5FAA}" srcId="{B39EFFE7-2C02-4FD8-939D-93037567048E}" destId="{D2830E11-E1A4-4A27-9662-AC8C18ADDBD4}" srcOrd="0" destOrd="0" parTransId="{7DA2DE7B-E16C-4699-A38A-67261626F265}" sibTransId="{A0B99760-A6BB-4027-AD69-92F27A9BBC4F}"/>
    <dgm:cxn modelId="{A6337D23-5BB5-4EED-ABA7-3945CF026ACA}" type="presOf" srcId="{B6408A44-2996-415D-AB35-CE43EE7C8F52}" destId="{BD912DF1-CCC1-444E-9335-EE23C99B8E79}" srcOrd="1" destOrd="0" presId="urn:microsoft.com/office/officeart/2005/8/layout/process1"/>
    <dgm:cxn modelId="{8EFB8EC4-C33C-4C7A-BC12-C33AD49B460F}" type="presOf" srcId="{B39EFFE7-2C02-4FD8-939D-93037567048E}" destId="{A7125FC7-CD83-4BB8-A5AB-4E083865DBB7}" srcOrd="0" destOrd="0" presId="urn:microsoft.com/office/officeart/2005/8/layout/process1"/>
    <dgm:cxn modelId="{3609155C-2F08-42FA-8C71-750F2B1C2D35}" srcId="{5581A0AB-6F3A-491A-83B8-3A2857637352}" destId="{8F6A0724-9288-4912-A046-5034935DC293}" srcOrd="0" destOrd="0" parTransId="{82EB1770-FFBB-4AF6-AE00-0053A1F32093}" sibTransId="{EF156B94-8B7A-4B15-AFB3-05EC890DC45E}"/>
    <dgm:cxn modelId="{26A27DE9-2CA7-4283-95A9-3C5DD5AEB349}" type="presParOf" srcId="{6F11018B-BADB-4A48-B89D-9D06D52303EB}" destId="{4AD9357D-02BE-4A9B-8B16-122A80864E5F}" srcOrd="0" destOrd="0" presId="urn:microsoft.com/office/officeart/2005/8/layout/process1"/>
    <dgm:cxn modelId="{76C8438A-8C43-4C25-A745-F711B3D78276}" type="presParOf" srcId="{6F11018B-BADB-4A48-B89D-9D06D52303EB}" destId="{F6ED6717-F9C8-416C-A8A4-C408B55583DE}" srcOrd="1" destOrd="0" presId="urn:microsoft.com/office/officeart/2005/8/layout/process1"/>
    <dgm:cxn modelId="{064B7747-3663-4CAA-955E-57C05815C94F}" type="presParOf" srcId="{F6ED6717-F9C8-416C-A8A4-C408B55583DE}" destId="{BD912DF1-CCC1-444E-9335-EE23C99B8E79}" srcOrd="0" destOrd="0" presId="urn:microsoft.com/office/officeart/2005/8/layout/process1"/>
    <dgm:cxn modelId="{3AE82EFA-FCF0-4696-868D-C77A9513D4FB}" type="presParOf" srcId="{6F11018B-BADB-4A48-B89D-9D06D52303EB}" destId="{A42BE614-7756-48FC-9944-27F83FB84570}" srcOrd="2" destOrd="0" presId="urn:microsoft.com/office/officeart/2005/8/layout/process1"/>
    <dgm:cxn modelId="{EC3FDDB9-0774-435C-BD46-0BA2297BA288}" type="presParOf" srcId="{6F11018B-BADB-4A48-B89D-9D06D52303EB}" destId="{368814BB-4117-498F-97E7-D34D80C3BE32}" srcOrd="3" destOrd="0" presId="urn:microsoft.com/office/officeart/2005/8/layout/process1"/>
    <dgm:cxn modelId="{50F51A1A-8686-4C69-A6D9-0C6D6A4E1384}" type="presParOf" srcId="{368814BB-4117-498F-97E7-D34D80C3BE32}" destId="{446A6C3C-AFB5-43A8-8D26-F764CE7B7C2E}" srcOrd="0" destOrd="0" presId="urn:microsoft.com/office/officeart/2005/8/layout/process1"/>
    <dgm:cxn modelId="{98A495E5-7B17-4AB5-86DE-567F7C9E362F}" type="presParOf" srcId="{6F11018B-BADB-4A48-B89D-9D06D52303EB}" destId="{A7125FC7-CD83-4BB8-A5AB-4E083865DBB7}" srcOrd="4" destOrd="0" presId="urn:microsoft.com/office/officeart/2005/8/layout/process1"/>
    <dgm:cxn modelId="{B45D63DD-FC47-4F0A-96DC-194C5A87B964}" type="presParOf" srcId="{6F11018B-BADB-4A48-B89D-9D06D52303EB}" destId="{12F5E78B-B51E-439B-B828-6FAE53D5F819}" srcOrd="5" destOrd="0" presId="urn:microsoft.com/office/officeart/2005/8/layout/process1"/>
    <dgm:cxn modelId="{CEDB7F6D-EA40-48D8-BBBA-13B3F124A0AE}" type="presParOf" srcId="{12F5E78B-B51E-439B-B828-6FAE53D5F819}" destId="{EB4ABB50-E516-4FE2-8AF6-33BF73AD0AD0}" srcOrd="0" destOrd="0" presId="urn:microsoft.com/office/officeart/2005/8/layout/process1"/>
    <dgm:cxn modelId="{772E13A7-6449-4F80-BC73-E1C83BC289FC}" type="presParOf" srcId="{6F11018B-BADB-4A48-B89D-9D06D52303EB}" destId="{1CCECCE2-6E45-4A41-A6DB-A851234CBBB6}" srcOrd="6" destOrd="0" presId="urn:microsoft.com/office/officeart/2005/8/layout/process1"/>
  </dgm:cxnLst>
  <dgm:bg/>
  <dgm:whole/>
  <dgm:extLst>
    <a:ext uri="http://schemas.microsoft.com/office/drawing/2008/diagram">
      <dsp:dataModelExt xmlns:dsp="http://schemas.microsoft.com/office/drawing/2008/diagram" relId="rId7" minVer="http://schemas.openxmlformats.org/drawingml/2006/diagram"/>
    </a:ext>
  </dgm:extLst>
</dgm:dataModel>
</file>

<file path=ppt/diagrams/data2.xml><?xml version="1.0" encoding="utf-8"?>
<dgm:dataModel xmlns:dgm="http://schemas.openxmlformats.org/drawingml/2006/diagram" xmlns:a="http://schemas.openxmlformats.org/drawingml/2006/main">
  <dgm:ptLst>
    <dgm:pt modelId="{4404B237-C9B4-412F-A464-369A4B2F2C68}" type="doc">
      <dgm:prSet loTypeId="urn:microsoft.com/office/officeart/2005/8/layout/radial3" loCatId="relationship" qsTypeId="urn:microsoft.com/office/officeart/2005/8/quickstyle/simple1" qsCatId="simple" csTypeId="urn:microsoft.com/office/officeart/2005/8/colors/colorful4" csCatId="colorful" phldr="1"/>
      <dgm:spPr/>
      <dgm:t>
        <a:bodyPr/>
        <a:lstStyle/>
        <a:p>
          <a:endParaRPr lang="en-US"/>
        </a:p>
      </dgm:t>
    </dgm:pt>
    <dgm:pt modelId="{0233A75E-D703-410B-99B5-57F9E71965BD}">
      <dgm:prSet phldrT="[Text]"/>
      <dgm:spPr/>
      <dgm:t>
        <a:bodyPr/>
        <a:lstStyle/>
        <a:p>
          <a:r>
            <a:rPr lang="en-US" dirty="0" smtClean="0">
              <a:latin typeface="Arial Narrow" panose="020B0606020202030204" pitchFamily="34" charset="0"/>
              <a:cs typeface="Arial" panose="020B0604020202020204" pitchFamily="34" charset="0"/>
            </a:rPr>
            <a:t>Behavioral health</a:t>
          </a:r>
          <a:endParaRPr lang="en-US" dirty="0">
            <a:latin typeface="Arial Narrow" panose="020B0606020202030204" pitchFamily="34" charset="0"/>
            <a:cs typeface="Arial" panose="020B0604020202020204" pitchFamily="34" charset="0"/>
          </a:endParaRPr>
        </a:p>
      </dgm:t>
    </dgm:pt>
    <dgm:pt modelId="{2B4922C7-D57B-40AD-84FF-8F16EF01BAE7}" type="parTrans" cxnId="{6443596E-7413-4F0F-8FDC-601A1B1BFBAF}">
      <dgm:prSet/>
      <dgm:spPr/>
      <dgm:t>
        <a:bodyPr/>
        <a:lstStyle/>
        <a:p>
          <a:endParaRPr lang="en-US"/>
        </a:p>
      </dgm:t>
    </dgm:pt>
    <dgm:pt modelId="{FC0F5C7B-E944-4DE1-97FD-C6D2BC0327FA}" type="sibTrans" cxnId="{6443596E-7413-4F0F-8FDC-601A1B1BFBAF}">
      <dgm:prSet/>
      <dgm:spPr/>
      <dgm:t>
        <a:bodyPr/>
        <a:lstStyle/>
        <a:p>
          <a:endParaRPr lang="en-US"/>
        </a:p>
      </dgm:t>
    </dgm:pt>
    <dgm:pt modelId="{F18D9732-FE89-494A-83D0-243176FEB00B}">
      <dgm:prSet phldrT="[Text]"/>
      <dgm:spPr/>
      <dgm:t>
        <a:bodyPr/>
        <a:lstStyle/>
        <a:p>
          <a:r>
            <a:rPr lang="en-US" dirty="0" smtClean="0">
              <a:latin typeface="Arial Narrow" panose="020B0606020202030204" pitchFamily="34" charset="0"/>
            </a:rPr>
            <a:t>Social services</a:t>
          </a:r>
          <a:endParaRPr lang="en-US" dirty="0">
            <a:latin typeface="Arial Narrow" panose="020B0606020202030204" pitchFamily="34" charset="0"/>
          </a:endParaRPr>
        </a:p>
      </dgm:t>
    </dgm:pt>
    <dgm:pt modelId="{E9F9F3ED-9226-4B79-9F5A-BD7CC3E4919A}" type="parTrans" cxnId="{2E09836B-304F-46F7-8282-BAF79AD0D847}">
      <dgm:prSet/>
      <dgm:spPr/>
      <dgm:t>
        <a:bodyPr/>
        <a:lstStyle/>
        <a:p>
          <a:endParaRPr lang="en-US"/>
        </a:p>
      </dgm:t>
    </dgm:pt>
    <dgm:pt modelId="{783F56AD-73B7-4475-836C-6E546BCB8DCA}" type="sibTrans" cxnId="{2E09836B-304F-46F7-8282-BAF79AD0D847}">
      <dgm:prSet/>
      <dgm:spPr/>
      <dgm:t>
        <a:bodyPr/>
        <a:lstStyle/>
        <a:p>
          <a:endParaRPr lang="en-US"/>
        </a:p>
      </dgm:t>
    </dgm:pt>
    <dgm:pt modelId="{1FF83BC6-026C-412D-96FE-79BADCD11442}">
      <dgm:prSet phldrT="[Text]"/>
      <dgm:spPr/>
      <dgm:t>
        <a:bodyPr/>
        <a:lstStyle/>
        <a:p>
          <a:r>
            <a:rPr lang="en-US" dirty="0" smtClean="0">
              <a:latin typeface="Arial Narrow" panose="020B0606020202030204" pitchFamily="34" charset="0"/>
            </a:rPr>
            <a:t>Primary care</a:t>
          </a:r>
          <a:endParaRPr lang="en-US" dirty="0">
            <a:latin typeface="Arial Narrow" panose="020B0606020202030204" pitchFamily="34" charset="0"/>
          </a:endParaRPr>
        </a:p>
      </dgm:t>
    </dgm:pt>
    <dgm:pt modelId="{510AC9AD-EED7-40D6-B23E-0116E6F95C45}" type="parTrans" cxnId="{A0C5E2A5-FFA2-4C1B-9FC2-C13923D5A90A}">
      <dgm:prSet/>
      <dgm:spPr/>
      <dgm:t>
        <a:bodyPr/>
        <a:lstStyle/>
        <a:p>
          <a:endParaRPr lang="en-US"/>
        </a:p>
      </dgm:t>
    </dgm:pt>
    <dgm:pt modelId="{A1210B89-F1B0-4703-8BBD-300B0CE048B3}" type="sibTrans" cxnId="{A0C5E2A5-FFA2-4C1B-9FC2-C13923D5A90A}">
      <dgm:prSet/>
      <dgm:spPr/>
      <dgm:t>
        <a:bodyPr/>
        <a:lstStyle/>
        <a:p>
          <a:endParaRPr lang="en-US"/>
        </a:p>
      </dgm:t>
    </dgm:pt>
    <dgm:pt modelId="{59A5A380-5772-4BE1-B788-F19D6D367BCA}">
      <dgm:prSet phldrT="[Text]"/>
      <dgm:spPr/>
      <dgm:t>
        <a:bodyPr/>
        <a:lstStyle/>
        <a:p>
          <a:r>
            <a:rPr lang="en-US" dirty="0" smtClean="0">
              <a:latin typeface="Arial Narrow" panose="020B0606020202030204" pitchFamily="34" charset="0"/>
            </a:rPr>
            <a:t>Traditional health</a:t>
          </a:r>
          <a:endParaRPr lang="en-US" dirty="0">
            <a:latin typeface="Arial Narrow" panose="020B0606020202030204" pitchFamily="34" charset="0"/>
          </a:endParaRPr>
        </a:p>
      </dgm:t>
    </dgm:pt>
    <dgm:pt modelId="{CEAA4CE9-9F33-48D3-8284-5EBC2B46F219}" type="parTrans" cxnId="{C517C61C-F893-4991-BBEF-2C2E6C3D184E}">
      <dgm:prSet/>
      <dgm:spPr/>
      <dgm:t>
        <a:bodyPr/>
        <a:lstStyle/>
        <a:p>
          <a:endParaRPr lang="en-US"/>
        </a:p>
      </dgm:t>
    </dgm:pt>
    <dgm:pt modelId="{E009F095-50DC-44A8-BBF6-673F7ACD8CA3}" type="sibTrans" cxnId="{C517C61C-F893-4991-BBEF-2C2E6C3D184E}">
      <dgm:prSet/>
      <dgm:spPr/>
      <dgm:t>
        <a:bodyPr/>
        <a:lstStyle/>
        <a:p>
          <a:endParaRPr lang="en-US"/>
        </a:p>
      </dgm:t>
    </dgm:pt>
    <dgm:pt modelId="{1320D319-DFD6-4A6B-9B2A-C525E0D51E1D}">
      <dgm:prSet phldrT="[Text]"/>
      <dgm:spPr/>
      <dgm:t>
        <a:bodyPr/>
        <a:lstStyle/>
        <a:p>
          <a:r>
            <a:rPr lang="en-US" dirty="0" smtClean="0">
              <a:latin typeface="Arial Narrow" panose="020B0606020202030204" pitchFamily="34" charset="0"/>
            </a:rPr>
            <a:t>Wellness</a:t>
          </a:r>
          <a:endParaRPr lang="en-US" dirty="0">
            <a:latin typeface="Arial Narrow" panose="020B0606020202030204" pitchFamily="34" charset="0"/>
          </a:endParaRPr>
        </a:p>
      </dgm:t>
    </dgm:pt>
    <dgm:pt modelId="{4112232A-4873-4235-8612-CABCAE49A2BD}" type="sibTrans" cxnId="{B9528F93-BF70-4192-B1F0-105F333E2DC0}">
      <dgm:prSet/>
      <dgm:spPr/>
      <dgm:t>
        <a:bodyPr/>
        <a:lstStyle/>
        <a:p>
          <a:endParaRPr lang="en-US"/>
        </a:p>
      </dgm:t>
    </dgm:pt>
    <dgm:pt modelId="{087646D3-6A81-458F-88AD-985F7F18EF86}" type="parTrans" cxnId="{B9528F93-BF70-4192-B1F0-105F333E2DC0}">
      <dgm:prSet/>
      <dgm:spPr/>
      <dgm:t>
        <a:bodyPr/>
        <a:lstStyle/>
        <a:p>
          <a:endParaRPr lang="en-US"/>
        </a:p>
      </dgm:t>
    </dgm:pt>
    <dgm:pt modelId="{82660419-4298-455D-9809-21A107D6E4F5}" type="pres">
      <dgm:prSet presAssocID="{4404B237-C9B4-412F-A464-369A4B2F2C68}" presName="composite" presStyleCnt="0">
        <dgm:presLayoutVars>
          <dgm:chMax val="1"/>
          <dgm:dir/>
          <dgm:resizeHandles val="exact"/>
        </dgm:presLayoutVars>
      </dgm:prSet>
      <dgm:spPr/>
      <dgm:t>
        <a:bodyPr/>
        <a:lstStyle/>
        <a:p>
          <a:endParaRPr lang="en-US"/>
        </a:p>
      </dgm:t>
    </dgm:pt>
    <dgm:pt modelId="{EE545C3F-1903-4E9C-AE07-53BEAFEEC759}" type="pres">
      <dgm:prSet presAssocID="{4404B237-C9B4-412F-A464-369A4B2F2C68}" presName="radial" presStyleCnt="0">
        <dgm:presLayoutVars>
          <dgm:animLvl val="ctr"/>
        </dgm:presLayoutVars>
      </dgm:prSet>
      <dgm:spPr/>
    </dgm:pt>
    <dgm:pt modelId="{93D9AAEA-34B5-42B2-A63E-F36E35796E14}" type="pres">
      <dgm:prSet presAssocID="{1320D319-DFD6-4A6B-9B2A-C525E0D51E1D}" presName="centerShape" presStyleLbl="vennNode1" presStyleIdx="0" presStyleCnt="5" custScaleX="77782" custScaleY="79530"/>
      <dgm:spPr/>
      <dgm:t>
        <a:bodyPr/>
        <a:lstStyle/>
        <a:p>
          <a:endParaRPr lang="en-US"/>
        </a:p>
      </dgm:t>
    </dgm:pt>
    <dgm:pt modelId="{BEC54B86-9A59-4537-A8C8-984E40DD668D}" type="pres">
      <dgm:prSet presAssocID="{0233A75E-D703-410B-99B5-57F9E71965BD}" presName="node" presStyleLbl="vennNode1" presStyleIdx="1" presStyleCnt="5" custScaleX="206095" custScaleY="205435">
        <dgm:presLayoutVars>
          <dgm:bulletEnabled val="1"/>
        </dgm:presLayoutVars>
      </dgm:prSet>
      <dgm:spPr/>
      <dgm:t>
        <a:bodyPr/>
        <a:lstStyle/>
        <a:p>
          <a:endParaRPr lang="en-US"/>
        </a:p>
      </dgm:t>
    </dgm:pt>
    <dgm:pt modelId="{918991F1-FABB-4446-BBD2-9E1568BB3C59}" type="pres">
      <dgm:prSet presAssocID="{F18D9732-FE89-494A-83D0-243176FEB00B}" presName="node" presStyleLbl="vennNode1" presStyleIdx="2" presStyleCnt="5" custScaleX="211973" custScaleY="210017">
        <dgm:presLayoutVars>
          <dgm:bulletEnabled val="1"/>
        </dgm:presLayoutVars>
      </dgm:prSet>
      <dgm:spPr/>
      <dgm:t>
        <a:bodyPr/>
        <a:lstStyle/>
        <a:p>
          <a:endParaRPr lang="en-US"/>
        </a:p>
      </dgm:t>
    </dgm:pt>
    <dgm:pt modelId="{220978C7-8989-4905-9E77-66388F370CAB}" type="pres">
      <dgm:prSet presAssocID="{1FF83BC6-026C-412D-96FE-79BADCD11442}" presName="node" presStyleLbl="vennNode1" presStyleIdx="3" presStyleCnt="5" custScaleX="199720" custScaleY="202037">
        <dgm:presLayoutVars>
          <dgm:bulletEnabled val="1"/>
        </dgm:presLayoutVars>
      </dgm:prSet>
      <dgm:spPr/>
      <dgm:t>
        <a:bodyPr/>
        <a:lstStyle/>
        <a:p>
          <a:endParaRPr lang="en-US"/>
        </a:p>
      </dgm:t>
    </dgm:pt>
    <dgm:pt modelId="{13EA8647-FD49-440E-BB86-CE42ED1CCE69}" type="pres">
      <dgm:prSet presAssocID="{59A5A380-5772-4BE1-B788-F19D6D367BCA}" presName="node" presStyleLbl="vennNode1" presStyleIdx="4" presStyleCnt="5" custScaleX="216107" custScaleY="218490" custRadScaleRad="110672" custRadScaleInc="375">
        <dgm:presLayoutVars>
          <dgm:bulletEnabled val="1"/>
        </dgm:presLayoutVars>
      </dgm:prSet>
      <dgm:spPr/>
      <dgm:t>
        <a:bodyPr/>
        <a:lstStyle/>
        <a:p>
          <a:endParaRPr lang="en-US"/>
        </a:p>
      </dgm:t>
    </dgm:pt>
  </dgm:ptLst>
  <dgm:cxnLst>
    <dgm:cxn modelId="{627CAFFC-4A91-49BF-83B4-E4DAA5E31718}" type="presOf" srcId="{F18D9732-FE89-494A-83D0-243176FEB00B}" destId="{918991F1-FABB-4446-BBD2-9E1568BB3C59}" srcOrd="0" destOrd="0" presId="urn:microsoft.com/office/officeart/2005/8/layout/radial3"/>
    <dgm:cxn modelId="{6443596E-7413-4F0F-8FDC-601A1B1BFBAF}" srcId="{1320D319-DFD6-4A6B-9B2A-C525E0D51E1D}" destId="{0233A75E-D703-410B-99B5-57F9E71965BD}" srcOrd="0" destOrd="0" parTransId="{2B4922C7-D57B-40AD-84FF-8F16EF01BAE7}" sibTransId="{FC0F5C7B-E944-4DE1-97FD-C6D2BC0327FA}"/>
    <dgm:cxn modelId="{9DC45773-9AB9-45C5-AA77-8BABD1DFA20D}" type="presOf" srcId="{1320D319-DFD6-4A6B-9B2A-C525E0D51E1D}" destId="{93D9AAEA-34B5-42B2-A63E-F36E35796E14}" srcOrd="0" destOrd="0" presId="urn:microsoft.com/office/officeart/2005/8/layout/radial3"/>
    <dgm:cxn modelId="{C517C61C-F893-4991-BBEF-2C2E6C3D184E}" srcId="{1320D319-DFD6-4A6B-9B2A-C525E0D51E1D}" destId="{59A5A380-5772-4BE1-B788-F19D6D367BCA}" srcOrd="3" destOrd="0" parTransId="{CEAA4CE9-9F33-48D3-8284-5EBC2B46F219}" sibTransId="{E009F095-50DC-44A8-BBF6-673F7ACD8CA3}"/>
    <dgm:cxn modelId="{2E09836B-304F-46F7-8282-BAF79AD0D847}" srcId="{1320D319-DFD6-4A6B-9B2A-C525E0D51E1D}" destId="{F18D9732-FE89-494A-83D0-243176FEB00B}" srcOrd="1" destOrd="0" parTransId="{E9F9F3ED-9226-4B79-9F5A-BD7CC3E4919A}" sibTransId="{783F56AD-73B7-4475-836C-6E546BCB8DCA}"/>
    <dgm:cxn modelId="{2AC00B3A-C535-4E03-8082-1A286D60D79E}" type="presOf" srcId="{4404B237-C9B4-412F-A464-369A4B2F2C68}" destId="{82660419-4298-455D-9809-21A107D6E4F5}" srcOrd="0" destOrd="0" presId="urn:microsoft.com/office/officeart/2005/8/layout/radial3"/>
    <dgm:cxn modelId="{DC92EECC-A53E-4183-8E25-2679D50356AD}" type="presOf" srcId="{59A5A380-5772-4BE1-B788-F19D6D367BCA}" destId="{13EA8647-FD49-440E-BB86-CE42ED1CCE69}" srcOrd="0" destOrd="0" presId="urn:microsoft.com/office/officeart/2005/8/layout/radial3"/>
    <dgm:cxn modelId="{B9528F93-BF70-4192-B1F0-105F333E2DC0}" srcId="{4404B237-C9B4-412F-A464-369A4B2F2C68}" destId="{1320D319-DFD6-4A6B-9B2A-C525E0D51E1D}" srcOrd="0" destOrd="0" parTransId="{087646D3-6A81-458F-88AD-985F7F18EF86}" sibTransId="{4112232A-4873-4235-8612-CABCAE49A2BD}"/>
    <dgm:cxn modelId="{94276A48-BF0E-493B-A1EF-BF372B99BB37}" type="presOf" srcId="{0233A75E-D703-410B-99B5-57F9E71965BD}" destId="{BEC54B86-9A59-4537-A8C8-984E40DD668D}" srcOrd="0" destOrd="0" presId="urn:microsoft.com/office/officeart/2005/8/layout/radial3"/>
    <dgm:cxn modelId="{A0C5E2A5-FFA2-4C1B-9FC2-C13923D5A90A}" srcId="{1320D319-DFD6-4A6B-9B2A-C525E0D51E1D}" destId="{1FF83BC6-026C-412D-96FE-79BADCD11442}" srcOrd="2" destOrd="0" parTransId="{510AC9AD-EED7-40D6-B23E-0116E6F95C45}" sibTransId="{A1210B89-F1B0-4703-8BBD-300B0CE048B3}"/>
    <dgm:cxn modelId="{E8BA8E77-1D62-4703-8224-98165C6009FD}" type="presOf" srcId="{1FF83BC6-026C-412D-96FE-79BADCD11442}" destId="{220978C7-8989-4905-9E77-66388F370CAB}" srcOrd="0" destOrd="0" presId="urn:microsoft.com/office/officeart/2005/8/layout/radial3"/>
    <dgm:cxn modelId="{0DA34FB0-9964-4FEA-AB1B-2002A565E2F0}" type="presParOf" srcId="{82660419-4298-455D-9809-21A107D6E4F5}" destId="{EE545C3F-1903-4E9C-AE07-53BEAFEEC759}" srcOrd="0" destOrd="0" presId="urn:microsoft.com/office/officeart/2005/8/layout/radial3"/>
    <dgm:cxn modelId="{4359AF6B-2716-4DFC-9256-7C1D759730BB}" type="presParOf" srcId="{EE545C3F-1903-4E9C-AE07-53BEAFEEC759}" destId="{93D9AAEA-34B5-42B2-A63E-F36E35796E14}" srcOrd="0" destOrd="0" presId="urn:microsoft.com/office/officeart/2005/8/layout/radial3"/>
    <dgm:cxn modelId="{863AA4F9-283B-40C4-8C56-FFFDFA56BC90}" type="presParOf" srcId="{EE545C3F-1903-4E9C-AE07-53BEAFEEC759}" destId="{BEC54B86-9A59-4537-A8C8-984E40DD668D}" srcOrd="1" destOrd="0" presId="urn:microsoft.com/office/officeart/2005/8/layout/radial3"/>
    <dgm:cxn modelId="{BB3CF039-9C4E-4922-87F3-C3B779AF9296}" type="presParOf" srcId="{EE545C3F-1903-4E9C-AE07-53BEAFEEC759}" destId="{918991F1-FABB-4446-BBD2-9E1568BB3C59}" srcOrd="2" destOrd="0" presId="urn:microsoft.com/office/officeart/2005/8/layout/radial3"/>
    <dgm:cxn modelId="{6297B6A6-C986-4C8F-98C3-1B324B5DB2A4}" type="presParOf" srcId="{EE545C3F-1903-4E9C-AE07-53BEAFEEC759}" destId="{220978C7-8989-4905-9E77-66388F370CAB}" srcOrd="3" destOrd="0" presId="urn:microsoft.com/office/officeart/2005/8/layout/radial3"/>
    <dgm:cxn modelId="{914B328B-27F4-4B65-9AEC-BF4D67B23D6E}" type="presParOf" srcId="{EE545C3F-1903-4E9C-AE07-53BEAFEEC759}" destId="{13EA8647-FD49-440E-BB86-CE42ED1CCE69}" srcOrd="4" destOrd="0" presId="urn:microsoft.com/office/officeart/2005/8/layout/radial3"/>
  </dgm:cxnLst>
  <dgm:bg/>
  <dgm:whole/>
  <dgm:extLst>
    <a:ext uri="http://schemas.microsoft.com/office/drawing/2008/diagram">
      <dsp:dataModelExt xmlns:dsp="http://schemas.microsoft.com/office/drawing/2008/diagram" relId="rId8"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drawing2.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Tree>
</dsp:drawing>
</file>

<file path=ppt/diagrams/layout1.xml><?xml version="1.0" encoding="utf-8"?>
<dgm:layoutDef xmlns:dgm="http://schemas.openxmlformats.org/drawingml/2006/diagram" xmlns:a="http://schemas.openxmlformats.org/drawingml/2006/main" uniqueId="urn:microsoft.com/office/officeart/2005/8/layout/process1">
  <dgm:title val=""/>
  <dgm:desc val=""/>
  <dgm:catLst>
    <dgm:cat type="process" pri="1000"/>
    <dgm:cat type="convert" pri="15000"/>
  </dgm:catLst>
  <dgm:sampData useDef="1">
    <dgm:dataModel>
      <dgm:ptLst/>
      <dgm:bg/>
      <dgm:whole/>
    </dgm:dataModel>
  </dgm:sampData>
  <dgm:styleData>
    <dgm:dataModel>
      <dgm:ptLst>
        <dgm:pt modelId="0" type="doc"/>
        <dgm:pt modelId="1"/>
        <dgm:pt modelId="2"/>
      </dgm:ptLst>
      <dgm:cxnLst>
        <dgm:cxn modelId="3" srcId="0" destId="1" srcOrd="0" destOrd="0"/>
        <dgm:cxn modelId="4" srcId="0" destId="2" srcOrd="1" destOrd="0"/>
      </dgm:cxnLst>
      <dgm:bg/>
      <dgm:whole/>
    </dgm:dataModel>
  </dgm:styleData>
  <dgm:clrData>
    <dgm:dataModel>
      <dgm:ptLst>
        <dgm:pt modelId="0" type="doc"/>
        <dgm:pt modelId="1"/>
        <dgm:pt modelId="2"/>
        <dgm:pt modelId="3"/>
        <dgm:pt modelId="4"/>
      </dgm:ptLst>
      <dgm:cxnLst>
        <dgm:cxn modelId="5" srcId="0" destId="1" srcOrd="0" destOrd="0"/>
        <dgm:cxn modelId="6" srcId="0" destId="2" srcOrd="1" destOrd="0"/>
        <dgm:cxn modelId="7" srcId="0" destId="3" srcOrd="2" destOrd="0"/>
        <dgm:cxn modelId="8" srcId="0" destId="4" srcOrd="3" destOrd="0"/>
      </dgm:cxnLst>
      <dgm:bg/>
      <dgm:whole/>
    </dgm:dataModel>
  </dgm:clrData>
  <dgm:layoutNode name="Name0">
    <dgm:varLst>
      <dgm:dir/>
      <dgm:resizeHandles val="exact"/>
    </dgm:varLst>
    <dgm:choose name="Name1">
      <dgm:if name="Name2" func="var" arg="dir" op="equ" val="norm">
        <dgm:alg type="lin"/>
      </dgm:if>
      <dgm:else name="Name3">
        <dgm:alg type="lin">
          <dgm:param type="linDir" val="fromR"/>
        </dgm:alg>
      </dgm:else>
    </dgm:choose>
    <dgm:shape xmlns:r="http://schemas.openxmlformats.org/officeDocument/2006/relationships" r:blip="">
      <dgm:adjLst/>
    </dgm:shape>
    <dgm:presOf/>
    <dgm:constrLst>
      <dgm:constr type="w" for="ch" ptType="node" refType="w"/>
      <dgm:constr type="h" for="ch" ptType="node" op="equ"/>
      <dgm:constr type="primFontSz" for="ch" ptType="node" op="equ" val="65"/>
      <dgm:constr type="w" for="ch" ptType="sibTrans" refType="w" refFor="ch" refPtType="node" op="equ" fact="0.4"/>
      <dgm:constr type="h" for="ch" ptType="sibTrans" op="equ"/>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shape xmlns:r="http://schemas.openxmlformats.org/officeDocument/2006/relationships" type="roundRect" r:blip="">
          <dgm:adjLst>
            <dgm:adj idx="1" val="0.1"/>
          </dgm:adjLst>
        </dgm:shape>
        <dgm:presOf axis="desOrSelf" ptType="node"/>
        <dgm:constrLst>
          <dgm:constr type="h" refType="w" fact="0.6"/>
          <dgm:constr type="tMarg" refType="primFontSz" fact="0.3"/>
          <dgm:constr type="bMarg" refType="primFontSz" fact="0.3"/>
          <dgm:constr type="lMarg" refType="primFontSz" fact="0.3"/>
          <dgm:constr type="rMarg" refType="primFontSz" fact="0.3"/>
        </dgm:constrLst>
        <dgm:ruleLst>
          <dgm:rule type="primFontSz" val="18" fact="NaN" max="NaN"/>
          <dgm:rule type="h" val="NaN" fact="1.5" max="NaN"/>
          <dgm:rule type="primFontSz" val="5" fact="NaN" max="NaN"/>
          <dgm:rule type="h" val="INF" fact="NaN" max="NaN"/>
        </dgm:ruleLst>
      </dgm:layoutNode>
      <dgm:forEach name="sibTransForEach" axis="followSib" ptType="sibTrans" cnt="1">
        <dgm:layoutNode name="sibTrans">
          <dgm:alg type="conn">
            <dgm:param type="begPts" val="auto"/>
            <dgm:param type="endPts" val="auto"/>
          </dgm:alg>
          <dgm:shape xmlns:r="http://schemas.openxmlformats.org/officeDocument/2006/relationships" type="conn" r:blip="">
            <dgm:adjLst/>
          </dgm:shape>
          <dgm:presOf axis="self"/>
          <dgm:constrLst>
            <dgm:constr type="h" refType="w" fact="0.62"/>
            <dgm:constr type="connDist"/>
            <dgm:constr type="begPad" refType="connDist" fact="0.25"/>
            <dgm:constr type="endPad" refType="connDist" fact="0.22"/>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forEach>
  </dgm:layoutNode>
</dgm:layoutDef>
</file>

<file path=ppt/diagrams/layout2.xml><?xml version="1.0" encoding="utf-8"?>
<dgm:layoutDef xmlns:dgm="http://schemas.openxmlformats.org/drawingml/2006/diagram" xmlns:a="http://schemas.openxmlformats.org/drawingml/2006/main" uniqueId="urn:microsoft.com/office/officeart/2005/8/layout/radial3">
  <dgm:title val=""/>
  <dgm:desc val=""/>
  <dgm:catLst>
    <dgm:cat type="relationship" pri="31000"/>
    <dgm:cat type="cycle" pri="12000"/>
  </dgm:catLst>
  <dgm:sampData>
    <dgm:dataModel>
      <dgm:ptLst>
        <dgm:pt modelId="0" type="doc"/>
        <dgm:pt modelId="1">
          <dgm:prSet phldr="1"/>
        </dgm:pt>
        <dgm:pt modelId="11">
          <dgm:prSet phldr="1"/>
        </dgm:pt>
        <dgm:pt modelId="12">
          <dgm:prSet phldr="1"/>
        </dgm:pt>
        <dgm:pt modelId="13">
          <dgm:prSet phldr="1"/>
        </dgm:pt>
        <dgm:pt modelId="14">
          <dgm:prSet phldr="1"/>
        </dgm:pt>
      </dgm:ptLst>
      <dgm:cxnLst>
        <dgm:cxn modelId="2" srcId="0" destId="1" srcOrd="0" destOrd="0"/>
        <dgm:cxn modelId="3" srcId="1" destId="11" srcOrd="0" destOrd="0"/>
        <dgm:cxn modelId="4" srcId="1" destId="12" srcOrd="1" destOrd="0"/>
        <dgm:cxn modelId="5" srcId="1" destId="13" srcOrd="2" destOrd="0"/>
        <dgm:cxn modelId="6" srcId="1" destId="14" srcOrd="3" destOrd="0"/>
      </dgm:cxnLst>
      <dgm:bg/>
      <dgm:whole/>
    </dgm:dataModel>
  </dgm:sampData>
  <dgm:styleData>
    <dgm:dataModel>
      <dgm:ptLst>
        <dgm:pt modelId="0" type="doc"/>
        <dgm:pt modelId="1"/>
        <dgm:pt modelId="11"/>
        <dgm:pt modelId="12"/>
        <dgm:pt modelId="13"/>
      </dgm:ptLst>
      <dgm:cxnLst>
        <dgm:cxn modelId="2" srcId="0" destId="1" srcOrd="0" destOrd="0"/>
        <dgm:cxn modelId="15" srcId="1" destId="11" srcOrd="0" destOrd="0"/>
        <dgm:cxn modelId="16" srcId="1" destId="12" srcOrd="1" destOrd="0"/>
        <dgm:cxn modelId="17" srcId="1" destId="13" srcOrd="2" destOrd="0"/>
      </dgm:cxnLst>
      <dgm:bg/>
      <dgm:whole/>
    </dgm:dataModel>
  </dgm:styleData>
  <dgm:clrData>
    <dgm:dataModel>
      <dgm:ptLst>
        <dgm:pt modelId="0" type="doc"/>
        <dgm:pt modelId="1"/>
        <dgm:pt modelId="11"/>
        <dgm:pt modelId="12"/>
        <dgm:pt modelId="13"/>
        <dgm:pt modelId="14"/>
        <dgm:pt modelId="15"/>
        <dgm:pt modelId="16"/>
      </dgm:ptLst>
      <dgm:cxnLst>
        <dgm:cxn modelId="2" srcId="0" destId="1" srcOrd="0" destOrd="0"/>
        <dgm:cxn modelId="16" srcId="1" destId="11" srcOrd="0" destOrd="0"/>
        <dgm:cxn modelId="17" srcId="1" destId="12" srcOrd="1" destOrd="0"/>
        <dgm:cxn modelId="18" srcId="1" destId="13" srcOrd="2" destOrd="0"/>
        <dgm:cxn modelId="19" srcId="1" destId="14" srcOrd="3" destOrd="0"/>
        <dgm:cxn modelId="20" srcId="1" destId="15" srcOrd="4" destOrd="0"/>
        <dgm:cxn modelId="21" srcId="1" destId="16" srcOrd="5" destOrd="0"/>
      </dgm:cxnLst>
      <dgm:bg/>
      <dgm:whole/>
    </dgm:dataModel>
  </dgm:clrData>
  <dgm:layoutNode name="composite">
    <dgm:varLst>
      <dgm:chMax val="1"/>
      <dgm:dir/>
      <dgm:resizeHandles val="exact"/>
    </dgm:varLst>
    <dgm:alg type="composite">
      <dgm:param type="ar" val="1"/>
    </dgm:alg>
    <dgm:shape xmlns:r="http://schemas.openxmlformats.org/officeDocument/2006/relationships" r:blip="">
      <dgm:adjLst/>
    </dgm:shape>
    <dgm:presOf/>
    <dgm:constrLst/>
    <dgm:ruleLst/>
    <dgm:layoutNode name="radial">
      <dgm:varLst>
        <dgm:animLvl val="ctr"/>
      </dgm:varLst>
      <dgm:choose name="Name0">
        <dgm:if name="Name1" func="var" arg="dir" op="equ" val="norm">
          <dgm:choose name="Name2">
            <dgm:if name="Name3" axis="ch ch" ptType="node node" st="1 1" cnt="1 0" func="cnt" op="lte" val="1">
              <dgm:alg type="cycle">
                <dgm:param type="stAng" val="90"/>
                <dgm:param type="spanAng" val="360"/>
                <dgm:param type="ctrShpMap" val="fNode"/>
              </dgm:alg>
            </dgm:if>
            <dgm:else name="Name4">
              <dgm:alg type="cycle">
                <dgm:param type="stAng" val="0"/>
                <dgm:param type="spanAng" val="360"/>
                <dgm:param type="ctrShpMap" val="fNode"/>
              </dgm:alg>
            </dgm:else>
          </dgm:choose>
        </dgm:if>
        <dgm:else name="Name5">
          <dgm:alg type="cycle">
            <dgm:param type="stAng" val="0"/>
            <dgm:param type="spanAng" val="-360"/>
            <dgm:param type="ctrShpMap" val="fNode"/>
          </dgm:alg>
        </dgm:else>
      </dgm:choose>
      <dgm:shape xmlns:r="http://schemas.openxmlformats.org/officeDocument/2006/relationships" r:blip="">
        <dgm:adjLst/>
      </dgm:shape>
      <dgm:presOf/>
      <dgm:constrLst>
        <dgm:constr type="w" for="ch" forName="centerShape" refType="w"/>
        <dgm:constr type="h" for="ch" forName="centerShape" refType="h"/>
        <dgm:constr type="w" for="ch" forName="node" refType="w" fact="0.5"/>
        <dgm:constr type="h" for="ch" forName="node" refType="h" fact="0.5"/>
        <dgm:constr type="sp" refType="w" refFor="ch" refForName="node" fact="-0.2"/>
        <dgm:constr type="sibSp" refType="w" refFor="ch" refForName="node" fact="-0.2"/>
        <dgm:constr type="primFontSz" for="ch" forName="centerShape" val="65"/>
        <dgm:constr type="primFontSz" for="des" forName="node" val="65"/>
        <dgm:constr type="primFontSz" for="ch" forName="node" refType="primFontSz" refFor="ch" refForName="centerShape" op="lte"/>
      </dgm:constrLst>
      <dgm:ruleLst/>
      <dgm:forEach name="Name6" axis="ch" ptType="node" cnt="1">
        <dgm:layoutNode name="centerShape" styleLbl="vennNode1">
          <dgm:alg type="tx"/>
          <dgm:shape xmlns:r="http://schemas.openxmlformats.org/officeDocument/2006/relationships" type="ellipse" r:blip="">
            <dgm:adjLst/>
          </dgm:shape>
          <dgm:presOf axis="self"/>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name="Name7" axis="ch" ptType="node">
          <dgm:layoutNode name="node" styleLbl="vennNode1">
            <dgm:varLst>
              <dgm:bulletEnabled val="1"/>
            </dgm:varLst>
            <dgm:alg type="tx">
              <dgm:param type="txAnchorVertCh" val="mid"/>
            </dgm:alg>
            <dgm:shape xmlns:r="http://schemas.openxmlformats.org/officeDocument/2006/relationships" type="ellipse" r:blip="">
              <dgm:adjLst/>
            </dgm:shape>
            <dgm:presOf axis="desOrSelf" ptType="node"/>
            <dgm:constrLst>
              <dgm:constr type="tMarg" refType="primFontSz" fact="0.1"/>
              <dgm:constr type="bMarg" refType="primFontSz" fact="0.1"/>
              <dgm:constr type="lMarg" refType="primFontSz" fact="0.1"/>
              <dgm:constr type="rMarg" refType="primFontSz" fact="0.1"/>
            </dgm:constrLst>
            <dgm:ruleLst>
              <dgm:rule type="primFontSz" val="5" fact="NaN" max="NaN"/>
            </dgm:ruleLst>
          </dgm:layoutNode>
        </dgm:forEach>
      </dgm:forEach>
    </dgm:layoutNode>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diagrams/quickStyle2.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C75C1F38-9165-4AD9-A90A-148B675536F6}" type="datetimeFigureOut">
              <a:rPr lang="en-US" smtClean="0"/>
              <a:t>4/1/2019</a:t>
            </a:fld>
            <a:endParaRPr lang="en-US"/>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A5BA1847-3C10-466F-92AC-3005D2FF40C5}" type="slidenum">
              <a:rPr lang="en-US" smtClean="0"/>
              <a:t>‹#›</a:t>
            </a:fld>
            <a:endParaRPr lang="en-US"/>
          </a:p>
        </p:txBody>
      </p:sp>
    </p:spTree>
    <p:extLst>
      <p:ext uri="{BB962C8B-B14F-4D97-AF65-F5344CB8AC3E}">
        <p14:creationId xmlns:p14="http://schemas.microsoft.com/office/powerpoint/2010/main" val="314558767"/>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3" Type="http://schemas.openxmlformats.org/officeDocument/2006/relationships/hyperlink" Target="https://www.cdc.gov/drugoverdose/opioids/prescribed.html" TargetMode="External"/><Relationship Id="rId2" Type="http://schemas.openxmlformats.org/officeDocument/2006/relationships/slide" Target="../slides/slide7.xml"/><Relationship Id="rId1" Type="http://schemas.openxmlformats.org/officeDocument/2006/relationships/notesMaster" Target="../notesMasters/notesMaster1.xml"/><Relationship Id="rId5" Type="http://schemas.openxmlformats.org/officeDocument/2006/relationships/hyperlink" Target="https://www.cdc.gov/drugoverdose/opioids/fentanyl.html" TargetMode="External"/><Relationship Id="rId4" Type="http://schemas.openxmlformats.org/officeDocument/2006/relationships/hyperlink" Target="https://www.cdc.gov/drugoverdose/opioids/heroin.html" TargetMode="Externa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3</a:t>
            </a:fld>
            <a:endParaRPr lang="en-US"/>
          </a:p>
        </p:txBody>
      </p:sp>
    </p:spTree>
    <p:extLst>
      <p:ext uri="{BB962C8B-B14F-4D97-AF65-F5344CB8AC3E}">
        <p14:creationId xmlns:p14="http://schemas.microsoft.com/office/powerpoint/2010/main" val="13440647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A3F32735-4F17-443F-BC6A-AC4F03BB8599}" type="slidenum">
              <a:rPr lang="en-US" smtClean="0"/>
              <a:t>6</a:t>
            </a:fld>
            <a:endParaRPr lang="en-US" dirty="0"/>
          </a:p>
        </p:txBody>
      </p:sp>
    </p:spTree>
    <p:extLst>
      <p:ext uri="{BB962C8B-B14F-4D97-AF65-F5344CB8AC3E}">
        <p14:creationId xmlns:p14="http://schemas.microsoft.com/office/powerpoint/2010/main" val="232536906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SPEAKER</a:t>
            </a:r>
            <a:r>
              <a:rPr lang="en-US" baseline="0" dirty="0"/>
              <a:t> NOTES:</a:t>
            </a:r>
          </a:p>
          <a:p>
            <a:endParaRPr lang="en-US" baseline="0" dirty="0"/>
          </a:p>
          <a:p>
            <a:r>
              <a:rPr lang="en-US" sz="1200" b="0" i="0" kern="1200" dirty="0">
                <a:solidFill>
                  <a:schemeClr val="tx1"/>
                </a:solidFill>
                <a:effectLst/>
                <a:latin typeface="+mn-lt"/>
                <a:ea typeface="+mn-ea"/>
                <a:cs typeface="+mn-cs"/>
              </a:rPr>
              <a:t>This rise in opioid overdose deaths can be outlined in three distinct waves.</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first wave began with increased prescribing of opioids in the </a:t>
            </a:r>
            <a:r>
              <a:rPr lang="en-US" sz="1200" b="0" i="0" kern="1200" dirty="0" err="1">
                <a:solidFill>
                  <a:schemeClr val="tx1"/>
                </a:solidFill>
                <a:effectLst/>
                <a:latin typeface="+mn-lt"/>
                <a:ea typeface="+mn-ea"/>
                <a:cs typeface="+mn-cs"/>
              </a:rPr>
              <a:t>1990s</a:t>
            </a:r>
            <a:r>
              <a:rPr lang="en-US" sz="1200" b="0" i="0" kern="1200" baseline="30000" dirty="0">
                <a:solidFill>
                  <a:schemeClr val="tx1"/>
                </a:solidFill>
                <a:effectLst/>
                <a:latin typeface="+mn-lt"/>
                <a:ea typeface="+mn-ea"/>
                <a:cs typeface="+mn-cs"/>
              </a:rPr>
              <a:t> </a:t>
            </a:r>
            <a:r>
              <a:rPr lang="en-US" sz="1200" b="0" i="0" kern="1200" dirty="0">
                <a:solidFill>
                  <a:schemeClr val="tx1"/>
                </a:solidFill>
                <a:effectLst/>
                <a:latin typeface="+mn-lt"/>
                <a:ea typeface="+mn-ea"/>
                <a:cs typeface="+mn-cs"/>
              </a:rPr>
              <a:t>, with overdose deaths involving </a:t>
            </a:r>
            <a:r>
              <a:rPr lang="en-US" sz="1200" b="0" i="0" u="sng" kern="1200" dirty="0">
                <a:solidFill>
                  <a:schemeClr val="tx1"/>
                </a:solidFill>
                <a:effectLst/>
                <a:latin typeface="+mn-lt"/>
                <a:ea typeface="+mn-ea"/>
                <a:cs typeface="+mn-cs"/>
                <a:hlinkClick r:id="rId3"/>
              </a:rPr>
              <a:t>prescription opioids</a:t>
            </a:r>
            <a:r>
              <a:rPr lang="en-US" sz="1200" b="0" i="0" kern="1200" dirty="0">
                <a:solidFill>
                  <a:schemeClr val="tx1"/>
                </a:solidFill>
                <a:effectLst/>
                <a:latin typeface="+mn-lt"/>
                <a:ea typeface="+mn-ea"/>
                <a:cs typeface="+mn-cs"/>
              </a:rPr>
              <a:t> (natural and semi-synthetic opioids and methadone) increasing since at least 1999.</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second wave began in 2010, with rapid increases in overdose deaths involving </a:t>
            </a:r>
            <a:r>
              <a:rPr lang="en-US" sz="1200" b="0" i="0" u="sng" kern="1200" dirty="0">
                <a:solidFill>
                  <a:schemeClr val="tx1"/>
                </a:solidFill>
                <a:effectLst/>
                <a:latin typeface="+mn-lt"/>
                <a:ea typeface="+mn-ea"/>
                <a:cs typeface="+mn-cs"/>
                <a:hlinkClick r:id="rId4"/>
              </a:rPr>
              <a:t>heroin</a:t>
            </a:r>
            <a:r>
              <a:rPr lang="en-US" sz="1200" b="0" i="0" kern="1200" dirty="0">
                <a:solidFill>
                  <a:schemeClr val="tx1"/>
                </a:solidFill>
                <a:effectLst/>
                <a:latin typeface="+mn-lt"/>
                <a:ea typeface="+mn-ea"/>
                <a:cs typeface="+mn-cs"/>
              </a:rPr>
              <a:t>.</a:t>
            </a:r>
          </a:p>
          <a:p>
            <a:endParaRPr lang="en-US" sz="1200" b="0" i="0" kern="1200" dirty="0">
              <a:solidFill>
                <a:schemeClr val="tx1"/>
              </a:solidFill>
              <a:effectLst/>
              <a:latin typeface="+mn-lt"/>
              <a:ea typeface="+mn-ea"/>
              <a:cs typeface="+mn-cs"/>
            </a:endParaRPr>
          </a:p>
          <a:p>
            <a:r>
              <a:rPr lang="en-US" sz="1200" b="0" i="0" kern="1200" dirty="0">
                <a:solidFill>
                  <a:schemeClr val="tx1"/>
                </a:solidFill>
                <a:effectLst/>
                <a:latin typeface="+mn-lt"/>
                <a:ea typeface="+mn-ea"/>
                <a:cs typeface="+mn-cs"/>
              </a:rPr>
              <a:t>The third wave began in 2013, with significant increases in overdose deaths involving synthetic opioids – particularly those involving illicitly-manufactured </a:t>
            </a:r>
            <a:r>
              <a:rPr lang="en-US" sz="1200" b="0" i="0" u="sng" kern="1200" dirty="0">
                <a:solidFill>
                  <a:schemeClr val="tx1"/>
                </a:solidFill>
                <a:effectLst/>
                <a:latin typeface="+mn-lt"/>
                <a:ea typeface="+mn-ea"/>
                <a:cs typeface="+mn-cs"/>
                <a:hlinkClick r:id="rId5"/>
              </a:rPr>
              <a:t>fentanyl</a:t>
            </a:r>
            <a:r>
              <a:rPr lang="en-US" sz="1200" b="0" i="0" kern="1200" dirty="0">
                <a:solidFill>
                  <a:schemeClr val="tx1"/>
                </a:solidFill>
                <a:effectLst/>
                <a:latin typeface="+mn-lt"/>
                <a:ea typeface="+mn-ea"/>
                <a:cs typeface="+mn-cs"/>
              </a:rPr>
              <a:t> (IMF). The IMF market continues to change, and IMF can be found in combination with heroin, counterfeit pills, and cocaine.</a:t>
            </a:r>
            <a:r>
              <a:rPr lang="en-US" sz="1200" b="0" i="0" kern="1200" baseline="30000" dirty="0">
                <a:solidFill>
                  <a:schemeClr val="tx1"/>
                </a:solidFill>
                <a:effectLst/>
                <a:latin typeface="+mn-lt"/>
                <a:ea typeface="+mn-ea"/>
                <a:cs typeface="+mn-cs"/>
              </a:rPr>
              <a:t> </a:t>
            </a:r>
            <a:endParaRPr lang="en-US" dirty="0"/>
          </a:p>
        </p:txBody>
      </p:sp>
      <p:sp>
        <p:nvSpPr>
          <p:cNvPr id="4" name="Slide Number Placeholder 3"/>
          <p:cNvSpPr>
            <a:spLocks noGrp="1"/>
          </p:cNvSpPr>
          <p:nvPr>
            <p:ph type="sldNum" sz="quarter" idx="10"/>
          </p:nvPr>
        </p:nvSpPr>
        <p:spPr/>
        <p:txBody>
          <a:bodyPr/>
          <a:lstStyle/>
          <a:p>
            <a:fld id="{A3F32735-4F17-443F-BC6A-AC4F03BB8599}" type="slidenum">
              <a:rPr lang="en-US" smtClean="0"/>
              <a:t>7</a:t>
            </a:fld>
            <a:endParaRPr lang="en-US" dirty="0"/>
          </a:p>
        </p:txBody>
      </p:sp>
    </p:spTree>
    <p:extLst>
      <p:ext uri="{BB962C8B-B14F-4D97-AF65-F5344CB8AC3E}">
        <p14:creationId xmlns:p14="http://schemas.microsoft.com/office/powerpoint/2010/main" val="1056777530"/>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a:p>
        </p:txBody>
      </p:sp>
      <p:sp>
        <p:nvSpPr>
          <p:cNvPr id="4" name="Slide Number Placeholder 3"/>
          <p:cNvSpPr>
            <a:spLocks noGrp="1"/>
          </p:cNvSpPr>
          <p:nvPr>
            <p:ph type="sldNum" sz="quarter" idx="10"/>
          </p:nvPr>
        </p:nvSpPr>
        <p:spPr/>
        <p:txBody>
          <a:bodyPr/>
          <a:lstStyle/>
          <a:p>
            <a:fld id="{A5BA1847-3C10-466F-92AC-3005D2FF40C5}" type="slidenum">
              <a:rPr lang="en-US" smtClean="0"/>
              <a:t>10</a:t>
            </a:fld>
            <a:endParaRPr lang="en-US"/>
          </a:p>
        </p:txBody>
      </p:sp>
    </p:spTree>
    <p:extLst>
      <p:ext uri="{BB962C8B-B14F-4D97-AF65-F5344CB8AC3E}">
        <p14:creationId xmlns:p14="http://schemas.microsoft.com/office/powerpoint/2010/main" val="1926749127"/>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16</a:t>
            </a:fld>
            <a:endParaRPr lang="en-US"/>
          </a:p>
        </p:txBody>
      </p:sp>
    </p:spTree>
    <p:extLst>
      <p:ext uri="{BB962C8B-B14F-4D97-AF65-F5344CB8AC3E}">
        <p14:creationId xmlns:p14="http://schemas.microsoft.com/office/powerpoint/2010/main" val="1882777730"/>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17</a:t>
            </a:fld>
            <a:endParaRPr lang="en-US"/>
          </a:p>
        </p:txBody>
      </p:sp>
    </p:spTree>
    <p:extLst>
      <p:ext uri="{BB962C8B-B14F-4D97-AF65-F5344CB8AC3E}">
        <p14:creationId xmlns:p14="http://schemas.microsoft.com/office/powerpoint/2010/main" val="225380260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kern="1200" dirty="0" smtClean="0">
                <a:solidFill>
                  <a:schemeClr val="tx1"/>
                </a:solidFill>
                <a:effectLst/>
                <a:latin typeface="+mn-lt"/>
                <a:ea typeface="+mn-ea"/>
                <a:cs typeface="+mn-cs"/>
              </a:rPr>
              <a:t>Methadone: </a:t>
            </a:r>
          </a:p>
          <a:p>
            <a:pPr lvl="0"/>
            <a:r>
              <a:rPr lang="en-US" sz="1200" kern="1200" dirty="0" smtClean="0">
                <a:solidFill>
                  <a:schemeClr val="tx1"/>
                </a:solidFill>
                <a:effectLst/>
                <a:latin typeface="+mn-lt"/>
                <a:ea typeface="+mn-ea"/>
                <a:cs typeface="+mn-cs"/>
              </a:rPr>
              <a:t>Clinic-based opioid agonist that does not block other narcotics while preventing withdrawal while taking it.</a:t>
            </a:r>
          </a:p>
          <a:p>
            <a:endParaRPr lang="en-US" sz="1200" kern="1200" dirty="0" smtClean="0">
              <a:solidFill>
                <a:schemeClr val="tx1"/>
              </a:solidFill>
              <a:effectLst/>
              <a:latin typeface="+mn-lt"/>
              <a:ea typeface="+mn-ea"/>
              <a:cs typeface="+mn-cs"/>
            </a:endParaRPr>
          </a:p>
          <a:p>
            <a:r>
              <a:rPr lang="en-US" sz="1200" kern="1200" dirty="0" smtClean="0">
                <a:solidFill>
                  <a:schemeClr val="tx1"/>
                </a:solidFill>
                <a:effectLst/>
                <a:latin typeface="+mn-lt"/>
                <a:ea typeface="+mn-ea"/>
                <a:cs typeface="+mn-cs"/>
              </a:rPr>
              <a:t>Naltrexone: </a:t>
            </a:r>
          </a:p>
          <a:p>
            <a:pPr lvl="0"/>
            <a:r>
              <a:rPr lang="en-US" sz="1200" kern="1200" dirty="0" smtClean="0">
                <a:solidFill>
                  <a:schemeClr val="tx1"/>
                </a:solidFill>
                <a:effectLst/>
                <a:latin typeface="+mn-lt"/>
                <a:ea typeface="+mn-ea"/>
                <a:cs typeface="+mn-cs"/>
              </a:rPr>
              <a:t>Office-based non-addictive opioid antagonist that blocks the effects of other narcotics; daily pill or monthly injection.</a:t>
            </a:r>
          </a:p>
          <a:p>
            <a:endParaRPr lang="en-US" sz="1200" kern="1200" dirty="0" smtClean="0">
              <a:solidFill>
                <a:schemeClr val="tx1"/>
              </a:solidFill>
              <a:effectLst/>
              <a:latin typeface="+mn-lt"/>
              <a:ea typeface="+mn-ea"/>
              <a:cs typeface="+mn-cs"/>
            </a:endParaRPr>
          </a:p>
          <a:p>
            <a:r>
              <a:rPr lang="en-US" sz="1200" kern="1200" dirty="0" err="1" smtClean="0">
                <a:solidFill>
                  <a:schemeClr val="tx1"/>
                </a:solidFill>
                <a:effectLst/>
                <a:latin typeface="+mn-lt"/>
                <a:ea typeface="+mn-ea"/>
                <a:cs typeface="+mn-cs"/>
              </a:rPr>
              <a:t>Buprinorphine</a:t>
            </a:r>
            <a:r>
              <a:rPr lang="en-US" sz="1200" kern="1200" dirty="0" smtClean="0">
                <a:solidFill>
                  <a:schemeClr val="tx1"/>
                </a:solidFill>
                <a:effectLst/>
                <a:latin typeface="+mn-lt"/>
                <a:ea typeface="+mn-ea"/>
                <a:cs typeface="+mn-cs"/>
              </a:rPr>
              <a:t>: </a:t>
            </a:r>
          </a:p>
          <a:p>
            <a:pPr lvl="0"/>
            <a:r>
              <a:rPr lang="en-US" sz="1200" kern="1200" dirty="0" smtClean="0">
                <a:solidFill>
                  <a:schemeClr val="tx1"/>
                </a:solidFill>
                <a:effectLst/>
                <a:latin typeface="+mn-lt"/>
                <a:ea typeface="+mn-ea"/>
                <a:cs typeface="+mn-cs"/>
              </a:rPr>
              <a:t>Office-based opioid agonist/ antagonist that blocks other narcotics while reducing withdrawal risk. A partial agonist medication that does not reproduce opioid effects even at higher doses and thus has lower abuse liability</a:t>
            </a:r>
          </a:p>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18</a:t>
            </a:fld>
            <a:endParaRPr lang="en-US"/>
          </a:p>
        </p:txBody>
      </p:sp>
    </p:spTree>
    <p:extLst>
      <p:ext uri="{BB962C8B-B14F-4D97-AF65-F5344CB8AC3E}">
        <p14:creationId xmlns:p14="http://schemas.microsoft.com/office/powerpoint/2010/main" val="4128278729"/>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21</a:t>
            </a:fld>
            <a:endParaRPr lang="en-US"/>
          </a:p>
        </p:txBody>
      </p:sp>
    </p:spTree>
    <p:extLst>
      <p:ext uri="{BB962C8B-B14F-4D97-AF65-F5344CB8AC3E}">
        <p14:creationId xmlns:p14="http://schemas.microsoft.com/office/powerpoint/2010/main" val="201545239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10"/>
          </p:nvPr>
        </p:nvSpPr>
        <p:spPr/>
        <p:txBody>
          <a:bodyPr/>
          <a:lstStyle/>
          <a:p>
            <a:fld id="{A5BA1847-3C10-466F-92AC-3005D2FF40C5}" type="slidenum">
              <a:rPr lang="en-US" smtClean="0"/>
              <a:t>24</a:t>
            </a:fld>
            <a:endParaRPr lang="en-US"/>
          </a:p>
        </p:txBody>
      </p:sp>
    </p:spTree>
    <p:extLst>
      <p:ext uri="{BB962C8B-B14F-4D97-AF65-F5344CB8AC3E}">
        <p14:creationId xmlns:p14="http://schemas.microsoft.com/office/powerpoint/2010/main" val="2429805183"/>
      </p:ext>
    </p:extLst>
  </p:cSld>
  <p:clrMapOvr>
    <a:masterClrMapping/>
  </p:clrMapOvr>
</p:notes>
</file>

<file path=ppt/slideLayouts/_rels/slideLayout1.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3.png"/></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9.xml.rels><?xml version="1.0" encoding="UTF-8" standalone="yes"?>
<Relationships xmlns="http://schemas.openxmlformats.org/package/2006/relationships"><Relationship Id="rId3" Type="http://schemas.microsoft.com/office/2007/relationships/hdphoto" Target="../media/hdphoto2.wdp"/><Relationship Id="rId2" Type="http://schemas.openxmlformats.org/officeDocument/2006/relationships/image" Target="../media/image4.png"/><Relationship Id="rId1" Type="http://schemas.openxmlformats.org/officeDocument/2006/relationships/slideMaster" Target="../slideMasters/slideMaster1.xml"/><Relationship Id="rId5" Type="http://schemas.microsoft.com/office/2007/relationships/hdphoto" Target="../media/hdphoto1.wdp"/><Relationship Id="rId4" Type="http://schemas.openxmlformats.org/officeDocument/2006/relationships/image" Target="../media/image2.png"/></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920834" y="1346946"/>
            <a:ext cx="10222992"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6200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8" name="Rectangle 7"/>
          <p:cNvSpPr/>
          <p:nvPr/>
        </p:nvSpPr>
        <p:spPr>
          <a:xfrm>
            <a:off x="920834" y="4299696"/>
            <a:ext cx="10222992" cy="80683"/>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175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9" name="Rectangle 8"/>
          <p:cNvSpPr/>
          <p:nvPr/>
        </p:nvSpPr>
        <p:spPr>
          <a:xfrm>
            <a:off x="920834" y="1484779"/>
            <a:ext cx="10222992" cy="2743200"/>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grpSp>
        <p:nvGrpSpPr>
          <p:cNvPr id="10" name="Group 9"/>
          <p:cNvGrpSpPr/>
          <p:nvPr/>
        </p:nvGrpSpPr>
        <p:grpSpPr>
          <a:xfrm>
            <a:off x="9649215" y="4068923"/>
            <a:ext cx="1080904" cy="1080902"/>
            <a:chOff x="9685338" y="4460675"/>
            <a:chExt cx="1080904" cy="1080902"/>
          </a:xfrm>
        </p:grpSpPr>
        <p:sp>
          <p:nvSpPr>
            <p:cNvPr id="11" name="Oval 10"/>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2" name="Oval 11"/>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2" name="Title 1"/>
          <p:cNvSpPr>
            <a:spLocks noGrp="1"/>
          </p:cNvSpPr>
          <p:nvPr>
            <p:ph type="ctrTitle"/>
          </p:nvPr>
        </p:nvSpPr>
        <p:spPr>
          <a:xfrm>
            <a:off x="1051560" y="1432223"/>
            <a:ext cx="9966960" cy="3035808"/>
          </a:xfrm>
        </p:spPr>
        <p:txBody>
          <a:bodyPr anchor="ctr">
            <a:noAutofit/>
          </a:bodyPr>
          <a:lstStyle>
            <a:lvl1pPr algn="l">
              <a:lnSpc>
                <a:spcPct val="80000"/>
              </a:lnSpc>
              <a:defRPr sz="9600" cap="all" baseline="0">
                <a:blipFill dpi="0" rotWithShape="1">
                  <a:blip r:embed="rId4"/>
                  <a:srcRect/>
                  <a:tile tx="6350" ty="-127000" sx="65000" sy="64000" flip="none" algn="tl"/>
                </a:blipFill>
              </a:defRPr>
            </a:lvl1pPr>
          </a:lstStyle>
          <a:p>
            <a:r>
              <a:rPr lang="en-US" smtClean="0"/>
              <a:t>Click to edit Master title style</a:t>
            </a:r>
            <a:endParaRPr lang="en-US" dirty="0"/>
          </a:p>
        </p:txBody>
      </p:sp>
      <p:sp>
        <p:nvSpPr>
          <p:cNvPr id="3" name="Subtitle 2"/>
          <p:cNvSpPr>
            <a:spLocks noGrp="1"/>
          </p:cNvSpPr>
          <p:nvPr>
            <p:ph type="subTitle" idx="1"/>
          </p:nvPr>
        </p:nvSpPr>
        <p:spPr>
          <a:xfrm>
            <a:off x="1069848" y="4389120"/>
            <a:ext cx="7891272" cy="1069848"/>
          </a:xfrm>
        </p:spPr>
        <p:txBody>
          <a:bodyPr>
            <a:normAutofit/>
          </a:bodyPr>
          <a:lstStyle>
            <a:lvl1pPr marL="0" indent="0" algn="l">
              <a:buNone/>
              <a:defRPr sz="2200">
                <a:solidFill>
                  <a:schemeClr val="tx1"/>
                </a:solidFill>
              </a:defRPr>
            </a:lvl1pPr>
            <a:lvl2pPr marL="457200" indent="0" algn="ctr">
              <a:buNone/>
              <a:defRPr sz="2200"/>
            </a:lvl2pPr>
            <a:lvl3pPr marL="914400" indent="0" algn="ctr">
              <a:buNone/>
              <a:defRPr sz="2200"/>
            </a:lvl3pPr>
            <a:lvl4pPr marL="1371600" indent="0" algn="ctr">
              <a:buNone/>
              <a:defRPr sz="2000"/>
            </a:lvl4pPr>
            <a:lvl5pPr marL="1828800" indent="0" algn="ctr">
              <a:buNone/>
              <a:defRPr sz="2000"/>
            </a:lvl5pPr>
            <a:lvl6pPr marL="2286000" indent="0" algn="ctr">
              <a:buNone/>
              <a:defRPr sz="2000"/>
            </a:lvl6pPr>
            <a:lvl7pPr marL="2743200" indent="0" algn="ctr">
              <a:buNone/>
              <a:defRPr sz="2000"/>
            </a:lvl7pPr>
            <a:lvl8pPr marL="3200400" indent="0" algn="ctr">
              <a:buNone/>
              <a:defRPr sz="2000"/>
            </a:lvl8pPr>
            <a:lvl9pPr marL="3657600" indent="0" algn="ctr">
              <a:buNone/>
              <a:defRPr sz="2000"/>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83284890-85D2-4D7B-8EF5-15A9C1DB8F42}" type="datetimeFigureOut">
              <a:rPr lang="en-US" dirty="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a:xfrm>
            <a:off x="9592733" y="4289334"/>
            <a:ext cx="1193868" cy="640080"/>
          </a:xfrm>
        </p:spPr>
        <p:txBody>
          <a:bodyPr/>
          <a:lstStyle>
            <a:lvl1pPr>
              <a:defRPr sz="2800"/>
            </a:lvl1pPr>
          </a:lstStyle>
          <a:p>
            <a:fld id="{4FAB73BC-B049-4115-A692-8D63A059BFB8}"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82F5661D-6934-4B32-B92C-470368BF1EC6}" type="datetimeFigureOut">
              <a:rPr lang="en-US" dirty="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0" y="4917989"/>
            <a:ext cx="12192000" cy="1940010"/>
          </a:xfrm>
          <a:prstGeom prst="rect">
            <a:avLst/>
          </a:prstGeom>
          <a:blipFill dpi="0" rotWithShape="1">
            <a:blip r:embed="rId2">
              <a:alphaModFix amt="85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2167128" y="1225296"/>
            <a:ext cx="9281160" cy="3520440"/>
          </a:xfrm>
        </p:spPr>
        <p:txBody>
          <a:bodyPr anchor="ctr">
            <a:normAutofit/>
          </a:bodyPr>
          <a:lstStyle>
            <a:lvl1pPr>
              <a:lnSpc>
                <a:spcPct val="80000"/>
              </a:lnSpc>
              <a:defRPr sz="8000" b="0"/>
            </a:lvl1pPr>
          </a:lstStyle>
          <a:p>
            <a:r>
              <a:rPr lang="en-US" smtClean="0"/>
              <a:t>Click to edit Master title style</a:t>
            </a:r>
            <a:endParaRPr lang="en-US" dirty="0"/>
          </a:p>
        </p:txBody>
      </p:sp>
      <p:sp>
        <p:nvSpPr>
          <p:cNvPr id="3" name="Text Placeholder 2"/>
          <p:cNvSpPr>
            <a:spLocks noGrp="1"/>
          </p:cNvSpPr>
          <p:nvPr>
            <p:ph type="body" idx="1"/>
          </p:nvPr>
        </p:nvSpPr>
        <p:spPr>
          <a:xfrm>
            <a:off x="2165774" y="5020056"/>
            <a:ext cx="9052560" cy="1066800"/>
          </a:xfrm>
        </p:spPr>
        <p:txBody>
          <a:bodyPr anchor="t">
            <a:normAutofit/>
          </a:bodyPr>
          <a:lstStyle>
            <a:lvl1pPr marL="0" indent="0">
              <a:buNone/>
              <a:defRPr sz="2000">
                <a:solidFill>
                  <a:schemeClr val="tx1"/>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a:xfrm>
            <a:off x="8593667" y="6272784"/>
            <a:ext cx="2644309" cy="365125"/>
          </a:xfrm>
        </p:spPr>
        <p:txBody>
          <a:bodyPr/>
          <a:lstStyle/>
          <a:p>
            <a:fld id="{C6F822A4-8DA6-4447-9B1F-C5DB58435268}" type="datetimeFigureOut">
              <a:rPr lang="en-US" dirty="0"/>
              <a:t>4/1/2019</a:t>
            </a:fld>
            <a:endParaRPr lang="en-US" dirty="0"/>
          </a:p>
        </p:txBody>
      </p:sp>
      <p:sp>
        <p:nvSpPr>
          <p:cNvPr id="5" name="Footer Placeholder 4"/>
          <p:cNvSpPr>
            <a:spLocks noGrp="1"/>
          </p:cNvSpPr>
          <p:nvPr>
            <p:ph type="ftr" sz="quarter" idx="11"/>
          </p:nvPr>
        </p:nvSpPr>
        <p:spPr>
          <a:xfrm>
            <a:off x="2182708" y="6272784"/>
            <a:ext cx="6327648" cy="365125"/>
          </a:xfrm>
        </p:spPr>
        <p:txBody>
          <a:bodyPr/>
          <a:lstStyle/>
          <a:p>
            <a:endParaRPr lang="en-US" dirty="0"/>
          </a:p>
        </p:txBody>
      </p:sp>
      <p:grpSp>
        <p:nvGrpSpPr>
          <p:cNvPr id="8" name="Group 7"/>
          <p:cNvGrpSpPr/>
          <p:nvPr/>
        </p:nvGrpSpPr>
        <p:grpSpPr>
          <a:xfrm>
            <a:off x="897399" y="2325848"/>
            <a:ext cx="1080904" cy="1080902"/>
            <a:chOff x="9685338" y="4460675"/>
            <a:chExt cx="1080904" cy="1080902"/>
          </a:xfrm>
        </p:grpSpPr>
        <p:sp>
          <p:nvSpPr>
            <p:cNvPr id="9" name="Oval 8"/>
            <p:cNvSpPr/>
            <p:nvPr/>
          </p:nvSpPr>
          <p:spPr>
            <a:xfrm>
              <a:off x="9685338" y="4460675"/>
              <a:ext cx="1080904" cy="1080902"/>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Layer>
                    </a14:imgProps>
                  </a:ext>
                </a:extLst>
              </a:blip>
              <a:srcRect/>
              <a:tile tx="0" ty="0" sx="85000" sy="85000" flip="none" algn="tl"/>
            </a:blipFill>
            <a:ln w="25400" cap="flat" cmpd="sng" algn="ctr">
              <a:noFill/>
              <a:prstDash val="solid"/>
            </a:ln>
            <a:effectLst/>
          </p:spPr>
        </p:sp>
        <p:sp>
          <p:nvSpPr>
            <p:cNvPr id="10" name="Oval 9"/>
            <p:cNvSpPr/>
            <p:nvPr/>
          </p:nvSpPr>
          <p:spPr>
            <a:xfrm>
              <a:off x="9793429" y="4568765"/>
              <a:ext cx="864723" cy="864722"/>
            </a:xfrm>
            <a:prstGeom prst="ellipse">
              <a:avLst/>
            </a:prstGeom>
            <a:noFill/>
            <a:ln w="25400" cap="flat" cmpd="sng" algn="ctr">
              <a:solidFill>
                <a:sysClr val="window" lastClr="FFFFFF"/>
              </a:solidFill>
              <a:prstDash val="solid"/>
            </a:ln>
            <a:effectLst/>
          </p:spPr>
        </p:sp>
      </p:grpSp>
      <p:sp>
        <p:nvSpPr>
          <p:cNvPr id="6" name="Slide Number Placeholder 5"/>
          <p:cNvSpPr>
            <a:spLocks noGrp="1"/>
          </p:cNvSpPr>
          <p:nvPr>
            <p:ph type="sldNum" sz="quarter" idx="12"/>
          </p:nvPr>
        </p:nvSpPr>
        <p:spPr>
          <a:xfrm>
            <a:off x="843702" y="2506133"/>
            <a:ext cx="1188298" cy="720332"/>
          </a:xfrm>
        </p:spPr>
        <p:txBody>
          <a:bodyPr/>
          <a:lstStyle>
            <a:lvl1pPr>
              <a:defRPr sz="2800"/>
            </a:lvl1pPr>
          </a:lstStyle>
          <a:p>
            <a:fld id="{4FAB73BC-B049-4115-A692-8D63A059BFB8}"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1069848"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6364224" y="2194560"/>
            <a:ext cx="4754880" cy="39776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E548D31E-DCDA-41A7-9C67-C4B11B94D21D}" type="datetimeFigureOut">
              <a:rPr lang="en-US" dirty="0"/>
              <a:t>4/1/2019</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10" name="Title 9"/>
          <p:cNvSpPr>
            <a:spLocks noGrp="1"/>
          </p:cNvSpPr>
          <p:nvPr>
            <p:ph type="title"/>
          </p:nvPr>
        </p:nvSpPr>
        <p:spPr/>
        <p:txBody>
          <a:bodyPr/>
          <a:lstStyle/>
          <a:p>
            <a:r>
              <a:rPr lang="en-US" smtClean="0"/>
              <a:t>Click to edit Master title style</a:t>
            </a:r>
            <a:endParaRPr lang="en-US" dirty="0"/>
          </a:p>
        </p:txBody>
      </p:sp>
      <p:sp>
        <p:nvSpPr>
          <p:cNvPr id="3" name="Text Placeholder 2"/>
          <p:cNvSpPr>
            <a:spLocks noGrp="1"/>
          </p:cNvSpPr>
          <p:nvPr>
            <p:ph type="body" idx="1"/>
          </p:nvPr>
        </p:nvSpPr>
        <p:spPr>
          <a:xfrm>
            <a:off x="1066800"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1069848"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6364224" y="2048256"/>
            <a:ext cx="4754880" cy="640080"/>
          </a:xfrm>
        </p:spPr>
        <p:txBody>
          <a:bodyPr anchor="ctr">
            <a:normAutofit/>
          </a:bodyPr>
          <a:lstStyle>
            <a:lvl1pPr marL="0" indent="0">
              <a:buNone/>
              <a:defRPr sz="2000" b="1">
                <a:solidFill>
                  <a:schemeClr val="accent1">
                    <a:lumMod val="75000"/>
                  </a:schemeClr>
                </a:solidFill>
              </a:defRPr>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6364224" y="2743200"/>
            <a:ext cx="4754880" cy="3291840"/>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9B3762C0-B258-48F1-ADE6-176B4174CCDD}" type="datetimeFigureOut">
              <a:rPr lang="en-US" dirty="0"/>
              <a:t>4/1/2019</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6" name="Title 5"/>
          <p:cNvSpPr>
            <a:spLocks noGrp="1"/>
          </p:cNvSpPr>
          <p:nvPr>
            <p:ph type="title"/>
          </p:nvPr>
        </p:nvSpPr>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677919A6-33EB-49BD-A62F-1FA56B9F9712}" type="datetimeFigureOut">
              <a:rPr lang="en-US" dirty="0"/>
              <a:t>4/1/2019</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CA4E7D1B-D673-4CF6-8672-009D42ABD2A0}" type="datetimeFigureOut">
              <a:rPr lang="en-US" dirty="0"/>
              <a:t>4/1/2019</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8" name="Rectangle 7"/>
          <p:cNvSpPr/>
          <p:nvPr/>
        </p:nvSpPr>
        <p:spPr>
          <a:xfrm>
            <a:off x="8303740" y="0"/>
            <a:ext cx="3888259" cy="6857999"/>
          </a:xfrm>
          <a:prstGeom prst="rect">
            <a:avLst/>
          </a:prstGeom>
          <a:blipFill dpi="0" rotWithShape="1">
            <a:blip r:embed="rId2">
              <a:alphaModFix amt="6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1"/>
            </a:lvl1pPr>
          </a:lstStyle>
          <a:p>
            <a:r>
              <a:rPr lang="en-US" smtClean="0"/>
              <a:t>Click to edit Master title style</a:t>
            </a:r>
            <a:endParaRPr lang="en-US" dirty="0"/>
          </a:p>
        </p:txBody>
      </p:sp>
      <p:sp>
        <p:nvSpPr>
          <p:cNvPr id="3" name="Content Placeholder 2"/>
          <p:cNvSpPr>
            <a:spLocks noGrp="1"/>
          </p:cNvSpPr>
          <p:nvPr>
            <p:ph idx="1"/>
          </p:nvPr>
        </p:nvSpPr>
        <p:spPr>
          <a:xfrm>
            <a:off x="838200" y="685800"/>
            <a:ext cx="6711696" cy="5020056"/>
          </a:xfrm>
        </p:spPr>
        <p:txBody>
          <a:bodyPr/>
          <a:lstStyle>
            <a:lvl1pPr>
              <a:defRPr sz="2000"/>
            </a:lvl1pPr>
            <a:lvl2pPr>
              <a:defRPr sz="1800"/>
            </a:lvl2pPr>
            <a:lvl3pPr>
              <a:defRPr sz="16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7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DA16AA21-1863-4931-97CB-99D0A168701B}" type="datetimeFigureOut">
              <a:rPr lang="en-US" dirty="0"/>
              <a:t>4/1/2019</a:t>
            </a:fld>
            <a:endParaRPr lang="en-US" dirty="0"/>
          </a:p>
        </p:txBody>
      </p:sp>
      <p:sp>
        <p:nvSpPr>
          <p:cNvPr id="6" name="Footer Placeholder 5"/>
          <p:cNvSpPr>
            <a:spLocks noGrp="1"/>
          </p:cNvSpPr>
          <p:nvPr>
            <p:ph type="ftr" sz="quarter" idx="11"/>
          </p:nvPr>
        </p:nvSpPr>
        <p:spPr/>
        <p:txBody>
          <a:bodyPr/>
          <a:lstStyle/>
          <a:p>
            <a:endParaRPr lang="en-US" dirty="0"/>
          </a:p>
        </p:txBody>
      </p:sp>
      <p:grpSp>
        <p:nvGrpSpPr>
          <p:cNvPr id="9" name="Group 8"/>
          <p:cNvGrpSpPr>
            <a:grpSpLocks noChangeAspect="1"/>
          </p:cNvGrpSpPr>
          <p:nvPr/>
        </p:nvGrpSpPr>
        <p:grpSpPr>
          <a:xfrm>
            <a:off x="11401725" y="6229681"/>
            <a:ext cx="457200" cy="457200"/>
            <a:chOff x="11361456" y="6195813"/>
            <a:chExt cx="548640" cy="548640"/>
          </a:xfrm>
        </p:grpSpPr>
        <p:sp>
          <p:nvSpPr>
            <p:cNvPr id="10" name="Oval 9"/>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1" name="Oval 10"/>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11" name="Rectangle 10"/>
          <p:cNvSpPr/>
          <p:nvPr/>
        </p:nvSpPr>
        <p:spPr>
          <a:xfrm>
            <a:off x="8303740" y="0"/>
            <a:ext cx="3888259" cy="6857999"/>
          </a:xfrm>
          <a:prstGeom prst="rect">
            <a:avLst/>
          </a:prstGeom>
          <a:blipFill dpi="0" rotWithShape="1">
            <a:blip r:embed="rId2">
              <a:alphaModFix amt="60000"/>
              <a:lum bright="70000" contrast="-70000"/>
              <a:extLst>
                <a:ext uri="{BEBA8EAE-BF5A-486C-A8C5-ECC9F3942E4B}">
                  <a14:imgProps xmlns:a14="http://schemas.microsoft.com/office/drawing/2010/main">
                    <a14:imgLayer r:embed="rId3">
                      <a14:imgEffect>
                        <a14:sharpenSoften amount="61000"/>
                      </a14:imgEffect>
                    </a14:imgLayer>
                  </a14:imgProps>
                </a:ext>
                <a:ext uri="{28A0092B-C50C-407E-A947-70E740481C1C}">
                  <a14:useLocalDpi xmlns:a14="http://schemas.microsoft.com/office/drawing/2010/main" val="0"/>
                </a:ext>
              </a:extLst>
            </a:blip>
            <a:srcRect/>
            <a:tile tx="0" ty="-704850" sx="92000" sy="89000" flip="xy" algn="ctr"/>
          </a:blipFill>
          <a:ln>
            <a:noFill/>
          </a:ln>
        </p:spPr>
        <p:style>
          <a:lnRef idx="2">
            <a:schemeClr val="accent1">
              <a:shade val="50000"/>
            </a:schemeClr>
          </a:lnRef>
          <a:fillRef idx="1">
            <a:schemeClr val="accent1"/>
          </a:fillRef>
          <a:effectRef idx="0">
            <a:schemeClr val="accent1"/>
          </a:effectRef>
          <a:fontRef idx="minor">
            <a:schemeClr val="lt1"/>
          </a:fontRef>
        </p:style>
      </p:sp>
      <p:sp>
        <p:nvSpPr>
          <p:cNvPr id="2" name="Title 1"/>
          <p:cNvSpPr>
            <a:spLocks noGrp="1"/>
          </p:cNvSpPr>
          <p:nvPr>
            <p:ph type="title"/>
          </p:nvPr>
        </p:nvSpPr>
        <p:spPr>
          <a:xfrm>
            <a:off x="8549640" y="685800"/>
            <a:ext cx="3200400" cy="1737360"/>
          </a:xfrm>
        </p:spPr>
        <p:txBody>
          <a:bodyPr anchor="b">
            <a:normAutofit/>
          </a:bodyPr>
          <a:lstStyle>
            <a:lvl1pPr>
              <a:defRPr sz="3200" b="1"/>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0" y="0"/>
            <a:ext cx="8303740" cy="6858000"/>
          </a:xfrm>
          <a:solidFill>
            <a:schemeClr val="tx2">
              <a:lumMod val="20000"/>
              <a:lumOff val="80000"/>
            </a:schemeClr>
          </a:solidFill>
        </p:spPr>
        <p:txBody>
          <a:bodyPr anchor="t"/>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smtClean="0"/>
              <a:t>Click icon to add picture</a:t>
            </a:r>
            <a:endParaRPr lang="en-US" dirty="0"/>
          </a:p>
        </p:txBody>
      </p:sp>
      <p:sp>
        <p:nvSpPr>
          <p:cNvPr id="4" name="Text Placeholder 3"/>
          <p:cNvSpPr>
            <a:spLocks noGrp="1"/>
          </p:cNvSpPr>
          <p:nvPr>
            <p:ph type="body" sz="half" idx="2"/>
          </p:nvPr>
        </p:nvSpPr>
        <p:spPr>
          <a:xfrm>
            <a:off x="8549640" y="2423160"/>
            <a:ext cx="3200400" cy="3291840"/>
          </a:xfrm>
        </p:spPr>
        <p:txBody>
          <a:bodyPr>
            <a:normAutofit/>
          </a:bodyPr>
          <a:lstStyle>
            <a:lvl1pPr marL="0" indent="0">
              <a:lnSpc>
                <a:spcPct val="100000"/>
              </a:lnSpc>
              <a:spcBef>
                <a:spcPts val="1000"/>
              </a:spcBef>
              <a:buNone/>
              <a:defRPr sz="1400">
                <a:solidFill>
                  <a:schemeClr val="accent1">
                    <a:lumMod val="75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3772C379-9A7C-4C87-A116-CBE9F58B04C5}" type="datetimeFigureOut">
              <a:rPr lang="en-US" dirty="0"/>
              <a:t>4/1/2019</a:t>
            </a:fld>
            <a:endParaRPr lang="en-US" dirty="0"/>
          </a:p>
        </p:txBody>
      </p:sp>
      <p:grpSp>
        <p:nvGrpSpPr>
          <p:cNvPr id="8" name="Group 7"/>
          <p:cNvGrpSpPr>
            <a:grpSpLocks noChangeAspect="1"/>
          </p:cNvGrpSpPr>
          <p:nvPr/>
        </p:nvGrpSpPr>
        <p:grpSpPr>
          <a:xfrm>
            <a:off x="11401725" y="6229681"/>
            <a:ext cx="457200" cy="457200"/>
            <a:chOff x="11361456" y="6195813"/>
            <a:chExt cx="548640" cy="548640"/>
          </a:xfrm>
        </p:grpSpPr>
        <p:sp>
          <p:nvSpPr>
            <p:cNvPr id="9" name="Oval 8"/>
            <p:cNvSpPr/>
            <p:nvPr/>
          </p:nvSpPr>
          <p:spPr>
            <a:xfrm>
              <a:off x="11361456" y="6195813"/>
              <a:ext cx="548640" cy="548640"/>
            </a:xfrm>
            <a:prstGeom prst="ellipse">
              <a:avLst/>
            </a:prstGeom>
            <a:blipFill dpi="0" rotWithShape="1">
              <a:blip r:embed="rId4">
                <a:duotone>
                  <a:schemeClr val="accent1">
                    <a:shade val="45000"/>
                    <a:satMod val="135000"/>
                  </a:schemeClr>
                  <a:prstClr val="white"/>
                </a:duotone>
                <a:extLst>
                  <a:ext uri="{BEBA8EAE-BF5A-486C-A8C5-ECC9F3942E4B}">
                    <a14:imgProps xmlns:a14="http://schemas.microsoft.com/office/drawing/2010/main">
                      <a14:imgLayer r:embed="rId5">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10" name="Oval 9"/>
            <p:cNvSpPr/>
            <p:nvPr/>
          </p:nvSpPr>
          <p:spPr>
            <a:xfrm>
              <a:off x="11396488" y="6230844"/>
              <a:ext cx="478576" cy="478578"/>
            </a:xfrm>
            <a:prstGeom prst="ellipse">
              <a:avLst/>
            </a:prstGeom>
            <a:noFill/>
            <a:ln w="12700" cap="flat" cmpd="sng" algn="ctr">
              <a:solidFill>
                <a:sysClr val="window" lastClr="FFFFFF"/>
              </a:solidFill>
              <a:prstDash val="solid"/>
            </a:ln>
            <a:effectLst/>
          </p:spPr>
        </p:sp>
      </p:grpSp>
      <p:sp>
        <p:nvSpPr>
          <p:cNvPr id="7" name="Slide Number Placeholder 6"/>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87157CC2-0FC8-4686-B024-99790E0F5162}" type="datetimeFigureOut">
              <a:rPr lang="en-US" dirty="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8724900" y="533400"/>
            <a:ext cx="2552700" cy="5638800"/>
          </a:xfrm>
        </p:spPr>
        <p:txBody>
          <a:bodyPr vert="eaVert"/>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1066800" y="533400"/>
            <a:ext cx="7505700" cy="563880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F6764DA5-CD3D-4590-A511-FCD3BC7A793E}" type="datetimeFigureOut">
              <a:rPr lang="en-US" dirty="0"/>
              <a:t>4/1/2019</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4FAB73BC-B049-4115-A692-8D63A059BFB8}" type="slidenum">
              <a:rPr lang="en-US" dirty="0"/>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2.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image" Target="../media/image3.png"/><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microsoft.com/office/2007/relationships/hdphoto" Target="../media/hdphoto1.wdp"/></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1069848" y="484632"/>
            <a:ext cx="10058400" cy="1609344"/>
          </a:xfrm>
          <a:prstGeom prst="rect">
            <a:avLst/>
          </a:prstGeom>
        </p:spPr>
        <p:txBody>
          <a:bodyPr vert="horz" lIns="91440" tIns="45720" rIns="91440" bIns="45720" rtlCol="0" anchor="ctr">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1069848" y="2121408"/>
            <a:ext cx="10058400" cy="4050792"/>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964424" y="6272784"/>
            <a:ext cx="3273552" cy="365125"/>
          </a:xfrm>
          <a:prstGeom prst="rect">
            <a:avLst/>
          </a:prstGeom>
        </p:spPr>
        <p:txBody>
          <a:bodyPr vert="horz" lIns="91440" tIns="45720" rIns="91440" bIns="45720" rtlCol="0" anchor="ctr"/>
          <a:lstStyle>
            <a:lvl1pPr algn="r">
              <a:defRPr sz="1100">
                <a:solidFill>
                  <a:schemeClr val="tx2"/>
                </a:solidFill>
              </a:defRPr>
            </a:lvl1pPr>
          </a:lstStyle>
          <a:p>
            <a:fld id="{8664C608-40B1-4030-A28D-5B74BC98ADCE}" type="datetimeFigureOut">
              <a:rPr lang="en-US" dirty="0"/>
              <a:t>4/1/2019</a:t>
            </a:fld>
            <a:endParaRPr lang="en-US" dirty="0"/>
          </a:p>
        </p:txBody>
      </p:sp>
      <p:sp>
        <p:nvSpPr>
          <p:cNvPr id="5" name="Footer Placeholder 4"/>
          <p:cNvSpPr>
            <a:spLocks noGrp="1"/>
          </p:cNvSpPr>
          <p:nvPr>
            <p:ph type="ftr" sz="quarter" idx="3"/>
          </p:nvPr>
        </p:nvSpPr>
        <p:spPr>
          <a:xfrm>
            <a:off x="1088136" y="6272784"/>
            <a:ext cx="6327648" cy="365125"/>
          </a:xfrm>
          <a:prstGeom prst="rect">
            <a:avLst/>
          </a:prstGeom>
        </p:spPr>
        <p:txBody>
          <a:bodyPr vert="horz" lIns="91440" tIns="45720" rIns="91440" bIns="45720" rtlCol="0" anchor="ctr"/>
          <a:lstStyle>
            <a:lvl1pPr algn="l">
              <a:defRPr sz="1100">
                <a:solidFill>
                  <a:schemeClr val="tx2"/>
                </a:solidFill>
              </a:defRPr>
            </a:lvl1pPr>
          </a:lstStyle>
          <a:p>
            <a:endParaRPr lang="en-US" dirty="0"/>
          </a:p>
        </p:txBody>
      </p:sp>
      <p:grpSp>
        <p:nvGrpSpPr>
          <p:cNvPr id="7" name="Group 6"/>
          <p:cNvGrpSpPr>
            <a:grpSpLocks noChangeAspect="1"/>
          </p:cNvGrpSpPr>
          <p:nvPr/>
        </p:nvGrpSpPr>
        <p:grpSpPr>
          <a:xfrm>
            <a:off x="11401725" y="6229681"/>
            <a:ext cx="457200" cy="457200"/>
            <a:chOff x="11361456" y="6195813"/>
            <a:chExt cx="548640" cy="548640"/>
          </a:xfrm>
        </p:grpSpPr>
        <p:sp>
          <p:nvSpPr>
            <p:cNvPr id="8" name="Oval 7"/>
            <p:cNvSpPr/>
            <p:nvPr/>
          </p:nvSpPr>
          <p:spPr>
            <a:xfrm>
              <a:off x="11361456" y="6195813"/>
              <a:ext cx="548640" cy="548640"/>
            </a:xfrm>
            <a:prstGeom prst="ellipse">
              <a:avLst/>
            </a:prstGeom>
            <a:blipFill dpi="0" rotWithShape="1">
              <a:blip r:embed="rId13">
                <a:duotone>
                  <a:schemeClr val="accent1">
                    <a:shade val="45000"/>
                    <a:satMod val="135000"/>
                  </a:schemeClr>
                  <a:prstClr val="white"/>
                </a:duotone>
                <a:extLst>
                  <a:ext uri="{BEBA8EAE-BF5A-486C-A8C5-ECC9F3942E4B}">
                    <a14:imgProps xmlns:a14="http://schemas.microsoft.com/office/drawing/2010/main">
                      <a14:imgLayer r:embed="rId14">
                        <a14:imgEffect>
                          <a14:saturation sat="95000"/>
                        </a14:imgEffect>
                        <a14:imgEffect>
                          <a14:brightnessContrast bright="-40000" contrast="20000"/>
                        </a14:imgEffect>
                      </a14:imgLayer>
                    </a14:imgProps>
                  </a:ext>
                </a:extLst>
              </a:blip>
              <a:srcRect/>
              <a:tile tx="50800" ty="0" sx="85000" sy="85000" flip="none" algn="tl"/>
            </a:blipFill>
            <a:ln w="25400" cap="flat" cmpd="sng" algn="ctr">
              <a:noFill/>
              <a:prstDash val="solid"/>
            </a:ln>
            <a:effectLst/>
          </p:spPr>
        </p:sp>
        <p:sp>
          <p:nvSpPr>
            <p:cNvPr id="9" name="Oval 8"/>
            <p:cNvSpPr/>
            <p:nvPr/>
          </p:nvSpPr>
          <p:spPr>
            <a:xfrm>
              <a:off x="11396488" y="6230844"/>
              <a:ext cx="478576" cy="478578"/>
            </a:xfrm>
            <a:prstGeom prst="ellipse">
              <a:avLst/>
            </a:prstGeom>
            <a:noFill/>
            <a:ln w="12700" cap="flat" cmpd="sng" algn="ctr">
              <a:solidFill>
                <a:srgbClr val="FFFFFF"/>
              </a:solidFill>
              <a:prstDash val="solid"/>
            </a:ln>
            <a:effectLst/>
          </p:spPr>
        </p:sp>
      </p:grpSp>
      <p:sp>
        <p:nvSpPr>
          <p:cNvPr id="6" name="Slide Number Placeholder 5"/>
          <p:cNvSpPr>
            <a:spLocks noGrp="1"/>
          </p:cNvSpPr>
          <p:nvPr>
            <p:ph type="sldNum" sz="quarter" idx="4"/>
          </p:nvPr>
        </p:nvSpPr>
        <p:spPr>
          <a:xfrm>
            <a:off x="11311128" y="6272784"/>
            <a:ext cx="640080" cy="365125"/>
          </a:xfrm>
          <a:prstGeom prst="rect">
            <a:avLst/>
          </a:prstGeom>
        </p:spPr>
        <p:txBody>
          <a:bodyPr vert="horz" lIns="91440" tIns="45720" rIns="91440" bIns="45720" rtlCol="0" anchor="ctr"/>
          <a:lstStyle>
            <a:lvl1pPr algn="ctr">
              <a:defRPr sz="1400" b="1">
                <a:solidFill>
                  <a:srgbClr val="FFFFFF"/>
                </a:solidFill>
                <a:latin typeface="+mj-lt"/>
              </a:defRPr>
            </a:lvl1pPr>
          </a:lstStyle>
          <a:p>
            <a:fld id="{4FAB73BC-B049-4115-A692-8D63A059BFB8}"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841" r:id="rId1"/>
    <p:sldLayoutId id="2147483842" r:id="rId2"/>
    <p:sldLayoutId id="2147483843" r:id="rId3"/>
    <p:sldLayoutId id="2147483844" r:id="rId4"/>
    <p:sldLayoutId id="2147483845" r:id="rId5"/>
    <p:sldLayoutId id="2147483846" r:id="rId6"/>
    <p:sldLayoutId id="2147483847" r:id="rId7"/>
    <p:sldLayoutId id="2147483848" r:id="rId8"/>
    <p:sldLayoutId id="2147483849" r:id="rId9"/>
    <p:sldLayoutId id="2147483850" r:id="rId10"/>
    <p:sldLayoutId id="2147483851" r:id="rId11"/>
  </p:sldLayoutIdLst>
  <p:hf sldNum="0" hdr="0" ftr="0" dt="0"/>
  <p:txStyles>
    <p:titleStyle>
      <a:lvl1pPr algn="l" defTabSz="914400" rtl="0" eaLnBrk="1" latinLnBrk="0" hangingPunct="1">
        <a:lnSpc>
          <a:spcPct val="90000"/>
        </a:lnSpc>
        <a:spcBef>
          <a:spcPct val="0"/>
        </a:spcBef>
        <a:buNone/>
        <a:defRPr sz="5400" kern="1200" cap="all" baseline="0">
          <a:blipFill>
            <a:blip r:embed="rId15">
              <a:extLst>
                <a:ext uri="{28A0092B-C50C-407E-A947-70E740481C1C}">
                  <a14:useLocalDpi xmlns:a14="http://schemas.microsoft.com/office/drawing/2010/main" val="0"/>
                </a:ext>
              </a:extLst>
            </a:blip>
            <a:tile tx="6350" ty="-127000" sx="65000" sy="64000" flip="none" algn="tl"/>
          </a:blipFill>
          <a:latin typeface="+mj-lt"/>
          <a:ea typeface="+mj-ea"/>
          <a:cs typeface="+mj-cs"/>
        </a:defRPr>
      </a:lvl1pPr>
    </p:titleStyle>
    <p:bodyStyle>
      <a:lvl1pPr marL="182880" indent="-182880" algn="l" defTabSz="914400" rtl="0" eaLnBrk="1" latinLnBrk="0" hangingPunct="1">
        <a:lnSpc>
          <a:spcPct val="90000"/>
        </a:lnSpc>
        <a:spcBef>
          <a:spcPts val="1200"/>
        </a:spcBef>
        <a:buClr>
          <a:schemeClr val="accent1">
            <a:lumMod val="75000"/>
          </a:schemeClr>
        </a:buClr>
        <a:buSzPct val="85000"/>
        <a:buFont typeface="Wingdings" pitchFamily="2" charset="2"/>
        <a:buChar char="§"/>
        <a:defRPr sz="2000" kern="1200">
          <a:solidFill>
            <a:schemeClr val="tx1"/>
          </a:solidFill>
          <a:latin typeface="+mn-lt"/>
          <a:ea typeface="+mn-ea"/>
          <a:cs typeface="+mn-cs"/>
        </a:defRPr>
      </a:lvl1pPr>
      <a:lvl2pPr marL="45720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800" kern="1200">
          <a:solidFill>
            <a:schemeClr val="tx1"/>
          </a:solidFill>
          <a:latin typeface="+mn-lt"/>
          <a:ea typeface="+mn-ea"/>
          <a:cs typeface="+mn-cs"/>
        </a:defRPr>
      </a:lvl2pPr>
      <a:lvl3pPr marL="73152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3pPr>
      <a:lvl4pPr marL="100584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4pPr>
      <a:lvl5pPr marL="1280160" indent="-18288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5pPr>
      <a:lvl6pPr marL="16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6pPr>
      <a:lvl7pPr marL="19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7pPr>
      <a:lvl8pPr marL="22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8pPr>
      <a:lvl9pPr marL="2500000" indent="-228600" algn="l" defTabSz="914400" rtl="0" eaLnBrk="1" latinLnBrk="0" hangingPunct="1">
        <a:lnSpc>
          <a:spcPct val="90000"/>
        </a:lnSpc>
        <a:spcBef>
          <a:spcPts val="400"/>
        </a:spcBef>
        <a:spcAft>
          <a:spcPts val="200"/>
        </a:spcAft>
        <a:buClr>
          <a:schemeClr val="accent1">
            <a:lumMod val="75000"/>
          </a:schemeClr>
        </a:buClr>
        <a:buSzPct val="85000"/>
        <a:buFont typeface="Wingdings" pitchFamily="2" charset="2"/>
        <a:buChar char="§"/>
        <a:defRPr sz="16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10.png"/><Relationship Id="rId7" Type="http://schemas.openxmlformats.org/officeDocument/2006/relationships/hyperlink" Target="https://www.nytimes.com/interactive/2016/01/07/us/drug-overdose-deaths-in-the-us.html" TargetMode="External"/><Relationship Id="rId2" Type="http://schemas.openxmlformats.org/officeDocument/2006/relationships/notesSlide" Target="../notesSlides/notesSlide2.xml"/><Relationship Id="rId1" Type="http://schemas.openxmlformats.org/officeDocument/2006/relationships/slideLayout" Target="../slideLayouts/slideLayout8.xml"/><Relationship Id="rId6" Type="http://schemas.openxmlformats.org/officeDocument/2006/relationships/hyperlink" Target="https://www.nytimes.com/interactive/2017/06/05/upshot/opioid-epidemic-drug-overdose-deaths-are-rising-faster-than-ever.html" TargetMode="External"/><Relationship Id="rId5" Type="http://schemas.openxmlformats.org/officeDocument/2006/relationships/image" Target="../media/image12.png"/><Relationship Id="rId4" Type="http://schemas.openxmlformats.org/officeDocument/2006/relationships/image" Target="../media/image11.png"/></Relationships>
</file>

<file path=ppt/slides/_rels/slide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3.xml"/><Relationship Id="rId1" Type="http://schemas.openxmlformats.org/officeDocument/2006/relationships/slideLayout" Target="../slideLayouts/slideLayout8.xml"/><Relationship Id="rId4" Type="http://schemas.openxmlformats.org/officeDocument/2006/relationships/hyperlink" Target="https://www.cdc.gov/drugoverdose/epidemic/index.html" TargetMode="External"/></Relationships>
</file>

<file path=ppt/slides/_rels/slide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8" Type="http://schemas.openxmlformats.org/officeDocument/2006/relationships/image" Target="../media/image16.png"/><Relationship Id="rId3" Type="http://schemas.openxmlformats.org/officeDocument/2006/relationships/diagramData" Target="../diagrams/data1.xml"/><Relationship Id="rId7" Type="http://schemas.microsoft.com/office/2007/relationships/diagramDrawing" Target="../diagrams/drawing1.xml"/><Relationship Id="rId2" Type="http://schemas.openxmlformats.org/officeDocument/2006/relationships/image" Target="../media/image15.png"/><Relationship Id="rId1" Type="http://schemas.openxmlformats.org/officeDocument/2006/relationships/slideLayout" Target="../slideLayouts/slideLayout2.xml"/><Relationship Id="rId6" Type="http://schemas.openxmlformats.org/officeDocument/2006/relationships/diagramColors" Target="../diagrams/colors1.xml"/><Relationship Id="rId5" Type="http://schemas.openxmlformats.org/officeDocument/2006/relationships/diagramQuickStyle" Target="../diagrams/quickStyle1.xml"/><Relationship Id="rId4" Type="http://schemas.openxmlformats.org/officeDocument/2006/relationships/diagramLayout" Target="../diagrams/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4.xml"/><Relationship Id="rId1" Type="http://schemas.openxmlformats.org/officeDocument/2006/relationships/slideLayout" Target="../slideLayouts/slideLayout2.xml"/><Relationship Id="rId4" Type="http://schemas.openxmlformats.org/officeDocument/2006/relationships/image" Target="../media/image17.png"/></Relationships>
</file>

<file path=ppt/slides/_rels/slide11.xml.rels><?xml version="1.0" encoding="UTF-8" standalone="yes"?>
<Relationships xmlns="http://schemas.openxmlformats.org/package/2006/relationships"><Relationship Id="rId2" Type="http://schemas.openxmlformats.org/officeDocument/2006/relationships/image" Target="../media/image18.pn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2" Type="http://schemas.openxmlformats.org/officeDocument/2006/relationships/image" Target="../media/image19.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2" Type="http://schemas.openxmlformats.org/officeDocument/2006/relationships/image" Target="../media/image20.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3" Type="http://schemas.openxmlformats.org/officeDocument/2006/relationships/hyperlink" Target="https://www.drugabuse.gov/publications/research-reports/medications-to-treat-opioid-addiction/overview" TargetMode="External"/><Relationship Id="rId2" Type="http://schemas.openxmlformats.org/officeDocument/2006/relationships/hyperlink" Target="https://www.drugabuse.gov/related-topics/pain" TargetMode="External"/><Relationship Id="rId1" Type="http://schemas.openxmlformats.org/officeDocument/2006/relationships/slideLayout" Target="../slideLayouts/slideLayout2.xml"/><Relationship Id="rId4" Type="http://schemas.openxmlformats.org/officeDocument/2006/relationships/hyperlink" Target="https://www.drugabuse.gov/related-topics/opioid-overdose-reversal-naloxone-narcan-evzio" TargetMode="External"/></Relationships>
</file>

<file path=ppt/slides/_rels/slide16.xml.rels><?xml version="1.0" encoding="UTF-8" standalone="yes"?>
<Relationships xmlns="http://schemas.openxmlformats.org/package/2006/relationships"><Relationship Id="rId8" Type="http://schemas.microsoft.com/office/2007/relationships/diagramDrawing" Target="../diagrams/drawing2.xml"/><Relationship Id="rId3" Type="http://schemas.openxmlformats.org/officeDocument/2006/relationships/image" Target="../media/image15.png"/><Relationship Id="rId7" Type="http://schemas.openxmlformats.org/officeDocument/2006/relationships/diagramColors" Target="../diagrams/colors2.xml"/><Relationship Id="rId2" Type="http://schemas.openxmlformats.org/officeDocument/2006/relationships/notesSlide" Target="../notesSlides/notesSlide5.xml"/><Relationship Id="rId1" Type="http://schemas.openxmlformats.org/officeDocument/2006/relationships/slideLayout" Target="../slideLayouts/slideLayout2.xml"/><Relationship Id="rId6" Type="http://schemas.openxmlformats.org/officeDocument/2006/relationships/diagramQuickStyle" Target="../diagrams/quickStyle2.xml"/><Relationship Id="rId5" Type="http://schemas.openxmlformats.org/officeDocument/2006/relationships/diagramLayout" Target="../diagrams/layout2.xml"/><Relationship Id="rId4" Type="http://schemas.openxmlformats.org/officeDocument/2006/relationships/diagramData" Target="../diagrams/data2.xml"/></Relationships>
</file>

<file path=ppt/slides/_rels/slide17.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notesSlide" Target="../notesSlides/notesSlide6.xml"/><Relationship Id="rId1" Type="http://schemas.openxmlformats.org/officeDocument/2006/relationships/slideLayout" Target="../slideLayouts/slideLayout2.xml"/><Relationship Id="rId5" Type="http://schemas.openxmlformats.org/officeDocument/2006/relationships/image" Target="../media/image15.png"/><Relationship Id="rId4" Type="http://schemas.openxmlformats.org/officeDocument/2006/relationships/image" Target="../media/image3.png"/></Relationships>
</file>

<file path=ppt/slides/_rels/slide18.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7.xml"/><Relationship Id="rId1" Type="http://schemas.openxmlformats.org/officeDocument/2006/relationships/slideLayout" Target="../slideLayouts/slideLayout2.xml"/><Relationship Id="rId4" Type="http://schemas.openxmlformats.org/officeDocument/2006/relationships/image" Target="../media/image3.png"/></Relationships>
</file>

<file path=ppt/slides/_rels/slide19.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image" Target="../media/image15.png"/><Relationship Id="rId1" Type="http://schemas.openxmlformats.org/officeDocument/2006/relationships/slideLayout" Target="../slideLayouts/slideLayout2.xml"/><Relationship Id="rId4" Type="http://schemas.openxmlformats.org/officeDocument/2006/relationships/image" Target="../media/image23.png"/></Relationships>
</file>

<file path=ppt/slides/_rels/slide20.xml.rels><?xml version="1.0" encoding="UTF-8" standalone="yes"?>
<Relationships xmlns="http://schemas.openxmlformats.org/package/2006/relationships"><Relationship Id="rId2" Type="http://schemas.openxmlformats.org/officeDocument/2006/relationships/image" Target="../media/image15.png"/><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24.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2" Type="http://schemas.openxmlformats.org/officeDocument/2006/relationships/image" Target="../media/image25.jpe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notesSlide" Target="../notesSlides/notesSlide9.xml"/><Relationship Id="rId1" Type="http://schemas.openxmlformats.org/officeDocument/2006/relationships/slideLayout" Target="../slideLayouts/slideLayout2.xml"/><Relationship Id="rId4" Type="http://schemas.openxmlformats.org/officeDocument/2006/relationships/hyperlink" Target="https://www.samhsa.gov/medication-assisted-treatment"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pPr algn="ctr"/>
            <a:r>
              <a:rPr lang="en-US" sz="6500" b="1" dirty="0" smtClean="0">
                <a:latin typeface="Arial" panose="020B0604020202020204" pitchFamily="34" charset="0"/>
                <a:cs typeface="Arial" panose="020B0604020202020204" pitchFamily="34" charset="0"/>
              </a:rPr>
              <a:t>SIHC MAT PROGRAM</a:t>
            </a:r>
            <a:endParaRPr lang="en-US" sz="6500" b="1" dirty="0">
              <a:latin typeface="Arial" panose="020B0604020202020204" pitchFamily="34" charset="0"/>
              <a:cs typeface="Arial" panose="020B0604020202020204" pitchFamily="34" charset="0"/>
            </a:endParaRPr>
          </a:p>
        </p:txBody>
      </p:sp>
      <p:sp>
        <p:nvSpPr>
          <p:cNvPr id="3" name="Subtitle 2"/>
          <p:cNvSpPr>
            <a:spLocks noGrp="1"/>
          </p:cNvSpPr>
          <p:nvPr>
            <p:ph type="subTitle" idx="1"/>
          </p:nvPr>
        </p:nvSpPr>
        <p:spPr>
          <a:xfrm>
            <a:off x="2089404" y="4795982"/>
            <a:ext cx="7891272" cy="1545591"/>
          </a:xfrm>
        </p:spPr>
        <p:txBody>
          <a:bodyPr>
            <a:normAutofit/>
          </a:bodyPr>
          <a:lstStyle/>
          <a:p>
            <a:pPr algn="ctr"/>
            <a:r>
              <a:rPr lang="en-US" sz="1800" dirty="0" smtClean="0">
                <a:latin typeface="Arial" panose="020B0604020202020204" pitchFamily="34" charset="0"/>
                <a:cs typeface="Arial" panose="020B0604020202020204" pitchFamily="34" charset="0"/>
              </a:rPr>
              <a:t>Hafifa Shabaik, PhD, RN, Quality Measures RN/Program Coordinator</a:t>
            </a:r>
          </a:p>
          <a:p>
            <a:pPr algn="ctr"/>
            <a:r>
              <a:rPr lang="en-US" sz="1800" dirty="0" smtClean="0">
                <a:latin typeface="Arial" panose="020B0604020202020204" pitchFamily="34" charset="0"/>
                <a:cs typeface="Arial" panose="020B0604020202020204" pitchFamily="34" charset="0"/>
              </a:rPr>
              <a:t>Young Suh, MD  Medical Director/Program Director</a:t>
            </a:r>
          </a:p>
          <a:p>
            <a:pPr algn="ctr"/>
            <a:r>
              <a:rPr lang="en-US" sz="1800" dirty="0" smtClean="0">
                <a:latin typeface="Arial" panose="020B0604020202020204" pitchFamily="34" charset="0"/>
                <a:cs typeface="Arial" panose="020B0604020202020204" pitchFamily="34" charset="0"/>
              </a:rPr>
              <a:t>Southern Indian Health Council, Inc. </a:t>
            </a:r>
          </a:p>
          <a:p>
            <a:pPr algn="ctr"/>
            <a:r>
              <a:rPr lang="en-US" sz="1800" dirty="0" smtClean="0">
                <a:latin typeface="Arial" panose="020B0604020202020204" pitchFamily="34" charset="0"/>
                <a:cs typeface="Arial" panose="020B0604020202020204" pitchFamily="34" charset="0"/>
              </a:rPr>
              <a:t>February 2019</a:t>
            </a:r>
            <a:endParaRPr lang="en-US" sz="1800" dirty="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9435435" y="3676243"/>
            <a:ext cx="1994122" cy="1911527"/>
          </a:xfrm>
          <a:prstGeom prst="rect">
            <a:avLst/>
          </a:prstGeom>
        </p:spPr>
      </p:pic>
    </p:spTree>
    <p:extLst>
      <p:ext uri="{BB962C8B-B14F-4D97-AF65-F5344CB8AC3E}">
        <p14:creationId xmlns:p14="http://schemas.microsoft.com/office/powerpoint/2010/main" val="2208913386"/>
      </p:ext>
    </p:extLst>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684245" y="1399592"/>
            <a:ext cx="10848392" cy="4068147"/>
          </a:xfrm>
          <a:prstGeom prst="rect">
            <a:avLst/>
          </a:prstGeom>
        </p:spPr>
      </p:pic>
    </p:spTree>
    <p:extLst>
      <p:ext uri="{BB962C8B-B14F-4D97-AF65-F5344CB8AC3E}">
        <p14:creationId xmlns:p14="http://schemas.microsoft.com/office/powerpoint/2010/main" val="3091664763"/>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3"/>
          <a:stretch>
            <a:fillRect/>
          </a:stretch>
        </p:blipFill>
        <p:spPr>
          <a:xfrm>
            <a:off x="1485900" y="519112"/>
            <a:ext cx="9220200" cy="5819775"/>
          </a:xfrm>
          <a:prstGeom prst="rect">
            <a:avLst/>
          </a:prstGeom>
        </p:spPr>
      </p:pic>
    </p:spTree>
    <p:extLst>
      <p:ext uri="{BB962C8B-B14F-4D97-AF65-F5344CB8AC3E}">
        <p14:creationId xmlns:p14="http://schemas.microsoft.com/office/powerpoint/2010/main" val="1225649109"/>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1"/>
          <p:cNvPicPr>
            <a:picLocks noChangeAspect="1"/>
          </p:cNvPicPr>
          <p:nvPr/>
        </p:nvPicPr>
        <p:blipFill>
          <a:blip r:embed="rId2"/>
          <a:stretch>
            <a:fillRect/>
          </a:stretch>
        </p:blipFill>
        <p:spPr>
          <a:xfrm>
            <a:off x="3318617" y="0"/>
            <a:ext cx="5554766" cy="6858000"/>
          </a:xfrm>
          <a:prstGeom prst="rect">
            <a:avLst/>
          </a:prstGeom>
        </p:spPr>
      </p:pic>
    </p:spTree>
    <p:extLst>
      <p:ext uri="{BB962C8B-B14F-4D97-AF65-F5344CB8AC3E}">
        <p14:creationId xmlns:p14="http://schemas.microsoft.com/office/powerpoint/2010/main" val="256041688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929148" y="-162232"/>
            <a:ext cx="10199100" cy="2256208"/>
          </a:xfrm>
        </p:spPr>
        <p:txBody>
          <a:bodyPr/>
          <a:lstStyle/>
          <a:p>
            <a:r>
              <a:rPr lang="en-US" dirty="0"/>
              <a:t>Opioid Crisis</a:t>
            </a:r>
          </a:p>
        </p:txBody>
      </p:sp>
      <p:sp>
        <p:nvSpPr>
          <p:cNvPr id="3" name="Content Placeholder 2"/>
          <p:cNvSpPr>
            <a:spLocks noGrp="1"/>
          </p:cNvSpPr>
          <p:nvPr>
            <p:ph idx="1"/>
          </p:nvPr>
        </p:nvSpPr>
        <p:spPr/>
        <p:txBody>
          <a:bodyPr/>
          <a:lstStyle/>
          <a:p>
            <a:endParaRPr lang="en-US"/>
          </a:p>
        </p:txBody>
      </p:sp>
      <p:pic>
        <p:nvPicPr>
          <p:cNvPr id="4" name="Picture 3"/>
          <p:cNvPicPr>
            <a:picLocks noChangeAspect="1"/>
          </p:cNvPicPr>
          <p:nvPr/>
        </p:nvPicPr>
        <p:blipFill>
          <a:blip r:embed="rId2"/>
          <a:stretch>
            <a:fillRect/>
          </a:stretch>
        </p:blipFill>
        <p:spPr>
          <a:xfrm>
            <a:off x="1386348" y="1681316"/>
            <a:ext cx="9512710" cy="4582686"/>
          </a:xfrm>
          <a:prstGeom prst="rect">
            <a:avLst/>
          </a:prstGeom>
        </p:spPr>
      </p:pic>
    </p:spTree>
    <p:extLst>
      <p:ext uri="{BB962C8B-B14F-4D97-AF65-F5344CB8AC3E}">
        <p14:creationId xmlns:p14="http://schemas.microsoft.com/office/powerpoint/2010/main" val="3074208937"/>
      </p:ext>
    </p:extLst>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xmlns="" id="{60645174-2993-41C0-99DE-725B2EBD4310}"/>
              </a:ext>
            </a:extLst>
          </p:cNvPr>
          <p:cNvSpPr>
            <a:spLocks noGrp="1"/>
          </p:cNvSpPr>
          <p:nvPr>
            <p:ph type="title"/>
          </p:nvPr>
        </p:nvSpPr>
        <p:spPr>
          <a:xfrm>
            <a:off x="2133600" y="149290"/>
            <a:ext cx="8382000" cy="993710"/>
          </a:xfrm>
        </p:spPr>
        <p:txBody>
          <a:bodyPr>
            <a:noAutofit/>
          </a:bodyPr>
          <a:lstStyle/>
          <a:p>
            <a:r>
              <a:rPr lang="en-US" sz="4000" dirty="0"/>
              <a:t>Drug Overdose Deaths in the U.S. </a:t>
            </a:r>
          </a:p>
        </p:txBody>
      </p:sp>
      <p:sp>
        <p:nvSpPr>
          <p:cNvPr id="3" name="Text Placeholder 2">
            <a:extLst>
              <a:ext uri="{FF2B5EF4-FFF2-40B4-BE49-F238E27FC236}">
                <a16:creationId xmlns:a16="http://schemas.microsoft.com/office/drawing/2014/main" xmlns="" id="{7EE476C9-00D4-4349-A09D-FBDA19721BEA}"/>
              </a:ext>
            </a:extLst>
          </p:cNvPr>
          <p:cNvSpPr>
            <a:spLocks noGrp="1"/>
          </p:cNvSpPr>
          <p:nvPr>
            <p:ph type="body" idx="2"/>
          </p:nvPr>
        </p:nvSpPr>
        <p:spPr>
          <a:xfrm>
            <a:off x="2130995" y="1752600"/>
            <a:ext cx="3669818" cy="4217436"/>
          </a:xfrm>
        </p:spPr>
        <p:txBody>
          <a:bodyPr>
            <a:normAutofit/>
          </a:bodyPr>
          <a:lstStyle/>
          <a:p>
            <a:pPr algn="ctr"/>
            <a:r>
              <a:rPr lang="en-US" dirty="0"/>
              <a:t>Number of Drug Overdose Deaths Per Year </a:t>
            </a:r>
          </a:p>
        </p:txBody>
      </p:sp>
      <p:pic>
        <p:nvPicPr>
          <p:cNvPr id="22" name="Picture 21">
            <a:extLst>
              <a:ext uri="{FF2B5EF4-FFF2-40B4-BE49-F238E27FC236}">
                <a16:creationId xmlns:a16="http://schemas.microsoft.com/office/drawing/2014/main" xmlns="" id="{18080A3B-8789-4242-8A06-369B82A7E9E2}"/>
              </a:ext>
            </a:extLst>
          </p:cNvPr>
          <p:cNvPicPr>
            <a:picLocks noChangeAspect="1"/>
          </p:cNvPicPr>
          <p:nvPr/>
        </p:nvPicPr>
        <p:blipFill rotWithShape="1">
          <a:blip r:embed="rId3"/>
          <a:srcRect l="31224" t="45375" r="32041" b="39750"/>
          <a:stretch/>
        </p:blipFill>
        <p:spPr>
          <a:xfrm>
            <a:off x="6761846" y="5346146"/>
            <a:ext cx="2739029" cy="623891"/>
          </a:xfrm>
          <a:prstGeom prst="rect">
            <a:avLst/>
          </a:prstGeom>
        </p:spPr>
      </p:pic>
      <p:pic>
        <p:nvPicPr>
          <p:cNvPr id="75" name="Picture 74">
            <a:extLst>
              <a:ext uri="{FF2B5EF4-FFF2-40B4-BE49-F238E27FC236}">
                <a16:creationId xmlns:a16="http://schemas.microsoft.com/office/drawing/2014/main" xmlns="" id="{76EBAC0F-4A60-4D7F-849D-BF5BE127BF1D}"/>
              </a:ext>
            </a:extLst>
          </p:cNvPr>
          <p:cNvPicPr>
            <a:picLocks noChangeAspect="1"/>
          </p:cNvPicPr>
          <p:nvPr/>
        </p:nvPicPr>
        <p:blipFill rotWithShape="1">
          <a:blip r:embed="rId4"/>
          <a:srcRect l="35454" t="37134" r="34685" b="28598"/>
          <a:stretch/>
        </p:blipFill>
        <p:spPr>
          <a:xfrm>
            <a:off x="6355980" y="2548703"/>
            <a:ext cx="3854820" cy="2488352"/>
          </a:xfrm>
          <a:prstGeom prst="rect">
            <a:avLst/>
          </a:prstGeom>
        </p:spPr>
      </p:pic>
      <p:pic>
        <p:nvPicPr>
          <p:cNvPr id="153" name="Picture 152">
            <a:extLst>
              <a:ext uri="{FF2B5EF4-FFF2-40B4-BE49-F238E27FC236}">
                <a16:creationId xmlns:a16="http://schemas.microsoft.com/office/drawing/2014/main" xmlns="" id="{35CF9E0C-3A65-4A69-BA9F-C09D5BEFB2D3}"/>
              </a:ext>
            </a:extLst>
          </p:cNvPr>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2530173" y="2591474"/>
            <a:ext cx="2871465" cy="1444877"/>
          </a:xfrm>
          <a:prstGeom prst="rect">
            <a:avLst/>
          </a:prstGeom>
        </p:spPr>
      </p:pic>
      <p:sp>
        <p:nvSpPr>
          <p:cNvPr id="156" name="TextBox 155">
            <a:extLst>
              <a:ext uri="{FF2B5EF4-FFF2-40B4-BE49-F238E27FC236}">
                <a16:creationId xmlns:a16="http://schemas.microsoft.com/office/drawing/2014/main" xmlns="" id="{342FF4DF-D2C3-441A-B99D-BBB8BB71ACDD}"/>
              </a:ext>
            </a:extLst>
          </p:cNvPr>
          <p:cNvSpPr txBox="1"/>
          <p:nvPr/>
        </p:nvSpPr>
        <p:spPr>
          <a:xfrm>
            <a:off x="2198097" y="4932767"/>
            <a:ext cx="3460627" cy="338554"/>
          </a:xfrm>
          <a:prstGeom prst="rect">
            <a:avLst/>
          </a:prstGeom>
          <a:noFill/>
        </p:spPr>
        <p:txBody>
          <a:bodyPr wrap="none" rtlCol="0">
            <a:spAutoFit/>
          </a:bodyPr>
          <a:lstStyle/>
          <a:p>
            <a:r>
              <a:rPr lang="en-US" sz="1600" dirty="0">
                <a:solidFill>
                  <a:schemeClr val="bg1"/>
                </a:solidFill>
              </a:rPr>
              <a:t>More than peak HIV deaths in 1995</a:t>
            </a:r>
          </a:p>
        </p:txBody>
      </p:sp>
      <p:sp>
        <p:nvSpPr>
          <p:cNvPr id="157" name="TextBox 156">
            <a:extLst>
              <a:ext uri="{FF2B5EF4-FFF2-40B4-BE49-F238E27FC236}">
                <a16:creationId xmlns:a16="http://schemas.microsoft.com/office/drawing/2014/main" xmlns="" id="{6466CF4F-58C7-4671-9575-F165C60CEFA5}"/>
              </a:ext>
            </a:extLst>
          </p:cNvPr>
          <p:cNvSpPr txBox="1"/>
          <p:nvPr/>
        </p:nvSpPr>
        <p:spPr>
          <a:xfrm>
            <a:off x="2198096" y="5256488"/>
            <a:ext cx="3465436" cy="338554"/>
          </a:xfrm>
          <a:prstGeom prst="rect">
            <a:avLst/>
          </a:prstGeom>
          <a:noFill/>
        </p:spPr>
        <p:txBody>
          <a:bodyPr wrap="none" rtlCol="0">
            <a:spAutoFit/>
          </a:bodyPr>
          <a:lstStyle/>
          <a:p>
            <a:r>
              <a:rPr lang="en-US" sz="1600" dirty="0">
                <a:solidFill>
                  <a:schemeClr val="bg1"/>
                </a:solidFill>
              </a:rPr>
              <a:t>More than peak gun deaths in 1993</a:t>
            </a:r>
          </a:p>
        </p:txBody>
      </p:sp>
      <p:sp>
        <p:nvSpPr>
          <p:cNvPr id="158" name="TextBox 157">
            <a:extLst>
              <a:ext uri="{FF2B5EF4-FFF2-40B4-BE49-F238E27FC236}">
                <a16:creationId xmlns:a16="http://schemas.microsoft.com/office/drawing/2014/main" xmlns="" id="{F64EA63B-DAE0-47D1-8135-BD040E3F6DB5}"/>
              </a:ext>
            </a:extLst>
          </p:cNvPr>
          <p:cNvSpPr txBox="1"/>
          <p:nvPr/>
        </p:nvSpPr>
        <p:spPr>
          <a:xfrm>
            <a:off x="2198097" y="5580208"/>
            <a:ext cx="3965253" cy="338554"/>
          </a:xfrm>
          <a:prstGeom prst="rect">
            <a:avLst/>
          </a:prstGeom>
          <a:noFill/>
        </p:spPr>
        <p:txBody>
          <a:bodyPr wrap="none" rtlCol="0">
            <a:spAutoFit/>
          </a:bodyPr>
          <a:lstStyle/>
          <a:p>
            <a:r>
              <a:rPr lang="en-US" sz="1600" dirty="0">
                <a:solidFill>
                  <a:schemeClr val="bg1"/>
                </a:solidFill>
              </a:rPr>
              <a:t>More than peak car crash deaths in 1972</a:t>
            </a:r>
          </a:p>
        </p:txBody>
      </p:sp>
      <p:grpSp>
        <p:nvGrpSpPr>
          <p:cNvPr id="163" name="Group 162">
            <a:extLst>
              <a:ext uri="{FF2B5EF4-FFF2-40B4-BE49-F238E27FC236}">
                <a16:creationId xmlns:a16="http://schemas.microsoft.com/office/drawing/2014/main" xmlns="" id="{14F4A493-CDDB-44D2-816C-0FF5B2096C11}"/>
              </a:ext>
            </a:extLst>
          </p:cNvPr>
          <p:cNvGrpSpPr/>
          <p:nvPr/>
        </p:nvGrpSpPr>
        <p:grpSpPr>
          <a:xfrm>
            <a:off x="1641286" y="6128759"/>
            <a:ext cx="8329730" cy="710113"/>
            <a:chOff x="117286" y="6128758"/>
            <a:chExt cx="8329730" cy="710113"/>
          </a:xfrm>
        </p:grpSpPr>
        <p:sp>
          <p:nvSpPr>
            <p:cNvPr id="159" name="Rectangle 158">
              <a:extLst>
                <a:ext uri="{FF2B5EF4-FFF2-40B4-BE49-F238E27FC236}">
                  <a16:creationId xmlns:a16="http://schemas.microsoft.com/office/drawing/2014/main" xmlns="" id="{3CDF4D03-97AF-4605-B9BC-C38C0C6FDFB2}"/>
                </a:ext>
              </a:extLst>
            </p:cNvPr>
            <p:cNvSpPr/>
            <p:nvPr/>
          </p:nvSpPr>
          <p:spPr>
            <a:xfrm>
              <a:off x="117286" y="6446611"/>
              <a:ext cx="8121365" cy="215444"/>
            </a:xfrm>
            <a:prstGeom prst="rect">
              <a:avLst/>
            </a:prstGeom>
          </p:spPr>
          <p:txBody>
            <a:bodyPr wrap="square">
              <a:spAutoFit/>
            </a:bodyPr>
            <a:lstStyle/>
            <a:p>
              <a:r>
                <a:rPr lang="en-US" sz="800" dirty="0">
                  <a:solidFill>
                    <a:srgbClr val="0070C0"/>
                  </a:solidFill>
                  <a:hlinkClick r:id="rId6">
                    <a:extLst>
                      <a:ext uri="{A12FA001-AC4F-418D-AE19-62706E023703}">
                        <ahyp:hlinkClr xmlns="" xmlns:ahyp="http://schemas.microsoft.com/office/drawing/2018/hyperlinkcolor" val="tx"/>
                      </a:ext>
                    </a:extLst>
                  </a:hlinkClick>
                </a:rPr>
                <a:t>https://www.nytimes.com/interactive/2017/06/05/upshot/opioid-epidemic-drug-overdose-deaths-are-rising-faster-than-ever.html</a:t>
              </a:r>
              <a:r>
                <a:rPr lang="en-US" sz="800" dirty="0">
                  <a:solidFill>
                    <a:srgbClr val="0070C0"/>
                  </a:solidFill>
                </a:rPr>
                <a:t> </a:t>
              </a:r>
            </a:p>
          </p:txBody>
        </p:sp>
        <p:sp>
          <p:nvSpPr>
            <p:cNvPr id="160" name="Rectangle 159">
              <a:extLst>
                <a:ext uri="{FF2B5EF4-FFF2-40B4-BE49-F238E27FC236}">
                  <a16:creationId xmlns:a16="http://schemas.microsoft.com/office/drawing/2014/main" xmlns="" id="{BEE83AF9-7297-4581-86BF-404FA488E552}"/>
                </a:ext>
              </a:extLst>
            </p:cNvPr>
            <p:cNvSpPr/>
            <p:nvPr/>
          </p:nvSpPr>
          <p:spPr>
            <a:xfrm>
              <a:off x="117286" y="6279126"/>
              <a:ext cx="8329730" cy="215444"/>
            </a:xfrm>
            <a:prstGeom prst="rect">
              <a:avLst/>
            </a:prstGeom>
          </p:spPr>
          <p:txBody>
            <a:bodyPr wrap="square">
              <a:spAutoFit/>
            </a:bodyPr>
            <a:lstStyle/>
            <a:p>
              <a:r>
                <a:rPr lang="en-US" sz="800" dirty="0">
                  <a:solidFill>
                    <a:srgbClr val="0070C0"/>
                  </a:solidFill>
                  <a:hlinkClick r:id="rId7">
                    <a:extLst>
                      <a:ext uri="{A12FA001-AC4F-418D-AE19-62706E023703}">
                        <ahyp:hlinkClr xmlns="" xmlns:ahyp="http://schemas.microsoft.com/office/drawing/2018/hyperlinkcolor" val="tx"/>
                      </a:ext>
                    </a:extLst>
                  </a:hlinkClick>
                </a:rPr>
                <a:t>https://www.nytimes.com/interactive/2016/01/07/us/drug-overdose-deaths-in-the-us.html</a:t>
              </a:r>
              <a:r>
                <a:rPr lang="en-US" sz="800" dirty="0">
                  <a:solidFill>
                    <a:srgbClr val="0070C0"/>
                  </a:solidFill>
                </a:rPr>
                <a:t> </a:t>
              </a:r>
            </a:p>
          </p:txBody>
        </p:sp>
        <p:sp>
          <p:nvSpPr>
            <p:cNvPr id="161" name="TextBox 160">
              <a:extLst>
                <a:ext uri="{FF2B5EF4-FFF2-40B4-BE49-F238E27FC236}">
                  <a16:creationId xmlns:a16="http://schemas.microsoft.com/office/drawing/2014/main" xmlns="" id="{52A19FD3-73E8-4FC6-A7FF-7AA2C9601BBE}"/>
                </a:ext>
              </a:extLst>
            </p:cNvPr>
            <p:cNvSpPr txBox="1"/>
            <p:nvPr/>
          </p:nvSpPr>
          <p:spPr>
            <a:xfrm>
              <a:off x="117286" y="6623427"/>
              <a:ext cx="2433680" cy="215444"/>
            </a:xfrm>
            <a:prstGeom prst="rect">
              <a:avLst/>
            </a:prstGeom>
            <a:noFill/>
          </p:spPr>
          <p:txBody>
            <a:bodyPr wrap="none" rtlCol="0">
              <a:spAutoFit/>
            </a:bodyPr>
            <a:lstStyle/>
            <a:p>
              <a:r>
                <a:rPr lang="en-US" sz="800" dirty="0"/>
                <a:t>NCHS, National Vital Statistics System, Mortality</a:t>
              </a:r>
            </a:p>
          </p:txBody>
        </p:sp>
        <p:sp>
          <p:nvSpPr>
            <p:cNvPr id="162" name="TextBox 161">
              <a:extLst>
                <a:ext uri="{FF2B5EF4-FFF2-40B4-BE49-F238E27FC236}">
                  <a16:creationId xmlns:a16="http://schemas.microsoft.com/office/drawing/2014/main" xmlns="" id="{A01A81E4-3C1D-4D03-92A3-76113178C3B1}"/>
                </a:ext>
              </a:extLst>
            </p:cNvPr>
            <p:cNvSpPr txBox="1"/>
            <p:nvPr/>
          </p:nvSpPr>
          <p:spPr>
            <a:xfrm>
              <a:off x="117286" y="6128758"/>
              <a:ext cx="679994" cy="215444"/>
            </a:xfrm>
            <a:prstGeom prst="rect">
              <a:avLst/>
            </a:prstGeom>
            <a:noFill/>
          </p:spPr>
          <p:txBody>
            <a:bodyPr wrap="none" rtlCol="0">
              <a:spAutoFit/>
            </a:bodyPr>
            <a:lstStyle/>
            <a:p>
              <a:r>
                <a:rPr lang="en-US" sz="800" dirty="0"/>
                <a:t>SOURCES:</a:t>
              </a:r>
            </a:p>
          </p:txBody>
        </p:sp>
      </p:grpSp>
      <p:sp>
        <p:nvSpPr>
          <p:cNvPr id="88" name="TextBox 87">
            <a:extLst>
              <a:ext uri="{FF2B5EF4-FFF2-40B4-BE49-F238E27FC236}">
                <a16:creationId xmlns:a16="http://schemas.microsoft.com/office/drawing/2014/main" xmlns="" id="{E4B0C43C-F1AD-4A4E-9EFF-7AA459F4FBFD}"/>
              </a:ext>
            </a:extLst>
          </p:cNvPr>
          <p:cNvSpPr txBox="1"/>
          <p:nvPr/>
        </p:nvSpPr>
        <p:spPr>
          <a:xfrm>
            <a:off x="3476028" y="3813753"/>
            <a:ext cx="979755" cy="523220"/>
          </a:xfrm>
          <a:prstGeom prst="rect">
            <a:avLst/>
          </a:prstGeom>
          <a:solidFill>
            <a:schemeClr val="accent2"/>
          </a:solidFill>
        </p:spPr>
        <p:txBody>
          <a:bodyPr wrap="none" rtlCol="0">
            <a:spAutoFit/>
          </a:bodyPr>
          <a:lstStyle/>
          <a:p>
            <a:r>
              <a:rPr lang="en-US" sz="2800" dirty="0">
                <a:solidFill>
                  <a:schemeClr val="bg1"/>
                </a:solidFill>
              </a:rPr>
              <a:t>2017</a:t>
            </a:r>
          </a:p>
        </p:txBody>
      </p:sp>
      <p:sp>
        <p:nvSpPr>
          <p:cNvPr id="89" name="TextBox 88">
            <a:extLst>
              <a:ext uri="{FF2B5EF4-FFF2-40B4-BE49-F238E27FC236}">
                <a16:creationId xmlns:a16="http://schemas.microsoft.com/office/drawing/2014/main" xmlns="" id="{F64EA63B-DAE0-47D1-8135-BD040E3F6DB5}"/>
              </a:ext>
            </a:extLst>
          </p:cNvPr>
          <p:cNvSpPr txBox="1"/>
          <p:nvPr/>
        </p:nvSpPr>
        <p:spPr>
          <a:xfrm>
            <a:off x="2198097" y="4609046"/>
            <a:ext cx="3479863" cy="338554"/>
          </a:xfrm>
          <a:prstGeom prst="rect">
            <a:avLst/>
          </a:prstGeom>
          <a:noFill/>
        </p:spPr>
        <p:txBody>
          <a:bodyPr wrap="none" rtlCol="0">
            <a:spAutoFit/>
          </a:bodyPr>
          <a:lstStyle/>
          <a:p>
            <a:r>
              <a:rPr lang="en-US" sz="1600" dirty="0">
                <a:solidFill>
                  <a:schemeClr val="bg1"/>
                </a:solidFill>
              </a:rPr>
              <a:t>More than 4 times higher than 1999</a:t>
            </a:r>
          </a:p>
        </p:txBody>
      </p:sp>
    </p:spTree>
    <p:extLst>
      <p:ext uri="{BB962C8B-B14F-4D97-AF65-F5344CB8AC3E}">
        <p14:creationId xmlns:p14="http://schemas.microsoft.com/office/powerpoint/2010/main" val="2575405657"/>
      </p:ext>
    </p:extLst>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133600" y="109728"/>
            <a:ext cx="8077200" cy="1033272"/>
          </a:xfrm>
        </p:spPr>
        <p:txBody>
          <a:bodyPr>
            <a:normAutofit/>
          </a:bodyPr>
          <a:lstStyle/>
          <a:p>
            <a:r>
              <a:rPr lang="en-US" dirty="0"/>
              <a:t>Opioid Overdose Deaths in the U.S.</a:t>
            </a:r>
            <a:br>
              <a:rPr lang="en-US" dirty="0"/>
            </a:br>
            <a:r>
              <a:rPr lang="en-US" sz="3600" dirty="0"/>
              <a:t>1999 – 2016 </a:t>
            </a:r>
          </a:p>
        </p:txBody>
      </p:sp>
      <p:sp>
        <p:nvSpPr>
          <p:cNvPr id="3" name="Text Placeholder 2"/>
          <p:cNvSpPr>
            <a:spLocks noGrp="1"/>
          </p:cNvSpPr>
          <p:nvPr>
            <p:ph type="body" idx="2"/>
          </p:nvPr>
        </p:nvSpPr>
        <p:spPr>
          <a:xfrm>
            <a:off x="587830" y="1296955"/>
            <a:ext cx="3455536" cy="5231861"/>
          </a:xfrm>
        </p:spPr>
        <p:txBody>
          <a:bodyPr>
            <a:normAutofit fontScale="55000" lnSpcReduction="20000"/>
          </a:bodyPr>
          <a:lstStyle/>
          <a:p>
            <a:r>
              <a:rPr lang="en-US" sz="2900" dirty="0"/>
              <a:t>Drug overdose deaths continue to increase in the United States.</a:t>
            </a:r>
          </a:p>
          <a:p>
            <a:r>
              <a:rPr lang="en-US" sz="2700" dirty="0"/>
              <a:t>From 1999 to 2016:</a:t>
            </a:r>
          </a:p>
          <a:p>
            <a:pPr marL="119063" lvl="1" indent="-119063">
              <a:buFont typeface="Arial" panose="020B0604020202020204" pitchFamily="34" charset="0"/>
              <a:buChar char="•"/>
            </a:pPr>
            <a:r>
              <a:rPr lang="en-US" sz="2700" dirty="0"/>
              <a:t>More than 630,000 people have died from a drug overdose.</a:t>
            </a:r>
          </a:p>
          <a:p>
            <a:pPr marL="119063" lvl="1" indent="-119063">
              <a:buFont typeface="Arial" panose="020B0604020202020204" pitchFamily="34" charset="0"/>
              <a:buChar char="•"/>
            </a:pPr>
            <a:r>
              <a:rPr lang="en-US" sz="2700" dirty="0"/>
              <a:t>More than 350,000 (56%) people died from an overdose involving any opioid, including prescription and illicit opioids. And 66% in 2016 alone.</a:t>
            </a:r>
          </a:p>
          <a:p>
            <a:pPr marL="119063" lvl="1" indent="-119063">
              <a:buFont typeface="Arial" panose="020B0604020202020204" pitchFamily="34" charset="0"/>
              <a:buChar char="•"/>
            </a:pPr>
            <a:r>
              <a:rPr lang="en-US" sz="2700" dirty="0"/>
              <a:t>In 2016, the number of overdose deaths involving opioids (including prescription opioids and illegal opioids like heroin and illicitly manufactured fentanyl) was 5 times higher than in 1999.</a:t>
            </a:r>
          </a:p>
          <a:p>
            <a:pPr marL="119063" lvl="1" indent="-119063">
              <a:buFont typeface="Arial" panose="020B0604020202020204" pitchFamily="34" charset="0"/>
              <a:buChar char="•"/>
            </a:pPr>
            <a:r>
              <a:rPr lang="en-US" sz="2700" dirty="0"/>
              <a:t>On average, 115 Americans die every day from an opioid overdose.</a:t>
            </a:r>
            <a:endParaRPr lang="en-US" sz="2700" baseline="30000" dirty="0"/>
          </a:p>
          <a:p>
            <a:r>
              <a:rPr lang="en-US" sz="2900" dirty="0" smtClean="0"/>
              <a:t>For American </a:t>
            </a:r>
            <a:r>
              <a:rPr lang="en-US" sz="2900" dirty="0"/>
              <a:t>Indians and Alaska </a:t>
            </a:r>
            <a:r>
              <a:rPr lang="en-US" sz="2900" dirty="0" smtClean="0"/>
              <a:t>Natives, 8.4 per </a:t>
            </a:r>
            <a:r>
              <a:rPr lang="en-US" sz="2900" dirty="0"/>
              <a:t>100,000 experience opioid related fatalities, representing 3 times the death rate for Black Americans and Hispanic Whites. </a:t>
            </a:r>
          </a:p>
          <a:p>
            <a:endParaRPr lang="en-US" dirty="0"/>
          </a:p>
        </p:txBody>
      </p:sp>
      <p:pic>
        <p:nvPicPr>
          <p:cNvPr id="5" name="Content Placeholder 4"/>
          <p:cNvPicPr>
            <a:picLocks noGrp="1" noChangeAspect="1"/>
          </p:cNvPicPr>
          <p:nvPr>
            <p:ph sz="quarter" idx="1"/>
          </p:nvPr>
        </p:nvPicPr>
        <p:blipFill>
          <a:blip r:embed="rId3">
            <a:extLst>
              <a:ext uri="{28A0092B-C50C-407E-A947-70E740481C1C}">
                <a14:useLocalDpi xmlns:a14="http://schemas.microsoft.com/office/drawing/2010/main" val="0"/>
              </a:ext>
            </a:extLst>
          </a:blip>
          <a:stretch>
            <a:fillRect/>
          </a:stretch>
        </p:blipFill>
        <p:spPr>
          <a:xfrm>
            <a:off x="3937518" y="1007706"/>
            <a:ext cx="8254482" cy="6513156"/>
          </a:xfrm>
        </p:spPr>
      </p:pic>
      <p:sp>
        <p:nvSpPr>
          <p:cNvPr id="7" name="Rectangle 6"/>
          <p:cNvSpPr/>
          <p:nvPr/>
        </p:nvSpPr>
        <p:spPr>
          <a:xfrm>
            <a:off x="1581538" y="6601781"/>
            <a:ext cx="8908288" cy="215444"/>
          </a:xfrm>
          <a:prstGeom prst="rect">
            <a:avLst/>
          </a:prstGeom>
        </p:spPr>
        <p:txBody>
          <a:bodyPr wrap="square">
            <a:spAutoFit/>
          </a:bodyPr>
          <a:lstStyle/>
          <a:p>
            <a:r>
              <a:rPr lang="en-US" sz="800" dirty="0"/>
              <a:t>SOURCES:  </a:t>
            </a:r>
            <a:r>
              <a:rPr lang="en-US" sz="800" dirty="0">
                <a:solidFill>
                  <a:srgbClr val="0070C0"/>
                </a:solidFill>
                <a:hlinkClick r:id="rId4">
                  <a:extLst>
                    <a:ext uri="{A12FA001-AC4F-418D-AE19-62706E023703}">
                      <ahyp:hlinkClr xmlns="" xmlns:ahyp="http://schemas.microsoft.com/office/drawing/2018/hyperlinkcolor" val="tx"/>
                    </a:ext>
                  </a:extLst>
                </a:hlinkClick>
              </a:rPr>
              <a:t>https://www.cdc.gov/drugoverdose/epidemic/index.html</a:t>
            </a:r>
            <a:endParaRPr lang="en-US" sz="800" dirty="0">
              <a:solidFill>
                <a:srgbClr val="0070C0"/>
              </a:solidFill>
            </a:endParaRPr>
          </a:p>
        </p:txBody>
      </p:sp>
    </p:spTree>
    <p:extLst>
      <p:ext uri="{BB962C8B-B14F-4D97-AF65-F5344CB8AC3E}">
        <p14:creationId xmlns:p14="http://schemas.microsoft.com/office/powerpoint/2010/main" val="3506333432"/>
      </p:ext>
    </p:extLst>
  </p:cSld>
  <p:clrMapOvr>
    <a:masterClrMapping/>
  </p:clrMapOvr>
  <mc:AlternateContent xmlns:mc="http://schemas.openxmlformats.org/markup-compatibility/2006" xmlns:p14="http://schemas.microsoft.com/office/powerpoint/2010/main">
    <mc:Choice Requires="p14">
      <p:transition spd="med" p14:dur="700">
        <p:fade/>
      </p:transition>
    </mc:Choice>
    <mc:Fallback xmlns="">
      <p:transition spd="med">
        <p:fade/>
      </p:transition>
    </mc:Fallback>
  </mc:AlternateContent>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Image result for opioid deaths disparities in us"/>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371600" y="616524"/>
            <a:ext cx="8629650" cy="5905501"/>
          </a:xfrm>
          <a:prstGeom prst="rect">
            <a:avLst/>
          </a:prstGeom>
          <a:noFill/>
          <a:extLst>
            <a:ext uri="{909E8E84-426E-40DD-AFC4-6F175D3DCCD1}">
              <a14:hiddenFill xmlns:a14="http://schemas.microsoft.com/office/drawing/2010/main">
                <a:solidFill>
                  <a:srgbClr val="FFFFFF"/>
                </a:solidFill>
              </a14:hiddenFill>
            </a:ext>
          </a:extLst>
        </p:spPr>
      </p:pic>
      <p:pic>
        <p:nvPicPr>
          <p:cNvPr id="5" name="Picture 4"/>
          <p:cNvPicPr>
            <a:picLocks noChangeAspect="1"/>
          </p:cNvPicPr>
          <p:nvPr/>
        </p:nvPicPr>
        <p:blipFill>
          <a:blip r:embed="rId3"/>
          <a:stretch>
            <a:fillRect/>
          </a:stretch>
        </p:blipFill>
        <p:spPr>
          <a:xfrm>
            <a:off x="11128248" y="5923004"/>
            <a:ext cx="887402" cy="852123"/>
          </a:xfrm>
          <a:prstGeom prst="rect">
            <a:avLst/>
          </a:prstGeom>
        </p:spPr>
      </p:pic>
    </p:spTree>
    <p:extLst>
      <p:ext uri="{BB962C8B-B14F-4D97-AF65-F5344CB8AC3E}">
        <p14:creationId xmlns:p14="http://schemas.microsoft.com/office/powerpoint/2010/main" val="2296927343"/>
      </p:ext>
    </p:extLst>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2230016" y="-466531"/>
            <a:ext cx="10128524" cy="1996751"/>
          </a:xfrm>
        </p:spPr>
        <p:txBody>
          <a:bodyPr/>
          <a:lstStyle/>
          <a:p>
            <a:r>
              <a:rPr lang="en-US" b="1" dirty="0" smtClean="0">
                <a:solidFill>
                  <a:srgbClr val="C00000"/>
                </a:solidFill>
                <a:latin typeface="Arial" panose="020B0604020202020204" pitchFamily="34" charset="0"/>
                <a:cs typeface="Arial" panose="020B0604020202020204" pitchFamily="34" charset="0"/>
              </a:rPr>
              <a:t>THE OPIOID EPIDEMIC</a:t>
            </a:r>
            <a:endParaRPr lang="en-US" b="1" dirty="0">
              <a:solidFill>
                <a:srgbClr val="C00000"/>
              </a:solidFill>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stretch>
            <a:fillRect/>
          </a:stretch>
        </p:blipFill>
        <p:spPr>
          <a:xfrm>
            <a:off x="11128248" y="5923004"/>
            <a:ext cx="887402" cy="852123"/>
          </a:xfrm>
          <a:prstGeom prst="rect">
            <a:avLst/>
          </a:prstGeom>
        </p:spPr>
      </p:pic>
      <p:graphicFrame>
        <p:nvGraphicFramePr>
          <p:cNvPr id="5" name="Diagram 4"/>
          <p:cNvGraphicFramePr/>
          <p:nvPr>
            <p:extLst>
              <p:ext uri="{D42A27DB-BD31-4B8C-83A1-F6EECF244321}">
                <p14:modId xmlns:p14="http://schemas.microsoft.com/office/powerpoint/2010/main" val="692596705"/>
              </p:ext>
            </p:extLst>
          </p:nvPr>
        </p:nvGraphicFramePr>
        <p:xfrm>
          <a:off x="466531" y="2976466"/>
          <a:ext cx="11084767" cy="3798662"/>
        </p:xfrm>
        <a:graphic>
          <a:graphicData uri="http://schemas.openxmlformats.org/drawingml/2006/diagram">
            <dgm:relIds xmlns:dgm="http://schemas.openxmlformats.org/drawingml/2006/diagram" xmlns:r="http://schemas.openxmlformats.org/officeDocument/2006/relationships" r:dm="rId3" r:lo="rId4" r:qs="rId5" r:cs="rId6"/>
          </a:graphicData>
        </a:graphic>
      </p:graphicFrame>
      <p:pic>
        <p:nvPicPr>
          <p:cNvPr id="7" name="Picture 6"/>
          <p:cNvPicPr>
            <a:picLocks noChangeAspect="1"/>
          </p:cNvPicPr>
          <p:nvPr/>
        </p:nvPicPr>
        <p:blipFill>
          <a:blip r:embed="rId8"/>
          <a:stretch>
            <a:fillRect/>
          </a:stretch>
        </p:blipFill>
        <p:spPr>
          <a:xfrm>
            <a:off x="2985796" y="1136520"/>
            <a:ext cx="5999584" cy="2549072"/>
          </a:xfrm>
          <a:prstGeom prst="rect">
            <a:avLst/>
          </a:prstGeom>
        </p:spPr>
      </p:pic>
      <p:sp>
        <p:nvSpPr>
          <p:cNvPr id="8" name="TextBox 7"/>
          <p:cNvSpPr txBox="1"/>
          <p:nvPr/>
        </p:nvSpPr>
        <p:spPr>
          <a:xfrm>
            <a:off x="578498" y="5719665"/>
            <a:ext cx="10798629" cy="1064865"/>
          </a:xfrm>
          <a:prstGeom prst="rect">
            <a:avLst/>
          </a:prstGeom>
          <a:noFill/>
        </p:spPr>
        <p:txBody>
          <a:bodyPr wrap="square" rtlCol="0">
            <a:spAutoFit/>
          </a:bodyPr>
          <a:lstStyle/>
          <a:p>
            <a:endParaRPr lang="en-US" dirty="0"/>
          </a:p>
        </p:txBody>
      </p:sp>
      <p:sp>
        <p:nvSpPr>
          <p:cNvPr id="9" name="TextBox 8"/>
          <p:cNvSpPr txBox="1"/>
          <p:nvPr/>
        </p:nvSpPr>
        <p:spPr>
          <a:xfrm>
            <a:off x="578498" y="5710262"/>
            <a:ext cx="10798629" cy="646331"/>
          </a:xfrm>
          <a:prstGeom prst="rect">
            <a:avLst/>
          </a:prstGeom>
          <a:noFill/>
        </p:spPr>
        <p:txBody>
          <a:bodyPr wrap="square" rtlCol="0">
            <a:spAutoFit/>
          </a:bodyPr>
          <a:lstStyle/>
          <a:p>
            <a:r>
              <a:rPr lang="en-US" dirty="0" smtClean="0"/>
              <a:t>*Roughly 25% of patients misuse prescribed Opioids for chronic pain</a:t>
            </a:r>
          </a:p>
          <a:p>
            <a:r>
              <a:rPr lang="en-US" dirty="0" smtClean="0"/>
              <a:t>*80% of Heroin users misused prescription opioids first</a:t>
            </a:r>
            <a:endParaRPr lang="en-US" dirty="0"/>
          </a:p>
        </p:txBody>
      </p:sp>
    </p:spTree>
    <p:extLst>
      <p:ext uri="{BB962C8B-B14F-4D97-AF65-F5344CB8AC3E}">
        <p14:creationId xmlns:p14="http://schemas.microsoft.com/office/powerpoint/2010/main" val="2319628150"/>
      </p:ext>
    </p:extLst>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589935" y="0"/>
            <a:ext cx="10538313" cy="2093976"/>
          </a:xfrm>
        </p:spPr>
        <p:txBody>
          <a:bodyPr/>
          <a:lstStyle/>
          <a:p>
            <a:r>
              <a:rPr lang="en-US" b="1" dirty="0" smtClean="0">
                <a:solidFill>
                  <a:srgbClr val="C00000"/>
                </a:solidFill>
                <a:latin typeface="Arial" panose="020B0604020202020204" pitchFamily="34" charset="0"/>
                <a:cs typeface="Arial" panose="020B0604020202020204" pitchFamily="34" charset="0"/>
              </a:rPr>
              <a:t>OPIOIDS</a:t>
            </a:r>
            <a:endParaRPr lang="en-US" b="1" dirty="0">
              <a:solidFill>
                <a:srgbClr val="C000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240730" y="1342103"/>
            <a:ext cx="9965154" cy="5515897"/>
          </a:xfrm>
        </p:spPr>
        <p:txBody>
          <a:bodyPr>
            <a:normAutofit/>
          </a:bodyPr>
          <a:lstStyle/>
          <a:p>
            <a:pPr>
              <a:lnSpc>
                <a:spcPct val="150000"/>
              </a:lnSpc>
            </a:pPr>
            <a:r>
              <a:rPr lang="en-US" b="1" dirty="0" smtClean="0">
                <a:latin typeface="Arial" panose="020B0604020202020204" pitchFamily="34" charset="0"/>
                <a:cs typeface="Arial" panose="020B0604020202020204" pitchFamily="34" charset="0"/>
              </a:rPr>
              <a:t>What is an opioid? </a:t>
            </a:r>
          </a:p>
          <a:p>
            <a:pPr lvl="1">
              <a:lnSpc>
                <a:spcPct val="150000"/>
              </a:lnSpc>
            </a:pPr>
            <a:r>
              <a:rPr lang="en-US" sz="2400" u="sng" dirty="0">
                <a:latin typeface="Arial" panose="020B0604020202020204" pitchFamily="34" charset="0"/>
                <a:cs typeface="Arial" panose="020B0604020202020204" pitchFamily="34" charset="0"/>
              </a:rPr>
              <a:t>Derived from opium</a:t>
            </a:r>
            <a:r>
              <a:rPr lang="en-US" sz="2400" dirty="0">
                <a:latin typeface="Arial" panose="020B0604020202020204" pitchFamily="34" charset="0"/>
                <a:cs typeface="Arial" panose="020B0604020202020204" pitchFamily="34" charset="0"/>
              </a:rPr>
              <a:t>, that activate opioid receptors, commonly used for pain relief. </a:t>
            </a:r>
          </a:p>
          <a:p>
            <a:pPr lvl="1">
              <a:lnSpc>
                <a:spcPct val="150000"/>
              </a:lnSpc>
            </a:pPr>
            <a:r>
              <a:rPr lang="en-US" sz="2400" dirty="0">
                <a:latin typeface="Arial" panose="020B0604020202020204" pitchFamily="34" charset="0"/>
                <a:cs typeface="Arial" panose="020B0604020202020204" pitchFamily="34" charset="0"/>
              </a:rPr>
              <a:t>Includes: </a:t>
            </a:r>
            <a:endParaRPr lang="en-US" sz="2400" dirty="0" smtClean="0">
              <a:latin typeface="Arial" panose="020B0604020202020204" pitchFamily="34" charset="0"/>
              <a:cs typeface="Arial" panose="020B0604020202020204" pitchFamily="34" charset="0"/>
            </a:endParaRPr>
          </a:p>
          <a:p>
            <a:pPr lvl="2">
              <a:lnSpc>
                <a:spcPct val="150000"/>
              </a:lnSpc>
            </a:pPr>
            <a:r>
              <a:rPr lang="en-US" sz="2400" u="sng" dirty="0" smtClean="0">
                <a:latin typeface="Arial" panose="020B0604020202020204" pitchFamily="34" charset="0"/>
                <a:cs typeface="Arial" panose="020B0604020202020204" pitchFamily="34" charset="0"/>
              </a:rPr>
              <a:t>Prescription </a:t>
            </a:r>
            <a:r>
              <a:rPr lang="en-US" sz="2400" dirty="0" smtClean="0">
                <a:latin typeface="Arial" panose="020B0604020202020204" pitchFamily="34" charset="0"/>
                <a:cs typeface="Arial" panose="020B0604020202020204" pitchFamily="34" charset="0"/>
              </a:rPr>
              <a:t>opioids: hydrocodone (Vicodin), oxycodone (OxyContin, Percocet), morphine, codeine, and fentanyl.</a:t>
            </a:r>
          </a:p>
          <a:p>
            <a:pPr lvl="2">
              <a:lnSpc>
                <a:spcPct val="150000"/>
              </a:lnSpc>
            </a:pPr>
            <a:r>
              <a:rPr lang="en-US" sz="2400" u="sng" dirty="0" smtClean="0">
                <a:latin typeface="Arial" panose="020B0604020202020204" pitchFamily="34" charset="0"/>
                <a:cs typeface="Arial" panose="020B0604020202020204" pitchFamily="34" charset="0"/>
              </a:rPr>
              <a:t>Illicitly produced </a:t>
            </a:r>
            <a:r>
              <a:rPr lang="en-US" sz="2400" dirty="0" smtClean="0">
                <a:latin typeface="Arial" panose="020B0604020202020204" pitchFamily="34" charset="0"/>
                <a:cs typeface="Arial" panose="020B0604020202020204" pitchFamily="34" charset="0"/>
              </a:rPr>
              <a:t>opioids: heroin and fentanyl.</a:t>
            </a:r>
          </a:p>
          <a:p>
            <a:pPr lvl="2">
              <a:lnSpc>
                <a:spcPct val="150000"/>
              </a:lnSpc>
            </a:pPr>
            <a:r>
              <a:rPr lang="en-US" sz="2400" dirty="0">
                <a:latin typeface="Arial" panose="020B0604020202020204" pitchFamily="34" charset="0"/>
                <a:cs typeface="Arial" panose="020B0604020202020204" pitchFamily="34" charset="0"/>
              </a:rPr>
              <a:t>O</a:t>
            </a:r>
            <a:r>
              <a:rPr lang="en-US" sz="2400" dirty="0" smtClean="0">
                <a:latin typeface="Arial" panose="020B0604020202020204" pitchFamily="34" charset="0"/>
                <a:cs typeface="Arial" panose="020B0604020202020204" pitchFamily="34" charset="0"/>
              </a:rPr>
              <a:t>pioids </a:t>
            </a:r>
            <a:r>
              <a:rPr lang="en-US" sz="2400" u="sng" dirty="0" smtClean="0">
                <a:latin typeface="Arial" panose="020B0604020202020204" pitchFamily="34" charset="0"/>
                <a:cs typeface="Arial" panose="020B0604020202020204" pitchFamily="34" charset="0"/>
              </a:rPr>
              <a:t>used in medication assisted treatments</a:t>
            </a:r>
            <a:r>
              <a:rPr lang="en-US" sz="2400" dirty="0" smtClean="0">
                <a:latin typeface="Arial" panose="020B0604020202020204" pitchFamily="34" charset="0"/>
                <a:cs typeface="Arial" panose="020B0604020202020204" pitchFamily="34" charset="0"/>
              </a:rPr>
              <a:t>: Methadone and buprenorphine (</a:t>
            </a:r>
            <a:r>
              <a:rPr lang="en-US" sz="2400" dirty="0" err="1" smtClean="0">
                <a:latin typeface="Arial" panose="020B0604020202020204" pitchFamily="34" charset="0"/>
                <a:cs typeface="Arial" panose="020B0604020202020204" pitchFamily="34" charset="0"/>
              </a:rPr>
              <a:t>Suboxone</a:t>
            </a:r>
            <a:r>
              <a:rPr lang="en-US" sz="2400" dirty="0" smtClean="0">
                <a:latin typeface="Arial" panose="020B0604020202020204" pitchFamily="34" charset="0"/>
                <a:cs typeface="Arial" panose="020B0604020202020204" pitchFamily="34" charset="0"/>
              </a:rPr>
              <a:t>)</a:t>
            </a:r>
          </a:p>
          <a:p>
            <a:endParaRPr lang="en-US" dirty="0" smtClean="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3"/>
          <a:stretch>
            <a:fillRect/>
          </a:stretch>
        </p:blipFill>
        <p:spPr>
          <a:xfrm>
            <a:off x="11128248" y="5923004"/>
            <a:ext cx="887402" cy="852123"/>
          </a:xfrm>
          <a:prstGeom prst="rect">
            <a:avLst/>
          </a:prstGeom>
        </p:spPr>
      </p:pic>
      <p:pic>
        <p:nvPicPr>
          <p:cNvPr id="1026" name="Picture 2" descr="Image result for opioid chemistry photo"/>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8847322" y="0"/>
            <a:ext cx="3415533" cy="2468499"/>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23797962"/>
      </p:ext>
    </p:extLst>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6" name="Picture 2" descr="image001"/>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62" y="-54232"/>
            <a:ext cx="11867689" cy="66755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91968278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074" name="Picture 4" descr="image004"/>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62" y="4763"/>
            <a:ext cx="12187237" cy="679504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7432354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050" name="Picture 3" descr="image002"/>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4762" y="4762"/>
            <a:ext cx="11956179" cy="672535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98592320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b="1" dirty="0" smtClean="0">
                <a:solidFill>
                  <a:srgbClr val="C00000"/>
                </a:solidFill>
                <a:latin typeface="Arial" panose="020B0604020202020204" pitchFamily="34" charset="0"/>
                <a:cs typeface="Arial" panose="020B0604020202020204" pitchFamily="34" charset="0"/>
              </a:rPr>
              <a:t>DEVELOPING OUD</a:t>
            </a:r>
            <a:endParaRPr lang="en-US" b="1" dirty="0">
              <a:solidFill>
                <a:srgbClr val="C000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3616411" y="1836790"/>
            <a:ext cx="7511837" cy="4343400"/>
          </a:xfrm>
        </p:spPr>
        <p:txBody>
          <a:bodyPr>
            <a:normAutofit fontScale="92500"/>
          </a:bodyPr>
          <a:lstStyle/>
          <a:p>
            <a:pPr lvl="1">
              <a:lnSpc>
                <a:spcPct val="150000"/>
              </a:lnSpc>
            </a:pPr>
            <a:r>
              <a:rPr lang="en-US" dirty="0" smtClean="0">
                <a:latin typeface="Arial" panose="020B0604020202020204" pitchFamily="34" charset="0"/>
                <a:cs typeface="Arial" panose="020B0604020202020204" pitchFamily="34" charset="0"/>
              </a:rPr>
              <a:t>Opioids reduce the sensation of pain broadly and can make a person feel relaxed and produce a state of euphoria. </a:t>
            </a:r>
          </a:p>
          <a:p>
            <a:pPr lvl="1">
              <a:lnSpc>
                <a:spcPct val="150000"/>
              </a:lnSpc>
            </a:pPr>
            <a:r>
              <a:rPr lang="en-US" dirty="0" smtClean="0">
                <a:latin typeface="Arial" panose="020B0604020202020204" pitchFamily="34" charset="0"/>
                <a:cs typeface="Arial" panose="020B0604020202020204" pitchFamily="34" charset="0"/>
              </a:rPr>
              <a:t>When used for extended time or without medical need, one can develop opioid dependence/opioid use disorder. </a:t>
            </a:r>
          </a:p>
          <a:p>
            <a:pPr lvl="3">
              <a:lnSpc>
                <a:spcPct val="150000"/>
              </a:lnSpc>
            </a:pPr>
            <a:r>
              <a:rPr lang="en-US" dirty="0">
                <a:latin typeface="Arial" panose="020B0604020202020204" pitchFamily="34" charset="0"/>
                <a:cs typeface="Arial" panose="020B0604020202020204" pitchFamily="34" charset="0"/>
              </a:rPr>
              <a:t>“Uncontrollable, compulsive drug seeking and use, even in the face of negative health and social consequences.”</a:t>
            </a:r>
          </a:p>
          <a:p>
            <a:pPr lvl="3">
              <a:lnSpc>
                <a:spcPct val="150000"/>
              </a:lnSpc>
            </a:pPr>
            <a:r>
              <a:rPr lang="en-US" dirty="0">
                <a:latin typeface="Arial" panose="020B0604020202020204" pitchFamily="34" charset="0"/>
                <a:cs typeface="Arial" panose="020B0604020202020204" pitchFamily="34" charset="0"/>
              </a:rPr>
              <a:t>Believed to be associated with the brain’s reward pathways (dopamine</a:t>
            </a:r>
            <a:r>
              <a:rPr lang="en-US" dirty="0" smtClean="0">
                <a:latin typeface="Arial" panose="020B0604020202020204" pitchFamily="34" charset="0"/>
                <a:cs typeface="Arial" panose="020B0604020202020204" pitchFamily="34" charset="0"/>
              </a:rPr>
              <a:t>). </a:t>
            </a:r>
          </a:p>
          <a:p>
            <a:pPr lvl="1">
              <a:lnSpc>
                <a:spcPct val="150000"/>
              </a:lnSpc>
            </a:pPr>
            <a:r>
              <a:rPr lang="en-US" dirty="0" smtClean="0">
                <a:latin typeface="Arial" panose="020B0604020202020204" pitchFamily="34" charset="0"/>
                <a:cs typeface="Arial" panose="020B0604020202020204" pitchFamily="34" charset="0"/>
              </a:rPr>
              <a:t>Ending the use of opioids can be difficult on one’s own. There is no one treatment option best for everyone, but medications are available to assist patients in their path toward wellness and recovery. </a:t>
            </a:r>
          </a:p>
          <a:p>
            <a:endParaRPr lang="en-US" dirty="0" smtClean="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stretch>
            <a:fillRect/>
          </a:stretch>
        </p:blipFill>
        <p:spPr>
          <a:xfrm>
            <a:off x="11128248" y="5923004"/>
            <a:ext cx="887402" cy="852123"/>
          </a:xfrm>
          <a:prstGeom prst="rect">
            <a:avLst/>
          </a:prstGeom>
        </p:spPr>
      </p:pic>
      <p:sp>
        <p:nvSpPr>
          <p:cNvPr id="5" name="Oval 4"/>
          <p:cNvSpPr/>
          <p:nvPr/>
        </p:nvSpPr>
        <p:spPr>
          <a:xfrm>
            <a:off x="955589" y="2688892"/>
            <a:ext cx="2776152" cy="2896381"/>
          </a:xfrm>
          <a:prstGeom prst="ellipse">
            <a:avLst/>
          </a:prstGeom>
        </p:spPr>
        <p:style>
          <a:lnRef idx="1">
            <a:schemeClr val="accent5"/>
          </a:lnRef>
          <a:fillRef idx="1003">
            <a:schemeClr val="lt1"/>
          </a:fillRef>
          <a:effectRef idx="1">
            <a:schemeClr val="accent5"/>
          </a:effectRef>
          <a:fontRef idx="minor">
            <a:schemeClr val="dk1"/>
          </a:fontRef>
        </p:style>
        <p:txBody>
          <a:bodyPr rtlCol="0" anchor="ctr"/>
          <a:lstStyle/>
          <a:p>
            <a:pPr algn="ctr"/>
            <a:endParaRPr lang="en-US"/>
          </a:p>
        </p:txBody>
      </p:sp>
      <p:sp>
        <p:nvSpPr>
          <p:cNvPr id="6" name="TextBox 5"/>
          <p:cNvSpPr txBox="1"/>
          <p:nvPr/>
        </p:nvSpPr>
        <p:spPr>
          <a:xfrm>
            <a:off x="1226366" y="3131327"/>
            <a:ext cx="2390045" cy="1815882"/>
          </a:xfrm>
          <a:prstGeom prst="rect">
            <a:avLst/>
          </a:prstGeom>
          <a:noFill/>
        </p:spPr>
        <p:txBody>
          <a:bodyPr wrap="square" rtlCol="0">
            <a:spAutoFit/>
          </a:bodyPr>
          <a:lstStyle/>
          <a:p>
            <a:pPr algn="ctr"/>
            <a:r>
              <a:rPr lang="en-US" sz="5500" b="1" dirty="0" smtClean="0">
                <a:solidFill>
                  <a:schemeClr val="bg1"/>
                </a:solidFill>
              </a:rPr>
              <a:t>8-12%</a:t>
            </a:r>
            <a:r>
              <a:rPr lang="en-US" sz="6000" dirty="0" smtClean="0"/>
              <a:t> </a:t>
            </a:r>
          </a:p>
          <a:p>
            <a:pPr algn="ctr"/>
            <a:r>
              <a:rPr lang="en-US" sz="1600" b="1" dirty="0" smtClean="0"/>
              <a:t>Of people prescribed opioids for chronic pain develop OUD</a:t>
            </a:r>
            <a:r>
              <a:rPr lang="en-US" sz="1000" b="1" dirty="0" smtClean="0"/>
              <a:t>1</a:t>
            </a:r>
            <a:r>
              <a:rPr lang="en-US" sz="1600" b="1" dirty="0" smtClean="0"/>
              <a:t>. </a:t>
            </a:r>
            <a:endParaRPr lang="en-US" sz="1600" b="1" dirty="0"/>
          </a:p>
        </p:txBody>
      </p:sp>
      <p:sp>
        <p:nvSpPr>
          <p:cNvPr id="7" name="TextBox 6"/>
          <p:cNvSpPr txBox="1"/>
          <p:nvPr/>
        </p:nvSpPr>
        <p:spPr>
          <a:xfrm>
            <a:off x="8855676" y="6559683"/>
            <a:ext cx="2064989" cy="215444"/>
          </a:xfrm>
          <a:prstGeom prst="rect">
            <a:avLst/>
          </a:prstGeom>
          <a:noFill/>
        </p:spPr>
        <p:txBody>
          <a:bodyPr wrap="none" rtlCol="0">
            <a:spAutoFit/>
          </a:bodyPr>
          <a:lstStyle/>
          <a:p>
            <a:r>
              <a:rPr lang="en-US" sz="800" dirty="0" smtClean="0"/>
              <a:t>1 – NIH National Institute on Drug Abuse</a:t>
            </a:r>
            <a:endParaRPr lang="en-US" sz="800" dirty="0"/>
          </a:p>
        </p:txBody>
      </p:sp>
    </p:spTree>
    <p:extLst>
      <p:ext uri="{BB962C8B-B14F-4D97-AF65-F5344CB8AC3E}">
        <p14:creationId xmlns:p14="http://schemas.microsoft.com/office/powerpoint/2010/main" val="4148433947"/>
      </p:ext>
    </p:extLst>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sz="4800" dirty="0" smtClean="0"/>
              <a:t>SIHC Approach</a:t>
            </a:r>
            <a:endParaRPr lang="en-US" sz="4800" dirty="0"/>
          </a:p>
        </p:txBody>
      </p:sp>
      <p:sp>
        <p:nvSpPr>
          <p:cNvPr id="3" name="Content Placeholder 2"/>
          <p:cNvSpPr>
            <a:spLocks noGrp="1"/>
          </p:cNvSpPr>
          <p:nvPr>
            <p:ph idx="1"/>
          </p:nvPr>
        </p:nvSpPr>
        <p:spPr/>
        <p:txBody>
          <a:bodyPr>
            <a:normAutofit/>
          </a:bodyPr>
          <a:lstStyle/>
          <a:p>
            <a:pPr fontAlgn="base"/>
            <a:r>
              <a:rPr lang="en-US" sz="3200" dirty="0"/>
              <a:t>safe, effective, non-addictive strategies to manage </a:t>
            </a:r>
            <a:r>
              <a:rPr lang="en-US" sz="3200" dirty="0">
                <a:hlinkClick r:id="rId2"/>
              </a:rPr>
              <a:t>chronic pain</a:t>
            </a:r>
            <a:endParaRPr lang="en-US" sz="3200" dirty="0"/>
          </a:p>
          <a:p>
            <a:pPr fontAlgn="base"/>
            <a:r>
              <a:rPr lang="en-US" sz="3200" dirty="0">
                <a:hlinkClick r:id="rId3"/>
              </a:rPr>
              <a:t>new, innovative medications</a:t>
            </a:r>
            <a:r>
              <a:rPr lang="en-US" sz="3200" dirty="0"/>
              <a:t> and technologies to treat opioid use disorders</a:t>
            </a:r>
          </a:p>
          <a:p>
            <a:pPr fontAlgn="base"/>
            <a:r>
              <a:rPr lang="en-US" sz="3200" dirty="0"/>
              <a:t>improved </a:t>
            </a:r>
            <a:r>
              <a:rPr lang="en-US" sz="3200" dirty="0">
                <a:hlinkClick r:id="rId4"/>
              </a:rPr>
              <a:t>overdose prevention and reversal </a:t>
            </a:r>
            <a:r>
              <a:rPr lang="en-US" sz="3200" dirty="0" err="1">
                <a:hlinkClick r:id="rId4"/>
              </a:rPr>
              <a:t>interventions</a:t>
            </a:r>
            <a:r>
              <a:rPr lang="en-US" sz="3200" dirty="0" err="1"/>
              <a:t>to</a:t>
            </a:r>
            <a:r>
              <a:rPr lang="en-US" sz="3200" dirty="0"/>
              <a:t> save lives and support recovery</a:t>
            </a:r>
          </a:p>
        </p:txBody>
      </p:sp>
    </p:spTree>
    <p:extLst>
      <p:ext uri="{BB962C8B-B14F-4D97-AF65-F5344CB8AC3E}">
        <p14:creationId xmlns:p14="http://schemas.microsoft.com/office/powerpoint/2010/main" val="6951643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57881" y="-280219"/>
            <a:ext cx="11055178" cy="2587023"/>
          </a:xfrm>
        </p:spPr>
        <p:txBody>
          <a:bodyPr>
            <a:normAutofit/>
          </a:bodyPr>
          <a:lstStyle/>
          <a:p>
            <a:r>
              <a:rPr lang="en-US" sz="4000" b="1" dirty="0" smtClean="0">
                <a:solidFill>
                  <a:srgbClr val="C00000"/>
                </a:solidFill>
                <a:latin typeface="Arial" panose="020B0604020202020204" pitchFamily="34" charset="0"/>
                <a:cs typeface="Arial" panose="020B0604020202020204" pitchFamily="34" charset="0"/>
              </a:rPr>
              <a:t>MEDICATION-ASSISTED</a:t>
            </a:r>
            <a:r>
              <a:rPr lang="en-US" sz="4000" b="1" dirty="0">
                <a:solidFill>
                  <a:srgbClr val="C00000"/>
                </a:solidFill>
                <a:latin typeface="Arial" panose="020B0604020202020204" pitchFamily="34" charset="0"/>
                <a:cs typeface="Arial" panose="020B0604020202020204" pitchFamily="34" charset="0"/>
              </a:rPr>
              <a:t> </a:t>
            </a:r>
            <a:r>
              <a:rPr lang="en-US" sz="4000" b="1" dirty="0" smtClean="0">
                <a:solidFill>
                  <a:srgbClr val="C00000"/>
                </a:solidFill>
                <a:latin typeface="Arial" panose="020B0604020202020204" pitchFamily="34" charset="0"/>
                <a:cs typeface="Arial" panose="020B0604020202020204" pitchFamily="34" charset="0"/>
              </a:rPr>
              <a:t>TREATMENT (MAT)</a:t>
            </a:r>
            <a:endParaRPr lang="en-US" sz="4000" b="1" dirty="0">
              <a:solidFill>
                <a:srgbClr val="C000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5515897" y="1887794"/>
            <a:ext cx="6179574" cy="4439264"/>
          </a:xfrm>
        </p:spPr>
        <p:txBody>
          <a:bodyPr>
            <a:normAutofit/>
          </a:bodyPr>
          <a:lstStyle/>
          <a:p>
            <a:r>
              <a:rPr lang="en-US" sz="2400" b="1" dirty="0" smtClean="0">
                <a:solidFill>
                  <a:srgbClr val="FF0000"/>
                </a:solidFill>
                <a:latin typeface="Arial" panose="020B0604020202020204" pitchFamily="34" charset="0"/>
                <a:cs typeface="Arial" panose="020B0604020202020204" pitchFamily="34" charset="0"/>
              </a:rPr>
              <a:t>Medication Assisted Treatment (MAT) </a:t>
            </a:r>
            <a:r>
              <a:rPr lang="en-US" sz="2400" dirty="0" smtClean="0">
                <a:latin typeface="Arial" panose="020B0604020202020204" pitchFamily="34" charset="0"/>
                <a:cs typeface="Arial" panose="020B0604020202020204" pitchFamily="34" charset="0"/>
              </a:rPr>
              <a:t>is </a:t>
            </a:r>
            <a:r>
              <a:rPr lang="en-US" sz="2800" dirty="0" smtClean="0">
                <a:latin typeface="Arial" panose="020B0604020202020204" pitchFamily="34" charset="0"/>
                <a:cs typeface="Arial" panose="020B0604020202020204" pitchFamily="34" charset="0"/>
              </a:rPr>
              <a:t>the </a:t>
            </a:r>
            <a:r>
              <a:rPr lang="en-US" sz="2800" dirty="0">
                <a:latin typeface="Arial" panose="020B0604020202020204" pitchFamily="34" charset="0"/>
                <a:cs typeface="Arial" panose="020B0604020202020204" pitchFamily="34" charset="0"/>
              </a:rPr>
              <a:t>use of federally approved medications, in combination with counseling and behavioral health therapies, to provide a “whole-patient” approach to the treatment of substance use </a:t>
            </a:r>
            <a:r>
              <a:rPr lang="en-US" sz="2800" dirty="0" smtClean="0">
                <a:latin typeface="Arial" panose="020B0604020202020204" pitchFamily="34" charset="0"/>
                <a:cs typeface="Arial" panose="020B0604020202020204" pitchFamily="34" charset="0"/>
              </a:rPr>
              <a:t>disorders.</a:t>
            </a:r>
          </a:p>
          <a:p>
            <a:pPr lvl="2"/>
            <a:r>
              <a:rPr lang="en-US" sz="3200" dirty="0" smtClean="0">
                <a:latin typeface="Arial" panose="020B0604020202020204" pitchFamily="34" charset="0"/>
                <a:cs typeface="Arial" panose="020B0604020202020204" pitchFamily="34" charset="0"/>
              </a:rPr>
              <a:t>Opioid </a:t>
            </a:r>
            <a:r>
              <a:rPr lang="en-US" sz="3200" dirty="0">
                <a:latin typeface="Arial" panose="020B0604020202020204" pitchFamily="34" charset="0"/>
                <a:cs typeface="Arial" panose="020B0604020202020204" pitchFamily="34" charset="0"/>
              </a:rPr>
              <a:t>Use </a:t>
            </a:r>
            <a:r>
              <a:rPr lang="en-US" sz="3200" dirty="0" smtClean="0">
                <a:latin typeface="Arial" panose="020B0604020202020204" pitchFamily="34" charset="0"/>
                <a:cs typeface="Arial" panose="020B0604020202020204" pitchFamily="34" charset="0"/>
              </a:rPr>
              <a:t>Disorder</a:t>
            </a:r>
            <a:endParaRPr lang="en-US" sz="3200" dirty="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3"/>
          <a:stretch>
            <a:fillRect/>
          </a:stretch>
        </p:blipFill>
        <p:spPr>
          <a:xfrm>
            <a:off x="11128248" y="5923004"/>
            <a:ext cx="887402" cy="852123"/>
          </a:xfrm>
          <a:prstGeom prst="rect">
            <a:avLst/>
          </a:prstGeom>
        </p:spPr>
      </p:pic>
      <p:graphicFrame>
        <p:nvGraphicFramePr>
          <p:cNvPr id="5" name="Diagram 4"/>
          <p:cNvGraphicFramePr/>
          <p:nvPr>
            <p:extLst>
              <p:ext uri="{D42A27DB-BD31-4B8C-83A1-F6EECF244321}">
                <p14:modId xmlns:p14="http://schemas.microsoft.com/office/powerpoint/2010/main" val="3549050439"/>
              </p:ext>
            </p:extLst>
          </p:nvPr>
        </p:nvGraphicFramePr>
        <p:xfrm>
          <a:off x="757881" y="1504335"/>
          <a:ext cx="4227074" cy="5270791"/>
        </p:xfrm>
        <a:graphic>
          <a:graphicData uri="http://schemas.openxmlformats.org/drawingml/2006/diagram">
            <dgm:relIds xmlns:dgm="http://schemas.openxmlformats.org/drawingml/2006/diagram" xmlns:r="http://schemas.openxmlformats.org/officeDocument/2006/relationships" r:dm="rId4" r:lo="rId5" r:qs="rId6" r:cs="rId7"/>
          </a:graphicData>
        </a:graphic>
      </p:graphicFrame>
    </p:spTree>
    <p:extLst>
      <p:ext uri="{BB962C8B-B14F-4D97-AF65-F5344CB8AC3E}">
        <p14:creationId xmlns:p14="http://schemas.microsoft.com/office/powerpoint/2010/main" val="2659719099"/>
      </p:ext>
    </p:extLst>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p:cNvPicPr>
            <a:picLocks noChangeAspect="1"/>
          </p:cNvPicPr>
          <p:nvPr/>
        </p:nvPicPr>
        <p:blipFill>
          <a:blip r:embed="rId3"/>
          <a:stretch>
            <a:fillRect/>
          </a:stretch>
        </p:blipFill>
        <p:spPr>
          <a:xfrm>
            <a:off x="7135169" y="1668092"/>
            <a:ext cx="4474282" cy="4474282"/>
          </a:xfrm>
          <a:prstGeom prst="rect">
            <a:avLst/>
          </a:prstGeom>
        </p:spPr>
      </p:pic>
      <p:sp>
        <p:nvSpPr>
          <p:cNvPr id="3" name="Content Placeholder 2"/>
          <p:cNvSpPr>
            <a:spLocks noGrp="1"/>
          </p:cNvSpPr>
          <p:nvPr>
            <p:ph idx="1"/>
          </p:nvPr>
        </p:nvSpPr>
        <p:spPr>
          <a:xfrm>
            <a:off x="960472" y="2036397"/>
            <a:ext cx="6655899" cy="4266004"/>
          </a:xfrm>
        </p:spPr>
        <p:txBody>
          <a:bodyPr>
            <a:normAutofit fontScale="92500" lnSpcReduction="10000"/>
          </a:bodyPr>
          <a:lstStyle/>
          <a:p>
            <a:pPr lvl="0">
              <a:buClr>
                <a:srgbClr val="D34817">
                  <a:lumMod val="75000"/>
                </a:srgbClr>
              </a:buClr>
            </a:pPr>
            <a:r>
              <a:rPr lang="en-US" sz="2400" dirty="0" smtClean="0">
                <a:latin typeface="Arial" panose="020B0604020202020204" pitchFamily="34" charset="0"/>
                <a:cs typeface="Arial" panose="020B0604020202020204" pitchFamily="34" charset="0"/>
              </a:rPr>
              <a:t>The Office-Based MAT</a:t>
            </a:r>
            <a:r>
              <a:rPr lang="en-US" sz="2400" dirty="0" smtClean="0">
                <a:solidFill>
                  <a:srgbClr val="FF0000"/>
                </a:solidFill>
                <a:latin typeface="Arial" panose="020B0604020202020204" pitchFamily="34" charset="0"/>
                <a:cs typeface="Arial" panose="020B0604020202020204" pitchFamily="34" charset="0"/>
              </a:rPr>
              <a:t> </a:t>
            </a:r>
            <a:r>
              <a:rPr lang="en-US" sz="2400" dirty="0" smtClean="0">
                <a:solidFill>
                  <a:prstClr val="black"/>
                </a:solidFill>
                <a:latin typeface="Arial" panose="020B0604020202020204" pitchFamily="34" charset="0"/>
                <a:cs typeface="Arial" panose="020B0604020202020204" pitchFamily="34" charset="0"/>
              </a:rPr>
              <a:t>Program </a:t>
            </a:r>
            <a:r>
              <a:rPr lang="en-US" sz="2400" dirty="0">
                <a:solidFill>
                  <a:prstClr val="black"/>
                </a:solidFill>
                <a:latin typeface="Arial" panose="020B0604020202020204" pitchFamily="34" charset="0"/>
                <a:cs typeface="Arial" panose="020B0604020202020204" pitchFamily="34" charset="0"/>
              </a:rPr>
              <a:t>at SIHC is a funded program through the Tribal Opioid Response Grant by the Substance Abuse and Mental Health Services Administration. </a:t>
            </a:r>
          </a:p>
          <a:p>
            <a:pPr lvl="0">
              <a:buClr>
                <a:srgbClr val="D34817">
                  <a:lumMod val="75000"/>
                </a:srgbClr>
              </a:buClr>
            </a:pPr>
            <a:r>
              <a:rPr lang="en-US" sz="2400" dirty="0">
                <a:solidFill>
                  <a:prstClr val="black"/>
                </a:solidFill>
                <a:latin typeface="Arial" panose="020B0604020202020204" pitchFamily="34" charset="0"/>
                <a:cs typeface="Arial" panose="020B0604020202020204" pitchFamily="34" charset="0"/>
              </a:rPr>
              <a:t>The goals of the MAT program is to </a:t>
            </a:r>
            <a:r>
              <a:rPr lang="en-US" sz="2400" b="1" dirty="0">
                <a:solidFill>
                  <a:srgbClr val="FF0000"/>
                </a:solidFill>
                <a:latin typeface="Arial" panose="020B0604020202020204" pitchFamily="34" charset="0"/>
                <a:cs typeface="Arial" panose="020B0604020202020204" pitchFamily="34" charset="0"/>
              </a:rPr>
              <a:t>increase access to medication assisted treatment for opioid use disorder</a:t>
            </a:r>
            <a:r>
              <a:rPr lang="en-US" sz="2400" dirty="0">
                <a:solidFill>
                  <a:prstClr val="black"/>
                </a:solidFill>
                <a:latin typeface="Arial" panose="020B0604020202020204" pitchFamily="34" charset="0"/>
                <a:cs typeface="Arial" panose="020B0604020202020204" pitchFamily="34" charset="0"/>
              </a:rPr>
              <a:t> in </a:t>
            </a:r>
            <a:r>
              <a:rPr lang="en-US" sz="2400" dirty="0" smtClean="0">
                <a:solidFill>
                  <a:prstClr val="black"/>
                </a:solidFill>
                <a:latin typeface="Arial" panose="020B0604020202020204" pitchFamily="34" charset="0"/>
                <a:cs typeface="Arial" panose="020B0604020202020204" pitchFamily="34" charset="0"/>
              </a:rPr>
              <a:t>our community by providing: </a:t>
            </a:r>
          </a:p>
          <a:p>
            <a:pPr lvl="2">
              <a:buClr>
                <a:srgbClr val="D34817">
                  <a:lumMod val="75000"/>
                </a:srgbClr>
              </a:buClr>
            </a:pPr>
            <a:r>
              <a:rPr lang="en-US" sz="2000" dirty="0" smtClean="0">
                <a:solidFill>
                  <a:prstClr val="black"/>
                </a:solidFill>
                <a:latin typeface="Arial" panose="020B0604020202020204" pitchFamily="34" charset="0"/>
                <a:cs typeface="Arial" panose="020B0604020202020204" pitchFamily="34" charset="0"/>
              </a:rPr>
              <a:t>Increasing # providers with DEA waivers</a:t>
            </a:r>
          </a:p>
          <a:p>
            <a:pPr lvl="2">
              <a:buClr>
                <a:srgbClr val="D34817">
                  <a:lumMod val="75000"/>
                </a:srgbClr>
              </a:buClr>
            </a:pPr>
            <a:r>
              <a:rPr lang="en-US" sz="2000" dirty="0" smtClean="0">
                <a:solidFill>
                  <a:prstClr val="black"/>
                </a:solidFill>
                <a:latin typeface="Arial" panose="020B0604020202020204" pitchFamily="34" charset="0"/>
                <a:cs typeface="Arial" panose="020B0604020202020204" pitchFamily="34" charset="0"/>
              </a:rPr>
              <a:t>Referral </a:t>
            </a:r>
            <a:r>
              <a:rPr lang="en-US" sz="2000" dirty="0">
                <a:solidFill>
                  <a:prstClr val="black"/>
                </a:solidFill>
                <a:latin typeface="Arial" panose="020B0604020202020204" pitchFamily="34" charset="0"/>
                <a:cs typeface="Arial" panose="020B0604020202020204" pitchFamily="34" charset="0"/>
              </a:rPr>
              <a:t>to counseling/behavioral health services</a:t>
            </a:r>
          </a:p>
          <a:p>
            <a:pPr lvl="2">
              <a:buClr>
                <a:srgbClr val="D34817">
                  <a:lumMod val="75000"/>
                </a:srgbClr>
              </a:buClr>
            </a:pPr>
            <a:r>
              <a:rPr lang="en-US" sz="2000" dirty="0">
                <a:solidFill>
                  <a:prstClr val="black"/>
                </a:solidFill>
                <a:latin typeface="Arial" panose="020B0604020202020204" pitchFamily="34" charset="0"/>
                <a:cs typeface="Arial" panose="020B0604020202020204" pitchFamily="34" charset="0"/>
              </a:rPr>
              <a:t>Care coordination </a:t>
            </a:r>
          </a:p>
          <a:p>
            <a:pPr lvl="2">
              <a:buClr>
                <a:srgbClr val="D34817">
                  <a:lumMod val="75000"/>
                </a:srgbClr>
              </a:buClr>
            </a:pPr>
            <a:r>
              <a:rPr lang="en-US" sz="2000" dirty="0">
                <a:solidFill>
                  <a:prstClr val="black"/>
                </a:solidFill>
                <a:latin typeface="Arial" panose="020B0604020202020204" pitchFamily="34" charset="0"/>
                <a:cs typeface="Arial" panose="020B0604020202020204" pitchFamily="34" charset="0"/>
              </a:rPr>
              <a:t>Drug screening </a:t>
            </a:r>
          </a:p>
          <a:p>
            <a:pPr lvl="2">
              <a:buClr>
                <a:srgbClr val="D34817">
                  <a:lumMod val="75000"/>
                </a:srgbClr>
              </a:buClr>
            </a:pPr>
            <a:r>
              <a:rPr lang="en-US" sz="2000" dirty="0">
                <a:solidFill>
                  <a:prstClr val="black"/>
                </a:solidFill>
                <a:latin typeface="Arial" panose="020B0604020202020204" pitchFamily="34" charset="0"/>
                <a:cs typeface="Arial" panose="020B0604020202020204" pitchFamily="34" charset="0"/>
              </a:rPr>
              <a:t>Prescription drug monitoring</a:t>
            </a:r>
          </a:p>
          <a:p>
            <a:pPr lvl="2">
              <a:buClr>
                <a:srgbClr val="D34817">
                  <a:lumMod val="75000"/>
                </a:srgbClr>
              </a:buClr>
            </a:pPr>
            <a:r>
              <a:rPr lang="en-US" sz="2000" dirty="0">
                <a:solidFill>
                  <a:prstClr val="black"/>
                </a:solidFill>
                <a:latin typeface="Arial" panose="020B0604020202020204" pitchFamily="34" charset="0"/>
                <a:cs typeface="Arial" panose="020B0604020202020204" pitchFamily="34" charset="0"/>
              </a:rPr>
              <a:t>Community outreach and education </a:t>
            </a:r>
            <a:endParaRPr lang="en-US" sz="2000" dirty="0" smtClean="0">
              <a:solidFill>
                <a:prstClr val="black"/>
              </a:solidFill>
              <a:latin typeface="Arial" panose="020B0604020202020204" pitchFamily="34" charset="0"/>
              <a:cs typeface="Arial" panose="020B0604020202020204" pitchFamily="34" charset="0"/>
            </a:endParaRPr>
          </a:p>
        </p:txBody>
      </p:sp>
      <p:sp>
        <p:nvSpPr>
          <p:cNvPr id="4" name="Title 1"/>
          <p:cNvSpPr txBox="1">
            <a:spLocks/>
          </p:cNvSpPr>
          <p:nvPr/>
        </p:nvSpPr>
        <p:spPr>
          <a:xfrm>
            <a:off x="960472" y="374251"/>
            <a:ext cx="11055178" cy="1822172"/>
          </a:xfrm>
          <a:prstGeom prst="rect">
            <a:avLst/>
          </a:prstGeom>
        </p:spPr>
        <p:txBody>
          <a:bodyPr vert="horz" lIns="91440" tIns="45720" rIns="91440" bIns="45720" rtlCol="0" anchor="ctr">
            <a:normAutofit/>
          </a:bodyPr>
          <a:lstStyle>
            <a:lvl1pPr algn="l" defTabSz="914400" rtl="0" eaLnBrk="1" latinLnBrk="0" hangingPunct="1">
              <a:lnSpc>
                <a:spcPct val="90000"/>
              </a:lnSpc>
              <a:spcBef>
                <a:spcPct val="0"/>
              </a:spcBef>
              <a:buNone/>
              <a:defRPr sz="5400" kern="1200" cap="all" baseline="0">
                <a:blipFill>
                  <a:blip r:embed="rId4">
                    <a:extLst>
                      <a:ext uri="{28A0092B-C50C-407E-A947-70E740481C1C}">
                        <a14:useLocalDpi xmlns:a14="http://schemas.microsoft.com/office/drawing/2010/main" val="0"/>
                      </a:ext>
                    </a:extLst>
                  </a:blip>
                  <a:tile tx="6350" ty="-127000" sx="65000" sy="64000" flip="none" algn="tl"/>
                </a:blipFill>
                <a:latin typeface="+mj-lt"/>
                <a:ea typeface="+mj-ea"/>
                <a:cs typeface="+mj-cs"/>
              </a:defRPr>
            </a:lvl1pPr>
          </a:lstStyle>
          <a:p>
            <a:r>
              <a:rPr lang="en-US" sz="6000" b="1" dirty="0" smtClean="0">
                <a:solidFill>
                  <a:srgbClr val="C00000"/>
                </a:solidFill>
                <a:latin typeface="Arial" panose="020B0604020202020204" pitchFamily="34" charset="0"/>
                <a:cs typeface="Arial" panose="020B0604020202020204" pitchFamily="34" charset="0"/>
              </a:rPr>
              <a:t>MAT</a:t>
            </a:r>
            <a:r>
              <a:rPr lang="en-US" sz="6000" b="1" dirty="0">
                <a:solidFill>
                  <a:srgbClr val="C00000"/>
                </a:solidFill>
                <a:latin typeface="Arial" panose="020B0604020202020204" pitchFamily="34" charset="0"/>
                <a:cs typeface="Arial" panose="020B0604020202020204" pitchFamily="34" charset="0"/>
              </a:rPr>
              <a:t> </a:t>
            </a:r>
            <a:r>
              <a:rPr lang="en-US" sz="6000" b="1" dirty="0" smtClean="0">
                <a:solidFill>
                  <a:srgbClr val="C00000"/>
                </a:solidFill>
                <a:latin typeface="Arial" panose="020B0604020202020204" pitchFamily="34" charset="0"/>
                <a:cs typeface="Arial" panose="020B0604020202020204" pitchFamily="34" charset="0"/>
              </a:rPr>
              <a:t>AT SIHC</a:t>
            </a:r>
            <a:endParaRPr lang="en-US" sz="6000" b="1" dirty="0">
              <a:solidFill>
                <a:srgbClr val="C00000"/>
              </a:solidFill>
              <a:latin typeface="Arial" panose="020B0604020202020204" pitchFamily="34" charset="0"/>
              <a:cs typeface="Arial" panose="020B0604020202020204" pitchFamily="34" charset="0"/>
            </a:endParaRPr>
          </a:p>
        </p:txBody>
      </p:sp>
      <p:pic>
        <p:nvPicPr>
          <p:cNvPr id="6" name="Picture 5"/>
          <p:cNvPicPr>
            <a:picLocks noChangeAspect="1"/>
          </p:cNvPicPr>
          <p:nvPr/>
        </p:nvPicPr>
        <p:blipFill>
          <a:blip r:embed="rId5"/>
          <a:stretch>
            <a:fillRect/>
          </a:stretch>
        </p:blipFill>
        <p:spPr>
          <a:xfrm>
            <a:off x="11128248" y="5923004"/>
            <a:ext cx="887402" cy="852123"/>
          </a:xfrm>
          <a:prstGeom prst="rect">
            <a:avLst/>
          </a:prstGeom>
        </p:spPr>
      </p:pic>
    </p:spTree>
    <p:extLst>
      <p:ext uri="{BB962C8B-B14F-4D97-AF65-F5344CB8AC3E}">
        <p14:creationId xmlns:p14="http://schemas.microsoft.com/office/powerpoint/2010/main" val="331006380"/>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724929" y="179390"/>
            <a:ext cx="5049795" cy="1953933"/>
          </a:xfrm>
        </p:spPr>
        <p:txBody>
          <a:bodyPr>
            <a:normAutofit/>
          </a:bodyPr>
          <a:lstStyle/>
          <a:p>
            <a:r>
              <a:rPr lang="en-US" sz="11000" b="1" dirty="0" smtClean="0">
                <a:solidFill>
                  <a:srgbClr val="C00000"/>
                </a:solidFill>
                <a:latin typeface="Arial" panose="020B0604020202020204" pitchFamily="34" charset="0"/>
                <a:cs typeface="Arial" panose="020B0604020202020204" pitchFamily="34" charset="0"/>
              </a:rPr>
              <a:t>(MAT)</a:t>
            </a:r>
            <a:endParaRPr lang="en-US" sz="11000" b="1" dirty="0">
              <a:solidFill>
                <a:srgbClr val="C00000"/>
              </a:solidFill>
              <a:latin typeface="Arial" panose="020B0604020202020204" pitchFamily="34" charset="0"/>
              <a:cs typeface="Arial" panose="020B0604020202020204" pitchFamily="34" charset="0"/>
            </a:endParaRPr>
          </a:p>
        </p:txBody>
      </p:sp>
      <p:sp>
        <p:nvSpPr>
          <p:cNvPr id="3" name="Content Placeholder 2"/>
          <p:cNvSpPr>
            <a:spLocks noGrp="1"/>
          </p:cNvSpPr>
          <p:nvPr>
            <p:ph idx="1"/>
          </p:nvPr>
        </p:nvSpPr>
        <p:spPr>
          <a:xfrm>
            <a:off x="535458" y="2073845"/>
            <a:ext cx="10742141" cy="3857120"/>
          </a:xfrm>
        </p:spPr>
        <p:txBody>
          <a:bodyPr>
            <a:normAutofit/>
          </a:bodyPr>
          <a:lstStyle/>
          <a:p>
            <a:pPr lvl="1">
              <a:lnSpc>
                <a:spcPct val="150000"/>
              </a:lnSpc>
            </a:pPr>
            <a:r>
              <a:rPr lang="en-US" dirty="0" smtClean="0">
                <a:latin typeface="Arial" panose="020B0604020202020204" pitchFamily="34" charset="0"/>
                <a:cs typeface="Arial" panose="020B0604020202020204" pitchFamily="34" charset="0"/>
              </a:rPr>
              <a:t>The use of medications in conjunction with behavioral therapies and counseling to treat substance use disorder and prevent overdose. </a:t>
            </a:r>
          </a:p>
          <a:p>
            <a:endParaRPr lang="en-US" dirty="0" smtClean="0">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3"/>
          <a:stretch>
            <a:fillRect/>
          </a:stretch>
        </p:blipFill>
        <p:spPr>
          <a:xfrm>
            <a:off x="11128248" y="5923004"/>
            <a:ext cx="887402" cy="852123"/>
          </a:xfrm>
          <a:prstGeom prst="rect">
            <a:avLst/>
          </a:prstGeom>
        </p:spPr>
      </p:pic>
      <p:sp>
        <p:nvSpPr>
          <p:cNvPr id="8" name="Title 1"/>
          <p:cNvSpPr txBox="1">
            <a:spLocks/>
          </p:cNvSpPr>
          <p:nvPr/>
        </p:nvSpPr>
        <p:spPr>
          <a:xfrm>
            <a:off x="5025081" y="535947"/>
            <a:ext cx="6702804" cy="1407630"/>
          </a:xfrm>
          <a:prstGeom prst="rect">
            <a:avLst/>
          </a:prstGeom>
        </p:spPr>
        <p:txBody>
          <a:bodyPr vert="horz" lIns="91440" tIns="45720" rIns="91440" bIns="45720" rtlCol="0" anchor="ctr">
            <a:normAutofit fontScale="75000" lnSpcReduction="20000"/>
          </a:bodyPr>
          <a:lstStyle>
            <a:lvl1pPr algn="l" defTabSz="914400" rtl="0" eaLnBrk="1" latinLnBrk="0" hangingPunct="1">
              <a:lnSpc>
                <a:spcPct val="90000"/>
              </a:lnSpc>
              <a:spcBef>
                <a:spcPct val="0"/>
              </a:spcBef>
              <a:buNone/>
              <a:defRPr sz="5400" kern="1200" cap="all" baseline="0">
                <a:blipFill>
                  <a:blip r:embed="rId4">
                    <a:extLst>
                      <a:ext uri="{28A0092B-C50C-407E-A947-70E740481C1C}">
                        <a14:useLocalDpi xmlns:a14="http://schemas.microsoft.com/office/drawing/2010/main" val="0"/>
                      </a:ext>
                    </a:extLst>
                  </a:blip>
                  <a:tile tx="6350" ty="-127000" sx="65000" sy="64000" flip="none" algn="tl"/>
                </a:blipFill>
                <a:latin typeface="+mj-lt"/>
                <a:ea typeface="+mj-ea"/>
                <a:cs typeface="+mj-cs"/>
              </a:defRPr>
            </a:lvl1pPr>
          </a:lstStyle>
          <a:p>
            <a:r>
              <a:rPr lang="en-US" b="1" dirty="0" smtClean="0">
                <a:solidFill>
                  <a:srgbClr val="C00000"/>
                </a:solidFill>
                <a:latin typeface="Arial" panose="020B0604020202020204" pitchFamily="34" charset="0"/>
                <a:cs typeface="Arial" panose="020B0604020202020204" pitchFamily="34" charset="0"/>
              </a:rPr>
              <a:t>MEDICATION</a:t>
            </a:r>
          </a:p>
          <a:p>
            <a:r>
              <a:rPr lang="en-US" b="1" dirty="0" smtClean="0">
                <a:solidFill>
                  <a:srgbClr val="C00000"/>
                </a:solidFill>
                <a:latin typeface="Arial" panose="020B0604020202020204" pitchFamily="34" charset="0"/>
                <a:cs typeface="Arial" panose="020B0604020202020204" pitchFamily="34" charset="0"/>
              </a:rPr>
              <a:t>ASSISTED</a:t>
            </a:r>
          </a:p>
          <a:p>
            <a:r>
              <a:rPr lang="en-US" b="1" dirty="0" smtClean="0">
                <a:solidFill>
                  <a:srgbClr val="C00000"/>
                </a:solidFill>
                <a:latin typeface="Arial" panose="020B0604020202020204" pitchFamily="34" charset="0"/>
                <a:cs typeface="Arial" panose="020B0604020202020204" pitchFamily="34" charset="0"/>
              </a:rPr>
              <a:t>TREATMENT</a:t>
            </a:r>
            <a:endParaRPr lang="en-US" b="1" dirty="0">
              <a:solidFill>
                <a:srgbClr val="C00000"/>
              </a:solidFill>
              <a:latin typeface="Arial" panose="020B0604020202020204" pitchFamily="34" charset="0"/>
              <a:cs typeface="Arial" panose="020B0604020202020204" pitchFamily="34" charset="0"/>
            </a:endParaRPr>
          </a:p>
        </p:txBody>
      </p:sp>
      <p:graphicFrame>
        <p:nvGraphicFramePr>
          <p:cNvPr id="9" name="Table 8"/>
          <p:cNvGraphicFramePr>
            <a:graphicFrameLocks noGrp="1"/>
          </p:cNvGraphicFramePr>
          <p:nvPr>
            <p:extLst>
              <p:ext uri="{D42A27DB-BD31-4B8C-83A1-F6EECF244321}">
                <p14:modId xmlns:p14="http://schemas.microsoft.com/office/powerpoint/2010/main" val="1613615972"/>
              </p:ext>
            </p:extLst>
          </p:nvPr>
        </p:nvGraphicFramePr>
        <p:xfrm>
          <a:off x="881447" y="3191799"/>
          <a:ext cx="10050164" cy="2952366"/>
        </p:xfrm>
        <a:graphic>
          <a:graphicData uri="http://schemas.openxmlformats.org/drawingml/2006/table">
            <a:tbl>
              <a:tblPr firstRow="1" bandRow="1">
                <a:tableStyleId>{8EC20E35-A176-4012-BC5E-935CFFF8708E}</a:tableStyleId>
              </a:tblPr>
              <a:tblGrid>
                <a:gridCol w="2512541"/>
                <a:gridCol w="2512541"/>
                <a:gridCol w="2512541"/>
                <a:gridCol w="2512541"/>
              </a:tblGrid>
              <a:tr h="518985">
                <a:tc>
                  <a:txBody>
                    <a:bodyPr/>
                    <a:lstStyle/>
                    <a:p>
                      <a:pPr algn="ctr"/>
                      <a:r>
                        <a:rPr lang="en-US" dirty="0" smtClean="0">
                          <a:latin typeface="Arial Narrow" panose="020B0606020202030204" pitchFamily="34" charset="0"/>
                        </a:rPr>
                        <a:t>Medication</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Methadone</a:t>
                      </a:r>
                      <a:endParaRPr lang="en-US" dirty="0">
                        <a:latin typeface="Arial Narrow" panose="020B0606020202030204" pitchFamily="34" charset="0"/>
                      </a:endParaRPr>
                    </a:p>
                  </a:txBody>
                  <a:tcPr anchor="ctr"/>
                </a:tc>
                <a:tc>
                  <a:txBody>
                    <a:bodyPr/>
                    <a:lstStyle/>
                    <a:p>
                      <a:pPr algn="ctr"/>
                      <a:r>
                        <a:rPr lang="en-US" dirty="0" smtClean="0">
                          <a:solidFill>
                            <a:schemeClr val="bg1"/>
                          </a:solidFill>
                          <a:latin typeface="Arial Narrow" panose="020B0606020202030204" pitchFamily="34" charset="0"/>
                        </a:rPr>
                        <a:t>Buprenorphine</a:t>
                      </a:r>
                      <a:endParaRPr lang="en-US" dirty="0">
                        <a:solidFill>
                          <a:schemeClr val="bg1"/>
                        </a:solidFill>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Naltrexone</a:t>
                      </a:r>
                      <a:endParaRPr lang="en-US" dirty="0">
                        <a:latin typeface="Arial Narrow" panose="020B0606020202030204" pitchFamily="34" charset="0"/>
                      </a:endParaRPr>
                    </a:p>
                  </a:txBody>
                  <a:tcPr anchor="ctr"/>
                </a:tc>
              </a:tr>
              <a:tr h="393873">
                <a:tc>
                  <a:txBody>
                    <a:bodyPr/>
                    <a:lstStyle/>
                    <a:p>
                      <a:pPr algn="ctr"/>
                      <a:r>
                        <a:rPr lang="en-US" dirty="0" smtClean="0">
                          <a:latin typeface="Arial Narrow" panose="020B0606020202030204" pitchFamily="34" charset="0"/>
                        </a:rPr>
                        <a:t>Mechanism</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Agonist</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Partial Agonist</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Antagonist</a:t>
                      </a:r>
                      <a:endParaRPr lang="en-US" dirty="0">
                        <a:latin typeface="Arial Narrow" panose="020B0606020202030204" pitchFamily="34" charset="0"/>
                      </a:endParaRPr>
                    </a:p>
                  </a:txBody>
                  <a:tcPr/>
                </a:tc>
              </a:tr>
              <a:tr h="679836">
                <a:tc>
                  <a:txBody>
                    <a:bodyPr/>
                    <a:lstStyle/>
                    <a:p>
                      <a:pPr algn="ctr"/>
                      <a:r>
                        <a:rPr lang="en-US" dirty="0" smtClean="0">
                          <a:latin typeface="Arial Narrow" panose="020B0606020202030204" pitchFamily="34" charset="0"/>
                        </a:rPr>
                        <a:t>Reduce</a:t>
                      </a:r>
                      <a:r>
                        <a:rPr lang="en-US" baseline="0" dirty="0" smtClean="0">
                          <a:latin typeface="Arial Narrow" panose="020B0606020202030204" pitchFamily="34" charset="0"/>
                        </a:rPr>
                        <a:t>/eliminate withdrawal symptoms</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endParaRPr lang="en-US" dirty="0">
                        <a:latin typeface="Arial Narrow" panose="020B0606020202030204" pitchFamily="34" charset="0"/>
                      </a:endParaRPr>
                    </a:p>
                  </a:txBody>
                  <a:tcPr anchor="ctr"/>
                </a:tc>
              </a:tr>
              <a:tr h="679836">
                <a:tc>
                  <a:txBody>
                    <a:bodyPr/>
                    <a:lstStyle/>
                    <a:p>
                      <a:pPr algn="ctr"/>
                      <a:r>
                        <a:rPr lang="en-US" dirty="0" smtClean="0">
                          <a:latin typeface="Arial Narrow" panose="020B0606020202030204" pitchFamily="34" charset="0"/>
                        </a:rPr>
                        <a:t>Block effects</a:t>
                      </a:r>
                      <a:r>
                        <a:rPr lang="en-US" baseline="0" dirty="0" smtClean="0">
                          <a:latin typeface="Arial Narrow" panose="020B0606020202030204" pitchFamily="34" charset="0"/>
                        </a:rPr>
                        <a:t> of other opioids</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r>
              <a:tr h="679836">
                <a:tc>
                  <a:txBody>
                    <a:bodyPr/>
                    <a:lstStyle/>
                    <a:p>
                      <a:pPr algn="ctr"/>
                      <a:r>
                        <a:rPr lang="en-US" dirty="0" smtClean="0">
                          <a:latin typeface="Arial Narrow" panose="020B0606020202030204" pitchFamily="34" charset="0"/>
                        </a:rPr>
                        <a:t>Reduce/eliminate opioid cravings</a:t>
                      </a:r>
                      <a:endParaRPr lang="en-US" dirty="0">
                        <a:latin typeface="Arial Narrow" panose="020B0606020202030204" pitchFamily="34" charset="0"/>
                      </a:endParaRPr>
                    </a:p>
                  </a:txBody>
                  <a:tcP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c>
                  <a:txBody>
                    <a:bodyPr/>
                    <a:lstStyle/>
                    <a:p>
                      <a:pPr algn="ctr"/>
                      <a:r>
                        <a:rPr lang="en-US" dirty="0" smtClean="0">
                          <a:latin typeface="Arial Narrow" panose="020B0606020202030204" pitchFamily="34" charset="0"/>
                        </a:rPr>
                        <a:t>X</a:t>
                      </a:r>
                      <a:endParaRPr lang="en-US" dirty="0">
                        <a:latin typeface="Arial Narrow" panose="020B0606020202030204" pitchFamily="34" charset="0"/>
                      </a:endParaRPr>
                    </a:p>
                  </a:txBody>
                  <a:tcPr anchor="ctr"/>
                </a:tc>
              </a:tr>
            </a:tbl>
          </a:graphicData>
        </a:graphic>
      </p:graphicFrame>
    </p:spTree>
    <p:extLst>
      <p:ext uri="{BB962C8B-B14F-4D97-AF65-F5344CB8AC3E}">
        <p14:creationId xmlns:p14="http://schemas.microsoft.com/office/powerpoint/2010/main" val="121451503"/>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9848" y="221021"/>
            <a:ext cx="10058400" cy="1609344"/>
          </a:xfrm>
        </p:spPr>
        <p:txBody>
          <a:bodyPr/>
          <a:lstStyle/>
          <a:p>
            <a:r>
              <a:rPr lang="en-US" b="1" dirty="0" smtClean="0">
                <a:solidFill>
                  <a:srgbClr val="C00000"/>
                </a:solidFill>
                <a:latin typeface="Arial" panose="020B0604020202020204" pitchFamily="34" charset="0"/>
                <a:cs typeface="Arial" panose="020B0604020202020204" pitchFamily="34" charset="0"/>
              </a:rPr>
              <a:t>OPIOID OVERDOSE</a:t>
            </a:r>
            <a:endParaRPr lang="en-US" b="1" dirty="0">
              <a:solidFill>
                <a:srgbClr val="C00000"/>
              </a:solidFill>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stretch>
            <a:fillRect/>
          </a:stretch>
        </p:blipFill>
        <p:spPr>
          <a:xfrm>
            <a:off x="11128248" y="5923004"/>
            <a:ext cx="887402" cy="852123"/>
          </a:xfrm>
          <a:prstGeom prst="rect">
            <a:avLst/>
          </a:prstGeom>
        </p:spPr>
      </p:pic>
      <p:pic>
        <p:nvPicPr>
          <p:cNvPr id="6146" name="Picture 2" descr="Image result for opioid receptors and naloxone image"/>
          <p:cNvPicPr>
            <a:picLocks noChangeAspect="1" noChangeArrowheads="1"/>
          </p:cNvPicPr>
          <p:nvPr/>
        </p:nvPicPr>
        <p:blipFill rotWithShape="1">
          <a:blip r:embed="rId3">
            <a:extLst>
              <a:ext uri="{28A0092B-C50C-407E-A947-70E740481C1C}">
                <a14:useLocalDpi xmlns:a14="http://schemas.microsoft.com/office/drawing/2010/main" val="0"/>
              </a:ext>
            </a:extLst>
          </a:blip>
          <a:srcRect l="-1" t="14917" r="123" b="51105"/>
          <a:stretch/>
        </p:blipFill>
        <p:spPr bwMode="auto">
          <a:xfrm>
            <a:off x="588035" y="1572636"/>
            <a:ext cx="4017311" cy="2356422"/>
          </a:xfrm>
          <a:prstGeom prst="rect">
            <a:avLst/>
          </a:prstGeom>
          <a:noFill/>
          <a:extLst>
            <a:ext uri="{909E8E84-426E-40DD-AFC4-6F175D3DCCD1}">
              <a14:hiddenFill xmlns:a14="http://schemas.microsoft.com/office/drawing/2010/main">
                <a:solidFill>
                  <a:srgbClr val="FFFFFF"/>
                </a:solidFill>
              </a14:hiddenFill>
            </a:ext>
          </a:extLst>
        </p:spPr>
      </p:pic>
      <p:sp>
        <p:nvSpPr>
          <p:cNvPr id="11" name="Content Placeholder 2"/>
          <p:cNvSpPr>
            <a:spLocks noGrp="1"/>
          </p:cNvSpPr>
          <p:nvPr>
            <p:ph idx="1"/>
          </p:nvPr>
        </p:nvSpPr>
        <p:spPr>
          <a:xfrm>
            <a:off x="4254408" y="2005665"/>
            <a:ext cx="7511837" cy="4343400"/>
          </a:xfrm>
        </p:spPr>
        <p:txBody>
          <a:bodyPr>
            <a:normAutofit fontScale="92500"/>
          </a:bodyPr>
          <a:lstStyle/>
          <a:p>
            <a:pPr lvl="1">
              <a:lnSpc>
                <a:spcPct val="150000"/>
              </a:lnSpc>
            </a:pPr>
            <a:endParaRPr lang="en-US" dirty="0" smtClean="0">
              <a:latin typeface="Arial" panose="020B0604020202020204" pitchFamily="34" charset="0"/>
              <a:cs typeface="Arial" panose="020B0604020202020204" pitchFamily="34" charset="0"/>
            </a:endParaRPr>
          </a:p>
          <a:p>
            <a:pPr lvl="1">
              <a:lnSpc>
                <a:spcPct val="150000"/>
              </a:lnSpc>
            </a:pPr>
            <a:r>
              <a:rPr lang="en-US" b="1" dirty="0" smtClean="0">
                <a:latin typeface="Arial" panose="020B0604020202020204" pitchFamily="34" charset="0"/>
                <a:cs typeface="Arial" panose="020B0604020202020204" pitchFamily="34" charset="0"/>
              </a:rPr>
              <a:t>The brain has many receptors for opioids. An overdose occurs when too much of an opioid (heroin, OxyContin, Percocet) fits in too many receptors, stopping the person’s breathing. </a:t>
            </a:r>
          </a:p>
          <a:p>
            <a:pPr marL="274320" lvl="1" indent="0">
              <a:lnSpc>
                <a:spcPct val="150000"/>
              </a:lnSpc>
              <a:buNone/>
            </a:pPr>
            <a:endParaRPr lang="en-US" b="1" dirty="0" smtClean="0">
              <a:latin typeface="Arial" panose="020B0604020202020204" pitchFamily="34" charset="0"/>
              <a:cs typeface="Arial" panose="020B0604020202020204" pitchFamily="34" charset="0"/>
            </a:endParaRPr>
          </a:p>
          <a:p>
            <a:pPr marL="274320" lvl="1" indent="0">
              <a:lnSpc>
                <a:spcPct val="150000"/>
              </a:lnSpc>
              <a:buNone/>
            </a:pPr>
            <a:endParaRPr lang="en-US" b="1" dirty="0" smtClean="0">
              <a:latin typeface="Arial" panose="020B0604020202020204" pitchFamily="34" charset="0"/>
              <a:cs typeface="Arial" panose="020B0604020202020204" pitchFamily="34" charset="0"/>
            </a:endParaRPr>
          </a:p>
          <a:p>
            <a:pPr lvl="1">
              <a:lnSpc>
                <a:spcPct val="150000"/>
              </a:lnSpc>
            </a:pPr>
            <a:r>
              <a:rPr lang="en-US" b="1" dirty="0" smtClean="0">
                <a:solidFill>
                  <a:srgbClr val="FF0000"/>
                </a:solidFill>
                <a:latin typeface="Arial" panose="020B0604020202020204" pitchFamily="34" charset="0"/>
                <a:cs typeface="Arial" panose="020B0604020202020204" pitchFamily="34" charset="0"/>
              </a:rPr>
              <a:t>Naloxone</a:t>
            </a:r>
            <a:r>
              <a:rPr lang="en-US" b="1" dirty="0" smtClean="0">
                <a:latin typeface="Arial" panose="020B0604020202020204" pitchFamily="34" charset="0"/>
                <a:cs typeface="Arial" panose="020B0604020202020204" pitchFamily="34" charset="0"/>
              </a:rPr>
              <a:t> has a stronger affinity to the opioid receptors than opioid drugs, so it knocks the opioids off the receptors for a short time. This allows the person to breathe again and reverses the </a:t>
            </a:r>
            <a:br>
              <a:rPr lang="en-US" b="1" dirty="0" smtClean="0">
                <a:latin typeface="Arial" panose="020B0604020202020204" pitchFamily="34" charset="0"/>
                <a:cs typeface="Arial" panose="020B0604020202020204" pitchFamily="34" charset="0"/>
              </a:rPr>
            </a:br>
            <a:r>
              <a:rPr lang="en-US" b="1" dirty="0" smtClean="0">
                <a:latin typeface="Arial" panose="020B0604020202020204" pitchFamily="34" charset="0"/>
                <a:cs typeface="Arial" panose="020B0604020202020204" pitchFamily="34" charset="0"/>
              </a:rPr>
              <a:t>overdose. </a:t>
            </a:r>
          </a:p>
          <a:p>
            <a:endParaRPr lang="en-US" dirty="0" smtClean="0">
              <a:latin typeface="Arial" panose="020B0604020202020204" pitchFamily="34" charset="0"/>
              <a:cs typeface="Arial" panose="020B0604020202020204" pitchFamily="34" charset="0"/>
            </a:endParaRPr>
          </a:p>
        </p:txBody>
      </p:sp>
      <p:pic>
        <p:nvPicPr>
          <p:cNvPr id="10" name="Picture 9"/>
          <p:cNvPicPr>
            <a:picLocks noChangeAspect="1"/>
          </p:cNvPicPr>
          <p:nvPr/>
        </p:nvPicPr>
        <p:blipFill rotWithShape="1">
          <a:blip r:embed="rId4"/>
          <a:srcRect t="60420" b="841"/>
          <a:stretch/>
        </p:blipFill>
        <p:spPr>
          <a:xfrm>
            <a:off x="572630" y="3905393"/>
            <a:ext cx="3977512" cy="2656703"/>
          </a:xfrm>
          <a:prstGeom prst="rect">
            <a:avLst/>
          </a:prstGeom>
        </p:spPr>
      </p:pic>
    </p:spTree>
    <p:extLst>
      <p:ext uri="{BB962C8B-B14F-4D97-AF65-F5344CB8AC3E}">
        <p14:creationId xmlns:p14="http://schemas.microsoft.com/office/powerpoint/2010/main" val="373782054"/>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9848" y="221021"/>
            <a:ext cx="10058400" cy="1609344"/>
          </a:xfrm>
        </p:spPr>
        <p:txBody>
          <a:bodyPr/>
          <a:lstStyle/>
          <a:p>
            <a:r>
              <a:rPr lang="en-US" b="1" dirty="0" smtClean="0">
                <a:solidFill>
                  <a:srgbClr val="C00000"/>
                </a:solidFill>
                <a:latin typeface="Arial" panose="020B0604020202020204" pitchFamily="34" charset="0"/>
                <a:cs typeface="Arial" panose="020B0604020202020204" pitchFamily="34" charset="0"/>
              </a:rPr>
              <a:t>CHALLENGES IN MAT</a:t>
            </a:r>
            <a:endParaRPr lang="en-US" b="1" dirty="0">
              <a:solidFill>
                <a:srgbClr val="C00000"/>
              </a:solidFill>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2"/>
          <a:stretch>
            <a:fillRect/>
          </a:stretch>
        </p:blipFill>
        <p:spPr>
          <a:xfrm>
            <a:off x="11128248" y="5923004"/>
            <a:ext cx="887402" cy="852123"/>
          </a:xfrm>
          <a:prstGeom prst="rect">
            <a:avLst/>
          </a:prstGeom>
        </p:spPr>
      </p:pic>
      <p:sp>
        <p:nvSpPr>
          <p:cNvPr id="11" name="Content Placeholder 2"/>
          <p:cNvSpPr>
            <a:spLocks noGrp="1"/>
          </p:cNvSpPr>
          <p:nvPr>
            <p:ph idx="1"/>
          </p:nvPr>
        </p:nvSpPr>
        <p:spPr>
          <a:xfrm>
            <a:off x="1239359" y="1579604"/>
            <a:ext cx="7511837" cy="4343400"/>
          </a:xfrm>
        </p:spPr>
        <p:txBody>
          <a:bodyPr>
            <a:normAutofit/>
          </a:bodyPr>
          <a:lstStyle/>
          <a:p>
            <a:pPr lvl="1">
              <a:lnSpc>
                <a:spcPct val="150000"/>
              </a:lnSpc>
            </a:pPr>
            <a:endParaRPr lang="en-US" dirty="0" smtClean="0">
              <a:latin typeface="Arial" panose="020B0604020202020204" pitchFamily="34" charset="0"/>
              <a:cs typeface="Arial" panose="020B0604020202020204" pitchFamily="34" charset="0"/>
            </a:endParaRPr>
          </a:p>
          <a:p>
            <a:r>
              <a:rPr lang="en-US" sz="3200" dirty="0" smtClean="0">
                <a:latin typeface="Arial" panose="020B0604020202020204" pitchFamily="34" charset="0"/>
                <a:cs typeface="Arial" panose="020B0604020202020204" pitchFamily="34" charset="0"/>
              </a:rPr>
              <a:t>Stigma</a:t>
            </a:r>
          </a:p>
          <a:p>
            <a:pPr lvl="1"/>
            <a:r>
              <a:rPr lang="en-US" sz="3200" dirty="0">
                <a:latin typeface="Arial" panose="020B0604020202020204" pitchFamily="34" charset="0"/>
                <a:cs typeface="Arial" panose="020B0604020202020204" pitchFamily="34" charset="0"/>
              </a:rPr>
              <a:t>Stigma continues to be the primary obstacle in increasing a community’s capacity to address this epidemic. </a:t>
            </a:r>
            <a:endParaRPr lang="en-US" sz="3200" dirty="0" smtClean="0">
              <a:latin typeface="Arial" panose="020B0604020202020204" pitchFamily="34" charset="0"/>
              <a:cs typeface="Arial" panose="020B0604020202020204" pitchFamily="34" charset="0"/>
            </a:endParaRPr>
          </a:p>
          <a:p>
            <a:r>
              <a:rPr lang="en-US" sz="3200" dirty="0" smtClean="0">
                <a:latin typeface="Arial" panose="020B0604020202020204" pitchFamily="34" charset="0"/>
                <a:cs typeface="Arial" panose="020B0604020202020204" pitchFamily="34" charset="0"/>
              </a:rPr>
              <a:t>Treatment availability gap</a:t>
            </a:r>
          </a:p>
          <a:p>
            <a:r>
              <a:rPr lang="en-US" sz="3200" dirty="0" smtClean="0">
                <a:latin typeface="Arial" panose="020B0604020202020204" pitchFamily="34" charset="0"/>
                <a:cs typeface="Arial" panose="020B0604020202020204" pitchFamily="34" charset="0"/>
              </a:rPr>
              <a:t>Classic forms of treatment and culture may not be supportive</a:t>
            </a:r>
            <a:endParaRPr lang="en-US" sz="3200" dirty="0">
              <a:latin typeface="Arial" panose="020B0604020202020204" pitchFamily="34" charset="0"/>
              <a:cs typeface="Arial" panose="020B0604020202020204" pitchFamily="34" charset="0"/>
            </a:endParaRPr>
          </a:p>
          <a:p>
            <a:endParaRPr lang="en-US" dirty="0" smtClean="0">
              <a:latin typeface="Arial" panose="020B0604020202020204" pitchFamily="34" charset="0"/>
              <a:cs typeface="Arial" panose="020B0604020202020204" pitchFamily="34" charset="0"/>
            </a:endParaRPr>
          </a:p>
          <a:p>
            <a:pPr lvl="1"/>
            <a:endParaRPr lang="en-US" dirty="0" smtClean="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22389339"/>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1069848" y="221021"/>
            <a:ext cx="10058400" cy="1609344"/>
          </a:xfrm>
        </p:spPr>
        <p:txBody>
          <a:bodyPr/>
          <a:lstStyle/>
          <a:p>
            <a:r>
              <a:rPr lang="en-US" b="1" dirty="0" smtClean="0">
                <a:solidFill>
                  <a:srgbClr val="C00000"/>
                </a:solidFill>
                <a:latin typeface="Arial" panose="020B0604020202020204" pitchFamily="34" charset="0"/>
                <a:cs typeface="Arial" panose="020B0604020202020204" pitchFamily="34" charset="0"/>
              </a:rPr>
              <a:t>ADRESSING CHALLENGES</a:t>
            </a:r>
            <a:endParaRPr lang="en-US" b="1" dirty="0">
              <a:solidFill>
                <a:srgbClr val="C00000"/>
              </a:solidFill>
              <a:latin typeface="Arial" panose="020B0604020202020204" pitchFamily="34" charset="0"/>
              <a:cs typeface="Arial" panose="020B0604020202020204" pitchFamily="34" charset="0"/>
            </a:endParaRPr>
          </a:p>
        </p:txBody>
      </p:sp>
      <p:pic>
        <p:nvPicPr>
          <p:cNvPr id="4" name="Picture 3"/>
          <p:cNvPicPr>
            <a:picLocks noChangeAspect="1"/>
          </p:cNvPicPr>
          <p:nvPr/>
        </p:nvPicPr>
        <p:blipFill>
          <a:blip r:embed="rId3"/>
          <a:stretch>
            <a:fillRect/>
          </a:stretch>
        </p:blipFill>
        <p:spPr>
          <a:xfrm>
            <a:off x="11128248" y="5923004"/>
            <a:ext cx="887402" cy="852123"/>
          </a:xfrm>
          <a:prstGeom prst="rect">
            <a:avLst/>
          </a:prstGeom>
        </p:spPr>
      </p:pic>
      <p:sp>
        <p:nvSpPr>
          <p:cNvPr id="11" name="Content Placeholder 2"/>
          <p:cNvSpPr>
            <a:spLocks noGrp="1"/>
          </p:cNvSpPr>
          <p:nvPr>
            <p:ph idx="1"/>
          </p:nvPr>
        </p:nvSpPr>
        <p:spPr>
          <a:xfrm>
            <a:off x="1069848" y="1101683"/>
            <a:ext cx="9501793" cy="5269911"/>
          </a:xfrm>
        </p:spPr>
        <p:txBody>
          <a:bodyPr>
            <a:normAutofit/>
          </a:bodyPr>
          <a:lstStyle/>
          <a:p>
            <a:pPr lvl="1">
              <a:lnSpc>
                <a:spcPct val="150000"/>
              </a:lnSpc>
            </a:pPr>
            <a:endParaRPr lang="en-US" dirty="0" smtClean="0">
              <a:latin typeface="Arial" panose="020B0604020202020204" pitchFamily="34" charset="0"/>
              <a:cs typeface="Arial" panose="020B0604020202020204" pitchFamily="34" charset="0"/>
            </a:endParaRPr>
          </a:p>
          <a:p>
            <a:r>
              <a:rPr lang="en-US" b="1" dirty="0" smtClean="0">
                <a:latin typeface="Arial" panose="020B0604020202020204" pitchFamily="34" charset="0"/>
                <a:cs typeface="Arial" panose="020B0604020202020204" pitchFamily="34" charset="0"/>
              </a:rPr>
              <a:t>Stigma</a:t>
            </a:r>
          </a:p>
          <a:p>
            <a:pPr lvl="1"/>
            <a:r>
              <a:rPr lang="en-US" dirty="0" smtClean="0">
                <a:latin typeface="Arial" panose="020B0604020202020204" pitchFamily="34" charset="0"/>
                <a:cs typeface="Arial" panose="020B0604020202020204" pitchFamily="34" charset="0"/>
              </a:rPr>
              <a:t>Community Outreach and Education at health fairs and events</a:t>
            </a:r>
          </a:p>
          <a:p>
            <a:pPr lvl="1"/>
            <a:r>
              <a:rPr lang="en-US" dirty="0" smtClean="0">
                <a:latin typeface="Arial" panose="020B0604020202020204" pitchFamily="34" charset="0"/>
                <a:cs typeface="Arial" panose="020B0604020202020204" pitchFamily="34" charset="0"/>
              </a:rPr>
              <a:t>MAT on ROAM</a:t>
            </a:r>
          </a:p>
          <a:p>
            <a:pPr lvl="1"/>
            <a:r>
              <a:rPr lang="en-US" dirty="0" smtClean="0">
                <a:latin typeface="Arial" panose="020B0604020202020204" pitchFamily="34" charset="0"/>
                <a:cs typeface="Arial" panose="020B0604020202020204" pitchFamily="34" charset="0"/>
              </a:rPr>
              <a:t>Practice non-judgement (educate staff and providers about appropriate language and terms)</a:t>
            </a:r>
          </a:p>
          <a:p>
            <a:r>
              <a:rPr lang="en-US" b="1" dirty="0" smtClean="0">
                <a:latin typeface="Arial" panose="020B0604020202020204" pitchFamily="34" charset="0"/>
                <a:cs typeface="Arial" panose="020B0604020202020204" pitchFamily="34" charset="0"/>
              </a:rPr>
              <a:t>Treatment availability gap: </a:t>
            </a:r>
          </a:p>
          <a:p>
            <a:pPr lvl="1"/>
            <a:r>
              <a:rPr lang="en-US" dirty="0">
                <a:latin typeface="Arial" panose="020B0604020202020204" pitchFamily="34" charset="0"/>
                <a:cs typeface="Arial" panose="020B0604020202020204" pitchFamily="34" charset="0"/>
              </a:rPr>
              <a:t>Encouraging providers at SIHC to obtain DEA waivers to prescribe buprenorphine</a:t>
            </a:r>
          </a:p>
          <a:p>
            <a:pPr lvl="1"/>
            <a:r>
              <a:rPr lang="en-US" dirty="0">
                <a:latin typeface="Arial" panose="020B0604020202020204" pitchFamily="34" charset="0"/>
                <a:cs typeface="Arial" panose="020B0604020202020204" pitchFamily="34" charset="0"/>
              </a:rPr>
              <a:t>Collaborating with </a:t>
            </a:r>
            <a:r>
              <a:rPr lang="en-US" dirty="0" err="1">
                <a:latin typeface="Arial" panose="020B0604020202020204" pitchFamily="34" charset="0"/>
                <a:cs typeface="Arial" panose="020B0604020202020204" pitchFamily="34" charset="0"/>
              </a:rPr>
              <a:t>Kumeyayy</a:t>
            </a:r>
            <a:r>
              <a:rPr lang="en-US" dirty="0">
                <a:latin typeface="Arial" panose="020B0604020202020204" pitchFamily="34" charset="0"/>
                <a:cs typeface="Arial" panose="020B0604020202020204" pitchFamily="34" charset="0"/>
              </a:rPr>
              <a:t> Family Services and La Posta Substance Abuse Centers </a:t>
            </a:r>
          </a:p>
          <a:p>
            <a:pPr lvl="2"/>
            <a:r>
              <a:rPr lang="en-US" dirty="0">
                <a:latin typeface="Arial" panose="020B0604020202020204" pitchFamily="34" charset="0"/>
                <a:cs typeface="Arial" panose="020B0604020202020204" pitchFamily="34" charset="0"/>
              </a:rPr>
              <a:t>To increase access to counseling</a:t>
            </a:r>
          </a:p>
          <a:p>
            <a:pPr lvl="2"/>
            <a:r>
              <a:rPr lang="en-US" dirty="0">
                <a:latin typeface="Arial" panose="020B0604020202020204" pitchFamily="34" charset="0"/>
                <a:cs typeface="Arial" panose="020B0604020202020204" pitchFamily="34" charset="0"/>
              </a:rPr>
              <a:t>Referral to Behavioral Health Services</a:t>
            </a:r>
          </a:p>
          <a:p>
            <a:r>
              <a:rPr lang="en-US" b="1" dirty="0">
                <a:latin typeface="Arial" panose="020B0604020202020204" pitchFamily="34" charset="0"/>
                <a:cs typeface="Arial" panose="020B0604020202020204" pitchFamily="34" charset="0"/>
              </a:rPr>
              <a:t>Honoring </a:t>
            </a:r>
            <a:r>
              <a:rPr lang="en-US" b="1" dirty="0" smtClean="0">
                <a:latin typeface="Arial" panose="020B0604020202020204" pitchFamily="34" charset="0"/>
                <a:cs typeface="Arial" panose="020B0604020202020204" pitchFamily="34" charset="0"/>
              </a:rPr>
              <a:t>cultural </a:t>
            </a:r>
            <a:r>
              <a:rPr lang="en-US" b="1" dirty="0">
                <a:latin typeface="Arial" panose="020B0604020202020204" pitchFamily="34" charset="0"/>
                <a:cs typeface="Arial" panose="020B0604020202020204" pitchFamily="34" charset="0"/>
              </a:rPr>
              <a:t>beliefs and practices </a:t>
            </a:r>
          </a:p>
          <a:p>
            <a:pPr lvl="1"/>
            <a:r>
              <a:rPr lang="en-US" dirty="0" smtClean="0">
                <a:latin typeface="Arial" panose="020B0604020202020204" pitchFamily="34" charset="0"/>
                <a:cs typeface="Arial" panose="020B0604020202020204" pitchFamily="34" charset="0"/>
              </a:rPr>
              <a:t>By </a:t>
            </a:r>
            <a:r>
              <a:rPr lang="en-US" dirty="0">
                <a:latin typeface="Arial" panose="020B0604020202020204" pitchFamily="34" charset="0"/>
                <a:cs typeface="Arial" panose="020B0604020202020204" pitchFamily="34" charset="0"/>
              </a:rPr>
              <a:t>ensuring that our policy and procedures emphasize the community and family, the importance of relationships and respect for clients, especially elders and practice an open-door policy. </a:t>
            </a:r>
            <a:endParaRPr lang="en-US" dirty="0" smtClean="0">
              <a:latin typeface="Arial" panose="020B0604020202020204" pitchFamily="34" charset="0"/>
              <a:cs typeface="Arial" panose="020B0604020202020204" pitchFamily="34" charset="0"/>
            </a:endParaRPr>
          </a:p>
        </p:txBody>
      </p:sp>
    </p:spTree>
    <p:extLst>
      <p:ext uri="{BB962C8B-B14F-4D97-AF65-F5344CB8AC3E}">
        <p14:creationId xmlns:p14="http://schemas.microsoft.com/office/powerpoint/2010/main" val="2566858542"/>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098" name="Picture 2" descr="https://www.dsscotland.org.uk/wordpress/wp-content/uploads/2017/01/thank-you-clothesline-752x483.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1045028" y="173418"/>
            <a:ext cx="9434142" cy="605943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88401994"/>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122" name="Picture 2" descr="https://www.quickanddirtytips.com/sites/default/files/images/6053/question-mark.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3610948" y="0"/>
            <a:ext cx="5552362" cy="705509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4224715758"/>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Picture 3"/>
          <p:cNvPicPr>
            <a:picLocks noChangeAspect="1"/>
          </p:cNvPicPr>
          <p:nvPr/>
        </p:nvPicPr>
        <p:blipFill>
          <a:blip r:embed="rId3"/>
          <a:stretch>
            <a:fillRect/>
          </a:stretch>
        </p:blipFill>
        <p:spPr>
          <a:xfrm>
            <a:off x="11128248" y="5923004"/>
            <a:ext cx="887402" cy="852123"/>
          </a:xfrm>
          <a:prstGeom prst="rect">
            <a:avLst/>
          </a:prstGeom>
        </p:spPr>
      </p:pic>
      <p:sp>
        <p:nvSpPr>
          <p:cNvPr id="11" name="Content Placeholder 2"/>
          <p:cNvSpPr>
            <a:spLocks noGrp="1"/>
          </p:cNvSpPr>
          <p:nvPr>
            <p:ph idx="1"/>
          </p:nvPr>
        </p:nvSpPr>
        <p:spPr>
          <a:xfrm>
            <a:off x="1069848" y="775111"/>
            <a:ext cx="9501793" cy="5269911"/>
          </a:xfrm>
        </p:spPr>
        <p:txBody>
          <a:bodyPr>
            <a:normAutofit fontScale="92500" lnSpcReduction="20000"/>
          </a:bodyPr>
          <a:lstStyle/>
          <a:p>
            <a:pPr marL="274320" lvl="1" indent="0">
              <a:lnSpc>
                <a:spcPct val="150000"/>
              </a:lnSpc>
              <a:buNone/>
            </a:pPr>
            <a:r>
              <a:rPr lang="en-US" b="1" dirty="0" smtClean="0">
                <a:latin typeface="Arial" panose="020B0604020202020204" pitchFamily="34" charset="0"/>
                <a:cs typeface="Arial" panose="020B0604020202020204" pitchFamily="34" charset="0"/>
              </a:rPr>
              <a:t>References</a:t>
            </a:r>
            <a:endParaRPr lang="en-US" dirty="0" smtClean="0">
              <a:latin typeface="Arial" panose="020B0604020202020204" pitchFamily="34" charset="0"/>
              <a:cs typeface="Arial" panose="020B0604020202020204" pitchFamily="34" charset="0"/>
            </a:endParaRPr>
          </a:p>
          <a:p>
            <a:pPr lvl="1">
              <a:lnSpc>
                <a:spcPct val="150000"/>
              </a:lnSpc>
            </a:pPr>
            <a:r>
              <a:rPr lang="en-US" dirty="0" err="1" smtClean="0">
                <a:latin typeface="Arial" panose="020B0604020202020204" pitchFamily="34" charset="0"/>
                <a:cs typeface="Arial" panose="020B0604020202020204" pitchFamily="34" charset="0"/>
              </a:rPr>
              <a:t>Eidman</a:t>
            </a:r>
            <a:r>
              <a:rPr lang="en-US" dirty="0" smtClean="0">
                <a:latin typeface="Arial" panose="020B0604020202020204" pitchFamily="34" charset="0"/>
                <a:cs typeface="Arial" panose="020B0604020202020204" pitchFamily="34" charset="0"/>
              </a:rPr>
              <a:t>, M. &amp; Antony, V. (2018). DHCS Tribal MAT Project </a:t>
            </a:r>
            <a:r>
              <a:rPr lang="en-US" dirty="0" err="1" smtClean="0">
                <a:latin typeface="Arial" panose="020B0604020202020204" pitchFamily="34" charset="0"/>
                <a:cs typeface="Arial" panose="020B0604020202020204" pitchFamily="34" charset="0"/>
              </a:rPr>
              <a:t>Powerpoint</a:t>
            </a:r>
            <a:r>
              <a:rPr lang="en-US" dirty="0" smtClean="0">
                <a:latin typeface="Arial" panose="020B0604020202020204" pitchFamily="34" charset="0"/>
                <a:cs typeface="Arial" panose="020B0604020202020204" pitchFamily="34" charset="0"/>
              </a:rPr>
              <a:t> Presentation. California Consortium for Urban Indian Health. </a:t>
            </a:r>
          </a:p>
          <a:p>
            <a:pPr lvl="1">
              <a:lnSpc>
                <a:spcPct val="150000"/>
              </a:lnSpc>
            </a:pPr>
            <a:r>
              <a:rPr lang="en-US" dirty="0" err="1" smtClean="0">
                <a:latin typeface="Arial" panose="020B0604020202020204" pitchFamily="34" charset="0"/>
                <a:cs typeface="Arial" panose="020B0604020202020204" pitchFamily="34" charset="0"/>
              </a:rPr>
              <a:t>Legha</a:t>
            </a:r>
            <a:r>
              <a:rPr lang="en-US" dirty="0">
                <a:latin typeface="Arial" panose="020B0604020202020204" pitchFamily="34" charset="0"/>
                <a:cs typeface="Arial" panose="020B0604020202020204" pitchFamily="34" charset="0"/>
              </a:rPr>
              <a:t>, R., Raleigh-Cohn, A., </a:t>
            </a:r>
            <a:r>
              <a:rPr lang="en-US" dirty="0" err="1">
                <a:latin typeface="Arial" panose="020B0604020202020204" pitchFamily="34" charset="0"/>
                <a:cs typeface="Arial" panose="020B0604020202020204" pitchFamily="34" charset="0"/>
              </a:rPr>
              <a:t>Fickenscher</a:t>
            </a:r>
            <a:r>
              <a:rPr lang="en-US" dirty="0">
                <a:latin typeface="Arial" panose="020B0604020202020204" pitchFamily="34" charset="0"/>
                <a:cs typeface="Arial" panose="020B0604020202020204" pitchFamily="34" charset="0"/>
              </a:rPr>
              <a:t>, A., &amp; </a:t>
            </a:r>
            <a:r>
              <a:rPr lang="en-US" dirty="0" err="1">
                <a:latin typeface="Arial" panose="020B0604020202020204" pitchFamily="34" charset="0"/>
                <a:cs typeface="Arial" panose="020B0604020202020204" pitchFamily="34" charset="0"/>
              </a:rPr>
              <a:t>Novins</a:t>
            </a:r>
            <a:r>
              <a:rPr lang="en-US" dirty="0">
                <a:latin typeface="Arial" panose="020B0604020202020204" pitchFamily="34" charset="0"/>
                <a:cs typeface="Arial" panose="020B0604020202020204" pitchFamily="34" charset="0"/>
              </a:rPr>
              <a:t>, D. (2014). Challenges to providing quality substance abuse treatment services for American Indian and Alaska Native communities: perspectives of staff from 18 treatment centers. </a:t>
            </a:r>
            <a:r>
              <a:rPr lang="en-US" i="1" dirty="0">
                <a:latin typeface="Arial" panose="020B0604020202020204" pitchFamily="34" charset="0"/>
                <a:cs typeface="Arial" panose="020B0604020202020204" pitchFamily="34" charset="0"/>
              </a:rPr>
              <a:t>BMC psychiatry, 14</a:t>
            </a:r>
            <a:r>
              <a:rPr lang="en-US" dirty="0">
                <a:latin typeface="Arial" panose="020B0604020202020204" pitchFamily="34" charset="0"/>
                <a:cs typeface="Arial" panose="020B0604020202020204" pitchFamily="34" charset="0"/>
              </a:rPr>
              <a:t>, </a:t>
            </a:r>
            <a:r>
              <a:rPr lang="en-US" dirty="0" smtClean="0">
                <a:latin typeface="Arial" panose="020B0604020202020204" pitchFamily="34" charset="0"/>
                <a:cs typeface="Arial" panose="020B0604020202020204" pitchFamily="34" charset="0"/>
              </a:rPr>
              <a:t>181.</a:t>
            </a:r>
          </a:p>
          <a:p>
            <a:pPr lvl="1">
              <a:lnSpc>
                <a:spcPct val="150000"/>
              </a:lnSpc>
            </a:pPr>
            <a:r>
              <a:rPr lang="en-US" dirty="0" err="1" smtClean="0">
                <a:latin typeface="Arial" panose="020B0604020202020204" pitchFamily="34" charset="0"/>
                <a:cs typeface="Arial" panose="020B0604020202020204" pitchFamily="34" charset="0"/>
              </a:rPr>
              <a:t>Rieckmann</a:t>
            </a:r>
            <a:r>
              <a:rPr lang="en-US" dirty="0" smtClean="0">
                <a:latin typeface="Arial" panose="020B0604020202020204" pitchFamily="34" charset="0"/>
                <a:cs typeface="Arial" panose="020B0604020202020204" pitchFamily="34" charset="0"/>
              </a:rPr>
              <a:t>, T., Moore, L., </a:t>
            </a:r>
            <a:r>
              <a:rPr lang="en-US" dirty="0" err="1" smtClean="0">
                <a:latin typeface="Arial" panose="020B0604020202020204" pitchFamily="34" charset="0"/>
                <a:cs typeface="Arial" panose="020B0604020202020204" pitchFamily="34" charset="0"/>
              </a:rPr>
              <a:t>Croy</a:t>
            </a:r>
            <a:r>
              <a:rPr lang="en-US" dirty="0" smtClean="0">
                <a:latin typeface="Arial" panose="020B0604020202020204" pitchFamily="34" charset="0"/>
                <a:cs typeface="Arial" panose="020B0604020202020204" pitchFamily="34" charset="0"/>
              </a:rPr>
              <a:t>, C., Aarons, G. &amp; </a:t>
            </a:r>
            <a:r>
              <a:rPr lang="en-US" dirty="0" err="1" smtClean="0">
                <a:latin typeface="Arial" panose="020B0604020202020204" pitchFamily="34" charset="0"/>
                <a:cs typeface="Arial" panose="020B0604020202020204" pitchFamily="34" charset="0"/>
              </a:rPr>
              <a:t>Novins</a:t>
            </a:r>
            <a:r>
              <a:rPr lang="en-US" dirty="0" smtClean="0">
                <a:latin typeface="Arial" panose="020B0604020202020204" pitchFamily="34" charset="0"/>
                <a:cs typeface="Arial" panose="020B0604020202020204" pitchFamily="34" charset="0"/>
              </a:rPr>
              <a:t>, D. (2017). National overview of medication-assisted treatment for American Indians and Alaska Natives with substance use disorders. </a:t>
            </a:r>
            <a:r>
              <a:rPr lang="en-US" i="1" dirty="0" smtClean="0">
                <a:latin typeface="Arial" panose="020B0604020202020204" pitchFamily="34" charset="0"/>
                <a:cs typeface="Arial" panose="020B0604020202020204" pitchFamily="34" charset="0"/>
              </a:rPr>
              <a:t>Psychiatric Services, 68</a:t>
            </a:r>
            <a:r>
              <a:rPr lang="en-US" dirty="0" smtClean="0">
                <a:latin typeface="Arial" panose="020B0604020202020204" pitchFamily="34" charset="0"/>
                <a:cs typeface="Arial" panose="020B0604020202020204" pitchFamily="34" charset="0"/>
              </a:rPr>
              <a:t>(11). </a:t>
            </a:r>
          </a:p>
          <a:p>
            <a:pPr lvl="1">
              <a:lnSpc>
                <a:spcPct val="150000"/>
              </a:lnSpc>
            </a:pPr>
            <a:r>
              <a:rPr lang="en-US" dirty="0" smtClean="0">
                <a:latin typeface="Arial" panose="020B0604020202020204" pitchFamily="34" charset="0"/>
                <a:cs typeface="Arial" panose="020B0604020202020204" pitchFamily="34" charset="0"/>
              </a:rPr>
              <a:t>Substance Abuse and Mental Health Services Administration (2018). Medication-Assisted Treatment. </a:t>
            </a:r>
            <a:r>
              <a:rPr lang="en-US" dirty="0">
                <a:latin typeface="Arial" panose="020B0604020202020204" pitchFamily="34" charset="0"/>
                <a:cs typeface="Arial" panose="020B0604020202020204" pitchFamily="34" charset="0"/>
              </a:rPr>
              <a:t>Retrieved from: </a:t>
            </a:r>
            <a:r>
              <a:rPr lang="en-US" dirty="0">
                <a:latin typeface="Arial" panose="020B0604020202020204" pitchFamily="34" charset="0"/>
                <a:cs typeface="Arial" panose="020B0604020202020204" pitchFamily="34" charset="0"/>
                <a:hlinkClick r:id="rId4"/>
              </a:rPr>
              <a:t>https://</a:t>
            </a:r>
            <a:r>
              <a:rPr lang="en-US" dirty="0" smtClean="0">
                <a:latin typeface="Arial" panose="020B0604020202020204" pitchFamily="34" charset="0"/>
                <a:cs typeface="Arial" panose="020B0604020202020204" pitchFamily="34" charset="0"/>
                <a:hlinkClick r:id="rId4"/>
              </a:rPr>
              <a:t>www.samhsa.gov/medication-assisted-treatment</a:t>
            </a:r>
            <a:r>
              <a:rPr lang="en-US" dirty="0" smtClean="0">
                <a:latin typeface="Arial" panose="020B0604020202020204" pitchFamily="34" charset="0"/>
                <a:cs typeface="Arial" panose="020B0604020202020204" pitchFamily="34" charset="0"/>
              </a:rPr>
              <a:t> </a:t>
            </a:r>
          </a:p>
          <a:p>
            <a:pPr lvl="1">
              <a:lnSpc>
                <a:spcPct val="150000"/>
              </a:lnSpc>
            </a:pPr>
            <a:r>
              <a:rPr lang="en-US" dirty="0" err="1" smtClean="0">
                <a:latin typeface="Arial" panose="020B0604020202020204" pitchFamily="34" charset="0"/>
                <a:cs typeface="Arial" panose="020B0604020202020204" pitchFamily="34" charset="0"/>
              </a:rPr>
              <a:t>Venner</a:t>
            </a:r>
            <a:r>
              <a:rPr lang="en-US" dirty="0">
                <a:latin typeface="Arial" panose="020B0604020202020204" pitchFamily="34" charset="0"/>
                <a:cs typeface="Arial" panose="020B0604020202020204" pitchFamily="34" charset="0"/>
              </a:rPr>
              <a:t>, K. L., Donovan, D. M., Campbell, A., Wendt, D. C., </a:t>
            </a:r>
            <a:r>
              <a:rPr lang="en-US" dirty="0" err="1">
                <a:latin typeface="Arial" panose="020B0604020202020204" pitchFamily="34" charset="0"/>
                <a:cs typeface="Arial" panose="020B0604020202020204" pitchFamily="34" charset="0"/>
              </a:rPr>
              <a:t>Rieckmann</a:t>
            </a:r>
            <a:r>
              <a:rPr lang="en-US" dirty="0">
                <a:latin typeface="Arial" panose="020B0604020202020204" pitchFamily="34" charset="0"/>
                <a:cs typeface="Arial" panose="020B0604020202020204" pitchFamily="34" charset="0"/>
              </a:rPr>
              <a:t>, T., </a:t>
            </a:r>
            <a:r>
              <a:rPr lang="en-US" dirty="0" err="1">
                <a:latin typeface="Arial" panose="020B0604020202020204" pitchFamily="34" charset="0"/>
                <a:cs typeface="Arial" panose="020B0604020202020204" pitchFamily="34" charset="0"/>
              </a:rPr>
              <a:t>Radin</a:t>
            </a:r>
            <a:r>
              <a:rPr lang="en-US" dirty="0">
                <a:latin typeface="Arial" panose="020B0604020202020204" pitchFamily="34" charset="0"/>
                <a:cs typeface="Arial" panose="020B0604020202020204" pitchFamily="34" charset="0"/>
              </a:rPr>
              <a:t>, S. M., </a:t>
            </a:r>
            <a:r>
              <a:rPr lang="en-US" dirty="0" err="1">
                <a:latin typeface="Arial" panose="020B0604020202020204" pitchFamily="34" charset="0"/>
                <a:cs typeface="Arial" panose="020B0604020202020204" pitchFamily="34" charset="0"/>
              </a:rPr>
              <a:t>Momper</a:t>
            </a:r>
            <a:r>
              <a:rPr lang="en-US" dirty="0">
                <a:latin typeface="Arial" panose="020B0604020202020204" pitchFamily="34" charset="0"/>
                <a:cs typeface="Arial" panose="020B0604020202020204" pitchFamily="34" charset="0"/>
              </a:rPr>
              <a:t>, S. L., … Rosa, C. L. (2018). Future directions for medication assisted treatment for opioid use disorder with American Indian/Alaska Natives. </a:t>
            </a:r>
            <a:r>
              <a:rPr lang="en-US" i="1" dirty="0">
                <a:latin typeface="Arial" panose="020B0604020202020204" pitchFamily="34" charset="0"/>
                <a:cs typeface="Arial" panose="020B0604020202020204" pitchFamily="34" charset="0"/>
              </a:rPr>
              <a:t>Addictive </a:t>
            </a:r>
            <a:r>
              <a:rPr lang="en-US" i="1" dirty="0" smtClean="0">
                <a:latin typeface="Arial" panose="020B0604020202020204" pitchFamily="34" charset="0"/>
                <a:cs typeface="Arial" panose="020B0604020202020204" pitchFamily="34" charset="0"/>
              </a:rPr>
              <a:t>Behaviors</a:t>
            </a:r>
            <a:r>
              <a:rPr lang="en-US" i="1" dirty="0">
                <a:latin typeface="Arial" panose="020B0604020202020204" pitchFamily="34" charset="0"/>
                <a:cs typeface="Arial" panose="020B0604020202020204" pitchFamily="34" charset="0"/>
              </a:rPr>
              <a:t>, 86, </a:t>
            </a:r>
            <a:r>
              <a:rPr lang="en-US" dirty="0">
                <a:latin typeface="Arial" panose="020B0604020202020204" pitchFamily="34" charset="0"/>
                <a:cs typeface="Arial" panose="020B0604020202020204" pitchFamily="34" charset="0"/>
              </a:rPr>
              <a:t>111-117</a:t>
            </a:r>
            <a:r>
              <a:rPr lang="en-US" dirty="0" smtClean="0">
                <a:latin typeface="Arial" panose="020B0604020202020204" pitchFamily="34" charset="0"/>
                <a:cs typeface="Arial" panose="020B0604020202020204" pitchFamily="34" charset="0"/>
              </a:rPr>
              <a:t>. </a:t>
            </a:r>
          </a:p>
        </p:txBody>
      </p:sp>
    </p:spTree>
    <p:extLst>
      <p:ext uri="{BB962C8B-B14F-4D97-AF65-F5344CB8AC3E}">
        <p14:creationId xmlns:p14="http://schemas.microsoft.com/office/powerpoint/2010/main" val="1757807382"/>
      </p:ext>
    </p:extLst>
  </p:cSld>
  <p:clrMapOvr>
    <a:masterClrMapping/>
  </p:clrMapOvr>
  <p:timing>
    <p:tnLst>
      <p:par>
        <p:cTn id="1" dur="indefinite" restart="never" nodeType="tmRoot"/>
      </p:par>
    </p:tnLst>
  </p:timing>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Wood Type">
  <a:themeElements>
    <a:clrScheme name="Wood Type">
      <a:dk1>
        <a:sysClr val="windowText" lastClr="000000"/>
      </a:dk1>
      <a:lt1>
        <a:sysClr val="window" lastClr="FFFFFF"/>
      </a:lt1>
      <a:dk2>
        <a:srgbClr val="696464"/>
      </a:dk2>
      <a:lt2>
        <a:srgbClr val="E9E5DC"/>
      </a:lt2>
      <a:accent1>
        <a:srgbClr val="D34817"/>
      </a:accent1>
      <a:accent2>
        <a:srgbClr val="9B2D1F"/>
      </a:accent2>
      <a:accent3>
        <a:srgbClr val="A28E6A"/>
      </a:accent3>
      <a:accent4>
        <a:srgbClr val="956251"/>
      </a:accent4>
      <a:accent5>
        <a:srgbClr val="918485"/>
      </a:accent5>
      <a:accent6>
        <a:srgbClr val="855D5D"/>
      </a:accent6>
      <a:hlink>
        <a:srgbClr val="CC9900"/>
      </a:hlink>
      <a:folHlink>
        <a:srgbClr val="96A9A9"/>
      </a:folHlink>
    </a:clrScheme>
    <a:fontScheme name="Wood Type">
      <a:majorFont>
        <a:latin typeface="Rockwell Condensed" panose="02060603050405020104"/>
        <a:ea typeface=""/>
        <a:cs typeface=""/>
        <a:font script="Grek" typeface="Cambria"/>
        <a:font script="Cyrl" typeface="Cambria"/>
        <a:font script="Jpan" typeface="HG明朝B"/>
        <a:font script="Hang" typeface="바탕"/>
        <a:font script="Hans" typeface="方正姚体"/>
        <a:font script="Hant" typeface="微軟正黑體"/>
        <a:font script="Arab" typeface="Times New Roman"/>
        <a:font script="Hebr" typeface="David"/>
        <a:font script="Thai" typeface="Jasmine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Rockwell" panose="02060603020205020403"/>
        <a:ea typeface=""/>
        <a:cs typeface=""/>
        <a:font script="Grek" typeface="Cambria"/>
        <a:font script="Cyrl" typeface="Cambria"/>
        <a:font script="Jpan" typeface="HG明朝B"/>
        <a:font script="Hang" typeface="바탕"/>
        <a:font script="Hans" typeface="方正姚体"/>
        <a:font script="Hant" typeface="標楷體"/>
        <a:font script="Arab" typeface="Times New Roman"/>
        <a:font script="Hebr" typeface="David"/>
        <a:font script="Thai" typeface="Jasmine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inorFont>
    </a:fontScheme>
    <a:fmtScheme name="Wood Type">
      <a:fillStyleLst>
        <a:solidFill>
          <a:schemeClr val="phClr"/>
        </a:solidFill>
        <a:blipFill rotWithShape="1">
          <a:blip xmlns:r="http://schemas.openxmlformats.org/officeDocument/2006/relationships" r:embed="rId1">
            <a:duotone>
              <a:schemeClr val="phClr">
                <a:tint val="70000"/>
                <a:shade val="63000"/>
              </a:schemeClr>
              <a:schemeClr val="phClr">
                <a:tint val="10000"/>
                <a:satMod val="150000"/>
              </a:schemeClr>
            </a:duotone>
          </a:blip>
          <a:tile tx="0" ty="0" sx="60000" sy="59000" flip="none" algn="tl"/>
        </a:blipFill>
        <a:blipFill rotWithShape="1">
          <a:blip xmlns:r="http://schemas.openxmlformats.org/officeDocument/2006/relationships" r:embed="rId1">
            <a:duotone>
              <a:schemeClr val="phClr">
                <a:shade val="36000"/>
                <a:satMod val="120000"/>
              </a:schemeClr>
              <a:schemeClr val="phClr">
                <a:tint val="40000"/>
              </a:schemeClr>
            </a:duotone>
          </a:blip>
          <a:tile tx="0" ty="0" sx="60000" sy="59000" flip="none" algn="tl"/>
        </a:blipFill>
      </a:fillStyleLst>
      <a:lnStyleLst>
        <a:ln w="6350" cap="flat" cmpd="sng" algn="ctr">
          <a:solidFill>
            <a:schemeClr val="phClr"/>
          </a:solidFill>
          <a:prstDash val="solid"/>
        </a:ln>
        <a:ln w="12700" cap="flat" cmpd="sng" algn="ctr">
          <a:solidFill>
            <a:schemeClr val="phClr"/>
          </a:solidFill>
          <a:prstDash val="solid"/>
        </a:ln>
        <a:ln w="19050" cap="flat" cmpd="sng" algn="ctr">
          <a:solidFill>
            <a:schemeClr val="phClr"/>
          </a:solidFill>
          <a:prstDash val="solid"/>
        </a:ln>
      </a:lnStyleLst>
      <a:effectStyleLst>
        <a:effectStyle>
          <a:effectLst/>
        </a:effectStyle>
        <a:effectStyle>
          <a:effectLst>
            <a:softEdge rad="12700"/>
          </a:effectLst>
        </a:effectStyle>
        <a:effectStyle>
          <a:effectLst>
            <a:outerShdw blurRad="50800" dist="19050" dir="5400000" algn="tl" rotWithShape="0">
              <a:srgbClr val="000000">
                <a:alpha val="60000"/>
              </a:srgbClr>
            </a:outerShdw>
            <a:softEdge rad="12700"/>
          </a:effectLst>
        </a:effectStyle>
      </a:effectStyleLst>
      <a:bgFillStyleLst>
        <a:solidFill>
          <a:schemeClr val="phClr"/>
        </a:solidFill>
        <a:solidFill>
          <a:schemeClr val="phClr">
            <a:shade val="97000"/>
            <a:satMod val="150000"/>
          </a:schemeClr>
        </a:solidFill>
        <a:blipFill rotWithShape="1">
          <a:blip xmlns:r="http://schemas.openxmlformats.org/officeDocument/2006/relationships" r:embed="rId1">
            <a:duotone>
              <a:schemeClr val="phClr">
                <a:tint val="75000"/>
                <a:shade val="58000"/>
                <a:satMod val="120000"/>
              </a:schemeClr>
              <a:schemeClr val="phClr">
                <a:tint val="50000"/>
                <a:shade val="96000"/>
              </a:schemeClr>
            </a:duotone>
          </a:blip>
          <a:tile tx="0" ty="0" sx="100000" sy="100000" flip="none" algn="tl"/>
        </a:blipFill>
      </a:bgFillStyleLst>
    </a:fmtScheme>
  </a:themeElements>
  <a:objectDefaults/>
  <a:extraClrSchemeLst/>
  <a:extLst>
    <a:ext uri="{05A4C25C-085E-4340-85A3-A5531E510DB2}">
      <thm15:themeFamily xmlns:thm15="http://schemas.microsoft.com/office/thememl/2012/main" name="Wood Type" id="{7ACABC62-BF99-48CF-A9DC-4DB89C7B13DC}" vid="{142A1326-48AB-42A9-8428-CB14AA30176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TM03090434[[fn=Wood Type]]</Template>
  <TotalTime>4445</TotalTime>
  <Words>1164</Words>
  <Application>Microsoft Office PowerPoint</Application>
  <PresentationFormat>Widescreen</PresentationFormat>
  <Paragraphs>155</Paragraphs>
  <Slides>24</Slides>
  <Notes>9</Notes>
  <HiddenSlides>0</HiddenSlides>
  <MMClips>0</MMClips>
  <ScaleCrop>false</ScaleCrop>
  <HeadingPairs>
    <vt:vector size="6" baseType="variant">
      <vt:variant>
        <vt:lpstr>Fonts Used</vt:lpstr>
      </vt:variant>
      <vt:variant>
        <vt:i4>6</vt:i4>
      </vt:variant>
      <vt:variant>
        <vt:lpstr>Theme</vt:lpstr>
      </vt:variant>
      <vt:variant>
        <vt:i4>1</vt:i4>
      </vt:variant>
      <vt:variant>
        <vt:lpstr>Slide Titles</vt:lpstr>
      </vt:variant>
      <vt:variant>
        <vt:i4>24</vt:i4>
      </vt:variant>
    </vt:vector>
  </HeadingPairs>
  <TitlesOfParts>
    <vt:vector size="31" baseType="lpstr">
      <vt:lpstr>Arial</vt:lpstr>
      <vt:lpstr>Arial Narrow</vt:lpstr>
      <vt:lpstr>Calibri</vt:lpstr>
      <vt:lpstr>Rockwell</vt:lpstr>
      <vt:lpstr>Rockwell Condensed</vt:lpstr>
      <vt:lpstr>Wingdings</vt:lpstr>
      <vt:lpstr>Wood Type</vt:lpstr>
      <vt:lpstr>SIHC MAT PROGRAM</vt:lpstr>
      <vt:lpstr>PowerPoint Presentation</vt:lpstr>
      <vt:lpstr>PowerPoint Presentation</vt:lpstr>
      <vt:lpstr>PowerPoint Presentation</vt:lpstr>
      <vt:lpstr>Opioid Crisis</vt:lpstr>
      <vt:lpstr>Drug Overdose Deaths in the U.S. </vt:lpstr>
      <vt:lpstr>Opioid Overdose Deaths in the U.S. 1999 – 2016 </vt:lpstr>
      <vt:lpstr>PowerPoint Presentation</vt:lpstr>
      <vt:lpstr>THE OPIOID EPIDEMIC</vt:lpstr>
      <vt:lpstr>OPIOIDS</vt:lpstr>
      <vt:lpstr>PowerPoint Presentation</vt:lpstr>
      <vt:lpstr>PowerPoint Presentation</vt:lpstr>
      <vt:lpstr>PowerPoint Presentation</vt:lpstr>
      <vt:lpstr>DEVELOPING OUD</vt:lpstr>
      <vt:lpstr>SIHC Approach</vt:lpstr>
      <vt:lpstr>MEDICATION-ASSISTED TREATMENT (MAT)</vt:lpstr>
      <vt:lpstr>PowerPoint Presentation</vt:lpstr>
      <vt:lpstr>(MAT)</vt:lpstr>
      <vt:lpstr>OPIOID OVERDOSE</vt:lpstr>
      <vt:lpstr>CHALLENGES IN MAT</vt:lpstr>
      <vt:lpstr>ADRESSING CHALLENGES</vt:lpstr>
      <vt:lpstr>PowerPoint Presentation</vt:lpstr>
      <vt:lpstr>PowerPoint Presentation</vt:lpstr>
      <vt:lpstr>PowerPoint Presentation</vt:lpstr>
    </vt:vector>
  </TitlesOfParts>
  <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SIHC MAT PROGRAM</dc:title>
  <dc:creator>Hafifa Shabaik</dc:creator>
  <cp:lastModifiedBy>Young Suh</cp:lastModifiedBy>
  <cp:revision>66</cp:revision>
  <dcterms:created xsi:type="dcterms:W3CDTF">2019-01-14T21:34:07Z</dcterms:created>
  <dcterms:modified xsi:type="dcterms:W3CDTF">2019-04-01T14:29:05Z</dcterms:modified>
</cp:coreProperties>
</file>