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76" r:id="rId5"/>
    <p:sldId id="259" r:id="rId6"/>
    <p:sldId id="264" r:id="rId7"/>
    <p:sldId id="265" r:id="rId8"/>
    <p:sldId id="260" r:id="rId9"/>
    <p:sldId id="267" r:id="rId10"/>
    <p:sldId id="268" r:id="rId11"/>
    <p:sldId id="269" r:id="rId12"/>
    <p:sldId id="270" r:id="rId13"/>
    <p:sldId id="266" r:id="rId14"/>
    <p:sldId id="271" r:id="rId15"/>
    <p:sldId id="272" r:id="rId16"/>
    <p:sldId id="273" r:id="rId17"/>
    <p:sldId id="274" r:id="rId18"/>
    <p:sldId id="275" r:id="rId19"/>
    <p:sldId id="263" r:id="rId20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C2D3B"/>
    <a:srgbClr val="7F293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706"/>
    <p:restoredTop sz="94684"/>
  </p:normalViewPr>
  <p:slideViewPr>
    <p:cSldViewPr snapToGrid="0" snapToObjects="1">
      <p:cViewPr varScale="1">
        <p:scale>
          <a:sx n="102" d="100"/>
          <a:sy n="102" d="100"/>
        </p:scale>
        <p:origin x="414" y="102"/>
      </p:cViewPr>
      <p:guideLst>
        <p:guide orient="horz" pos="2160"/>
        <p:guide pos="2880"/>
      </p:guideLst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>
            <a:extLst>
              <a:ext uri="{FF2B5EF4-FFF2-40B4-BE49-F238E27FC236}">
                <a16:creationId xmlns:a16="http://schemas.microsoft.com/office/drawing/2014/main" id="{35BBEAC2-CA4F-3343-BC79-48189AC8D4A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6576" y="0"/>
            <a:ext cx="9179728" cy="6884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12654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C0AB5B-17E5-664C-B97B-AA6DEA12A6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1709739"/>
            <a:ext cx="7194406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ECE3A2D-8E3A-4C41-B663-703787F3DB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4589464"/>
            <a:ext cx="7194406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7B1AF37-A026-8043-8215-5A82864009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9BD3FDF-A07C-D74F-BA25-63CEECA3CE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3CE6026-BA40-B14F-AD5A-2D576287AC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30196A2-5576-E549-A061-B0C0655F9CA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r="88030"/>
          <a:stretch/>
        </p:blipFill>
        <p:spPr>
          <a:xfrm>
            <a:off x="0" y="0"/>
            <a:ext cx="10945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62103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7BD3D19B-A672-2A41-B04E-B9CD85C0F4A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0E072C19-6F0A-524D-94A8-B9512F74187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116"/>
          <a:stretch/>
        </p:blipFill>
        <p:spPr>
          <a:xfrm>
            <a:off x="0" y="0"/>
            <a:ext cx="9144000" cy="1360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59737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97AB403-CBE8-2F4B-A7C5-B5991F446AB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971862B-DE00-F149-A28B-8AA5D508268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448"/>
          <a:stretch/>
        </p:blipFill>
        <p:spPr>
          <a:xfrm>
            <a:off x="0" y="3461"/>
            <a:ext cx="9144000" cy="1330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05372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EFC929-17E1-1C4F-8ECF-5D67FB9F0D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9282DB-94A5-8543-AAF8-723EAE8E113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12FDBEE-DC18-804E-855A-4D1F448FC68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2D59F47-78A5-4349-9ABD-D551B145A4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8BFB891-9588-1E4F-BA37-6747750437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8AA831A-2E7F-0F4E-B06D-2429311396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A6D5F12-49FE-4442-8B76-D306DB5375A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35562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1B15E9-3BA6-2D42-88E5-221FE44E52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57CF85E-07B0-F241-8887-931064ACFAF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CA9C2F2-3A38-E24E-98D8-2EFAF829D19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B1ADDA0-F520-4E4B-848D-3668A3C13FC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81E883C-434E-9543-97B2-54D4A0BE02A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EB121F0-45C9-C94B-A9FA-D62AD086CB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9C61E54-498B-8E49-8937-C58975D4EC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44E3E29-7C73-9246-BC37-9B5CA50D23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FD1889C-F179-E244-A6C2-EF24FE81C37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19823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AD5E71-9419-6B49-AEF7-D698C98D87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3BBA8DB-D8E1-3742-833B-3724D8AE24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9D390BE-240D-1E44-A4FB-19E244F364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A39E133-57DC-234C-955F-396A648D07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6213591-99B2-864A-B61A-E9C32F74C3D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57076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E0DAACB-C77B-D84B-8B8E-EE8CA0FF66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9565D40-5AE6-DE47-9409-38A4B23A1A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4305310-CFF8-8042-8A4D-B10870B022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3D334EF-06D3-684F-B4F7-8EAD822CFCC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95115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99CF5EA-E7F9-A24A-9C7C-346A219F1D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4E53BB1-CE02-2A42-9040-584ABD369CC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597CAA9-D28E-F347-A51E-0AD98F99AB9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B23BC9-64A8-9549-87CA-F6F54DE25F39}" type="datetimeFigureOut">
              <a:rPr lang="en-US" smtClean="0"/>
              <a:t>3/29/2019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E508DE6-CB5F-C24C-96A2-1B017B1212B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663050C-36F2-EA4D-B56F-B08E022EAD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238415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0" r:id="rId3"/>
    <p:sldLayoutId id="2147483660" r:id="rId4"/>
    <p:sldLayoutId id="2147483652" r:id="rId5"/>
    <p:sldLayoutId id="2147483653" r:id="rId6"/>
    <p:sldLayoutId id="2147483654" r:id="rId7"/>
    <p:sldLayoutId id="2147483655" r:id="rId8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b="1" i="0" kern="1200">
          <a:solidFill>
            <a:srgbClr val="9C2D3B"/>
          </a:solidFill>
          <a:latin typeface="Helvetica" pitchFamily="2" charset="0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hyperlink" Target="https://cfo.gov/grants/uniform-guidance/" TargetMode="External"/><Relationship Id="rId2" Type="http://schemas.openxmlformats.org/officeDocument/2006/relationships/hyperlink" Target="http://www.ecfr.gov/cgi-bin/text-idx?tpl=/ecfrbrowse/Title02/2cfr200_main_02.tpl" TargetMode="External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5.gif"/><Relationship Id="rId4" Type="http://schemas.openxmlformats.org/officeDocument/2006/relationships/hyperlink" Target="https://www.doi.gov/ibc/services/finance/indirect-cost-services" TargetMode="Externa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754088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2CAAB3-232D-6240-92F2-1D708CC127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1709740"/>
            <a:ext cx="7194406" cy="2088538"/>
          </a:xfrm>
        </p:spPr>
        <p:txBody>
          <a:bodyPr/>
          <a:lstStyle/>
          <a:p>
            <a:r>
              <a:rPr lang="en-US" dirty="0" smtClean="0">
                <a:solidFill>
                  <a:srgbClr val="7F2934"/>
                </a:solidFill>
              </a:rPr>
              <a:t>Indirect Costs</a:t>
            </a:r>
            <a:endParaRPr lang="en-US" dirty="0">
              <a:solidFill>
                <a:srgbClr val="7F2934"/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0868B53-D977-C042-9DC6-ED630AC25A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4044462"/>
            <a:ext cx="7194406" cy="2268415"/>
          </a:xfrm>
        </p:spPr>
        <p:txBody>
          <a:bodyPr>
            <a:normAutofit/>
          </a:bodyPr>
          <a:lstStyle/>
          <a:p>
            <a:r>
              <a:rPr lang="en-US" sz="24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Mark W. Stout, MBA</a:t>
            </a: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/>
            </a:r>
            <a:b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</a:b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Branch Chief</a:t>
            </a:r>
            <a:b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</a:b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Indirect Cost Services Division (ICSD)</a:t>
            </a:r>
          </a:p>
          <a:p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Interior Business Center (IBC)</a:t>
            </a:r>
          </a:p>
          <a:p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U.S. Department of Interior (DOI</a:t>
            </a:r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  <a:endParaRPr lang="en-US" dirty="0"/>
          </a:p>
        </p:txBody>
      </p:sp>
      <p:pic>
        <p:nvPicPr>
          <p:cNvPr id="4" name="Picture 2" descr="DOI_Logo_B&amp;W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58540" y="1106735"/>
            <a:ext cx="1308100" cy="12922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269426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DC1E24-98B9-3D41-8BBD-83942CD6BF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8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Agenda</a:t>
            </a:r>
            <a:endParaRPr lang="en-US" sz="2800" dirty="0">
              <a:solidFill>
                <a:srgbClr val="9C2D3B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849B41-4B4D-B042-9EC3-4DCA7342357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614609"/>
            <a:ext cx="7886700" cy="4126768"/>
          </a:xfrm>
        </p:spPr>
        <p:txBody>
          <a:bodyPr>
            <a:normAutofit/>
          </a:bodyPr>
          <a:lstStyle/>
          <a:p>
            <a:r>
              <a:rPr lang="en-US" sz="2400" dirty="0" smtClean="0"/>
              <a:t>General </a:t>
            </a:r>
            <a:r>
              <a:rPr lang="en-US" sz="2400" dirty="0"/>
              <a:t>Principles </a:t>
            </a:r>
          </a:p>
          <a:p>
            <a:pPr lvl="1"/>
            <a:r>
              <a:rPr lang="en-US" sz="2400" dirty="0"/>
              <a:t>Uniform Guidance</a:t>
            </a:r>
          </a:p>
          <a:p>
            <a:pPr lvl="1"/>
            <a:r>
              <a:rPr lang="en-US" sz="2400" dirty="0"/>
              <a:t>Direct, Indirect, Unallowable, Exclusions</a:t>
            </a:r>
          </a:p>
          <a:p>
            <a:pPr lvl="1"/>
            <a:r>
              <a:rPr lang="en-US" sz="2400" dirty="0"/>
              <a:t>Distribution Base</a:t>
            </a:r>
          </a:p>
          <a:p>
            <a:pPr lvl="1"/>
            <a:r>
              <a:rPr lang="en-US" sz="2400" dirty="0"/>
              <a:t>Types of Rates</a:t>
            </a:r>
          </a:p>
          <a:p>
            <a:r>
              <a:rPr lang="en-US" sz="2400" dirty="0" smtClean="0"/>
              <a:t>Indirect Cost Rate Computation</a:t>
            </a:r>
          </a:p>
          <a:p>
            <a:r>
              <a:rPr lang="en-US" sz="2400" dirty="0" smtClean="0"/>
              <a:t>Fixed Carryforward Rates</a:t>
            </a:r>
          </a:p>
          <a:p>
            <a:r>
              <a:rPr lang="en-US" sz="2400" dirty="0" smtClean="0"/>
              <a:t>Indirect Cost Rate Proposal Submission</a:t>
            </a:r>
            <a:endParaRPr lang="en-US" sz="2400" dirty="0"/>
          </a:p>
          <a:p>
            <a:r>
              <a:rPr lang="en-US" sz="2400" dirty="0"/>
              <a:t>Web Site </a:t>
            </a:r>
            <a:r>
              <a:rPr lang="en-US" sz="2400" dirty="0" smtClean="0"/>
              <a:t>References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5578816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DC1E24-98B9-3D41-8BBD-83942CD6BF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8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Criteria – Code of Federal Regulations (CFR) </a:t>
            </a:r>
            <a:br>
              <a:rPr lang="en-US" sz="2800" dirty="0">
                <a:solidFill>
                  <a:schemeClr val="tx1">
                    <a:lumMod val="75000"/>
                    <a:lumOff val="25000"/>
                  </a:schemeClr>
                </a:solidFill>
              </a:rPr>
            </a:br>
            <a:r>
              <a:rPr lang="en-US" sz="28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Title 2:  Grants and Agreements</a:t>
            </a:r>
            <a:endParaRPr lang="en-US" sz="2800" dirty="0">
              <a:solidFill>
                <a:srgbClr val="9C2D3B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849B41-4B4D-B042-9EC3-4DCA7342357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614609"/>
            <a:ext cx="7886700" cy="4126768"/>
          </a:xfrm>
        </p:spPr>
        <p:txBody>
          <a:bodyPr>
            <a:normAutofit fontScale="92500" lnSpcReduction="10000"/>
          </a:bodyPr>
          <a:lstStyle/>
          <a:p>
            <a:pPr lvl="0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Part 200 – Uniform Administrative Requirements, Cost Principles, and Audit Requirements for Federal Awards</a:t>
            </a:r>
          </a:p>
          <a:p>
            <a:pPr lvl="0"/>
            <a:endParaRPr lang="en-US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0"/>
            <a:r>
              <a:rPr lang="en-US" dirty="0">
                <a:solidFill>
                  <a:schemeClr val="tx1">
                    <a:lumMod val="75000"/>
                    <a:lumOff val="25000"/>
                  </a:schemeClr>
                </a:solidFill>
              </a:rPr>
              <a:t>Subparts-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00B050"/>
                </a:solidFill>
              </a:rPr>
              <a:t>Subpart A – Acronyms and Definitions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00B050"/>
                </a:solidFill>
              </a:rPr>
              <a:t>Subpart B – General Provisions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Subpart C – Pre-Federal Award Requirements and Contents of Federal Awards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Subpart D – Post Federal Award Requirements</a:t>
            </a:r>
          </a:p>
          <a:p>
            <a:pPr lvl="1">
              <a:lnSpc>
                <a:spcPct val="80000"/>
              </a:lnSpc>
            </a:pPr>
            <a:r>
              <a:rPr lang="en-US" sz="2400" dirty="0">
                <a:solidFill>
                  <a:srgbClr val="00B050"/>
                </a:solidFill>
              </a:rPr>
              <a:t>Subpart E – Cost Principles</a:t>
            </a:r>
          </a:p>
          <a:p>
            <a:pPr lvl="1">
              <a:lnSpc>
                <a:spcPct val="80000"/>
              </a:lnSpc>
            </a:pPr>
            <a:r>
              <a:rPr lang="en-US" sz="2400" dirty="0"/>
              <a:t>Subpart F – Audit </a:t>
            </a:r>
            <a:r>
              <a:rPr lang="en-US" sz="2400" dirty="0" smtClean="0"/>
              <a:t>Requirements</a:t>
            </a:r>
          </a:p>
          <a:p>
            <a:pPr lvl="1">
              <a:lnSpc>
                <a:spcPct val="80000"/>
              </a:lnSpc>
            </a:pPr>
            <a:endParaRPr lang="en-US" sz="2400" dirty="0" smtClean="0"/>
          </a:p>
          <a:p>
            <a:pPr lvl="1">
              <a:lnSpc>
                <a:spcPct val="80000"/>
              </a:lnSpc>
            </a:pPr>
            <a:r>
              <a:rPr lang="en-US" sz="2400" dirty="0" smtClean="0">
                <a:solidFill>
                  <a:srgbClr val="00B050"/>
                </a:solidFill>
              </a:rPr>
              <a:t>Appendix VII – States and Local Governments and Indian Tribes</a:t>
            </a:r>
            <a:endParaRPr lang="en-US" sz="24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6322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Indirect Cost Determination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400" dirty="0" smtClean="0"/>
              <a:t>A means to identify general and administrative overhead</a:t>
            </a:r>
          </a:p>
          <a:p>
            <a:endParaRPr lang="en-US" sz="2400" dirty="0" smtClean="0"/>
          </a:p>
          <a:p>
            <a:r>
              <a:rPr lang="en-US" sz="2400" dirty="0" smtClean="0"/>
              <a:t>Recovery is limited by Federal law and regulation</a:t>
            </a:r>
          </a:p>
          <a:p>
            <a:endParaRPr lang="en-US" sz="2400" dirty="0" smtClean="0"/>
          </a:p>
          <a:p>
            <a:r>
              <a:rPr lang="en-US" sz="2400" dirty="0" smtClean="0"/>
              <a:t>Costs are grouped into:</a:t>
            </a:r>
          </a:p>
          <a:p>
            <a:pPr lvl="1"/>
            <a:r>
              <a:rPr lang="en-US" sz="2400" dirty="0" smtClean="0"/>
              <a:t>Costs that directly benefit individual programs or activities </a:t>
            </a:r>
            <a:r>
              <a:rPr lang="en-US" sz="2400" dirty="0" smtClean="0">
                <a:solidFill>
                  <a:srgbClr val="00B050"/>
                </a:solidFill>
              </a:rPr>
              <a:t>(direct) </a:t>
            </a:r>
          </a:p>
          <a:p>
            <a:pPr lvl="1"/>
            <a:r>
              <a:rPr lang="en-US" sz="2400" dirty="0" smtClean="0"/>
              <a:t>Other Costs </a:t>
            </a:r>
            <a:r>
              <a:rPr lang="en-US" sz="2400" dirty="0" smtClean="0">
                <a:solidFill>
                  <a:srgbClr val="00B050"/>
                </a:solidFill>
              </a:rPr>
              <a:t>(unallowable and exclusions)</a:t>
            </a:r>
          </a:p>
          <a:p>
            <a:pPr lvl="1"/>
            <a:r>
              <a:rPr lang="en-US" sz="2400" dirty="0" smtClean="0"/>
              <a:t>Costs that support all programs or activities </a:t>
            </a:r>
            <a:r>
              <a:rPr lang="en-US" sz="2400" dirty="0" smtClean="0">
                <a:solidFill>
                  <a:srgbClr val="00B050"/>
                </a:solidFill>
              </a:rPr>
              <a:t>(indirect)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091672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</a:t>
            </a:r>
            <a:r>
              <a:rPr lang="en-US" dirty="0" smtClean="0"/>
              <a:t>irect Costs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lvl="0" indent="-342900">
              <a:buFont typeface="Wingdings" panose="05000000000000000000" pitchFamily="2" charset="2"/>
              <a:buChar char="Ø"/>
            </a:pPr>
            <a:r>
              <a:rPr lang="en-US" dirty="0">
                <a:solidFill>
                  <a:schemeClr val="tx1">
                    <a:lumMod val="75000"/>
                    <a:lumOff val="25000"/>
                  </a:schemeClr>
                </a:solidFill>
              </a:rPr>
              <a:t>Costs that can be identified specifically with a final cost objective such as a specific activity, program or grant (</a:t>
            </a:r>
            <a:r>
              <a:rPr lang="en-US" dirty="0">
                <a:solidFill>
                  <a:srgbClr val="00B050"/>
                </a:solidFill>
              </a:rPr>
              <a:t>direct program costs</a:t>
            </a:r>
            <a:r>
              <a:rPr lang="en-US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)</a:t>
            </a:r>
          </a:p>
          <a:p>
            <a:pPr marL="342900" lvl="0" indent="-342900">
              <a:buFont typeface="Wingdings" panose="05000000000000000000" pitchFamily="2" charset="2"/>
              <a:buChar char="Ø"/>
            </a:pPr>
            <a:endParaRPr lang="en-US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marL="342900" lvl="0" indent="-342900">
              <a:buFont typeface="Wingdings" panose="05000000000000000000" pitchFamily="2" charset="2"/>
              <a:buChar char="Ø"/>
            </a:pPr>
            <a:r>
              <a:rPr lang="en-US" dirty="0">
                <a:solidFill>
                  <a:schemeClr val="tx1">
                    <a:lumMod val="75000"/>
                    <a:lumOff val="25000"/>
                  </a:schemeClr>
                </a:solidFill>
              </a:rPr>
              <a:t>Can benefit more than one program but can also easily be allocated to the funding sources that benefit (</a:t>
            </a:r>
            <a:r>
              <a:rPr lang="en-US" dirty="0">
                <a:solidFill>
                  <a:srgbClr val="00B050"/>
                </a:solidFill>
              </a:rPr>
              <a:t>direct allocation costs</a:t>
            </a:r>
            <a:r>
              <a:rPr lang="en-US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)</a:t>
            </a:r>
          </a:p>
          <a:p>
            <a:pPr marL="342900" lvl="0" indent="-342900">
              <a:buFont typeface="Wingdings" panose="05000000000000000000" pitchFamily="2" charset="2"/>
              <a:buChar char="Ø"/>
            </a:pPr>
            <a:endParaRPr lang="en-US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marL="342900" lvl="0" indent="-342900">
              <a:buFont typeface="Wingdings" panose="05000000000000000000" pitchFamily="2" charset="2"/>
              <a:buChar char="Ø"/>
            </a:pPr>
            <a:r>
              <a:rPr lang="en-US" dirty="0">
                <a:solidFill>
                  <a:schemeClr val="tx1">
                    <a:lumMod val="75000"/>
                    <a:lumOff val="25000"/>
                  </a:schemeClr>
                </a:solidFill>
              </a:rPr>
              <a:t>Are approved for payment by the Federal grants officer, awarding official, or their representative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241333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Unallowable Costs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A cost is unallowable if it:</a:t>
            </a:r>
          </a:p>
          <a:p>
            <a:pPr lvl="0"/>
            <a:endParaRPr lang="en-US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b="1" dirty="0">
                <a:solidFill>
                  <a:schemeClr val="tx1">
                    <a:lumMod val="75000"/>
                    <a:lumOff val="25000"/>
                  </a:schemeClr>
                </a:solidFill>
              </a:rPr>
              <a:t>Does not meet the criteria</a:t>
            </a: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 listed in the Uniform Guidance (2 CFR Part 200) to be allowable</a:t>
            </a:r>
          </a:p>
          <a:p>
            <a:pPr marL="457200" lvl="1" indent="0">
              <a:buNone/>
            </a:pPr>
            <a:endParaRPr lang="en-US" sz="24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b="1" dirty="0">
                <a:solidFill>
                  <a:schemeClr val="tx1">
                    <a:lumMod val="75000"/>
                    <a:lumOff val="25000"/>
                  </a:schemeClr>
                </a:solidFill>
              </a:rPr>
              <a:t>Is specifically identified </a:t>
            </a: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in the Uniform Guidance or the grant/contract as being unallowable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838383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Examples of Unallowable Costs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F5C2491-A340-FA4F-BB7A-BFCAA6CF93A5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>
            <a:normAutofit/>
          </a:bodyPr>
          <a:lstStyle/>
          <a:p>
            <a:pPr marL="285750" indent="-285750"/>
            <a:r>
              <a:rPr lang="en-US" sz="2000" dirty="0"/>
              <a:t>E</a:t>
            </a:r>
            <a:r>
              <a:rPr lang="en-US" sz="2400" dirty="0"/>
              <a:t>ntertainment</a:t>
            </a:r>
          </a:p>
          <a:p>
            <a:pPr marL="285750" indent="-285750"/>
            <a:r>
              <a:rPr lang="en-US" sz="2400" dirty="0"/>
              <a:t>Alcoholic beverages</a:t>
            </a:r>
          </a:p>
          <a:p>
            <a:pPr marL="285750" indent="-285750"/>
            <a:r>
              <a:rPr lang="en-US" sz="2400" dirty="0"/>
              <a:t>General Costs of Government</a:t>
            </a:r>
          </a:p>
          <a:p>
            <a:pPr marL="285750" indent="-285750"/>
            <a:r>
              <a:rPr lang="en-US" sz="2400" dirty="0"/>
              <a:t>Lobbying*</a:t>
            </a:r>
          </a:p>
          <a:p>
            <a:pPr marL="285750" indent="-285750"/>
            <a:r>
              <a:rPr lang="en-US" sz="2400" dirty="0"/>
              <a:t>Fundraising*</a:t>
            </a:r>
          </a:p>
          <a:p>
            <a:pPr marL="285750" indent="-285750"/>
            <a:r>
              <a:rPr lang="en-US" sz="2400" dirty="0"/>
              <a:t>Public relations</a:t>
            </a:r>
            <a:r>
              <a:rPr lang="en-US" sz="2400" dirty="0" smtClean="0"/>
              <a:t>*/ advertising</a:t>
            </a:r>
            <a:endParaRPr lang="en-US" sz="2400" dirty="0"/>
          </a:p>
          <a:p>
            <a:endParaRPr 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60461AC-F9D4-FC43-BF86-A38A61491F3B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pPr marL="285750" indent="-285750"/>
            <a:r>
              <a:rPr lang="en-US" sz="2400" dirty="0"/>
              <a:t>Interest and financing</a:t>
            </a:r>
          </a:p>
          <a:p>
            <a:pPr marL="285750" indent="-285750"/>
            <a:r>
              <a:rPr lang="en-US" sz="2400" dirty="0"/>
              <a:t>Losses on other contracts</a:t>
            </a:r>
          </a:p>
          <a:p>
            <a:pPr marL="285750" indent="-285750"/>
            <a:r>
              <a:rPr lang="en-US" sz="2400" dirty="0"/>
              <a:t>Contributions and donations</a:t>
            </a:r>
          </a:p>
          <a:p>
            <a:pPr marL="285750" indent="-285750"/>
            <a:r>
              <a:rPr lang="en-US" sz="2400" dirty="0"/>
              <a:t>Bad debts</a:t>
            </a:r>
          </a:p>
          <a:p>
            <a:pPr marL="285750" indent="-285750"/>
            <a:r>
              <a:rPr lang="en-US" sz="2400" dirty="0"/>
              <a:t>Fines and penalties</a:t>
            </a:r>
          </a:p>
          <a:p>
            <a:pPr marL="285750" indent="-285750"/>
            <a:r>
              <a:rPr lang="en-US" sz="2400" dirty="0"/>
              <a:t>Defense of fraud proceedings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887297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Unallowable Costs in the Base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lvl="0" indent="-342900">
              <a:buFont typeface="Wingdings" panose="05000000000000000000" pitchFamily="2" charset="2"/>
              <a:buChar char="Ø"/>
            </a:pP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“Unallowable costs must be included in the direct costs if they represent activities which indirect costs are properly allocable.”  {Ref:  2 CFR Part 200 Appendix VII Subsection C.2.b}</a:t>
            </a:r>
          </a:p>
          <a:p>
            <a:pPr marL="342900" lvl="0" indent="-342900">
              <a:buFont typeface="Wingdings" panose="05000000000000000000" pitchFamily="2" charset="2"/>
              <a:buChar char="Ø"/>
            </a:pP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Includes salaries of personnel who occupy space and benefit from the services provided by the pool.</a:t>
            </a:r>
          </a:p>
          <a:p>
            <a:pPr marL="342900" lvl="0" indent="-342900">
              <a:buFont typeface="Wingdings" panose="05000000000000000000" pitchFamily="2" charset="2"/>
              <a:buChar char="Ø"/>
            </a:pP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*Examples:  fundraising, lobbying, public relations when performed by the non-Federal entity’s own employees; 50% Tribal Council costs, etc.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877036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Exclusions from Direct Costs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Extraordinary or distorting expenditures</a:t>
            </a:r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:</a:t>
            </a:r>
          </a:p>
          <a:p>
            <a:pPr lvl="0"/>
            <a:endParaRPr lang="en-US" sz="24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Passthrough </a:t>
            </a:r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funds</a:t>
            </a:r>
          </a:p>
          <a:p>
            <a:pPr lvl="1"/>
            <a:endParaRPr lang="en-US" sz="24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Capital </a:t>
            </a:r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expenditures</a:t>
            </a:r>
          </a:p>
          <a:p>
            <a:pPr lvl="1"/>
            <a:endParaRPr lang="en-US" sz="24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Major subawards – Typically, only the first $25,000 of each subaward may be included in the direct cost base.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660961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Distribution (Direct Cost) Bases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/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Total direct costs, less capital expenditures and major passthrough funds (TDC)</a:t>
            </a:r>
          </a:p>
          <a:p>
            <a:pPr lvl="1"/>
            <a:endParaRPr lang="en-US" sz="2400" dirty="0" smtClean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Total </a:t>
            </a: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direct salaries </a:t>
            </a:r>
            <a:r>
              <a:rPr lang="en-US" sz="2400" u="sng" dirty="0">
                <a:solidFill>
                  <a:schemeClr val="tx1">
                    <a:lumMod val="75000"/>
                    <a:lumOff val="25000"/>
                  </a:schemeClr>
                </a:solidFill>
              </a:rPr>
              <a:t>excluding</a:t>
            </a: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 fringe benefits (S&amp;W)</a:t>
            </a:r>
          </a:p>
          <a:p>
            <a:pPr lvl="1"/>
            <a:endParaRPr lang="en-US" sz="24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Total direct salaries </a:t>
            </a:r>
            <a:r>
              <a:rPr lang="en-US" sz="2400" u="sng" dirty="0">
                <a:solidFill>
                  <a:schemeClr val="tx1">
                    <a:lumMod val="75000"/>
                    <a:lumOff val="25000"/>
                  </a:schemeClr>
                </a:solidFill>
              </a:rPr>
              <a:t>including</a:t>
            </a:r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 fringe benefits (SWF)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723281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Indirect Costs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Incurred for common or joint objectives and cannot be readily identified with a particular final cost objective or funding </a:t>
            </a:r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source</a:t>
            </a:r>
          </a:p>
          <a:p>
            <a:pPr lvl="1"/>
            <a:endParaRPr lang="en-US" sz="24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Necessary to the general operation of the non-Federal </a:t>
            </a:r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entity</a:t>
            </a:r>
          </a:p>
          <a:p>
            <a:pPr lvl="1"/>
            <a:endParaRPr lang="en-US" sz="24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Approved by the cognizant agency’s indirect cost rate negotiator through the negotiation of an indirect cost rate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163127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Examples of Indirect Costs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F5C2491-A340-FA4F-BB7A-BFCAA6CF93A5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>
            <a:normAutofit lnSpcReduction="10000"/>
          </a:bodyPr>
          <a:lstStyle/>
          <a:p>
            <a:pPr marL="285750" indent="-285750"/>
            <a:r>
              <a:rPr lang="en-US" sz="2000" dirty="0"/>
              <a:t>Accounting</a:t>
            </a:r>
          </a:p>
          <a:p>
            <a:pPr marL="285750" indent="-285750"/>
            <a:r>
              <a:rPr lang="en-US" sz="2000" dirty="0"/>
              <a:t>Audit</a:t>
            </a:r>
          </a:p>
          <a:p>
            <a:pPr marL="285750" indent="-285750"/>
            <a:r>
              <a:rPr lang="en-US" sz="2000" dirty="0"/>
              <a:t>Human Resources</a:t>
            </a:r>
          </a:p>
          <a:p>
            <a:pPr marL="285750" indent="-285750"/>
            <a:r>
              <a:rPr lang="en-US" sz="2000" dirty="0"/>
              <a:t>Executive Director</a:t>
            </a:r>
          </a:p>
          <a:p>
            <a:pPr marL="285750" indent="-285750"/>
            <a:r>
              <a:rPr lang="en-US" sz="2000" dirty="0"/>
              <a:t>Admin Assistant/Receptionist</a:t>
            </a:r>
          </a:p>
          <a:p>
            <a:pPr marL="285750" indent="-285750"/>
            <a:r>
              <a:rPr lang="en-US" sz="2000" dirty="0"/>
              <a:t>Payroll</a:t>
            </a:r>
          </a:p>
          <a:p>
            <a:pPr marL="285750" indent="-285750"/>
            <a:r>
              <a:rPr lang="en-US" sz="2000" dirty="0"/>
              <a:t>Communications</a:t>
            </a:r>
          </a:p>
          <a:p>
            <a:pPr marL="285750" indent="-285750"/>
            <a:r>
              <a:rPr lang="en-US" sz="2000" dirty="0"/>
              <a:t>Rent</a:t>
            </a:r>
          </a:p>
          <a:p>
            <a:pPr marL="285750" indent="-285750"/>
            <a:r>
              <a:rPr lang="en-US" sz="2000" dirty="0"/>
              <a:t>Utilities</a:t>
            </a:r>
          </a:p>
          <a:p>
            <a:pPr marL="285750" indent="-285750"/>
            <a:r>
              <a:rPr lang="en-US" sz="2000" dirty="0"/>
              <a:t>Bank </a:t>
            </a:r>
            <a:r>
              <a:rPr lang="en-US" sz="2000" dirty="0" smtClean="0"/>
              <a:t>Charges</a:t>
            </a:r>
            <a:endParaRPr lang="en-US" sz="2000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60461AC-F9D4-FC43-BF86-A38A61491F3B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>
            <a:normAutofit lnSpcReduction="10000"/>
          </a:bodyPr>
          <a:lstStyle/>
          <a:p>
            <a:pPr marL="285750" indent="-285750"/>
            <a:r>
              <a:rPr lang="en-US" sz="2000" dirty="0"/>
              <a:t>Salaries</a:t>
            </a:r>
          </a:p>
          <a:p>
            <a:pPr marL="285750" indent="-285750"/>
            <a:r>
              <a:rPr lang="en-US" sz="2000" dirty="0"/>
              <a:t>Fringe Benefits</a:t>
            </a:r>
          </a:p>
          <a:p>
            <a:pPr marL="285750" indent="-285750"/>
            <a:r>
              <a:rPr lang="en-US" sz="2000" dirty="0"/>
              <a:t>Office Supplies</a:t>
            </a:r>
          </a:p>
          <a:p>
            <a:pPr marL="285750" indent="-285750"/>
            <a:r>
              <a:rPr lang="en-US" sz="2000" dirty="0"/>
              <a:t>Purchases</a:t>
            </a:r>
          </a:p>
          <a:p>
            <a:pPr marL="285750" indent="-285750"/>
            <a:r>
              <a:rPr lang="en-US" sz="2000" dirty="0"/>
              <a:t>Travel</a:t>
            </a:r>
          </a:p>
          <a:p>
            <a:pPr marL="285750" indent="-285750"/>
            <a:r>
              <a:rPr lang="en-US" sz="2000" dirty="0"/>
              <a:t>Depreciation</a:t>
            </a:r>
          </a:p>
          <a:p>
            <a:pPr marL="285750" indent="-285750"/>
            <a:r>
              <a:rPr lang="en-US" sz="2000" dirty="0"/>
              <a:t>Printing/Copying</a:t>
            </a:r>
          </a:p>
          <a:p>
            <a:pPr marL="285750" indent="-285750"/>
            <a:r>
              <a:rPr lang="en-US" sz="2000" dirty="0"/>
              <a:t>Equipment—Lease/Repair</a:t>
            </a:r>
          </a:p>
          <a:p>
            <a:pPr marL="285750" indent="-285750"/>
            <a:r>
              <a:rPr lang="en-US" sz="2000" dirty="0"/>
              <a:t>Minor </a:t>
            </a:r>
            <a:r>
              <a:rPr lang="en-US" sz="2000" dirty="0" smtClean="0"/>
              <a:t>Equipment</a:t>
            </a:r>
          </a:p>
          <a:p>
            <a:pPr marL="285750" indent="-285750"/>
            <a:r>
              <a:rPr lang="en-US" sz="2000" dirty="0" smtClean="0"/>
              <a:t>Insurance—General Liability, Fidelity Bond, etc.</a:t>
            </a:r>
          </a:p>
          <a:p>
            <a:pPr marL="0" indent="0">
              <a:buNone/>
            </a:pP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6381660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Indirect Cost Rate Calculation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372073"/>
            <a:ext cx="7886700" cy="3981451"/>
          </a:xfrm>
        </p:spPr>
        <p:txBody>
          <a:bodyPr/>
          <a:lstStyle/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Costs are classified by placing them into categories such as administration, program or some other category as prescribed by </a:t>
            </a:r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statute</a:t>
            </a:r>
          </a:p>
          <a:p>
            <a:pPr lvl="1"/>
            <a:endParaRPr lang="en-US" sz="24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Identify the Indirect Cost </a:t>
            </a:r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Pool</a:t>
            </a:r>
          </a:p>
          <a:p>
            <a:pPr lvl="1"/>
            <a:endParaRPr lang="en-US" sz="24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Determine the Direct Cost Base (TDC, S&amp;W, SWF</a:t>
            </a:r>
            <a:r>
              <a:rPr lang="en-US" sz="24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)</a:t>
            </a:r>
          </a:p>
          <a:p>
            <a:pPr lvl="1"/>
            <a:endParaRPr lang="en-US" sz="24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r>
              <a:rPr lang="en-US" sz="24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Calculate the Indirect Cost Rate</a:t>
            </a:r>
          </a:p>
          <a:p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1418581" y="4868602"/>
            <a:ext cx="5612306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lvl="1"/>
            <a:r>
              <a:rPr lang="en-US" sz="2400" u="sng" dirty="0" smtClean="0"/>
              <a:t>Indirect Cost Pool </a:t>
            </a:r>
            <a:r>
              <a:rPr lang="en-US" sz="2400" dirty="0" smtClean="0"/>
              <a:t>  </a:t>
            </a:r>
            <a:r>
              <a:rPr lang="en-US" sz="2400" dirty="0"/>
              <a:t>=   Indirect Cost </a:t>
            </a:r>
            <a:r>
              <a:rPr lang="en-US" sz="2400" dirty="0" smtClean="0"/>
              <a:t>Rate</a:t>
            </a:r>
          </a:p>
          <a:p>
            <a:pPr lvl="1"/>
            <a:r>
              <a:rPr lang="en-US" sz="2400" dirty="0" smtClean="0"/>
              <a:t>Direct Cost Base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2582891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Rate Type Used by Most Tribes - FCF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438763"/>
            <a:ext cx="7886700" cy="3981451"/>
          </a:xfrm>
        </p:spPr>
        <p:txBody>
          <a:bodyPr>
            <a:noAutofit/>
          </a:bodyPr>
          <a:lstStyle/>
          <a:p>
            <a:pPr lvl="1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A (F)ixed rate – will not change for the year.</a:t>
            </a:r>
          </a:p>
          <a:p>
            <a:pPr lvl="1"/>
            <a:endParaRPr lang="en-US" sz="2400" dirty="0" smtClean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Includes a carryforward (CF) amount, which increases or decreases the future indirect cost pool to reflect an under-recovery or over-recovery of indirect costs.</a:t>
            </a:r>
          </a:p>
          <a:p>
            <a:pPr lvl="1"/>
            <a:endParaRPr lang="en-US" sz="2400" dirty="0" smtClean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Factors affecting the carryforward amount:</a:t>
            </a:r>
          </a:p>
          <a:p>
            <a:pPr lvl="2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Poor budgeting</a:t>
            </a:r>
          </a:p>
          <a:p>
            <a:pPr lvl="2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New programs added</a:t>
            </a:r>
          </a:p>
          <a:p>
            <a:pPr lvl="2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Additional, unplanned indirect costs</a:t>
            </a:r>
            <a:endParaRPr lang="en-US" sz="24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140099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Other Computed Amounts (FCF Rate)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438763"/>
            <a:ext cx="7886700" cy="3981451"/>
          </a:xfrm>
        </p:spPr>
        <p:txBody>
          <a:bodyPr>
            <a:noAutofit/>
          </a:bodyPr>
          <a:lstStyle/>
          <a:p>
            <a:pPr lvl="1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Carryforward computation includes underfunded and overfunded amounts.</a:t>
            </a:r>
          </a:p>
          <a:p>
            <a:pPr lvl="1"/>
            <a:endParaRPr lang="en-US" sz="2400" dirty="0" smtClean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2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These do not affect the indirect cost rate computation.</a:t>
            </a:r>
          </a:p>
          <a:p>
            <a:pPr lvl="2"/>
            <a:endParaRPr lang="en-US" sz="2400" dirty="0" smtClean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2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Underfunded amounts should be reported to the respective granting agencies.</a:t>
            </a:r>
          </a:p>
          <a:p>
            <a:pPr lvl="2"/>
            <a:endParaRPr lang="en-US" sz="2400" dirty="0" smtClean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2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The presence of an underfunded or overfunded amount does not constitute a determination or admission that either the government or the Tribe is liable to the other for any amount.</a:t>
            </a:r>
          </a:p>
        </p:txBody>
      </p:sp>
    </p:spTree>
    <p:extLst>
      <p:ext uri="{BB962C8B-B14F-4D97-AF65-F5344CB8AC3E}">
        <p14:creationId xmlns:p14="http://schemas.microsoft.com/office/powerpoint/2010/main" val="4104121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Indirect Cost Proposal Submission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438763"/>
            <a:ext cx="7886700" cy="3981451"/>
          </a:xfrm>
        </p:spPr>
        <p:txBody>
          <a:bodyPr>
            <a:noAutofit/>
          </a:bodyPr>
          <a:lstStyle/>
          <a:p>
            <a:pPr lvl="1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Indirect Cost Proposals are due within six months after the end of the fiscal year.</a:t>
            </a:r>
          </a:p>
          <a:p>
            <a:pPr lvl="1"/>
            <a:endParaRPr lang="en-US" sz="2400" dirty="0" smtClean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Indirect Cost Proposals are due within six months prior to the start of the fiscal year.</a:t>
            </a:r>
          </a:p>
          <a:p>
            <a:pPr lvl="1"/>
            <a:endParaRPr lang="en-US" sz="2400" dirty="0" smtClean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Single Audits are due within nine months after the end of the fiscal year.</a:t>
            </a:r>
          </a:p>
          <a:p>
            <a:pPr lvl="1"/>
            <a:endParaRPr lang="en-US" sz="2400" dirty="0" smtClean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/>
            <a:r>
              <a:rPr lang="en-US" sz="2400" dirty="0" smtClean="0">
                <a:latin typeface="Calibri" panose="020F0502020204030204" pitchFamily="34" charset="0"/>
                <a:cs typeface="Calibri" panose="020F0502020204030204" pitchFamily="34" charset="0"/>
              </a:rPr>
              <a:t>Transitioning to a three-year carryforward cycle.</a:t>
            </a:r>
          </a:p>
        </p:txBody>
      </p:sp>
    </p:spTree>
    <p:extLst>
      <p:ext uri="{BB962C8B-B14F-4D97-AF65-F5344CB8AC3E}">
        <p14:creationId xmlns:p14="http://schemas.microsoft.com/office/powerpoint/2010/main" val="16569009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Resources - Websites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438763"/>
            <a:ext cx="7886700" cy="2614491"/>
          </a:xfrm>
        </p:spPr>
        <p:txBody>
          <a:bodyPr>
            <a:noAutofit/>
          </a:bodyPr>
          <a:lstStyle/>
          <a:p>
            <a:pPr lvl="2"/>
            <a:r>
              <a:rPr lang="en-US" sz="2400" dirty="0">
                <a:hlinkClick r:id="rId2"/>
              </a:rPr>
              <a:t>Uniform </a:t>
            </a:r>
            <a:r>
              <a:rPr lang="en-US" sz="2400" dirty="0" smtClean="0">
                <a:hlinkClick r:id="rId2"/>
              </a:rPr>
              <a:t>Guidance</a:t>
            </a:r>
            <a:endParaRPr lang="en-US" sz="2400" dirty="0" smtClean="0"/>
          </a:p>
          <a:p>
            <a:pPr lvl="2"/>
            <a:endParaRPr lang="en-US" sz="2400" dirty="0"/>
          </a:p>
          <a:p>
            <a:pPr lvl="2"/>
            <a:r>
              <a:rPr lang="en-US" sz="2400" dirty="0">
                <a:hlinkClick r:id="rId3"/>
              </a:rPr>
              <a:t>Council on Financial Assistance Reform (COFAR) </a:t>
            </a:r>
            <a:r>
              <a:rPr lang="en-US" sz="2400" dirty="0" smtClean="0">
                <a:hlinkClick r:id="rId3"/>
              </a:rPr>
              <a:t>FAQs</a:t>
            </a:r>
            <a:endParaRPr lang="en-US" sz="2400" dirty="0" smtClean="0"/>
          </a:p>
          <a:p>
            <a:pPr lvl="2"/>
            <a:endParaRPr lang="en-US" sz="2400" dirty="0"/>
          </a:p>
          <a:p>
            <a:pPr lvl="2"/>
            <a:r>
              <a:rPr lang="en-US" sz="2400" dirty="0">
                <a:hlinkClick r:id="rId4"/>
              </a:rPr>
              <a:t>Indirect Cost Services Division</a:t>
            </a:r>
            <a:endParaRPr lang="en-US" sz="2400" dirty="0"/>
          </a:p>
          <a:p>
            <a:pPr lvl="1"/>
            <a:endParaRPr lang="en-US" sz="2400" dirty="0" smtClean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4" name="Picture 3" descr="Curso básico de Computación Interactivo [Español ...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52567" y="3789484"/>
            <a:ext cx="3662783" cy="17848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96993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27AE8B1-80F1-6E4E-9DA9-A70A3F8C1F91}"/>
              </a:ext>
            </a:extLst>
          </p:cNvPr>
          <p:cNvSpPr txBox="1">
            <a:spLocks/>
          </p:cNvSpPr>
          <p:nvPr/>
        </p:nvSpPr>
        <p:spPr>
          <a:xfrm>
            <a:off x="2415036" y="1781179"/>
            <a:ext cx="4241075" cy="2098764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28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lnSpc>
                <a:spcPct val="120000"/>
              </a:lnSpc>
            </a:pPr>
            <a:r>
              <a:rPr lang="en-US" sz="36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</a:rPr>
              <a:t>Questions?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4528E1A-38DF-8448-BBF3-CD3DF35A28EF}"/>
              </a:ext>
            </a:extLst>
          </p:cNvPr>
          <p:cNvSpPr txBox="1">
            <a:spLocks/>
          </p:cNvSpPr>
          <p:nvPr/>
        </p:nvSpPr>
        <p:spPr>
          <a:xfrm>
            <a:off x="448056" y="3937966"/>
            <a:ext cx="4670424" cy="189946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rgbClr val="1360B0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rgbClr val="1360B0"/>
              </a:buClr>
              <a:buFont typeface="Arial" panose="020B0604020202020204" pitchFamily="34" charset="0"/>
              <a:buChar char="•"/>
              <a:defRPr sz="20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rgbClr val="F49020"/>
              </a:buClr>
              <a:buSzPct val="75000"/>
              <a:buFont typeface="Wingdings" pitchFamily="2" charset="2"/>
              <a:buChar char="§"/>
              <a:defRPr sz="18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rgbClr val="1360B0"/>
              </a:buClr>
              <a:buSzPct val="65000"/>
              <a:buFont typeface="Courier New" panose="02070309020205020404" pitchFamily="49" charset="0"/>
              <a:buChar char="o"/>
              <a:defRPr sz="16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Clr>
                <a:srgbClr val="F49020"/>
              </a:buClr>
              <a:buFont typeface="Arial" panose="020B0604020202020204" pitchFamily="34" charset="0"/>
              <a:buChar char="•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Mark W. Stout, MBA, Branch Chief</a:t>
            </a:r>
          </a:p>
          <a:p>
            <a:r>
              <a:rPr lang="en-US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Indirect Cost Services Division</a:t>
            </a:r>
          </a:p>
          <a:p>
            <a:r>
              <a:rPr lang="en-US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Tel:  (916) 930-3830</a:t>
            </a:r>
          </a:p>
          <a:p>
            <a:r>
              <a:rPr lang="en-US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Email:  Mark_W_Stout@ibc.doi.gov</a:t>
            </a:r>
          </a:p>
          <a:p>
            <a:pPr lvl="1"/>
            <a:endParaRPr lang="en-US" dirty="0" smtClean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endParaRPr lang="en-US" dirty="0" smtClean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endParaRPr lang="en-US" dirty="0" smtClean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lvl="1"/>
            <a:endParaRPr lang="en-US" dirty="0" smtClean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marL="457200" lvl="1" indent="0">
              <a:buFont typeface="Arial" panose="020B0604020202020204" pitchFamily="34" charset="0"/>
              <a:buNone/>
            </a:pPr>
            <a:endParaRPr lang="en-US" dirty="0" smtClean="0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  <p:pic>
        <p:nvPicPr>
          <p:cNvPr id="4" name="Picture 2" descr="DOI_Logo_B&amp;W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1523" y="723066"/>
            <a:ext cx="1308100" cy="12922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363210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112</TotalTime>
  <Words>840</Words>
  <Application>Microsoft Office PowerPoint</Application>
  <PresentationFormat>On-screen Show (4:3)</PresentationFormat>
  <Paragraphs>154</Paragraphs>
  <Slides>19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4" baseType="lpstr">
      <vt:lpstr>Arial</vt:lpstr>
      <vt:lpstr>Calibri</vt:lpstr>
      <vt:lpstr>Helvetica</vt:lpstr>
      <vt:lpstr>Wingdings</vt:lpstr>
      <vt:lpstr>Office Theme</vt:lpstr>
      <vt:lpstr>PowerPoint Presentation</vt:lpstr>
      <vt:lpstr>Indirect Costs</vt:lpstr>
      <vt:lpstr>Agenda</vt:lpstr>
      <vt:lpstr>Criteria – Code of Federal Regulations (CFR)  Title 2:  Grants and Agreements</vt:lpstr>
      <vt:lpstr>Indirect Cost Determination</vt:lpstr>
      <vt:lpstr>Direct Costs</vt:lpstr>
      <vt:lpstr>Unallowable Costs</vt:lpstr>
      <vt:lpstr>Examples of Unallowable Costs</vt:lpstr>
      <vt:lpstr>Unallowable Costs in the Base</vt:lpstr>
      <vt:lpstr>Exclusions from Direct Costs</vt:lpstr>
      <vt:lpstr>Distribution (Direct Cost) Bases</vt:lpstr>
      <vt:lpstr>Indirect Costs</vt:lpstr>
      <vt:lpstr>Examples of Indirect Costs</vt:lpstr>
      <vt:lpstr>Indirect Cost Rate Calculation</vt:lpstr>
      <vt:lpstr>Rate Type Used by Most Tribes - FCF</vt:lpstr>
      <vt:lpstr>Other Computed Amounts (FCF Rate)</vt:lpstr>
      <vt:lpstr>Indirect Cost Proposal Submission</vt:lpstr>
      <vt:lpstr>Resources - Websites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Ricki McCarroll</dc:creator>
  <cp:lastModifiedBy>Miles K, Reader</cp:lastModifiedBy>
  <cp:revision>12</cp:revision>
  <cp:lastPrinted>2019-03-30T01:15:21Z</cp:lastPrinted>
  <dcterms:created xsi:type="dcterms:W3CDTF">2019-02-06T18:23:49Z</dcterms:created>
  <dcterms:modified xsi:type="dcterms:W3CDTF">2019-03-30T01:15:31Z</dcterms:modified>
</cp:coreProperties>
</file>