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5" r:id="rId4"/>
    <p:sldId id="266" r:id="rId5"/>
    <p:sldId id="267" r:id="rId6"/>
    <p:sldId id="268" r:id="rId7"/>
    <p:sldId id="269" r:id="rId8"/>
    <p:sldId id="270" r:id="rId9"/>
    <p:sldId id="258" r:id="rId10"/>
    <p:sldId id="272" r:id="rId11"/>
    <p:sldId id="273" r:id="rId12"/>
    <p:sldId id="27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D3B"/>
    <a:srgbClr val="7F2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706"/>
    <p:restoredTop sz="94684"/>
  </p:normalViewPr>
  <p:slideViewPr>
    <p:cSldViewPr snapToGrid="0" snapToObjects="1">
      <p:cViewPr varScale="1">
        <p:scale>
          <a:sx n="84" d="100"/>
          <a:sy n="84" d="100"/>
        </p:scale>
        <p:origin x="96"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FF05F-8879-4D99-A0B0-BC729E55BDE0}" type="datetimeFigureOut">
              <a:rPr lang="en-US" smtClean="0"/>
              <a:t>3/29/2019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C50CB-F995-41E1-A188-B9ED9403F3F6}" type="slidenum">
              <a:rPr lang="en-US" smtClean="0"/>
              <a:t>‹#›</a:t>
            </a:fld>
            <a:endParaRPr lang="en-US"/>
          </a:p>
        </p:txBody>
      </p:sp>
    </p:spTree>
    <p:extLst>
      <p:ext uri="{BB962C8B-B14F-4D97-AF65-F5344CB8AC3E}">
        <p14:creationId xmlns:p14="http://schemas.microsoft.com/office/powerpoint/2010/main" val="108199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5C50CB-F995-41E1-A188-B9ED9403F3F6}" type="slidenum">
              <a:rPr lang="en-US" smtClean="0"/>
              <a:t>13</a:t>
            </a:fld>
            <a:endParaRPr lang="en-US"/>
          </a:p>
        </p:txBody>
      </p:sp>
    </p:spTree>
    <p:extLst>
      <p:ext uri="{BB962C8B-B14F-4D97-AF65-F5344CB8AC3E}">
        <p14:creationId xmlns:p14="http://schemas.microsoft.com/office/powerpoint/2010/main" val="2606145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BBEAC2-CA4F-3343-BC79-48189AC8D4A6}"/>
              </a:ext>
            </a:extLst>
          </p:cNvPr>
          <p:cNvPicPr>
            <a:picLocks noChangeAspect="1"/>
          </p:cNvPicPr>
          <p:nvPr userDrawn="1"/>
        </p:nvPicPr>
        <p:blipFill>
          <a:blip r:embed="rId2"/>
          <a:stretch>
            <a:fillRect/>
          </a:stretch>
        </p:blipFill>
        <p:spPr>
          <a:xfrm>
            <a:off x="-36576" y="0"/>
            <a:ext cx="9179728" cy="6884796"/>
          </a:xfrm>
          <a:prstGeom prst="rect">
            <a:avLst/>
          </a:prstGeom>
        </p:spPr>
      </p:pic>
    </p:spTree>
    <p:extLst>
      <p:ext uri="{BB962C8B-B14F-4D97-AF65-F5344CB8AC3E}">
        <p14:creationId xmlns:p14="http://schemas.microsoft.com/office/powerpoint/2010/main" val="10112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AB5B-17E5-664C-B97B-AA6DEA12A62B}"/>
              </a:ext>
            </a:extLst>
          </p:cNvPr>
          <p:cNvSpPr>
            <a:spLocks noGrp="1"/>
          </p:cNvSpPr>
          <p:nvPr>
            <p:ph type="title"/>
          </p:nvPr>
        </p:nvSpPr>
        <p:spPr>
          <a:xfrm>
            <a:off x="1316182" y="1709739"/>
            <a:ext cx="7194406"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CE3A2D-8E3A-4C41-B663-703787F3DB7C}"/>
              </a:ext>
            </a:extLst>
          </p:cNvPr>
          <p:cNvSpPr>
            <a:spLocks noGrp="1"/>
          </p:cNvSpPr>
          <p:nvPr>
            <p:ph type="body" idx="1"/>
          </p:nvPr>
        </p:nvSpPr>
        <p:spPr>
          <a:xfrm>
            <a:off x="1316182" y="4589464"/>
            <a:ext cx="7194406"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B1AF37-A026-8043-8215-5A828640090E}"/>
              </a:ext>
            </a:extLst>
          </p:cNvPr>
          <p:cNvSpPr>
            <a:spLocks noGrp="1"/>
          </p:cNvSpPr>
          <p:nvPr>
            <p:ph type="dt" sz="half" idx="10"/>
          </p:nvPr>
        </p:nvSpPr>
        <p:spPr/>
        <p:txBody>
          <a:bodyPr/>
          <a:lstStyle/>
          <a:p>
            <a:fld id="{ECBFBEEB-5A26-4A61-AA5C-D457D2167421}" type="datetime1">
              <a:rPr lang="en-US" smtClean="0"/>
              <a:t>3/29/2019</a:t>
            </a:fld>
            <a:endParaRPr lang="en-US"/>
          </a:p>
        </p:txBody>
      </p:sp>
      <p:sp>
        <p:nvSpPr>
          <p:cNvPr id="5" name="Footer Placeholder 4">
            <a:extLst>
              <a:ext uri="{FF2B5EF4-FFF2-40B4-BE49-F238E27FC236}">
                <a16:creationId xmlns:a16="http://schemas.microsoft.com/office/drawing/2014/main" id="{A9BD3FDF-A07C-D74F-BA25-63CEECA3C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E6026-BA40-B14F-AD5A-2D576287ACAE}"/>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7" name="Picture 6">
            <a:extLst>
              <a:ext uri="{FF2B5EF4-FFF2-40B4-BE49-F238E27FC236}">
                <a16:creationId xmlns:a16="http://schemas.microsoft.com/office/drawing/2014/main" id="{A30196A2-5576-E549-A061-B0C0655F9CAA}"/>
              </a:ext>
            </a:extLst>
          </p:cNvPr>
          <p:cNvPicPr>
            <a:picLocks noChangeAspect="1"/>
          </p:cNvPicPr>
          <p:nvPr userDrawn="1"/>
        </p:nvPicPr>
        <p:blipFill rotWithShape="1">
          <a:blip r:embed="rId2"/>
          <a:srcRect r="88030"/>
          <a:stretch/>
        </p:blipFill>
        <p:spPr>
          <a:xfrm>
            <a:off x="0" y="0"/>
            <a:ext cx="1094509" cy="6858000"/>
          </a:xfrm>
          <a:prstGeom prst="rect">
            <a:avLst/>
          </a:prstGeom>
        </p:spPr>
      </p:pic>
    </p:spTree>
    <p:extLst>
      <p:ext uri="{BB962C8B-B14F-4D97-AF65-F5344CB8AC3E}">
        <p14:creationId xmlns:p14="http://schemas.microsoft.com/office/powerpoint/2010/main" val="241621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B49-3509-264B-8955-EED0DB639B1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3317041-5B85-8949-A427-541178CEA869}"/>
              </a:ext>
            </a:extLst>
          </p:cNvPr>
          <p:cNvSpPr>
            <a:spLocks noGrp="1"/>
          </p:cNvSpPr>
          <p:nvPr>
            <p:ph idx="1"/>
          </p:nvPr>
        </p:nvSpPr>
        <p:spPr>
          <a:xfrm>
            <a:off x="628650" y="1825625"/>
            <a:ext cx="78867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B4D51-2768-4840-9367-A8BDEE5FD16E}"/>
              </a:ext>
            </a:extLst>
          </p:cNvPr>
          <p:cNvSpPr>
            <a:spLocks noGrp="1"/>
          </p:cNvSpPr>
          <p:nvPr>
            <p:ph type="dt" sz="half" idx="10"/>
          </p:nvPr>
        </p:nvSpPr>
        <p:spPr/>
        <p:txBody>
          <a:bodyPr/>
          <a:lstStyle/>
          <a:p>
            <a:fld id="{2FD5D559-44C8-4994-9992-A22101E01D00}" type="datetime1">
              <a:rPr lang="en-US" smtClean="0"/>
              <a:t>3/29/2019</a:t>
            </a:fld>
            <a:endParaRPr lang="en-US"/>
          </a:p>
        </p:txBody>
      </p:sp>
      <p:sp>
        <p:nvSpPr>
          <p:cNvPr id="5" name="Footer Placeholder 4">
            <a:extLst>
              <a:ext uri="{FF2B5EF4-FFF2-40B4-BE49-F238E27FC236}">
                <a16:creationId xmlns:a16="http://schemas.microsoft.com/office/drawing/2014/main" id="{7FD88ACC-52F5-A740-A55E-6DC78B76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9C85-FA0E-014F-98C4-BA00AC2A4453}"/>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7" name="Picture 6">
            <a:extLst>
              <a:ext uri="{FF2B5EF4-FFF2-40B4-BE49-F238E27FC236}">
                <a16:creationId xmlns:a16="http://schemas.microsoft.com/office/drawing/2014/main" id="{7BD3D19B-A672-2A41-B04E-B9CD85C0F4AC}"/>
              </a:ext>
            </a:extLst>
          </p:cNvPr>
          <p:cNvPicPr>
            <a:picLocks noChangeAspect="1"/>
          </p:cNvPicPr>
          <p:nvPr userDrawn="1"/>
        </p:nvPicPr>
        <p:blipFill>
          <a:blip r:embed="rId2"/>
          <a:stretch>
            <a:fillRect/>
          </a:stretch>
        </p:blipFill>
        <p:spPr>
          <a:xfrm>
            <a:off x="0" y="5943600"/>
            <a:ext cx="9144000" cy="914400"/>
          </a:xfrm>
          <a:prstGeom prst="rect">
            <a:avLst/>
          </a:prstGeom>
        </p:spPr>
      </p:pic>
      <p:pic>
        <p:nvPicPr>
          <p:cNvPr id="9" name="Picture 8">
            <a:extLst>
              <a:ext uri="{FF2B5EF4-FFF2-40B4-BE49-F238E27FC236}">
                <a16:creationId xmlns:a16="http://schemas.microsoft.com/office/drawing/2014/main" id="{0E072C19-6F0A-524D-94A8-B9512F74187E}"/>
              </a:ext>
            </a:extLst>
          </p:cNvPr>
          <p:cNvPicPr>
            <a:picLocks noChangeAspect="1"/>
          </p:cNvPicPr>
          <p:nvPr userDrawn="1"/>
        </p:nvPicPr>
        <p:blipFill rotWithShape="1">
          <a:blip r:embed="rId2"/>
          <a:srcRect t="85116"/>
          <a:stretch/>
        </p:blipFill>
        <p:spPr>
          <a:xfrm>
            <a:off x="0" y="0"/>
            <a:ext cx="9144000" cy="136095"/>
          </a:xfrm>
          <a:prstGeom prst="rect">
            <a:avLst/>
          </a:prstGeom>
        </p:spPr>
      </p:pic>
    </p:spTree>
    <p:extLst>
      <p:ext uri="{BB962C8B-B14F-4D97-AF65-F5344CB8AC3E}">
        <p14:creationId xmlns:p14="http://schemas.microsoft.com/office/powerpoint/2010/main" val="197597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B49-3509-264B-8955-EED0DB639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17041-5B85-8949-A427-541178CEA869}"/>
              </a:ext>
            </a:extLst>
          </p:cNvPr>
          <p:cNvSpPr>
            <a:spLocks noGrp="1"/>
          </p:cNvSpPr>
          <p:nvPr>
            <p:ph idx="1"/>
          </p:nvPr>
        </p:nvSpPr>
        <p:spPr>
          <a:xfrm>
            <a:off x="628650" y="1825625"/>
            <a:ext cx="78867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B4D51-2768-4840-9367-A8BDEE5FD16E}"/>
              </a:ext>
            </a:extLst>
          </p:cNvPr>
          <p:cNvSpPr>
            <a:spLocks noGrp="1"/>
          </p:cNvSpPr>
          <p:nvPr>
            <p:ph type="dt" sz="half" idx="10"/>
          </p:nvPr>
        </p:nvSpPr>
        <p:spPr/>
        <p:txBody>
          <a:bodyPr/>
          <a:lstStyle/>
          <a:p>
            <a:fld id="{B614188D-2B20-495C-9451-B6C6B7B099E8}" type="datetime1">
              <a:rPr lang="en-US" smtClean="0"/>
              <a:t>3/29/2019</a:t>
            </a:fld>
            <a:endParaRPr lang="en-US"/>
          </a:p>
        </p:txBody>
      </p:sp>
      <p:sp>
        <p:nvSpPr>
          <p:cNvPr id="5" name="Footer Placeholder 4">
            <a:extLst>
              <a:ext uri="{FF2B5EF4-FFF2-40B4-BE49-F238E27FC236}">
                <a16:creationId xmlns:a16="http://schemas.microsoft.com/office/drawing/2014/main" id="{7FD88ACC-52F5-A740-A55E-6DC78B76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9C85-FA0E-014F-98C4-BA00AC2A4453}"/>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8" name="Picture 7">
            <a:extLst>
              <a:ext uri="{FF2B5EF4-FFF2-40B4-BE49-F238E27FC236}">
                <a16:creationId xmlns:a16="http://schemas.microsoft.com/office/drawing/2014/main" id="{E97AB403-CBE8-2F4B-A7C5-B5991F446AB2}"/>
              </a:ext>
            </a:extLst>
          </p:cNvPr>
          <p:cNvPicPr>
            <a:picLocks noChangeAspect="1"/>
          </p:cNvPicPr>
          <p:nvPr userDrawn="1"/>
        </p:nvPicPr>
        <p:blipFill>
          <a:blip r:embed="rId2"/>
          <a:stretch>
            <a:fillRect/>
          </a:stretch>
        </p:blipFill>
        <p:spPr>
          <a:xfrm>
            <a:off x="0" y="5942012"/>
            <a:ext cx="9144000" cy="914400"/>
          </a:xfrm>
          <a:prstGeom prst="rect">
            <a:avLst/>
          </a:prstGeom>
        </p:spPr>
      </p:pic>
      <p:pic>
        <p:nvPicPr>
          <p:cNvPr id="9" name="Picture 8">
            <a:extLst>
              <a:ext uri="{FF2B5EF4-FFF2-40B4-BE49-F238E27FC236}">
                <a16:creationId xmlns:a16="http://schemas.microsoft.com/office/drawing/2014/main" id="{4971862B-DE00-F149-A28B-8AA5D508268E}"/>
              </a:ext>
            </a:extLst>
          </p:cNvPr>
          <p:cNvPicPr>
            <a:picLocks noChangeAspect="1"/>
          </p:cNvPicPr>
          <p:nvPr userDrawn="1"/>
        </p:nvPicPr>
        <p:blipFill rotWithShape="1">
          <a:blip r:embed="rId2"/>
          <a:srcRect t="85448"/>
          <a:stretch/>
        </p:blipFill>
        <p:spPr>
          <a:xfrm>
            <a:off x="0" y="3461"/>
            <a:ext cx="9144000" cy="133063"/>
          </a:xfrm>
          <a:prstGeom prst="rect">
            <a:avLst/>
          </a:prstGeom>
        </p:spPr>
      </p:pic>
    </p:spTree>
    <p:extLst>
      <p:ext uri="{BB962C8B-B14F-4D97-AF65-F5344CB8AC3E}">
        <p14:creationId xmlns:p14="http://schemas.microsoft.com/office/powerpoint/2010/main" val="398053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C929-17E1-1C4F-8ECF-5D67FB9F0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282DB-94A5-8543-AAF8-723EAE8E113B}"/>
              </a:ext>
            </a:extLst>
          </p:cNvPr>
          <p:cNvSpPr>
            <a:spLocks noGrp="1"/>
          </p:cNvSpPr>
          <p:nvPr>
            <p:ph sz="half" idx="1"/>
          </p:nvPr>
        </p:nvSpPr>
        <p:spPr>
          <a:xfrm>
            <a:off x="628650" y="1825625"/>
            <a:ext cx="38862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2FDBEE-DC18-804E-855A-4D1F448FC68E}"/>
              </a:ext>
            </a:extLst>
          </p:cNvPr>
          <p:cNvSpPr>
            <a:spLocks noGrp="1"/>
          </p:cNvSpPr>
          <p:nvPr>
            <p:ph sz="half" idx="2"/>
          </p:nvPr>
        </p:nvSpPr>
        <p:spPr>
          <a:xfrm>
            <a:off x="4629150" y="1825625"/>
            <a:ext cx="38862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D59F47-78A5-4349-9ABD-D551B145A401}"/>
              </a:ext>
            </a:extLst>
          </p:cNvPr>
          <p:cNvSpPr>
            <a:spLocks noGrp="1"/>
          </p:cNvSpPr>
          <p:nvPr>
            <p:ph type="dt" sz="half" idx="10"/>
          </p:nvPr>
        </p:nvSpPr>
        <p:spPr/>
        <p:txBody>
          <a:bodyPr/>
          <a:lstStyle/>
          <a:p>
            <a:fld id="{8B4C3F82-4088-405E-B5A6-F055D97F5BA9}" type="datetime1">
              <a:rPr lang="en-US" smtClean="0"/>
              <a:t>3/29/2019</a:t>
            </a:fld>
            <a:endParaRPr lang="en-US"/>
          </a:p>
        </p:txBody>
      </p:sp>
      <p:sp>
        <p:nvSpPr>
          <p:cNvPr id="6" name="Footer Placeholder 5">
            <a:extLst>
              <a:ext uri="{FF2B5EF4-FFF2-40B4-BE49-F238E27FC236}">
                <a16:creationId xmlns:a16="http://schemas.microsoft.com/office/drawing/2014/main" id="{B8BFB891-9588-1E4F-BA37-674775043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A831A-2E7F-0F4E-B06D-24293113961E}"/>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8" name="Picture 7">
            <a:extLst>
              <a:ext uri="{FF2B5EF4-FFF2-40B4-BE49-F238E27FC236}">
                <a16:creationId xmlns:a16="http://schemas.microsoft.com/office/drawing/2014/main" id="{AA6D5F12-49FE-4442-8B76-D306DB5375AD}"/>
              </a:ext>
            </a:extLst>
          </p:cNvPr>
          <p:cNvPicPr>
            <a:picLocks noChangeAspect="1"/>
          </p:cNvPicPr>
          <p:nvPr userDrawn="1"/>
        </p:nvPicPr>
        <p:blipFill>
          <a:blip r:embed="rId2"/>
          <a:stretch>
            <a:fillRect/>
          </a:stretch>
        </p:blipFill>
        <p:spPr>
          <a:xfrm>
            <a:off x="0" y="5942012"/>
            <a:ext cx="9144000" cy="914400"/>
          </a:xfrm>
          <a:prstGeom prst="rect">
            <a:avLst/>
          </a:prstGeom>
        </p:spPr>
      </p:pic>
    </p:spTree>
    <p:extLst>
      <p:ext uri="{BB962C8B-B14F-4D97-AF65-F5344CB8AC3E}">
        <p14:creationId xmlns:p14="http://schemas.microsoft.com/office/powerpoint/2010/main" val="146355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15E9-3BA6-2D42-88E5-221FE44E52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CF85E-07B0-F241-8887-931064ACFA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A9C2F2-3A38-E24E-98D8-2EFAF829D192}"/>
              </a:ext>
            </a:extLst>
          </p:cNvPr>
          <p:cNvSpPr>
            <a:spLocks noGrp="1"/>
          </p:cNvSpPr>
          <p:nvPr>
            <p:ph sz="half" idx="2"/>
          </p:nvPr>
        </p:nvSpPr>
        <p:spPr>
          <a:xfrm>
            <a:off x="629842" y="2505075"/>
            <a:ext cx="3868340" cy="3302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1ADDA0-F520-4E4B-848D-3668A3C13F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81E883C-434E-9543-97B2-54D4A0BE02A0}"/>
              </a:ext>
            </a:extLst>
          </p:cNvPr>
          <p:cNvSpPr>
            <a:spLocks noGrp="1"/>
          </p:cNvSpPr>
          <p:nvPr>
            <p:ph sz="quarter" idx="4"/>
          </p:nvPr>
        </p:nvSpPr>
        <p:spPr>
          <a:xfrm>
            <a:off x="4629150" y="2505075"/>
            <a:ext cx="3887391" cy="3302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B121F0-45C9-C94B-A9FA-D62AD086CB75}"/>
              </a:ext>
            </a:extLst>
          </p:cNvPr>
          <p:cNvSpPr>
            <a:spLocks noGrp="1"/>
          </p:cNvSpPr>
          <p:nvPr>
            <p:ph type="dt" sz="half" idx="10"/>
          </p:nvPr>
        </p:nvSpPr>
        <p:spPr/>
        <p:txBody>
          <a:bodyPr/>
          <a:lstStyle/>
          <a:p>
            <a:fld id="{62804F02-4A23-401D-A388-F5BDA8338EFA}" type="datetime1">
              <a:rPr lang="en-US" smtClean="0"/>
              <a:t>3/29/2019</a:t>
            </a:fld>
            <a:endParaRPr lang="en-US"/>
          </a:p>
        </p:txBody>
      </p:sp>
      <p:sp>
        <p:nvSpPr>
          <p:cNvPr id="8" name="Footer Placeholder 7">
            <a:extLst>
              <a:ext uri="{FF2B5EF4-FFF2-40B4-BE49-F238E27FC236}">
                <a16:creationId xmlns:a16="http://schemas.microsoft.com/office/drawing/2014/main" id="{A9C61E54-498B-8E49-8937-C58975D4EC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4E3E29-7C73-9246-BC37-9B5CA50D2301}"/>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10" name="Picture 9">
            <a:extLst>
              <a:ext uri="{FF2B5EF4-FFF2-40B4-BE49-F238E27FC236}">
                <a16:creationId xmlns:a16="http://schemas.microsoft.com/office/drawing/2014/main" id="{FFD1889C-F179-E244-A6C2-EF24FE81C371}"/>
              </a:ext>
            </a:extLst>
          </p:cNvPr>
          <p:cNvPicPr>
            <a:picLocks noChangeAspect="1"/>
          </p:cNvPicPr>
          <p:nvPr userDrawn="1"/>
        </p:nvPicPr>
        <p:blipFill>
          <a:blip r:embed="rId2"/>
          <a:stretch>
            <a:fillRect/>
          </a:stretch>
        </p:blipFill>
        <p:spPr>
          <a:xfrm>
            <a:off x="0" y="5943600"/>
            <a:ext cx="9144000" cy="914400"/>
          </a:xfrm>
          <a:prstGeom prst="rect">
            <a:avLst/>
          </a:prstGeom>
        </p:spPr>
      </p:pic>
    </p:spTree>
    <p:extLst>
      <p:ext uri="{BB962C8B-B14F-4D97-AF65-F5344CB8AC3E}">
        <p14:creationId xmlns:p14="http://schemas.microsoft.com/office/powerpoint/2010/main" val="79198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5E71-9419-6B49-AEF7-D698C98D8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BA8DB-D8E1-3742-833B-3724D8AE24B4}"/>
              </a:ext>
            </a:extLst>
          </p:cNvPr>
          <p:cNvSpPr>
            <a:spLocks noGrp="1"/>
          </p:cNvSpPr>
          <p:nvPr>
            <p:ph type="dt" sz="half" idx="10"/>
          </p:nvPr>
        </p:nvSpPr>
        <p:spPr/>
        <p:txBody>
          <a:bodyPr/>
          <a:lstStyle/>
          <a:p>
            <a:fld id="{655F8C2A-40C7-41F9-B067-70AAACC18DBF}" type="datetime1">
              <a:rPr lang="en-US" smtClean="0"/>
              <a:t>3/29/2019</a:t>
            </a:fld>
            <a:endParaRPr lang="en-US"/>
          </a:p>
        </p:txBody>
      </p:sp>
      <p:sp>
        <p:nvSpPr>
          <p:cNvPr id="4" name="Footer Placeholder 3">
            <a:extLst>
              <a:ext uri="{FF2B5EF4-FFF2-40B4-BE49-F238E27FC236}">
                <a16:creationId xmlns:a16="http://schemas.microsoft.com/office/drawing/2014/main" id="{89D390BE-240D-1E44-A4FB-19E244F36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9E133-57DC-234C-955F-396A648D0710}"/>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6" name="Picture 5">
            <a:extLst>
              <a:ext uri="{FF2B5EF4-FFF2-40B4-BE49-F238E27FC236}">
                <a16:creationId xmlns:a16="http://schemas.microsoft.com/office/drawing/2014/main" id="{86213591-99B2-864A-B61A-E9C32F74C3D0}"/>
              </a:ext>
            </a:extLst>
          </p:cNvPr>
          <p:cNvPicPr>
            <a:picLocks noChangeAspect="1"/>
          </p:cNvPicPr>
          <p:nvPr userDrawn="1"/>
        </p:nvPicPr>
        <p:blipFill>
          <a:blip r:embed="rId2"/>
          <a:stretch>
            <a:fillRect/>
          </a:stretch>
        </p:blipFill>
        <p:spPr>
          <a:xfrm>
            <a:off x="0" y="5943600"/>
            <a:ext cx="9144000" cy="914400"/>
          </a:xfrm>
          <a:prstGeom prst="rect">
            <a:avLst/>
          </a:prstGeom>
        </p:spPr>
      </p:pic>
    </p:spTree>
    <p:extLst>
      <p:ext uri="{BB962C8B-B14F-4D97-AF65-F5344CB8AC3E}">
        <p14:creationId xmlns:p14="http://schemas.microsoft.com/office/powerpoint/2010/main" val="242570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DAACB-C77B-D84B-8B8E-EE8CA0FF665B}"/>
              </a:ext>
            </a:extLst>
          </p:cNvPr>
          <p:cNvSpPr>
            <a:spLocks noGrp="1"/>
          </p:cNvSpPr>
          <p:nvPr>
            <p:ph type="dt" sz="half" idx="10"/>
          </p:nvPr>
        </p:nvSpPr>
        <p:spPr/>
        <p:txBody>
          <a:bodyPr/>
          <a:lstStyle/>
          <a:p>
            <a:fld id="{31D53608-81BF-4CE7-8B01-71466B1698F1}" type="datetime1">
              <a:rPr lang="en-US" smtClean="0"/>
              <a:t>3/29/2019</a:t>
            </a:fld>
            <a:endParaRPr lang="en-US"/>
          </a:p>
        </p:txBody>
      </p:sp>
      <p:sp>
        <p:nvSpPr>
          <p:cNvPr id="3" name="Footer Placeholder 2">
            <a:extLst>
              <a:ext uri="{FF2B5EF4-FFF2-40B4-BE49-F238E27FC236}">
                <a16:creationId xmlns:a16="http://schemas.microsoft.com/office/drawing/2014/main" id="{89565D40-5AE6-DE47-9409-38A4B23A1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05310-CFF8-8042-8A4D-B10870B0223C}"/>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6" name="Picture 5">
            <a:extLst>
              <a:ext uri="{FF2B5EF4-FFF2-40B4-BE49-F238E27FC236}">
                <a16:creationId xmlns:a16="http://schemas.microsoft.com/office/drawing/2014/main" id="{C3D334EF-06D3-684F-B4F7-8EAD822CFCC5}"/>
              </a:ext>
            </a:extLst>
          </p:cNvPr>
          <p:cNvPicPr>
            <a:picLocks noChangeAspect="1"/>
          </p:cNvPicPr>
          <p:nvPr userDrawn="1"/>
        </p:nvPicPr>
        <p:blipFill>
          <a:blip r:embed="rId2"/>
          <a:stretch>
            <a:fillRect/>
          </a:stretch>
        </p:blipFill>
        <p:spPr>
          <a:xfrm>
            <a:off x="0" y="5942012"/>
            <a:ext cx="9144000" cy="914400"/>
          </a:xfrm>
          <a:prstGeom prst="rect">
            <a:avLst/>
          </a:prstGeom>
        </p:spPr>
      </p:pic>
    </p:spTree>
    <p:extLst>
      <p:ext uri="{BB962C8B-B14F-4D97-AF65-F5344CB8AC3E}">
        <p14:creationId xmlns:p14="http://schemas.microsoft.com/office/powerpoint/2010/main" val="374951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CF5EA-E7F9-A24A-9C7C-346A219F1D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E53BB1-CE02-2A42-9040-584ABD369C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97CAA9-D28E-F347-A51E-0AD98F99AB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7BEC91-284B-4F59-9858-26A9B54412DE}" type="datetime1">
              <a:rPr lang="en-US" smtClean="0"/>
              <a:t>3/29/2019</a:t>
            </a:fld>
            <a:endParaRPr lang="en-US"/>
          </a:p>
        </p:txBody>
      </p:sp>
      <p:sp>
        <p:nvSpPr>
          <p:cNvPr id="5" name="Footer Placeholder 4">
            <a:extLst>
              <a:ext uri="{FF2B5EF4-FFF2-40B4-BE49-F238E27FC236}">
                <a16:creationId xmlns:a16="http://schemas.microsoft.com/office/drawing/2014/main" id="{7E508DE6-CB5F-C24C-96A2-1B017B1212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050C-36F2-EA4D-B56F-B08E022EAD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8ABA67-FC50-654E-8A96-218D4BBD5773}" type="slidenum">
              <a:rPr lang="en-US" smtClean="0"/>
              <a:t>‹#›</a:t>
            </a:fld>
            <a:endParaRPr lang="en-US"/>
          </a:p>
        </p:txBody>
      </p:sp>
    </p:spTree>
    <p:extLst>
      <p:ext uri="{BB962C8B-B14F-4D97-AF65-F5344CB8AC3E}">
        <p14:creationId xmlns:p14="http://schemas.microsoft.com/office/powerpoint/2010/main" val="41238415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55" r:id="rId8"/>
  </p:sldLayoutIdLst>
  <p:hf hdr="0" ftr="0" dt="0"/>
  <p:txStyles>
    <p:titleStyle>
      <a:lvl1pPr algn="l" defTabSz="685800" rtl="0" eaLnBrk="1" latinLnBrk="0" hangingPunct="1">
        <a:lnSpc>
          <a:spcPct val="90000"/>
        </a:lnSpc>
        <a:spcBef>
          <a:spcPct val="0"/>
        </a:spcBef>
        <a:buNone/>
        <a:defRPr sz="3300" b="1" i="0" kern="1200">
          <a:solidFill>
            <a:srgbClr val="9C2D3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408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68248"/>
            <a:ext cx="9144000" cy="989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611188"/>
          </a:xfrm>
          <a:solidFill>
            <a:schemeClr val="bg1"/>
          </a:solidFill>
        </p:spPr>
        <p:txBody>
          <a:bodyPr>
            <a:noAutofit/>
          </a:bodyPr>
          <a:lstStyle/>
          <a:p>
            <a:pPr algn="ctr"/>
            <a:r>
              <a:rPr lang="en-US" dirty="0" smtClean="0"/>
              <a:t>CSC Analysis Form – Optional Tool Guide</a:t>
            </a:r>
            <a:endParaRPr lang="en-US" dirty="0"/>
          </a:p>
        </p:txBody>
      </p:sp>
      <p:pic>
        <p:nvPicPr>
          <p:cNvPr id="5" name="Content Placeholder 4"/>
          <p:cNvPicPr>
            <a:picLocks noGrp="1" noChangeAspect="1"/>
          </p:cNvPicPr>
          <p:nvPr>
            <p:ph idx="1"/>
          </p:nvPr>
        </p:nvPicPr>
        <p:blipFill>
          <a:blip r:embed="rId2"/>
          <a:stretch>
            <a:fillRect/>
          </a:stretch>
        </p:blipFill>
        <p:spPr>
          <a:xfrm>
            <a:off x="119949" y="611188"/>
            <a:ext cx="7810983" cy="6148100"/>
          </a:xfrm>
          <a:prstGeom prst="rect">
            <a:avLst/>
          </a:prstGeom>
        </p:spPr>
      </p:pic>
      <p:sp>
        <p:nvSpPr>
          <p:cNvPr id="13" name="Rectangle 12"/>
          <p:cNvSpPr/>
          <p:nvPr/>
        </p:nvSpPr>
        <p:spPr>
          <a:xfrm>
            <a:off x="1451610" y="609300"/>
            <a:ext cx="7482604" cy="170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66992" y="2385799"/>
            <a:ext cx="2609850" cy="97733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1763531" y="634126"/>
            <a:ext cx="6858762" cy="553998"/>
          </a:xfrm>
          <a:prstGeom prst="rect">
            <a:avLst/>
          </a:prstGeom>
          <a:solidFill>
            <a:schemeClr val="bg1"/>
          </a:solidFill>
        </p:spPr>
        <p:txBody>
          <a:bodyPr wrap="square" rtlCol="0">
            <a:spAutoFit/>
          </a:bodyPr>
          <a:lstStyle/>
          <a:p>
            <a:pPr algn="ctr"/>
            <a:r>
              <a:rPr lang="en-US" sz="3000" dirty="0" smtClean="0"/>
              <a:t>Choose Column Pertaining to Your IDC Rate</a:t>
            </a:r>
          </a:p>
        </p:txBody>
      </p:sp>
      <p:sp>
        <p:nvSpPr>
          <p:cNvPr id="8" name="Left Arrow 7"/>
          <p:cNvSpPr/>
          <p:nvPr/>
        </p:nvSpPr>
        <p:spPr>
          <a:xfrm rot="11772612">
            <a:off x="4209512" y="2433494"/>
            <a:ext cx="979715" cy="5248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20275171">
            <a:off x="7948331" y="2470065"/>
            <a:ext cx="969043" cy="5248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0232" y="1199182"/>
            <a:ext cx="6190762" cy="553998"/>
          </a:xfrm>
          <a:prstGeom prst="rect">
            <a:avLst/>
          </a:prstGeom>
          <a:solidFill>
            <a:schemeClr val="bg1"/>
          </a:solidFill>
        </p:spPr>
        <p:txBody>
          <a:bodyPr wrap="square" rtlCol="0">
            <a:spAutoFit/>
          </a:bodyPr>
          <a:lstStyle/>
          <a:p>
            <a:r>
              <a:rPr lang="en-US" sz="3000" dirty="0" smtClean="0"/>
              <a:t>Follow Directions for Each Row</a:t>
            </a:r>
            <a:endParaRPr lang="en-US" sz="3000" dirty="0"/>
          </a:p>
        </p:txBody>
      </p:sp>
      <p:sp>
        <p:nvSpPr>
          <p:cNvPr id="11" name="TextBox 10"/>
          <p:cNvSpPr txBox="1"/>
          <p:nvPr/>
        </p:nvSpPr>
        <p:spPr>
          <a:xfrm>
            <a:off x="1525690" y="1753180"/>
            <a:ext cx="7334444" cy="553998"/>
          </a:xfrm>
          <a:prstGeom prst="rect">
            <a:avLst/>
          </a:prstGeom>
          <a:solidFill>
            <a:schemeClr val="bg1"/>
          </a:solidFill>
        </p:spPr>
        <p:txBody>
          <a:bodyPr wrap="none" rtlCol="0">
            <a:spAutoFit/>
          </a:bodyPr>
          <a:lstStyle/>
          <a:p>
            <a:r>
              <a:rPr lang="en-US" sz="3000" dirty="0" smtClean="0"/>
              <a:t>Aided with Self Governance Database Reports</a:t>
            </a:r>
            <a:endParaRPr lang="en-US" sz="3000" dirty="0"/>
          </a:p>
        </p:txBody>
      </p:sp>
      <p:sp>
        <p:nvSpPr>
          <p:cNvPr id="14" name="Slide Number Placeholder 13"/>
          <p:cNvSpPr>
            <a:spLocks noGrp="1"/>
          </p:cNvSpPr>
          <p:nvPr>
            <p:ph type="sldNum" sz="quarter" idx="12"/>
          </p:nvPr>
        </p:nvSpPr>
        <p:spPr>
          <a:xfrm>
            <a:off x="7066534" y="5503123"/>
            <a:ext cx="2057400" cy="365125"/>
          </a:xfrm>
        </p:spPr>
        <p:txBody>
          <a:bodyPr/>
          <a:lstStyle/>
          <a:p>
            <a:fld id="{B28ABA67-FC50-654E-8A96-218D4BBD5773}" type="slidenum">
              <a:rPr lang="en-US" smtClean="0"/>
              <a:t>10</a:t>
            </a:fld>
            <a:endParaRPr lang="en-US"/>
          </a:p>
        </p:txBody>
      </p:sp>
    </p:spTree>
    <p:extLst>
      <p:ext uri="{BB962C8B-B14F-4D97-AF65-F5344CB8AC3E}">
        <p14:creationId xmlns:p14="http://schemas.microsoft.com/office/powerpoint/2010/main" val="6687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471"/>
            <a:ext cx="7886700" cy="1325563"/>
          </a:xfrm>
        </p:spPr>
        <p:txBody>
          <a:bodyPr/>
          <a:lstStyle/>
          <a:p>
            <a:pPr algn="ctr"/>
            <a:r>
              <a:rPr lang="en-US" dirty="0" smtClean="0"/>
              <a:t>CSC Analysis Form Continued…</a:t>
            </a:r>
            <a:br>
              <a:rPr lang="en-US" dirty="0" smtClean="0"/>
            </a:br>
            <a:r>
              <a:rPr lang="en-US" dirty="0" smtClean="0"/>
              <a:t>Self Governance Database Reports</a:t>
            </a:r>
            <a:endParaRPr lang="en-US" dirty="0"/>
          </a:p>
        </p:txBody>
      </p:sp>
      <p:pic>
        <p:nvPicPr>
          <p:cNvPr id="4" name="Picture 3"/>
          <p:cNvPicPr>
            <a:picLocks noChangeAspect="1"/>
          </p:cNvPicPr>
          <p:nvPr/>
        </p:nvPicPr>
        <p:blipFill>
          <a:blip r:embed="rId2"/>
          <a:stretch>
            <a:fillRect/>
          </a:stretch>
        </p:blipFill>
        <p:spPr>
          <a:xfrm>
            <a:off x="198124" y="1830262"/>
            <a:ext cx="8533579" cy="4031920"/>
          </a:xfrm>
          <a:prstGeom prst="rect">
            <a:avLst/>
          </a:prstGeom>
        </p:spPr>
      </p:pic>
      <p:sp>
        <p:nvSpPr>
          <p:cNvPr id="5" name="TextBox 4"/>
          <p:cNvSpPr txBox="1"/>
          <p:nvPr/>
        </p:nvSpPr>
        <p:spPr>
          <a:xfrm>
            <a:off x="271603" y="1499962"/>
            <a:ext cx="7088500"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Cumulative Obligations Report</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6947807" y="2669688"/>
            <a:ext cx="1783896" cy="3108543"/>
          </a:xfrm>
          <a:prstGeom prst="rect">
            <a:avLst/>
          </a:prstGeom>
          <a:solidFill>
            <a:schemeClr val="bg1"/>
          </a:solidFill>
        </p:spPr>
        <p:txBody>
          <a:bodyPr wrap="square" rtlCol="0">
            <a:spAutoFit/>
          </a:bodyPr>
          <a:lstStyle/>
          <a:p>
            <a:r>
              <a:rPr lang="en-US" dirty="0"/>
              <a:t> </a:t>
            </a:r>
            <a:r>
              <a:rPr lang="en-US" dirty="0" smtClean="0"/>
              <a:t>   </a:t>
            </a:r>
            <a:r>
              <a:rPr lang="en-US" sz="2000" dirty="0" smtClean="0"/>
              <a:t>$XXX,XXX</a:t>
            </a:r>
          </a:p>
          <a:p>
            <a:r>
              <a:rPr lang="en-US" sz="2000" dirty="0"/>
              <a:t> </a:t>
            </a:r>
            <a:r>
              <a:rPr lang="en-US" sz="2000" dirty="0" smtClean="0"/>
              <a:t>   $XXX,XXX</a:t>
            </a:r>
          </a:p>
          <a:p>
            <a:r>
              <a:rPr lang="en-US" sz="2000" dirty="0"/>
              <a:t> </a:t>
            </a:r>
            <a:r>
              <a:rPr lang="en-US" sz="2000" dirty="0" smtClean="0"/>
              <a:t>   $XXX,XXX</a:t>
            </a:r>
          </a:p>
          <a:p>
            <a:r>
              <a:rPr lang="en-US" sz="2000" dirty="0"/>
              <a:t> </a:t>
            </a:r>
            <a:r>
              <a:rPr lang="en-US" sz="2000" dirty="0" smtClean="0"/>
              <a:t>   $XXX,XXX</a:t>
            </a:r>
          </a:p>
          <a:p>
            <a:r>
              <a:rPr lang="en-US" sz="2000" dirty="0"/>
              <a:t> </a:t>
            </a:r>
            <a:r>
              <a:rPr lang="en-US" sz="2000" dirty="0" smtClean="0"/>
              <a:t>   $XXX,XXX</a:t>
            </a:r>
          </a:p>
          <a:p>
            <a:r>
              <a:rPr lang="en-US" sz="2000" dirty="0"/>
              <a:t> </a:t>
            </a:r>
            <a:r>
              <a:rPr lang="en-US" sz="2000" dirty="0" smtClean="0"/>
              <a:t>   $XXX,XXX</a:t>
            </a:r>
          </a:p>
          <a:p>
            <a:r>
              <a:rPr lang="en-US" sz="2000" dirty="0"/>
              <a:t> </a:t>
            </a:r>
            <a:r>
              <a:rPr lang="en-US" sz="2000" dirty="0" smtClean="0"/>
              <a:t>   $XXX,XXX</a:t>
            </a:r>
          </a:p>
          <a:p>
            <a:r>
              <a:rPr lang="en-US" sz="2000" dirty="0"/>
              <a:t> </a:t>
            </a:r>
            <a:r>
              <a:rPr lang="en-US" sz="2000" dirty="0" smtClean="0"/>
              <a:t>   $XXX,XXX</a:t>
            </a:r>
          </a:p>
          <a:p>
            <a:endParaRPr lang="en-US" dirty="0" smtClean="0"/>
          </a:p>
          <a:p>
            <a:r>
              <a:rPr lang="en-US" dirty="0"/>
              <a:t> </a:t>
            </a:r>
            <a:r>
              <a:rPr lang="en-US" dirty="0" smtClean="0"/>
              <a:t>  $X,XXX,XXX</a:t>
            </a:r>
            <a:endParaRPr lang="en-US" dirty="0"/>
          </a:p>
        </p:txBody>
      </p:sp>
      <p:sp>
        <p:nvSpPr>
          <p:cNvPr id="8" name="Rounded Rectangle 7"/>
          <p:cNvSpPr/>
          <p:nvPr/>
        </p:nvSpPr>
        <p:spPr>
          <a:xfrm>
            <a:off x="271603" y="2655296"/>
            <a:ext cx="8095157" cy="685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71603" y="3341096"/>
            <a:ext cx="8095157" cy="4054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3060463">
            <a:off x="1870269" y="3920535"/>
            <a:ext cx="1353515" cy="73061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20229" y="4190602"/>
            <a:ext cx="4552415" cy="1077218"/>
          </a:xfrm>
          <a:prstGeom prst="rect">
            <a:avLst/>
          </a:prstGeom>
          <a:solidFill>
            <a:schemeClr val="bg1"/>
          </a:solidFill>
          <a:ln w="41275">
            <a:solidFill>
              <a:srgbClr val="FF0000"/>
            </a:solidFill>
          </a:ln>
        </p:spPr>
        <p:txBody>
          <a:bodyPr wrap="square" rtlCol="0">
            <a:spAutoFit/>
          </a:bodyPr>
          <a:lstStyle/>
          <a:p>
            <a:r>
              <a:rPr lang="en-US" sz="3200" dirty="0" smtClean="0"/>
              <a:t>Contract Support Account is a New Feature in 2019</a:t>
            </a:r>
            <a:endParaRPr lang="en-US" sz="3200" dirty="0"/>
          </a:p>
        </p:txBody>
      </p:sp>
      <p:sp>
        <p:nvSpPr>
          <p:cNvPr id="14" name="Slide Number Placeholder 13"/>
          <p:cNvSpPr>
            <a:spLocks noGrp="1"/>
          </p:cNvSpPr>
          <p:nvPr>
            <p:ph type="sldNum" sz="quarter" idx="12"/>
          </p:nvPr>
        </p:nvSpPr>
        <p:spPr>
          <a:xfrm>
            <a:off x="7086600" y="5679619"/>
            <a:ext cx="2057400" cy="365125"/>
          </a:xfrm>
        </p:spPr>
        <p:txBody>
          <a:bodyPr/>
          <a:lstStyle/>
          <a:p>
            <a:fld id="{B28ABA67-FC50-654E-8A96-218D4BBD5773}"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23797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04"/>
            <a:ext cx="9144001" cy="824832"/>
          </a:xfrm>
        </p:spPr>
        <p:txBody>
          <a:bodyPr>
            <a:noAutofit/>
          </a:bodyPr>
          <a:lstStyle/>
          <a:p>
            <a:pPr algn="ctr"/>
            <a:r>
              <a:rPr lang="en-US" dirty="0"/>
              <a:t>Common Issues/Errors to be Mindful Of</a:t>
            </a:r>
          </a:p>
        </p:txBody>
      </p:sp>
      <p:sp>
        <p:nvSpPr>
          <p:cNvPr id="3" name="Content Placeholder 2"/>
          <p:cNvSpPr>
            <a:spLocks noGrp="1"/>
          </p:cNvSpPr>
          <p:nvPr>
            <p:ph idx="1"/>
          </p:nvPr>
        </p:nvSpPr>
        <p:spPr>
          <a:xfrm>
            <a:off x="0" y="1104499"/>
            <a:ext cx="9143999" cy="4758008"/>
          </a:xfrm>
          <a:noFill/>
        </p:spPr>
        <p:txBody>
          <a:bodyPr>
            <a:noAutofit/>
          </a:bodyPr>
          <a:lstStyle/>
          <a:p>
            <a:r>
              <a:rPr lang="en-US" sz="2400" b="1" dirty="0" smtClean="0"/>
              <a:t>Outdated indirect </a:t>
            </a:r>
            <a:r>
              <a:rPr lang="en-US" sz="2400" b="1" dirty="0"/>
              <a:t>c</a:t>
            </a:r>
            <a:r>
              <a:rPr lang="en-US" sz="2400" b="1" dirty="0" smtClean="0"/>
              <a:t>ost </a:t>
            </a:r>
            <a:r>
              <a:rPr lang="en-US" sz="2400" b="1" dirty="0"/>
              <a:t>r</a:t>
            </a:r>
            <a:r>
              <a:rPr lang="en-US" sz="2400" b="1" dirty="0" smtClean="0"/>
              <a:t>ate</a:t>
            </a:r>
          </a:p>
          <a:p>
            <a:pPr lvl="1"/>
            <a:r>
              <a:rPr lang="en-US" sz="2400" dirty="0" smtClean="0"/>
              <a:t>May not be greater than 4 years old</a:t>
            </a:r>
          </a:p>
          <a:p>
            <a:r>
              <a:rPr lang="en-US" sz="2400" b="1" dirty="0" smtClean="0"/>
              <a:t>Untimely initiation of IDC rate negotiations</a:t>
            </a:r>
          </a:p>
          <a:p>
            <a:pPr lvl="1"/>
            <a:r>
              <a:rPr lang="en-US" sz="2400" dirty="0" smtClean="0"/>
              <a:t>If new lower rate approved during FY, over payment situation may exist</a:t>
            </a:r>
          </a:p>
          <a:p>
            <a:pPr lvl="1"/>
            <a:r>
              <a:rPr lang="en-US" sz="2400" dirty="0" smtClean="0"/>
              <a:t>If rate for current FY not approved until after FY end, will NOT re-calculate award, per policy</a:t>
            </a:r>
          </a:p>
          <a:p>
            <a:r>
              <a:rPr lang="en-US" sz="2400" b="1" dirty="0" smtClean="0"/>
              <a:t>Salary/exclusion data includes info pertaining to non-BIA programs in Funding </a:t>
            </a:r>
            <a:r>
              <a:rPr lang="en-US" sz="2400" b="1" dirty="0"/>
              <a:t>A</a:t>
            </a:r>
            <a:r>
              <a:rPr lang="en-US" sz="2400" b="1" dirty="0" smtClean="0"/>
              <a:t>greement</a:t>
            </a:r>
          </a:p>
          <a:p>
            <a:pPr lvl="1"/>
            <a:r>
              <a:rPr lang="en-US" sz="2400" dirty="0" smtClean="0"/>
              <a:t>May cause over payment issue.</a:t>
            </a:r>
            <a:endParaRPr lang="en-US" sz="2400" dirty="0"/>
          </a:p>
          <a:p>
            <a:r>
              <a:rPr lang="en-US" sz="2400" b="1" dirty="0" smtClean="0"/>
              <a:t>Unresponsive to annual CSC data request</a:t>
            </a:r>
          </a:p>
          <a:p>
            <a:r>
              <a:rPr lang="en-US" sz="2400" b="1" dirty="0" smtClean="0"/>
              <a:t>There are no dumb questions – Ask!</a:t>
            </a:r>
            <a:endParaRPr lang="en-US" sz="2400" b="1" dirty="0"/>
          </a:p>
          <a:p>
            <a:pPr marL="0" indent="0">
              <a:buNone/>
            </a:pPr>
            <a:endParaRPr lang="en-US" sz="3000" b="1" dirty="0" smtClean="0"/>
          </a:p>
        </p:txBody>
      </p:sp>
      <p:sp>
        <p:nvSpPr>
          <p:cNvPr id="7" name="Slide Number Placeholder 6"/>
          <p:cNvSpPr>
            <a:spLocks noGrp="1"/>
          </p:cNvSpPr>
          <p:nvPr>
            <p:ph type="sldNum" sz="quarter" idx="12"/>
          </p:nvPr>
        </p:nvSpPr>
        <p:spPr>
          <a:xfrm>
            <a:off x="7086600" y="5679945"/>
            <a:ext cx="2057400" cy="365125"/>
          </a:xfrm>
        </p:spPr>
        <p:txBody>
          <a:bodyPr/>
          <a:lstStyle/>
          <a:p>
            <a:fld id="{B28ABA67-FC50-654E-8A96-218D4BBD5773}" type="slidenum">
              <a:rPr lang="en-US" smtClean="0"/>
              <a:pPr/>
              <a:t>12</a:t>
            </a:fld>
            <a:endParaRPr lang="en-US" dirty="0"/>
          </a:p>
        </p:txBody>
      </p:sp>
    </p:spTree>
    <p:extLst>
      <p:ext uri="{BB962C8B-B14F-4D97-AF65-F5344CB8AC3E}">
        <p14:creationId xmlns:p14="http://schemas.microsoft.com/office/powerpoint/2010/main" val="631992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96044"/>
            <a:ext cx="7543800" cy="741317"/>
          </a:xfrm>
        </p:spPr>
        <p:txBody>
          <a:bodyPr/>
          <a:lstStyle/>
          <a:p>
            <a:pPr algn="ctr"/>
            <a:r>
              <a:rPr lang="en-US" dirty="0" smtClean="0"/>
              <a:t>Office of Self Governance CSC Team</a:t>
            </a:r>
            <a:endParaRPr lang="en-US" dirty="0"/>
          </a:p>
        </p:txBody>
      </p:sp>
      <p:sp>
        <p:nvSpPr>
          <p:cNvPr id="3" name="Content Placeholder 2"/>
          <p:cNvSpPr>
            <a:spLocks noGrp="1"/>
          </p:cNvSpPr>
          <p:nvPr>
            <p:ph sz="half" idx="1"/>
          </p:nvPr>
        </p:nvSpPr>
        <p:spPr>
          <a:xfrm>
            <a:off x="380959" y="2286448"/>
            <a:ext cx="4847573" cy="3044251"/>
          </a:xfrm>
        </p:spPr>
        <p:txBody>
          <a:bodyPr>
            <a:normAutofit/>
          </a:bodyPr>
          <a:lstStyle/>
          <a:p>
            <a:pPr marL="0" indent="0">
              <a:buNone/>
            </a:pPr>
            <a:r>
              <a:rPr lang="en-US" sz="2800" dirty="0" smtClean="0"/>
              <a:t>Thomas </a:t>
            </a:r>
            <a:r>
              <a:rPr lang="en-US" sz="2800" dirty="0" err="1" smtClean="0"/>
              <a:t>Gubatayao</a:t>
            </a:r>
            <a:endParaRPr lang="en-US" sz="2800" dirty="0" smtClean="0"/>
          </a:p>
          <a:p>
            <a:pPr marL="0" indent="0">
              <a:buNone/>
            </a:pPr>
            <a:r>
              <a:rPr lang="en-US" sz="2800" dirty="0" smtClean="0"/>
              <a:t>(360) 699-1010</a:t>
            </a:r>
          </a:p>
          <a:p>
            <a:pPr marL="0" indent="0">
              <a:buNone/>
            </a:pPr>
            <a:r>
              <a:rPr lang="en-US" sz="2800" dirty="0" smtClean="0"/>
              <a:t>thomas.gubatayao@bia.gov</a:t>
            </a:r>
            <a:endParaRPr lang="en-US" sz="2800" dirty="0"/>
          </a:p>
        </p:txBody>
      </p:sp>
      <p:sp>
        <p:nvSpPr>
          <p:cNvPr id="4" name="Content Placeholder 3"/>
          <p:cNvSpPr>
            <a:spLocks noGrp="1"/>
          </p:cNvSpPr>
          <p:nvPr>
            <p:ph sz="half" idx="2"/>
          </p:nvPr>
        </p:nvSpPr>
        <p:spPr>
          <a:xfrm>
            <a:off x="5228532" y="2286223"/>
            <a:ext cx="3716135" cy="3044253"/>
          </a:xfrm>
        </p:spPr>
        <p:txBody>
          <a:bodyPr>
            <a:normAutofit/>
          </a:bodyPr>
          <a:lstStyle/>
          <a:p>
            <a:pPr marL="0" indent="0">
              <a:buNone/>
            </a:pPr>
            <a:r>
              <a:rPr lang="en-US" sz="2800" dirty="0" smtClean="0"/>
              <a:t>Miles Reader</a:t>
            </a:r>
          </a:p>
          <a:p>
            <a:pPr marL="0" indent="0">
              <a:buNone/>
            </a:pPr>
            <a:r>
              <a:rPr lang="en-US" sz="2800" dirty="0" smtClean="0"/>
              <a:t>(360) 699-1004</a:t>
            </a:r>
          </a:p>
          <a:p>
            <a:pPr marL="0" indent="0">
              <a:buNone/>
            </a:pPr>
            <a:r>
              <a:rPr lang="en-US" sz="2800" dirty="0" smtClean="0"/>
              <a:t>miles.reader@bia.gov</a:t>
            </a:r>
            <a:endParaRPr lang="en-US" sz="2800" dirty="0"/>
          </a:p>
        </p:txBody>
      </p:sp>
      <p:sp>
        <p:nvSpPr>
          <p:cNvPr id="8" name="Slide Number Placeholder 7"/>
          <p:cNvSpPr>
            <a:spLocks noGrp="1"/>
          </p:cNvSpPr>
          <p:nvPr>
            <p:ph type="sldNum" sz="quarter" idx="12"/>
          </p:nvPr>
        </p:nvSpPr>
        <p:spPr>
          <a:xfrm>
            <a:off x="7086600" y="5667420"/>
            <a:ext cx="2057400" cy="365125"/>
          </a:xfrm>
        </p:spPr>
        <p:txBody>
          <a:bodyPr/>
          <a:lstStyle/>
          <a:p>
            <a:fld id="{B28ABA67-FC50-654E-8A96-218D4BBD5773}" type="slidenum">
              <a:rPr lang="en-US" smtClean="0"/>
              <a:pPr/>
              <a:t>13</a:t>
            </a:fld>
            <a:endParaRPr lang="en-US"/>
          </a:p>
        </p:txBody>
      </p:sp>
    </p:spTree>
    <p:extLst>
      <p:ext uri="{BB962C8B-B14F-4D97-AF65-F5344CB8AC3E}">
        <p14:creationId xmlns:p14="http://schemas.microsoft.com/office/powerpoint/2010/main" val="740907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AAB3-232D-6240-92F2-1D708CC1274E}"/>
              </a:ext>
            </a:extLst>
          </p:cNvPr>
          <p:cNvSpPr>
            <a:spLocks noGrp="1"/>
          </p:cNvSpPr>
          <p:nvPr>
            <p:ph type="title"/>
          </p:nvPr>
        </p:nvSpPr>
        <p:spPr>
          <a:xfrm>
            <a:off x="1320944" y="525547"/>
            <a:ext cx="7194406" cy="2852737"/>
          </a:xfrm>
        </p:spPr>
        <p:txBody>
          <a:bodyPr>
            <a:normAutofit/>
          </a:bodyPr>
          <a:lstStyle/>
          <a:p>
            <a:pPr algn="ctr"/>
            <a:r>
              <a:rPr lang="en-US" sz="5400" dirty="0"/>
              <a:t>BIA Contract Support Costs</a:t>
            </a:r>
            <a:endParaRPr lang="en-US" sz="4800" dirty="0">
              <a:solidFill>
                <a:srgbClr val="7F2934"/>
              </a:solidFill>
            </a:endParaRPr>
          </a:p>
        </p:txBody>
      </p:sp>
      <p:sp>
        <p:nvSpPr>
          <p:cNvPr id="3" name="Text Placeholder 2">
            <a:extLst>
              <a:ext uri="{FF2B5EF4-FFF2-40B4-BE49-F238E27FC236}">
                <a16:creationId xmlns:a16="http://schemas.microsoft.com/office/drawing/2014/main" id="{70868B53-D977-C042-9DC6-ED630AC25A5F}"/>
              </a:ext>
            </a:extLst>
          </p:cNvPr>
          <p:cNvSpPr>
            <a:spLocks noGrp="1"/>
          </p:cNvSpPr>
          <p:nvPr>
            <p:ph type="body" idx="1"/>
          </p:nvPr>
        </p:nvSpPr>
        <p:spPr>
          <a:xfrm>
            <a:off x="1316182" y="3839370"/>
            <a:ext cx="7194406" cy="2227322"/>
          </a:xfrm>
        </p:spPr>
        <p:txBody>
          <a:bodyPr>
            <a:normAutofit/>
          </a:bodyPr>
          <a:lstStyle/>
          <a:p>
            <a:pPr algn="ctr"/>
            <a:r>
              <a:rPr lang="en-US" sz="3200" dirty="0"/>
              <a:t>Title IV Award Formulation Process with the Office of Self </a:t>
            </a:r>
            <a:r>
              <a:rPr lang="en-US" sz="3200" dirty="0" smtClean="0"/>
              <a:t>Governance</a:t>
            </a:r>
          </a:p>
          <a:p>
            <a:pPr algn="ctr"/>
            <a:endParaRPr lang="en-US" sz="3200" dirty="0"/>
          </a:p>
          <a:p>
            <a:pPr algn="ctr"/>
            <a:r>
              <a:rPr lang="en-US" sz="2800" dirty="0"/>
              <a:t>Miles Reader, Financial </a:t>
            </a:r>
            <a:r>
              <a:rPr lang="en-US" sz="2800" dirty="0" smtClean="0"/>
              <a:t>Specialist</a:t>
            </a:r>
            <a:endParaRPr lang="en-US" sz="2800" dirty="0"/>
          </a:p>
        </p:txBody>
      </p:sp>
      <p:sp>
        <p:nvSpPr>
          <p:cNvPr id="7" name="Slide Number Placeholder 6"/>
          <p:cNvSpPr>
            <a:spLocks noGrp="1"/>
          </p:cNvSpPr>
          <p:nvPr>
            <p:ph type="sldNum" sz="quarter" idx="12"/>
          </p:nvPr>
        </p:nvSpPr>
        <p:spPr/>
        <p:txBody>
          <a:bodyPr/>
          <a:lstStyle/>
          <a:p>
            <a:fld id="{B28ABA67-FC50-654E-8A96-218D4BBD5773}" type="slidenum">
              <a:rPr lang="en-US" smtClean="0"/>
              <a:t>2</a:t>
            </a:fld>
            <a:endParaRPr lang="en-US"/>
          </a:p>
        </p:txBody>
      </p:sp>
    </p:spTree>
    <p:extLst>
      <p:ext uri="{BB962C8B-B14F-4D97-AF65-F5344CB8AC3E}">
        <p14:creationId xmlns:p14="http://schemas.microsoft.com/office/powerpoint/2010/main" val="232694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599"/>
            <a:ext cx="7886700" cy="699237"/>
          </a:xfrm>
        </p:spPr>
        <p:txBody>
          <a:bodyPr/>
          <a:lstStyle/>
          <a:p>
            <a:pPr algn="ctr"/>
            <a:r>
              <a:rPr lang="en-US" dirty="0" smtClean="0"/>
              <a:t>Public Law 93-638</a:t>
            </a:r>
            <a:endParaRPr lang="en-US" dirty="0"/>
          </a:p>
        </p:txBody>
      </p:sp>
      <p:sp>
        <p:nvSpPr>
          <p:cNvPr id="3" name="Content Placeholder 2"/>
          <p:cNvSpPr>
            <a:spLocks noGrp="1"/>
          </p:cNvSpPr>
          <p:nvPr>
            <p:ph idx="1"/>
          </p:nvPr>
        </p:nvSpPr>
        <p:spPr>
          <a:xfrm>
            <a:off x="0" y="927836"/>
            <a:ext cx="9144000" cy="4879241"/>
          </a:xfrm>
        </p:spPr>
        <p:txBody>
          <a:bodyPr>
            <a:normAutofit lnSpcReduction="10000"/>
          </a:bodyPr>
          <a:lstStyle/>
          <a:p>
            <a:r>
              <a:rPr lang="en-US" sz="2800" b="1" dirty="0" smtClean="0"/>
              <a:t>Section 106(a)(2):</a:t>
            </a:r>
            <a:r>
              <a:rPr lang="en-US" sz="2800" dirty="0" smtClean="0"/>
              <a:t> CSC shall consist of reasonable 	costs for activities to ensure compliance with 	terms of the contract and prudent management</a:t>
            </a:r>
          </a:p>
          <a:p>
            <a:endParaRPr lang="en-US" sz="2800" dirty="0" smtClean="0"/>
          </a:p>
          <a:p>
            <a:r>
              <a:rPr lang="en-US" sz="2800" b="1" dirty="0" smtClean="0"/>
              <a:t>Section 106(a)(3): </a:t>
            </a:r>
            <a:r>
              <a:rPr lang="en-US" sz="2800" dirty="0" smtClean="0"/>
              <a:t>authorizes reimbursement of 	reasonable and allowable Contract Support Costs 	which may be either direct or indirect in nature, so 	long as they do not duplicate costs which are 	funded through program allocations</a:t>
            </a:r>
          </a:p>
          <a:p>
            <a:pPr marL="0" indent="0">
              <a:buNone/>
            </a:pPr>
            <a:endParaRPr lang="en-US" sz="2800" dirty="0" smtClean="0"/>
          </a:p>
          <a:p>
            <a:r>
              <a:rPr lang="en-US" sz="2800" b="1" dirty="0" smtClean="0"/>
              <a:t>Section 106(a)(5) and (a)(6):</a:t>
            </a:r>
            <a:r>
              <a:rPr lang="en-US" sz="2800" dirty="0" smtClean="0"/>
              <a:t> authorizes startup and 	pre-award costs to be provided as a part of CSC</a:t>
            </a:r>
            <a:endParaRPr lang="en-US" sz="2800" b="1" dirty="0"/>
          </a:p>
        </p:txBody>
      </p:sp>
      <p:sp>
        <p:nvSpPr>
          <p:cNvPr id="7" name="Slide Number Placeholder 6"/>
          <p:cNvSpPr>
            <a:spLocks noGrp="1"/>
          </p:cNvSpPr>
          <p:nvPr>
            <p:ph type="sldNum" sz="quarter" idx="12"/>
          </p:nvPr>
        </p:nvSpPr>
        <p:spPr>
          <a:xfrm>
            <a:off x="7086600" y="5624513"/>
            <a:ext cx="2057400" cy="365125"/>
          </a:xfrm>
        </p:spPr>
        <p:txBody>
          <a:bodyPr/>
          <a:lstStyle/>
          <a:p>
            <a:fld id="{B28ABA67-FC50-654E-8A96-218D4BBD5773}" type="slidenum">
              <a:rPr lang="en-US" smtClean="0"/>
              <a:t>3</a:t>
            </a:fld>
            <a:endParaRPr lang="en-US"/>
          </a:p>
        </p:txBody>
      </p:sp>
    </p:spTree>
    <p:extLst>
      <p:ext uri="{BB962C8B-B14F-4D97-AF65-F5344CB8AC3E}">
        <p14:creationId xmlns:p14="http://schemas.microsoft.com/office/powerpoint/2010/main" val="2855212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328"/>
            <a:ext cx="9144000" cy="656233"/>
          </a:xfrm>
        </p:spPr>
        <p:txBody>
          <a:bodyPr>
            <a:noAutofit/>
          </a:bodyPr>
          <a:lstStyle/>
          <a:p>
            <a:pPr algn="ctr"/>
            <a:r>
              <a:rPr lang="en-US" dirty="0" smtClean="0"/>
              <a:t>Startup Contract Support Cost Awards</a:t>
            </a:r>
            <a:endParaRPr lang="en-US" dirty="0"/>
          </a:p>
        </p:txBody>
      </p:sp>
      <p:sp>
        <p:nvSpPr>
          <p:cNvPr id="3" name="Content Placeholder 2"/>
          <p:cNvSpPr>
            <a:spLocks noGrp="1"/>
          </p:cNvSpPr>
          <p:nvPr>
            <p:ph idx="1"/>
          </p:nvPr>
        </p:nvSpPr>
        <p:spPr>
          <a:xfrm>
            <a:off x="0" y="732561"/>
            <a:ext cx="9144000" cy="5224827"/>
          </a:xfrm>
          <a:noFill/>
        </p:spPr>
        <p:txBody>
          <a:bodyPr>
            <a:normAutofit lnSpcReduction="10000"/>
          </a:bodyPr>
          <a:lstStyle/>
          <a:p>
            <a:pPr marL="0" indent="0">
              <a:buNone/>
            </a:pPr>
            <a:r>
              <a:rPr lang="en-US" sz="2800" dirty="0" smtClean="0"/>
              <a:t>Startup costs consist of the reasonable costs that have been incurred or will be incurred on a one-time basis pursuant to the contract necessary to plan, prepare for, and assume operation of the PSFA that is the subject of the contract; and to ensure compliance with the terms of the contract and prudent management.</a:t>
            </a:r>
          </a:p>
          <a:p>
            <a:pPr marL="0" indent="0">
              <a:buNone/>
            </a:pPr>
            <a:endParaRPr lang="en-US" sz="2800" dirty="0" smtClean="0"/>
          </a:p>
          <a:p>
            <a:r>
              <a:rPr lang="en-US" sz="2800" dirty="0" smtClean="0"/>
              <a:t>Examples:</a:t>
            </a:r>
          </a:p>
          <a:p>
            <a:pPr lvl="1"/>
            <a:r>
              <a:rPr lang="en-US" sz="2600" dirty="0" smtClean="0"/>
              <a:t>Administrative computer and hardware</a:t>
            </a:r>
          </a:p>
          <a:p>
            <a:pPr lvl="1"/>
            <a:r>
              <a:rPr lang="en-US" sz="2600" dirty="0" smtClean="0"/>
              <a:t>Training necessary to operate the program</a:t>
            </a:r>
          </a:p>
          <a:p>
            <a:pPr lvl="1"/>
            <a:r>
              <a:rPr lang="en-US" sz="2600" dirty="0" smtClean="0"/>
              <a:t>Systems development</a:t>
            </a:r>
          </a:p>
          <a:p>
            <a:pPr lvl="1"/>
            <a:r>
              <a:rPr lang="en-US" sz="2600" dirty="0" smtClean="0"/>
              <a:t>Equipment &amp; furniture (Administrative staff)</a:t>
            </a:r>
          </a:p>
          <a:p>
            <a:pPr lvl="1"/>
            <a:r>
              <a:rPr lang="en-US" sz="2600" dirty="0" smtClean="0"/>
              <a:t>Travel to participate in contract negotiations</a:t>
            </a:r>
            <a:endParaRPr lang="en-US" sz="2600" dirty="0"/>
          </a:p>
        </p:txBody>
      </p:sp>
      <p:sp>
        <p:nvSpPr>
          <p:cNvPr id="7" name="Slide Number Placeholder 6"/>
          <p:cNvSpPr>
            <a:spLocks noGrp="1"/>
          </p:cNvSpPr>
          <p:nvPr>
            <p:ph type="sldNum" sz="quarter" idx="12"/>
          </p:nvPr>
        </p:nvSpPr>
        <p:spPr>
          <a:xfrm>
            <a:off x="7086600" y="5592263"/>
            <a:ext cx="2057400" cy="365125"/>
          </a:xfrm>
        </p:spPr>
        <p:txBody>
          <a:bodyPr/>
          <a:lstStyle/>
          <a:p>
            <a:fld id="{B28ABA67-FC50-654E-8A96-218D4BBD5773}" type="slidenum">
              <a:rPr lang="en-US" smtClean="0"/>
              <a:t>4</a:t>
            </a:fld>
            <a:endParaRPr lang="en-US"/>
          </a:p>
        </p:txBody>
      </p:sp>
    </p:spTree>
    <p:extLst>
      <p:ext uri="{BB962C8B-B14F-4D97-AF65-F5344CB8AC3E}">
        <p14:creationId xmlns:p14="http://schemas.microsoft.com/office/powerpoint/2010/main" val="3699262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717"/>
            <a:ext cx="9144000" cy="605972"/>
          </a:xfrm>
        </p:spPr>
        <p:txBody>
          <a:bodyPr>
            <a:normAutofit fontScale="90000"/>
          </a:bodyPr>
          <a:lstStyle/>
          <a:p>
            <a:pPr algn="ctr"/>
            <a:r>
              <a:rPr lang="en-US" b="1" dirty="0" smtClean="0"/>
              <a:t>OSG’s Annual Contract Support Data Request</a:t>
            </a:r>
            <a:endParaRPr lang="en-US" b="1" dirty="0"/>
          </a:p>
        </p:txBody>
      </p:sp>
      <p:pic>
        <p:nvPicPr>
          <p:cNvPr id="4" name="Content Placeholder 3"/>
          <p:cNvPicPr>
            <a:picLocks noGrp="1" noChangeAspect="1"/>
          </p:cNvPicPr>
          <p:nvPr>
            <p:ph idx="1"/>
          </p:nvPr>
        </p:nvPicPr>
        <p:blipFill>
          <a:blip r:embed="rId2"/>
          <a:stretch>
            <a:fillRect/>
          </a:stretch>
        </p:blipFill>
        <p:spPr>
          <a:xfrm>
            <a:off x="1072662" y="713689"/>
            <a:ext cx="6480190" cy="6144311"/>
          </a:xfrm>
          <a:prstGeom prst="rect">
            <a:avLst/>
          </a:prstGeom>
        </p:spPr>
      </p:pic>
      <p:sp>
        <p:nvSpPr>
          <p:cNvPr id="6" name="Oval 5"/>
          <p:cNvSpPr/>
          <p:nvPr/>
        </p:nvSpPr>
        <p:spPr>
          <a:xfrm>
            <a:off x="4423489" y="3681938"/>
            <a:ext cx="1142818" cy="713014"/>
          </a:xfrm>
          <a:prstGeom prst="ellipse">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ight Arrow 9"/>
          <p:cNvSpPr/>
          <p:nvPr/>
        </p:nvSpPr>
        <p:spPr>
          <a:xfrm rot="10139781">
            <a:off x="5617723" y="3407505"/>
            <a:ext cx="1693395" cy="701852"/>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52852" y="2901785"/>
            <a:ext cx="1532873" cy="1569660"/>
          </a:xfrm>
          <a:prstGeom prst="rect">
            <a:avLst/>
          </a:prstGeom>
          <a:noFill/>
        </p:spPr>
        <p:txBody>
          <a:bodyPr wrap="square" rtlCol="0">
            <a:spAutoFit/>
          </a:bodyPr>
          <a:lstStyle/>
          <a:p>
            <a:r>
              <a:rPr lang="en-US" sz="2400" dirty="0" smtClean="0">
                <a:solidFill>
                  <a:srgbClr val="FF0000"/>
                </a:solidFill>
              </a:rPr>
              <a:t>August 1 Deadline to submit data!!</a:t>
            </a:r>
            <a:endParaRPr lang="en-US" sz="2400" dirty="0">
              <a:solidFill>
                <a:srgbClr val="FF0000"/>
              </a:solidFill>
            </a:endParaRPr>
          </a:p>
        </p:txBody>
      </p:sp>
      <p:sp>
        <p:nvSpPr>
          <p:cNvPr id="8" name="Slide Number Placeholder 7"/>
          <p:cNvSpPr>
            <a:spLocks noGrp="1"/>
          </p:cNvSpPr>
          <p:nvPr>
            <p:ph type="sldNum" sz="quarter" idx="12"/>
          </p:nvPr>
        </p:nvSpPr>
        <p:spPr>
          <a:xfrm>
            <a:off x="7086600" y="5592264"/>
            <a:ext cx="2057400" cy="365125"/>
          </a:xfrm>
        </p:spPr>
        <p:txBody>
          <a:bodyPr/>
          <a:lstStyle/>
          <a:p>
            <a:fld id="{B28ABA67-FC50-654E-8A96-218D4BBD5773}" type="slidenum">
              <a:rPr lang="en-US" smtClean="0"/>
              <a:t>5</a:t>
            </a:fld>
            <a:endParaRPr lang="en-US"/>
          </a:p>
        </p:txBody>
      </p:sp>
    </p:spTree>
    <p:extLst>
      <p:ext uri="{BB962C8B-B14F-4D97-AF65-F5344CB8AC3E}">
        <p14:creationId xmlns:p14="http://schemas.microsoft.com/office/powerpoint/2010/main" val="2137728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1259"/>
            <a:ext cx="7543800" cy="806631"/>
          </a:xfrm>
        </p:spPr>
        <p:txBody>
          <a:bodyPr/>
          <a:lstStyle/>
          <a:p>
            <a:pPr algn="ctr"/>
            <a:r>
              <a:rPr lang="en-US" dirty="0" smtClean="0"/>
              <a:t>The Budgetary Data Components</a:t>
            </a:r>
            <a:endParaRPr lang="en-US" dirty="0"/>
          </a:p>
        </p:txBody>
      </p:sp>
      <p:sp>
        <p:nvSpPr>
          <p:cNvPr id="3" name="Content Placeholder 2"/>
          <p:cNvSpPr>
            <a:spLocks noGrp="1"/>
          </p:cNvSpPr>
          <p:nvPr>
            <p:ph idx="1"/>
          </p:nvPr>
        </p:nvSpPr>
        <p:spPr>
          <a:xfrm>
            <a:off x="263047" y="1067890"/>
            <a:ext cx="8592854" cy="4914899"/>
          </a:xfrm>
          <a:noFill/>
        </p:spPr>
        <p:txBody>
          <a:bodyPr>
            <a:noAutofit/>
          </a:bodyPr>
          <a:lstStyle/>
          <a:p>
            <a:r>
              <a:rPr lang="en-US" sz="2400" b="1" dirty="0" smtClean="0"/>
              <a:t>Budgeted BIA Program Salaries Expense (Excluding Fringe)</a:t>
            </a:r>
          </a:p>
          <a:p>
            <a:r>
              <a:rPr lang="en-US" sz="2400" b="1" dirty="0" smtClean="0"/>
              <a:t>Budgeted Indirect Cost Exclusions (Per Terms of Indirect Cost Rate)</a:t>
            </a:r>
          </a:p>
          <a:p>
            <a:pPr lvl="1"/>
            <a:r>
              <a:rPr lang="en-US" sz="2400" dirty="0"/>
              <a:t>P</a:t>
            </a:r>
            <a:r>
              <a:rPr lang="en-US" sz="2400" dirty="0" smtClean="0"/>
              <a:t>ertains to Tribes with IDC rates applicable to Total Direct Cost</a:t>
            </a:r>
          </a:p>
          <a:p>
            <a:r>
              <a:rPr lang="en-US" sz="2400" b="1" dirty="0" smtClean="0"/>
              <a:t>BIA Programs ONLY! Do NOT Include Data Pertaining to:</a:t>
            </a:r>
          </a:p>
          <a:p>
            <a:pPr lvl="1"/>
            <a:r>
              <a:rPr lang="en-US" sz="2400" dirty="0" smtClean="0"/>
              <a:t>Federal Highway Tribal Transportation Program</a:t>
            </a:r>
          </a:p>
          <a:p>
            <a:pPr lvl="1"/>
            <a:r>
              <a:rPr lang="en-US" sz="2400" dirty="0" smtClean="0"/>
              <a:t>Department of Health and Department of Labor 477 Programs</a:t>
            </a:r>
          </a:p>
          <a:p>
            <a:pPr lvl="1"/>
            <a:r>
              <a:rPr lang="en-US" sz="2400" dirty="0" smtClean="0"/>
              <a:t>Wildland Fire Preparedness</a:t>
            </a:r>
          </a:p>
          <a:p>
            <a:pPr lvl="1"/>
            <a:r>
              <a:rPr lang="en-US" sz="2400" dirty="0" smtClean="0"/>
              <a:t>Construction Funds</a:t>
            </a:r>
          </a:p>
          <a:p>
            <a:pPr lvl="1"/>
            <a:r>
              <a:rPr lang="en-US" sz="2400" dirty="0" smtClean="0"/>
              <a:t>Etc. – If you’re unsure, ask us!</a:t>
            </a:r>
            <a:endParaRPr lang="en-US" sz="2400" dirty="0"/>
          </a:p>
        </p:txBody>
      </p:sp>
      <p:sp>
        <p:nvSpPr>
          <p:cNvPr id="7" name="Slide Number Placeholder 6"/>
          <p:cNvSpPr>
            <a:spLocks noGrp="1"/>
          </p:cNvSpPr>
          <p:nvPr>
            <p:ph type="sldNum" sz="quarter" idx="12"/>
          </p:nvPr>
        </p:nvSpPr>
        <p:spPr>
          <a:xfrm>
            <a:off x="7086600" y="5617664"/>
            <a:ext cx="2057400" cy="365125"/>
          </a:xfrm>
        </p:spPr>
        <p:txBody>
          <a:bodyPr/>
          <a:lstStyle/>
          <a:p>
            <a:fld id="{B28ABA67-FC50-654E-8A96-218D4BBD5773}" type="slidenum">
              <a:rPr lang="en-US" smtClean="0"/>
              <a:t>6</a:t>
            </a:fld>
            <a:endParaRPr lang="en-US" dirty="0"/>
          </a:p>
        </p:txBody>
      </p:sp>
    </p:spTree>
    <p:extLst>
      <p:ext uri="{BB962C8B-B14F-4D97-AF65-F5344CB8AC3E}">
        <p14:creationId xmlns:p14="http://schemas.microsoft.com/office/powerpoint/2010/main" val="8180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down)">
                                      <p:cBhvr>
                                        <p:cTn id="19" dur="500"/>
                                        <p:tgtEl>
                                          <p:spTgt spid="3">
                                            <p:txEl>
                                              <p:pRg st="7" end="7"/>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7447"/>
            <a:ext cx="9141517" cy="5266939"/>
          </a:xfrm>
        </p:spPr>
        <p:txBody>
          <a:bodyPr/>
          <a:lstStyle/>
          <a:p>
            <a:r>
              <a:rPr lang="en-US" sz="1800" b="1" dirty="0" smtClean="0"/>
              <a:t>Data Request Section 1 – Modified Total Direct Cost – </a:t>
            </a:r>
            <a:r>
              <a:rPr lang="en-US" sz="1800" b="1" u="sng" dirty="0" smtClean="0">
                <a:solidFill>
                  <a:srgbClr val="FF0000"/>
                </a:solidFill>
              </a:rPr>
              <a:t>Report Exclusions</a:t>
            </a:r>
            <a:r>
              <a:rPr lang="en-US" sz="1800" b="1" dirty="0" smtClean="0"/>
              <a:t>!</a:t>
            </a:r>
          </a:p>
          <a:p>
            <a:endParaRPr lang="en-US" dirty="0"/>
          </a:p>
          <a:p>
            <a:pPr marL="0" indent="0">
              <a:buNone/>
            </a:pPr>
            <a:endParaRPr lang="en-US" dirty="0" smtClean="0"/>
          </a:p>
          <a:p>
            <a:pPr marL="0" indent="0">
              <a:buNone/>
            </a:pPr>
            <a:endParaRPr lang="en-US" sz="1100" dirty="0"/>
          </a:p>
          <a:p>
            <a:r>
              <a:rPr lang="en-US" sz="1800" b="1" dirty="0" smtClean="0"/>
              <a:t>Data Request Section 2 – Direct Salaries and Wages </a:t>
            </a:r>
            <a:r>
              <a:rPr lang="en-US" sz="1800" b="1" u="sng" dirty="0" smtClean="0"/>
              <a:t>Including</a:t>
            </a:r>
            <a:r>
              <a:rPr lang="en-US" sz="1800" b="1" dirty="0" smtClean="0"/>
              <a:t> Fringe</a:t>
            </a:r>
          </a:p>
          <a:p>
            <a:pPr marL="0" indent="0">
              <a:buNone/>
            </a:pPr>
            <a:endParaRPr lang="en-US" sz="2000" dirty="0" smtClean="0"/>
          </a:p>
          <a:p>
            <a:pPr marL="0" indent="0">
              <a:buNone/>
            </a:pPr>
            <a:endParaRPr lang="en-US" dirty="0"/>
          </a:p>
          <a:p>
            <a:endParaRPr lang="en-US" sz="2800" dirty="0" smtClean="0"/>
          </a:p>
          <a:p>
            <a:r>
              <a:rPr lang="en-US" sz="1800" b="1" dirty="0" smtClean="0"/>
              <a:t>Data Request Section 3 – Direct Salaries and Wages </a:t>
            </a:r>
            <a:r>
              <a:rPr lang="en-US" sz="1800" b="1" u="sng" dirty="0"/>
              <a:t>E</a:t>
            </a:r>
            <a:r>
              <a:rPr lang="en-US" sz="1800" b="1" u="sng" dirty="0" smtClean="0"/>
              <a:t>xcluding</a:t>
            </a:r>
            <a:r>
              <a:rPr lang="en-US" sz="1800" b="1" dirty="0" smtClean="0"/>
              <a:t> Fringe</a:t>
            </a:r>
          </a:p>
          <a:p>
            <a:pPr lvl="1"/>
            <a:endParaRPr lang="en-US" dirty="0"/>
          </a:p>
        </p:txBody>
      </p:sp>
      <p:sp>
        <p:nvSpPr>
          <p:cNvPr id="2" name="Title 1"/>
          <p:cNvSpPr>
            <a:spLocks noGrp="1"/>
          </p:cNvSpPr>
          <p:nvPr>
            <p:ph type="title"/>
          </p:nvPr>
        </p:nvSpPr>
        <p:spPr>
          <a:xfrm>
            <a:off x="2483" y="171853"/>
            <a:ext cx="9141517" cy="1045594"/>
          </a:xfrm>
        </p:spPr>
        <p:txBody>
          <a:bodyPr>
            <a:normAutofit fontScale="90000"/>
          </a:bodyPr>
          <a:lstStyle/>
          <a:p>
            <a:pPr algn="ctr"/>
            <a:r>
              <a:rPr lang="en-US" sz="3600" dirty="0" smtClean="0"/>
              <a:t>Understand Tribes IDC Agreement</a:t>
            </a:r>
            <a:br>
              <a:rPr lang="en-US" sz="3600" dirty="0" smtClean="0"/>
            </a:br>
            <a:r>
              <a:rPr lang="en-US" sz="3600" dirty="0" smtClean="0"/>
              <a:t>Complete Data Request Accordingly</a:t>
            </a:r>
            <a:endParaRPr lang="en-US" sz="3600" dirty="0"/>
          </a:p>
        </p:txBody>
      </p:sp>
      <p:pic>
        <p:nvPicPr>
          <p:cNvPr id="4" name="Picture 3"/>
          <p:cNvPicPr>
            <a:picLocks noChangeAspect="1"/>
          </p:cNvPicPr>
          <p:nvPr/>
        </p:nvPicPr>
        <p:blipFill>
          <a:blip r:embed="rId2"/>
          <a:stretch>
            <a:fillRect/>
          </a:stretch>
        </p:blipFill>
        <p:spPr>
          <a:xfrm>
            <a:off x="479146" y="4539820"/>
            <a:ext cx="8225237" cy="1542421"/>
          </a:xfrm>
          <a:prstGeom prst="rect">
            <a:avLst/>
          </a:prstGeom>
        </p:spPr>
      </p:pic>
      <p:pic>
        <p:nvPicPr>
          <p:cNvPr id="5" name="Picture 4"/>
          <p:cNvPicPr>
            <a:picLocks noChangeAspect="1"/>
          </p:cNvPicPr>
          <p:nvPr/>
        </p:nvPicPr>
        <p:blipFill>
          <a:blip r:embed="rId3"/>
          <a:stretch>
            <a:fillRect/>
          </a:stretch>
        </p:blipFill>
        <p:spPr>
          <a:xfrm>
            <a:off x="350906" y="1494598"/>
            <a:ext cx="8353477" cy="1150663"/>
          </a:xfrm>
          <a:prstGeom prst="rect">
            <a:avLst/>
          </a:prstGeom>
        </p:spPr>
      </p:pic>
      <p:pic>
        <p:nvPicPr>
          <p:cNvPr id="6" name="Picture 5"/>
          <p:cNvPicPr>
            <a:picLocks noChangeAspect="1"/>
          </p:cNvPicPr>
          <p:nvPr/>
        </p:nvPicPr>
        <p:blipFill>
          <a:blip r:embed="rId4"/>
          <a:stretch>
            <a:fillRect/>
          </a:stretch>
        </p:blipFill>
        <p:spPr>
          <a:xfrm>
            <a:off x="448365" y="2922412"/>
            <a:ext cx="8256019" cy="1215263"/>
          </a:xfrm>
          <a:prstGeom prst="rect">
            <a:avLst/>
          </a:prstGeom>
        </p:spPr>
      </p:pic>
      <p:sp>
        <p:nvSpPr>
          <p:cNvPr id="10" name="Slide Number Placeholder 9"/>
          <p:cNvSpPr>
            <a:spLocks noGrp="1"/>
          </p:cNvSpPr>
          <p:nvPr>
            <p:ph type="sldNum" sz="quarter" idx="12"/>
          </p:nvPr>
        </p:nvSpPr>
        <p:spPr>
          <a:xfrm>
            <a:off x="7084117" y="5647811"/>
            <a:ext cx="2057400" cy="365125"/>
          </a:xfrm>
        </p:spPr>
        <p:txBody>
          <a:bodyPr/>
          <a:lstStyle/>
          <a:p>
            <a:fld id="{B28ABA67-FC50-654E-8A96-218D4BBD5773}" type="slidenum">
              <a:rPr lang="en-US" smtClean="0"/>
              <a:t>7</a:t>
            </a:fld>
            <a:endParaRPr lang="en-US"/>
          </a:p>
        </p:txBody>
      </p:sp>
    </p:spTree>
    <p:extLst>
      <p:ext uri="{BB962C8B-B14F-4D97-AF65-F5344CB8AC3E}">
        <p14:creationId xmlns:p14="http://schemas.microsoft.com/office/powerpoint/2010/main" val="4044952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183"/>
            <a:ext cx="7886700" cy="1145267"/>
          </a:xfrm>
        </p:spPr>
        <p:txBody>
          <a:bodyPr>
            <a:normAutofit/>
          </a:bodyPr>
          <a:lstStyle/>
          <a:p>
            <a:pPr algn="ctr"/>
            <a:r>
              <a:rPr lang="en-US" dirty="0" smtClean="0"/>
              <a:t>The Calculation Process</a:t>
            </a:r>
            <a:br>
              <a:rPr lang="en-US" dirty="0" smtClean="0"/>
            </a:br>
            <a:r>
              <a:rPr lang="en-US" dirty="0" smtClean="0"/>
              <a:t>Modified Total Direct Cost Example</a:t>
            </a:r>
            <a:endParaRPr lang="en-US" dirty="0"/>
          </a:p>
        </p:txBody>
      </p:sp>
      <p:sp>
        <p:nvSpPr>
          <p:cNvPr id="3" name="Content Placeholder 2"/>
          <p:cNvSpPr>
            <a:spLocks noGrp="1"/>
          </p:cNvSpPr>
          <p:nvPr>
            <p:ph idx="1"/>
          </p:nvPr>
        </p:nvSpPr>
        <p:spPr>
          <a:xfrm>
            <a:off x="0" y="1314450"/>
            <a:ext cx="9144000" cy="4792624"/>
          </a:xfrm>
          <a:noFill/>
        </p:spPr>
        <p:txBody>
          <a:bodyPr>
            <a:normAutofit/>
          </a:bodyPr>
          <a:lstStyle/>
          <a:p>
            <a:pPr lvl="1"/>
            <a:r>
              <a:rPr lang="en-US" sz="3000" dirty="0" smtClean="0"/>
              <a:t>Budgeted Program Salaries		$ 50,000</a:t>
            </a:r>
          </a:p>
          <a:p>
            <a:pPr lvl="1"/>
            <a:r>
              <a:rPr lang="en-US" sz="3000" dirty="0" smtClean="0"/>
              <a:t>National DCSC Rate		</a:t>
            </a:r>
            <a:r>
              <a:rPr lang="en-US" sz="3000" dirty="0"/>
              <a:t>	 </a:t>
            </a:r>
            <a:r>
              <a:rPr lang="en-US" sz="3000" dirty="0" smtClean="0"/>
              <a:t>  	   </a:t>
            </a:r>
            <a:r>
              <a:rPr lang="en-US" sz="3000" u="sng" dirty="0" smtClean="0"/>
              <a:t>18.00%</a:t>
            </a:r>
          </a:p>
          <a:p>
            <a:pPr lvl="1"/>
            <a:r>
              <a:rPr lang="en-US" sz="3000" b="1" dirty="0" smtClean="0"/>
              <a:t>Direct CSC Requirement		$   9,000</a:t>
            </a:r>
          </a:p>
          <a:p>
            <a:pPr marL="342900" lvl="1" indent="0">
              <a:buNone/>
            </a:pPr>
            <a:endParaRPr lang="en-US" sz="3000" dirty="0"/>
          </a:p>
          <a:p>
            <a:pPr lvl="1"/>
            <a:r>
              <a:rPr lang="en-US" sz="3000" dirty="0" smtClean="0"/>
              <a:t>Total OIP Awarded				$200,000</a:t>
            </a:r>
          </a:p>
          <a:p>
            <a:pPr lvl="1"/>
            <a:r>
              <a:rPr lang="en-US" sz="3000" dirty="0" smtClean="0"/>
              <a:t>Less: IDC Exclusions				$ (20,000)</a:t>
            </a:r>
          </a:p>
          <a:p>
            <a:pPr lvl="1"/>
            <a:r>
              <a:rPr lang="en-US" sz="3000" dirty="0" smtClean="0"/>
              <a:t>Add: Direct CSC Award			</a:t>
            </a:r>
            <a:r>
              <a:rPr lang="en-US" sz="3000" u="sng" dirty="0" smtClean="0"/>
              <a:t>$    9,000</a:t>
            </a:r>
          </a:p>
          <a:p>
            <a:pPr lvl="1"/>
            <a:r>
              <a:rPr lang="en-US" sz="3000" dirty="0" smtClean="0"/>
              <a:t>Direct Cost Base					$189,000</a:t>
            </a:r>
          </a:p>
          <a:p>
            <a:pPr lvl="1"/>
            <a:r>
              <a:rPr lang="en-US" sz="3000" dirty="0" smtClean="0"/>
              <a:t>Indirect Cost Rate		</a:t>
            </a:r>
            <a:r>
              <a:rPr lang="en-US" sz="3000" dirty="0"/>
              <a:t>	</a:t>
            </a:r>
            <a:r>
              <a:rPr lang="en-US" sz="3000" dirty="0" smtClean="0"/>
              <a:t>    	   </a:t>
            </a:r>
            <a:r>
              <a:rPr lang="en-US" sz="3000" u="sng" dirty="0" smtClean="0"/>
              <a:t>50.00%</a:t>
            </a:r>
            <a:endParaRPr lang="en-US" sz="3000" dirty="0" smtClean="0"/>
          </a:p>
          <a:p>
            <a:pPr lvl="1"/>
            <a:r>
              <a:rPr lang="en-US" sz="3000" b="1" dirty="0" smtClean="0"/>
              <a:t>Indirect CSC Requirement		$  94,500</a:t>
            </a:r>
            <a:endParaRPr lang="en-US" sz="3000" b="1" dirty="0"/>
          </a:p>
        </p:txBody>
      </p:sp>
      <p:sp>
        <p:nvSpPr>
          <p:cNvPr id="5" name="Left Arrow 4"/>
          <p:cNvSpPr/>
          <p:nvPr/>
        </p:nvSpPr>
        <p:spPr>
          <a:xfrm>
            <a:off x="7735595" y="2043338"/>
            <a:ext cx="1408406" cy="83275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875731" y="3916225"/>
            <a:ext cx="1293321" cy="83275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7111652" y="5604789"/>
            <a:ext cx="2057400" cy="365125"/>
          </a:xfrm>
        </p:spPr>
        <p:txBody>
          <a:bodyPr/>
          <a:lstStyle/>
          <a:p>
            <a:fld id="{B28ABA67-FC50-654E-8A96-218D4BBD5773}" type="slidenum">
              <a:rPr lang="en-US" smtClean="0"/>
              <a:t>8</a:t>
            </a:fld>
            <a:endParaRPr lang="en-US"/>
          </a:p>
        </p:txBody>
      </p:sp>
    </p:spTree>
    <p:extLst>
      <p:ext uri="{BB962C8B-B14F-4D97-AF65-F5344CB8AC3E}">
        <p14:creationId xmlns:p14="http://schemas.microsoft.com/office/powerpoint/2010/main" val="1032831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wipe(down)">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ipe(down)">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49B41-4B4D-B042-9EC3-4DCA73423577}"/>
              </a:ext>
            </a:extLst>
          </p:cNvPr>
          <p:cNvSpPr>
            <a:spLocks noGrp="1"/>
          </p:cNvSpPr>
          <p:nvPr>
            <p:ph idx="1"/>
          </p:nvPr>
        </p:nvSpPr>
        <p:spPr>
          <a:xfrm>
            <a:off x="628650" y="1600200"/>
            <a:ext cx="7886700" cy="3467840"/>
          </a:xfrm>
        </p:spPr>
        <p:txBody>
          <a:bodyPr>
            <a:normAutofit/>
          </a:bodyPr>
          <a:lstStyle/>
          <a:p>
            <a:pPr marL="0" lvl="0" indent="0" algn="ctr" defTabSz="914400">
              <a:lnSpc>
                <a:spcPct val="100000"/>
              </a:lnSpc>
              <a:spcBef>
                <a:spcPts val="0"/>
              </a:spcBef>
              <a:buNone/>
            </a:pPr>
            <a:r>
              <a:rPr lang="en-US" sz="7000" b="1" dirty="0" smtClean="0">
                <a:solidFill>
                  <a:prstClr val="black"/>
                </a:solidFill>
                <a:latin typeface="Calibri" panose="020F0502020204030204"/>
              </a:rPr>
              <a:t>Combined </a:t>
            </a:r>
            <a:r>
              <a:rPr lang="en-US" sz="7000" b="1" dirty="0">
                <a:solidFill>
                  <a:prstClr val="black"/>
                </a:solidFill>
                <a:latin typeface="Calibri" panose="020F0502020204030204"/>
              </a:rPr>
              <a:t>Award Calculated for Tribe: $103,500</a:t>
            </a:r>
          </a:p>
          <a:p>
            <a:endParaRPr lang="en-US" dirty="0"/>
          </a:p>
        </p:txBody>
      </p:sp>
      <p:sp>
        <p:nvSpPr>
          <p:cNvPr id="8" name="Slide Number Placeholder 7"/>
          <p:cNvSpPr>
            <a:spLocks noGrp="1"/>
          </p:cNvSpPr>
          <p:nvPr>
            <p:ph type="sldNum" sz="quarter" idx="12"/>
          </p:nvPr>
        </p:nvSpPr>
        <p:spPr>
          <a:xfrm>
            <a:off x="7086600" y="5617316"/>
            <a:ext cx="2057400" cy="365125"/>
          </a:xfrm>
        </p:spPr>
        <p:txBody>
          <a:bodyPr/>
          <a:lstStyle/>
          <a:p>
            <a:fld id="{B28ABA67-FC50-654E-8A96-218D4BBD5773}" type="slidenum">
              <a:rPr lang="en-US" smtClean="0"/>
              <a:t>9</a:t>
            </a:fld>
            <a:endParaRPr lang="en-US"/>
          </a:p>
        </p:txBody>
      </p:sp>
      <p:sp>
        <p:nvSpPr>
          <p:cNvPr id="4" name="Title 1"/>
          <p:cNvSpPr>
            <a:spLocks noGrp="1"/>
          </p:cNvSpPr>
          <p:nvPr>
            <p:ph type="title"/>
          </p:nvPr>
        </p:nvSpPr>
        <p:spPr>
          <a:xfrm>
            <a:off x="123092" y="169183"/>
            <a:ext cx="8862646" cy="1145267"/>
          </a:xfrm>
        </p:spPr>
        <p:txBody>
          <a:bodyPr>
            <a:normAutofit/>
          </a:bodyPr>
          <a:lstStyle/>
          <a:p>
            <a:pPr algn="ctr"/>
            <a:r>
              <a:rPr lang="en-US" dirty="0" smtClean="0"/>
              <a:t>The Calculation Process</a:t>
            </a:r>
            <a:r>
              <a:rPr lang="en-US" dirty="0"/>
              <a:t> </a:t>
            </a:r>
            <a:r>
              <a:rPr lang="en-US" dirty="0" smtClean="0"/>
              <a:t>Continued...</a:t>
            </a:r>
            <a:endParaRPr lang="en-US" dirty="0"/>
          </a:p>
        </p:txBody>
      </p:sp>
    </p:spTree>
    <p:extLst>
      <p:ext uri="{BB962C8B-B14F-4D97-AF65-F5344CB8AC3E}">
        <p14:creationId xmlns:p14="http://schemas.microsoft.com/office/powerpoint/2010/main" val="355788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459</Words>
  <Application>Microsoft Office PowerPoint</Application>
  <PresentationFormat>On-screen Show (4:3)</PresentationFormat>
  <Paragraphs>101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Theme</vt:lpstr>
      <vt:lpstr>PowerPoint Presentation</vt:lpstr>
      <vt:lpstr>BIA Contract Support Costs</vt:lpstr>
      <vt:lpstr>Public Law 93-638</vt:lpstr>
      <vt:lpstr>Startup Contract Support Cost Awards</vt:lpstr>
      <vt:lpstr>OSG’s Annual Contract Support Data Request</vt:lpstr>
      <vt:lpstr>The Budgetary Data Components</vt:lpstr>
      <vt:lpstr>Understand Tribes IDC Agreement Complete Data Request Accordingly</vt:lpstr>
      <vt:lpstr>The Calculation Process Modified Total Direct Cost Example</vt:lpstr>
      <vt:lpstr>The Calculation Process Continued...</vt:lpstr>
      <vt:lpstr>CSC Analysis Form – Optional Tool Guide</vt:lpstr>
      <vt:lpstr>CSC Analysis Form Continued… Self Governance Database Reports</vt:lpstr>
      <vt:lpstr>Common Issues/Errors to be Mindful Of</vt:lpstr>
      <vt:lpstr>Office of Self Governance CSC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Ricki McCarroll</dc:creator>
  <cp:lastModifiedBy>Miles K, Reader</cp:lastModifiedBy>
  <cp:revision>13</cp:revision>
  <dcterms:created xsi:type="dcterms:W3CDTF">2019-02-06T18:23:49Z</dcterms:created>
  <dcterms:modified xsi:type="dcterms:W3CDTF">2019-03-30T01:22:44Z</dcterms:modified>
</cp:coreProperties>
</file>