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5" r:id="rId4"/>
    <p:sldId id="267" r:id="rId5"/>
    <p:sldId id="268" r:id="rId6"/>
    <p:sldId id="269" r:id="rId7"/>
    <p:sldId id="270" r:id="rId8"/>
    <p:sldId id="278" r:id="rId9"/>
    <p:sldId id="271" r:id="rId10"/>
    <p:sldId id="279" r:id="rId11"/>
    <p:sldId id="280" r:id="rId12"/>
    <p:sldId id="272" r:id="rId13"/>
    <p:sldId id="273" r:id="rId14"/>
    <p:sldId id="274" r:id="rId15"/>
    <p:sldId id="266" r:id="rId16"/>
    <p:sldId id="275" r:id="rId17"/>
    <p:sldId id="276" r:id="rId18"/>
    <p:sldId id="27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Boyle,  Patrick" initials="OP" lastIdx="3" clrIdx="0">
    <p:extLst/>
  </p:cmAuthor>
  <p:cmAuthor id="2" name="Stephen Gregoire" initials="SG" lastIdx="3"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2D3B"/>
    <a:srgbClr val="7F293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9" autoAdjust="0"/>
    <p:restoredTop sz="94684"/>
  </p:normalViewPr>
  <p:slideViewPr>
    <p:cSldViewPr snapToGrid="0" snapToObjects="1">
      <p:cViewPr>
        <p:scale>
          <a:sx n="125" d="100"/>
          <a:sy n="125" d="100"/>
        </p:scale>
        <p:origin x="-122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xmlns="" id="{35BBEAC2-CA4F-3343-BC79-48189AC8D4A6}"/>
              </a:ext>
            </a:extLst>
          </p:cNvPr>
          <p:cNvPicPr>
            <a:picLocks noChangeAspect="1"/>
          </p:cNvPicPr>
          <p:nvPr userDrawn="1"/>
        </p:nvPicPr>
        <p:blipFill>
          <a:blip r:embed="rId2"/>
          <a:stretch>
            <a:fillRect/>
          </a:stretch>
        </p:blipFill>
        <p:spPr>
          <a:xfrm>
            <a:off x="-36576" y="0"/>
            <a:ext cx="9179728" cy="6884796"/>
          </a:xfrm>
          <a:prstGeom prst="rect">
            <a:avLst/>
          </a:prstGeom>
        </p:spPr>
      </p:pic>
    </p:spTree>
    <p:extLst>
      <p:ext uri="{BB962C8B-B14F-4D97-AF65-F5344CB8AC3E}">
        <p14:creationId xmlns:p14="http://schemas.microsoft.com/office/powerpoint/2010/main" val="1011265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C0AB5B-17E5-664C-B97B-AA6DEA12A62B}"/>
              </a:ext>
            </a:extLst>
          </p:cNvPr>
          <p:cNvSpPr>
            <a:spLocks noGrp="1"/>
          </p:cNvSpPr>
          <p:nvPr>
            <p:ph type="title"/>
          </p:nvPr>
        </p:nvSpPr>
        <p:spPr>
          <a:xfrm>
            <a:off x="1316182" y="1709739"/>
            <a:ext cx="7194406"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xmlns="" id="{CECE3A2D-8E3A-4C41-B663-703787F3DB7C}"/>
              </a:ext>
            </a:extLst>
          </p:cNvPr>
          <p:cNvSpPr>
            <a:spLocks noGrp="1"/>
          </p:cNvSpPr>
          <p:nvPr>
            <p:ph type="body" idx="1"/>
          </p:nvPr>
        </p:nvSpPr>
        <p:spPr>
          <a:xfrm>
            <a:off x="1316182" y="4589464"/>
            <a:ext cx="7194406"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B7B1AF37-A026-8043-8215-5A828640090E}"/>
              </a:ext>
            </a:extLst>
          </p:cNvPr>
          <p:cNvSpPr>
            <a:spLocks noGrp="1"/>
          </p:cNvSpPr>
          <p:nvPr>
            <p:ph type="dt" sz="half" idx="10"/>
          </p:nvPr>
        </p:nvSpPr>
        <p:spPr/>
        <p:txBody>
          <a:bodyPr/>
          <a:lstStyle/>
          <a:p>
            <a:fld id="{E7B23BC9-64A8-9549-87CA-F6F54DE25F39}" type="datetimeFigureOut">
              <a:rPr lang="en-US" smtClean="0"/>
              <a:t>3/15/2019</a:t>
            </a:fld>
            <a:endParaRPr lang="en-US"/>
          </a:p>
        </p:txBody>
      </p:sp>
      <p:sp>
        <p:nvSpPr>
          <p:cNvPr id="5" name="Footer Placeholder 4">
            <a:extLst>
              <a:ext uri="{FF2B5EF4-FFF2-40B4-BE49-F238E27FC236}">
                <a16:creationId xmlns:a16="http://schemas.microsoft.com/office/drawing/2014/main" xmlns="" id="{A9BD3FDF-A07C-D74F-BA25-63CEECA3CE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3CE6026-BA40-B14F-AD5A-2D576287ACAE}"/>
              </a:ext>
            </a:extLst>
          </p:cNvPr>
          <p:cNvSpPr>
            <a:spLocks noGrp="1"/>
          </p:cNvSpPr>
          <p:nvPr>
            <p:ph type="sldNum" sz="quarter" idx="12"/>
          </p:nvPr>
        </p:nvSpPr>
        <p:spPr/>
        <p:txBody>
          <a:bodyPr/>
          <a:lstStyle/>
          <a:p>
            <a:fld id="{B28ABA67-FC50-654E-8A96-218D4BBD5773}" type="slidenum">
              <a:rPr lang="en-US" smtClean="0"/>
              <a:t>‹#›</a:t>
            </a:fld>
            <a:endParaRPr lang="en-US"/>
          </a:p>
        </p:txBody>
      </p:sp>
      <p:pic>
        <p:nvPicPr>
          <p:cNvPr id="7" name="Picture 6">
            <a:extLst>
              <a:ext uri="{FF2B5EF4-FFF2-40B4-BE49-F238E27FC236}">
                <a16:creationId xmlns:a16="http://schemas.microsoft.com/office/drawing/2014/main" xmlns="" id="{A30196A2-5576-E549-A061-B0C0655F9CAA}"/>
              </a:ext>
            </a:extLst>
          </p:cNvPr>
          <p:cNvPicPr>
            <a:picLocks noChangeAspect="1"/>
          </p:cNvPicPr>
          <p:nvPr userDrawn="1"/>
        </p:nvPicPr>
        <p:blipFill rotWithShape="1">
          <a:blip r:embed="rId2"/>
          <a:srcRect r="88030"/>
          <a:stretch/>
        </p:blipFill>
        <p:spPr>
          <a:xfrm>
            <a:off x="0" y="0"/>
            <a:ext cx="1094509" cy="6858000"/>
          </a:xfrm>
          <a:prstGeom prst="rect">
            <a:avLst/>
          </a:prstGeom>
        </p:spPr>
      </p:pic>
    </p:spTree>
    <p:extLst>
      <p:ext uri="{BB962C8B-B14F-4D97-AF65-F5344CB8AC3E}">
        <p14:creationId xmlns:p14="http://schemas.microsoft.com/office/powerpoint/2010/main" val="2416210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35EB49-3509-264B-8955-EED0DB639B1F}"/>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xmlns="" id="{33317041-5B85-8949-A427-541178CEA869}"/>
              </a:ext>
            </a:extLst>
          </p:cNvPr>
          <p:cNvSpPr>
            <a:spLocks noGrp="1"/>
          </p:cNvSpPr>
          <p:nvPr>
            <p:ph idx="1"/>
          </p:nvPr>
        </p:nvSpPr>
        <p:spPr>
          <a:xfrm>
            <a:off x="628650" y="1825625"/>
            <a:ext cx="7886700" cy="39814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ECB4D51-2768-4840-9367-A8BDEE5FD16E}"/>
              </a:ext>
            </a:extLst>
          </p:cNvPr>
          <p:cNvSpPr>
            <a:spLocks noGrp="1"/>
          </p:cNvSpPr>
          <p:nvPr>
            <p:ph type="dt" sz="half" idx="10"/>
          </p:nvPr>
        </p:nvSpPr>
        <p:spPr/>
        <p:txBody>
          <a:bodyPr/>
          <a:lstStyle/>
          <a:p>
            <a:fld id="{E7B23BC9-64A8-9549-87CA-F6F54DE25F39}" type="datetimeFigureOut">
              <a:rPr lang="en-US" smtClean="0"/>
              <a:t>3/15/2019</a:t>
            </a:fld>
            <a:endParaRPr lang="en-US"/>
          </a:p>
        </p:txBody>
      </p:sp>
      <p:sp>
        <p:nvSpPr>
          <p:cNvPr id="5" name="Footer Placeholder 4">
            <a:extLst>
              <a:ext uri="{FF2B5EF4-FFF2-40B4-BE49-F238E27FC236}">
                <a16:creationId xmlns:a16="http://schemas.microsoft.com/office/drawing/2014/main" xmlns="" id="{7FD88ACC-52F5-A740-A55E-6DC78B760A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0889C85-FA0E-014F-98C4-BA00AC2A4453}"/>
              </a:ext>
            </a:extLst>
          </p:cNvPr>
          <p:cNvSpPr>
            <a:spLocks noGrp="1"/>
          </p:cNvSpPr>
          <p:nvPr>
            <p:ph type="sldNum" sz="quarter" idx="12"/>
          </p:nvPr>
        </p:nvSpPr>
        <p:spPr/>
        <p:txBody>
          <a:bodyPr/>
          <a:lstStyle/>
          <a:p>
            <a:fld id="{B28ABA67-FC50-654E-8A96-218D4BBD5773}" type="slidenum">
              <a:rPr lang="en-US" smtClean="0"/>
              <a:t>‹#›</a:t>
            </a:fld>
            <a:endParaRPr lang="en-US"/>
          </a:p>
        </p:txBody>
      </p:sp>
      <p:pic>
        <p:nvPicPr>
          <p:cNvPr id="7" name="Picture 6">
            <a:extLst>
              <a:ext uri="{FF2B5EF4-FFF2-40B4-BE49-F238E27FC236}">
                <a16:creationId xmlns:a16="http://schemas.microsoft.com/office/drawing/2014/main" xmlns="" id="{7BD3D19B-A672-2A41-B04E-B9CD85C0F4AC}"/>
              </a:ext>
            </a:extLst>
          </p:cNvPr>
          <p:cNvPicPr>
            <a:picLocks noChangeAspect="1"/>
          </p:cNvPicPr>
          <p:nvPr userDrawn="1"/>
        </p:nvPicPr>
        <p:blipFill>
          <a:blip r:embed="rId2"/>
          <a:stretch>
            <a:fillRect/>
          </a:stretch>
        </p:blipFill>
        <p:spPr>
          <a:xfrm>
            <a:off x="0" y="5943600"/>
            <a:ext cx="9144000" cy="914400"/>
          </a:xfrm>
          <a:prstGeom prst="rect">
            <a:avLst/>
          </a:prstGeom>
        </p:spPr>
      </p:pic>
      <p:pic>
        <p:nvPicPr>
          <p:cNvPr id="9" name="Picture 8">
            <a:extLst>
              <a:ext uri="{FF2B5EF4-FFF2-40B4-BE49-F238E27FC236}">
                <a16:creationId xmlns:a16="http://schemas.microsoft.com/office/drawing/2014/main" xmlns="" id="{0E072C19-6F0A-524D-94A8-B9512F74187E}"/>
              </a:ext>
            </a:extLst>
          </p:cNvPr>
          <p:cNvPicPr>
            <a:picLocks noChangeAspect="1"/>
          </p:cNvPicPr>
          <p:nvPr userDrawn="1"/>
        </p:nvPicPr>
        <p:blipFill rotWithShape="1">
          <a:blip r:embed="rId2"/>
          <a:srcRect t="85116"/>
          <a:stretch/>
        </p:blipFill>
        <p:spPr>
          <a:xfrm>
            <a:off x="0" y="0"/>
            <a:ext cx="9144000" cy="136095"/>
          </a:xfrm>
          <a:prstGeom prst="rect">
            <a:avLst/>
          </a:prstGeom>
        </p:spPr>
      </p:pic>
    </p:spTree>
    <p:extLst>
      <p:ext uri="{BB962C8B-B14F-4D97-AF65-F5344CB8AC3E}">
        <p14:creationId xmlns:p14="http://schemas.microsoft.com/office/powerpoint/2010/main" val="1975973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35EB49-3509-264B-8955-EED0DB639B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33317041-5B85-8949-A427-541178CEA869}"/>
              </a:ext>
            </a:extLst>
          </p:cNvPr>
          <p:cNvSpPr>
            <a:spLocks noGrp="1"/>
          </p:cNvSpPr>
          <p:nvPr>
            <p:ph idx="1"/>
          </p:nvPr>
        </p:nvSpPr>
        <p:spPr>
          <a:xfrm>
            <a:off x="628650" y="1825625"/>
            <a:ext cx="7886700" cy="39814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ECB4D51-2768-4840-9367-A8BDEE5FD16E}"/>
              </a:ext>
            </a:extLst>
          </p:cNvPr>
          <p:cNvSpPr>
            <a:spLocks noGrp="1"/>
          </p:cNvSpPr>
          <p:nvPr>
            <p:ph type="dt" sz="half" idx="10"/>
          </p:nvPr>
        </p:nvSpPr>
        <p:spPr/>
        <p:txBody>
          <a:bodyPr/>
          <a:lstStyle/>
          <a:p>
            <a:fld id="{E7B23BC9-64A8-9549-87CA-F6F54DE25F39}" type="datetimeFigureOut">
              <a:rPr lang="en-US" smtClean="0"/>
              <a:t>3/15/2019</a:t>
            </a:fld>
            <a:endParaRPr lang="en-US"/>
          </a:p>
        </p:txBody>
      </p:sp>
      <p:sp>
        <p:nvSpPr>
          <p:cNvPr id="5" name="Footer Placeholder 4">
            <a:extLst>
              <a:ext uri="{FF2B5EF4-FFF2-40B4-BE49-F238E27FC236}">
                <a16:creationId xmlns:a16="http://schemas.microsoft.com/office/drawing/2014/main" xmlns="" id="{7FD88ACC-52F5-A740-A55E-6DC78B760A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0889C85-FA0E-014F-98C4-BA00AC2A4453}"/>
              </a:ext>
            </a:extLst>
          </p:cNvPr>
          <p:cNvSpPr>
            <a:spLocks noGrp="1"/>
          </p:cNvSpPr>
          <p:nvPr>
            <p:ph type="sldNum" sz="quarter" idx="12"/>
          </p:nvPr>
        </p:nvSpPr>
        <p:spPr/>
        <p:txBody>
          <a:bodyPr/>
          <a:lstStyle/>
          <a:p>
            <a:fld id="{B28ABA67-FC50-654E-8A96-218D4BBD5773}" type="slidenum">
              <a:rPr lang="en-US" smtClean="0"/>
              <a:t>‹#›</a:t>
            </a:fld>
            <a:endParaRPr lang="en-US"/>
          </a:p>
        </p:txBody>
      </p:sp>
      <p:pic>
        <p:nvPicPr>
          <p:cNvPr id="8" name="Picture 7">
            <a:extLst>
              <a:ext uri="{FF2B5EF4-FFF2-40B4-BE49-F238E27FC236}">
                <a16:creationId xmlns:a16="http://schemas.microsoft.com/office/drawing/2014/main" xmlns="" id="{E97AB403-CBE8-2F4B-A7C5-B5991F446AB2}"/>
              </a:ext>
            </a:extLst>
          </p:cNvPr>
          <p:cNvPicPr>
            <a:picLocks noChangeAspect="1"/>
          </p:cNvPicPr>
          <p:nvPr userDrawn="1"/>
        </p:nvPicPr>
        <p:blipFill>
          <a:blip r:embed="rId2"/>
          <a:stretch>
            <a:fillRect/>
          </a:stretch>
        </p:blipFill>
        <p:spPr>
          <a:xfrm>
            <a:off x="0" y="5942012"/>
            <a:ext cx="9144000" cy="914400"/>
          </a:xfrm>
          <a:prstGeom prst="rect">
            <a:avLst/>
          </a:prstGeom>
        </p:spPr>
      </p:pic>
      <p:pic>
        <p:nvPicPr>
          <p:cNvPr id="9" name="Picture 8">
            <a:extLst>
              <a:ext uri="{FF2B5EF4-FFF2-40B4-BE49-F238E27FC236}">
                <a16:creationId xmlns:a16="http://schemas.microsoft.com/office/drawing/2014/main" xmlns="" id="{4971862B-DE00-F149-A28B-8AA5D508268E}"/>
              </a:ext>
            </a:extLst>
          </p:cNvPr>
          <p:cNvPicPr>
            <a:picLocks noChangeAspect="1"/>
          </p:cNvPicPr>
          <p:nvPr userDrawn="1"/>
        </p:nvPicPr>
        <p:blipFill rotWithShape="1">
          <a:blip r:embed="rId2"/>
          <a:srcRect t="85448"/>
          <a:stretch/>
        </p:blipFill>
        <p:spPr>
          <a:xfrm>
            <a:off x="0" y="3461"/>
            <a:ext cx="9144000" cy="133063"/>
          </a:xfrm>
          <a:prstGeom prst="rect">
            <a:avLst/>
          </a:prstGeom>
        </p:spPr>
      </p:pic>
    </p:spTree>
    <p:extLst>
      <p:ext uri="{BB962C8B-B14F-4D97-AF65-F5344CB8AC3E}">
        <p14:creationId xmlns:p14="http://schemas.microsoft.com/office/powerpoint/2010/main" val="3980537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EFC929-17E1-1C4F-8ECF-5D67FB9F0D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99282DB-94A5-8543-AAF8-723EAE8E113B}"/>
              </a:ext>
            </a:extLst>
          </p:cNvPr>
          <p:cNvSpPr>
            <a:spLocks noGrp="1"/>
          </p:cNvSpPr>
          <p:nvPr>
            <p:ph sz="half" idx="1"/>
          </p:nvPr>
        </p:nvSpPr>
        <p:spPr>
          <a:xfrm>
            <a:off x="628650" y="1825625"/>
            <a:ext cx="3886200" cy="39814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712FDBEE-DC18-804E-855A-4D1F448FC68E}"/>
              </a:ext>
            </a:extLst>
          </p:cNvPr>
          <p:cNvSpPr>
            <a:spLocks noGrp="1"/>
          </p:cNvSpPr>
          <p:nvPr>
            <p:ph sz="half" idx="2"/>
          </p:nvPr>
        </p:nvSpPr>
        <p:spPr>
          <a:xfrm>
            <a:off x="4629150" y="1825625"/>
            <a:ext cx="3886200" cy="39814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D2D59F47-78A5-4349-9ABD-D551B145A401}"/>
              </a:ext>
            </a:extLst>
          </p:cNvPr>
          <p:cNvSpPr>
            <a:spLocks noGrp="1"/>
          </p:cNvSpPr>
          <p:nvPr>
            <p:ph type="dt" sz="half" idx="10"/>
          </p:nvPr>
        </p:nvSpPr>
        <p:spPr/>
        <p:txBody>
          <a:bodyPr/>
          <a:lstStyle/>
          <a:p>
            <a:fld id="{E7B23BC9-64A8-9549-87CA-F6F54DE25F39}" type="datetimeFigureOut">
              <a:rPr lang="en-US" smtClean="0"/>
              <a:t>3/15/2019</a:t>
            </a:fld>
            <a:endParaRPr lang="en-US"/>
          </a:p>
        </p:txBody>
      </p:sp>
      <p:sp>
        <p:nvSpPr>
          <p:cNvPr id="6" name="Footer Placeholder 5">
            <a:extLst>
              <a:ext uri="{FF2B5EF4-FFF2-40B4-BE49-F238E27FC236}">
                <a16:creationId xmlns:a16="http://schemas.microsoft.com/office/drawing/2014/main" xmlns="" id="{B8BFB891-9588-1E4F-BA37-6747750437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8AA831A-2E7F-0F4E-B06D-24293113961E}"/>
              </a:ext>
            </a:extLst>
          </p:cNvPr>
          <p:cNvSpPr>
            <a:spLocks noGrp="1"/>
          </p:cNvSpPr>
          <p:nvPr>
            <p:ph type="sldNum" sz="quarter" idx="12"/>
          </p:nvPr>
        </p:nvSpPr>
        <p:spPr/>
        <p:txBody>
          <a:bodyPr/>
          <a:lstStyle/>
          <a:p>
            <a:fld id="{B28ABA67-FC50-654E-8A96-218D4BBD5773}" type="slidenum">
              <a:rPr lang="en-US" smtClean="0"/>
              <a:t>‹#›</a:t>
            </a:fld>
            <a:endParaRPr lang="en-US"/>
          </a:p>
        </p:txBody>
      </p:sp>
      <p:pic>
        <p:nvPicPr>
          <p:cNvPr id="8" name="Picture 7">
            <a:extLst>
              <a:ext uri="{FF2B5EF4-FFF2-40B4-BE49-F238E27FC236}">
                <a16:creationId xmlns:a16="http://schemas.microsoft.com/office/drawing/2014/main" xmlns="" id="{AA6D5F12-49FE-4442-8B76-D306DB5375AD}"/>
              </a:ext>
            </a:extLst>
          </p:cNvPr>
          <p:cNvPicPr>
            <a:picLocks noChangeAspect="1"/>
          </p:cNvPicPr>
          <p:nvPr userDrawn="1"/>
        </p:nvPicPr>
        <p:blipFill>
          <a:blip r:embed="rId2"/>
          <a:stretch>
            <a:fillRect/>
          </a:stretch>
        </p:blipFill>
        <p:spPr>
          <a:xfrm>
            <a:off x="0" y="5942012"/>
            <a:ext cx="9144000" cy="914400"/>
          </a:xfrm>
          <a:prstGeom prst="rect">
            <a:avLst/>
          </a:prstGeom>
        </p:spPr>
      </p:pic>
    </p:spTree>
    <p:extLst>
      <p:ext uri="{BB962C8B-B14F-4D97-AF65-F5344CB8AC3E}">
        <p14:creationId xmlns:p14="http://schemas.microsoft.com/office/powerpoint/2010/main" val="1463556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1B15E9-3BA6-2D42-88E5-221FE44E524D}"/>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557CF85E-07B0-F241-8887-931064ACFAF6}"/>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xmlns="" id="{4CA9C2F2-3A38-E24E-98D8-2EFAF829D192}"/>
              </a:ext>
            </a:extLst>
          </p:cNvPr>
          <p:cNvSpPr>
            <a:spLocks noGrp="1"/>
          </p:cNvSpPr>
          <p:nvPr>
            <p:ph sz="half" idx="2"/>
          </p:nvPr>
        </p:nvSpPr>
        <p:spPr>
          <a:xfrm>
            <a:off x="629842" y="2505075"/>
            <a:ext cx="3868340" cy="33020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9B1ADDA0-F520-4E4B-848D-3668A3C13FC6}"/>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xmlns="" id="{281E883C-434E-9543-97B2-54D4A0BE02A0}"/>
              </a:ext>
            </a:extLst>
          </p:cNvPr>
          <p:cNvSpPr>
            <a:spLocks noGrp="1"/>
          </p:cNvSpPr>
          <p:nvPr>
            <p:ph sz="quarter" idx="4"/>
          </p:nvPr>
        </p:nvSpPr>
        <p:spPr>
          <a:xfrm>
            <a:off x="4629150" y="2505075"/>
            <a:ext cx="3887391" cy="33020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9EB121F0-45C9-C94B-A9FA-D62AD086CB75}"/>
              </a:ext>
            </a:extLst>
          </p:cNvPr>
          <p:cNvSpPr>
            <a:spLocks noGrp="1"/>
          </p:cNvSpPr>
          <p:nvPr>
            <p:ph type="dt" sz="half" idx="10"/>
          </p:nvPr>
        </p:nvSpPr>
        <p:spPr/>
        <p:txBody>
          <a:bodyPr/>
          <a:lstStyle/>
          <a:p>
            <a:fld id="{E7B23BC9-64A8-9549-87CA-F6F54DE25F39}" type="datetimeFigureOut">
              <a:rPr lang="en-US" smtClean="0"/>
              <a:t>3/15/2019</a:t>
            </a:fld>
            <a:endParaRPr lang="en-US"/>
          </a:p>
        </p:txBody>
      </p:sp>
      <p:sp>
        <p:nvSpPr>
          <p:cNvPr id="8" name="Footer Placeholder 7">
            <a:extLst>
              <a:ext uri="{FF2B5EF4-FFF2-40B4-BE49-F238E27FC236}">
                <a16:creationId xmlns:a16="http://schemas.microsoft.com/office/drawing/2014/main" xmlns="" id="{A9C61E54-498B-8E49-8937-C58975D4EC1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744E3E29-7C73-9246-BC37-9B5CA50D2301}"/>
              </a:ext>
            </a:extLst>
          </p:cNvPr>
          <p:cNvSpPr>
            <a:spLocks noGrp="1"/>
          </p:cNvSpPr>
          <p:nvPr>
            <p:ph type="sldNum" sz="quarter" idx="12"/>
          </p:nvPr>
        </p:nvSpPr>
        <p:spPr/>
        <p:txBody>
          <a:bodyPr/>
          <a:lstStyle/>
          <a:p>
            <a:fld id="{B28ABA67-FC50-654E-8A96-218D4BBD5773}" type="slidenum">
              <a:rPr lang="en-US" smtClean="0"/>
              <a:t>‹#›</a:t>
            </a:fld>
            <a:endParaRPr lang="en-US"/>
          </a:p>
        </p:txBody>
      </p:sp>
      <p:pic>
        <p:nvPicPr>
          <p:cNvPr id="10" name="Picture 9">
            <a:extLst>
              <a:ext uri="{FF2B5EF4-FFF2-40B4-BE49-F238E27FC236}">
                <a16:creationId xmlns:a16="http://schemas.microsoft.com/office/drawing/2014/main" xmlns="" id="{FFD1889C-F179-E244-A6C2-EF24FE81C371}"/>
              </a:ext>
            </a:extLst>
          </p:cNvPr>
          <p:cNvPicPr>
            <a:picLocks noChangeAspect="1"/>
          </p:cNvPicPr>
          <p:nvPr userDrawn="1"/>
        </p:nvPicPr>
        <p:blipFill>
          <a:blip r:embed="rId2"/>
          <a:stretch>
            <a:fillRect/>
          </a:stretch>
        </p:blipFill>
        <p:spPr>
          <a:xfrm>
            <a:off x="0" y="5943600"/>
            <a:ext cx="9144000" cy="914400"/>
          </a:xfrm>
          <a:prstGeom prst="rect">
            <a:avLst/>
          </a:prstGeom>
        </p:spPr>
      </p:pic>
    </p:spTree>
    <p:extLst>
      <p:ext uri="{BB962C8B-B14F-4D97-AF65-F5344CB8AC3E}">
        <p14:creationId xmlns:p14="http://schemas.microsoft.com/office/powerpoint/2010/main" val="791982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AD5E71-9419-6B49-AEF7-D698C98D879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03BBA8DB-D8E1-3742-833B-3724D8AE24B4}"/>
              </a:ext>
            </a:extLst>
          </p:cNvPr>
          <p:cNvSpPr>
            <a:spLocks noGrp="1"/>
          </p:cNvSpPr>
          <p:nvPr>
            <p:ph type="dt" sz="half" idx="10"/>
          </p:nvPr>
        </p:nvSpPr>
        <p:spPr/>
        <p:txBody>
          <a:bodyPr/>
          <a:lstStyle/>
          <a:p>
            <a:fld id="{E7B23BC9-64A8-9549-87CA-F6F54DE25F39}" type="datetimeFigureOut">
              <a:rPr lang="en-US" smtClean="0"/>
              <a:t>3/15/2019</a:t>
            </a:fld>
            <a:endParaRPr lang="en-US"/>
          </a:p>
        </p:txBody>
      </p:sp>
      <p:sp>
        <p:nvSpPr>
          <p:cNvPr id="4" name="Footer Placeholder 3">
            <a:extLst>
              <a:ext uri="{FF2B5EF4-FFF2-40B4-BE49-F238E27FC236}">
                <a16:creationId xmlns:a16="http://schemas.microsoft.com/office/drawing/2014/main" xmlns="" id="{89D390BE-240D-1E44-A4FB-19E244F3646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FA39E133-57DC-234C-955F-396A648D0710}"/>
              </a:ext>
            </a:extLst>
          </p:cNvPr>
          <p:cNvSpPr>
            <a:spLocks noGrp="1"/>
          </p:cNvSpPr>
          <p:nvPr>
            <p:ph type="sldNum" sz="quarter" idx="12"/>
          </p:nvPr>
        </p:nvSpPr>
        <p:spPr/>
        <p:txBody>
          <a:bodyPr/>
          <a:lstStyle/>
          <a:p>
            <a:fld id="{B28ABA67-FC50-654E-8A96-218D4BBD5773}" type="slidenum">
              <a:rPr lang="en-US" smtClean="0"/>
              <a:t>‹#›</a:t>
            </a:fld>
            <a:endParaRPr lang="en-US"/>
          </a:p>
        </p:txBody>
      </p:sp>
      <p:pic>
        <p:nvPicPr>
          <p:cNvPr id="6" name="Picture 5">
            <a:extLst>
              <a:ext uri="{FF2B5EF4-FFF2-40B4-BE49-F238E27FC236}">
                <a16:creationId xmlns:a16="http://schemas.microsoft.com/office/drawing/2014/main" xmlns="" id="{86213591-99B2-864A-B61A-E9C32F74C3D0}"/>
              </a:ext>
            </a:extLst>
          </p:cNvPr>
          <p:cNvPicPr>
            <a:picLocks noChangeAspect="1"/>
          </p:cNvPicPr>
          <p:nvPr userDrawn="1"/>
        </p:nvPicPr>
        <p:blipFill>
          <a:blip r:embed="rId2"/>
          <a:stretch>
            <a:fillRect/>
          </a:stretch>
        </p:blipFill>
        <p:spPr>
          <a:xfrm>
            <a:off x="0" y="5943600"/>
            <a:ext cx="9144000" cy="914400"/>
          </a:xfrm>
          <a:prstGeom prst="rect">
            <a:avLst/>
          </a:prstGeom>
        </p:spPr>
      </p:pic>
    </p:spTree>
    <p:extLst>
      <p:ext uri="{BB962C8B-B14F-4D97-AF65-F5344CB8AC3E}">
        <p14:creationId xmlns:p14="http://schemas.microsoft.com/office/powerpoint/2010/main" val="2425707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DE0DAACB-C77B-D84B-8B8E-EE8CA0FF665B}"/>
              </a:ext>
            </a:extLst>
          </p:cNvPr>
          <p:cNvSpPr>
            <a:spLocks noGrp="1"/>
          </p:cNvSpPr>
          <p:nvPr>
            <p:ph type="dt" sz="half" idx="10"/>
          </p:nvPr>
        </p:nvSpPr>
        <p:spPr/>
        <p:txBody>
          <a:bodyPr/>
          <a:lstStyle/>
          <a:p>
            <a:fld id="{E7B23BC9-64A8-9549-87CA-F6F54DE25F39}" type="datetimeFigureOut">
              <a:rPr lang="en-US" smtClean="0"/>
              <a:t>3/15/2019</a:t>
            </a:fld>
            <a:endParaRPr lang="en-US"/>
          </a:p>
        </p:txBody>
      </p:sp>
      <p:sp>
        <p:nvSpPr>
          <p:cNvPr id="3" name="Footer Placeholder 2">
            <a:extLst>
              <a:ext uri="{FF2B5EF4-FFF2-40B4-BE49-F238E27FC236}">
                <a16:creationId xmlns:a16="http://schemas.microsoft.com/office/drawing/2014/main" xmlns="" id="{89565D40-5AE6-DE47-9409-38A4B23A1A8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94305310-CFF8-8042-8A4D-B10870B0223C}"/>
              </a:ext>
            </a:extLst>
          </p:cNvPr>
          <p:cNvSpPr>
            <a:spLocks noGrp="1"/>
          </p:cNvSpPr>
          <p:nvPr>
            <p:ph type="sldNum" sz="quarter" idx="12"/>
          </p:nvPr>
        </p:nvSpPr>
        <p:spPr/>
        <p:txBody>
          <a:bodyPr/>
          <a:lstStyle/>
          <a:p>
            <a:fld id="{B28ABA67-FC50-654E-8A96-218D4BBD5773}" type="slidenum">
              <a:rPr lang="en-US" smtClean="0"/>
              <a:t>‹#›</a:t>
            </a:fld>
            <a:endParaRPr lang="en-US"/>
          </a:p>
        </p:txBody>
      </p:sp>
      <p:pic>
        <p:nvPicPr>
          <p:cNvPr id="6" name="Picture 5">
            <a:extLst>
              <a:ext uri="{FF2B5EF4-FFF2-40B4-BE49-F238E27FC236}">
                <a16:creationId xmlns:a16="http://schemas.microsoft.com/office/drawing/2014/main" xmlns="" id="{C3D334EF-06D3-684F-B4F7-8EAD822CFCC5}"/>
              </a:ext>
            </a:extLst>
          </p:cNvPr>
          <p:cNvPicPr>
            <a:picLocks noChangeAspect="1"/>
          </p:cNvPicPr>
          <p:nvPr userDrawn="1"/>
        </p:nvPicPr>
        <p:blipFill>
          <a:blip r:embed="rId2"/>
          <a:stretch>
            <a:fillRect/>
          </a:stretch>
        </p:blipFill>
        <p:spPr>
          <a:xfrm>
            <a:off x="0" y="5942012"/>
            <a:ext cx="9144000" cy="914400"/>
          </a:xfrm>
          <a:prstGeom prst="rect">
            <a:avLst/>
          </a:prstGeom>
        </p:spPr>
      </p:pic>
    </p:spTree>
    <p:extLst>
      <p:ext uri="{BB962C8B-B14F-4D97-AF65-F5344CB8AC3E}">
        <p14:creationId xmlns:p14="http://schemas.microsoft.com/office/powerpoint/2010/main" val="3749511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B99CF5EA-E7F9-A24A-9C7C-346A219F1D28}"/>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xmlns="" id="{E4E53BB1-CE02-2A42-9040-584ABD369CCA}"/>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E597CAA9-D28E-F347-A51E-0AD98F99AB95}"/>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7B23BC9-64A8-9549-87CA-F6F54DE25F39}" type="datetimeFigureOut">
              <a:rPr lang="en-US" smtClean="0"/>
              <a:t>3/15/2019</a:t>
            </a:fld>
            <a:endParaRPr lang="en-US"/>
          </a:p>
        </p:txBody>
      </p:sp>
      <p:sp>
        <p:nvSpPr>
          <p:cNvPr id="5" name="Footer Placeholder 4">
            <a:extLst>
              <a:ext uri="{FF2B5EF4-FFF2-40B4-BE49-F238E27FC236}">
                <a16:creationId xmlns:a16="http://schemas.microsoft.com/office/drawing/2014/main" xmlns="" id="{7E508DE6-CB5F-C24C-96A2-1B017B1212B7}"/>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4663050C-36F2-EA4D-B56F-B08E022EAD1F}"/>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28ABA67-FC50-654E-8A96-218D4BBD5773}" type="slidenum">
              <a:rPr lang="en-US" smtClean="0"/>
              <a:t>‹#›</a:t>
            </a:fld>
            <a:endParaRPr lang="en-US"/>
          </a:p>
        </p:txBody>
      </p:sp>
    </p:spTree>
    <p:extLst>
      <p:ext uri="{BB962C8B-B14F-4D97-AF65-F5344CB8AC3E}">
        <p14:creationId xmlns:p14="http://schemas.microsoft.com/office/powerpoint/2010/main" val="4123841567"/>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0" r:id="rId4"/>
    <p:sldLayoutId id="2147483652" r:id="rId5"/>
    <p:sldLayoutId id="2147483653" r:id="rId6"/>
    <p:sldLayoutId id="2147483654" r:id="rId7"/>
    <p:sldLayoutId id="2147483655" r:id="rId8"/>
  </p:sldLayoutIdLst>
  <p:txStyles>
    <p:titleStyle>
      <a:lvl1pPr algn="l" defTabSz="685800" rtl="0" eaLnBrk="1" latinLnBrk="0" hangingPunct="1">
        <a:lnSpc>
          <a:spcPct val="90000"/>
        </a:lnSpc>
        <a:spcBef>
          <a:spcPct val="0"/>
        </a:spcBef>
        <a:buNone/>
        <a:defRPr sz="3300" b="1" i="0" kern="1200">
          <a:solidFill>
            <a:srgbClr val="9C2D3B"/>
          </a:solidFill>
          <a:latin typeface="Helvetica" pitchFamily="2"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b="0" i="0" kern="1200">
          <a:solidFill>
            <a:schemeClr val="tx1"/>
          </a:solidFill>
          <a:latin typeface="Helvetica" pitchFamily="2"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a:solidFill>
            <a:schemeClr val="tx1"/>
          </a:solidFill>
          <a:latin typeface="Helvetica" pitchFamily="2"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b="0" i="0" kern="1200">
          <a:solidFill>
            <a:schemeClr val="tx1"/>
          </a:solidFill>
          <a:latin typeface="Helvetica" pitchFamily="2"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Helvetica" pitchFamily="2"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Helvetica" pitchFamily="2"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5408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8223EA-9FB0-48C6-B489-F3DA36654D37}"/>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xmlns="" id="{836CCFE8-8260-49BD-AAAA-3A9950FC95A8}"/>
              </a:ext>
            </a:extLst>
          </p:cNvPr>
          <p:cNvSpPr>
            <a:spLocks noGrp="1"/>
          </p:cNvSpPr>
          <p:nvPr>
            <p:ph idx="1"/>
          </p:nvPr>
        </p:nvSpPr>
        <p:spPr/>
        <p:txBody>
          <a:bodyPr/>
          <a:lstStyle/>
          <a:p>
            <a:r>
              <a:rPr lang="en-US" dirty="0"/>
              <a:t>Title I Tribe Stockbridge-Munsee Community received $13,297 in ICWA funds despite not having any ICWA funding listed in the </a:t>
            </a:r>
            <a:r>
              <a:rPr lang="en-US" i="1" dirty="0"/>
              <a:t>Budget Justifications </a:t>
            </a:r>
            <a:r>
              <a:rPr lang="en-US" dirty="0"/>
              <a:t>TPA tables. Stockbridge-Munsee was funded purely on its CTGP figures.</a:t>
            </a:r>
          </a:p>
          <a:p>
            <a:r>
              <a:rPr lang="en-US" dirty="0"/>
              <a:t>Title IV Tribe, Kaw Tribe, only had Social Services and ICWA funds used in its calculation, despite a $261,285 CTGP budget.</a:t>
            </a:r>
          </a:p>
          <a:p>
            <a:r>
              <a:rPr lang="en-US" dirty="0"/>
              <a:t>Reprogramming to correct this error took 1.5 years and reduced the efficiency of the program,</a:t>
            </a:r>
          </a:p>
        </p:txBody>
      </p:sp>
    </p:spTree>
    <p:extLst>
      <p:ext uri="{BB962C8B-B14F-4D97-AF65-F5344CB8AC3E}">
        <p14:creationId xmlns:p14="http://schemas.microsoft.com/office/powerpoint/2010/main" val="2123325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100F3A-9CAA-43A7-AD69-E5F705F8A535}"/>
              </a:ext>
            </a:extLst>
          </p:cNvPr>
          <p:cNvSpPr>
            <a:spLocks noGrp="1"/>
          </p:cNvSpPr>
          <p:nvPr>
            <p:ph type="title"/>
          </p:nvPr>
        </p:nvSpPr>
        <p:spPr/>
        <p:txBody>
          <a:bodyPr>
            <a:normAutofit fontScale="90000"/>
          </a:bodyPr>
          <a:lstStyle/>
          <a:p>
            <a:r>
              <a:rPr lang="en-US" sz="2000" dirty="0"/>
              <a:t>This table shows the amounts the Office of Indian Services reprogrammed to 27 Title IV tribes in January 2017 to correct funding errors in the initial Tiwahe Initiative distribution.</a:t>
            </a:r>
            <a:r>
              <a:rPr lang="en-US" dirty="0"/>
              <a:t/>
            </a:r>
            <a:br>
              <a:rPr lang="en-US" dirty="0"/>
            </a:br>
            <a:endParaRPr lang="en-US" dirty="0"/>
          </a:p>
        </p:txBody>
      </p:sp>
      <p:graphicFrame>
        <p:nvGraphicFramePr>
          <p:cNvPr id="4" name="Content Placeholder 3">
            <a:extLst>
              <a:ext uri="{FF2B5EF4-FFF2-40B4-BE49-F238E27FC236}">
                <a16:creationId xmlns:a16="http://schemas.microsoft.com/office/drawing/2014/main" xmlns="" id="{4EDD6C35-8C16-4B59-8015-EA999DA9622E}"/>
              </a:ext>
            </a:extLst>
          </p:cNvPr>
          <p:cNvGraphicFramePr>
            <a:graphicFrameLocks noGrp="1"/>
          </p:cNvGraphicFramePr>
          <p:nvPr>
            <p:ph idx="1"/>
            <p:extLst>
              <p:ext uri="{D42A27DB-BD31-4B8C-83A1-F6EECF244321}">
                <p14:modId xmlns:p14="http://schemas.microsoft.com/office/powerpoint/2010/main" val="674962937"/>
              </p:ext>
            </p:extLst>
          </p:nvPr>
        </p:nvGraphicFramePr>
        <p:xfrm>
          <a:off x="1503336" y="1317357"/>
          <a:ext cx="6137328" cy="4223280"/>
        </p:xfrm>
        <a:graphic>
          <a:graphicData uri="http://schemas.openxmlformats.org/drawingml/2006/table">
            <a:tbl>
              <a:tblPr firstRow="1" firstCol="1" bandRow="1">
                <a:tableStyleId>{5C22544A-7EE6-4342-B048-85BDC9FD1C3A}</a:tableStyleId>
              </a:tblPr>
              <a:tblGrid>
                <a:gridCol w="2287924">
                  <a:extLst>
                    <a:ext uri="{9D8B030D-6E8A-4147-A177-3AD203B41FA5}">
                      <a16:colId xmlns:a16="http://schemas.microsoft.com/office/drawing/2014/main" xmlns="" val="28397406"/>
                    </a:ext>
                  </a:extLst>
                </a:gridCol>
                <a:gridCol w="1415443">
                  <a:extLst>
                    <a:ext uri="{9D8B030D-6E8A-4147-A177-3AD203B41FA5}">
                      <a16:colId xmlns:a16="http://schemas.microsoft.com/office/drawing/2014/main" xmlns="" val="3717252072"/>
                    </a:ext>
                  </a:extLst>
                </a:gridCol>
                <a:gridCol w="1213236">
                  <a:extLst>
                    <a:ext uri="{9D8B030D-6E8A-4147-A177-3AD203B41FA5}">
                      <a16:colId xmlns:a16="http://schemas.microsoft.com/office/drawing/2014/main" xmlns="" val="2472617009"/>
                    </a:ext>
                  </a:extLst>
                </a:gridCol>
                <a:gridCol w="1220725">
                  <a:extLst>
                    <a:ext uri="{9D8B030D-6E8A-4147-A177-3AD203B41FA5}">
                      <a16:colId xmlns:a16="http://schemas.microsoft.com/office/drawing/2014/main" xmlns="" val="3065046025"/>
                    </a:ext>
                  </a:extLst>
                </a:gridCol>
              </a:tblGrid>
              <a:tr h="237004">
                <a:tc>
                  <a:txBody>
                    <a:bodyPr/>
                    <a:lstStyle/>
                    <a:p>
                      <a:pPr marL="0" marR="0">
                        <a:spcBef>
                          <a:spcPts val="0"/>
                        </a:spcBef>
                        <a:spcAft>
                          <a:spcPts val="0"/>
                        </a:spcAft>
                      </a:pPr>
                      <a:r>
                        <a:rPr lang="en-US" sz="700" dirty="0">
                          <a:effectLst/>
                        </a:rPr>
                        <a:t>Tribe</a:t>
                      </a:r>
                      <a:endParaRPr lang="en-US" sz="7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0" algn="ctr">
                        <a:spcBef>
                          <a:spcPts val="0"/>
                        </a:spcBef>
                        <a:spcAft>
                          <a:spcPts val="0"/>
                        </a:spcAft>
                      </a:pPr>
                      <a:r>
                        <a:rPr lang="en-US" sz="700">
                          <a:effectLst/>
                        </a:rPr>
                        <a:t>Social Services</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0" algn="ctr">
                        <a:spcBef>
                          <a:spcPts val="0"/>
                        </a:spcBef>
                        <a:spcAft>
                          <a:spcPts val="0"/>
                        </a:spcAft>
                      </a:pPr>
                      <a:r>
                        <a:rPr lang="en-US" sz="700">
                          <a:effectLst/>
                        </a:rPr>
                        <a:t>Child Welfare</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0" algn="ctr">
                        <a:spcBef>
                          <a:spcPts val="0"/>
                        </a:spcBef>
                        <a:spcAft>
                          <a:spcPts val="0"/>
                        </a:spcAft>
                      </a:pPr>
                      <a:r>
                        <a:rPr lang="en-US" sz="700">
                          <a:effectLst/>
                        </a:rPr>
                        <a:t>Total</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extLst>
                  <a:ext uri="{0D108BD9-81ED-4DB2-BD59-A6C34878D82A}">
                    <a16:rowId xmlns:a16="http://schemas.microsoft.com/office/drawing/2014/main" xmlns="" val="3155319545"/>
                  </a:ext>
                </a:extLst>
              </a:tr>
              <a:tr h="142367">
                <a:tc>
                  <a:txBody>
                    <a:bodyPr/>
                    <a:lstStyle/>
                    <a:p>
                      <a:pPr marL="0" marR="0">
                        <a:spcBef>
                          <a:spcPts val="0"/>
                        </a:spcBef>
                        <a:spcAft>
                          <a:spcPts val="0"/>
                        </a:spcAft>
                      </a:pPr>
                      <a:r>
                        <a:rPr lang="en-US" sz="700">
                          <a:effectLst/>
                        </a:rPr>
                        <a:t>Choctaw</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47625" algn="ctr">
                        <a:spcBef>
                          <a:spcPts val="0"/>
                        </a:spcBef>
                        <a:spcAft>
                          <a:spcPts val="0"/>
                        </a:spcAft>
                      </a:pPr>
                      <a:r>
                        <a:rPr lang="en-US" sz="700">
                          <a:effectLst/>
                        </a:rPr>
                        <a:t>$70,240</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0" algn="ctr">
                        <a:spcBef>
                          <a:spcPts val="0"/>
                        </a:spcBef>
                        <a:spcAft>
                          <a:spcPts val="0"/>
                        </a:spcAft>
                      </a:pPr>
                      <a:r>
                        <a:rPr lang="en-US" sz="700">
                          <a:effectLst/>
                        </a:rPr>
                        <a:t>-</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47625" algn="ctr">
                        <a:spcBef>
                          <a:spcPts val="0"/>
                        </a:spcBef>
                        <a:spcAft>
                          <a:spcPts val="0"/>
                        </a:spcAft>
                      </a:pPr>
                      <a:r>
                        <a:rPr lang="en-US" sz="700">
                          <a:effectLst/>
                        </a:rPr>
                        <a:t>$70,240</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extLst>
                  <a:ext uri="{0D108BD9-81ED-4DB2-BD59-A6C34878D82A}">
                    <a16:rowId xmlns:a16="http://schemas.microsoft.com/office/drawing/2014/main" xmlns="" val="3927399770"/>
                  </a:ext>
                </a:extLst>
              </a:tr>
              <a:tr h="142367">
                <a:tc>
                  <a:txBody>
                    <a:bodyPr/>
                    <a:lstStyle/>
                    <a:p>
                      <a:pPr marL="0" marR="0">
                        <a:spcBef>
                          <a:spcPts val="0"/>
                        </a:spcBef>
                        <a:spcAft>
                          <a:spcPts val="0"/>
                        </a:spcAft>
                      </a:pPr>
                      <a:r>
                        <a:rPr lang="en-US" sz="700">
                          <a:effectLst/>
                        </a:rPr>
                        <a:t>Coos Bay</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47625" algn="ctr">
                        <a:spcBef>
                          <a:spcPts val="0"/>
                        </a:spcBef>
                        <a:spcAft>
                          <a:spcPts val="0"/>
                        </a:spcAft>
                      </a:pPr>
                      <a:r>
                        <a:rPr lang="en-US" sz="700">
                          <a:effectLst/>
                        </a:rPr>
                        <a:t>14,588</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0" algn="ctr">
                        <a:spcBef>
                          <a:spcPts val="0"/>
                        </a:spcBef>
                        <a:spcAft>
                          <a:spcPts val="0"/>
                        </a:spcAft>
                      </a:pPr>
                      <a:r>
                        <a:rPr lang="en-US" sz="700">
                          <a:effectLst/>
                        </a:rPr>
                        <a:t>$ 25,952</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47625" algn="ctr">
                        <a:spcBef>
                          <a:spcPts val="0"/>
                        </a:spcBef>
                        <a:spcAft>
                          <a:spcPts val="0"/>
                        </a:spcAft>
                      </a:pPr>
                      <a:r>
                        <a:rPr lang="en-US" sz="700">
                          <a:effectLst/>
                        </a:rPr>
                        <a:t> 40,540</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extLst>
                  <a:ext uri="{0D108BD9-81ED-4DB2-BD59-A6C34878D82A}">
                    <a16:rowId xmlns:a16="http://schemas.microsoft.com/office/drawing/2014/main" xmlns="" val="1936163646"/>
                  </a:ext>
                </a:extLst>
              </a:tr>
              <a:tr h="142367">
                <a:tc>
                  <a:txBody>
                    <a:bodyPr/>
                    <a:lstStyle/>
                    <a:p>
                      <a:pPr marL="0" marR="0">
                        <a:spcBef>
                          <a:spcPts val="0"/>
                        </a:spcBef>
                        <a:spcAft>
                          <a:spcPts val="0"/>
                        </a:spcAft>
                      </a:pPr>
                      <a:r>
                        <a:rPr lang="en-US" sz="700" dirty="0">
                          <a:effectLst/>
                        </a:rPr>
                        <a:t>Coquille Indian Tribe</a:t>
                      </a:r>
                      <a:endParaRPr lang="en-US" sz="7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47625" algn="ctr">
                        <a:spcBef>
                          <a:spcPts val="0"/>
                        </a:spcBef>
                        <a:spcAft>
                          <a:spcPts val="0"/>
                        </a:spcAft>
                      </a:pPr>
                      <a:r>
                        <a:rPr lang="en-US" sz="700">
                          <a:effectLst/>
                        </a:rPr>
                        <a:t>4,842</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0" algn="ctr">
                        <a:spcBef>
                          <a:spcPts val="0"/>
                        </a:spcBef>
                        <a:spcAft>
                          <a:spcPts val="0"/>
                        </a:spcAft>
                      </a:pPr>
                      <a:r>
                        <a:rPr lang="en-US" sz="700">
                          <a:effectLst/>
                        </a:rPr>
                        <a:t>-</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47625" algn="ctr">
                        <a:spcBef>
                          <a:spcPts val="0"/>
                        </a:spcBef>
                        <a:spcAft>
                          <a:spcPts val="0"/>
                        </a:spcAft>
                      </a:pPr>
                      <a:r>
                        <a:rPr lang="en-US" sz="700">
                          <a:effectLst/>
                        </a:rPr>
                        <a:t>4,842</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extLst>
                  <a:ext uri="{0D108BD9-81ED-4DB2-BD59-A6C34878D82A}">
                    <a16:rowId xmlns:a16="http://schemas.microsoft.com/office/drawing/2014/main" xmlns="" val="2933001884"/>
                  </a:ext>
                </a:extLst>
              </a:tr>
              <a:tr h="142367">
                <a:tc>
                  <a:txBody>
                    <a:bodyPr/>
                    <a:lstStyle/>
                    <a:p>
                      <a:pPr marL="0" marR="0">
                        <a:spcBef>
                          <a:spcPts val="0"/>
                        </a:spcBef>
                        <a:spcAft>
                          <a:spcPts val="0"/>
                        </a:spcAft>
                      </a:pPr>
                      <a:r>
                        <a:rPr lang="en-US" sz="700">
                          <a:effectLst/>
                        </a:rPr>
                        <a:t>Cow Creek</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47625" algn="ctr">
                        <a:spcBef>
                          <a:spcPts val="0"/>
                        </a:spcBef>
                        <a:spcAft>
                          <a:spcPts val="0"/>
                        </a:spcAft>
                        <a:tabLst>
                          <a:tab pos="323850" algn="l"/>
                          <a:tab pos="617220" algn="ctr"/>
                        </a:tabLst>
                      </a:pPr>
                      <a:r>
                        <a:rPr lang="en-US" sz="700">
                          <a:effectLst/>
                        </a:rPr>
                        <a:t>10,492</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0" algn="ctr">
                        <a:spcBef>
                          <a:spcPts val="0"/>
                        </a:spcBef>
                        <a:spcAft>
                          <a:spcPts val="0"/>
                        </a:spcAft>
                      </a:pPr>
                      <a:r>
                        <a:rPr lang="en-US" sz="700">
                          <a:effectLst/>
                        </a:rPr>
                        <a:t>15,074</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47625" algn="ctr">
                        <a:spcBef>
                          <a:spcPts val="0"/>
                        </a:spcBef>
                        <a:spcAft>
                          <a:spcPts val="0"/>
                        </a:spcAft>
                      </a:pPr>
                      <a:r>
                        <a:rPr lang="en-US" sz="700">
                          <a:effectLst/>
                        </a:rPr>
                        <a:t>25,566</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extLst>
                  <a:ext uri="{0D108BD9-81ED-4DB2-BD59-A6C34878D82A}">
                    <a16:rowId xmlns:a16="http://schemas.microsoft.com/office/drawing/2014/main" xmlns="" val="1126934894"/>
                  </a:ext>
                </a:extLst>
              </a:tr>
              <a:tr h="142367">
                <a:tc>
                  <a:txBody>
                    <a:bodyPr/>
                    <a:lstStyle/>
                    <a:p>
                      <a:pPr marL="0" marR="0">
                        <a:spcBef>
                          <a:spcPts val="0"/>
                        </a:spcBef>
                        <a:spcAft>
                          <a:spcPts val="0"/>
                        </a:spcAft>
                      </a:pPr>
                      <a:r>
                        <a:rPr lang="en-US" sz="700">
                          <a:effectLst/>
                        </a:rPr>
                        <a:t>Fond Du Lac</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47625" algn="ctr">
                        <a:spcBef>
                          <a:spcPts val="0"/>
                        </a:spcBef>
                        <a:spcAft>
                          <a:spcPts val="0"/>
                        </a:spcAft>
                      </a:pPr>
                      <a:r>
                        <a:rPr lang="en-US" sz="700">
                          <a:effectLst/>
                        </a:rPr>
                        <a:t>2,231</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0" algn="ctr">
                        <a:spcBef>
                          <a:spcPts val="0"/>
                        </a:spcBef>
                        <a:spcAft>
                          <a:spcPts val="0"/>
                        </a:spcAft>
                      </a:pPr>
                      <a:r>
                        <a:rPr lang="en-US" sz="700">
                          <a:effectLst/>
                        </a:rPr>
                        <a:t>-</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47625" algn="ctr">
                        <a:spcBef>
                          <a:spcPts val="0"/>
                        </a:spcBef>
                        <a:spcAft>
                          <a:spcPts val="0"/>
                        </a:spcAft>
                      </a:pPr>
                      <a:r>
                        <a:rPr lang="en-US" sz="700">
                          <a:effectLst/>
                        </a:rPr>
                        <a:t>2,231</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extLst>
                  <a:ext uri="{0D108BD9-81ED-4DB2-BD59-A6C34878D82A}">
                    <a16:rowId xmlns:a16="http://schemas.microsoft.com/office/drawing/2014/main" xmlns="" val="588971584"/>
                  </a:ext>
                </a:extLst>
              </a:tr>
              <a:tr h="142367">
                <a:tc>
                  <a:txBody>
                    <a:bodyPr/>
                    <a:lstStyle/>
                    <a:p>
                      <a:pPr marL="0" marR="0">
                        <a:spcBef>
                          <a:spcPts val="0"/>
                        </a:spcBef>
                        <a:spcAft>
                          <a:spcPts val="0"/>
                        </a:spcAft>
                      </a:pPr>
                      <a:r>
                        <a:rPr lang="en-US" sz="700">
                          <a:effectLst/>
                        </a:rPr>
                        <a:t>Grand Portage</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47625" algn="ctr">
                        <a:spcBef>
                          <a:spcPts val="0"/>
                        </a:spcBef>
                        <a:spcAft>
                          <a:spcPts val="0"/>
                        </a:spcAft>
                      </a:pPr>
                      <a:r>
                        <a:rPr lang="en-US" sz="700">
                          <a:effectLst/>
                        </a:rPr>
                        <a:t>9,546</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0" algn="ctr">
                        <a:spcBef>
                          <a:spcPts val="0"/>
                        </a:spcBef>
                        <a:spcAft>
                          <a:spcPts val="0"/>
                        </a:spcAft>
                      </a:pPr>
                      <a:r>
                        <a:rPr lang="en-US" sz="700">
                          <a:effectLst/>
                        </a:rPr>
                        <a:t>-</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47625" algn="ctr">
                        <a:spcBef>
                          <a:spcPts val="0"/>
                        </a:spcBef>
                        <a:spcAft>
                          <a:spcPts val="0"/>
                        </a:spcAft>
                      </a:pPr>
                      <a:r>
                        <a:rPr lang="en-US" sz="700">
                          <a:effectLst/>
                        </a:rPr>
                        <a:t>9,546</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extLst>
                  <a:ext uri="{0D108BD9-81ED-4DB2-BD59-A6C34878D82A}">
                    <a16:rowId xmlns:a16="http://schemas.microsoft.com/office/drawing/2014/main" xmlns="" val="879089703"/>
                  </a:ext>
                </a:extLst>
              </a:tr>
              <a:tr h="142367">
                <a:tc>
                  <a:txBody>
                    <a:bodyPr/>
                    <a:lstStyle/>
                    <a:p>
                      <a:pPr marL="0" marR="0">
                        <a:spcBef>
                          <a:spcPts val="0"/>
                        </a:spcBef>
                        <a:spcAft>
                          <a:spcPts val="0"/>
                        </a:spcAft>
                      </a:pPr>
                      <a:r>
                        <a:rPr lang="en-US" sz="700">
                          <a:effectLst/>
                        </a:rPr>
                        <a:t>Grand Ronde</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47625" algn="ctr">
                        <a:spcBef>
                          <a:spcPts val="0"/>
                        </a:spcBef>
                        <a:spcAft>
                          <a:spcPts val="0"/>
                        </a:spcAft>
                      </a:pPr>
                      <a:r>
                        <a:rPr lang="en-US" sz="700">
                          <a:effectLst/>
                        </a:rPr>
                        <a:t>44,992</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0" algn="ctr">
                        <a:spcBef>
                          <a:spcPts val="0"/>
                        </a:spcBef>
                        <a:spcAft>
                          <a:spcPts val="0"/>
                        </a:spcAft>
                      </a:pPr>
                      <a:r>
                        <a:rPr lang="en-US" sz="700">
                          <a:effectLst/>
                        </a:rPr>
                        <a:t>-</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47625" algn="ctr">
                        <a:spcBef>
                          <a:spcPts val="0"/>
                        </a:spcBef>
                        <a:spcAft>
                          <a:spcPts val="0"/>
                        </a:spcAft>
                      </a:pPr>
                      <a:r>
                        <a:rPr lang="en-US" sz="700">
                          <a:effectLst/>
                        </a:rPr>
                        <a:t>44,992</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extLst>
                  <a:ext uri="{0D108BD9-81ED-4DB2-BD59-A6C34878D82A}">
                    <a16:rowId xmlns:a16="http://schemas.microsoft.com/office/drawing/2014/main" xmlns="" val="3763803255"/>
                  </a:ext>
                </a:extLst>
              </a:tr>
              <a:tr h="142367">
                <a:tc>
                  <a:txBody>
                    <a:bodyPr/>
                    <a:lstStyle/>
                    <a:p>
                      <a:pPr marL="0" marR="0">
                        <a:spcBef>
                          <a:spcPts val="0"/>
                        </a:spcBef>
                        <a:spcAft>
                          <a:spcPts val="0"/>
                        </a:spcAft>
                      </a:pPr>
                      <a:r>
                        <a:rPr lang="en-US" sz="700">
                          <a:effectLst/>
                        </a:rPr>
                        <a:t>Jemez, Pueblo of</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47625" algn="ctr">
                        <a:spcBef>
                          <a:spcPts val="0"/>
                        </a:spcBef>
                        <a:spcAft>
                          <a:spcPts val="0"/>
                        </a:spcAft>
                      </a:pPr>
                      <a:r>
                        <a:rPr lang="en-US" sz="700">
                          <a:effectLst/>
                        </a:rPr>
                        <a:t>6,755</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0" algn="ctr">
                        <a:spcBef>
                          <a:spcPts val="0"/>
                        </a:spcBef>
                        <a:spcAft>
                          <a:spcPts val="0"/>
                        </a:spcAft>
                      </a:pPr>
                      <a:r>
                        <a:rPr lang="en-US" sz="700">
                          <a:effectLst/>
                        </a:rPr>
                        <a:t>-</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47625" algn="ctr">
                        <a:spcBef>
                          <a:spcPts val="0"/>
                        </a:spcBef>
                        <a:spcAft>
                          <a:spcPts val="0"/>
                        </a:spcAft>
                      </a:pPr>
                      <a:r>
                        <a:rPr lang="en-US" sz="700">
                          <a:effectLst/>
                        </a:rPr>
                        <a:t>6,755</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extLst>
                  <a:ext uri="{0D108BD9-81ED-4DB2-BD59-A6C34878D82A}">
                    <a16:rowId xmlns:a16="http://schemas.microsoft.com/office/drawing/2014/main" xmlns="" val="4019812482"/>
                  </a:ext>
                </a:extLst>
              </a:tr>
              <a:tr h="142367">
                <a:tc>
                  <a:txBody>
                    <a:bodyPr/>
                    <a:lstStyle/>
                    <a:p>
                      <a:pPr marL="0" marR="0">
                        <a:spcBef>
                          <a:spcPts val="0"/>
                        </a:spcBef>
                        <a:spcAft>
                          <a:spcPts val="0"/>
                        </a:spcAft>
                      </a:pPr>
                      <a:r>
                        <a:rPr lang="en-US" sz="700">
                          <a:effectLst/>
                        </a:rPr>
                        <a:t>Kaw</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47625" algn="ctr">
                        <a:spcBef>
                          <a:spcPts val="0"/>
                        </a:spcBef>
                        <a:spcAft>
                          <a:spcPts val="0"/>
                        </a:spcAft>
                      </a:pPr>
                      <a:r>
                        <a:rPr lang="en-US" sz="700">
                          <a:effectLst/>
                        </a:rPr>
                        <a:t>1,470</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0" algn="ctr">
                        <a:spcBef>
                          <a:spcPts val="0"/>
                        </a:spcBef>
                        <a:spcAft>
                          <a:spcPts val="0"/>
                        </a:spcAft>
                      </a:pPr>
                      <a:r>
                        <a:rPr lang="en-US" sz="700">
                          <a:effectLst/>
                        </a:rPr>
                        <a:t>15,216</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47625" algn="ctr">
                        <a:spcBef>
                          <a:spcPts val="0"/>
                        </a:spcBef>
                        <a:spcAft>
                          <a:spcPts val="0"/>
                        </a:spcAft>
                      </a:pPr>
                      <a:r>
                        <a:rPr lang="en-US" sz="700">
                          <a:effectLst/>
                        </a:rPr>
                        <a:t>16,686</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extLst>
                  <a:ext uri="{0D108BD9-81ED-4DB2-BD59-A6C34878D82A}">
                    <a16:rowId xmlns:a16="http://schemas.microsoft.com/office/drawing/2014/main" xmlns="" val="2572648984"/>
                  </a:ext>
                </a:extLst>
              </a:tr>
              <a:tr h="142367">
                <a:tc>
                  <a:txBody>
                    <a:bodyPr/>
                    <a:lstStyle/>
                    <a:p>
                      <a:pPr marL="0" marR="0">
                        <a:spcBef>
                          <a:spcPts val="0"/>
                        </a:spcBef>
                        <a:spcAft>
                          <a:spcPts val="0"/>
                        </a:spcAft>
                      </a:pPr>
                      <a:r>
                        <a:rPr lang="en-US" sz="700">
                          <a:effectLst/>
                        </a:rPr>
                        <a:t>Metlakatla</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47625" algn="ctr">
                        <a:spcBef>
                          <a:spcPts val="0"/>
                        </a:spcBef>
                        <a:spcAft>
                          <a:spcPts val="0"/>
                        </a:spcAft>
                      </a:pPr>
                      <a:r>
                        <a:rPr lang="en-US" sz="700">
                          <a:effectLst/>
                        </a:rPr>
                        <a:t>13,342</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0" algn="ctr">
                        <a:spcBef>
                          <a:spcPts val="0"/>
                        </a:spcBef>
                        <a:spcAft>
                          <a:spcPts val="0"/>
                        </a:spcAft>
                        <a:tabLst>
                          <a:tab pos="393065" algn="ctr"/>
                          <a:tab pos="786130" algn="r"/>
                        </a:tabLst>
                      </a:pPr>
                      <a:r>
                        <a:rPr lang="en-US" sz="700">
                          <a:effectLst/>
                        </a:rPr>
                        <a:t>23,646</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47625" algn="ctr">
                        <a:spcBef>
                          <a:spcPts val="0"/>
                        </a:spcBef>
                        <a:spcAft>
                          <a:spcPts val="0"/>
                        </a:spcAft>
                        <a:tabLst>
                          <a:tab pos="393065" algn="ctr"/>
                          <a:tab pos="786130" algn="r"/>
                        </a:tabLst>
                      </a:pPr>
                      <a:r>
                        <a:rPr lang="en-US" sz="700">
                          <a:effectLst/>
                        </a:rPr>
                        <a:t>36,988</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extLst>
                  <a:ext uri="{0D108BD9-81ED-4DB2-BD59-A6C34878D82A}">
                    <a16:rowId xmlns:a16="http://schemas.microsoft.com/office/drawing/2014/main" xmlns="" val="7267533"/>
                  </a:ext>
                </a:extLst>
              </a:tr>
              <a:tr h="142367">
                <a:tc>
                  <a:txBody>
                    <a:bodyPr/>
                    <a:lstStyle/>
                    <a:p>
                      <a:pPr marL="0" marR="0">
                        <a:spcBef>
                          <a:spcPts val="0"/>
                        </a:spcBef>
                        <a:spcAft>
                          <a:spcPts val="0"/>
                        </a:spcAft>
                      </a:pPr>
                      <a:r>
                        <a:rPr lang="en-US" sz="700">
                          <a:effectLst/>
                        </a:rPr>
                        <a:t>Modoc Tribe of Oklahoma</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47625" algn="ctr">
                        <a:spcBef>
                          <a:spcPts val="0"/>
                        </a:spcBef>
                        <a:spcAft>
                          <a:spcPts val="0"/>
                        </a:spcAft>
                      </a:pPr>
                      <a:r>
                        <a:rPr lang="en-US" sz="700">
                          <a:effectLst/>
                        </a:rPr>
                        <a:t>2,582</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0" algn="ctr">
                        <a:spcBef>
                          <a:spcPts val="0"/>
                        </a:spcBef>
                        <a:spcAft>
                          <a:spcPts val="0"/>
                        </a:spcAft>
                        <a:tabLst>
                          <a:tab pos="393065" algn="ctr"/>
                          <a:tab pos="786130" algn="r"/>
                        </a:tabLst>
                      </a:pPr>
                      <a:r>
                        <a:rPr lang="en-US" sz="700">
                          <a:effectLst/>
                        </a:rPr>
                        <a:t>12,620</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47625" algn="ctr">
                        <a:spcBef>
                          <a:spcPts val="0"/>
                        </a:spcBef>
                        <a:spcAft>
                          <a:spcPts val="0"/>
                        </a:spcAft>
                        <a:tabLst>
                          <a:tab pos="393065" algn="ctr"/>
                          <a:tab pos="786130" algn="r"/>
                        </a:tabLst>
                      </a:pPr>
                      <a:r>
                        <a:rPr lang="en-US" sz="700">
                          <a:effectLst/>
                        </a:rPr>
                        <a:t>15,202</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extLst>
                  <a:ext uri="{0D108BD9-81ED-4DB2-BD59-A6C34878D82A}">
                    <a16:rowId xmlns:a16="http://schemas.microsoft.com/office/drawing/2014/main" xmlns="" val="2867103100"/>
                  </a:ext>
                </a:extLst>
              </a:tr>
              <a:tr h="142367">
                <a:tc>
                  <a:txBody>
                    <a:bodyPr/>
                    <a:lstStyle/>
                    <a:p>
                      <a:pPr marL="0" marR="0">
                        <a:spcBef>
                          <a:spcPts val="0"/>
                        </a:spcBef>
                        <a:spcAft>
                          <a:spcPts val="0"/>
                        </a:spcAft>
                      </a:pPr>
                      <a:r>
                        <a:rPr lang="en-US" sz="700">
                          <a:effectLst/>
                        </a:rPr>
                        <a:t>Ohkay Owingeh</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47625" algn="ctr">
                        <a:spcBef>
                          <a:spcPts val="0"/>
                        </a:spcBef>
                        <a:spcAft>
                          <a:spcPts val="0"/>
                        </a:spcAft>
                      </a:pPr>
                      <a:r>
                        <a:rPr lang="en-US" sz="700">
                          <a:effectLst/>
                        </a:rPr>
                        <a:t>5,749</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0" algn="ctr">
                        <a:spcBef>
                          <a:spcPts val="0"/>
                        </a:spcBef>
                        <a:spcAft>
                          <a:spcPts val="0"/>
                        </a:spcAft>
                      </a:pPr>
                      <a:r>
                        <a:rPr lang="en-US" sz="700">
                          <a:effectLst/>
                        </a:rPr>
                        <a:t>-</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47625" algn="ctr">
                        <a:spcBef>
                          <a:spcPts val="0"/>
                        </a:spcBef>
                        <a:spcAft>
                          <a:spcPts val="0"/>
                        </a:spcAft>
                      </a:pPr>
                      <a:r>
                        <a:rPr lang="en-US" sz="700">
                          <a:effectLst/>
                        </a:rPr>
                        <a:t>5,749</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extLst>
                  <a:ext uri="{0D108BD9-81ED-4DB2-BD59-A6C34878D82A}">
                    <a16:rowId xmlns:a16="http://schemas.microsoft.com/office/drawing/2014/main" xmlns="" val="2500660099"/>
                  </a:ext>
                </a:extLst>
              </a:tr>
              <a:tr h="142367">
                <a:tc>
                  <a:txBody>
                    <a:bodyPr/>
                    <a:lstStyle/>
                    <a:p>
                      <a:pPr marL="0" marR="0">
                        <a:spcBef>
                          <a:spcPts val="0"/>
                        </a:spcBef>
                        <a:spcAft>
                          <a:spcPts val="0"/>
                        </a:spcAft>
                      </a:pPr>
                      <a:r>
                        <a:rPr lang="en-US" sz="700">
                          <a:effectLst/>
                        </a:rPr>
                        <a:t>Osage</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47625" algn="ctr">
                        <a:spcBef>
                          <a:spcPts val="0"/>
                        </a:spcBef>
                        <a:spcAft>
                          <a:spcPts val="0"/>
                        </a:spcAft>
                      </a:pPr>
                      <a:r>
                        <a:rPr lang="en-US" sz="700">
                          <a:effectLst/>
                        </a:rPr>
                        <a:t>23,018</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0" algn="ctr">
                        <a:spcBef>
                          <a:spcPts val="0"/>
                        </a:spcBef>
                        <a:spcAft>
                          <a:spcPts val="0"/>
                        </a:spcAft>
                      </a:pPr>
                      <a:r>
                        <a:rPr lang="en-US" sz="700">
                          <a:effectLst/>
                        </a:rPr>
                        <a:t>-</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47625" algn="ctr">
                        <a:spcBef>
                          <a:spcPts val="0"/>
                        </a:spcBef>
                        <a:spcAft>
                          <a:spcPts val="0"/>
                        </a:spcAft>
                      </a:pPr>
                      <a:r>
                        <a:rPr lang="en-US" sz="700">
                          <a:effectLst/>
                        </a:rPr>
                        <a:t>23,018</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extLst>
                  <a:ext uri="{0D108BD9-81ED-4DB2-BD59-A6C34878D82A}">
                    <a16:rowId xmlns:a16="http://schemas.microsoft.com/office/drawing/2014/main" xmlns="" val="3111730048"/>
                  </a:ext>
                </a:extLst>
              </a:tr>
              <a:tr h="142367">
                <a:tc>
                  <a:txBody>
                    <a:bodyPr/>
                    <a:lstStyle/>
                    <a:p>
                      <a:pPr marL="0" marR="0">
                        <a:spcBef>
                          <a:spcPts val="0"/>
                        </a:spcBef>
                        <a:spcAft>
                          <a:spcPts val="0"/>
                        </a:spcAft>
                      </a:pPr>
                      <a:r>
                        <a:rPr lang="en-US" sz="700">
                          <a:effectLst/>
                        </a:rPr>
                        <a:t>Quapaw Tribe of OK</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47625" algn="ctr">
                        <a:spcBef>
                          <a:spcPts val="0"/>
                        </a:spcBef>
                        <a:spcAft>
                          <a:spcPts val="0"/>
                        </a:spcAft>
                      </a:pPr>
                      <a:r>
                        <a:rPr lang="en-US" sz="700">
                          <a:effectLst/>
                        </a:rPr>
                        <a:t>2,242</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0" algn="ctr">
                        <a:spcBef>
                          <a:spcPts val="0"/>
                        </a:spcBef>
                        <a:spcAft>
                          <a:spcPts val="0"/>
                        </a:spcAft>
                      </a:pPr>
                      <a:r>
                        <a:rPr lang="en-US" sz="700">
                          <a:effectLst/>
                        </a:rPr>
                        <a:t>-</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47625" algn="ctr">
                        <a:spcBef>
                          <a:spcPts val="0"/>
                        </a:spcBef>
                        <a:spcAft>
                          <a:spcPts val="0"/>
                        </a:spcAft>
                      </a:pPr>
                      <a:r>
                        <a:rPr lang="en-US" sz="700">
                          <a:effectLst/>
                        </a:rPr>
                        <a:t>2,242</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extLst>
                  <a:ext uri="{0D108BD9-81ED-4DB2-BD59-A6C34878D82A}">
                    <a16:rowId xmlns:a16="http://schemas.microsoft.com/office/drawing/2014/main" xmlns="" val="1860763513"/>
                  </a:ext>
                </a:extLst>
              </a:tr>
              <a:tr h="142367">
                <a:tc>
                  <a:txBody>
                    <a:bodyPr/>
                    <a:lstStyle/>
                    <a:p>
                      <a:pPr marL="0" marR="0">
                        <a:spcBef>
                          <a:spcPts val="0"/>
                        </a:spcBef>
                        <a:spcAft>
                          <a:spcPts val="0"/>
                        </a:spcAft>
                      </a:pPr>
                      <a:r>
                        <a:rPr lang="en-US" sz="700">
                          <a:effectLst/>
                        </a:rPr>
                        <a:t>Sac and Fox - OK</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47625" algn="ctr">
                        <a:spcBef>
                          <a:spcPts val="0"/>
                        </a:spcBef>
                        <a:spcAft>
                          <a:spcPts val="0"/>
                        </a:spcAft>
                      </a:pPr>
                      <a:r>
                        <a:rPr lang="en-US" sz="700">
                          <a:effectLst/>
                        </a:rPr>
                        <a:t>3,440</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0" algn="ctr">
                        <a:spcBef>
                          <a:spcPts val="0"/>
                        </a:spcBef>
                        <a:spcAft>
                          <a:spcPts val="0"/>
                        </a:spcAft>
                      </a:pPr>
                      <a:r>
                        <a:rPr lang="en-US" sz="700">
                          <a:effectLst/>
                        </a:rPr>
                        <a:t>-</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47625" algn="ctr">
                        <a:spcBef>
                          <a:spcPts val="0"/>
                        </a:spcBef>
                        <a:spcAft>
                          <a:spcPts val="0"/>
                        </a:spcAft>
                      </a:pPr>
                      <a:r>
                        <a:rPr lang="en-US" sz="700">
                          <a:effectLst/>
                        </a:rPr>
                        <a:t>3,440</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extLst>
                  <a:ext uri="{0D108BD9-81ED-4DB2-BD59-A6C34878D82A}">
                    <a16:rowId xmlns:a16="http://schemas.microsoft.com/office/drawing/2014/main" xmlns="" val="2777078223"/>
                  </a:ext>
                </a:extLst>
              </a:tr>
              <a:tr h="142367">
                <a:tc>
                  <a:txBody>
                    <a:bodyPr/>
                    <a:lstStyle/>
                    <a:p>
                      <a:pPr marL="0" marR="0">
                        <a:spcBef>
                          <a:spcPts val="0"/>
                        </a:spcBef>
                        <a:spcAft>
                          <a:spcPts val="0"/>
                        </a:spcAft>
                      </a:pPr>
                      <a:r>
                        <a:rPr lang="en-US" sz="700">
                          <a:effectLst/>
                        </a:rPr>
                        <a:t>Saint Paul</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47625" algn="ctr">
                        <a:spcBef>
                          <a:spcPts val="0"/>
                        </a:spcBef>
                        <a:spcAft>
                          <a:spcPts val="0"/>
                        </a:spcAft>
                      </a:pPr>
                      <a:r>
                        <a:rPr lang="en-US" sz="700">
                          <a:effectLst/>
                        </a:rPr>
                        <a:t>4,294</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0" algn="ctr">
                        <a:spcBef>
                          <a:spcPts val="0"/>
                        </a:spcBef>
                        <a:spcAft>
                          <a:spcPts val="0"/>
                        </a:spcAft>
                      </a:pPr>
                      <a:r>
                        <a:rPr lang="en-US" sz="700">
                          <a:effectLst/>
                        </a:rPr>
                        <a:t>-</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47625" algn="ctr">
                        <a:spcBef>
                          <a:spcPts val="0"/>
                        </a:spcBef>
                        <a:spcAft>
                          <a:spcPts val="0"/>
                        </a:spcAft>
                      </a:pPr>
                      <a:r>
                        <a:rPr lang="en-US" sz="700">
                          <a:effectLst/>
                        </a:rPr>
                        <a:t>4,294</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extLst>
                  <a:ext uri="{0D108BD9-81ED-4DB2-BD59-A6C34878D82A}">
                    <a16:rowId xmlns:a16="http://schemas.microsoft.com/office/drawing/2014/main" xmlns="" val="2179542106"/>
                  </a:ext>
                </a:extLst>
              </a:tr>
              <a:tr h="142367">
                <a:tc>
                  <a:txBody>
                    <a:bodyPr/>
                    <a:lstStyle/>
                    <a:p>
                      <a:pPr marL="0" marR="0">
                        <a:spcBef>
                          <a:spcPts val="0"/>
                        </a:spcBef>
                        <a:spcAft>
                          <a:spcPts val="0"/>
                        </a:spcAft>
                      </a:pPr>
                      <a:r>
                        <a:rPr lang="en-US" sz="700">
                          <a:effectLst/>
                        </a:rPr>
                        <a:t>Smith River</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47625" algn="ctr">
                        <a:spcBef>
                          <a:spcPts val="0"/>
                        </a:spcBef>
                        <a:spcAft>
                          <a:spcPts val="0"/>
                        </a:spcAft>
                      </a:pPr>
                      <a:r>
                        <a:rPr lang="en-US" sz="700">
                          <a:effectLst/>
                        </a:rPr>
                        <a:t>3,452</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0" algn="ctr">
                        <a:spcBef>
                          <a:spcPts val="0"/>
                        </a:spcBef>
                        <a:spcAft>
                          <a:spcPts val="0"/>
                        </a:spcAft>
                      </a:pPr>
                      <a:r>
                        <a:rPr lang="en-US" sz="700">
                          <a:effectLst/>
                        </a:rPr>
                        <a:t>-</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47625" algn="ctr">
                        <a:spcBef>
                          <a:spcPts val="0"/>
                        </a:spcBef>
                        <a:spcAft>
                          <a:spcPts val="0"/>
                        </a:spcAft>
                      </a:pPr>
                      <a:r>
                        <a:rPr lang="en-US" sz="700">
                          <a:effectLst/>
                        </a:rPr>
                        <a:t>3,452</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extLst>
                  <a:ext uri="{0D108BD9-81ED-4DB2-BD59-A6C34878D82A}">
                    <a16:rowId xmlns:a16="http://schemas.microsoft.com/office/drawing/2014/main" xmlns="" val="2399903007"/>
                  </a:ext>
                </a:extLst>
              </a:tr>
              <a:tr h="142367">
                <a:tc>
                  <a:txBody>
                    <a:bodyPr/>
                    <a:lstStyle/>
                    <a:p>
                      <a:pPr marL="0" marR="0">
                        <a:spcBef>
                          <a:spcPts val="0"/>
                        </a:spcBef>
                        <a:spcAft>
                          <a:spcPts val="0"/>
                        </a:spcAft>
                      </a:pPr>
                      <a:r>
                        <a:rPr lang="en-US" sz="700">
                          <a:effectLst/>
                        </a:rPr>
                        <a:t>Taos Pueblo</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47625" algn="ctr">
                        <a:spcBef>
                          <a:spcPts val="0"/>
                        </a:spcBef>
                        <a:spcAft>
                          <a:spcPts val="0"/>
                        </a:spcAft>
                      </a:pPr>
                      <a:r>
                        <a:rPr lang="en-US" sz="700">
                          <a:effectLst/>
                        </a:rPr>
                        <a:t>5,479</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0" algn="ctr">
                        <a:spcBef>
                          <a:spcPts val="0"/>
                        </a:spcBef>
                        <a:spcAft>
                          <a:spcPts val="0"/>
                        </a:spcAft>
                      </a:pPr>
                      <a:r>
                        <a:rPr lang="en-US" sz="700">
                          <a:effectLst/>
                        </a:rPr>
                        <a:t>-</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47625" algn="ctr">
                        <a:spcBef>
                          <a:spcPts val="0"/>
                        </a:spcBef>
                        <a:spcAft>
                          <a:spcPts val="0"/>
                        </a:spcAft>
                      </a:pPr>
                      <a:r>
                        <a:rPr lang="en-US" sz="700">
                          <a:effectLst/>
                        </a:rPr>
                        <a:t>5,479</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extLst>
                  <a:ext uri="{0D108BD9-81ED-4DB2-BD59-A6C34878D82A}">
                    <a16:rowId xmlns:a16="http://schemas.microsoft.com/office/drawing/2014/main" xmlns="" val="2940276459"/>
                  </a:ext>
                </a:extLst>
              </a:tr>
              <a:tr h="142367">
                <a:tc>
                  <a:txBody>
                    <a:bodyPr/>
                    <a:lstStyle/>
                    <a:p>
                      <a:pPr marL="0" marR="0">
                        <a:spcBef>
                          <a:spcPts val="0"/>
                        </a:spcBef>
                        <a:spcAft>
                          <a:spcPts val="0"/>
                        </a:spcAft>
                      </a:pPr>
                      <a:r>
                        <a:rPr lang="en-US" sz="700">
                          <a:effectLst/>
                        </a:rPr>
                        <a:t>Umatilla</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47625" algn="ctr">
                        <a:spcBef>
                          <a:spcPts val="0"/>
                        </a:spcBef>
                        <a:spcAft>
                          <a:spcPts val="0"/>
                        </a:spcAft>
                      </a:pPr>
                      <a:r>
                        <a:rPr lang="en-US" sz="700">
                          <a:effectLst/>
                        </a:rPr>
                        <a:t>20,180</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0" algn="ctr">
                        <a:spcBef>
                          <a:spcPts val="0"/>
                        </a:spcBef>
                        <a:spcAft>
                          <a:spcPts val="0"/>
                        </a:spcAft>
                      </a:pPr>
                      <a:r>
                        <a:rPr lang="en-US" sz="700">
                          <a:effectLst/>
                        </a:rPr>
                        <a:t>23,646</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47625" algn="ctr">
                        <a:spcBef>
                          <a:spcPts val="0"/>
                        </a:spcBef>
                        <a:spcAft>
                          <a:spcPts val="0"/>
                        </a:spcAft>
                      </a:pPr>
                      <a:r>
                        <a:rPr lang="en-US" sz="700">
                          <a:effectLst/>
                        </a:rPr>
                        <a:t>43,826</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extLst>
                  <a:ext uri="{0D108BD9-81ED-4DB2-BD59-A6C34878D82A}">
                    <a16:rowId xmlns:a16="http://schemas.microsoft.com/office/drawing/2014/main" xmlns="" val="3703871353"/>
                  </a:ext>
                </a:extLst>
              </a:tr>
              <a:tr h="142367">
                <a:tc>
                  <a:txBody>
                    <a:bodyPr/>
                    <a:lstStyle/>
                    <a:p>
                      <a:pPr marL="0" marR="0">
                        <a:spcBef>
                          <a:spcPts val="0"/>
                        </a:spcBef>
                        <a:spcAft>
                          <a:spcPts val="0"/>
                        </a:spcAft>
                      </a:pPr>
                      <a:r>
                        <a:rPr lang="en-US" sz="700">
                          <a:effectLst/>
                        </a:rPr>
                        <a:t>Wampanoag</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47625" algn="ctr">
                        <a:spcBef>
                          <a:spcPts val="0"/>
                        </a:spcBef>
                        <a:spcAft>
                          <a:spcPts val="0"/>
                        </a:spcAft>
                      </a:pPr>
                      <a:r>
                        <a:rPr lang="en-US" sz="700">
                          <a:effectLst/>
                        </a:rPr>
                        <a:t>14,446</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0" algn="ctr">
                        <a:spcBef>
                          <a:spcPts val="0"/>
                        </a:spcBef>
                        <a:spcAft>
                          <a:spcPts val="0"/>
                        </a:spcAft>
                        <a:tabLst>
                          <a:tab pos="391160" algn="l"/>
                          <a:tab pos="569595" algn="ctr"/>
                        </a:tabLst>
                      </a:pPr>
                      <a:r>
                        <a:rPr lang="en-US" sz="700">
                          <a:effectLst/>
                        </a:rPr>
                        <a:t>9,656</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47625" algn="ctr">
                        <a:spcBef>
                          <a:spcPts val="0"/>
                        </a:spcBef>
                        <a:spcAft>
                          <a:spcPts val="0"/>
                        </a:spcAft>
                        <a:tabLst>
                          <a:tab pos="391160" algn="l"/>
                          <a:tab pos="569595" algn="ctr"/>
                        </a:tabLst>
                      </a:pPr>
                      <a:r>
                        <a:rPr lang="en-US" sz="700">
                          <a:effectLst/>
                        </a:rPr>
                        <a:t>24,102</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extLst>
                  <a:ext uri="{0D108BD9-81ED-4DB2-BD59-A6C34878D82A}">
                    <a16:rowId xmlns:a16="http://schemas.microsoft.com/office/drawing/2014/main" xmlns="" val="2723546324"/>
                  </a:ext>
                </a:extLst>
              </a:tr>
              <a:tr h="142367">
                <a:tc>
                  <a:txBody>
                    <a:bodyPr/>
                    <a:lstStyle/>
                    <a:p>
                      <a:pPr marL="0" marR="0">
                        <a:spcBef>
                          <a:spcPts val="0"/>
                        </a:spcBef>
                        <a:spcAft>
                          <a:spcPts val="0"/>
                        </a:spcAft>
                      </a:pPr>
                      <a:r>
                        <a:rPr lang="en-US" sz="700">
                          <a:effectLst/>
                        </a:rPr>
                        <a:t>White Earth</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47625" algn="ctr">
                        <a:spcBef>
                          <a:spcPts val="0"/>
                        </a:spcBef>
                        <a:spcAft>
                          <a:spcPts val="0"/>
                        </a:spcAft>
                      </a:pPr>
                      <a:r>
                        <a:rPr lang="en-US" sz="700">
                          <a:effectLst/>
                        </a:rPr>
                        <a:t>84</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0" algn="ctr">
                        <a:spcBef>
                          <a:spcPts val="0"/>
                        </a:spcBef>
                        <a:spcAft>
                          <a:spcPts val="0"/>
                        </a:spcAft>
                      </a:pPr>
                      <a:r>
                        <a:rPr lang="en-US" sz="700">
                          <a:effectLst/>
                        </a:rPr>
                        <a:t>-</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47625" algn="ctr">
                        <a:spcBef>
                          <a:spcPts val="0"/>
                        </a:spcBef>
                        <a:spcAft>
                          <a:spcPts val="0"/>
                        </a:spcAft>
                      </a:pPr>
                      <a:r>
                        <a:rPr lang="en-US" sz="700">
                          <a:effectLst/>
                        </a:rPr>
                        <a:t>84</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extLst>
                  <a:ext uri="{0D108BD9-81ED-4DB2-BD59-A6C34878D82A}">
                    <a16:rowId xmlns:a16="http://schemas.microsoft.com/office/drawing/2014/main" xmlns="" val="684633770"/>
                  </a:ext>
                </a:extLst>
              </a:tr>
              <a:tr h="142367">
                <a:tc>
                  <a:txBody>
                    <a:bodyPr/>
                    <a:lstStyle/>
                    <a:p>
                      <a:pPr marL="0" marR="0">
                        <a:spcBef>
                          <a:spcPts val="0"/>
                        </a:spcBef>
                        <a:spcAft>
                          <a:spcPts val="0"/>
                        </a:spcAft>
                      </a:pPr>
                      <a:r>
                        <a:rPr lang="en-US" sz="700" dirty="0" smtClean="0">
                          <a:effectLst/>
                        </a:rPr>
                        <a:t>Ysleta </a:t>
                      </a:r>
                      <a:r>
                        <a:rPr lang="en-US" sz="700" dirty="0">
                          <a:effectLst/>
                        </a:rPr>
                        <a:t>Del Sur</a:t>
                      </a:r>
                      <a:endParaRPr lang="en-US" sz="7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47625" algn="ctr">
                        <a:spcBef>
                          <a:spcPts val="0"/>
                        </a:spcBef>
                        <a:spcAft>
                          <a:spcPts val="0"/>
                        </a:spcAft>
                      </a:pPr>
                      <a:r>
                        <a:rPr lang="en-US" sz="700">
                          <a:effectLst/>
                        </a:rPr>
                        <a:t>9,949</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0" algn="ctr">
                        <a:spcBef>
                          <a:spcPts val="0"/>
                        </a:spcBef>
                        <a:spcAft>
                          <a:spcPts val="0"/>
                        </a:spcAft>
                      </a:pPr>
                      <a:r>
                        <a:rPr lang="en-US" sz="700">
                          <a:effectLst/>
                        </a:rPr>
                        <a:t>-</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47625" algn="ctr">
                        <a:spcBef>
                          <a:spcPts val="0"/>
                        </a:spcBef>
                        <a:spcAft>
                          <a:spcPts val="0"/>
                        </a:spcAft>
                      </a:pPr>
                      <a:r>
                        <a:rPr lang="en-US" sz="700">
                          <a:effectLst/>
                        </a:rPr>
                        <a:t>9,949</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extLst>
                  <a:ext uri="{0D108BD9-81ED-4DB2-BD59-A6C34878D82A}">
                    <a16:rowId xmlns:a16="http://schemas.microsoft.com/office/drawing/2014/main" xmlns="" val="1394129154"/>
                  </a:ext>
                </a:extLst>
              </a:tr>
              <a:tr h="142367">
                <a:tc>
                  <a:txBody>
                    <a:bodyPr/>
                    <a:lstStyle/>
                    <a:p>
                      <a:pPr marL="0" marR="0">
                        <a:spcBef>
                          <a:spcPts val="0"/>
                        </a:spcBef>
                        <a:spcAft>
                          <a:spcPts val="0"/>
                        </a:spcAft>
                      </a:pPr>
                      <a:r>
                        <a:rPr lang="en-US" sz="700">
                          <a:effectLst/>
                        </a:rPr>
                        <a:t>Ak-Chin</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47625" algn="ctr">
                        <a:spcBef>
                          <a:spcPts val="0"/>
                        </a:spcBef>
                        <a:spcAft>
                          <a:spcPts val="0"/>
                        </a:spcAft>
                      </a:pPr>
                      <a:r>
                        <a:rPr lang="en-US" sz="700">
                          <a:effectLst/>
                        </a:rPr>
                        <a:t>-</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0" algn="ctr">
                        <a:spcBef>
                          <a:spcPts val="0"/>
                        </a:spcBef>
                        <a:spcAft>
                          <a:spcPts val="0"/>
                        </a:spcAft>
                      </a:pPr>
                      <a:r>
                        <a:rPr lang="en-US" sz="700">
                          <a:effectLst/>
                        </a:rPr>
                        <a:t>16,152</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47625" algn="ctr">
                        <a:spcBef>
                          <a:spcPts val="0"/>
                        </a:spcBef>
                        <a:spcAft>
                          <a:spcPts val="0"/>
                        </a:spcAft>
                      </a:pPr>
                      <a:r>
                        <a:rPr lang="en-US" sz="700">
                          <a:effectLst/>
                        </a:rPr>
                        <a:t>16,152</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extLst>
                  <a:ext uri="{0D108BD9-81ED-4DB2-BD59-A6C34878D82A}">
                    <a16:rowId xmlns:a16="http://schemas.microsoft.com/office/drawing/2014/main" xmlns="" val="1715388636"/>
                  </a:ext>
                </a:extLst>
              </a:tr>
              <a:tr h="142367">
                <a:tc>
                  <a:txBody>
                    <a:bodyPr/>
                    <a:lstStyle/>
                    <a:p>
                      <a:pPr marL="0" marR="0">
                        <a:spcBef>
                          <a:spcPts val="0"/>
                        </a:spcBef>
                        <a:spcAft>
                          <a:spcPts val="0"/>
                        </a:spcAft>
                      </a:pPr>
                      <a:r>
                        <a:rPr lang="en-US" sz="700">
                          <a:effectLst/>
                        </a:rPr>
                        <a:t>Ewiiaapaayp</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47625" algn="ctr">
                        <a:spcBef>
                          <a:spcPts val="0"/>
                        </a:spcBef>
                        <a:spcAft>
                          <a:spcPts val="0"/>
                        </a:spcAft>
                      </a:pPr>
                      <a:r>
                        <a:rPr lang="en-US" sz="700">
                          <a:effectLst/>
                        </a:rPr>
                        <a:t>-</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0" algn="ctr">
                        <a:spcBef>
                          <a:spcPts val="0"/>
                        </a:spcBef>
                        <a:spcAft>
                          <a:spcPts val="0"/>
                        </a:spcAft>
                      </a:pPr>
                      <a:r>
                        <a:rPr lang="en-US" sz="700">
                          <a:effectLst/>
                        </a:rPr>
                        <a:t>13,006</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47625" algn="ctr">
                        <a:spcBef>
                          <a:spcPts val="0"/>
                        </a:spcBef>
                        <a:spcAft>
                          <a:spcPts val="0"/>
                        </a:spcAft>
                      </a:pPr>
                      <a:r>
                        <a:rPr lang="en-US" sz="700">
                          <a:effectLst/>
                        </a:rPr>
                        <a:t>13,006</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extLst>
                  <a:ext uri="{0D108BD9-81ED-4DB2-BD59-A6C34878D82A}">
                    <a16:rowId xmlns:a16="http://schemas.microsoft.com/office/drawing/2014/main" xmlns="" val="2638330971"/>
                  </a:ext>
                </a:extLst>
              </a:tr>
              <a:tr h="142367">
                <a:tc>
                  <a:txBody>
                    <a:bodyPr/>
                    <a:lstStyle/>
                    <a:p>
                      <a:pPr marL="0" marR="0">
                        <a:spcBef>
                          <a:spcPts val="0"/>
                        </a:spcBef>
                        <a:spcAft>
                          <a:spcPts val="0"/>
                        </a:spcAft>
                      </a:pPr>
                      <a:r>
                        <a:rPr lang="en-US" sz="700">
                          <a:effectLst/>
                        </a:rPr>
                        <a:t>Little River</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47625" algn="ctr">
                        <a:spcBef>
                          <a:spcPts val="0"/>
                        </a:spcBef>
                        <a:spcAft>
                          <a:spcPts val="0"/>
                        </a:spcAft>
                      </a:pPr>
                      <a:r>
                        <a:rPr lang="en-US" sz="700">
                          <a:effectLst/>
                        </a:rPr>
                        <a:t>-</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0" algn="ctr">
                        <a:spcBef>
                          <a:spcPts val="0"/>
                        </a:spcBef>
                        <a:spcAft>
                          <a:spcPts val="0"/>
                        </a:spcAft>
                      </a:pPr>
                      <a:r>
                        <a:rPr lang="en-US" sz="700">
                          <a:effectLst/>
                        </a:rPr>
                        <a:t>16,876</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47625" algn="ctr">
                        <a:spcBef>
                          <a:spcPts val="0"/>
                        </a:spcBef>
                        <a:spcAft>
                          <a:spcPts val="0"/>
                        </a:spcAft>
                      </a:pPr>
                      <a:r>
                        <a:rPr lang="en-US" sz="700">
                          <a:effectLst/>
                        </a:rPr>
                        <a:t>16,876</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extLst>
                  <a:ext uri="{0D108BD9-81ED-4DB2-BD59-A6C34878D82A}">
                    <a16:rowId xmlns:a16="http://schemas.microsoft.com/office/drawing/2014/main" xmlns="" val="41512715"/>
                  </a:ext>
                </a:extLst>
              </a:tr>
              <a:tr h="142367">
                <a:tc>
                  <a:txBody>
                    <a:bodyPr/>
                    <a:lstStyle/>
                    <a:p>
                      <a:pPr marL="0" marR="0">
                        <a:spcBef>
                          <a:spcPts val="0"/>
                        </a:spcBef>
                        <a:spcAft>
                          <a:spcPts val="0"/>
                        </a:spcAft>
                      </a:pPr>
                      <a:r>
                        <a:rPr lang="en-US" sz="700" dirty="0" smtClean="0">
                          <a:effectLst/>
                        </a:rPr>
                        <a:t>North Fork</a:t>
                      </a:r>
                      <a:endParaRPr lang="en-US" sz="7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47625" algn="ctr">
                        <a:spcBef>
                          <a:spcPts val="0"/>
                        </a:spcBef>
                        <a:spcAft>
                          <a:spcPts val="0"/>
                        </a:spcAft>
                      </a:pPr>
                      <a:r>
                        <a:rPr lang="en-US" sz="700">
                          <a:effectLst/>
                        </a:rPr>
                        <a:t>-</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0" algn="ctr">
                        <a:spcBef>
                          <a:spcPts val="0"/>
                        </a:spcBef>
                        <a:spcAft>
                          <a:spcPts val="0"/>
                        </a:spcAft>
                      </a:pPr>
                      <a:r>
                        <a:rPr lang="en-US" sz="700">
                          <a:effectLst/>
                        </a:rPr>
                        <a:t>30,150</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47625" algn="ctr">
                        <a:spcBef>
                          <a:spcPts val="0"/>
                        </a:spcBef>
                        <a:spcAft>
                          <a:spcPts val="0"/>
                        </a:spcAft>
                      </a:pPr>
                      <a:r>
                        <a:rPr lang="en-US" sz="700">
                          <a:effectLst/>
                        </a:rPr>
                        <a:t>30,150</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extLst>
                  <a:ext uri="{0D108BD9-81ED-4DB2-BD59-A6C34878D82A}">
                    <a16:rowId xmlns:a16="http://schemas.microsoft.com/office/drawing/2014/main" xmlns="" val="510592191"/>
                  </a:ext>
                </a:extLst>
              </a:tr>
              <a:tr h="142367">
                <a:tc>
                  <a:txBody>
                    <a:bodyPr/>
                    <a:lstStyle/>
                    <a:p>
                      <a:pPr marL="0" marR="0">
                        <a:spcBef>
                          <a:spcPts val="0"/>
                        </a:spcBef>
                        <a:spcAft>
                          <a:spcPts val="0"/>
                        </a:spcAft>
                      </a:pPr>
                      <a:r>
                        <a:rPr lang="en-US" sz="700">
                          <a:effectLst/>
                        </a:rPr>
                        <a:t>Seldovia</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47625" algn="ctr">
                        <a:spcBef>
                          <a:spcPts val="0"/>
                        </a:spcBef>
                        <a:spcAft>
                          <a:spcPts val="0"/>
                        </a:spcAft>
                      </a:pPr>
                      <a:r>
                        <a:rPr lang="en-US" sz="700">
                          <a:effectLst/>
                        </a:rPr>
                        <a:t>-</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0" algn="ctr">
                        <a:spcBef>
                          <a:spcPts val="0"/>
                        </a:spcBef>
                        <a:spcAft>
                          <a:spcPts val="0"/>
                        </a:spcAft>
                      </a:pPr>
                      <a:r>
                        <a:rPr lang="en-US" sz="700">
                          <a:effectLst/>
                        </a:rPr>
                        <a:t>12,620</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47625" algn="ctr">
                        <a:spcBef>
                          <a:spcPts val="0"/>
                        </a:spcBef>
                        <a:spcAft>
                          <a:spcPts val="0"/>
                        </a:spcAft>
                      </a:pPr>
                      <a:r>
                        <a:rPr lang="en-US" sz="700">
                          <a:effectLst/>
                        </a:rPr>
                        <a:t>12,620</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extLst>
                  <a:ext uri="{0D108BD9-81ED-4DB2-BD59-A6C34878D82A}">
                    <a16:rowId xmlns:a16="http://schemas.microsoft.com/office/drawing/2014/main" xmlns="" val="271552455"/>
                  </a:ext>
                </a:extLst>
              </a:tr>
              <a:tr h="142367">
                <a:tc>
                  <a:txBody>
                    <a:bodyPr/>
                    <a:lstStyle/>
                    <a:p>
                      <a:pPr marL="0" marR="0">
                        <a:spcBef>
                          <a:spcPts val="0"/>
                        </a:spcBef>
                        <a:spcAft>
                          <a:spcPts val="0"/>
                        </a:spcAft>
                      </a:pPr>
                      <a:r>
                        <a:rPr lang="en-US" sz="700">
                          <a:effectLst/>
                        </a:rPr>
                        <a:t>Total</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47625" algn="ctr">
                        <a:spcBef>
                          <a:spcPts val="0"/>
                        </a:spcBef>
                        <a:spcAft>
                          <a:spcPts val="0"/>
                        </a:spcAft>
                      </a:pPr>
                      <a:r>
                        <a:rPr lang="en-US" sz="700">
                          <a:effectLst/>
                        </a:rPr>
                        <a:t>$273,413</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0" algn="ctr">
                        <a:spcBef>
                          <a:spcPts val="0"/>
                        </a:spcBef>
                        <a:spcAft>
                          <a:spcPts val="0"/>
                        </a:spcAft>
                      </a:pPr>
                      <a:r>
                        <a:rPr lang="en-US" sz="700">
                          <a:effectLst/>
                        </a:rPr>
                        <a:t>$214,614</a:t>
                      </a:r>
                      <a:endParaRPr lang="en-US" sz="70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tc>
                  <a:txBody>
                    <a:bodyPr/>
                    <a:lstStyle/>
                    <a:p>
                      <a:pPr marL="0" marR="47625" algn="ctr">
                        <a:spcBef>
                          <a:spcPts val="0"/>
                        </a:spcBef>
                        <a:spcAft>
                          <a:spcPts val="0"/>
                        </a:spcAft>
                      </a:pPr>
                      <a:r>
                        <a:rPr lang="en-US" sz="700" dirty="0">
                          <a:effectLst/>
                        </a:rPr>
                        <a:t>$488,027</a:t>
                      </a:r>
                      <a:endParaRPr lang="en-US" sz="7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44609" marR="44609" marT="0" marB="0" anchor="ctr"/>
                </a:tc>
                <a:extLst>
                  <a:ext uri="{0D108BD9-81ED-4DB2-BD59-A6C34878D82A}">
                    <a16:rowId xmlns:a16="http://schemas.microsoft.com/office/drawing/2014/main" xmlns="" val="3877805401"/>
                  </a:ext>
                </a:extLst>
              </a:tr>
            </a:tbl>
          </a:graphicData>
        </a:graphic>
      </p:graphicFrame>
    </p:spTree>
    <p:extLst>
      <p:ext uri="{BB962C8B-B14F-4D97-AF65-F5344CB8AC3E}">
        <p14:creationId xmlns:p14="http://schemas.microsoft.com/office/powerpoint/2010/main" val="1696230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C030AF-94B2-456F-AE96-37BF70F42F32}"/>
              </a:ext>
            </a:extLst>
          </p:cNvPr>
          <p:cNvSpPr>
            <a:spLocks noGrp="1"/>
          </p:cNvSpPr>
          <p:nvPr>
            <p:ph type="title"/>
          </p:nvPr>
        </p:nvSpPr>
        <p:spPr/>
        <p:txBody>
          <a:bodyPr/>
          <a:lstStyle/>
          <a:p>
            <a:pPr algn="ctr"/>
            <a:r>
              <a:rPr lang="en-US" b="1" dirty="0"/>
              <a:t>OIG Recommendations</a:t>
            </a:r>
          </a:p>
        </p:txBody>
      </p:sp>
      <p:sp>
        <p:nvSpPr>
          <p:cNvPr id="3" name="Content Placeholder 2">
            <a:extLst>
              <a:ext uri="{FF2B5EF4-FFF2-40B4-BE49-F238E27FC236}">
                <a16:creationId xmlns:a16="http://schemas.microsoft.com/office/drawing/2014/main" xmlns="" id="{D5CB09DE-AA3A-4531-8FCE-936473DAC29B}"/>
              </a:ext>
            </a:extLst>
          </p:cNvPr>
          <p:cNvSpPr>
            <a:spLocks noGrp="1"/>
          </p:cNvSpPr>
          <p:nvPr>
            <p:ph idx="1"/>
          </p:nvPr>
        </p:nvSpPr>
        <p:spPr/>
        <p:txBody>
          <a:bodyPr/>
          <a:lstStyle/>
          <a:p>
            <a:pPr marL="0" indent="0">
              <a:buNone/>
            </a:pPr>
            <a:r>
              <a:rPr lang="en-US" sz="2700" dirty="0"/>
              <a:t>Seven Recommendations for AS-IA:</a:t>
            </a:r>
          </a:p>
          <a:p>
            <a:pPr marL="0" indent="0">
              <a:buNone/>
            </a:pPr>
            <a:endParaRPr lang="en-US" dirty="0"/>
          </a:p>
          <a:p>
            <a:pPr marL="385763" indent="-385763">
              <a:buFont typeface="+mj-lt"/>
              <a:buAutoNum type="arabicParenR"/>
            </a:pPr>
            <a:r>
              <a:rPr lang="en-US" dirty="0"/>
              <a:t>Direct the OSG to work with tribes to track the components </a:t>
            </a:r>
            <a:r>
              <a:rPr lang="en-US" dirty="0" smtClean="0"/>
              <a:t>of </a:t>
            </a:r>
            <a:r>
              <a:rPr lang="en-US" dirty="0"/>
              <a:t>the CTGP funding and publish these individual amounts each year in the BIA’s Budget Justifications</a:t>
            </a:r>
          </a:p>
          <a:p>
            <a:pPr marL="385763" indent="-385763">
              <a:buFont typeface="+mj-lt"/>
              <a:buAutoNum type="arabicParenR"/>
            </a:pPr>
            <a:r>
              <a:rPr lang="en-US" dirty="0"/>
              <a:t>Direct the OSG to determine appropriate levels of Child Welfare and Social Services program funding that should have appeared in the FY 2014 Budget Justifications</a:t>
            </a:r>
          </a:p>
          <a:p>
            <a:pPr marL="685800" lvl="1" indent="-342900">
              <a:buFont typeface="+mj-lt"/>
              <a:buAutoNum type="arabicParenR"/>
            </a:pPr>
            <a:endParaRPr lang="en-US" dirty="0"/>
          </a:p>
        </p:txBody>
      </p:sp>
    </p:spTree>
    <p:extLst>
      <p:ext uri="{BB962C8B-B14F-4D97-AF65-F5344CB8AC3E}">
        <p14:creationId xmlns:p14="http://schemas.microsoft.com/office/powerpoint/2010/main" val="206664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A51370-BCA8-4CAE-9888-28D38C1BF157}"/>
              </a:ext>
            </a:extLst>
          </p:cNvPr>
          <p:cNvSpPr>
            <a:spLocks noGrp="1"/>
          </p:cNvSpPr>
          <p:nvPr>
            <p:ph type="title"/>
          </p:nvPr>
        </p:nvSpPr>
        <p:spPr/>
        <p:txBody>
          <a:bodyPr/>
          <a:lstStyle/>
          <a:p>
            <a:pPr algn="ctr"/>
            <a:r>
              <a:rPr lang="en-US" b="1" dirty="0"/>
              <a:t>OIG Recommendations</a:t>
            </a:r>
          </a:p>
        </p:txBody>
      </p:sp>
      <p:sp>
        <p:nvSpPr>
          <p:cNvPr id="3" name="Content Placeholder 2">
            <a:extLst>
              <a:ext uri="{FF2B5EF4-FFF2-40B4-BE49-F238E27FC236}">
                <a16:creationId xmlns:a16="http://schemas.microsoft.com/office/drawing/2014/main" xmlns="" id="{66A9AAA6-F7D9-4CD2-8690-DAD827BAE29B}"/>
              </a:ext>
            </a:extLst>
          </p:cNvPr>
          <p:cNvSpPr>
            <a:spLocks noGrp="1"/>
          </p:cNvSpPr>
          <p:nvPr>
            <p:ph idx="1"/>
          </p:nvPr>
        </p:nvSpPr>
        <p:spPr/>
        <p:txBody>
          <a:bodyPr>
            <a:normAutofit lnSpcReduction="10000"/>
          </a:bodyPr>
          <a:lstStyle/>
          <a:p>
            <a:pPr marL="385763" indent="-385763">
              <a:buFont typeface="+mj-lt"/>
              <a:buAutoNum type="arabicParenR" startAt="3"/>
            </a:pPr>
            <a:r>
              <a:rPr lang="en-US" dirty="0"/>
              <a:t>Direct the OIS to reapply its methodology and reconcile the Tiwahe funds</a:t>
            </a:r>
          </a:p>
          <a:p>
            <a:pPr marL="385763" indent="-385763">
              <a:buFont typeface="+mj-lt"/>
              <a:buAutoNum type="arabicParenR" startAt="3"/>
            </a:pPr>
            <a:r>
              <a:rPr lang="en-US" dirty="0"/>
              <a:t>Direct the OSG to determine the actual funding levels of individual tribal programs and report them annually in the Budget Justifications</a:t>
            </a:r>
          </a:p>
          <a:p>
            <a:pPr marL="385763" indent="-385763">
              <a:buFont typeface="+mj-lt"/>
              <a:buAutoNum type="arabicParenR" startAt="3"/>
            </a:pPr>
            <a:r>
              <a:rPr lang="en-US" dirty="0"/>
              <a:t>Direct the OSG to develop and implement a records management policy to track the annual funding for each program</a:t>
            </a:r>
          </a:p>
          <a:p>
            <a:pPr marL="385763" indent="-385763">
              <a:buFont typeface="+mj-lt"/>
              <a:buAutoNum type="arabicParenR" startAt="3"/>
            </a:pPr>
            <a:r>
              <a:rPr lang="en-US" dirty="0"/>
              <a:t>Ensure that the OIS and OSG develop standard operating procedures, and formalize them in a memorandum of understanding or other document agreeing to work together and create a functional funding methodology for future distributions</a:t>
            </a:r>
          </a:p>
        </p:txBody>
      </p:sp>
    </p:spTree>
    <p:extLst>
      <p:ext uri="{BB962C8B-B14F-4D97-AF65-F5344CB8AC3E}">
        <p14:creationId xmlns:p14="http://schemas.microsoft.com/office/powerpoint/2010/main" val="29001013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AFDDF4-A14F-476C-B5CF-28B309E1E103}"/>
              </a:ext>
            </a:extLst>
          </p:cNvPr>
          <p:cNvSpPr>
            <a:spLocks noGrp="1"/>
          </p:cNvSpPr>
          <p:nvPr>
            <p:ph type="title"/>
          </p:nvPr>
        </p:nvSpPr>
        <p:spPr/>
        <p:txBody>
          <a:bodyPr/>
          <a:lstStyle/>
          <a:p>
            <a:pPr algn="ctr"/>
            <a:r>
              <a:rPr lang="en-US" b="1" dirty="0"/>
              <a:t>OIG Recommendations</a:t>
            </a:r>
          </a:p>
        </p:txBody>
      </p:sp>
      <p:sp>
        <p:nvSpPr>
          <p:cNvPr id="3" name="Content Placeholder 2">
            <a:extLst>
              <a:ext uri="{FF2B5EF4-FFF2-40B4-BE49-F238E27FC236}">
                <a16:creationId xmlns:a16="http://schemas.microsoft.com/office/drawing/2014/main" xmlns="" id="{1A4F44D3-13D8-40E0-B10B-3CE53897166E}"/>
              </a:ext>
            </a:extLst>
          </p:cNvPr>
          <p:cNvSpPr>
            <a:spLocks noGrp="1"/>
          </p:cNvSpPr>
          <p:nvPr>
            <p:ph idx="1"/>
          </p:nvPr>
        </p:nvSpPr>
        <p:spPr/>
        <p:txBody>
          <a:bodyPr/>
          <a:lstStyle/>
          <a:p>
            <a:pPr marL="385763" indent="-385763">
              <a:buFont typeface="+mj-lt"/>
              <a:buAutoNum type="arabicParenR" startAt="7"/>
            </a:pPr>
            <a:r>
              <a:rPr lang="en-US" dirty="0"/>
              <a:t>Direct the OIS and OSG to use Part 70, Chapter 3, of the Indian Affairs Manual (“Human Services Financial Assistance and Social Services Reporting”) as a guide to develop and implement a formal policy to address funding distributions at each office.</a:t>
            </a:r>
          </a:p>
        </p:txBody>
      </p:sp>
    </p:spTree>
    <p:extLst>
      <p:ext uri="{BB962C8B-B14F-4D97-AF65-F5344CB8AC3E}">
        <p14:creationId xmlns:p14="http://schemas.microsoft.com/office/powerpoint/2010/main" val="36729189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977940-E332-452B-8AED-F1CBBA968DE6}"/>
              </a:ext>
            </a:extLst>
          </p:cNvPr>
          <p:cNvSpPr>
            <a:spLocks noGrp="1"/>
          </p:cNvSpPr>
          <p:nvPr>
            <p:ph type="title"/>
          </p:nvPr>
        </p:nvSpPr>
        <p:spPr/>
        <p:txBody>
          <a:bodyPr/>
          <a:lstStyle/>
          <a:p>
            <a:pPr algn="ctr"/>
            <a:r>
              <a:rPr lang="en-US" b="1" dirty="0"/>
              <a:t>AS-IA Response to OIG Recommendations</a:t>
            </a:r>
          </a:p>
        </p:txBody>
      </p:sp>
      <p:sp>
        <p:nvSpPr>
          <p:cNvPr id="3" name="Content Placeholder 2">
            <a:extLst>
              <a:ext uri="{FF2B5EF4-FFF2-40B4-BE49-F238E27FC236}">
                <a16:creationId xmlns:a16="http://schemas.microsoft.com/office/drawing/2014/main" xmlns="" id="{48A5C16D-E7D7-4AF4-B165-B4AF52EC95E5}"/>
              </a:ext>
            </a:extLst>
          </p:cNvPr>
          <p:cNvSpPr>
            <a:spLocks noGrp="1"/>
          </p:cNvSpPr>
          <p:nvPr>
            <p:ph idx="1"/>
          </p:nvPr>
        </p:nvSpPr>
        <p:spPr/>
        <p:txBody>
          <a:bodyPr/>
          <a:lstStyle/>
          <a:p>
            <a:r>
              <a:rPr lang="en-US" dirty="0"/>
              <a:t>Recommendation 1: Concur</a:t>
            </a:r>
          </a:p>
          <a:p>
            <a:r>
              <a:rPr lang="en-US" dirty="0"/>
              <a:t>Recommendation 2: Concur</a:t>
            </a:r>
          </a:p>
          <a:p>
            <a:r>
              <a:rPr lang="en-US" dirty="0"/>
              <a:t>Recommendation 3: Concur</a:t>
            </a:r>
          </a:p>
          <a:p>
            <a:r>
              <a:rPr lang="en-US" dirty="0"/>
              <a:t>Recommendation 4: Did Not Concur</a:t>
            </a:r>
          </a:p>
          <a:p>
            <a:r>
              <a:rPr lang="en-US" dirty="0"/>
              <a:t>Recommendation 5: Did Not Concur</a:t>
            </a:r>
          </a:p>
          <a:p>
            <a:r>
              <a:rPr lang="en-US" dirty="0"/>
              <a:t>Recommendation 6: Concur</a:t>
            </a:r>
          </a:p>
          <a:p>
            <a:r>
              <a:rPr lang="en-US" dirty="0"/>
              <a:t>Recommendation 7: Partial Concur</a:t>
            </a:r>
          </a:p>
        </p:txBody>
      </p:sp>
    </p:spTree>
    <p:extLst>
      <p:ext uri="{BB962C8B-B14F-4D97-AF65-F5344CB8AC3E}">
        <p14:creationId xmlns:p14="http://schemas.microsoft.com/office/powerpoint/2010/main" val="10847938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B6FE07-D95A-411E-A750-610E0CBF859A}"/>
              </a:ext>
            </a:extLst>
          </p:cNvPr>
          <p:cNvSpPr>
            <a:spLocks noGrp="1"/>
          </p:cNvSpPr>
          <p:nvPr>
            <p:ph type="title"/>
          </p:nvPr>
        </p:nvSpPr>
        <p:spPr/>
        <p:txBody>
          <a:bodyPr/>
          <a:lstStyle/>
          <a:p>
            <a:pPr algn="ctr"/>
            <a:r>
              <a:rPr lang="en-US" b="1" dirty="0"/>
              <a:t>Report Conclusions</a:t>
            </a:r>
          </a:p>
        </p:txBody>
      </p:sp>
      <p:sp>
        <p:nvSpPr>
          <p:cNvPr id="3" name="Content Placeholder 2">
            <a:extLst>
              <a:ext uri="{FF2B5EF4-FFF2-40B4-BE49-F238E27FC236}">
                <a16:creationId xmlns:a16="http://schemas.microsoft.com/office/drawing/2014/main" xmlns="" id="{C08A0B7F-DDA8-4C94-9F2C-51FF79EC43B2}"/>
              </a:ext>
            </a:extLst>
          </p:cNvPr>
          <p:cNvSpPr>
            <a:spLocks noGrp="1"/>
          </p:cNvSpPr>
          <p:nvPr>
            <p:ph idx="1"/>
          </p:nvPr>
        </p:nvSpPr>
        <p:spPr/>
        <p:txBody>
          <a:bodyPr>
            <a:normAutofit/>
          </a:bodyPr>
          <a:lstStyle/>
          <a:p>
            <a:pPr marL="0" indent="0">
              <a:buNone/>
            </a:pPr>
            <a:r>
              <a:rPr lang="en-US" dirty="0"/>
              <a:t>We found that:</a:t>
            </a:r>
          </a:p>
          <a:p>
            <a:pPr marL="385763" indent="-385763">
              <a:buFont typeface="+mj-lt"/>
              <a:buAutoNum type="arabicParenR"/>
            </a:pPr>
            <a:r>
              <a:rPr lang="en-US" dirty="0"/>
              <a:t>The Tiwahe </a:t>
            </a:r>
            <a:r>
              <a:rPr lang="en-US" dirty="0" smtClean="0"/>
              <a:t>initiative </a:t>
            </a:r>
            <a:r>
              <a:rPr lang="en-US" dirty="0"/>
              <a:t>has so far distributed $20M in funding to eligible tribes to support Child Welfare and family stability as well as to promote and strengthen tribal communities</a:t>
            </a:r>
          </a:p>
          <a:p>
            <a:pPr marL="385763" indent="-385763">
              <a:buFont typeface="+mj-lt"/>
              <a:buAutoNum type="arabicParenR"/>
            </a:pPr>
            <a:r>
              <a:rPr lang="en-US" dirty="0"/>
              <a:t>There are significant records management problems at the OSG along with poor execution of the funding methodology at the OIS as well as an absence of regular communication between the two offices</a:t>
            </a:r>
          </a:p>
          <a:p>
            <a:pPr marL="385763" indent="-385763">
              <a:buFont typeface="+mj-lt"/>
              <a:buAutoNum type="arabicParenR"/>
            </a:pPr>
            <a:r>
              <a:rPr lang="en-US" dirty="0"/>
              <a:t>Failure to correct current practices at both offices will likely perpetuate inaccurate funding not only with the Tiwahe initiative but with other initiatives</a:t>
            </a:r>
          </a:p>
        </p:txBody>
      </p:sp>
    </p:spTree>
    <p:extLst>
      <p:ext uri="{BB962C8B-B14F-4D97-AF65-F5344CB8AC3E}">
        <p14:creationId xmlns:p14="http://schemas.microsoft.com/office/powerpoint/2010/main" val="5019790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1827F5-EC2E-4C1F-B06C-8850530E6E41}"/>
              </a:ext>
            </a:extLst>
          </p:cNvPr>
          <p:cNvSpPr>
            <a:spLocks noGrp="1"/>
          </p:cNvSpPr>
          <p:nvPr>
            <p:ph type="title"/>
          </p:nvPr>
        </p:nvSpPr>
        <p:spPr/>
        <p:txBody>
          <a:bodyPr/>
          <a:lstStyle/>
          <a:p>
            <a:pPr algn="ctr"/>
            <a:r>
              <a:rPr lang="en-US" b="1" dirty="0"/>
              <a:t>Report Conclusions</a:t>
            </a:r>
            <a:endParaRPr lang="en-US" dirty="0"/>
          </a:p>
        </p:txBody>
      </p:sp>
      <p:sp>
        <p:nvSpPr>
          <p:cNvPr id="3" name="Content Placeholder 2">
            <a:extLst>
              <a:ext uri="{FF2B5EF4-FFF2-40B4-BE49-F238E27FC236}">
                <a16:creationId xmlns:a16="http://schemas.microsoft.com/office/drawing/2014/main" xmlns="" id="{565FBA39-3E43-4BFF-A24C-E83B7165D97C}"/>
              </a:ext>
            </a:extLst>
          </p:cNvPr>
          <p:cNvSpPr>
            <a:spLocks noGrp="1"/>
          </p:cNvSpPr>
          <p:nvPr>
            <p:ph idx="1"/>
          </p:nvPr>
        </p:nvSpPr>
        <p:spPr/>
        <p:txBody>
          <a:bodyPr/>
          <a:lstStyle/>
          <a:p>
            <a:pPr marL="385763" indent="-385763">
              <a:buFont typeface="+mj-lt"/>
              <a:buAutoNum type="arabicParenR" startAt="4"/>
            </a:pPr>
            <a:r>
              <a:rPr lang="en-US" dirty="0"/>
              <a:t>Poor coordination between OSG and OIS along with the absence of internal policies will likely adversely impact the efficiency of business operations and have a measurable effect on the tribes the offices serve.</a:t>
            </a:r>
          </a:p>
          <a:p>
            <a:pPr marL="385763" indent="-385763">
              <a:buFont typeface="+mj-lt"/>
              <a:buAutoNum type="arabicParenR" startAt="4"/>
            </a:pPr>
            <a:r>
              <a:rPr lang="en-US" dirty="0" smtClean="0"/>
              <a:t>Recordkeeping </a:t>
            </a:r>
            <a:r>
              <a:rPr lang="en-US" dirty="0"/>
              <a:t>issues identified with the Tiwahe initiative extend to other programs such as Aid to Tribal Government and without corrective action, OIS and OSG will not be prepared if Congress again offers funding distributions based on Tribal Priority Allocations records.</a:t>
            </a:r>
          </a:p>
        </p:txBody>
      </p:sp>
    </p:spTree>
    <p:extLst>
      <p:ext uri="{BB962C8B-B14F-4D97-AF65-F5344CB8AC3E}">
        <p14:creationId xmlns:p14="http://schemas.microsoft.com/office/powerpoint/2010/main" val="34637303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5985227-C1FE-4E78-9C6E-C7714696EB0C}"/>
              </a:ext>
            </a:extLst>
          </p:cNvPr>
          <p:cNvSpPr>
            <a:spLocks noGrp="1"/>
          </p:cNvSpPr>
          <p:nvPr>
            <p:ph idx="1"/>
          </p:nvPr>
        </p:nvSpPr>
        <p:spPr/>
        <p:txBody>
          <a:bodyPr>
            <a:normAutofit/>
          </a:bodyPr>
          <a:lstStyle/>
          <a:p>
            <a:pPr marL="0" indent="0" algn="ctr">
              <a:buNone/>
            </a:pPr>
            <a:r>
              <a:rPr lang="en-US" sz="6600" dirty="0"/>
              <a:t>QUESTIONS</a:t>
            </a:r>
          </a:p>
        </p:txBody>
      </p:sp>
    </p:spTree>
    <p:extLst>
      <p:ext uri="{BB962C8B-B14F-4D97-AF65-F5344CB8AC3E}">
        <p14:creationId xmlns:p14="http://schemas.microsoft.com/office/powerpoint/2010/main" val="2970452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2CAAB3-232D-6240-92F2-1D708CC1274E}"/>
              </a:ext>
            </a:extLst>
          </p:cNvPr>
          <p:cNvSpPr>
            <a:spLocks noGrp="1"/>
          </p:cNvSpPr>
          <p:nvPr>
            <p:ph type="title"/>
          </p:nvPr>
        </p:nvSpPr>
        <p:spPr>
          <a:xfrm>
            <a:off x="1316182" y="1709740"/>
            <a:ext cx="7194406" cy="1875672"/>
          </a:xfrm>
        </p:spPr>
        <p:txBody>
          <a:bodyPr>
            <a:normAutofit/>
          </a:bodyPr>
          <a:lstStyle/>
          <a:p>
            <a:pPr algn="ctr"/>
            <a:r>
              <a:rPr lang="en-US" sz="2800" dirty="0"/>
              <a:t>Indian Affairs Offices Poor Recordkeeping and Coordination Threaten Impact of Tiwahe Initiative</a:t>
            </a:r>
            <a:br>
              <a:rPr lang="en-US" sz="2800" dirty="0"/>
            </a:br>
            <a:endParaRPr lang="en-US" sz="2700" dirty="0">
              <a:solidFill>
                <a:srgbClr val="7F2934"/>
              </a:solidFill>
            </a:endParaRPr>
          </a:p>
        </p:txBody>
      </p:sp>
      <p:sp>
        <p:nvSpPr>
          <p:cNvPr id="3" name="Text Placeholder 2">
            <a:extLst>
              <a:ext uri="{FF2B5EF4-FFF2-40B4-BE49-F238E27FC236}">
                <a16:creationId xmlns:a16="http://schemas.microsoft.com/office/drawing/2014/main" xmlns="" id="{70868B53-D977-C042-9DC6-ED630AC25A5F}"/>
              </a:ext>
            </a:extLst>
          </p:cNvPr>
          <p:cNvSpPr>
            <a:spLocks noGrp="1"/>
          </p:cNvSpPr>
          <p:nvPr>
            <p:ph type="body" idx="1"/>
          </p:nvPr>
        </p:nvSpPr>
        <p:spPr>
          <a:xfrm>
            <a:off x="1396393" y="3723190"/>
            <a:ext cx="7194406" cy="1500187"/>
          </a:xfrm>
        </p:spPr>
        <p:txBody>
          <a:bodyPr/>
          <a:lstStyle/>
          <a:p>
            <a:pPr algn="ctr"/>
            <a:r>
              <a:rPr lang="en-US" dirty="0"/>
              <a:t>U.S. Department of the Interior</a:t>
            </a:r>
          </a:p>
          <a:p>
            <a:pPr algn="ctr"/>
            <a:r>
              <a:rPr lang="en-US" dirty="0"/>
              <a:t>Office of Inspector General</a:t>
            </a:r>
            <a:br>
              <a:rPr lang="en-US" dirty="0"/>
            </a:br>
            <a:r>
              <a:rPr lang="en-US" dirty="0"/>
              <a:t>Report No. 2017-ER-018</a:t>
            </a:r>
          </a:p>
        </p:txBody>
      </p:sp>
    </p:spTree>
    <p:extLst>
      <p:ext uri="{BB962C8B-B14F-4D97-AF65-F5344CB8AC3E}">
        <p14:creationId xmlns:p14="http://schemas.microsoft.com/office/powerpoint/2010/main" val="2326942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B29FFE-E718-4940-8AD4-B80A8AB84153}"/>
              </a:ext>
            </a:extLst>
          </p:cNvPr>
          <p:cNvSpPr>
            <a:spLocks noGrp="1"/>
          </p:cNvSpPr>
          <p:nvPr>
            <p:ph type="title"/>
          </p:nvPr>
        </p:nvSpPr>
        <p:spPr/>
        <p:txBody>
          <a:bodyPr/>
          <a:lstStyle/>
          <a:p>
            <a:pPr algn="ctr"/>
            <a:r>
              <a:rPr lang="en-US" b="1" dirty="0"/>
              <a:t>Overview</a:t>
            </a:r>
          </a:p>
        </p:txBody>
      </p:sp>
      <p:sp>
        <p:nvSpPr>
          <p:cNvPr id="3" name="Content Placeholder 2">
            <a:extLst>
              <a:ext uri="{FF2B5EF4-FFF2-40B4-BE49-F238E27FC236}">
                <a16:creationId xmlns:a16="http://schemas.microsoft.com/office/drawing/2014/main" xmlns="" id="{3B32D0E0-E77C-4E86-AA69-864716136690}"/>
              </a:ext>
            </a:extLst>
          </p:cNvPr>
          <p:cNvSpPr>
            <a:spLocks noGrp="1"/>
          </p:cNvSpPr>
          <p:nvPr>
            <p:ph idx="1"/>
          </p:nvPr>
        </p:nvSpPr>
        <p:spPr/>
        <p:txBody>
          <a:bodyPr/>
          <a:lstStyle/>
          <a:p>
            <a:r>
              <a:rPr lang="en-US" dirty="0"/>
              <a:t>Our focus was on two offices: the Office of Indian Services (OIS) and the Office of Self Governance (OSG) – both of which manage aspects of funding for American Indian and Alaska Native tribes, as well as the Office of the Assistant Secretary of Indian Affairs (AS-IA).</a:t>
            </a:r>
          </a:p>
          <a:p>
            <a:r>
              <a:rPr lang="en-US" dirty="0"/>
              <a:t>We reviewed the roles of these offices in distributing money to tribes for funding social services and child welfare programs through the initiative’s five year pilot program (FY 2015 through FY 2019)</a:t>
            </a:r>
          </a:p>
        </p:txBody>
      </p:sp>
    </p:spTree>
    <p:extLst>
      <p:ext uri="{BB962C8B-B14F-4D97-AF65-F5344CB8AC3E}">
        <p14:creationId xmlns:p14="http://schemas.microsoft.com/office/powerpoint/2010/main" val="1108799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5299CF-3A87-40AE-B195-0BE73D03768E}"/>
              </a:ext>
            </a:extLst>
          </p:cNvPr>
          <p:cNvSpPr>
            <a:spLocks noGrp="1"/>
          </p:cNvSpPr>
          <p:nvPr>
            <p:ph type="title"/>
          </p:nvPr>
        </p:nvSpPr>
        <p:spPr/>
        <p:txBody>
          <a:bodyPr/>
          <a:lstStyle/>
          <a:p>
            <a:pPr algn="ctr"/>
            <a:r>
              <a:rPr lang="en-US" b="1" dirty="0"/>
              <a:t>Evaluation Objective</a:t>
            </a:r>
          </a:p>
        </p:txBody>
      </p:sp>
      <p:sp>
        <p:nvSpPr>
          <p:cNvPr id="3" name="Content Placeholder 2">
            <a:extLst>
              <a:ext uri="{FF2B5EF4-FFF2-40B4-BE49-F238E27FC236}">
                <a16:creationId xmlns:a16="http://schemas.microsoft.com/office/drawing/2014/main" xmlns="" id="{0D5F0EF1-E838-4E1C-B551-6978905F836A}"/>
              </a:ext>
            </a:extLst>
          </p:cNvPr>
          <p:cNvSpPr>
            <a:spLocks noGrp="1"/>
          </p:cNvSpPr>
          <p:nvPr>
            <p:ph idx="1"/>
          </p:nvPr>
        </p:nvSpPr>
        <p:spPr/>
        <p:txBody>
          <a:bodyPr>
            <a:normAutofit/>
          </a:bodyPr>
          <a:lstStyle/>
          <a:p>
            <a:pPr marL="0" indent="0" algn="ctr">
              <a:buNone/>
            </a:pPr>
            <a:endParaRPr lang="en-US" sz="2400" dirty="0"/>
          </a:p>
          <a:p>
            <a:pPr marL="0" indent="0">
              <a:buNone/>
            </a:pPr>
            <a:r>
              <a:rPr lang="en-US" sz="2400" dirty="0"/>
              <a:t>Our objective for the evaluation was to determine whether the Office of Indian Services (OIS) accurately distributed increased Tiwahe Initiative appropriations to Title IV tribes in fiscal years 2015 through 2017.</a:t>
            </a:r>
          </a:p>
        </p:txBody>
      </p:sp>
    </p:spTree>
    <p:extLst>
      <p:ext uri="{BB962C8B-B14F-4D97-AF65-F5344CB8AC3E}">
        <p14:creationId xmlns:p14="http://schemas.microsoft.com/office/powerpoint/2010/main" val="2866617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881834-E495-47B7-B8D5-11B705A75B1C}"/>
              </a:ext>
            </a:extLst>
          </p:cNvPr>
          <p:cNvSpPr>
            <a:spLocks noGrp="1"/>
          </p:cNvSpPr>
          <p:nvPr>
            <p:ph type="title"/>
          </p:nvPr>
        </p:nvSpPr>
        <p:spPr/>
        <p:txBody>
          <a:bodyPr/>
          <a:lstStyle/>
          <a:p>
            <a:pPr algn="ctr"/>
            <a:r>
              <a:rPr lang="en-US" b="1" dirty="0"/>
              <a:t>Scope</a:t>
            </a:r>
          </a:p>
        </p:txBody>
      </p:sp>
      <p:sp>
        <p:nvSpPr>
          <p:cNvPr id="3" name="Content Placeholder 2">
            <a:extLst>
              <a:ext uri="{FF2B5EF4-FFF2-40B4-BE49-F238E27FC236}">
                <a16:creationId xmlns:a16="http://schemas.microsoft.com/office/drawing/2014/main" xmlns="" id="{C3D7ACC5-8B01-4178-9EBD-5534DD57A416}"/>
              </a:ext>
            </a:extLst>
          </p:cNvPr>
          <p:cNvSpPr>
            <a:spLocks noGrp="1"/>
          </p:cNvSpPr>
          <p:nvPr>
            <p:ph idx="1"/>
          </p:nvPr>
        </p:nvSpPr>
        <p:spPr/>
        <p:txBody>
          <a:bodyPr/>
          <a:lstStyle/>
          <a:p>
            <a:r>
              <a:rPr lang="en-US" dirty="0"/>
              <a:t>Consisted of a general review of the appropriations increase for the Tiwahe initiative during fiscal years 2015 to 2017.</a:t>
            </a:r>
          </a:p>
          <a:p>
            <a:r>
              <a:rPr lang="en-US" dirty="0"/>
              <a:t>We focused on the distributions of funds to Title IV tribes</a:t>
            </a:r>
          </a:p>
          <a:p>
            <a:r>
              <a:rPr lang="en-US" dirty="0"/>
              <a:t>We examined the accuracy of the distributions</a:t>
            </a:r>
          </a:p>
          <a:p>
            <a:r>
              <a:rPr lang="en-US" dirty="0"/>
              <a:t>We looked at how the Office of Self Governance maintained tribal records</a:t>
            </a:r>
          </a:p>
          <a:p>
            <a:r>
              <a:rPr lang="en-US" dirty="0"/>
              <a:t>We looked at internal controls</a:t>
            </a:r>
          </a:p>
          <a:p>
            <a:r>
              <a:rPr lang="en-US" dirty="0"/>
              <a:t>For comparison, we reviewed on a limited basis, funding for Title I tribes.</a:t>
            </a:r>
          </a:p>
        </p:txBody>
      </p:sp>
    </p:spTree>
    <p:extLst>
      <p:ext uri="{BB962C8B-B14F-4D97-AF65-F5344CB8AC3E}">
        <p14:creationId xmlns:p14="http://schemas.microsoft.com/office/powerpoint/2010/main" val="3506405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89EEAB-9461-44DE-98C9-64FC458F472B}"/>
              </a:ext>
            </a:extLst>
          </p:cNvPr>
          <p:cNvSpPr>
            <a:spLocks noGrp="1"/>
          </p:cNvSpPr>
          <p:nvPr>
            <p:ph type="title"/>
          </p:nvPr>
        </p:nvSpPr>
        <p:spPr/>
        <p:txBody>
          <a:bodyPr/>
          <a:lstStyle/>
          <a:p>
            <a:pPr algn="ctr"/>
            <a:r>
              <a:rPr lang="en-US" b="1" dirty="0"/>
              <a:t>Brief Summary of Findings</a:t>
            </a:r>
          </a:p>
        </p:txBody>
      </p:sp>
      <p:sp>
        <p:nvSpPr>
          <p:cNvPr id="3" name="Content Placeholder 2">
            <a:extLst>
              <a:ext uri="{FF2B5EF4-FFF2-40B4-BE49-F238E27FC236}">
                <a16:creationId xmlns:a16="http://schemas.microsoft.com/office/drawing/2014/main" xmlns="" id="{8A83D8D5-A285-45A2-BA81-5F1C9F9439B8}"/>
              </a:ext>
            </a:extLst>
          </p:cNvPr>
          <p:cNvSpPr>
            <a:spLocks noGrp="1"/>
          </p:cNvSpPr>
          <p:nvPr>
            <p:ph idx="1"/>
          </p:nvPr>
        </p:nvSpPr>
        <p:spPr/>
        <p:txBody>
          <a:bodyPr/>
          <a:lstStyle/>
          <a:p>
            <a:r>
              <a:rPr lang="en-US" dirty="0"/>
              <a:t>We found that Tiwahe Initiative Funding was not properly distributed.</a:t>
            </a:r>
          </a:p>
          <a:p>
            <a:pPr lvl="1"/>
            <a:r>
              <a:rPr lang="en-US" dirty="0"/>
              <a:t>Title IV tribes received inaccurate funding during the initiative for two primary reasons:</a:t>
            </a:r>
          </a:p>
          <a:p>
            <a:pPr lvl="1"/>
            <a:endParaRPr lang="en-US" dirty="0"/>
          </a:p>
          <a:p>
            <a:pPr marL="1028700" lvl="2" indent="-342900">
              <a:buFont typeface="+mj-lt"/>
              <a:buAutoNum type="arabicPeriod"/>
            </a:pPr>
            <a:r>
              <a:rPr lang="en-US" dirty="0"/>
              <a:t>The OIS applied the methodology for calculating tribes funding amounts to outdated Child Welfare and Social Services program funding levels, which were provided by the OSG in the FY 2014 Budget Justification</a:t>
            </a:r>
          </a:p>
          <a:p>
            <a:pPr marL="1028700" lvl="2" indent="-342900">
              <a:buFont typeface="+mj-lt"/>
              <a:buAutoNum type="arabicPeriod"/>
            </a:pPr>
            <a:r>
              <a:rPr lang="en-US" dirty="0"/>
              <a:t>The OIS did not apply the funding methodology consistently when it calculated the distributions.</a:t>
            </a:r>
          </a:p>
        </p:txBody>
      </p:sp>
    </p:spTree>
    <p:extLst>
      <p:ext uri="{BB962C8B-B14F-4D97-AF65-F5344CB8AC3E}">
        <p14:creationId xmlns:p14="http://schemas.microsoft.com/office/powerpoint/2010/main" val="1547150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A79032-4275-4482-88B9-3B7AE9187607}"/>
              </a:ext>
            </a:extLst>
          </p:cNvPr>
          <p:cNvSpPr>
            <a:spLocks noGrp="1"/>
          </p:cNvSpPr>
          <p:nvPr>
            <p:ph type="title"/>
          </p:nvPr>
        </p:nvSpPr>
        <p:spPr/>
        <p:txBody>
          <a:bodyPr/>
          <a:lstStyle/>
          <a:p>
            <a:pPr algn="ctr"/>
            <a:r>
              <a:rPr lang="en-US" b="1" dirty="0"/>
              <a:t>Specific Findings</a:t>
            </a:r>
          </a:p>
        </p:txBody>
      </p:sp>
      <p:sp>
        <p:nvSpPr>
          <p:cNvPr id="3" name="Content Placeholder 2">
            <a:extLst>
              <a:ext uri="{FF2B5EF4-FFF2-40B4-BE49-F238E27FC236}">
                <a16:creationId xmlns:a16="http://schemas.microsoft.com/office/drawing/2014/main" xmlns="" id="{9DCFA102-75AD-4DEE-99BC-005D81315A5F}"/>
              </a:ext>
            </a:extLst>
          </p:cNvPr>
          <p:cNvSpPr>
            <a:spLocks noGrp="1"/>
          </p:cNvSpPr>
          <p:nvPr>
            <p:ph idx="1"/>
          </p:nvPr>
        </p:nvSpPr>
        <p:spPr/>
        <p:txBody>
          <a:bodyPr>
            <a:normAutofit fontScale="85000" lnSpcReduction="20000"/>
          </a:bodyPr>
          <a:lstStyle/>
          <a:p>
            <a:r>
              <a:rPr lang="en-US" dirty="0"/>
              <a:t>Office of Self Governance did not publish accurate figures in the </a:t>
            </a:r>
            <a:r>
              <a:rPr lang="en-US" i="1" dirty="0"/>
              <a:t>Budget Justifications</a:t>
            </a:r>
          </a:p>
          <a:p>
            <a:pPr marL="685800" lvl="1" indent="-342900">
              <a:buFont typeface="+mj-lt"/>
              <a:buAutoNum type="arabicPeriod"/>
            </a:pPr>
            <a:endParaRPr lang="en-US" dirty="0"/>
          </a:p>
          <a:p>
            <a:pPr marL="685800" lvl="1" indent="-342900">
              <a:buFont typeface="+mj-lt"/>
              <a:buAutoNum type="arabicPeriod"/>
            </a:pPr>
            <a:r>
              <a:rPr lang="en-US" dirty="0"/>
              <a:t>OSG did not consistently include yearly updates to social services and child welfare funds to account for changes to the Federal budget as part of the office’s annual contribution to the </a:t>
            </a:r>
            <a:r>
              <a:rPr lang="en-US" i="1" dirty="0"/>
              <a:t>Budget Justifications</a:t>
            </a:r>
          </a:p>
          <a:p>
            <a:pPr marL="685800" lvl="1" indent="-342900">
              <a:buFont typeface="+mj-lt"/>
              <a:buAutoNum type="arabicPeriod"/>
            </a:pPr>
            <a:r>
              <a:rPr lang="en-US" dirty="0"/>
              <a:t>Tiwahe increase was based on 21.54% increase to 2014 ICWA funding and 8.07% increase to 2014 Social Services funding</a:t>
            </a:r>
          </a:p>
          <a:p>
            <a:pPr marL="685800" lvl="1" indent="-342900">
              <a:buFont typeface="+mj-lt"/>
              <a:buAutoNum type="arabicPeriod"/>
            </a:pPr>
            <a:r>
              <a:rPr lang="en-US" dirty="0"/>
              <a:t>OIS used the outdated budget numbers in their calculations, likely resulting in lower-than-accurate base fund amounts being used to calculate the funding increases for many of the individual Title IV tribes</a:t>
            </a:r>
          </a:p>
          <a:p>
            <a:pPr marL="685800" lvl="1" indent="-342900">
              <a:buFont typeface="+mj-lt"/>
              <a:buAutoNum type="arabicPeriod"/>
            </a:pPr>
            <a:r>
              <a:rPr lang="en-US" dirty="0"/>
              <a:t>OSG did consistently provide annual increases to the tribes’ total self-governance funds, identified in the </a:t>
            </a:r>
            <a:r>
              <a:rPr lang="en-US" i="1" dirty="0"/>
              <a:t>Budget Justifications</a:t>
            </a:r>
            <a:r>
              <a:rPr lang="en-US" dirty="0"/>
              <a:t> as the Total Self Governance Base. </a:t>
            </a:r>
          </a:p>
          <a:p>
            <a:pPr marL="685800" lvl="1" indent="-342900">
              <a:buFont typeface="+mj-lt"/>
              <a:buAutoNum type="arabicPeriod"/>
            </a:pPr>
            <a:r>
              <a:rPr lang="en-US" dirty="0"/>
              <a:t>OIG designed an estimate using tribal Self Governance Base data. We noted an average discrepancy of 10 percent between the Total Self Governance Base funding in the year a tribe’s Child Welfare and Social Services program funding amounts stopped being updated and the amounts reported in the FY 2014 Budget Justifications. </a:t>
            </a:r>
          </a:p>
          <a:p>
            <a:pPr marL="685800" lvl="1" indent="-342900">
              <a:buFont typeface="+mj-lt"/>
              <a:buAutoNum type="arabicPeriod"/>
            </a:pPr>
            <a:r>
              <a:rPr lang="en-US" dirty="0"/>
              <a:t>We estimate 73 out of the 87 that received Social Services funds and 70 out of the 85 that received Child Welfare funds—have been underfunded</a:t>
            </a:r>
          </a:p>
          <a:p>
            <a:pPr marL="0" indent="0">
              <a:buNone/>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1995295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9248C3-CE1D-4658-A171-33C3F564F48E}"/>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xmlns="" id="{1D435916-1D98-4227-A993-93D3B5EF5D3A}"/>
              </a:ext>
            </a:extLst>
          </p:cNvPr>
          <p:cNvSpPr>
            <a:spLocks noGrp="1"/>
          </p:cNvSpPr>
          <p:nvPr>
            <p:ph idx="1"/>
          </p:nvPr>
        </p:nvSpPr>
        <p:spPr/>
        <p:txBody>
          <a:bodyPr>
            <a:normAutofit fontScale="92500" lnSpcReduction="10000"/>
          </a:bodyPr>
          <a:lstStyle/>
          <a:p>
            <a:r>
              <a:rPr lang="en-US" dirty="0"/>
              <a:t>The Santa Clara Pueblo Tribe’s Total Self Governance Base funding in 2002 was $808,006. </a:t>
            </a:r>
          </a:p>
          <a:p>
            <a:r>
              <a:rPr lang="en-US" dirty="0"/>
              <a:t>Its Total Self Governance Base funding in the FY 2014 Budget Justifications was $1,097,892, approximately a 36 percent increase. </a:t>
            </a:r>
          </a:p>
          <a:p>
            <a:r>
              <a:rPr lang="en-US" dirty="0"/>
              <a:t>If we assume that this increase would be distributed equally across tribal programs to reflect year-to-year increases, that leaves Santa Clara with new base numbers of $74,732 for Child Welfare and $205,225 for Social Services. </a:t>
            </a:r>
          </a:p>
          <a:p>
            <a:r>
              <a:rPr lang="en-US" dirty="0"/>
              <a:t>If we apply the Tiwahe methodology to these corrected numbers, we get a different distribution</a:t>
            </a:r>
          </a:p>
          <a:p>
            <a:r>
              <a:rPr lang="en-US" dirty="0"/>
              <a:t>Child Welfare: $74,732 × 0.215 = $16,067 ($4,223 increase) Social Services: $205,225 × 0.0807 = $16,562 ($4,372 increase) </a:t>
            </a:r>
          </a:p>
          <a:p>
            <a:r>
              <a:rPr lang="en-US" dirty="0"/>
              <a:t>Combined annual difference = $8,596</a:t>
            </a:r>
          </a:p>
          <a:p>
            <a:endParaRPr lang="en-US" dirty="0"/>
          </a:p>
        </p:txBody>
      </p:sp>
    </p:spTree>
    <p:extLst>
      <p:ext uri="{BB962C8B-B14F-4D97-AF65-F5344CB8AC3E}">
        <p14:creationId xmlns:p14="http://schemas.microsoft.com/office/powerpoint/2010/main" val="335431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A79032-4275-4482-88B9-3B7AE9187607}"/>
              </a:ext>
            </a:extLst>
          </p:cNvPr>
          <p:cNvSpPr>
            <a:spLocks noGrp="1"/>
          </p:cNvSpPr>
          <p:nvPr>
            <p:ph type="title"/>
          </p:nvPr>
        </p:nvSpPr>
        <p:spPr/>
        <p:txBody>
          <a:bodyPr/>
          <a:lstStyle/>
          <a:p>
            <a:pPr algn="ctr"/>
            <a:r>
              <a:rPr lang="en-US" b="1" dirty="0"/>
              <a:t>Specific Findings</a:t>
            </a:r>
          </a:p>
        </p:txBody>
      </p:sp>
      <p:sp>
        <p:nvSpPr>
          <p:cNvPr id="3" name="Content Placeholder 2">
            <a:extLst>
              <a:ext uri="{FF2B5EF4-FFF2-40B4-BE49-F238E27FC236}">
                <a16:creationId xmlns:a16="http://schemas.microsoft.com/office/drawing/2014/main" xmlns="" id="{9DCFA102-75AD-4DEE-99BC-005D81315A5F}"/>
              </a:ext>
            </a:extLst>
          </p:cNvPr>
          <p:cNvSpPr>
            <a:spLocks noGrp="1"/>
          </p:cNvSpPr>
          <p:nvPr>
            <p:ph idx="1"/>
          </p:nvPr>
        </p:nvSpPr>
        <p:spPr/>
        <p:txBody>
          <a:bodyPr>
            <a:normAutofit lnSpcReduction="10000"/>
          </a:bodyPr>
          <a:lstStyle/>
          <a:p>
            <a:r>
              <a:rPr lang="en-US" dirty="0"/>
              <a:t>Office of Indian Services considered different program budget lines for Title I tribes than for Title IV tribes</a:t>
            </a:r>
          </a:p>
          <a:p>
            <a:pPr marL="800100" lvl="1" indent="-457200">
              <a:buFont typeface="+mj-lt"/>
              <a:buAutoNum type="arabicPeriod"/>
            </a:pPr>
            <a:r>
              <a:rPr lang="en-US" dirty="0"/>
              <a:t>During the initial distribution, the Office of Indian Services considered different program budget lines depending on whether a tribe was Title I or Title IV, thus failing to consistently apply its own methodology when distributing funds to tribes.</a:t>
            </a:r>
          </a:p>
          <a:p>
            <a:pPr marL="800100" lvl="1" indent="-457200">
              <a:buFont typeface="+mj-lt"/>
              <a:buAutoNum type="arabicPeriod"/>
            </a:pPr>
            <a:r>
              <a:rPr lang="en-US" dirty="0"/>
              <a:t>OIS used ICWA and Social Services TPA numbers to calculate distribution to Title IV tribes.</a:t>
            </a:r>
          </a:p>
          <a:p>
            <a:pPr marL="800100" lvl="1" indent="-457200">
              <a:buFont typeface="+mj-lt"/>
              <a:buAutoNum type="arabicPeriod"/>
            </a:pPr>
            <a:r>
              <a:rPr lang="en-US" dirty="0"/>
              <a:t>OIS used ICWA, Social Services TPA numbers </a:t>
            </a:r>
            <a:r>
              <a:rPr lang="en-US" b="1" i="1" dirty="0"/>
              <a:t>and</a:t>
            </a:r>
            <a:r>
              <a:rPr lang="en-US" dirty="0"/>
              <a:t> CTGP Tables to calculate distribution to Title I tribes.</a:t>
            </a:r>
          </a:p>
          <a:p>
            <a:pPr marL="800100" lvl="1" indent="-457200">
              <a:buFont typeface="+mj-lt"/>
              <a:buAutoNum type="arabicPeriod"/>
            </a:pPr>
            <a:r>
              <a:rPr lang="en-US" dirty="0"/>
              <a:t>OSG stopped printing CTGP tables in the </a:t>
            </a:r>
            <a:r>
              <a:rPr lang="en-US" i="1" dirty="0"/>
              <a:t>Budget Justifications in 2005, </a:t>
            </a:r>
            <a:r>
              <a:rPr lang="en-US" dirty="0"/>
              <a:t>whereas Title I updated them every year.</a:t>
            </a:r>
          </a:p>
          <a:p>
            <a:pPr marL="800100" lvl="1" indent="-457200">
              <a:buFont typeface="+mj-lt"/>
              <a:buAutoNum type="arabicPeriod"/>
            </a:pPr>
            <a:r>
              <a:rPr lang="en-US" dirty="0"/>
              <a:t>The inconsistent application of the distribution methodology resulted in funding delays of approximately $830,000, across two reconciliations, to Title IV tribes. </a:t>
            </a:r>
          </a:p>
          <a:p>
            <a:pPr marL="0" indent="0">
              <a:buNone/>
            </a:pPr>
            <a:endParaRPr lang="en-US" dirty="0"/>
          </a:p>
        </p:txBody>
      </p:sp>
    </p:spTree>
    <p:extLst>
      <p:ext uri="{BB962C8B-B14F-4D97-AF65-F5344CB8AC3E}">
        <p14:creationId xmlns:p14="http://schemas.microsoft.com/office/powerpoint/2010/main" val="29258210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1339</TotalTime>
  <Words>1420</Words>
  <Application>Microsoft Office PowerPoint</Application>
  <PresentationFormat>On-screen Show (4:3)</PresentationFormat>
  <Paragraphs>197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Indian Affairs Offices Poor Recordkeeping and Coordination Threaten Impact of Tiwahe Initiative </vt:lpstr>
      <vt:lpstr>Overview</vt:lpstr>
      <vt:lpstr>Evaluation Objective</vt:lpstr>
      <vt:lpstr>Scope</vt:lpstr>
      <vt:lpstr>Brief Summary of Findings</vt:lpstr>
      <vt:lpstr>Specific Findings</vt:lpstr>
      <vt:lpstr>Example</vt:lpstr>
      <vt:lpstr>Specific Findings</vt:lpstr>
      <vt:lpstr>Example</vt:lpstr>
      <vt:lpstr>This table shows the amounts the Office of Indian Services reprogrammed to 27 Title IV tribes in January 2017 to correct funding errors in the initial Tiwahe Initiative distribution. </vt:lpstr>
      <vt:lpstr>OIG Recommendations</vt:lpstr>
      <vt:lpstr>OIG Recommendations</vt:lpstr>
      <vt:lpstr>OIG Recommendations</vt:lpstr>
      <vt:lpstr>AS-IA Response to OIG Recommendations</vt:lpstr>
      <vt:lpstr>Report Conclusions</vt:lpstr>
      <vt:lpstr>Report Conclusions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Ricki McCarroll</dc:creator>
  <cp:lastModifiedBy>C Juliet. Pittman</cp:lastModifiedBy>
  <cp:revision>21</cp:revision>
  <dcterms:created xsi:type="dcterms:W3CDTF">2019-02-06T18:23:49Z</dcterms:created>
  <dcterms:modified xsi:type="dcterms:W3CDTF">2019-03-15T14:59:44Z</dcterms:modified>
</cp:coreProperties>
</file>