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98" r:id="rId1"/>
    <p:sldMasterId id="2147483684" r:id="rId2"/>
    <p:sldMasterId id="2147483670" r:id="rId3"/>
  </p:sldMasterIdLst>
  <p:notesMasterIdLst>
    <p:notesMasterId r:id="rId20"/>
  </p:notesMasterIdLst>
  <p:handoutMasterIdLst>
    <p:handoutMasterId r:id="rId21"/>
  </p:handoutMasterIdLst>
  <p:sldIdLst>
    <p:sldId id="256" r:id="rId4"/>
    <p:sldId id="292" r:id="rId5"/>
    <p:sldId id="269" r:id="rId6"/>
    <p:sldId id="268" r:id="rId7"/>
    <p:sldId id="270" r:id="rId8"/>
    <p:sldId id="283" r:id="rId9"/>
    <p:sldId id="284" r:id="rId10"/>
    <p:sldId id="286" r:id="rId11"/>
    <p:sldId id="285" r:id="rId12"/>
    <p:sldId id="287" r:id="rId13"/>
    <p:sldId id="289" r:id="rId14"/>
    <p:sldId id="290" r:id="rId15"/>
    <p:sldId id="288" r:id="rId16"/>
    <p:sldId id="266" r:id="rId17"/>
    <p:sldId id="271" r:id="rId18"/>
    <p:sldId id="291" r:id="rId1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D1593E"/>
    <a:srgbClr val="DF8E2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34598" autoAdjust="0"/>
    <p:restoredTop sz="86426" autoAdjust="0"/>
  </p:normalViewPr>
  <p:slideViewPr>
    <p:cSldViewPr snapToGrid="0">
      <p:cViewPr varScale="1">
        <p:scale>
          <a:sx n="75" d="100"/>
          <a:sy n="75" d="100"/>
        </p:scale>
        <p:origin x="77" y="288"/>
      </p:cViewPr>
      <p:guideLst>
        <p:guide orient="horz" pos="2160"/>
        <p:guide pos="3840"/>
      </p:guideLst>
    </p:cSldViewPr>
  </p:slideViewPr>
  <p:outlineViewPr>
    <p:cViewPr>
      <p:scale>
        <a:sx n="33" d="100"/>
        <a:sy n="33" d="100"/>
      </p:scale>
      <p:origin x="0" y="-17478"/>
    </p:cViewPr>
  </p:outlineViewPr>
  <p:notesTextViewPr>
    <p:cViewPr>
      <p:scale>
        <a:sx n="1" d="1"/>
        <a:sy n="1" d="1"/>
      </p:scale>
      <p:origin x="0" y="0"/>
    </p:cViewPr>
  </p:notesTextViewPr>
  <p:sorterViewPr>
    <p:cViewPr>
      <p:scale>
        <a:sx n="100" d="100"/>
        <a:sy n="100" d="100"/>
      </p:scale>
      <p:origin x="0" y="-5731"/>
    </p:cViewPr>
  </p:sorterViewPr>
  <p:notesViewPr>
    <p:cSldViewPr snapToGrid="0">
      <p:cViewPr varScale="1">
        <p:scale>
          <a:sx n="70" d="100"/>
          <a:sy n="70" d="100"/>
        </p:scale>
        <p:origin x="2630" y="67"/>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3" Type="http://schemas.openxmlformats.org/officeDocument/2006/relationships/slideMaster" Target="slideMasters/slideMaster3.xml"/><Relationship Id="rId21" Type="http://schemas.openxmlformats.org/officeDocument/2006/relationships/handoutMaster" Target="handoutMasters/handoutMaster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theme" Target="theme/theme1.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viewProps" Target="viewProps.xml"/><Relationship Id="rId10" Type="http://schemas.openxmlformats.org/officeDocument/2006/relationships/slide" Target="slides/slide7.xml"/><Relationship Id="rId19" Type="http://schemas.openxmlformats.org/officeDocument/2006/relationships/slide" Target="slides/slide16.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30" tIns="45715" rIns="91430" bIns="45715" rtlCol="0"/>
          <a:lstStyle>
            <a:lvl1pPr algn="l">
              <a:defRPr sz="1200"/>
            </a:lvl1pPr>
          </a:lstStyle>
          <a:p>
            <a:endParaRPr lang="en-US"/>
          </a:p>
        </p:txBody>
      </p:sp>
      <p:sp>
        <p:nvSpPr>
          <p:cNvPr id="3" name="Date Placeholder 2"/>
          <p:cNvSpPr>
            <a:spLocks noGrp="1"/>
          </p:cNvSpPr>
          <p:nvPr>
            <p:ph type="dt" sz="quarter" idx="1"/>
          </p:nvPr>
        </p:nvSpPr>
        <p:spPr>
          <a:xfrm>
            <a:off x="3884614" y="0"/>
            <a:ext cx="2971800" cy="458788"/>
          </a:xfrm>
          <a:prstGeom prst="rect">
            <a:avLst/>
          </a:prstGeom>
        </p:spPr>
        <p:txBody>
          <a:bodyPr vert="horz" lIns="91430" tIns="45715" rIns="91430" bIns="45715" rtlCol="0"/>
          <a:lstStyle>
            <a:lvl1pPr algn="r">
              <a:defRPr sz="1200"/>
            </a:lvl1pPr>
          </a:lstStyle>
          <a:p>
            <a:fld id="{BF76383A-2300-4619-9FC1-E5D80A6D2DA7}" type="datetimeFigureOut">
              <a:rPr lang="en-US" smtClean="0"/>
              <a:t>4/3/2019</a:t>
            </a:fld>
            <a:endParaRPr lang="en-US"/>
          </a:p>
        </p:txBody>
      </p:sp>
      <p:sp>
        <p:nvSpPr>
          <p:cNvPr id="4" name="Footer Placeholder 3"/>
          <p:cNvSpPr>
            <a:spLocks noGrp="1"/>
          </p:cNvSpPr>
          <p:nvPr>
            <p:ph type="ftr" sz="quarter" idx="2"/>
          </p:nvPr>
        </p:nvSpPr>
        <p:spPr>
          <a:xfrm>
            <a:off x="0" y="8685214"/>
            <a:ext cx="2971800" cy="458787"/>
          </a:xfrm>
          <a:prstGeom prst="rect">
            <a:avLst/>
          </a:prstGeom>
        </p:spPr>
        <p:txBody>
          <a:bodyPr vert="horz" lIns="91430" tIns="45715" rIns="91430" bIns="45715" rtlCol="0" anchor="b"/>
          <a:lstStyle>
            <a:lvl1pPr algn="l">
              <a:defRPr sz="1200"/>
            </a:lvl1pPr>
          </a:lstStyle>
          <a:p>
            <a:endParaRPr lang="en-US"/>
          </a:p>
        </p:txBody>
      </p:sp>
      <p:sp>
        <p:nvSpPr>
          <p:cNvPr id="5" name="Slide Number Placeholder 4"/>
          <p:cNvSpPr>
            <a:spLocks noGrp="1"/>
          </p:cNvSpPr>
          <p:nvPr>
            <p:ph type="sldNum" sz="quarter" idx="3"/>
          </p:nvPr>
        </p:nvSpPr>
        <p:spPr>
          <a:xfrm>
            <a:off x="3884614" y="8685214"/>
            <a:ext cx="2971800" cy="458787"/>
          </a:xfrm>
          <a:prstGeom prst="rect">
            <a:avLst/>
          </a:prstGeom>
        </p:spPr>
        <p:txBody>
          <a:bodyPr vert="horz" lIns="91430" tIns="45715" rIns="91430" bIns="45715" rtlCol="0" anchor="b"/>
          <a:lstStyle>
            <a:lvl1pPr algn="r">
              <a:defRPr sz="1200"/>
            </a:lvl1pPr>
          </a:lstStyle>
          <a:p>
            <a:fld id="{01B40A9D-3E5A-4E6D-A505-EA4C3EA7B2BB}" type="slidenum">
              <a:rPr lang="en-US" smtClean="0"/>
              <a:t>‹#›</a:t>
            </a:fld>
            <a:endParaRPr lang="en-US"/>
          </a:p>
        </p:txBody>
      </p:sp>
    </p:spTree>
    <p:extLst>
      <p:ext uri="{BB962C8B-B14F-4D97-AF65-F5344CB8AC3E}">
        <p14:creationId xmlns:p14="http://schemas.microsoft.com/office/powerpoint/2010/main" val="3355038900"/>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30" tIns="45715" rIns="91430" bIns="45715" rtlCol="0"/>
          <a:lstStyle>
            <a:lvl1pPr algn="l">
              <a:defRPr sz="1200"/>
            </a:lvl1pPr>
          </a:lstStyle>
          <a:p>
            <a:endParaRPr lang="en-US"/>
          </a:p>
        </p:txBody>
      </p:sp>
      <p:sp>
        <p:nvSpPr>
          <p:cNvPr id="3" name="Date Placeholder 2"/>
          <p:cNvSpPr>
            <a:spLocks noGrp="1"/>
          </p:cNvSpPr>
          <p:nvPr>
            <p:ph type="dt" idx="1"/>
          </p:nvPr>
        </p:nvSpPr>
        <p:spPr>
          <a:xfrm>
            <a:off x="3884614" y="0"/>
            <a:ext cx="2971800" cy="458788"/>
          </a:xfrm>
          <a:prstGeom prst="rect">
            <a:avLst/>
          </a:prstGeom>
        </p:spPr>
        <p:txBody>
          <a:bodyPr vert="horz" lIns="91430" tIns="45715" rIns="91430" bIns="45715" rtlCol="0"/>
          <a:lstStyle>
            <a:lvl1pPr algn="r">
              <a:defRPr sz="1200"/>
            </a:lvl1pPr>
          </a:lstStyle>
          <a:p>
            <a:fld id="{1C355780-5585-4805-B28C-89C631667A5F}" type="datetimeFigureOut">
              <a:rPr lang="en-US" smtClean="0"/>
              <a:t>4/3/2019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30" tIns="45715" rIns="91430" bIns="45715"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30" tIns="45715" rIns="91430" bIns="45715"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4"/>
            <a:ext cx="2971800" cy="458787"/>
          </a:xfrm>
          <a:prstGeom prst="rect">
            <a:avLst/>
          </a:prstGeom>
        </p:spPr>
        <p:txBody>
          <a:bodyPr vert="horz" lIns="91430" tIns="45715" rIns="91430" bIns="45715" rtlCol="0" anchor="b"/>
          <a:lstStyle>
            <a:lvl1pPr algn="l">
              <a:defRPr sz="1200"/>
            </a:lvl1pPr>
          </a:lstStyle>
          <a:p>
            <a:endParaRPr lang="en-US"/>
          </a:p>
        </p:txBody>
      </p:sp>
      <p:sp>
        <p:nvSpPr>
          <p:cNvPr id="7" name="Slide Number Placeholder 6"/>
          <p:cNvSpPr>
            <a:spLocks noGrp="1"/>
          </p:cNvSpPr>
          <p:nvPr>
            <p:ph type="sldNum" sz="quarter" idx="5"/>
          </p:nvPr>
        </p:nvSpPr>
        <p:spPr>
          <a:xfrm>
            <a:off x="3884614" y="8685214"/>
            <a:ext cx="2971800" cy="458787"/>
          </a:xfrm>
          <a:prstGeom prst="rect">
            <a:avLst/>
          </a:prstGeom>
        </p:spPr>
        <p:txBody>
          <a:bodyPr vert="horz" lIns="91430" tIns="45715" rIns="91430" bIns="45715" rtlCol="0" anchor="b"/>
          <a:lstStyle>
            <a:lvl1pPr algn="r">
              <a:defRPr sz="1200"/>
            </a:lvl1pPr>
          </a:lstStyle>
          <a:p>
            <a:fld id="{9EFA6237-B61F-46C9-B9C1-608257D8BD85}" type="slidenum">
              <a:rPr lang="en-US" smtClean="0"/>
              <a:t>‹#›</a:t>
            </a:fld>
            <a:endParaRPr lang="en-US"/>
          </a:p>
        </p:txBody>
      </p:sp>
    </p:spTree>
    <p:extLst>
      <p:ext uri="{BB962C8B-B14F-4D97-AF65-F5344CB8AC3E}">
        <p14:creationId xmlns:p14="http://schemas.microsoft.com/office/powerpoint/2010/main" val="372208492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67970" indent="-167970">
              <a:buFontTx/>
              <a:buChar char="-"/>
            </a:pPr>
            <a:r>
              <a:rPr lang="en-US" dirty="0"/>
              <a:t>Attorney at Hobbs Straus</a:t>
            </a:r>
          </a:p>
          <a:p>
            <a:pPr marL="167970" indent="-167970">
              <a:buFontTx/>
              <a:buChar char="-"/>
            </a:pPr>
            <a:r>
              <a:rPr lang="en-US" dirty="0" smtClean="0"/>
              <a:t>Portland, OR office</a:t>
            </a:r>
            <a:endParaRPr lang="en-US" dirty="0"/>
          </a:p>
          <a:p>
            <a:pPr marL="167970" indent="-167970">
              <a:buFontTx/>
              <a:buChar char="-"/>
            </a:pPr>
            <a:endParaRPr lang="en-US" dirty="0"/>
          </a:p>
          <a:p>
            <a:r>
              <a:rPr lang="en-US" dirty="0"/>
              <a:t>I’m going to talk about </a:t>
            </a:r>
            <a:r>
              <a:rPr lang="en-US" b="1" dirty="0"/>
              <a:t>implementation</a:t>
            </a:r>
            <a:r>
              <a:rPr lang="en-US" dirty="0"/>
              <a:t> of amended 477, including the </a:t>
            </a:r>
            <a:r>
              <a:rPr lang="en-US" b="1" dirty="0"/>
              <a:t>types of programs </a:t>
            </a:r>
            <a:r>
              <a:rPr lang="en-US" dirty="0"/>
              <a:t>eligible for inclusion in a 477 plan and the </a:t>
            </a:r>
            <a:r>
              <a:rPr lang="en-US" b="1" dirty="0"/>
              <a:t>process</a:t>
            </a:r>
            <a:r>
              <a:rPr lang="en-US" dirty="0"/>
              <a:t> for submitting, reviewing, approving, and implementing a 477 plan.</a:t>
            </a:r>
          </a:p>
        </p:txBody>
      </p:sp>
      <p:sp>
        <p:nvSpPr>
          <p:cNvPr id="4" name="Slide Number Placeholder 3"/>
          <p:cNvSpPr>
            <a:spLocks noGrp="1"/>
          </p:cNvSpPr>
          <p:nvPr>
            <p:ph type="sldNum" sz="quarter" idx="10"/>
          </p:nvPr>
        </p:nvSpPr>
        <p:spPr/>
        <p:txBody>
          <a:bodyPr/>
          <a:lstStyle/>
          <a:p>
            <a:fld id="{9EFA6237-B61F-46C9-B9C1-608257D8BD85}" type="slidenum">
              <a:rPr lang="en-US" smtClean="0"/>
              <a:t>1</a:t>
            </a:fld>
            <a:endParaRPr lang="en-US"/>
          </a:p>
        </p:txBody>
      </p:sp>
    </p:spTree>
    <p:extLst>
      <p:ext uri="{BB962C8B-B14F-4D97-AF65-F5344CB8AC3E}">
        <p14:creationId xmlns:p14="http://schemas.microsoft.com/office/powerpoint/2010/main" val="283543224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The amendment, enacted on December 18, 2017, serves multiple important purposes in strengthening the PL 477 program.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First, it reauthorizes the PL 477 program as permanent rather than as a demonstration project.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Second, it expands the types of programs that may be integrated in PL 477 plans, including integration beyond only the Departments of the Interior,</a:t>
            </a:r>
            <a:r>
              <a:rPr lang="en-US" sz="1200" kern="1200" baseline="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Health and Human Services,</a:t>
            </a:r>
            <a:r>
              <a:rPr lang="en-US" sz="1200" kern="1200" baseline="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Labor,</a:t>
            </a:r>
            <a:r>
              <a:rPr lang="en-US" sz="1200" kern="1200" baseline="0" dirty="0">
                <a:solidFill>
                  <a:schemeClr val="tx1"/>
                </a:solidFill>
                <a:effectLst/>
                <a:latin typeface="+mn-lt"/>
                <a:ea typeface="+mn-ea"/>
                <a:cs typeface="+mn-cs"/>
              </a:rPr>
              <a:t> and Education.</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Third, it clarifies that PL 477 plans require only one annual report and do not require reporting dollar-for-dollar by program—as some federal officials had insisted.  Similarly, it clarifies that funds incorporated into a PL 477 may be comingled.</a:t>
            </a:r>
            <a:r>
              <a:rPr lang="en-US" sz="1200" kern="1200" baseline="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Fourth, it creates strict deadlines and processes for review and approval of PL 477 plans, as some federal officials have wrongly disapproved or delayed approval of eligible programs’ integration within PL 477 plans.</a:t>
            </a:r>
            <a:r>
              <a:rPr lang="en-US" sz="1200" kern="1200" baseline="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It also clarifies the process for agencies to waive requirements of integrated programs.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sz="1200" kern="1200" dirty="0">
                <a:solidFill>
                  <a:schemeClr val="tx1"/>
                </a:solidFill>
                <a:effectLst/>
                <a:latin typeface="+mn-lt"/>
                <a:ea typeface="+mn-ea"/>
                <a:cs typeface="+mn-cs"/>
              </a:rPr>
              <a:t>The</a:t>
            </a:r>
            <a:r>
              <a:rPr lang="en-US" sz="1200" kern="1200" baseline="0" dirty="0">
                <a:solidFill>
                  <a:schemeClr val="tx1"/>
                </a:solidFill>
                <a:effectLst/>
                <a:latin typeface="+mn-lt"/>
                <a:ea typeface="+mn-ea"/>
                <a:cs typeface="+mn-cs"/>
              </a:rPr>
              <a:t> amendment also carries out other helpful changes to the PL 477 programs, which we’ll discuss. </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9EFA6237-B61F-46C9-B9C1-608257D8BD85}" type="slidenum">
              <a:rPr lang="en-US" smtClean="0"/>
              <a:t>2</a:t>
            </a:fld>
            <a:endParaRPr lang="en-US"/>
          </a:p>
        </p:txBody>
      </p:sp>
    </p:spTree>
    <p:extLst>
      <p:ext uri="{BB962C8B-B14F-4D97-AF65-F5344CB8AC3E}">
        <p14:creationId xmlns:p14="http://schemas.microsoft.com/office/powerpoint/2010/main" val="348365122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mj-lt"/>
              </a:rPr>
              <a:t>First, we’re going to talk about the </a:t>
            </a:r>
            <a:r>
              <a:rPr lang="en-US" b="1" dirty="0">
                <a:latin typeface="+mj-lt"/>
              </a:rPr>
              <a:t>types of programs </a:t>
            </a:r>
            <a:r>
              <a:rPr lang="en-US" dirty="0">
                <a:latin typeface="+mj-lt"/>
              </a:rPr>
              <a:t>that can now be included in a 477 plan.</a:t>
            </a:r>
          </a:p>
          <a:p>
            <a:endParaRPr lang="en-US" dirty="0">
              <a:latin typeface="+mj-lt"/>
            </a:endParaRPr>
          </a:p>
          <a:p>
            <a:r>
              <a:rPr lang="en-US" dirty="0">
                <a:latin typeface="+mj-lt"/>
              </a:rPr>
              <a:t>When a tribe is trying to decide whether it can include a specific program in its 477 plan, it should ask whether the program has the </a:t>
            </a:r>
            <a:r>
              <a:rPr lang="en-US" b="1" dirty="0">
                <a:latin typeface="+mj-lt"/>
              </a:rPr>
              <a:t>three characteristics </a:t>
            </a:r>
            <a:r>
              <a:rPr lang="en-US" dirty="0">
                <a:latin typeface="+mj-lt"/>
              </a:rPr>
              <a:t>set out in amended 477.  </a:t>
            </a:r>
          </a:p>
          <a:p>
            <a:endParaRPr lang="en-US" dirty="0">
              <a:latin typeface="+mj-lt"/>
            </a:endParaRPr>
          </a:p>
          <a:p>
            <a:r>
              <a:rPr lang="en-US" dirty="0">
                <a:latin typeface="+mj-lt"/>
              </a:rPr>
              <a:t>First, it should ask whether the program is operated by one of the covered </a:t>
            </a:r>
            <a:r>
              <a:rPr lang="en-US" b="1" dirty="0">
                <a:latin typeface="+mj-lt"/>
              </a:rPr>
              <a:t>agencies</a:t>
            </a:r>
            <a:r>
              <a:rPr lang="en-US" dirty="0">
                <a:latin typeface="+mj-lt"/>
              </a:rPr>
              <a:t>.  </a:t>
            </a:r>
          </a:p>
          <a:p>
            <a:endParaRPr lang="en-US" dirty="0">
              <a:latin typeface="+mj-lt"/>
            </a:endParaRPr>
          </a:p>
          <a:p>
            <a:r>
              <a:rPr lang="en-US" dirty="0">
                <a:latin typeface="+mj-lt"/>
              </a:rPr>
              <a:t>Before the amendment, 477 covered Interior, HHS, Education, and Labor.  Now it also covers Justice; Agriculture; Commerce; Energy; Homeland Security; Housing and Urban Development; Transportation; and Veterans Affairs—for a total of 12 agencies.</a:t>
            </a:r>
            <a:endParaRPr lang="en-US" dirty="0">
              <a:latin typeface="+mj-lt"/>
              <a:ea typeface="Times New Roman" panose="02020603050405020304" pitchFamily="18" charset="0"/>
            </a:endParaRPr>
          </a:p>
          <a:p>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3</a:t>
            </a:fld>
            <a:endParaRPr lang="en-US"/>
          </a:p>
        </p:txBody>
      </p:sp>
    </p:spTree>
    <p:extLst>
      <p:ext uri="{BB962C8B-B14F-4D97-AF65-F5344CB8AC3E}">
        <p14:creationId xmlns:p14="http://schemas.microsoft.com/office/powerpoint/2010/main" val="80355061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mj-lt"/>
              </a:rPr>
              <a:t>Second, the tribe should ask whether the program is operated for a covered </a:t>
            </a:r>
            <a:r>
              <a:rPr lang="en-US" b="1" dirty="0">
                <a:latin typeface="+mj-lt"/>
              </a:rPr>
              <a:t>purpose</a:t>
            </a:r>
            <a:r>
              <a:rPr lang="en-US" dirty="0">
                <a:latin typeface="+mj-lt"/>
              </a:rPr>
              <a:t>.  </a:t>
            </a:r>
          </a:p>
          <a:p>
            <a:endParaRPr lang="en-US" dirty="0">
              <a:latin typeface="+mj-lt"/>
            </a:endParaRPr>
          </a:p>
          <a:p>
            <a:r>
              <a:rPr lang="en-US" dirty="0">
                <a:latin typeface="+mj-lt"/>
              </a:rPr>
              <a:t>The program should be </a:t>
            </a:r>
            <a:r>
              <a:rPr lang="en-US" b="1" dirty="0">
                <a:latin typeface="+mj-lt"/>
              </a:rPr>
              <a:t>“implemented for the purpose of” </a:t>
            </a:r>
            <a:r>
              <a:rPr lang="en-US" dirty="0">
                <a:latin typeface="+mj-lt"/>
              </a:rPr>
              <a:t>any of the purposes listed here, which are extremely</a:t>
            </a:r>
            <a:r>
              <a:rPr lang="en-US" b="1" dirty="0">
                <a:latin typeface="+mj-lt"/>
              </a:rPr>
              <a:t> broad </a:t>
            </a:r>
            <a:r>
              <a:rPr lang="en-US" dirty="0">
                <a:latin typeface="+mj-lt"/>
              </a:rPr>
              <a:t>but all relate in some way to </a:t>
            </a:r>
            <a:r>
              <a:rPr lang="en-US" b="1" dirty="0">
                <a:latin typeface="+mj-lt"/>
              </a:rPr>
              <a:t>employment or training</a:t>
            </a:r>
            <a:r>
              <a:rPr lang="en-US" dirty="0">
                <a:latin typeface="+mj-lt"/>
              </a:rPr>
              <a:t>. </a:t>
            </a:r>
          </a:p>
          <a:p>
            <a:endParaRPr lang="en-US" dirty="0">
              <a:latin typeface="+mj-lt"/>
            </a:endParaRPr>
          </a:p>
          <a:p>
            <a:pPr defTabSz="914292"/>
            <a:r>
              <a:rPr lang="en-US" dirty="0">
                <a:latin typeface="+mj-lt"/>
              </a:rPr>
              <a:t>[The previous version of 477 contained all but the first four of these purposes, although they were not separated out as clearly.]</a:t>
            </a:r>
          </a:p>
          <a:p>
            <a:pPr defTabSz="914292"/>
            <a:endParaRPr lang="en-US" dirty="0">
              <a:latin typeface="+mj-lt"/>
            </a:endParaRPr>
          </a:p>
          <a:p>
            <a:pPr defTabSz="914292"/>
            <a:r>
              <a:rPr lang="en-US" dirty="0">
                <a:latin typeface="+mj-lt"/>
              </a:rPr>
              <a:t>[Note that the statute also has within its statement of purpose broad language that gives us additional insight on eligible programs’ permitted purposes.  It says PL 477 is targeted at “employment, training and related services [tribes] provide from diverse Federal sources”.  (25 U.S.C. § 3401).]</a:t>
            </a:r>
            <a:endParaRPr lang="en-US" dirty="0">
              <a:latin typeface="+mj-lt"/>
              <a:ea typeface="Times New Roman" panose="02020603050405020304" pitchFamily="18" charset="0"/>
            </a:endParaRPr>
          </a:p>
          <a:p>
            <a:pPr defTabSz="914292"/>
            <a:endParaRPr lang="en-US" baseline="0" dirty="0" smtClean="0"/>
          </a:p>
          <a:p>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4</a:t>
            </a:fld>
            <a:endParaRPr lang="en-US"/>
          </a:p>
        </p:txBody>
      </p:sp>
    </p:spTree>
    <p:extLst>
      <p:ext uri="{BB962C8B-B14F-4D97-AF65-F5344CB8AC3E}">
        <p14:creationId xmlns:p14="http://schemas.microsoft.com/office/powerpoint/2010/main" val="345453130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mj-lt"/>
              </a:rPr>
              <a:t>Third, the tribe should ask whether the money for the program comes from one of the covered types of </a:t>
            </a:r>
            <a:r>
              <a:rPr lang="en-US" b="1" dirty="0">
                <a:latin typeface="+mj-lt"/>
              </a:rPr>
              <a:t>funding</a:t>
            </a:r>
            <a:r>
              <a:rPr lang="en-US" dirty="0">
                <a:latin typeface="+mj-lt"/>
              </a:rPr>
              <a:t>.  </a:t>
            </a:r>
          </a:p>
          <a:p>
            <a:endParaRPr lang="en-US" dirty="0">
              <a:latin typeface="+mj-lt"/>
            </a:endParaRPr>
          </a:p>
          <a:p>
            <a:r>
              <a:rPr lang="en-US" b="1" dirty="0">
                <a:latin typeface="+mj-lt"/>
              </a:rPr>
              <a:t>Any one </a:t>
            </a:r>
            <a:r>
              <a:rPr lang="en-US" dirty="0">
                <a:latin typeface="+mj-lt"/>
              </a:rPr>
              <a:t>of the four types of funding listed here will qualify.  Note that funding “based solely or in part on [the recipients’] status as Indians under Federal law” casts a </a:t>
            </a:r>
            <a:r>
              <a:rPr lang="en-US" b="1" dirty="0">
                <a:latin typeface="+mj-lt"/>
              </a:rPr>
              <a:t>wide net</a:t>
            </a:r>
            <a:r>
              <a:rPr lang="en-US" dirty="0">
                <a:latin typeface="+mj-lt"/>
              </a:rPr>
              <a:t>. </a:t>
            </a:r>
          </a:p>
          <a:p>
            <a:endParaRPr lang="en-US" dirty="0">
              <a:latin typeface="+mj-lt"/>
            </a:endParaRPr>
          </a:p>
          <a:p>
            <a:r>
              <a:rPr lang="en-US" dirty="0">
                <a:latin typeface="+mj-lt"/>
              </a:rPr>
              <a:t>[Before the amendment, the statutory language only made clear that programs eligible were those with funds from a statutory or administrative formula.]</a:t>
            </a:r>
          </a:p>
          <a:p>
            <a:endParaRPr lang="en-US" dirty="0">
              <a:latin typeface="+mj-lt"/>
              <a:ea typeface="Times New Roman" panose="02020603050405020304" pitchFamily="18" charset="0"/>
            </a:endParaRPr>
          </a:p>
          <a:p>
            <a:r>
              <a:rPr lang="en-US" dirty="0">
                <a:latin typeface="+mj-lt"/>
                <a:ea typeface="Times New Roman" panose="02020603050405020304" pitchFamily="18" charset="0"/>
              </a:rPr>
              <a:t>[If a tribe can show these three characteristics apply to a program, it should be able to defeat any argument that the program is ineligible for inclusion in a PL 477 plan.]</a:t>
            </a:r>
          </a:p>
          <a:p>
            <a:endParaRPr lang="en-US" dirty="0">
              <a:latin typeface="+mj-lt"/>
            </a:endParaRPr>
          </a:p>
        </p:txBody>
      </p:sp>
      <p:sp>
        <p:nvSpPr>
          <p:cNvPr id="4" name="Slide Number Placeholder 3"/>
          <p:cNvSpPr>
            <a:spLocks noGrp="1"/>
          </p:cNvSpPr>
          <p:nvPr>
            <p:ph type="sldNum" sz="quarter" idx="10"/>
          </p:nvPr>
        </p:nvSpPr>
        <p:spPr/>
        <p:txBody>
          <a:bodyPr/>
          <a:lstStyle/>
          <a:p>
            <a:fld id="{9EFA6237-B61F-46C9-B9C1-608257D8BD85}" type="slidenum">
              <a:rPr lang="en-US" smtClean="0"/>
              <a:t>5</a:t>
            </a:fld>
            <a:endParaRPr lang="en-US"/>
          </a:p>
        </p:txBody>
      </p:sp>
    </p:spTree>
    <p:extLst>
      <p:ext uri="{BB962C8B-B14F-4D97-AF65-F5344CB8AC3E}">
        <p14:creationId xmlns:p14="http://schemas.microsoft.com/office/powerpoint/2010/main" val="64240504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a:t>
            </a:r>
            <a:r>
              <a:rPr lang="en-US" dirty="0" smtClean="0"/>
              <a:t>I’ll describe </a:t>
            </a:r>
            <a:r>
              <a:rPr lang="en-US" dirty="0"/>
              <a:t>the</a:t>
            </a:r>
            <a:r>
              <a:rPr lang="en-US" b="1" dirty="0"/>
              <a:t> process </a:t>
            </a:r>
            <a:r>
              <a:rPr lang="en-US" dirty="0" smtClean="0"/>
              <a:t>for </a:t>
            </a:r>
            <a:r>
              <a:rPr lang="en-US" dirty="0"/>
              <a:t>submitting, reviewing, approving, and implementing a </a:t>
            </a:r>
            <a:r>
              <a:rPr lang="en-US" dirty="0" smtClean="0"/>
              <a:t>477 </a:t>
            </a:r>
            <a:r>
              <a:rPr lang="en-US" dirty="0"/>
              <a:t>plan.  </a:t>
            </a:r>
            <a:r>
              <a:rPr lang="en-US" dirty="0" smtClean="0"/>
              <a:t>We’ll</a:t>
            </a:r>
            <a:r>
              <a:rPr lang="en-US" baseline="0" dirty="0" smtClean="0"/>
              <a:t> go through </a:t>
            </a:r>
            <a:r>
              <a:rPr lang="en-US" dirty="0" smtClean="0"/>
              <a:t>the </a:t>
            </a:r>
            <a:r>
              <a:rPr lang="en-US" dirty="0"/>
              <a:t>basic steps, the steps also applicable if a waiver is requested, and the steps applicable if a tribe </a:t>
            </a:r>
            <a:r>
              <a:rPr lang="en-US" dirty="0" smtClean="0"/>
              <a:t>challenges </a:t>
            </a:r>
            <a:r>
              <a:rPr lang="en-US" dirty="0"/>
              <a:t>a decision.  </a:t>
            </a:r>
          </a:p>
          <a:p>
            <a:endParaRPr lang="en-US" dirty="0"/>
          </a:p>
          <a:p>
            <a:pPr defTabSz="914292"/>
            <a:r>
              <a:rPr lang="en-US" dirty="0" smtClean="0"/>
              <a:t>I want to point out that these tables will show</a:t>
            </a:r>
            <a:r>
              <a:rPr lang="en-US" baseline="0" dirty="0" smtClean="0"/>
              <a:t> </a:t>
            </a:r>
            <a:r>
              <a:rPr lang="en-US" dirty="0" smtClean="0"/>
              <a:t>significant </a:t>
            </a:r>
            <a:r>
              <a:rPr lang="en-US" b="1" dirty="0" smtClean="0"/>
              <a:t>oversight </a:t>
            </a:r>
            <a:r>
              <a:rPr lang="en-US" dirty="0" smtClean="0"/>
              <a:t>and approval authority vested in DOI.</a:t>
            </a:r>
            <a:r>
              <a:rPr lang="en-US" baseline="0" dirty="0" smtClean="0"/>
              <a:t>  </a:t>
            </a:r>
            <a:r>
              <a:rPr lang="en-US" dirty="0" smtClean="0"/>
              <a:t>I</a:t>
            </a:r>
            <a:r>
              <a:rPr lang="en-US" baseline="0" dirty="0" smtClean="0"/>
              <a:t> also want to point out that 477 now makes clear the</a:t>
            </a:r>
            <a:r>
              <a:rPr lang="en-US" b="1" baseline="0" dirty="0" smtClean="0"/>
              <a:t> limited </a:t>
            </a:r>
            <a:r>
              <a:rPr lang="en-US" b="1" dirty="0" smtClean="0"/>
              <a:t>statutory </a:t>
            </a:r>
            <a:r>
              <a:rPr lang="en-US" b="1" dirty="0"/>
              <a:t>bases </a:t>
            </a:r>
            <a:r>
              <a:rPr lang="en-US" dirty="0"/>
              <a:t>for disapproving a </a:t>
            </a:r>
            <a:r>
              <a:rPr lang="en-US" dirty="0" smtClean="0"/>
              <a:t>477 </a:t>
            </a:r>
            <a:r>
              <a:rPr lang="en-US" dirty="0"/>
              <a:t>plan or a </a:t>
            </a:r>
            <a:r>
              <a:rPr lang="en-US" dirty="0" smtClean="0"/>
              <a:t>waiver</a:t>
            </a:r>
            <a:r>
              <a:rPr lang="en-US" baseline="0" dirty="0" smtClean="0"/>
              <a:t>. </a:t>
            </a:r>
            <a:r>
              <a:rPr lang="en-US" dirty="0" smtClean="0"/>
              <a:t> </a:t>
            </a:r>
          </a:p>
          <a:p>
            <a:pPr defTabSz="914292"/>
            <a:endParaRPr lang="en-US" dirty="0" smtClean="0"/>
          </a:p>
          <a:p>
            <a:pPr defTabSz="914292"/>
            <a:r>
              <a:rPr lang="en-US" dirty="0" smtClean="0"/>
              <a:t>Alright, first up we have the </a:t>
            </a:r>
            <a:r>
              <a:rPr lang="en-US" b="1" dirty="0" smtClean="0"/>
              <a:t>submission</a:t>
            </a:r>
            <a:r>
              <a:rPr lang="en-US" dirty="0" smtClean="0"/>
              <a:t> process.  </a:t>
            </a:r>
          </a:p>
          <a:p>
            <a:pPr defTabSz="914292"/>
            <a:endParaRPr lang="en-US" dirty="0" smtClean="0"/>
          </a:p>
          <a:p>
            <a:pPr defTabSz="914292"/>
            <a:r>
              <a:rPr lang="en-US" dirty="0" smtClean="0"/>
              <a:t>A tribe first goes through the process of getting its participation in </a:t>
            </a:r>
            <a:r>
              <a:rPr lang="en-US" b="1" dirty="0" smtClean="0"/>
              <a:t>particular programs</a:t>
            </a:r>
            <a:r>
              <a:rPr lang="en-US" b="1" baseline="0" dirty="0" smtClean="0"/>
              <a:t> </a:t>
            </a:r>
            <a:r>
              <a:rPr lang="en-US" baseline="0" dirty="0" smtClean="0"/>
              <a:t>approved from the specific agencies operating the programs.  Only then can the tribe submit to DOI a 477 plan that requests to integrate these programs.</a:t>
            </a:r>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6</a:t>
            </a:fld>
            <a:endParaRPr lang="en-US"/>
          </a:p>
        </p:txBody>
      </p:sp>
    </p:spTree>
    <p:extLst>
      <p:ext uri="{BB962C8B-B14F-4D97-AF65-F5344CB8AC3E}">
        <p14:creationId xmlns:p14="http://schemas.microsoft.com/office/powerpoint/2010/main" val="73488982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After that comes the federal </a:t>
            </a:r>
            <a:r>
              <a:rPr lang="en-US" b="1" dirty="0" smtClean="0"/>
              <a:t>review</a:t>
            </a:r>
            <a:r>
              <a:rPr lang="en-US" dirty="0" smtClean="0"/>
              <a:t>.  </a:t>
            </a:r>
          </a:p>
          <a:p>
            <a:endParaRPr lang="en-US" dirty="0" smtClean="0"/>
          </a:p>
          <a:p>
            <a:r>
              <a:rPr lang="en-US" dirty="0" smtClean="0"/>
              <a:t>DOI</a:t>
            </a:r>
            <a:r>
              <a:rPr lang="en-US" baseline="0" dirty="0" smtClean="0"/>
              <a:t> </a:t>
            </a:r>
            <a:r>
              <a:rPr lang="en-US" b="1" baseline="0" dirty="0" smtClean="0"/>
              <a:t>receives</a:t>
            </a:r>
            <a:r>
              <a:rPr lang="en-US" baseline="0" dirty="0" smtClean="0"/>
              <a:t> the submission and then </a:t>
            </a:r>
            <a:r>
              <a:rPr lang="en-US" b="1" baseline="0" dirty="0" smtClean="0"/>
              <a:t>consults</a:t>
            </a:r>
            <a:r>
              <a:rPr lang="en-US" baseline="0" dirty="0" smtClean="0"/>
              <a:t> with the other agencies involved—meaning the agencies operating programs the tribe wants to incorporate into its 477 plan.  DOI also consults with the tribe.  They deal with requests to </a:t>
            </a:r>
            <a:r>
              <a:rPr lang="en-US" b="1" baseline="0" dirty="0" smtClean="0"/>
              <a:t>waive</a:t>
            </a:r>
            <a:r>
              <a:rPr lang="en-US" baseline="0" dirty="0" smtClean="0"/>
              <a:t> statutory or regulatory provisions otherwise applicable to the integrated programs at that point.  We’ll come back to the waiver process in a bit. </a:t>
            </a:r>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7</a:t>
            </a:fld>
            <a:endParaRPr lang="en-US"/>
          </a:p>
        </p:txBody>
      </p:sp>
    </p:spTree>
    <p:extLst>
      <p:ext uri="{BB962C8B-B14F-4D97-AF65-F5344CB8AC3E}">
        <p14:creationId xmlns:p14="http://schemas.microsoft.com/office/powerpoint/2010/main" val="207469395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Next is the </a:t>
            </a:r>
            <a:r>
              <a:rPr lang="en-US" b="1" dirty="0" smtClean="0"/>
              <a:t>approval</a:t>
            </a:r>
            <a:r>
              <a:rPr lang="en-US" dirty="0" smtClean="0"/>
              <a:t> </a:t>
            </a:r>
            <a:r>
              <a:rPr lang="en-US" baseline="0" dirty="0" smtClean="0"/>
              <a:t>process.  </a:t>
            </a:r>
          </a:p>
          <a:p>
            <a:endParaRPr lang="en-US" baseline="0" dirty="0" smtClean="0"/>
          </a:p>
          <a:p>
            <a:r>
              <a:rPr lang="en-US" baseline="0" dirty="0" smtClean="0"/>
              <a:t>DOI has the </a:t>
            </a:r>
            <a:r>
              <a:rPr lang="en-US" b="1" baseline="0" dirty="0" smtClean="0"/>
              <a:t>exclusive authority </a:t>
            </a:r>
            <a:r>
              <a:rPr lang="en-US" baseline="0" dirty="0" smtClean="0"/>
              <a:t>to approve or deny a 477 plan.  If it denies the plan, it has to provide the tribe the denial in </a:t>
            </a:r>
            <a:r>
              <a:rPr lang="en-US" b="1" baseline="0" dirty="0" smtClean="0"/>
              <a:t>writing</a:t>
            </a:r>
            <a:r>
              <a:rPr lang="en-US" baseline="0" dirty="0" smtClean="0"/>
              <a:t>.  It also has to lay out a specific finding “that </a:t>
            </a:r>
            <a:r>
              <a:rPr lang="en-US" b="1" dirty="0"/>
              <a:t>clearly demonstrates, or that is supported by a controlling legal authority, that the plan does not </a:t>
            </a:r>
            <a:r>
              <a:rPr lang="en-US" b="1" dirty="0" smtClean="0"/>
              <a:t>meet” </a:t>
            </a:r>
            <a:r>
              <a:rPr lang="en-US" b="1" dirty="0"/>
              <a:t>the specific statutory requirements of a PL 477 plan submission</a:t>
            </a:r>
            <a:r>
              <a:rPr lang="en-US" dirty="0"/>
              <a:t>.  This is much like the standard for disapproval of a 638 submission.  DOI has </a:t>
            </a:r>
            <a:r>
              <a:rPr lang="en-US" b="1" dirty="0"/>
              <a:t>90 days </a:t>
            </a:r>
            <a:r>
              <a:rPr lang="en-US" dirty="0"/>
              <a:t>to act or the plan is considered approved. </a:t>
            </a:r>
          </a:p>
          <a:p>
            <a:endParaRPr lang="en-US" dirty="0"/>
          </a:p>
          <a:p>
            <a:r>
              <a:rPr lang="en-US" dirty="0"/>
              <a:t>If the plan is denied, the tribe has opportunities to </a:t>
            </a:r>
            <a:r>
              <a:rPr lang="en-US" b="1" dirty="0"/>
              <a:t>challenge</a:t>
            </a:r>
            <a:r>
              <a:rPr lang="en-US" dirty="0"/>
              <a:t> the denial, which we’ll talk about a little later. </a:t>
            </a:r>
            <a:endParaRPr lang="en-US" u="none" dirty="0"/>
          </a:p>
        </p:txBody>
      </p:sp>
      <p:sp>
        <p:nvSpPr>
          <p:cNvPr id="4" name="Slide Number Placeholder 3"/>
          <p:cNvSpPr>
            <a:spLocks noGrp="1"/>
          </p:cNvSpPr>
          <p:nvPr>
            <p:ph type="sldNum" sz="quarter" idx="10"/>
          </p:nvPr>
        </p:nvSpPr>
        <p:spPr/>
        <p:txBody>
          <a:bodyPr/>
          <a:lstStyle/>
          <a:p>
            <a:fld id="{9EFA6237-B61F-46C9-B9C1-608257D8BD85}" type="slidenum">
              <a:rPr lang="en-US" smtClean="0"/>
              <a:t>8</a:t>
            </a:fld>
            <a:endParaRPr lang="en-US"/>
          </a:p>
        </p:txBody>
      </p:sp>
    </p:spTree>
    <p:extLst>
      <p:ext uri="{BB962C8B-B14F-4D97-AF65-F5344CB8AC3E}">
        <p14:creationId xmlns:p14="http://schemas.microsoft.com/office/powerpoint/2010/main" val="222527312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Once approved, DOI works with the tribe to</a:t>
            </a:r>
            <a:r>
              <a:rPr lang="en-US" baseline="0" dirty="0" smtClean="0"/>
              <a:t> </a:t>
            </a:r>
            <a:r>
              <a:rPr lang="en-US" b="1" baseline="0" dirty="0" smtClean="0"/>
              <a:t>implement</a:t>
            </a:r>
            <a:r>
              <a:rPr lang="en-US" baseline="0" dirty="0" smtClean="0"/>
              <a:t> the plan.  </a:t>
            </a:r>
          </a:p>
          <a:p>
            <a:endParaRPr lang="en-US" baseline="0" dirty="0" smtClean="0"/>
          </a:p>
          <a:p>
            <a:r>
              <a:rPr lang="en-US" baseline="0" dirty="0" smtClean="0"/>
              <a:t>Under amended 477, agencies with programs that were integrated into a 477 plan have to give the funds for those programs to DOI within </a:t>
            </a:r>
            <a:r>
              <a:rPr lang="en-US" b="1" baseline="0" dirty="0" smtClean="0"/>
              <a:t>30 days </a:t>
            </a:r>
            <a:r>
              <a:rPr lang="en-US" baseline="0" dirty="0" smtClean="0"/>
              <a:t>of their apportionment.  Apportionment refers to when the Office of Management and Budget makes available to agencies funds for specific programs. </a:t>
            </a:r>
          </a:p>
          <a:p>
            <a:endParaRPr lang="en-US" baseline="0" dirty="0" smtClean="0"/>
          </a:p>
          <a:p>
            <a:r>
              <a:rPr lang="en-US" baseline="0" dirty="0" smtClean="0"/>
              <a:t>After that, DOI takes over on all aspects of implementation.  It has </a:t>
            </a:r>
            <a:r>
              <a:rPr lang="en-US" b="1" baseline="0" dirty="0" smtClean="0"/>
              <a:t>45 days </a:t>
            </a:r>
            <a:r>
              <a:rPr lang="en-US" baseline="0" dirty="0" smtClean="0"/>
              <a:t>to disburse the 477 plan funds to the tribes.  It also takes care of reviewing annual reports and any other implementation actions required. </a:t>
            </a:r>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9</a:t>
            </a:fld>
            <a:endParaRPr lang="en-US"/>
          </a:p>
        </p:txBody>
      </p:sp>
    </p:spTree>
    <p:extLst>
      <p:ext uri="{BB962C8B-B14F-4D97-AF65-F5344CB8AC3E}">
        <p14:creationId xmlns:p14="http://schemas.microsoft.com/office/powerpoint/2010/main" val="90781239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For tribes that</a:t>
            </a:r>
            <a:r>
              <a:rPr lang="en-US" baseline="0" dirty="0" smtClean="0"/>
              <a:t> want to incorporate programs into their 477 plans that require a </a:t>
            </a:r>
            <a:r>
              <a:rPr lang="en-US" b="1" baseline="0" dirty="0" smtClean="0"/>
              <a:t>waiver</a:t>
            </a:r>
            <a:r>
              <a:rPr lang="en-US" baseline="0" dirty="0" smtClean="0"/>
              <a:t> of otherwise </a:t>
            </a:r>
            <a:r>
              <a:rPr lang="en-US" b="1" baseline="0" dirty="0" smtClean="0"/>
              <a:t>impractical</a:t>
            </a:r>
            <a:r>
              <a:rPr lang="en-US" baseline="0" dirty="0" smtClean="0"/>
              <a:t> statutory, regulatory, or administrative requirements applicable to the program, they have to go through an additional step.  After they submit their 477 plans to DOI for approval, they work with DOI and the affected agency on the necessary waiver.  </a:t>
            </a:r>
          </a:p>
          <a:p>
            <a:endParaRPr lang="en-US" baseline="0" dirty="0" smtClean="0"/>
          </a:p>
          <a:p>
            <a:r>
              <a:rPr lang="en-US" baseline="0" dirty="0" smtClean="0"/>
              <a:t>The agency affected is directed to waive the requirement unless </a:t>
            </a:r>
            <a:r>
              <a:rPr lang="en-US" u="none" baseline="0" dirty="0" smtClean="0"/>
              <a:t>it </a:t>
            </a:r>
            <a:r>
              <a:rPr lang="en-US" dirty="0"/>
              <a:t>determines waiver is </a:t>
            </a:r>
            <a:r>
              <a:rPr lang="en-US" b="1" dirty="0"/>
              <a:t>inconsistent with the purposes of PL 477 or </a:t>
            </a:r>
            <a:r>
              <a:rPr lang="en-US" b="1" dirty="0" smtClean="0"/>
              <a:t>“the </a:t>
            </a:r>
            <a:r>
              <a:rPr lang="en-US" b="1" dirty="0"/>
              <a:t>provision of law from which the program included in the plan derives its </a:t>
            </a:r>
            <a:r>
              <a:rPr lang="en-US" b="1" dirty="0" smtClean="0"/>
              <a:t>authority</a:t>
            </a:r>
            <a:r>
              <a:rPr lang="en-US" dirty="0" smtClean="0"/>
              <a:t>.”  </a:t>
            </a:r>
            <a:r>
              <a:rPr lang="en-US" dirty="0"/>
              <a:t>If it denies the waiver, it has to do so in </a:t>
            </a:r>
            <a:r>
              <a:rPr lang="en-US" b="1" dirty="0"/>
              <a:t>writing</a:t>
            </a:r>
            <a:r>
              <a:rPr lang="en-US" dirty="0"/>
              <a:t>.  It has </a:t>
            </a:r>
            <a:r>
              <a:rPr lang="en-US" b="1" dirty="0"/>
              <a:t>90 days </a:t>
            </a:r>
            <a:r>
              <a:rPr lang="en-US" dirty="0"/>
              <a:t>to act or the request is considered approved. </a:t>
            </a:r>
            <a:endParaRPr lang="en-US" u="none" dirty="0"/>
          </a:p>
        </p:txBody>
      </p:sp>
      <p:sp>
        <p:nvSpPr>
          <p:cNvPr id="4" name="Slide Number Placeholder 3"/>
          <p:cNvSpPr>
            <a:spLocks noGrp="1"/>
          </p:cNvSpPr>
          <p:nvPr>
            <p:ph type="sldNum" sz="quarter" idx="10"/>
          </p:nvPr>
        </p:nvSpPr>
        <p:spPr/>
        <p:txBody>
          <a:bodyPr/>
          <a:lstStyle/>
          <a:p>
            <a:fld id="{9EFA6237-B61F-46C9-B9C1-608257D8BD85}" type="slidenum">
              <a:rPr lang="en-US" smtClean="0"/>
              <a:t>10</a:t>
            </a:fld>
            <a:endParaRPr lang="en-US"/>
          </a:p>
        </p:txBody>
      </p:sp>
    </p:spTree>
    <p:extLst>
      <p:ext uri="{BB962C8B-B14F-4D97-AF65-F5344CB8AC3E}">
        <p14:creationId xmlns:p14="http://schemas.microsoft.com/office/powerpoint/2010/main" val="316839893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14292"/>
            <a:r>
              <a:rPr lang="en-US" dirty="0" smtClean="0"/>
              <a:t>If the affected agency </a:t>
            </a:r>
            <a:r>
              <a:rPr lang="en-US" b="1" dirty="0" smtClean="0"/>
              <a:t>denies</a:t>
            </a:r>
            <a:r>
              <a:rPr lang="en-US" dirty="0" smtClean="0"/>
              <a:t> the waiver, DOI steps in</a:t>
            </a:r>
            <a:r>
              <a:rPr lang="en-US" baseline="0" dirty="0" smtClean="0"/>
              <a:t> to </a:t>
            </a:r>
            <a:r>
              <a:rPr lang="en-US" b="1" baseline="0" dirty="0" smtClean="0"/>
              <a:t>mediate</a:t>
            </a:r>
            <a:r>
              <a:rPr lang="en-US" baseline="0" dirty="0" smtClean="0"/>
              <a:t>.  First, it </a:t>
            </a:r>
            <a:r>
              <a:rPr lang="en-US" b="1" baseline="0" dirty="0" smtClean="0"/>
              <a:t>reviews</a:t>
            </a:r>
            <a:r>
              <a:rPr lang="en-US" baseline="0" dirty="0" smtClean="0"/>
              <a:t> the denial.  </a:t>
            </a:r>
            <a:r>
              <a:rPr lang="en-US" dirty="0" smtClean="0">
                <a:latin typeface="Arial" panose="020B0604020202020204" pitchFamily="34" charset="0"/>
                <a:cs typeface="Arial" panose="020B0604020202020204" pitchFamily="34" charset="0"/>
              </a:rPr>
              <a:t>If </a:t>
            </a:r>
            <a:r>
              <a:rPr lang="en-US" dirty="0">
                <a:latin typeface="Arial" panose="020B0604020202020204" pitchFamily="34" charset="0"/>
                <a:cs typeface="Arial" panose="020B0604020202020204" pitchFamily="34" charset="0"/>
              </a:rPr>
              <a:t>it </a:t>
            </a:r>
            <a:r>
              <a:rPr lang="en-US" b="1" dirty="0">
                <a:latin typeface="Arial" panose="020B0604020202020204" pitchFamily="34" charset="0"/>
                <a:cs typeface="Arial" panose="020B0604020202020204" pitchFamily="34" charset="0"/>
              </a:rPr>
              <a:t>agrees</a:t>
            </a:r>
            <a:r>
              <a:rPr lang="en-US" dirty="0">
                <a:latin typeface="Arial" panose="020B0604020202020204" pitchFamily="34" charset="0"/>
                <a:cs typeface="Arial" panose="020B0604020202020204" pitchFamily="34" charset="0"/>
              </a:rPr>
              <a:t> with the affected agency, the waiver is denied.  </a:t>
            </a:r>
          </a:p>
          <a:p>
            <a:pPr defTabSz="914292"/>
            <a:endParaRPr lang="en-US" dirty="0">
              <a:latin typeface="Arial" panose="020B0604020202020204" pitchFamily="34" charset="0"/>
              <a:cs typeface="Arial" panose="020B0604020202020204" pitchFamily="34" charset="0"/>
            </a:endParaRPr>
          </a:p>
          <a:p>
            <a:pPr defTabSz="914292"/>
            <a:r>
              <a:rPr lang="en-US" dirty="0">
                <a:latin typeface="Arial" panose="020B0604020202020204" pitchFamily="34" charset="0"/>
                <a:cs typeface="Arial" panose="020B0604020202020204" pitchFamily="34" charset="0"/>
              </a:rPr>
              <a:t>If it does not, they </a:t>
            </a:r>
            <a:r>
              <a:rPr lang="en-US" dirty="0" smtClean="0">
                <a:latin typeface="Arial" panose="020B0604020202020204" pitchFamily="34" charset="0"/>
                <a:cs typeface="Arial" panose="020B0604020202020204" pitchFamily="34" charset="0"/>
              </a:rPr>
              <a:t>all enter </a:t>
            </a:r>
            <a:r>
              <a:rPr lang="en-US" dirty="0">
                <a:latin typeface="Arial" panose="020B0604020202020204" pitchFamily="34" charset="0"/>
                <a:cs typeface="Arial" panose="020B0604020202020204" pitchFamily="34" charset="0"/>
              </a:rPr>
              <a:t>into an </a:t>
            </a:r>
            <a:r>
              <a:rPr lang="en-US" b="1" dirty="0">
                <a:latin typeface="Arial" panose="020B0604020202020204" pitchFamily="34" charset="0"/>
                <a:cs typeface="Arial" panose="020B0604020202020204" pitchFamily="34" charset="0"/>
              </a:rPr>
              <a:t>interagency dispute resolution process</a:t>
            </a:r>
            <a:r>
              <a:rPr lang="en-US" dirty="0">
                <a:latin typeface="Arial" panose="020B0604020202020204" pitchFamily="34" charset="0"/>
                <a:cs typeface="Arial" panose="020B0604020202020204" pitchFamily="34" charset="0"/>
              </a:rPr>
              <a:t>. </a:t>
            </a:r>
            <a:endParaRPr lang="en-US" dirty="0">
              <a:latin typeface="Arial" panose="020B0604020202020204" pitchFamily="34" charset="0"/>
              <a:ea typeface="Times New Roman" panose="02020603050405020304" pitchFamily="18" charset="0"/>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11</a:t>
            </a:fld>
            <a:endParaRPr lang="en-US"/>
          </a:p>
        </p:txBody>
      </p:sp>
    </p:spTree>
    <p:extLst>
      <p:ext uri="{BB962C8B-B14F-4D97-AF65-F5344CB8AC3E}">
        <p14:creationId xmlns:p14="http://schemas.microsoft.com/office/powerpoint/2010/main" val="253290559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After the dispute resolution process is final, if the parties</a:t>
            </a:r>
            <a:r>
              <a:rPr lang="en-US" baseline="0" dirty="0" smtClean="0"/>
              <a:t> still </a:t>
            </a:r>
            <a:r>
              <a:rPr lang="en-US" b="1" baseline="0" dirty="0" smtClean="0"/>
              <a:t>haven’t</a:t>
            </a:r>
            <a:r>
              <a:rPr lang="en-US" baseline="0" dirty="0" smtClean="0"/>
              <a:t> agreed, the affected agency gets to make the ultimate call about whether to waive the requirements. </a:t>
            </a:r>
          </a:p>
          <a:p>
            <a:endParaRPr lang="en-US" baseline="0" dirty="0" smtClean="0"/>
          </a:p>
          <a:p>
            <a:r>
              <a:rPr lang="en-US" baseline="0" dirty="0" smtClean="0"/>
              <a:t>However, it’s important to remember that a tribe can still receive approval of the </a:t>
            </a:r>
            <a:r>
              <a:rPr lang="en-US" b="1" baseline="0" dirty="0" smtClean="0"/>
              <a:t>part</a:t>
            </a:r>
            <a:r>
              <a:rPr lang="en-US" baseline="0" dirty="0" smtClean="0"/>
              <a:t> of its 477 plan not affected by the denied waiver. </a:t>
            </a:r>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12</a:t>
            </a:fld>
            <a:endParaRPr lang="en-US"/>
          </a:p>
        </p:txBody>
      </p:sp>
    </p:spTree>
    <p:extLst>
      <p:ext uri="{BB962C8B-B14F-4D97-AF65-F5344CB8AC3E}">
        <p14:creationId xmlns:p14="http://schemas.microsoft.com/office/powerpoint/2010/main" val="389334903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Last up, we have the </a:t>
            </a:r>
            <a:r>
              <a:rPr lang="en-US" b="1" dirty="0" smtClean="0"/>
              <a:t>hearing or appeal phase</a:t>
            </a:r>
            <a:r>
              <a:rPr lang="en-US" dirty="0" smtClean="0"/>
              <a:t>.  If a tribe receives disapproval of a waiver request or of</a:t>
            </a:r>
            <a:r>
              <a:rPr lang="en-US" baseline="0" dirty="0" smtClean="0"/>
              <a:t> its 477 plan, it has certain options to challenge the denial.  It can request an administrative </a:t>
            </a:r>
            <a:r>
              <a:rPr lang="en-US" b="1" baseline="0" dirty="0" smtClean="0"/>
              <a:t>hearing</a:t>
            </a:r>
            <a:r>
              <a:rPr lang="en-US" baseline="0" dirty="0" smtClean="0"/>
              <a:t>, or it can bring an </a:t>
            </a:r>
            <a:r>
              <a:rPr lang="en-US" b="1" baseline="0" dirty="0" smtClean="0"/>
              <a:t>action</a:t>
            </a:r>
            <a:r>
              <a:rPr lang="en-US" baseline="0" dirty="0" smtClean="0"/>
              <a:t> in court. </a:t>
            </a:r>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13</a:t>
            </a:fld>
            <a:endParaRPr lang="en-US"/>
          </a:p>
        </p:txBody>
      </p:sp>
    </p:spTree>
    <p:extLst>
      <p:ext uri="{BB962C8B-B14F-4D97-AF65-F5344CB8AC3E}">
        <p14:creationId xmlns:p14="http://schemas.microsoft.com/office/powerpoint/2010/main" val="151971593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30" indent="-171430">
              <a:buFont typeface="Arial" panose="020B0604020202020204" pitchFamily="34" charset="0"/>
              <a:buChar char="•"/>
            </a:pPr>
            <a:r>
              <a:rPr lang="en-US" dirty="0" smtClean="0"/>
              <a:t>The</a:t>
            </a:r>
            <a:r>
              <a:rPr lang="en-US" baseline="0" dirty="0" smtClean="0"/>
              <a:t> a</a:t>
            </a:r>
            <a:r>
              <a:rPr lang="en-US" dirty="0" smtClean="0"/>
              <a:t>gencies </a:t>
            </a:r>
            <a:r>
              <a:rPr lang="en-US" dirty="0"/>
              <a:t>included in amended </a:t>
            </a:r>
            <a:r>
              <a:rPr lang="en-US" dirty="0" smtClean="0"/>
              <a:t>477 </a:t>
            </a:r>
            <a:r>
              <a:rPr lang="en-US" dirty="0"/>
              <a:t>have a statutory deadline of one year from enactment to develop and enter into an </a:t>
            </a:r>
            <a:r>
              <a:rPr lang="en-US" b="1" dirty="0" smtClean="0"/>
              <a:t>MOA</a:t>
            </a:r>
            <a:r>
              <a:rPr lang="en-US" dirty="0" smtClean="0"/>
              <a:t> </a:t>
            </a:r>
            <a:r>
              <a:rPr lang="en-US" dirty="0"/>
              <a:t>on implementation of the new </a:t>
            </a:r>
            <a:r>
              <a:rPr lang="en-US" dirty="0" smtClean="0"/>
              <a:t>477 </a:t>
            </a:r>
            <a:r>
              <a:rPr lang="en-US" dirty="0"/>
              <a:t>legislation.  This means the MOA must be completed by </a:t>
            </a:r>
            <a:r>
              <a:rPr lang="en-US" b="1" dirty="0"/>
              <a:t>December 18, 2018</a:t>
            </a:r>
            <a:r>
              <a:rPr lang="en-US" dirty="0"/>
              <a:t>.</a:t>
            </a:r>
          </a:p>
          <a:p>
            <a:pPr marL="171430" indent="-171430">
              <a:buFont typeface="Arial" panose="020B0604020202020204" pitchFamily="34" charset="0"/>
              <a:buChar char="•"/>
            </a:pPr>
            <a:r>
              <a:rPr lang="en-US" dirty="0"/>
              <a:t>The</a:t>
            </a:r>
            <a:r>
              <a:rPr lang="en-US" baseline="0" dirty="0"/>
              <a:t> amendment legislation </a:t>
            </a:r>
            <a:r>
              <a:rPr lang="en-US" dirty="0"/>
              <a:t>requires the Secretary of the Interior through the BIA Director to </a:t>
            </a:r>
            <a:r>
              <a:rPr lang="en-US" dirty="0" smtClean="0"/>
              <a:t>take the </a:t>
            </a:r>
            <a:r>
              <a:rPr lang="en-US" dirty="0"/>
              <a:t>lead.  DOI is currently heading up drafting efforts and has been </a:t>
            </a:r>
            <a:r>
              <a:rPr lang="en-US" dirty="0" smtClean="0"/>
              <a:t>coordinating </a:t>
            </a:r>
            <a:r>
              <a:rPr lang="en-US" dirty="0"/>
              <a:t>with the </a:t>
            </a:r>
            <a:r>
              <a:rPr lang="en-US" dirty="0" smtClean="0"/>
              <a:t>477 </a:t>
            </a:r>
            <a:r>
              <a:rPr lang="en-US" dirty="0"/>
              <a:t>Tribal Workgroup</a:t>
            </a:r>
            <a:r>
              <a:rPr lang="en-US" dirty="0" smtClean="0"/>
              <a:t>.</a:t>
            </a:r>
            <a:endParaRPr lang="en-US" baseline="0" dirty="0"/>
          </a:p>
          <a:p>
            <a:pPr marL="171430" indent="-171430">
              <a:buFont typeface="Arial" panose="020B0604020202020204" pitchFamily="34" charset="0"/>
              <a:buChar char="•"/>
            </a:pPr>
            <a:r>
              <a:rPr lang="en-US" baseline="0" dirty="0" smtClean="0"/>
              <a:t>The agencies will need to operate under the legal framework I have just laid out, which is provided for in the statutory text of amended 477. </a:t>
            </a:r>
            <a:endParaRPr lang="en-US" baseline="0" dirty="0"/>
          </a:p>
        </p:txBody>
      </p:sp>
      <p:sp>
        <p:nvSpPr>
          <p:cNvPr id="4" name="Slide Number Placeholder 3"/>
          <p:cNvSpPr>
            <a:spLocks noGrp="1"/>
          </p:cNvSpPr>
          <p:nvPr>
            <p:ph type="sldNum" sz="quarter" idx="10"/>
          </p:nvPr>
        </p:nvSpPr>
        <p:spPr/>
        <p:txBody>
          <a:bodyPr/>
          <a:lstStyle/>
          <a:p>
            <a:fld id="{9EFA6237-B61F-46C9-B9C1-608257D8BD85}" type="slidenum">
              <a:rPr lang="en-US" smtClean="0"/>
              <a:t>14</a:t>
            </a:fld>
            <a:endParaRPr lang="en-US"/>
          </a:p>
        </p:txBody>
      </p:sp>
    </p:spTree>
    <p:extLst>
      <p:ext uri="{BB962C8B-B14F-4D97-AF65-F5344CB8AC3E}">
        <p14:creationId xmlns:p14="http://schemas.microsoft.com/office/powerpoint/2010/main" val="325610686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I want to wrap up by reiterating that the 477 program is hugely </a:t>
            </a:r>
            <a:r>
              <a:rPr lang="en-US" b="1" dirty="0" smtClean="0"/>
              <a:t>important</a:t>
            </a:r>
            <a:r>
              <a:rPr lang="en-US" dirty="0" smtClean="0"/>
              <a:t>, both for the </a:t>
            </a:r>
            <a:r>
              <a:rPr lang="en-US" b="1" dirty="0" smtClean="0"/>
              <a:t>flexibility</a:t>
            </a:r>
            <a:r>
              <a:rPr lang="en-US" baseline="0" dirty="0" smtClean="0"/>
              <a:t> it creates for tribes in their employment and training programs and also for the room it creates for them to more fully exercise their </a:t>
            </a:r>
            <a:r>
              <a:rPr lang="en-US" b="1" baseline="0" dirty="0" smtClean="0"/>
              <a:t>sovereignty</a:t>
            </a:r>
            <a:r>
              <a:rPr lang="en-US" b="0" baseline="0" dirty="0" smtClean="0"/>
              <a:t> through choosing how to use their finds.</a:t>
            </a:r>
            <a:r>
              <a:rPr lang="en-US" baseline="0" dirty="0" smtClean="0"/>
              <a:t> </a:t>
            </a:r>
            <a:endParaRPr lang="en-US" dirty="0" smtClean="0"/>
          </a:p>
          <a:p>
            <a:endParaRPr lang="en-US" dirty="0" smtClean="0"/>
          </a:p>
          <a:p>
            <a:r>
              <a:rPr lang="en-US" dirty="0" smtClean="0"/>
              <a:t>The </a:t>
            </a:r>
            <a:r>
              <a:rPr lang="en-US" dirty="0"/>
              <a:t>concepts behind PL </a:t>
            </a:r>
            <a:r>
              <a:rPr lang="en-US" dirty="0" smtClean="0"/>
              <a:t>477 of increased flexibility and discretion, which </a:t>
            </a:r>
            <a:r>
              <a:rPr lang="en-US" baseline="0" dirty="0" smtClean="0"/>
              <a:t>build on the concepts of 638 contracting,</a:t>
            </a:r>
            <a:r>
              <a:rPr lang="en-US" dirty="0" smtClean="0"/>
              <a:t> </a:t>
            </a:r>
            <a:r>
              <a:rPr lang="en-US" dirty="0"/>
              <a:t>could eventually </a:t>
            </a:r>
            <a:r>
              <a:rPr lang="en-US" b="1" dirty="0"/>
              <a:t>expand</a:t>
            </a:r>
            <a:r>
              <a:rPr lang="en-US" dirty="0"/>
              <a:t> beyond employment and training</a:t>
            </a:r>
            <a:r>
              <a:rPr lang="en-US" dirty="0" smtClean="0"/>
              <a:t>.  So the employment and training folks are really on the cutting edge of what we hope</a:t>
            </a:r>
            <a:r>
              <a:rPr lang="en-US" baseline="0" dirty="0" smtClean="0"/>
              <a:t> becomes a larger </a:t>
            </a:r>
            <a:r>
              <a:rPr lang="en-US" b="1" baseline="0" dirty="0" smtClean="0"/>
              <a:t>trend</a:t>
            </a:r>
            <a:r>
              <a:rPr lang="en-US" baseline="0" dirty="0" smtClean="0"/>
              <a:t>. </a:t>
            </a:r>
            <a:r>
              <a:rPr lang="en-US" dirty="0" smtClean="0"/>
              <a:t>  </a:t>
            </a:r>
            <a:endParaRPr lang="en-US" dirty="0"/>
          </a:p>
        </p:txBody>
      </p:sp>
      <p:sp>
        <p:nvSpPr>
          <p:cNvPr id="4" name="Slide Number Placeholder 3"/>
          <p:cNvSpPr>
            <a:spLocks noGrp="1"/>
          </p:cNvSpPr>
          <p:nvPr>
            <p:ph type="sldNum" sz="quarter" idx="10"/>
          </p:nvPr>
        </p:nvSpPr>
        <p:spPr/>
        <p:txBody>
          <a:bodyPr/>
          <a:lstStyle/>
          <a:p>
            <a:fld id="{9EFA6237-B61F-46C9-B9C1-608257D8BD85}" type="slidenum">
              <a:rPr lang="en-US" smtClean="0"/>
              <a:t>15</a:t>
            </a:fld>
            <a:endParaRPr lang="en-US"/>
          </a:p>
        </p:txBody>
      </p:sp>
    </p:spTree>
    <p:extLst>
      <p:ext uri="{BB962C8B-B14F-4D97-AF65-F5344CB8AC3E}">
        <p14:creationId xmlns:p14="http://schemas.microsoft.com/office/powerpoint/2010/main" val="2036232982"/>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14" name="Title 13"/>
          <p:cNvSpPr>
            <a:spLocks noGrp="1"/>
          </p:cNvSpPr>
          <p:nvPr>
            <p:ph type="title"/>
          </p:nvPr>
        </p:nvSpPr>
        <p:spPr>
          <a:xfrm>
            <a:off x="609600" y="1371600"/>
            <a:ext cx="10972800" cy="1905000"/>
          </a:xfrm>
        </p:spPr>
        <p:txBody>
          <a:bodyPr/>
          <a:lstStyle/>
          <a:p>
            <a:r>
              <a:rPr lang="en-US"/>
              <a:t>Click to edit Master title style</a:t>
            </a:r>
          </a:p>
        </p:txBody>
      </p:sp>
    </p:spTree>
    <p:extLst>
      <p:ext uri="{BB962C8B-B14F-4D97-AF65-F5344CB8AC3E}">
        <p14:creationId xmlns:p14="http://schemas.microsoft.com/office/powerpoint/2010/main" val="1809630946"/>
      </p:ext>
    </p:extLst>
  </p:cSld>
  <p:clrMapOvr>
    <a:masterClrMapping/>
  </p:clrMapOvr>
  <p:hf hdr="0" ftr="0" dt="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609600" y="914400"/>
            <a:ext cx="10972800" cy="930275"/>
          </a:xfrm>
        </p:spPr>
        <p:txBody>
          <a:bodyPr/>
          <a:lstStyle/>
          <a:p>
            <a:r>
              <a:rPr lang="en-US"/>
              <a:t>Click to edit Master title style</a:t>
            </a:r>
            <a:endParaRPr lang="en-US" dirty="0"/>
          </a:p>
        </p:txBody>
      </p:sp>
      <p:sp>
        <p:nvSpPr>
          <p:cNvPr id="3" name="Content Placeholder 2"/>
          <p:cNvSpPr>
            <a:spLocks noGrp="1"/>
          </p:cNvSpPr>
          <p:nvPr>
            <p:ph idx="1"/>
          </p:nvPr>
        </p:nvSpPr>
        <p:spPr>
          <a:xfrm>
            <a:off x="609600" y="2027237"/>
            <a:ext cx="10972800" cy="4144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66647720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117260259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905000"/>
            <a:ext cx="53848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05000"/>
            <a:ext cx="53848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99018588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09600" y="1951038"/>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708276"/>
            <a:ext cx="5386917"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93368" y="1951038"/>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708276"/>
            <a:ext cx="5389033"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1858848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30503959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03291530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914400"/>
            <a:ext cx="4011084" cy="106680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914400"/>
            <a:ext cx="6815667" cy="525780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09601" y="2044700"/>
            <a:ext cx="4011084" cy="41275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273316122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5029200"/>
            <a:ext cx="7315200" cy="490538"/>
          </a:xfrm>
        </p:spPr>
        <p:txBody>
          <a:bodyPr anchor="b"/>
          <a:lstStyle>
            <a:lvl1pPr algn="l">
              <a:defRPr sz="2000" b="1"/>
            </a:lvl1pPr>
          </a:lstStyle>
          <a:p>
            <a:r>
              <a:rPr lang="en-US"/>
              <a:t>Click to edit Master title style</a:t>
            </a:r>
            <a:endParaRPr lang="en-US" dirty="0"/>
          </a:p>
        </p:txBody>
      </p:sp>
      <p:sp>
        <p:nvSpPr>
          <p:cNvPr id="3" name="Picture Placeholder 2"/>
          <p:cNvSpPr>
            <a:spLocks noGrp="1"/>
          </p:cNvSpPr>
          <p:nvPr>
            <p:ph type="pic" idx="1"/>
          </p:nvPr>
        </p:nvSpPr>
        <p:spPr>
          <a:xfrm>
            <a:off x="2389717" y="914400"/>
            <a:ext cx="7315200" cy="403860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2389717" y="5562600"/>
            <a:ext cx="7315200" cy="6096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388132626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45972348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914400"/>
            <a:ext cx="2743200" cy="5334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914400"/>
            <a:ext cx="8026400" cy="53340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88766382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Tree>
    <p:extLst>
      <p:ext uri="{BB962C8B-B14F-4D97-AF65-F5344CB8AC3E}">
        <p14:creationId xmlns:p14="http://schemas.microsoft.com/office/powerpoint/2010/main" val="172488370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914401"/>
            <a:ext cx="10972800" cy="930275"/>
          </a:xfrm>
        </p:spPr>
        <p:txBody>
          <a:bodyPr/>
          <a:lstStyle/>
          <a:p>
            <a:r>
              <a:rPr lang="en-US"/>
              <a:t>Click to edit Master title style</a:t>
            </a:r>
          </a:p>
        </p:txBody>
      </p:sp>
      <p:sp>
        <p:nvSpPr>
          <p:cNvPr id="3" name="Content Placeholder 2"/>
          <p:cNvSpPr>
            <a:spLocks noGrp="1"/>
          </p:cNvSpPr>
          <p:nvPr>
            <p:ph idx="1"/>
          </p:nvPr>
        </p:nvSpPr>
        <p:spPr>
          <a:xfrm>
            <a:off x="609600" y="2027238"/>
            <a:ext cx="10972800" cy="42211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2089606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14" name="Title 13"/>
          <p:cNvSpPr>
            <a:spLocks noGrp="1"/>
          </p:cNvSpPr>
          <p:nvPr>
            <p:ph type="title"/>
          </p:nvPr>
        </p:nvSpPr>
        <p:spPr>
          <a:xfrm>
            <a:off x="609600" y="1371600"/>
            <a:ext cx="10972800" cy="1905000"/>
          </a:xfrm>
        </p:spPr>
        <p:txBody>
          <a:bodyPr/>
          <a:lstStyle/>
          <a:p>
            <a:r>
              <a:rPr lang="en-US"/>
              <a:t>Click to edit Master title style</a:t>
            </a:r>
          </a:p>
        </p:txBody>
      </p:sp>
    </p:spTree>
    <p:extLst>
      <p:ext uri="{BB962C8B-B14F-4D97-AF65-F5344CB8AC3E}">
        <p14:creationId xmlns:p14="http://schemas.microsoft.com/office/powerpoint/2010/main" val="1556372101"/>
      </p:ext>
    </p:extLst>
  </p:cSld>
  <p:clrMapOvr>
    <a:masterClrMapping/>
  </p:clrMapOvr>
  <p:hf hdr="0" ftr="0" dt="0"/>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609600" y="914400"/>
            <a:ext cx="10972800" cy="930275"/>
          </a:xfrm>
        </p:spPr>
        <p:txBody>
          <a:bodyPr/>
          <a:lstStyle/>
          <a:p>
            <a:r>
              <a:rPr lang="en-US"/>
              <a:t>Click to edit Master title style</a:t>
            </a:r>
            <a:endParaRPr lang="en-US" dirty="0"/>
          </a:p>
        </p:txBody>
      </p:sp>
      <p:sp>
        <p:nvSpPr>
          <p:cNvPr id="3" name="Content Placeholder 2"/>
          <p:cNvSpPr>
            <a:spLocks noGrp="1"/>
          </p:cNvSpPr>
          <p:nvPr>
            <p:ph idx="1"/>
          </p:nvPr>
        </p:nvSpPr>
        <p:spPr>
          <a:xfrm>
            <a:off x="609600" y="2027237"/>
            <a:ext cx="10972800" cy="4144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41253055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237365349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905000"/>
            <a:ext cx="53848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05000"/>
            <a:ext cx="53848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91057509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09600" y="1951038"/>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708276"/>
            <a:ext cx="5386917"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93368" y="1951038"/>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708276"/>
            <a:ext cx="5389033"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9726584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242090689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53771513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914400"/>
            <a:ext cx="4011084" cy="106680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914400"/>
            <a:ext cx="6815667" cy="525780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09601" y="2044700"/>
            <a:ext cx="4011084" cy="41275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293545825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5029200"/>
            <a:ext cx="7315200" cy="490538"/>
          </a:xfrm>
        </p:spPr>
        <p:txBody>
          <a:bodyPr anchor="b"/>
          <a:lstStyle>
            <a:lvl1pPr algn="l">
              <a:defRPr sz="2000" b="1"/>
            </a:lvl1pPr>
          </a:lstStyle>
          <a:p>
            <a:r>
              <a:rPr lang="en-US"/>
              <a:t>Click to edit Master title style</a:t>
            </a:r>
            <a:endParaRPr lang="en-US" dirty="0"/>
          </a:p>
        </p:txBody>
      </p:sp>
      <p:sp>
        <p:nvSpPr>
          <p:cNvPr id="3" name="Picture Placeholder 2"/>
          <p:cNvSpPr>
            <a:spLocks noGrp="1"/>
          </p:cNvSpPr>
          <p:nvPr>
            <p:ph type="pic" idx="1"/>
          </p:nvPr>
        </p:nvSpPr>
        <p:spPr>
          <a:xfrm>
            <a:off x="2389717" y="914400"/>
            <a:ext cx="7315200" cy="403860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2389717" y="5562600"/>
            <a:ext cx="7315200" cy="6096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59143289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586316994"/>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914400"/>
            <a:ext cx="2743200" cy="5334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914400"/>
            <a:ext cx="8026400" cy="53340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267562311"/>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Tree>
    <p:extLst>
      <p:ext uri="{BB962C8B-B14F-4D97-AF65-F5344CB8AC3E}">
        <p14:creationId xmlns:p14="http://schemas.microsoft.com/office/powerpoint/2010/main" val="163323853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914401"/>
            <a:ext cx="10972800" cy="930275"/>
          </a:xfrm>
        </p:spPr>
        <p:txBody>
          <a:bodyPr/>
          <a:lstStyle/>
          <a:p>
            <a:r>
              <a:rPr lang="en-US"/>
              <a:t>Click to edit Master title style</a:t>
            </a:r>
          </a:p>
        </p:txBody>
      </p:sp>
      <p:sp>
        <p:nvSpPr>
          <p:cNvPr id="3" name="Content Placeholder 2"/>
          <p:cNvSpPr>
            <a:spLocks noGrp="1"/>
          </p:cNvSpPr>
          <p:nvPr>
            <p:ph idx="1"/>
          </p:nvPr>
        </p:nvSpPr>
        <p:spPr>
          <a:xfrm>
            <a:off x="609600" y="2027238"/>
            <a:ext cx="10972800" cy="42211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8702262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14" name="Title 13"/>
          <p:cNvSpPr>
            <a:spLocks noGrp="1"/>
          </p:cNvSpPr>
          <p:nvPr>
            <p:ph type="title"/>
          </p:nvPr>
        </p:nvSpPr>
        <p:spPr>
          <a:xfrm>
            <a:off x="609600" y="1371600"/>
            <a:ext cx="10972800" cy="1905000"/>
          </a:xfrm>
        </p:spPr>
        <p:txBody>
          <a:bodyPr/>
          <a:lstStyle/>
          <a:p>
            <a:r>
              <a:rPr lang="en-US"/>
              <a:t>Click to edit Master title style</a:t>
            </a:r>
          </a:p>
        </p:txBody>
      </p:sp>
    </p:spTree>
    <p:extLst>
      <p:ext uri="{BB962C8B-B14F-4D97-AF65-F5344CB8AC3E}">
        <p14:creationId xmlns:p14="http://schemas.microsoft.com/office/powerpoint/2010/main" val="308006484"/>
      </p:ext>
    </p:extLst>
  </p:cSld>
  <p:clrMapOvr>
    <a:masterClrMapping/>
  </p:clrMapOvr>
  <p:hf hdr="0" ftr="0" dt="0"/>
</p:sldLayout>
</file>

<file path=ppt/slideLayouts/slideLayout2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4" name="Picture 10" descr="hobbs_masthead_wo_logo.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11" descr="HSDW Logo_2Color.p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609600" y="914400"/>
            <a:ext cx="10972800" cy="930275"/>
          </a:xfrm>
        </p:spPr>
        <p:txBody>
          <a:bodyPr/>
          <a:lstStyle/>
          <a:p>
            <a:r>
              <a:rPr lang="en-US"/>
              <a:t>Click to edit Master title style</a:t>
            </a:r>
            <a:endParaRPr lang="en-US" dirty="0"/>
          </a:p>
        </p:txBody>
      </p:sp>
      <p:sp>
        <p:nvSpPr>
          <p:cNvPr id="3" name="Content Placeholder 2"/>
          <p:cNvSpPr>
            <a:spLocks noGrp="1"/>
          </p:cNvSpPr>
          <p:nvPr>
            <p:ph idx="1"/>
          </p:nvPr>
        </p:nvSpPr>
        <p:spPr>
          <a:xfrm>
            <a:off x="609600" y="2027237"/>
            <a:ext cx="10972800" cy="4144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717072489"/>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3075222615"/>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905000"/>
            <a:ext cx="53848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05000"/>
            <a:ext cx="53848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949863991"/>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09600" y="1951038"/>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708276"/>
            <a:ext cx="5386917"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93368" y="1951038"/>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708276"/>
            <a:ext cx="5389033" cy="34639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743043244"/>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943377782"/>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128831435"/>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914400"/>
            <a:ext cx="4011084" cy="106680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914400"/>
            <a:ext cx="6815667" cy="525780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09601" y="2044700"/>
            <a:ext cx="4011084" cy="41275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992216516"/>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5029200"/>
            <a:ext cx="7315200" cy="490538"/>
          </a:xfrm>
        </p:spPr>
        <p:txBody>
          <a:bodyPr anchor="b"/>
          <a:lstStyle>
            <a:lvl1pPr algn="l">
              <a:defRPr sz="2000" b="1"/>
            </a:lvl1pPr>
          </a:lstStyle>
          <a:p>
            <a:r>
              <a:rPr lang="en-US"/>
              <a:t>Click to edit Master title style</a:t>
            </a:r>
            <a:endParaRPr lang="en-US" dirty="0"/>
          </a:p>
        </p:txBody>
      </p:sp>
      <p:sp>
        <p:nvSpPr>
          <p:cNvPr id="3" name="Picture Placeholder 2"/>
          <p:cNvSpPr>
            <a:spLocks noGrp="1"/>
          </p:cNvSpPr>
          <p:nvPr>
            <p:ph type="pic" idx="1"/>
          </p:nvPr>
        </p:nvSpPr>
        <p:spPr>
          <a:xfrm>
            <a:off x="2389717" y="914400"/>
            <a:ext cx="7315200" cy="403860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2389717" y="5562600"/>
            <a:ext cx="7315200" cy="6096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3537529822"/>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481794527"/>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914400"/>
            <a:ext cx="2743200" cy="53340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914400"/>
            <a:ext cx="8026400" cy="53340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932187187"/>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Tree>
    <p:extLst>
      <p:ext uri="{BB962C8B-B14F-4D97-AF65-F5344CB8AC3E}">
        <p14:creationId xmlns:p14="http://schemas.microsoft.com/office/powerpoint/2010/main" val="1770106148"/>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914401"/>
            <a:ext cx="10972800" cy="930275"/>
          </a:xfrm>
        </p:spPr>
        <p:txBody>
          <a:bodyPr/>
          <a:lstStyle/>
          <a:p>
            <a:r>
              <a:rPr lang="en-US"/>
              <a:t>Click to edit Master title style</a:t>
            </a:r>
          </a:p>
        </p:txBody>
      </p:sp>
      <p:sp>
        <p:nvSpPr>
          <p:cNvPr id="3" name="Content Placeholder 2"/>
          <p:cNvSpPr>
            <a:spLocks noGrp="1"/>
          </p:cNvSpPr>
          <p:nvPr>
            <p:ph idx="1"/>
          </p:nvPr>
        </p:nvSpPr>
        <p:spPr>
          <a:xfrm>
            <a:off x="609600" y="2027238"/>
            <a:ext cx="10972800" cy="42211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7132190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image" Target="../media/image2.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6" Type="http://schemas.openxmlformats.org/officeDocument/2006/relationships/image" Target="../media/image2.png"/><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5" Type="http://schemas.openxmlformats.org/officeDocument/2006/relationships/image" Target="../media/image1.jpeg"/><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4.xml"/><Relationship Id="rId13" Type="http://schemas.openxmlformats.org/officeDocument/2006/relationships/slideLayout" Target="../slideLayouts/slideLayout39.xml"/><Relationship Id="rId3" Type="http://schemas.openxmlformats.org/officeDocument/2006/relationships/slideLayout" Target="../slideLayouts/slideLayout29.xml"/><Relationship Id="rId7" Type="http://schemas.openxmlformats.org/officeDocument/2006/relationships/slideLayout" Target="../slideLayouts/slideLayout33.xml"/><Relationship Id="rId12" Type="http://schemas.openxmlformats.org/officeDocument/2006/relationships/slideLayout" Target="../slideLayouts/slideLayout38.xml"/><Relationship Id="rId2" Type="http://schemas.openxmlformats.org/officeDocument/2006/relationships/slideLayout" Target="../slideLayouts/slideLayout28.xml"/><Relationship Id="rId16" Type="http://schemas.openxmlformats.org/officeDocument/2006/relationships/image" Target="../media/image2.png"/><Relationship Id="rId1" Type="http://schemas.openxmlformats.org/officeDocument/2006/relationships/slideLayout" Target="../slideLayouts/slideLayout27.xml"/><Relationship Id="rId6" Type="http://schemas.openxmlformats.org/officeDocument/2006/relationships/slideLayout" Target="../slideLayouts/slideLayout32.xml"/><Relationship Id="rId11" Type="http://schemas.openxmlformats.org/officeDocument/2006/relationships/slideLayout" Target="../slideLayouts/slideLayout37.xml"/><Relationship Id="rId5" Type="http://schemas.openxmlformats.org/officeDocument/2006/relationships/slideLayout" Target="../slideLayouts/slideLayout31.xml"/><Relationship Id="rId15" Type="http://schemas.openxmlformats.org/officeDocument/2006/relationships/image" Target="../media/image1.jpeg"/><Relationship Id="rId10" Type="http://schemas.openxmlformats.org/officeDocument/2006/relationships/slideLayout" Target="../slideLayouts/slideLayout36.xml"/><Relationship Id="rId4" Type="http://schemas.openxmlformats.org/officeDocument/2006/relationships/slideLayout" Target="../slideLayouts/slideLayout30.xml"/><Relationship Id="rId9" Type="http://schemas.openxmlformats.org/officeDocument/2006/relationships/slideLayout" Target="../slideLayouts/slideLayout35.xml"/><Relationship Id="rId14" Type="http://schemas.openxmlformats.org/officeDocument/2006/relationships/theme" Target="../theme/theme3.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rgbClr val="ECE7BF">
            <a:alpha val="59999"/>
          </a:srgbClr>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609600" y="914401"/>
            <a:ext cx="10972800" cy="93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p:cNvSpPr>
            <a:spLocks noGrp="1" noChangeArrowheads="1"/>
          </p:cNvSpPr>
          <p:nvPr>
            <p:ph type="body" idx="1"/>
          </p:nvPr>
        </p:nvSpPr>
        <p:spPr bwMode="auto">
          <a:xfrm>
            <a:off x="609600" y="2027238"/>
            <a:ext cx="10972800" cy="422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pic>
        <p:nvPicPr>
          <p:cNvPr id="1028" name="Picture 6" descr="hobbs_masthead_wo_logo.jpg"/>
          <p:cNvPicPr>
            <a:picLocks noChangeAspect="1"/>
          </p:cNvPicPr>
          <p:nvPr/>
        </p:nvPicPr>
        <p:blipFill>
          <a:blip r:embed="rId15">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9" name="Picture 7" descr="HSDW Logo_2Color.png"/>
          <p:cNvPicPr>
            <a:picLocks noChangeAspect="1"/>
          </p:cNvPicPr>
          <p:nvPr/>
        </p:nvPicPr>
        <p:blipFill>
          <a:blip r:embed="rId16">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0" name="TextBox 8"/>
          <p:cNvSpPr txBox="1">
            <a:spLocks noChangeArrowheads="1"/>
          </p:cNvSpPr>
          <p:nvPr/>
        </p:nvSpPr>
        <p:spPr bwMode="auto">
          <a:xfrm>
            <a:off x="10261600" y="6319838"/>
            <a:ext cx="1219200" cy="457200"/>
          </a:xfrm>
          <a:prstGeom prst="rect">
            <a:avLst/>
          </a:prstGeom>
          <a:noFill/>
          <a:ln w="9525">
            <a:noFill/>
            <a:miter lim="800000"/>
            <a:headEnd/>
            <a:tailEnd/>
          </a:ln>
        </p:spPr>
        <p:txBody>
          <a:bodyPr lIns="0" tIns="0" rIns="0" bIns="0" anchor="b"/>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4EA08F3D-8C9C-4CFE-9E91-692A9A920D27}" type="slidenum">
              <a:rPr kumimoji="0" lang="en-US" altLang="en-US" sz="1200" b="1" i="0" u="none" strike="noStrike" kern="1200" cap="none" spc="0" normalizeH="0" baseline="0" noProof="0">
                <a:ln>
                  <a:noFill/>
                </a:ln>
                <a:solidFill>
                  <a:srgbClr val="996633"/>
                </a:solidFill>
                <a:effectLst/>
                <a:uLnTx/>
                <a:uFillTx/>
                <a:latin typeface="Arial" charset="0"/>
                <a:ea typeface="+mn-ea"/>
                <a:cs typeface="Arial" charset="0"/>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1" i="0" u="none" strike="noStrike" kern="1200" cap="none" spc="0" normalizeH="0" baseline="0" noProof="0">
              <a:ln>
                <a:noFill/>
              </a:ln>
              <a:solidFill>
                <a:srgbClr val="996633"/>
              </a:solidFill>
              <a:effectLst/>
              <a:uLnTx/>
              <a:uFillTx/>
              <a:latin typeface="Arial" charset="0"/>
              <a:ea typeface="+mn-ea"/>
              <a:cs typeface="Arial" charset="0"/>
            </a:endParaRPr>
          </a:p>
        </p:txBody>
      </p:sp>
      <p:sp>
        <p:nvSpPr>
          <p:cNvPr id="1031" name="Rectangle 9"/>
          <p:cNvSpPr>
            <a:spLocks noChangeArrowheads="1"/>
          </p:cNvSpPr>
          <p:nvPr/>
        </p:nvSpPr>
        <p:spPr bwMode="auto">
          <a:xfrm>
            <a:off x="609600" y="6319838"/>
            <a:ext cx="10058400" cy="430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1" i="0" u="none" strike="noStrike" kern="1200" cap="none" spc="0" normalizeH="0" baseline="0" noProof="0">
                <a:ln>
                  <a:noFill/>
                </a:ln>
                <a:solidFill>
                  <a:srgbClr val="996633"/>
                </a:solidFill>
                <a:effectLst/>
                <a:uLnTx/>
                <a:uFillTx/>
                <a:latin typeface="Times New Roman" pitchFamily="18" charset="0"/>
                <a:ea typeface="+mn-ea"/>
                <a:cs typeface="+mn-cs"/>
              </a:rPr>
              <a:t>HOBBS STRAUS DEAN &amp; WALKER, LLP</a:t>
            </a:r>
            <a:endParaRPr kumimoji="0" lang="en-US" altLang="en-US" sz="1200" b="0" i="0" u="none" strike="noStrike" kern="1200" cap="none" spc="0" normalizeH="0" baseline="0" noProof="0">
              <a:ln>
                <a:noFill/>
              </a:ln>
              <a:solidFill>
                <a:srgbClr val="996633"/>
              </a:solidFill>
              <a:effectLst/>
              <a:uLnTx/>
              <a:uFillTx/>
              <a:latin typeface="Times New Roman" pitchFamily="18" charset="0"/>
              <a:ea typeface="+mn-ea"/>
              <a:cs typeface="+mn-cs"/>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996633"/>
                </a:solidFill>
                <a:effectLst/>
                <a:uLnTx/>
                <a:uFillTx/>
                <a:latin typeface="Times New Roman" pitchFamily="18" charset="0"/>
                <a:ea typeface="+mn-ea"/>
                <a:cs typeface="+mn-cs"/>
              </a:rPr>
              <a:t>WASHINGTON, DC | PORTLAND, OR | OKLAHOMA CITY, OK | SACRAMENTO, CA | ANCHORAGE, AK</a:t>
            </a:r>
            <a:endParaRPr kumimoji="0" lang="en-US" altLang="en-US" sz="10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2759712061"/>
      </p:ext>
    </p:extLst>
  </p:cSld>
  <p:clrMap bg1="lt1" tx1="dk1" bg2="lt2" tx2="dk2" accent1="accent1" accent2="accent2" accent3="accent3" accent4="accent4" accent5="accent5" accent6="accent6" hlink="hlink" folHlink="folHlink"/>
  <p:sldLayoutIdLst>
    <p:sldLayoutId id="2147483699" r:id="rId1"/>
    <p:sldLayoutId id="2147483700" r:id="rId2"/>
    <p:sldLayoutId id="2147483701" r:id="rId3"/>
    <p:sldLayoutId id="2147483702" r:id="rId4"/>
    <p:sldLayoutId id="2147483703" r:id="rId5"/>
    <p:sldLayoutId id="2147483704" r:id="rId6"/>
    <p:sldLayoutId id="2147483705" r:id="rId7"/>
    <p:sldLayoutId id="2147483706" r:id="rId8"/>
    <p:sldLayoutId id="2147483707" r:id="rId9"/>
    <p:sldLayoutId id="2147483708" r:id="rId10"/>
    <p:sldLayoutId id="2147483709" r:id="rId11"/>
    <p:sldLayoutId id="2147483710" r:id="rId12"/>
    <p:sldLayoutId id="2147483711" r:id="rId13"/>
  </p:sldLayoutIdLst>
  <p:hf hdr="0" ftr="0" dt="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eaLnBrk="1" fontAlgn="base" hangingPunct="1">
        <a:spcBef>
          <a:spcPct val="20000"/>
        </a:spcBef>
        <a:spcAft>
          <a:spcPct val="0"/>
        </a:spcAft>
        <a:buChar char="»"/>
        <a:defRPr sz="2000">
          <a:solidFill>
            <a:schemeClr val="tx1"/>
          </a:solidFill>
          <a:latin typeface="+mn-lt"/>
        </a:defRPr>
      </a:lvl6pPr>
      <a:lvl7pPr marL="2971800" indent="-228600" algn="l" rtl="0" eaLnBrk="1" fontAlgn="base" hangingPunct="1">
        <a:spcBef>
          <a:spcPct val="20000"/>
        </a:spcBef>
        <a:spcAft>
          <a:spcPct val="0"/>
        </a:spcAft>
        <a:buChar char="»"/>
        <a:defRPr sz="2000">
          <a:solidFill>
            <a:schemeClr val="tx1"/>
          </a:solidFill>
          <a:latin typeface="+mn-lt"/>
        </a:defRPr>
      </a:lvl7pPr>
      <a:lvl8pPr marL="3429000" indent="-228600" algn="l" rtl="0" eaLnBrk="1" fontAlgn="base" hangingPunct="1">
        <a:spcBef>
          <a:spcPct val="20000"/>
        </a:spcBef>
        <a:spcAft>
          <a:spcPct val="0"/>
        </a:spcAft>
        <a:buChar char="»"/>
        <a:defRPr sz="2000">
          <a:solidFill>
            <a:schemeClr val="tx1"/>
          </a:solidFill>
          <a:latin typeface="+mn-lt"/>
        </a:defRPr>
      </a:lvl8pPr>
      <a:lvl9pPr marL="3886200" indent="-228600" algn="l" rtl="0" eaLnBrk="1" fontAlgn="base" hangingPunct="1">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rgbClr val="ECE7BF">
            <a:alpha val="59999"/>
          </a:srgbClr>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609600" y="914401"/>
            <a:ext cx="10972800" cy="93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p:cNvSpPr>
            <a:spLocks noGrp="1" noChangeArrowheads="1"/>
          </p:cNvSpPr>
          <p:nvPr>
            <p:ph type="body" idx="1"/>
          </p:nvPr>
        </p:nvSpPr>
        <p:spPr bwMode="auto">
          <a:xfrm>
            <a:off x="609600" y="2027238"/>
            <a:ext cx="10972800" cy="422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pic>
        <p:nvPicPr>
          <p:cNvPr id="1028" name="Picture 6" descr="hobbs_masthead_wo_logo.jpg"/>
          <p:cNvPicPr>
            <a:picLocks noChangeAspect="1"/>
          </p:cNvPicPr>
          <p:nvPr/>
        </p:nvPicPr>
        <p:blipFill>
          <a:blip r:embed="rId15">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9" name="Picture 7" descr="HSDW Logo_2Color.png"/>
          <p:cNvPicPr>
            <a:picLocks noChangeAspect="1"/>
          </p:cNvPicPr>
          <p:nvPr/>
        </p:nvPicPr>
        <p:blipFill>
          <a:blip r:embed="rId16">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0" name="TextBox 8"/>
          <p:cNvSpPr txBox="1">
            <a:spLocks noChangeArrowheads="1"/>
          </p:cNvSpPr>
          <p:nvPr/>
        </p:nvSpPr>
        <p:spPr bwMode="auto">
          <a:xfrm>
            <a:off x="10261600" y="6319838"/>
            <a:ext cx="1219200" cy="457200"/>
          </a:xfrm>
          <a:prstGeom prst="rect">
            <a:avLst/>
          </a:prstGeom>
          <a:noFill/>
          <a:ln w="9525">
            <a:noFill/>
            <a:miter lim="800000"/>
            <a:headEnd/>
            <a:tailEnd/>
          </a:ln>
        </p:spPr>
        <p:txBody>
          <a:bodyPr lIns="0" tIns="0" rIns="0" bIns="0" anchor="b"/>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4EA08F3D-8C9C-4CFE-9E91-692A9A920D27}" type="slidenum">
              <a:rPr kumimoji="0" lang="en-US" altLang="en-US" sz="1200" b="1" i="0" u="none" strike="noStrike" kern="1200" cap="none" spc="0" normalizeH="0" baseline="0" noProof="0">
                <a:ln>
                  <a:noFill/>
                </a:ln>
                <a:solidFill>
                  <a:srgbClr val="996633"/>
                </a:solidFill>
                <a:effectLst/>
                <a:uLnTx/>
                <a:uFillTx/>
                <a:latin typeface="Arial" charset="0"/>
                <a:ea typeface="+mn-ea"/>
                <a:cs typeface="Arial" charset="0"/>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1" i="0" u="none" strike="noStrike" kern="1200" cap="none" spc="0" normalizeH="0" baseline="0" noProof="0">
              <a:ln>
                <a:noFill/>
              </a:ln>
              <a:solidFill>
                <a:srgbClr val="996633"/>
              </a:solidFill>
              <a:effectLst/>
              <a:uLnTx/>
              <a:uFillTx/>
              <a:latin typeface="Arial" charset="0"/>
              <a:ea typeface="+mn-ea"/>
              <a:cs typeface="Arial" charset="0"/>
            </a:endParaRPr>
          </a:p>
        </p:txBody>
      </p:sp>
      <p:sp>
        <p:nvSpPr>
          <p:cNvPr id="1031" name="Rectangle 9"/>
          <p:cNvSpPr>
            <a:spLocks noChangeArrowheads="1"/>
          </p:cNvSpPr>
          <p:nvPr/>
        </p:nvSpPr>
        <p:spPr bwMode="auto">
          <a:xfrm>
            <a:off x="609600" y="6319838"/>
            <a:ext cx="10058400" cy="430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200" b="1" i="0" u="none" strike="noStrike" kern="1200" cap="none" spc="0" normalizeH="0" baseline="0" noProof="0">
                <a:ln>
                  <a:noFill/>
                </a:ln>
                <a:solidFill>
                  <a:srgbClr val="996633"/>
                </a:solidFill>
                <a:effectLst/>
                <a:uLnTx/>
                <a:uFillTx/>
                <a:latin typeface="Times New Roman" pitchFamily="18" charset="0"/>
                <a:ea typeface="+mn-ea"/>
                <a:cs typeface="+mn-cs"/>
              </a:rPr>
              <a:t>HOBBS STRAUS DEAN &amp; WALKER, LLP</a:t>
            </a:r>
            <a:endParaRPr kumimoji="0" lang="en-US" altLang="en-US" sz="1200" b="0" i="0" u="none" strike="noStrike" kern="1200" cap="none" spc="0" normalizeH="0" baseline="0" noProof="0">
              <a:ln>
                <a:noFill/>
              </a:ln>
              <a:solidFill>
                <a:srgbClr val="996633"/>
              </a:solidFill>
              <a:effectLst/>
              <a:uLnTx/>
              <a:uFillTx/>
              <a:latin typeface="Times New Roman" pitchFamily="18" charset="0"/>
              <a:ea typeface="+mn-ea"/>
              <a:cs typeface="+mn-cs"/>
            </a:endParaRP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996633"/>
                </a:solidFill>
                <a:effectLst/>
                <a:uLnTx/>
                <a:uFillTx/>
                <a:latin typeface="Times New Roman" pitchFamily="18" charset="0"/>
                <a:ea typeface="+mn-ea"/>
                <a:cs typeface="+mn-cs"/>
              </a:rPr>
              <a:t>WASHINGTON, DC | PORTLAND, OR | OKLAHOMA CITY, OK | SACRAMENTO, CA | ANCHORAGE, AK</a:t>
            </a:r>
            <a:endParaRPr kumimoji="0" lang="en-US" altLang="en-US" sz="10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3692138126"/>
      </p:ext>
    </p:extLst>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 id="2147483696" r:id="rId12"/>
    <p:sldLayoutId id="2147483697" r:id="rId13"/>
  </p:sldLayoutIdLst>
  <p:hf hdr="0" ftr="0" dt="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eaLnBrk="1" fontAlgn="base" hangingPunct="1">
        <a:spcBef>
          <a:spcPct val="20000"/>
        </a:spcBef>
        <a:spcAft>
          <a:spcPct val="0"/>
        </a:spcAft>
        <a:buChar char="»"/>
        <a:defRPr sz="2000">
          <a:solidFill>
            <a:schemeClr val="tx1"/>
          </a:solidFill>
          <a:latin typeface="+mn-lt"/>
        </a:defRPr>
      </a:lvl6pPr>
      <a:lvl7pPr marL="2971800" indent="-228600" algn="l" rtl="0" eaLnBrk="1" fontAlgn="base" hangingPunct="1">
        <a:spcBef>
          <a:spcPct val="20000"/>
        </a:spcBef>
        <a:spcAft>
          <a:spcPct val="0"/>
        </a:spcAft>
        <a:buChar char="»"/>
        <a:defRPr sz="2000">
          <a:solidFill>
            <a:schemeClr val="tx1"/>
          </a:solidFill>
          <a:latin typeface="+mn-lt"/>
        </a:defRPr>
      </a:lvl7pPr>
      <a:lvl8pPr marL="3429000" indent="-228600" algn="l" rtl="0" eaLnBrk="1" fontAlgn="base" hangingPunct="1">
        <a:spcBef>
          <a:spcPct val="20000"/>
        </a:spcBef>
        <a:spcAft>
          <a:spcPct val="0"/>
        </a:spcAft>
        <a:buChar char="»"/>
        <a:defRPr sz="2000">
          <a:solidFill>
            <a:schemeClr val="tx1"/>
          </a:solidFill>
          <a:latin typeface="+mn-lt"/>
        </a:defRPr>
      </a:lvl8pPr>
      <a:lvl9pPr marL="3886200" indent="-228600" algn="l" rtl="0" eaLnBrk="1" fontAlgn="base" hangingPunct="1">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solidFill>
          <a:srgbClr val="ECE7BF">
            <a:alpha val="59999"/>
          </a:srgbClr>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609600" y="914401"/>
            <a:ext cx="10972800" cy="93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p:cNvSpPr>
            <a:spLocks noGrp="1" noChangeArrowheads="1"/>
          </p:cNvSpPr>
          <p:nvPr>
            <p:ph type="body" idx="1"/>
          </p:nvPr>
        </p:nvSpPr>
        <p:spPr bwMode="auto">
          <a:xfrm>
            <a:off x="609600" y="2027238"/>
            <a:ext cx="10972800" cy="422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pic>
        <p:nvPicPr>
          <p:cNvPr id="1028" name="Picture 6" descr="hobbs_masthead_wo_logo.jpg"/>
          <p:cNvPicPr>
            <a:picLocks noChangeAspect="1"/>
          </p:cNvPicPr>
          <p:nvPr/>
        </p:nvPicPr>
        <p:blipFill>
          <a:blip r:embed="rId15">
            <a:extLst>
              <a:ext uri="{28A0092B-C50C-407E-A947-70E740481C1C}">
                <a14:useLocalDpi xmlns:a14="http://schemas.microsoft.com/office/drawing/2010/main" val="0"/>
              </a:ext>
            </a:extLst>
          </a:blip>
          <a:srcRect/>
          <a:stretch>
            <a:fillRect/>
          </a:stretch>
        </p:blipFill>
        <p:spPr bwMode="auto">
          <a:xfrm>
            <a:off x="0" y="0"/>
            <a:ext cx="12192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9" name="Picture 7" descr="HSDW Logo_2Color.png"/>
          <p:cNvPicPr>
            <a:picLocks noChangeAspect="1"/>
          </p:cNvPicPr>
          <p:nvPr/>
        </p:nvPicPr>
        <p:blipFill>
          <a:blip r:embed="rId16">
            <a:extLst>
              <a:ext uri="{28A0092B-C50C-407E-A947-70E740481C1C}">
                <a14:useLocalDpi xmlns:a14="http://schemas.microsoft.com/office/drawing/2010/main" val="0"/>
              </a:ext>
            </a:extLst>
          </a:blip>
          <a:srcRect/>
          <a:stretch>
            <a:fillRect/>
          </a:stretch>
        </p:blipFill>
        <p:spPr bwMode="auto">
          <a:xfrm>
            <a:off x="1320800" y="76200"/>
            <a:ext cx="973667"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0" name="TextBox 8"/>
          <p:cNvSpPr txBox="1">
            <a:spLocks noChangeArrowheads="1"/>
          </p:cNvSpPr>
          <p:nvPr/>
        </p:nvSpPr>
        <p:spPr bwMode="auto">
          <a:xfrm>
            <a:off x="10261600" y="6319838"/>
            <a:ext cx="1219200" cy="457200"/>
          </a:xfrm>
          <a:prstGeom prst="rect">
            <a:avLst/>
          </a:prstGeom>
          <a:noFill/>
          <a:ln w="9525">
            <a:noFill/>
            <a:miter lim="800000"/>
            <a:headEnd/>
            <a:tailEnd/>
          </a:ln>
        </p:spPr>
        <p:txBody>
          <a:bodyPr lIns="0" tIns="0" rIns="0" bIns="0" anchor="b"/>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algn="r" eaLnBrk="1" hangingPunct="1"/>
            <a:fld id="{4EA08F3D-8C9C-4CFE-9E91-692A9A920D27}" type="slidenum">
              <a:rPr lang="en-US" altLang="en-US" sz="1200" b="1">
                <a:solidFill>
                  <a:srgbClr val="996633"/>
                </a:solidFill>
                <a:latin typeface="Arial" charset="0"/>
                <a:cs typeface="Arial" charset="0"/>
              </a:rPr>
              <a:pPr algn="r" eaLnBrk="1" hangingPunct="1"/>
              <a:t>‹#›</a:t>
            </a:fld>
            <a:endParaRPr lang="en-US" altLang="en-US" sz="1200" b="1">
              <a:solidFill>
                <a:srgbClr val="996633"/>
              </a:solidFill>
              <a:latin typeface="Arial" charset="0"/>
              <a:cs typeface="Arial" charset="0"/>
            </a:endParaRPr>
          </a:p>
        </p:txBody>
      </p:sp>
      <p:sp>
        <p:nvSpPr>
          <p:cNvPr id="1031" name="Rectangle 9"/>
          <p:cNvSpPr>
            <a:spLocks noChangeArrowheads="1"/>
          </p:cNvSpPr>
          <p:nvPr/>
        </p:nvSpPr>
        <p:spPr bwMode="auto">
          <a:xfrm>
            <a:off x="609600" y="6319838"/>
            <a:ext cx="10058400" cy="430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1" hangingPunct="1"/>
            <a:r>
              <a:rPr lang="en-US" altLang="en-US" sz="1200" b="1">
                <a:solidFill>
                  <a:srgbClr val="996633"/>
                </a:solidFill>
              </a:rPr>
              <a:t>HOBBS STRAUS DEAN &amp; WALKER, LLP</a:t>
            </a:r>
            <a:endParaRPr lang="en-US" altLang="en-US" sz="1200">
              <a:solidFill>
                <a:srgbClr val="996633"/>
              </a:solidFill>
            </a:endParaRPr>
          </a:p>
          <a:p>
            <a:pPr eaLnBrk="1" hangingPunct="1"/>
            <a:r>
              <a:rPr lang="en-US" altLang="en-US" sz="1000">
                <a:solidFill>
                  <a:srgbClr val="996633"/>
                </a:solidFill>
              </a:rPr>
              <a:t>WASHINGTON, DC | PORTLAND, OR | OKLAHOMA CITY, OK | SACRAMENTO, CA | ANCHORAGE, AK</a:t>
            </a:r>
            <a:endParaRPr lang="en-US" altLang="en-US" sz="1000"/>
          </a:p>
        </p:txBody>
      </p:sp>
    </p:spTree>
    <p:extLst>
      <p:ext uri="{BB962C8B-B14F-4D97-AF65-F5344CB8AC3E}">
        <p14:creationId xmlns:p14="http://schemas.microsoft.com/office/powerpoint/2010/main" val="1070502512"/>
      </p:ext>
    </p:extLst>
  </p:cSld>
  <p:clrMap bg1="lt1" tx1="dk1" bg2="lt2" tx2="dk2" accent1="accent1" accent2="accent2" accent3="accent3" accent4="accent4" accent5="accent5" accent6="accent6" hlink="hlink" folHlink="folHlink"/>
  <p:sldLayoutIdLst>
    <p:sldLayoutId id="2147483671" r:id="rId1"/>
    <p:sldLayoutId id="2147483672" r:id="rId2"/>
    <p:sldLayoutId id="2147483673" r:id="rId3"/>
    <p:sldLayoutId id="2147483674" r:id="rId4"/>
    <p:sldLayoutId id="2147483675" r:id="rId5"/>
    <p:sldLayoutId id="2147483676" r:id="rId6"/>
    <p:sldLayoutId id="2147483677" r:id="rId7"/>
    <p:sldLayoutId id="2147483678" r:id="rId8"/>
    <p:sldLayoutId id="2147483679" r:id="rId9"/>
    <p:sldLayoutId id="2147483680" r:id="rId10"/>
    <p:sldLayoutId id="2147483681" r:id="rId11"/>
    <p:sldLayoutId id="2147483682" r:id="rId12"/>
    <p:sldLayoutId id="2147483683" r:id="rId13"/>
  </p:sldLayoutIdLst>
  <p:hf hdr="0" ftr="0" dt="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eaLnBrk="1" fontAlgn="base" hangingPunct="1">
        <a:spcBef>
          <a:spcPct val="20000"/>
        </a:spcBef>
        <a:spcAft>
          <a:spcPct val="0"/>
        </a:spcAft>
        <a:buChar char="»"/>
        <a:defRPr sz="2000">
          <a:solidFill>
            <a:schemeClr val="tx1"/>
          </a:solidFill>
          <a:latin typeface="+mn-lt"/>
        </a:defRPr>
      </a:lvl6pPr>
      <a:lvl7pPr marL="2971800" indent="-228600" algn="l" rtl="0" eaLnBrk="1" fontAlgn="base" hangingPunct="1">
        <a:spcBef>
          <a:spcPct val="20000"/>
        </a:spcBef>
        <a:spcAft>
          <a:spcPct val="0"/>
        </a:spcAft>
        <a:buChar char="»"/>
        <a:defRPr sz="2000">
          <a:solidFill>
            <a:schemeClr val="tx1"/>
          </a:solidFill>
          <a:latin typeface="+mn-lt"/>
        </a:defRPr>
      </a:lvl7pPr>
      <a:lvl8pPr marL="3429000" indent="-228600" algn="l" rtl="0" eaLnBrk="1" fontAlgn="base" hangingPunct="1">
        <a:spcBef>
          <a:spcPct val="20000"/>
        </a:spcBef>
        <a:spcAft>
          <a:spcPct val="0"/>
        </a:spcAft>
        <a:buChar char="»"/>
        <a:defRPr sz="2000">
          <a:solidFill>
            <a:schemeClr val="tx1"/>
          </a:solidFill>
          <a:latin typeface="+mn-lt"/>
        </a:defRPr>
      </a:lvl8pPr>
      <a:lvl9pPr marL="3886200" indent="-228600" algn="l" rtl="0" eaLnBrk="1" fontAlgn="base" hangingPunct="1">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hyperlink" Target="mailto:sosborne@hobbsstraus.com"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828800" y="3276600"/>
            <a:ext cx="8534400" cy="1752600"/>
          </a:xfrm>
        </p:spPr>
        <p:txBody>
          <a:bodyPr>
            <a:normAutofit/>
          </a:bodyPr>
          <a:lstStyle/>
          <a:p>
            <a:r>
              <a:rPr lang="en-US" dirty="0" smtClean="0"/>
              <a:t>Steve </a:t>
            </a:r>
            <a:r>
              <a:rPr lang="en-US" dirty="0" smtClean="0"/>
              <a:t>Osborne, Katie Klass, Geoff Strommer</a:t>
            </a:r>
            <a:endParaRPr lang="en-US" dirty="0" smtClean="0"/>
          </a:p>
          <a:p>
            <a:endParaRPr lang="en-US" dirty="0" smtClean="0"/>
          </a:p>
          <a:p>
            <a:r>
              <a:rPr lang="en-US" dirty="0" smtClean="0"/>
              <a:t>Hobbs</a:t>
            </a:r>
            <a:r>
              <a:rPr lang="en-US" dirty="0"/>
              <a:t>, Straus, Dean &amp; Walker, LLP</a:t>
            </a:r>
          </a:p>
        </p:txBody>
      </p:sp>
      <p:sp>
        <p:nvSpPr>
          <p:cNvPr id="2" name="Title 1"/>
          <p:cNvSpPr>
            <a:spLocks noGrp="1"/>
          </p:cNvSpPr>
          <p:nvPr>
            <p:ph type="title"/>
          </p:nvPr>
        </p:nvSpPr>
        <p:spPr/>
        <p:txBody>
          <a:bodyPr/>
          <a:lstStyle/>
          <a:p>
            <a:r>
              <a:rPr lang="en-US" dirty="0"/>
              <a:t>PL 477 Amendment </a:t>
            </a:r>
            <a:r>
              <a:rPr lang="en-US" dirty="0" smtClean="0"/>
              <a:t>Implementation</a:t>
            </a:r>
            <a:endParaRPr lang="en-US" dirty="0"/>
          </a:p>
        </p:txBody>
      </p:sp>
    </p:spTree>
    <p:extLst>
      <p:ext uri="{BB962C8B-B14F-4D97-AF65-F5344CB8AC3E}">
        <p14:creationId xmlns:p14="http://schemas.microsoft.com/office/powerpoint/2010/main" val="223747330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1500" y="1129553"/>
            <a:ext cx="11444288" cy="1042146"/>
          </a:xfrm>
        </p:spPr>
        <p:txBody>
          <a:bodyPr>
            <a:noAutofit/>
          </a:bodyPr>
          <a:lstStyle/>
          <a:p>
            <a:r>
              <a:rPr lang="en-US" sz="3200" dirty="0"/>
              <a:t>Indian Employment, Training and Related Services Consolidation Act of 2017</a:t>
            </a:r>
            <a:br>
              <a:rPr lang="en-US" sz="3200" dirty="0"/>
            </a:br>
            <a:r>
              <a:rPr lang="en-US" sz="3200" dirty="0"/>
              <a:t>Public Law 115-93</a:t>
            </a:r>
          </a:p>
        </p:txBody>
      </p:sp>
      <p:sp>
        <p:nvSpPr>
          <p:cNvPr id="3" name="Content Placeholder 2"/>
          <p:cNvSpPr>
            <a:spLocks noGrp="1"/>
          </p:cNvSpPr>
          <p:nvPr>
            <p:ph idx="1"/>
          </p:nvPr>
        </p:nvSpPr>
        <p:spPr>
          <a:xfrm>
            <a:off x="609600" y="2564296"/>
            <a:ext cx="10972800" cy="3607904"/>
          </a:xfrm>
        </p:spPr>
        <p:txBody>
          <a:bodyPr>
            <a:normAutofit fontScale="77500" lnSpcReduction="20000"/>
          </a:bodyPr>
          <a:lstStyle/>
          <a:p>
            <a:r>
              <a:rPr lang="en-US" dirty="0"/>
              <a:t>Amends Indian Employment, Training and Related Services Demonstration Act, more commonly referred to as PL 477, codified at 25 U.S.C. §§ 3401–3417.</a:t>
            </a:r>
          </a:p>
          <a:p>
            <a:r>
              <a:rPr lang="en-US" dirty="0"/>
              <a:t>Major Changes</a:t>
            </a:r>
          </a:p>
          <a:p>
            <a:pPr lvl="1"/>
            <a:r>
              <a:rPr lang="en-US" dirty="0"/>
              <a:t>Reauthorizes PL 477 program as permanent rather than demonstration project.  </a:t>
            </a:r>
          </a:p>
          <a:p>
            <a:pPr lvl="1"/>
            <a:r>
              <a:rPr lang="en-US" dirty="0"/>
              <a:t>Expands types of programs and funding that may be integrated in PL 477 plans, including by including more agencies.</a:t>
            </a:r>
          </a:p>
          <a:p>
            <a:pPr lvl="1"/>
            <a:r>
              <a:rPr lang="en-US" dirty="0"/>
              <a:t>Clarifies PL 477 plans require only one annual report or audit and do not require reporting dollar-for-dollar by program.</a:t>
            </a:r>
          </a:p>
          <a:p>
            <a:pPr lvl="1"/>
            <a:r>
              <a:rPr lang="en-US" dirty="0"/>
              <a:t>Creates strict deadlines and processes for review and approval of PL 477 plans, including for agencies to waive requirements of integrated programs.  </a:t>
            </a:r>
          </a:p>
        </p:txBody>
      </p:sp>
    </p:spTree>
    <p:extLst>
      <p:ext uri="{BB962C8B-B14F-4D97-AF65-F5344CB8AC3E}">
        <p14:creationId xmlns:p14="http://schemas.microsoft.com/office/powerpoint/2010/main" val="389585034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Table 4"/>
          <p:cNvGraphicFramePr>
            <a:graphicFrameLocks noGrp="1"/>
          </p:cNvGraphicFramePr>
          <p:nvPr>
            <p:extLst>
              <p:ext uri="{D42A27DB-BD31-4B8C-83A1-F6EECF244321}">
                <p14:modId xmlns:p14="http://schemas.microsoft.com/office/powerpoint/2010/main" val="429581405"/>
              </p:ext>
            </p:extLst>
          </p:nvPr>
        </p:nvGraphicFramePr>
        <p:xfrm>
          <a:off x="265815" y="1981199"/>
          <a:ext cx="11685180" cy="4823545"/>
        </p:xfrm>
        <a:graphic>
          <a:graphicData uri="http://schemas.openxmlformats.org/drawingml/2006/table">
            <a:tbl>
              <a:tblPr firstRow="1" firstCol="1" bandRow="1">
                <a:tableStyleId>{5C22544A-7EE6-4342-B048-85BDC9FD1C3A}</a:tableStyleId>
              </a:tblPr>
              <a:tblGrid>
                <a:gridCol w="2225183">
                  <a:extLst>
                    <a:ext uri="{9D8B030D-6E8A-4147-A177-3AD203B41FA5}">
                      <a16:colId xmlns:a16="http://schemas.microsoft.com/office/drawing/2014/main" val="2962794627"/>
                    </a:ext>
                  </a:extLst>
                </a:gridCol>
                <a:gridCol w="6844388">
                  <a:extLst>
                    <a:ext uri="{9D8B030D-6E8A-4147-A177-3AD203B41FA5}">
                      <a16:colId xmlns:a16="http://schemas.microsoft.com/office/drawing/2014/main" val="4242229421"/>
                    </a:ext>
                  </a:extLst>
                </a:gridCol>
                <a:gridCol w="2615609">
                  <a:extLst>
                    <a:ext uri="{9D8B030D-6E8A-4147-A177-3AD203B41FA5}">
                      <a16:colId xmlns:a16="http://schemas.microsoft.com/office/drawing/2014/main" val="3327942237"/>
                    </a:ext>
                  </a:extLst>
                </a:gridCol>
              </a:tblGrid>
              <a:tr h="495385">
                <a:tc>
                  <a:txBody>
                    <a:bodyPr/>
                    <a:lstStyle/>
                    <a:p>
                      <a:pPr marL="0" marR="0">
                        <a:spcBef>
                          <a:spcPts val="0"/>
                        </a:spcBef>
                        <a:spcAft>
                          <a:spcPts val="0"/>
                        </a:spcAft>
                      </a:pPr>
                      <a:r>
                        <a:rPr lang="en-US" sz="2200" dirty="0">
                          <a:effectLst/>
                        </a:rPr>
                        <a:t> </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dirty="0">
                          <a:effectLst/>
                        </a:rPr>
                        <a:t>Description</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dirty="0">
                          <a:effectLst/>
                        </a:rPr>
                        <a:t>PL 477 Section</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extLst>
                  <a:ext uri="{0D108BD9-81ED-4DB2-BD59-A6C34878D82A}">
                    <a16:rowId xmlns:a16="http://schemas.microsoft.com/office/drawing/2014/main" val="2040866926"/>
                  </a:ext>
                </a:extLst>
              </a:tr>
              <a:tr h="4296356">
                <a:tc>
                  <a:txBody>
                    <a:bodyPr/>
                    <a:lstStyle/>
                    <a:p>
                      <a:pPr marL="0" marR="0">
                        <a:spcBef>
                          <a:spcPts val="0"/>
                        </a:spcBef>
                        <a:spcAft>
                          <a:spcPts val="0"/>
                        </a:spcAft>
                      </a:pPr>
                      <a:r>
                        <a:rPr lang="en-US" sz="2200" dirty="0">
                          <a:effectLst/>
                        </a:rPr>
                        <a:t>Characteristic 1: Agency</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457200">
                        <a:spcBef>
                          <a:spcPts val="0"/>
                        </a:spcBef>
                        <a:spcAft>
                          <a:spcPts val="0"/>
                        </a:spcAft>
                      </a:pPr>
                      <a:r>
                        <a:rPr lang="en-US" sz="2200" dirty="0">
                          <a:effectLst/>
                        </a:rPr>
                        <a:t>Programs </a:t>
                      </a:r>
                      <a:r>
                        <a:rPr lang="en-US" sz="2200" dirty="0" smtClean="0">
                          <a:effectLst/>
                        </a:rPr>
                        <a:t>that may be integrated are those operated </a:t>
                      </a:r>
                      <a:r>
                        <a:rPr lang="en-US" sz="2200" dirty="0">
                          <a:effectLst/>
                        </a:rPr>
                        <a:t>by the Departments of </a:t>
                      </a:r>
                      <a:r>
                        <a:rPr lang="en-US" sz="2200" dirty="0" smtClean="0">
                          <a:effectLst/>
                        </a:rPr>
                        <a:t>the: </a:t>
                      </a:r>
                    </a:p>
                    <a:p>
                      <a:pPr marL="800100" marR="457200" lvl="1" indent="-342900">
                        <a:spcBef>
                          <a:spcPts val="0"/>
                        </a:spcBef>
                        <a:spcAft>
                          <a:spcPts val="0"/>
                        </a:spcAft>
                        <a:buFont typeface="Arial" panose="020B0604020202020204" pitchFamily="34" charset="0"/>
                        <a:buChar char="•"/>
                      </a:pPr>
                      <a:r>
                        <a:rPr lang="en-US" sz="2000" dirty="0" smtClean="0">
                          <a:effectLst/>
                        </a:rPr>
                        <a:t>Interior</a:t>
                      </a:r>
                      <a:r>
                        <a:rPr lang="en-US" sz="2000" dirty="0">
                          <a:effectLst/>
                        </a:rPr>
                        <a:t>;</a:t>
                      </a:r>
                      <a:r>
                        <a:rPr lang="en-US" sz="2000" dirty="0" smtClean="0">
                          <a:effectLst/>
                        </a:rPr>
                        <a:t> </a:t>
                      </a:r>
                    </a:p>
                    <a:p>
                      <a:pPr marL="800100" marR="457200" lvl="1" indent="-342900">
                        <a:spcBef>
                          <a:spcPts val="0"/>
                        </a:spcBef>
                        <a:spcAft>
                          <a:spcPts val="0"/>
                        </a:spcAft>
                        <a:buFont typeface="Arial" panose="020B0604020202020204" pitchFamily="34" charset="0"/>
                        <a:buChar char="•"/>
                      </a:pPr>
                      <a:r>
                        <a:rPr lang="en-US" sz="2000" dirty="0" smtClean="0">
                          <a:effectLst/>
                        </a:rPr>
                        <a:t>Health </a:t>
                      </a:r>
                      <a:r>
                        <a:rPr lang="en-US" sz="2000" dirty="0">
                          <a:effectLst/>
                        </a:rPr>
                        <a:t>and Human </a:t>
                      </a:r>
                      <a:r>
                        <a:rPr lang="en-US" sz="2000" dirty="0" smtClean="0">
                          <a:effectLst/>
                        </a:rPr>
                        <a:t>Services; </a:t>
                      </a:r>
                    </a:p>
                    <a:p>
                      <a:pPr marL="800100" marR="457200" lvl="1" indent="-342900">
                        <a:spcBef>
                          <a:spcPts val="0"/>
                        </a:spcBef>
                        <a:spcAft>
                          <a:spcPts val="0"/>
                        </a:spcAft>
                        <a:buFont typeface="Arial" panose="020B0604020202020204" pitchFamily="34" charset="0"/>
                        <a:buChar char="•"/>
                      </a:pPr>
                      <a:r>
                        <a:rPr lang="en-US" sz="2000" dirty="0" smtClean="0">
                          <a:effectLst/>
                        </a:rPr>
                        <a:t>Education; </a:t>
                      </a:r>
                    </a:p>
                    <a:p>
                      <a:pPr marL="800100" marR="457200" lvl="1" indent="-342900">
                        <a:spcBef>
                          <a:spcPts val="0"/>
                        </a:spcBef>
                        <a:spcAft>
                          <a:spcPts val="0"/>
                        </a:spcAft>
                        <a:buFont typeface="Arial" panose="020B0604020202020204" pitchFamily="34" charset="0"/>
                        <a:buChar char="•"/>
                      </a:pPr>
                      <a:r>
                        <a:rPr lang="en-US" sz="2000" dirty="0" smtClean="0">
                          <a:effectLst/>
                        </a:rPr>
                        <a:t>Labor; </a:t>
                      </a:r>
                    </a:p>
                    <a:p>
                      <a:pPr marL="800100" marR="457200" lvl="1" indent="-342900">
                        <a:spcBef>
                          <a:spcPts val="0"/>
                        </a:spcBef>
                        <a:spcAft>
                          <a:spcPts val="0"/>
                        </a:spcAft>
                        <a:buFont typeface="Arial" panose="020B0604020202020204" pitchFamily="34" charset="0"/>
                        <a:buChar char="•"/>
                      </a:pPr>
                      <a:r>
                        <a:rPr lang="en-US" sz="2000" dirty="0" smtClean="0">
                          <a:effectLst/>
                        </a:rPr>
                        <a:t>Justice; </a:t>
                      </a:r>
                    </a:p>
                    <a:p>
                      <a:pPr marL="800100" marR="457200" lvl="1" indent="-342900">
                        <a:spcBef>
                          <a:spcPts val="0"/>
                        </a:spcBef>
                        <a:spcAft>
                          <a:spcPts val="0"/>
                        </a:spcAft>
                        <a:buFont typeface="Arial" panose="020B0604020202020204" pitchFamily="34" charset="0"/>
                        <a:buChar char="•"/>
                      </a:pPr>
                      <a:r>
                        <a:rPr lang="en-US" sz="2000" dirty="0" smtClean="0">
                          <a:effectLst/>
                        </a:rPr>
                        <a:t>Agriculture;</a:t>
                      </a:r>
                    </a:p>
                    <a:p>
                      <a:pPr marL="800100" marR="457200" lvl="1" indent="-342900">
                        <a:spcBef>
                          <a:spcPts val="0"/>
                        </a:spcBef>
                        <a:spcAft>
                          <a:spcPts val="0"/>
                        </a:spcAft>
                        <a:buFont typeface="Arial" panose="020B0604020202020204" pitchFamily="34" charset="0"/>
                        <a:buChar char="•"/>
                      </a:pPr>
                      <a:r>
                        <a:rPr lang="en-US" sz="2000" dirty="0" smtClean="0">
                          <a:effectLst/>
                        </a:rPr>
                        <a:t>Commerce; </a:t>
                      </a:r>
                    </a:p>
                    <a:p>
                      <a:pPr marL="800100" marR="457200" lvl="1" indent="-342900">
                        <a:spcBef>
                          <a:spcPts val="0"/>
                        </a:spcBef>
                        <a:spcAft>
                          <a:spcPts val="0"/>
                        </a:spcAft>
                        <a:buFont typeface="Arial" panose="020B0604020202020204" pitchFamily="34" charset="0"/>
                        <a:buChar char="•"/>
                      </a:pPr>
                      <a:r>
                        <a:rPr lang="en-US" sz="2000" dirty="0" smtClean="0">
                          <a:effectLst/>
                        </a:rPr>
                        <a:t>Energy; </a:t>
                      </a:r>
                    </a:p>
                    <a:p>
                      <a:pPr marL="800100" marR="457200" lvl="1" indent="-342900">
                        <a:spcBef>
                          <a:spcPts val="0"/>
                        </a:spcBef>
                        <a:spcAft>
                          <a:spcPts val="0"/>
                        </a:spcAft>
                        <a:buFont typeface="Arial" panose="020B0604020202020204" pitchFamily="34" charset="0"/>
                        <a:buChar char="•"/>
                      </a:pPr>
                      <a:r>
                        <a:rPr lang="en-US" sz="2000" dirty="0" smtClean="0">
                          <a:effectLst/>
                        </a:rPr>
                        <a:t>Homeland Security;</a:t>
                      </a:r>
                    </a:p>
                    <a:p>
                      <a:pPr marL="800100" marR="457200" lvl="1" indent="-342900">
                        <a:spcBef>
                          <a:spcPts val="0"/>
                        </a:spcBef>
                        <a:spcAft>
                          <a:spcPts val="0"/>
                        </a:spcAft>
                        <a:buFont typeface="Arial" panose="020B0604020202020204" pitchFamily="34" charset="0"/>
                        <a:buChar char="•"/>
                      </a:pPr>
                      <a:r>
                        <a:rPr lang="en-US" sz="2000" dirty="0" smtClean="0">
                          <a:effectLst/>
                        </a:rPr>
                        <a:t>Housing </a:t>
                      </a:r>
                      <a:r>
                        <a:rPr lang="en-US" sz="2000" dirty="0">
                          <a:effectLst/>
                        </a:rPr>
                        <a:t>and Urban </a:t>
                      </a:r>
                      <a:r>
                        <a:rPr lang="en-US" sz="2000" dirty="0" smtClean="0">
                          <a:effectLst/>
                        </a:rPr>
                        <a:t>Development; </a:t>
                      </a:r>
                    </a:p>
                    <a:p>
                      <a:pPr marL="800100" marR="457200" lvl="1" indent="-342900">
                        <a:spcBef>
                          <a:spcPts val="0"/>
                        </a:spcBef>
                        <a:spcAft>
                          <a:spcPts val="0"/>
                        </a:spcAft>
                        <a:buFont typeface="Arial" panose="020B0604020202020204" pitchFamily="34" charset="0"/>
                        <a:buChar char="•"/>
                      </a:pPr>
                      <a:r>
                        <a:rPr lang="en-US" sz="2000" dirty="0" smtClean="0">
                          <a:effectLst/>
                        </a:rPr>
                        <a:t>Transportation; or </a:t>
                      </a:r>
                    </a:p>
                    <a:p>
                      <a:pPr marL="800100" marR="457200" lvl="1" indent="-342900">
                        <a:spcBef>
                          <a:spcPts val="0"/>
                        </a:spcBef>
                        <a:spcAft>
                          <a:spcPts val="0"/>
                        </a:spcAft>
                        <a:buFont typeface="Arial" panose="020B0604020202020204" pitchFamily="34" charset="0"/>
                        <a:buChar char="•"/>
                      </a:pPr>
                      <a:r>
                        <a:rPr lang="en-US" sz="2000" dirty="0" smtClean="0">
                          <a:effectLst/>
                        </a:rPr>
                        <a:t>Veterans Affairs.</a:t>
                      </a:r>
                      <a:endParaRPr lang="en-US" sz="2000" dirty="0">
                        <a:effectLst/>
                        <a:latin typeface="Times New Roman" panose="02020603050405020304" pitchFamily="18" charset="0"/>
                        <a:ea typeface="Times New Roman" panose="02020603050405020304" pitchFamily="18" charset="0"/>
                      </a:endParaRPr>
                    </a:p>
                  </a:txBody>
                  <a:tcPr marL="68580" marR="68580" marT="0" marB="0"/>
                </a:tc>
                <a:tc>
                  <a:txBody>
                    <a:bodyPr/>
                    <a:lstStyle/>
                    <a:p>
                      <a:pPr marL="0" marR="457200">
                        <a:spcBef>
                          <a:spcPts val="0"/>
                        </a:spcBef>
                        <a:spcAft>
                          <a:spcPts val="0"/>
                        </a:spcAft>
                      </a:pPr>
                      <a:r>
                        <a:rPr lang="en-US" sz="2200" dirty="0">
                          <a:effectLst/>
                        </a:rPr>
                        <a:t>25 U.S.C. § 3404(b)</a:t>
                      </a:r>
                      <a:endParaRPr lang="en-US" sz="2200" dirty="0">
                        <a:effectLst/>
                        <a:latin typeface="Times New Roman" panose="02020603050405020304" pitchFamily="18" charset="0"/>
                        <a:ea typeface="Times New Roman" panose="02020603050405020304" pitchFamily="18" charset="0"/>
                      </a:endParaRPr>
                    </a:p>
                  </a:txBody>
                  <a:tcPr marL="68580" marR="68580" marT="0" marB="0"/>
                </a:tc>
                <a:extLst>
                  <a:ext uri="{0D108BD9-81ED-4DB2-BD59-A6C34878D82A}">
                    <a16:rowId xmlns:a16="http://schemas.microsoft.com/office/drawing/2014/main" val="1461248812"/>
                  </a:ext>
                </a:extLst>
              </a:tr>
            </a:tbl>
          </a:graphicData>
        </a:graphic>
      </p:graphicFrame>
      <p:sp>
        <p:nvSpPr>
          <p:cNvPr id="6" name="Title 1"/>
          <p:cNvSpPr>
            <a:spLocks noGrp="1"/>
          </p:cNvSpPr>
          <p:nvPr>
            <p:ph type="title"/>
          </p:nvPr>
        </p:nvSpPr>
        <p:spPr>
          <a:xfrm>
            <a:off x="1298987" y="739588"/>
            <a:ext cx="9601196" cy="1241611"/>
          </a:xfrm>
        </p:spPr>
        <p:txBody>
          <a:bodyPr>
            <a:normAutofit fontScale="90000"/>
          </a:bodyPr>
          <a:lstStyle/>
          <a:p>
            <a:r>
              <a:rPr lang="en-US" dirty="0"/>
              <a:t>Implementation of PL 477 Amendment</a:t>
            </a:r>
            <a:br>
              <a:rPr lang="en-US" dirty="0"/>
            </a:br>
            <a:r>
              <a:rPr lang="en-US" dirty="0"/>
              <a:t>Programs Eligible for Inclusion</a:t>
            </a:r>
          </a:p>
        </p:txBody>
      </p:sp>
    </p:spTree>
    <p:extLst>
      <p:ext uri="{BB962C8B-B14F-4D97-AF65-F5344CB8AC3E}">
        <p14:creationId xmlns:p14="http://schemas.microsoft.com/office/powerpoint/2010/main" val="31035386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15123" y="900953"/>
            <a:ext cx="9601196" cy="874059"/>
          </a:xfrm>
        </p:spPr>
        <p:txBody>
          <a:bodyPr>
            <a:normAutofit fontScale="90000"/>
          </a:bodyPr>
          <a:lstStyle/>
          <a:p>
            <a:r>
              <a:rPr lang="en-US" dirty="0"/>
              <a:t>Implementation of PL 477 Amendment</a:t>
            </a:r>
            <a:br>
              <a:rPr lang="en-US" dirty="0"/>
            </a:br>
            <a:r>
              <a:rPr lang="en-US" dirty="0"/>
              <a:t>Programs Eligible for Inclusion</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1554347137"/>
              </p:ext>
            </p:extLst>
          </p:nvPr>
        </p:nvGraphicFramePr>
        <p:xfrm>
          <a:off x="356126" y="1966085"/>
          <a:ext cx="11519189" cy="4765650"/>
        </p:xfrm>
        <a:graphic>
          <a:graphicData uri="http://schemas.openxmlformats.org/drawingml/2006/table">
            <a:tbl>
              <a:tblPr firstRow="1" firstCol="1" bandRow="1">
                <a:tableStyleId>{5C22544A-7EE6-4342-B048-85BDC9FD1C3A}</a:tableStyleId>
              </a:tblPr>
              <a:tblGrid>
                <a:gridCol w="2193574">
                  <a:extLst>
                    <a:ext uri="{9D8B030D-6E8A-4147-A177-3AD203B41FA5}">
                      <a16:colId xmlns:a16="http://schemas.microsoft.com/office/drawing/2014/main" val="4102244545"/>
                    </a:ext>
                  </a:extLst>
                </a:gridCol>
                <a:gridCol w="6737121">
                  <a:extLst>
                    <a:ext uri="{9D8B030D-6E8A-4147-A177-3AD203B41FA5}">
                      <a16:colId xmlns:a16="http://schemas.microsoft.com/office/drawing/2014/main" val="3960005146"/>
                    </a:ext>
                  </a:extLst>
                </a:gridCol>
                <a:gridCol w="2588494">
                  <a:extLst>
                    <a:ext uri="{9D8B030D-6E8A-4147-A177-3AD203B41FA5}">
                      <a16:colId xmlns:a16="http://schemas.microsoft.com/office/drawing/2014/main" val="2883164107"/>
                    </a:ext>
                  </a:extLst>
                </a:gridCol>
              </a:tblGrid>
              <a:tr h="285221">
                <a:tc>
                  <a:txBody>
                    <a:bodyPr/>
                    <a:lstStyle/>
                    <a:p>
                      <a:pPr marL="0" marR="0">
                        <a:spcBef>
                          <a:spcPts val="0"/>
                        </a:spcBef>
                        <a:spcAft>
                          <a:spcPts val="0"/>
                        </a:spcAft>
                      </a:pPr>
                      <a:r>
                        <a:rPr lang="en-US" sz="1950" dirty="0">
                          <a:effectLst/>
                        </a:rPr>
                        <a:t> </a:t>
                      </a:r>
                      <a:endParaRPr lang="en-US" sz="1950" dirty="0">
                        <a:effectLst/>
                        <a:latin typeface="Times New Roman" panose="02020603050405020304" pitchFamily="18" charset="0"/>
                        <a:ea typeface="Times New Roman" panose="02020603050405020304" pitchFamily="18" charset="0"/>
                      </a:endParaRPr>
                    </a:p>
                  </a:txBody>
                  <a:tcPr marL="65484" marR="65484" marT="0" marB="0">
                    <a:solidFill>
                      <a:srgbClr val="D1593E"/>
                    </a:solidFill>
                  </a:tcPr>
                </a:tc>
                <a:tc>
                  <a:txBody>
                    <a:bodyPr/>
                    <a:lstStyle/>
                    <a:p>
                      <a:pPr marL="0" marR="0">
                        <a:spcBef>
                          <a:spcPts val="0"/>
                        </a:spcBef>
                        <a:spcAft>
                          <a:spcPts val="0"/>
                        </a:spcAft>
                      </a:pPr>
                      <a:r>
                        <a:rPr lang="en-US" sz="1950" dirty="0">
                          <a:effectLst/>
                        </a:rPr>
                        <a:t>Description</a:t>
                      </a:r>
                      <a:endParaRPr lang="en-US" sz="1950" dirty="0">
                        <a:effectLst/>
                        <a:latin typeface="Times New Roman" panose="02020603050405020304" pitchFamily="18" charset="0"/>
                        <a:ea typeface="Times New Roman" panose="02020603050405020304" pitchFamily="18" charset="0"/>
                      </a:endParaRPr>
                    </a:p>
                  </a:txBody>
                  <a:tcPr marL="65484" marR="65484" marT="0" marB="0">
                    <a:solidFill>
                      <a:srgbClr val="D1593E"/>
                    </a:solidFill>
                  </a:tcPr>
                </a:tc>
                <a:tc>
                  <a:txBody>
                    <a:bodyPr/>
                    <a:lstStyle/>
                    <a:p>
                      <a:pPr marL="0" marR="0">
                        <a:spcBef>
                          <a:spcPts val="0"/>
                        </a:spcBef>
                        <a:spcAft>
                          <a:spcPts val="0"/>
                        </a:spcAft>
                      </a:pPr>
                      <a:r>
                        <a:rPr lang="en-US" sz="1950" dirty="0">
                          <a:effectLst/>
                        </a:rPr>
                        <a:t>PL 477 Section</a:t>
                      </a:r>
                      <a:endParaRPr lang="en-US" sz="1950" dirty="0">
                        <a:effectLst/>
                        <a:latin typeface="Times New Roman" panose="02020603050405020304" pitchFamily="18" charset="0"/>
                        <a:ea typeface="Times New Roman" panose="02020603050405020304" pitchFamily="18" charset="0"/>
                      </a:endParaRPr>
                    </a:p>
                  </a:txBody>
                  <a:tcPr marL="65484" marR="65484" marT="0" marB="0">
                    <a:solidFill>
                      <a:srgbClr val="D1593E"/>
                    </a:solidFill>
                  </a:tcPr>
                </a:tc>
                <a:extLst>
                  <a:ext uri="{0D108BD9-81ED-4DB2-BD59-A6C34878D82A}">
                    <a16:rowId xmlns:a16="http://schemas.microsoft.com/office/drawing/2014/main" val="910265867"/>
                  </a:ext>
                </a:extLst>
              </a:tr>
              <a:tr h="4468470">
                <a:tc>
                  <a:txBody>
                    <a:bodyPr/>
                    <a:lstStyle/>
                    <a:p>
                      <a:pPr marL="0" marR="0">
                        <a:spcBef>
                          <a:spcPts val="0"/>
                        </a:spcBef>
                        <a:spcAft>
                          <a:spcPts val="0"/>
                        </a:spcAft>
                      </a:pPr>
                      <a:r>
                        <a:rPr lang="en-US" sz="1950" dirty="0">
                          <a:effectLst/>
                        </a:rPr>
                        <a:t>Characteristic 2: Purpose</a:t>
                      </a:r>
                      <a:endParaRPr lang="en-US" sz="1950" dirty="0">
                        <a:effectLst/>
                        <a:latin typeface="Times New Roman" panose="02020603050405020304" pitchFamily="18" charset="0"/>
                        <a:ea typeface="Times New Roman" panose="02020603050405020304" pitchFamily="18" charset="0"/>
                      </a:endParaRPr>
                    </a:p>
                  </a:txBody>
                  <a:tcPr marL="65484" marR="65484" marT="0" marB="0">
                    <a:solidFill>
                      <a:srgbClr val="D1593E"/>
                    </a:solidFill>
                  </a:tcPr>
                </a:tc>
                <a:tc>
                  <a:txBody>
                    <a:bodyPr/>
                    <a:lstStyle/>
                    <a:p>
                      <a:pPr marL="0" marR="0">
                        <a:spcBef>
                          <a:spcPts val="0"/>
                        </a:spcBef>
                        <a:spcAft>
                          <a:spcPts val="0"/>
                        </a:spcAft>
                      </a:pPr>
                      <a:r>
                        <a:rPr lang="en-US" sz="1950" dirty="0">
                          <a:effectLst/>
                        </a:rPr>
                        <a:t>The program </a:t>
                      </a:r>
                      <a:r>
                        <a:rPr lang="en-US" sz="1950" dirty="0" smtClean="0">
                          <a:effectLst/>
                        </a:rPr>
                        <a:t>should </a:t>
                      </a:r>
                      <a:r>
                        <a:rPr lang="en-US" sz="1950" dirty="0">
                          <a:effectLst/>
                        </a:rPr>
                        <a:t>be “implemented for the purpose of” any of the following: </a:t>
                      </a:r>
                      <a:endParaRPr lang="en-US" sz="195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job training”;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welfare to work and tribal work experience”;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creating or enhancing employment opportunities”;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skill development”;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“assisting </a:t>
                      </a:r>
                      <a:r>
                        <a:rPr lang="en-US" sz="1900" dirty="0">
                          <a:effectLst/>
                        </a:rPr>
                        <a:t>Indian youth and adults to succeed in the workforce”;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encouraging self-sufficiency”;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familiarizing individual participants with the world of work”;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facilitating the creation of job opportunities”; </a:t>
                      </a:r>
                      <a:endParaRPr lang="en-US" sz="1900" dirty="0" smtClean="0">
                        <a:effectLst/>
                      </a:endParaRPr>
                    </a:p>
                    <a:p>
                      <a:pPr marL="800100" marR="0" lvl="1" indent="-342900">
                        <a:spcBef>
                          <a:spcPts val="0"/>
                        </a:spcBef>
                        <a:spcAft>
                          <a:spcPts val="0"/>
                        </a:spcAft>
                        <a:buFont typeface="Arial" panose="020B0604020202020204" pitchFamily="34" charset="0"/>
                        <a:buChar char="•"/>
                      </a:pPr>
                      <a:r>
                        <a:rPr lang="en-US" sz="1900" dirty="0" smtClean="0">
                          <a:effectLst/>
                        </a:rPr>
                        <a:t>“</a:t>
                      </a:r>
                      <a:r>
                        <a:rPr lang="en-US" sz="1900" dirty="0">
                          <a:effectLst/>
                        </a:rPr>
                        <a:t>economic development”; </a:t>
                      </a:r>
                      <a:r>
                        <a:rPr lang="en-US" sz="1900" dirty="0" smtClean="0">
                          <a:effectLst/>
                        </a:rPr>
                        <a:t>or</a:t>
                      </a:r>
                    </a:p>
                    <a:p>
                      <a:pPr marL="800100" marR="0" lvl="1" indent="-342900">
                        <a:spcBef>
                          <a:spcPts val="0"/>
                        </a:spcBef>
                        <a:spcAft>
                          <a:spcPts val="0"/>
                        </a:spcAft>
                        <a:buFont typeface="Arial" panose="020B0604020202020204" pitchFamily="34" charset="0"/>
                        <a:buChar char="•"/>
                      </a:pPr>
                      <a:r>
                        <a:rPr lang="en-US" sz="1900" dirty="0" smtClean="0">
                          <a:effectLst/>
                        </a:rPr>
                        <a:t>“any </a:t>
                      </a:r>
                      <a:r>
                        <a:rPr lang="en-US" sz="1900" dirty="0">
                          <a:effectLst/>
                        </a:rPr>
                        <a:t>services related to” the above listed activities.</a:t>
                      </a:r>
                    </a:p>
                    <a:p>
                      <a:pPr marL="0" marR="0">
                        <a:spcBef>
                          <a:spcPts val="0"/>
                        </a:spcBef>
                        <a:spcAft>
                          <a:spcPts val="0"/>
                        </a:spcAft>
                      </a:pPr>
                      <a:r>
                        <a:rPr lang="en-US" sz="1950" dirty="0">
                          <a:effectLst/>
                        </a:rPr>
                        <a:t> </a:t>
                      </a:r>
                    </a:p>
                  </a:txBody>
                  <a:tcPr marL="65484" marR="65484" marT="0" marB="0"/>
                </a:tc>
                <a:tc>
                  <a:txBody>
                    <a:bodyPr/>
                    <a:lstStyle/>
                    <a:p>
                      <a:pPr marL="0" marR="0">
                        <a:spcBef>
                          <a:spcPts val="0"/>
                        </a:spcBef>
                        <a:spcAft>
                          <a:spcPts val="0"/>
                        </a:spcAft>
                      </a:pPr>
                      <a:r>
                        <a:rPr lang="en-US" sz="1950" dirty="0">
                          <a:effectLst/>
                        </a:rPr>
                        <a:t>25 U.S.C. § 3404(a)(1)(A)</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p>
                    <a:p>
                      <a:pPr marL="0" marR="0">
                        <a:spcBef>
                          <a:spcPts val="0"/>
                        </a:spcBef>
                        <a:spcAft>
                          <a:spcPts val="0"/>
                        </a:spcAft>
                      </a:pPr>
                      <a:r>
                        <a:rPr lang="en-US" sz="1950" dirty="0">
                          <a:effectLst/>
                        </a:rPr>
                        <a:t> </a:t>
                      </a:r>
                      <a:endParaRPr lang="en-US" sz="1950" dirty="0">
                        <a:effectLst/>
                        <a:latin typeface="Times New Roman" panose="02020603050405020304" pitchFamily="18" charset="0"/>
                        <a:ea typeface="Times New Roman" panose="02020603050405020304" pitchFamily="18" charset="0"/>
                      </a:endParaRPr>
                    </a:p>
                  </a:txBody>
                  <a:tcPr marL="65484" marR="65484" marT="0" marB="0"/>
                </a:tc>
                <a:extLst>
                  <a:ext uri="{0D108BD9-81ED-4DB2-BD59-A6C34878D82A}">
                    <a16:rowId xmlns:a16="http://schemas.microsoft.com/office/drawing/2014/main" val="1240852811"/>
                  </a:ext>
                </a:extLst>
              </a:tr>
            </a:tbl>
          </a:graphicData>
        </a:graphic>
      </p:graphicFrame>
    </p:spTree>
    <p:extLst>
      <p:ext uri="{BB962C8B-B14F-4D97-AF65-F5344CB8AC3E}">
        <p14:creationId xmlns:p14="http://schemas.microsoft.com/office/powerpoint/2010/main" val="371810518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09746" y="695261"/>
            <a:ext cx="9601196" cy="1303867"/>
          </a:xfrm>
        </p:spPr>
        <p:txBody>
          <a:bodyPr>
            <a:normAutofit fontScale="90000"/>
          </a:bodyPr>
          <a:lstStyle/>
          <a:p>
            <a:r>
              <a:rPr lang="en-US" dirty="0"/>
              <a:t>Implementation of PL 477 Amendment</a:t>
            </a:r>
            <a:br>
              <a:rPr lang="en-US" dirty="0"/>
            </a:br>
            <a:r>
              <a:rPr lang="en-US" dirty="0"/>
              <a:t>Programs Eligible for Inclusion</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2949352446"/>
              </p:ext>
            </p:extLst>
          </p:nvPr>
        </p:nvGraphicFramePr>
        <p:xfrm>
          <a:off x="230539" y="1999128"/>
          <a:ext cx="11759610" cy="4793069"/>
        </p:xfrm>
        <a:graphic>
          <a:graphicData uri="http://schemas.openxmlformats.org/drawingml/2006/table">
            <a:tbl>
              <a:tblPr firstRow="1" firstCol="1" bandRow="1">
                <a:tableStyleId>{5C22544A-7EE6-4342-B048-85BDC9FD1C3A}</a:tableStyleId>
              </a:tblPr>
              <a:tblGrid>
                <a:gridCol w="2239357">
                  <a:extLst>
                    <a:ext uri="{9D8B030D-6E8A-4147-A177-3AD203B41FA5}">
                      <a16:colId xmlns:a16="http://schemas.microsoft.com/office/drawing/2014/main" val="2803284699"/>
                    </a:ext>
                  </a:extLst>
                </a:gridCol>
                <a:gridCol w="6877736">
                  <a:extLst>
                    <a:ext uri="{9D8B030D-6E8A-4147-A177-3AD203B41FA5}">
                      <a16:colId xmlns:a16="http://schemas.microsoft.com/office/drawing/2014/main" val="21779947"/>
                    </a:ext>
                  </a:extLst>
                </a:gridCol>
                <a:gridCol w="2642517">
                  <a:extLst>
                    <a:ext uri="{9D8B030D-6E8A-4147-A177-3AD203B41FA5}">
                      <a16:colId xmlns:a16="http://schemas.microsoft.com/office/drawing/2014/main" val="1419974642"/>
                    </a:ext>
                  </a:extLst>
                </a:gridCol>
              </a:tblGrid>
              <a:tr h="562445">
                <a:tc>
                  <a:txBody>
                    <a:bodyPr/>
                    <a:lstStyle/>
                    <a:p>
                      <a:pPr marL="0" marR="0">
                        <a:spcBef>
                          <a:spcPts val="0"/>
                        </a:spcBef>
                        <a:spcAft>
                          <a:spcPts val="0"/>
                        </a:spcAft>
                      </a:pPr>
                      <a:r>
                        <a:rPr lang="en-US" sz="2000">
                          <a:effectLst/>
                        </a:rPr>
                        <a:t> </a:t>
                      </a:r>
                      <a:endParaRPr lang="en-US" sz="200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000" dirty="0">
                          <a:effectLst/>
                        </a:rPr>
                        <a:t>Description</a:t>
                      </a:r>
                      <a:endParaRPr lang="en-US" sz="20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000" dirty="0">
                          <a:effectLst/>
                        </a:rPr>
                        <a:t>PL 477 Section</a:t>
                      </a:r>
                      <a:endParaRPr lang="en-US" sz="20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extLst>
                  <a:ext uri="{0D108BD9-81ED-4DB2-BD59-A6C34878D82A}">
                    <a16:rowId xmlns:a16="http://schemas.microsoft.com/office/drawing/2014/main" val="3622002392"/>
                  </a:ext>
                </a:extLst>
              </a:tr>
              <a:tr h="3722684">
                <a:tc>
                  <a:txBody>
                    <a:bodyPr/>
                    <a:lstStyle/>
                    <a:p>
                      <a:pPr marL="0" marR="0">
                        <a:spcBef>
                          <a:spcPts val="0"/>
                        </a:spcBef>
                        <a:spcAft>
                          <a:spcPts val="0"/>
                        </a:spcAft>
                      </a:pPr>
                      <a:r>
                        <a:rPr lang="en-US" sz="2000" dirty="0">
                          <a:effectLst/>
                        </a:rPr>
                        <a:t>Characteristic 3: Funding</a:t>
                      </a:r>
                      <a:endParaRPr lang="en-US" sz="20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000" dirty="0">
                          <a:effectLst/>
                        </a:rPr>
                        <a:t>The program’s funding </a:t>
                      </a:r>
                      <a:r>
                        <a:rPr lang="en-US" sz="2000" dirty="0" smtClean="0">
                          <a:effectLst/>
                        </a:rPr>
                        <a:t>should </a:t>
                      </a:r>
                      <a:r>
                        <a:rPr lang="en-US" sz="2000" dirty="0">
                          <a:effectLst/>
                        </a:rPr>
                        <a:t>be granted on one of the following grounds: </a:t>
                      </a:r>
                      <a:endParaRPr lang="en-US" sz="2000" dirty="0" smtClean="0">
                        <a:effectLst/>
                      </a:endParaRPr>
                    </a:p>
                    <a:p>
                      <a:pPr marL="800100" marR="0" lvl="1" indent="-342900">
                        <a:spcBef>
                          <a:spcPts val="0"/>
                        </a:spcBef>
                        <a:spcAft>
                          <a:spcPts val="0"/>
                        </a:spcAft>
                        <a:buFont typeface="Arial" panose="020B0604020202020204" pitchFamily="34" charset="0"/>
                        <a:buChar char="•"/>
                      </a:pPr>
                      <a:r>
                        <a:rPr lang="en-US" sz="1980" dirty="0" smtClean="0">
                          <a:effectLst/>
                        </a:rPr>
                        <a:t>an </a:t>
                      </a:r>
                      <a:r>
                        <a:rPr lang="en-US" sz="1980" dirty="0">
                          <a:effectLst/>
                        </a:rPr>
                        <a:t>Indian tribe or members of Indian tribes are eligible to receive funds “under a statutory or administrative formula making funds available to an Indian tribe”; </a:t>
                      </a:r>
                      <a:endParaRPr lang="en-US" sz="1980" dirty="0" smtClean="0">
                        <a:effectLst/>
                      </a:endParaRPr>
                    </a:p>
                    <a:p>
                      <a:pPr marL="800100" marR="0" lvl="1" indent="-342900">
                        <a:spcBef>
                          <a:spcPts val="0"/>
                        </a:spcBef>
                        <a:spcAft>
                          <a:spcPts val="0"/>
                        </a:spcAft>
                        <a:buFont typeface="Arial" panose="020B0604020202020204" pitchFamily="34" charset="0"/>
                        <a:buChar char="•"/>
                      </a:pPr>
                      <a:r>
                        <a:rPr lang="en-US" sz="1980" dirty="0" smtClean="0">
                          <a:effectLst/>
                        </a:rPr>
                        <a:t>an </a:t>
                      </a:r>
                      <a:r>
                        <a:rPr lang="en-US" sz="1980" dirty="0">
                          <a:effectLst/>
                        </a:rPr>
                        <a:t>Indian tribe or members of Indian tribes are eligible to receive funds “based solely or in part on their status as Indians under Federal law”; </a:t>
                      </a:r>
                      <a:endParaRPr lang="en-US" sz="1980" dirty="0" smtClean="0">
                        <a:effectLst/>
                      </a:endParaRPr>
                    </a:p>
                    <a:p>
                      <a:pPr marL="800100" marR="0" lvl="1" indent="-342900">
                        <a:spcBef>
                          <a:spcPts val="0"/>
                        </a:spcBef>
                        <a:spcAft>
                          <a:spcPts val="0"/>
                        </a:spcAft>
                        <a:buFont typeface="Arial" panose="020B0604020202020204" pitchFamily="34" charset="0"/>
                        <a:buChar char="•"/>
                      </a:pPr>
                      <a:r>
                        <a:rPr lang="en-US" sz="1980" dirty="0" smtClean="0">
                          <a:effectLst/>
                        </a:rPr>
                        <a:t>an </a:t>
                      </a:r>
                      <a:r>
                        <a:rPr lang="en-US" sz="1980" dirty="0">
                          <a:effectLst/>
                        </a:rPr>
                        <a:t>Indian tribe or members of Indian tribes “have secured funds as a result of a noncompetitive process or a specific designation”; </a:t>
                      </a:r>
                      <a:r>
                        <a:rPr lang="en-US" sz="1980" dirty="0" smtClean="0">
                          <a:effectLst/>
                        </a:rPr>
                        <a:t>or</a:t>
                      </a:r>
                    </a:p>
                    <a:p>
                      <a:pPr marL="800100" marR="0" lvl="1" indent="-342900">
                        <a:spcBef>
                          <a:spcPts val="0"/>
                        </a:spcBef>
                        <a:spcAft>
                          <a:spcPts val="0"/>
                        </a:spcAft>
                        <a:buFont typeface="Arial" panose="020B0604020202020204" pitchFamily="34" charset="0"/>
                        <a:buChar char="•"/>
                      </a:pPr>
                      <a:r>
                        <a:rPr lang="en-US" sz="1980" dirty="0" smtClean="0">
                          <a:effectLst/>
                        </a:rPr>
                        <a:t>the </a:t>
                      </a:r>
                      <a:r>
                        <a:rPr lang="en-US" sz="1980" dirty="0">
                          <a:effectLst/>
                        </a:rPr>
                        <a:t>program is funded by a block grant provided to an Indian tribe.</a:t>
                      </a:r>
                      <a:endParaRPr lang="en-US" sz="1980" dirty="0">
                        <a:effectLst/>
                        <a:latin typeface="Times New Roman" panose="02020603050405020304" pitchFamily="18" charset="0"/>
                        <a:ea typeface="Times New Roman" panose="02020603050405020304" pitchFamily="18" charset="0"/>
                      </a:endParaRPr>
                    </a:p>
                  </a:txBody>
                  <a:tcPr marL="68580" marR="68580" marT="0" marB="0"/>
                </a:tc>
                <a:tc>
                  <a:txBody>
                    <a:bodyPr/>
                    <a:lstStyle/>
                    <a:p>
                      <a:pPr marL="0" marR="0">
                        <a:spcBef>
                          <a:spcPts val="0"/>
                        </a:spcBef>
                        <a:spcAft>
                          <a:spcPts val="0"/>
                        </a:spcAft>
                      </a:pPr>
                      <a:r>
                        <a:rPr lang="en-US" sz="2000" dirty="0">
                          <a:effectLst/>
                        </a:rPr>
                        <a:t>25 U.S.C. § 3404(a)(1)(B), (a)(2)</a:t>
                      </a:r>
                      <a:endParaRPr lang="en-US" sz="2000" dirty="0">
                        <a:effectLst/>
                        <a:latin typeface="Times New Roman" panose="02020603050405020304" pitchFamily="18" charset="0"/>
                        <a:ea typeface="Times New Roman" panose="02020603050405020304" pitchFamily="18" charset="0"/>
                      </a:endParaRPr>
                    </a:p>
                  </a:txBody>
                  <a:tcPr marL="68580" marR="68580" marT="0" marB="0"/>
                </a:tc>
                <a:extLst>
                  <a:ext uri="{0D108BD9-81ED-4DB2-BD59-A6C34878D82A}">
                    <a16:rowId xmlns:a16="http://schemas.microsoft.com/office/drawing/2014/main" val="50408989"/>
                  </a:ext>
                </a:extLst>
              </a:tr>
            </a:tbl>
          </a:graphicData>
        </a:graphic>
      </p:graphicFrame>
    </p:spTree>
    <p:extLst>
      <p:ext uri="{BB962C8B-B14F-4D97-AF65-F5344CB8AC3E}">
        <p14:creationId xmlns:p14="http://schemas.microsoft.com/office/powerpoint/2010/main" val="290828748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85294" y="860612"/>
            <a:ext cx="9601196" cy="968189"/>
          </a:xfrm>
        </p:spPr>
        <p:txBody>
          <a:bodyPr>
            <a:normAutofit fontScale="90000"/>
          </a:bodyPr>
          <a:lstStyle/>
          <a:p>
            <a:r>
              <a:rPr lang="en-US" dirty="0"/>
              <a:t>Implementation of PL 477 Amendment</a:t>
            </a:r>
            <a:br>
              <a:rPr lang="en-US" dirty="0"/>
            </a:br>
            <a:r>
              <a:rPr lang="en-US" dirty="0"/>
              <a:t>Process – Submission</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038690059"/>
              </p:ext>
            </p:extLst>
          </p:nvPr>
        </p:nvGraphicFramePr>
        <p:xfrm>
          <a:off x="531541" y="1963271"/>
          <a:ext cx="11094401" cy="4840940"/>
        </p:xfrm>
        <a:graphic>
          <a:graphicData uri="http://schemas.openxmlformats.org/drawingml/2006/table">
            <a:tbl>
              <a:tblPr firstRow="1" firstCol="1" bandRow="1">
                <a:tableStyleId>{5C22544A-7EE6-4342-B048-85BDC9FD1C3A}</a:tableStyleId>
              </a:tblPr>
              <a:tblGrid>
                <a:gridCol w="2162064">
                  <a:extLst>
                    <a:ext uri="{9D8B030D-6E8A-4147-A177-3AD203B41FA5}">
                      <a16:colId xmlns:a16="http://schemas.microsoft.com/office/drawing/2014/main" val="432676936"/>
                    </a:ext>
                  </a:extLst>
                </a:gridCol>
                <a:gridCol w="2124622">
                  <a:extLst>
                    <a:ext uri="{9D8B030D-6E8A-4147-A177-3AD203B41FA5}">
                      <a16:colId xmlns:a16="http://schemas.microsoft.com/office/drawing/2014/main" val="2039678384"/>
                    </a:ext>
                  </a:extLst>
                </a:gridCol>
                <a:gridCol w="2810686">
                  <a:extLst>
                    <a:ext uri="{9D8B030D-6E8A-4147-A177-3AD203B41FA5}">
                      <a16:colId xmlns:a16="http://schemas.microsoft.com/office/drawing/2014/main" val="3813499775"/>
                    </a:ext>
                  </a:extLst>
                </a:gridCol>
                <a:gridCol w="1646310">
                  <a:extLst>
                    <a:ext uri="{9D8B030D-6E8A-4147-A177-3AD203B41FA5}">
                      <a16:colId xmlns:a16="http://schemas.microsoft.com/office/drawing/2014/main" val="3597887644"/>
                    </a:ext>
                  </a:extLst>
                </a:gridCol>
                <a:gridCol w="2350719">
                  <a:extLst>
                    <a:ext uri="{9D8B030D-6E8A-4147-A177-3AD203B41FA5}">
                      <a16:colId xmlns:a16="http://schemas.microsoft.com/office/drawing/2014/main" val="2937560161"/>
                    </a:ext>
                  </a:extLst>
                </a:gridCol>
              </a:tblGrid>
              <a:tr h="230521">
                <a:tc>
                  <a:txBody>
                    <a:bodyPr/>
                    <a:lstStyle/>
                    <a:p>
                      <a:pPr marL="0" marR="0">
                        <a:spcBef>
                          <a:spcPts val="0"/>
                        </a:spcBef>
                        <a:spcAft>
                          <a:spcPts val="0"/>
                        </a:spcAft>
                      </a:pPr>
                      <a:r>
                        <a:rPr lang="en-US" sz="1500" dirty="0">
                          <a:effectLst/>
                        </a:rPr>
                        <a:t> </a:t>
                      </a:r>
                      <a:endParaRPr lang="en-US" sz="1500" dirty="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dirty="0">
                          <a:effectLst/>
                        </a:rPr>
                        <a:t>Actor </a:t>
                      </a:r>
                      <a:endParaRPr lang="en-US" sz="1500" dirty="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dirty="0">
                          <a:effectLst/>
                        </a:rPr>
                        <a:t>Action</a:t>
                      </a:r>
                      <a:endParaRPr lang="en-US" sz="1500" dirty="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a:effectLst/>
                        </a:rPr>
                        <a:t>Timeframe </a:t>
                      </a:r>
                      <a:endParaRPr lang="en-US" sz="150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dirty="0">
                          <a:effectLst/>
                        </a:rPr>
                        <a:t>PL 477 Section</a:t>
                      </a:r>
                      <a:endParaRPr lang="en-US" sz="1500" dirty="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extLst>
                  <a:ext uri="{0D108BD9-81ED-4DB2-BD59-A6C34878D82A}">
                    <a16:rowId xmlns:a16="http://schemas.microsoft.com/office/drawing/2014/main" val="612669905"/>
                  </a:ext>
                </a:extLst>
              </a:tr>
              <a:tr h="691563">
                <a:tc>
                  <a:txBody>
                    <a:bodyPr/>
                    <a:lstStyle/>
                    <a:p>
                      <a:pPr marL="0" marR="0">
                        <a:spcBef>
                          <a:spcPts val="0"/>
                        </a:spcBef>
                        <a:spcAft>
                          <a:spcPts val="0"/>
                        </a:spcAft>
                      </a:pPr>
                      <a:r>
                        <a:rPr lang="en-US" sz="1500">
                          <a:effectLst/>
                        </a:rPr>
                        <a:t>Submission of Program/Grant Request</a:t>
                      </a:r>
                      <a:endParaRPr lang="en-US" sz="150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a:effectLst/>
                        </a:rPr>
                        <a:t>Tribe or tribal organization</a:t>
                      </a:r>
                      <a:endParaRPr lang="en-US" sz="150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dirty="0">
                          <a:effectLst/>
                        </a:rPr>
                        <a:t>Apply to a particular agency to receive specific funding through a specific program.</a:t>
                      </a:r>
                      <a:endParaRPr lang="en-US" sz="1500" dirty="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38881" marR="38881" marT="0" marB="0"/>
                </a:tc>
                <a:tc>
                  <a:txBody>
                    <a:bodyPr/>
                    <a:lstStyle/>
                    <a:p>
                      <a:endParaRPr lang="en-US" sz="1500">
                        <a:effectLst/>
                        <a:latin typeface="Courier"/>
                      </a:endParaRPr>
                    </a:p>
                  </a:txBody>
                  <a:tcPr marL="38881" marR="38881" marT="0" marB="0"/>
                </a:tc>
                <a:extLst>
                  <a:ext uri="{0D108BD9-81ED-4DB2-BD59-A6C34878D82A}">
                    <a16:rowId xmlns:a16="http://schemas.microsoft.com/office/drawing/2014/main" val="2765034348"/>
                  </a:ext>
                </a:extLst>
              </a:tr>
              <a:tr h="691563">
                <a:tc>
                  <a:txBody>
                    <a:bodyPr/>
                    <a:lstStyle/>
                    <a:p>
                      <a:pPr marL="0" marR="0">
                        <a:spcBef>
                          <a:spcPts val="0"/>
                        </a:spcBef>
                        <a:spcAft>
                          <a:spcPts val="0"/>
                        </a:spcAft>
                      </a:pPr>
                      <a:r>
                        <a:rPr lang="en-US" sz="1500">
                          <a:effectLst/>
                        </a:rPr>
                        <a:t>Decision on Program/Grant Request</a:t>
                      </a:r>
                      <a:endParaRPr lang="en-US" sz="150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dirty="0">
                          <a:effectLst/>
                        </a:rPr>
                        <a:t>Other agencies overseeing programs identified in PL 477 plan</a:t>
                      </a:r>
                      <a:endParaRPr lang="en-US" sz="1500" dirty="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dirty="0">
                          <a:effectLst/>
                        </a:rPr>
                        <a:t>Decide whether to approve a tribe’s request for a program or grant funding. </a:t>
                      </a:r>
                      <a:endParaRPr lang="en-US" sz="1500" dirty="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38881" marR="38881" marT="0" marB="0"/>
                </a:tc>
                <a:tc>
                  <a:txBody>
                    <a:bodyPr/>
                    <a:lstStyle/>
                    <a:p>
                      <a:endParaRPr lang="en-US" sz="1500" dirty="0">
                        <a:effectLst/>
                        <a:latin typeface="Courier"/>
                      </a:endParaRPr>
                    </a:p>
                  </a:txBody>
                  <a:tcPr marL="38881" marR="38881" marT="0" marB="0"/>
                </a:tc>
                <a:extLst>
                  <a:ext uri="{0D108BD9-81ED-4DB2-BD59-A6C34878D82A}">
                    <a16:rowId xmlns:a16="http://schemas.microsoft.com/office/drawing/2014/main" val="407738644"/>
                  </a:ext>
                </a:extLst>
              </a:tr>
              <a:tr h="3227293">
                <a:tc>
                  <a:txBody>
                    <a:bodyPr/>
                    <a:lstStyle/>
                    <a:p>
                      <a:pPr marL="0" marR="0">
                        <a:spcBef>
                          <a:spcPts val="0"/>
                        </a:spcBef>
                        <a:spcAft>
                          <a:spcPts val="0"/>
                        </a:spcAft>
                      </a:pPr>
                      <a:r>
                        <a:rPr lang="en-US" sz="1500" dirty="0">
                          <a:effectLst/>
                        </a:rPr>
                        <a:t>Submission of PL 477 Plan</a:t>
                      </a:r>
                      <a:endParaRPr lang="en-US" sz="1500" dirty="0">
                        <a:effectLst/>
                        <a:latin typeface="Times New Roman" panose="02020603050405020304" pitchFamily="18" charset="0"/>
                        <a:ea typeface="Times New Roman" panose="02020603050405020304" pitchFamily="18" charset="0"/>
                      </a:endParaRPr>
                    </a:p>
                  </a:txBody>
                  <a:tcPr marL="38881" marR="38881" marT="0" marB="0">
                    <a:solidFill>
                      <a:srgbClr val="D1593E"/>
                    </a:solidFill>
                  </a:tcPr>
                </a:tc>
                <a:tc>
                  <a:txBody>
                    <a:bodyPr/>
                    <a:lstStyle/>
                    <a:p>
                      <a:pPr marL="0" marR="0">
                        <a:spcBef>
                          <a:spcPts val="0"/>
                        </a:spcBef>
                        <a:spcAft>
                          <a:spcPts val="0"/>
                        </a:spcAft>
                      </a:pPr>
                      <a:r>
                        <a:rPr lang="en-US" sz="1500">
                          <a:effectLst/>
                        </a:rPr>
                        <a:t>Tribe or tribal organization</a:t>
                      </a:r>
                      <a:endParaRPr lang="en-US" sz="150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dirty="0">
                          <a:effectLst/>
                        </a:rPr>
                        <a:t>Submit a PL 477 plan to DOI that satisfies the specific statutory requirements that PL 477 lays out.</a:t>
                      </a:r>
                    </a:p>
                    <a:p>
                      <a:pPr marL="0" marR="0">
                        <a:spcBef>
                          <a:spcPts val="0"/>
                        </a:spcBef>
                        <a:spcAft>
                          <a:spcPts val="0"/>
                        </a:spcAft>
                      </a:pPr>
                      <a:r>
                        <a:rPr lang="en-US" sz="1500" dirty="0">
                          <a:effectLst/>
                        </a:rPr>
                        <a:t> </a:t>
                      </a:r>
                    </a:p>
                    <a:p>
                      <a:pPr marL="0" marR="0">
                        <a:spcBef>
                          <a:spcPts val="0"/>
                        </a:spcBef>
                        <a:spcAft>
                          <a:spcPts val="0"/>
                        </a:spcAft>
                      </a:pPr>
                      <a:r>
                        <a:rPr lang="en-US" sz="1500" dirty="0">
                          <a:effectLst/>
                        </a:rPr>
                        <a:t>The specific statutory requirements include, among other things, that the PL 477 plan is “consistent with the purposes of” PL 477.  The submission should also identify programs to be integrated and waivers the tribe believes are necessary for implementation. </a:t>
                      </a:r>
                      <a:endParaRPr lang="en-US" sz="1500" dirty="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dirty="0">
                          <a:effectLst/>
                        </a:rPr>
                        <a:t> </a:t>
                      </a:r>
                      <a:endParaRPr lang="en-US" sz="1500" dirty="0">
                        <a:effectLst/>
                        <a:latin typeface="Times New Roman" panose="02020603050405020304" pitchFamily="18" charset="0"/>
                        <a:ea typeface="Times New Roman" panose="02020603050405020304" pitchFamily="18" charset="0"/>
                      </a:endParaRPr>
                    </a:p>
                  </a:txBody>
                  <a:tcPr marL="38881" marR="38881" marT="0" marB="0"/>
                </a:tc>
                <a:tc>
                  <a:txBody>
                    <a:bodyPr/>
                    <a:lstStyle/>
                    <a:p>
                      <a:pPr marL="0" marR="0">
                        <a:spcBef>
                          <a:spcPts val="0"/>
                        </a:spcBef>
                        <a:spcAft>
                          <a:spcPts val="0"/>
                        </a:spcAft>
                      </a:pPr>
                      <a:r>
                        <a:rPr lang="en-US" sz="1500" dirty="0">
                          <a:effectLst/>
                        </a:rPr>
                        <a:t>25 U.S.C. § 3405</a:t>
                      </a:r>
                      <a:endParaRPr lang="en-US" sz="1500" dirty="0">
                        <a:effectLst/>
                        <a:latin typeface="Times New Roman" panose="02020603050405020304" pitchFamily="18" charset="0"/>
                        <a:ea typeface="Times New Roman" panose="02020603050405020304" pitchFamily="18" charset="0"/>
                      </a:endParaRPr>
                    </a:p>
                  </a:txBody>
                  <a:tcPr marL="38881" marR="38881" marT="0" marB="0"/>
                </a:tc>
                <a:extLst>
                  <a:ext uri="{0D108BD9-81ED-4DB2-BD59-A6C34878D82A}">
                    <a16:rowId xmlns:a16="http://schemas.microsoft.com/office/drawing/2014/main" val="2225998626"/>
                  </a:ext>
                </a:extLst>
              </a:tr>
            </a:tbl>
          </a:graphicData>
        </a:graphic>
      </p:graphicFrame>
      <p:sp>
        <p:nvSpPr>
          <p:cNvPr id="5" name="Rectangle 1"/>
          <p:cNvSpPr>
            <a:spLocks noChangeArrowheads="1"/>
          </p:cNvSpPr>
          <p:nvPr/>
        </p:nvSpPr>
        <p:spPr bwMode="auto">
          <a:xfrm>
            <a:off x="-11110924" y="-48399"/>
            <a:ext cx="33340448" cy="56053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200" b="0" i="1" u="sng" strike="noStrike" cap="none" normalizeH="0" baseline="0">
                <a:ln>
                  <a:noFill/>
                </a:ln>
                <a:solidFill>
                  <a:schemeClr val="tx1"/>
                </a:solidFill>
                <a:effectLst/>
                <a:latin typeface="Arial" panose="020B0604020202020204" pitchFamily="34" charset="0"/>
                <a:ea typeface="Times New Roman" panose="02020603050405020304" pitchFamily="18" charset="0"/>
              </a:rPr>
              <a:t>Basic Steps</a:t>
            </a:r>
            <a:endParaRPr kumimoji="0" lang="en-US" altLang="en-US" sz="800" b="0" i="0" u="none" strike="noStrike" cap="none" normalizeH="0" baseline="0">
              <a:ln>
                <a:noFill/>
              </a:ln>
              <a:solidFill>
                <a:schemeClr val="tx1"/>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US" altLang="en-US" sz="1800" b="0" i="0" u="none" strike="noStrike" cap="none" normalizeH="0" baseline="0">
              <a:ln>
                <a:noFill/>
              </a:ln>
              <a:solidFill>
                <a:schemeClr val="tx1"/>
              </a:solidFill>
              <a:effectLst/>
              <a:latin typeface="Arial" panose="020B0604020202020204" pitchFamily="34" charset="0"/>
            </a:endParaRPr>
          </a:p>
        </p:txBody>
      </p:sp>
    </p:spTree>
    <p:extLst>
      <p:ext uri="{BB962C8B-B14F-4D97-AF65-F5344CB8AC3E}">
        <p14:creationId xmlns:p14="http://schemas.microsoft.com/office/powerpoint/2010/main" val="365660875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93610" y="887506"/>
            <a:ext cx="9601196" cy="887506"/>
          </a:xfrm>
        </p:spPr>
        <p:txBody>
          <a:bodyPr>
            <a:normAutofit fontScale="90000"/>
          </a:bodyPr>
          <a:lstStyle/>
          <a:p>
            <a:r>
              <a:rPr lang="en-US" dirty="0"/>
              <a:t>Implementation of PL 477 Amendment</a:t>
            </a:r>
            <a:br>
              <a:rPr lang="en-US" dirty="0"/>
            </a:br>
            <a:r>
              <a:rPr lang="en-US" dirty="0"/>
              <a:t>Process – Review</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1301754741"/>
              </p:ext>
            </p:extLst>
          </p:nvPr>
        </p:nvGraphicFramePr>
        <p:xfrm>
          <a:off x="570156" y="1893291"/>
          <a:ext cx="11048105" cy="4902474"/>
        </p:xfrm>
        <a:graphic>
          <a:graphicData uri="http://schemas.openxmlformats.org/drawingml/2006/table">
            <a:tbl>
              <a:tblPr firstRow="1" firstCol="1" bandRow="1">
                <a:tableStyleId>{5C22544A-7EE6-4342-B048-85BDC9FD1C3A}</a:tableStyleId>
              </a:tblPr>
              <a:tblGrid>
                <a:gridCol w="2166533">
                  <a:extLst>
                    <a:ext uri="{9D8B030D-6E8A-4147-A177-3AD203B41FA5}">
                      <a16:colId xmlns:a16="http://schemas.microsoft.com/office/drawing/2014/main" val="3240380171"/>
                    </a:ext>
                  </a:extLst>
                </a:gridCol>
                <a:gridCol w="2129010">
                  <a:extLst>
                    <a:ext uri="{9D8B030D-6E8A-4147-A177-3AD203B41FA5}">
                      <a16:colId xmlns:a16="http://schemas.microsoft.com/office/drawing/2014/main" val="1895684860"/>
                    </a:ext>
                  </a:extLst>
                </a:gridCol>
                <a:gridCol w="2816492">
                  <a:extLst>
                    <a:ext uri="{9D8B030D-6E8A-4147-A177-3AD203B41FA5}">
                      <a16:colId xmlns:a16="http://schemas.microsoft.com/office/drawing/2014/main" val="3908164286"/>
                    </a:ext>
                  </a:extLst>
                </a:gridCol>
                <a:gridCol w="2028552">
                  <a:extLst>
                    <a:ext uri="{9D8B030D-6E8A-4147-A177-3AD203B41FA5}">
                      <a16:colId xmlns:a16="http://schemas.microsoft.com/office/drawing/2014/main" val="2693656828"/>
                    </a:ext>
                  </a:extLst>
                </a:gridCol>
                <a:gridCol w="1907518">
                  <a:extLst>
                    <a:ext uri="{9D8B030D-6E8A-4147-A177-3AD203B41FA5}">
                      <a16:colId xmlns:a16="http://schemas.microsoft.com/office/drawing/2014/main" val="3070678539"/>
                    </a:ext>
                  </a:extLst>
                </a:gridCol>
              </a:tblGrid>
              <a:tr h="312339">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a:effectLst/>
                        </a:rPr>
                        <a:t>Actor </a:t>
                      </a:r>
                      <a:endParaRPr lang="en-US" sz="150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a:effectLst/>
                        </a:rPr>
                        <a:t>Action</a:t>
                      </a:r>
                      <a:endParaRPr lang="en-US" sz="150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a:effectLst/>
                        </a:rPr>
                        <a:t>Timeframe </a:t>
                      </a:r>
                      <a:endParaRPr lang="en-US" sz="150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dirty="0">
                          <a:effectLst/>
                        </a:rPr>
                        <a:t>PL 477 Section</a:t>
                      </a:r>
                      <a:endParaRPr lang="en-US" sz="1500" dirty="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extLst>
                  <a:ext uri="{0D108BD9-81ED-4DB2-BD59-A6C34878D82A}">
                    <a16:rowId xmlns:a16="http://schemas.microsoft.com/office/drawing/2014/main" val="1155321681"/>
                  </a:ext>
                </a:extLst>
              </a:tr>
              <a:tr h="932535">
                <a:tc>
                  <a:txBody>
                    <a:bodyPr/>
                    <a:lstStyle/>
                    <a:p>
                      <a:pPr marL="0" marR="0">
                        <a:spcBef>
                          <a:spcPts val="0"/>
                        </a:spcBef>
                        <a:spcAft>
                          <a:spcPts val="0"/>
                        </a:spcAft>
                      </a:pPr>
                      <a:r>
                        <a:rPr lang="en-US" sz="1500" dirty="0">
                          <a:effectLst/>
                        </a:rPr>
                        <a:t>Receipt of PL 477 Plan</a:t>
                      </a:r>
                      <a:endParaRPr lang="en-US" sz="1500" dirty="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a:effectLst/>
                        </a:rPr>
                        <a:t>DOI</a:t>
                      </a:r>
                    </a:p>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dirty="0">
                          <a:effectLst/>
                        </a:rPr>
                        <a:t>Receive the submission from the tribe. </a:t>
                      </a:r>
                    </a:p>
                    <a:p>
                      <a:pPr marL="0" marR="0">
                        <a:spcBef>
                          <a:spcPts val="0"/>
                        </a:spcBef>
                        <a:spcAft>
                          <a:spcPts val="0"/>
                        </a:spcAft>
                      </a:pPr>
                      <a:r>
                        <a:rPr lang="en-US" sz="1500" dirty="0">
                          <a:effectLst/>
                        </a:rPr>
                        <a:t> </a:t>
                      </a:r>
                    </a:p>
                    <a:p>
                      <a:pPr marL="0" marR="0">
                        <a:spcBef>
                          <a:spcPts val="0"/>
                        </a:spcBef>
                        <a:spcAft>
                          <a:spcPts val="0"/>
                        </a:spcAft>
                      </a:pPr>
                      <a:r>
                        <a:rPr lang="en-US" sz="1500" dirty="0">
                          <a:effectLst/>
                        </a:rPr>
                        <a:t> </a:t>
                      </a:r>
                      <a:endParaRPr lang="en-US" sz="1500" dirty="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dirty="0">
                          <a:effectLst/>
                        </a:rPr>
                        <a:t>25 U.S.C. § 3406(a)</a:t>
                      </a:r>
                      <a:endParaRPr lang="en-US" sz="1500" dirty="0">
                        <a:effectLst/>
                        <a:latin typeface="Times New Roman" panose="02020603050405020304" pitchFamily="18" charset="0"/>
                        <a:ea typeface="Times New Roman" panose="02020603050405020304" pitchFamily="18" charset="0"/>
                      </a:endParaRPr>
                    </a:p>
                  </a:txBody>
                  <a:tcPr marL="49768" marR="49768" marT="0" marB="0"/>
                </a:tc>
                <a:extLst>
                  <a:ext uri="{0D108BD9-81ED-4DB2-BD59-A6C34878D82A}">
                    <a16:rowId xmlns:a16="http://schemas.microsoft.com/office/drawing/2014/main" val="2794678784"/>
                  </a:ext>
                </a:extLst>
              </a:tr>
              <a:tr h="1522519">
                <a:tc>
                  <a:txBody>
                    <a:bodyPr/>
                    <a:lstStyle/>
                    <a:p>
                      <a:pPr marL="0" marR="0">
                        <a:spcBef>
                          <a:spcPts val="0"/>
                        </a:spcBef>
                        <a:spcAft>
                          <a:spcPts val="0"/>
                        </a:spcAft>
                      </a:pPr>
                      <a:r>
                        <a:rPr lang="en-US" sz="1500" dirty="0">
                          <a:effectLst/>
                        </a:rPr>
                        <a:t>Consult</a:t>
                      </a:r>
                      <a:endParaRPr lang="en-US" sz="1500" dirty="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a:effectLst/>
                        </a:rPr>
                        <a:t>Other agencies overseeing programs identified in PL 477 plan</a:t>
                      </a:r>
                    </a:p>
                    <a:p>
                      <a:pPr marL="0" marR="0">
                        <a:spcBef>
                          <a:spcPts val="0"/>
                        </a:spcBef>
                        <a:spcAft>
                          <a:spcPts val="0"/>
                        </a:spcAft>
                      </a:pPr>
                      <a:r>
                        <a:rPr lang="en-US" sz="1500">
                          <a:effectLst/>
                        </a:rPr>
                        <a:t> </a:t>
                      </a:r>
                    </a:p>
                    <a:p>
                      <a:pPr marL="0" marR="0">
                        <a:spcBef>
                          <a:spcPts val="0"/>
                        </a:spcBef>
                        <a:spcAft>
                          <a:spcPts val="0"/>
                        </a:spcAft>
                      </a:pPr>
                      <a:r>
                        <a:rPr lang="en-US" sz="1500">
                          <a:effectLst/>
                        </a:rPr>
                        <a:t>Tribe or tribal organization</a:t>
                      </a:r>
                      <a:endParaRPr lang="en-US" sz="150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a:effectLst/>
                        </a:rPr>
                        <a:t>Consult with DOI.</a:t>
                      </a:r>
                    </a:p>
                    <a:p>
                      <a:pPr marL="0" marR="0">
                        <a:spcBef>
                          <a:spcPts val="0"/>
                        </a:spcBef>
                        <a:spcAft>
                          <a:spcPts val="0"/>
                        </a:spcAft>
                      </a:pPr>
                      <a:r>
                        <a:rPr lang="en-US" sz="1500">
                          <a:effectLst/>
                        </a:rPr>
                        <a:t> </a:t>
                      </a:r>
                    </a:p>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a:effectLst/>
                        </a:rPr>
                        <a:t>25 U.S.C. § 3406(a)</a:t>
                      </a:r>
                      <a:endParaRPr lang="en-US" sz="1500">
                        <a:effectLst/>
                        <a:latin typeface="Times New Roman" panose="02020603050405020304" pitchFamily="18" charset="0"/>
                        <a:ea typeface="Times New Roman" panose="02020603050405020304" pitchFamily="18" charset="0"/>
                      </a:endParaRPr>
                    </a:p>
                  </a:txBody>
                  <a:tcPr marL="49768" marR="49768" marT="0" marB="0"/>
                </a:tc>
                <a:extLst>
                  <a:ext uri="{0D108BD9-81ED-4DB2-BD59-A6C34878D82A}">
                    <a16:rowId xmlns:a16="http://schemas.microsoft.com/office/drawing/2014/main" val="3961070287"/>
                  </a:ext>
                </a:extLst>
              </a:tr>
              <a:tr h="1957525">
                <a:tc>
                  <a:txBody>
                    <a:bodyPr/>
                    <a:lstStyle/>
                    <a:p>
                      <a:pPr marL="0" marR="0">
                        <a:spcBef>
                          <a:spcPts val="0"/>
                        </a:spcBef>
                        <a:spcAft>
                          <a:spcPts val="0"/>
                        </a:spcAft>
                      </a:pPr>
                      <a:r>
                        <a:rPr lang="en-US" sz="1500" dirty="0">
                          <a:effectLst/>
                        </a:rPr>
                        <a:t>Waivers (if any)</a:t>
                      </a:r>
                      <a:endParaRPr lang="en-US" sz="1500" dirty="0">
                        <a:effectLst/>
                        <a:latin typeface="Times New Roman" panose="02020603050405020304" pitchFamily="18" charset="0"/>
                        <a:ea typeface="Times New Roman" panose="02020603050405020304" pitchFamily="18" charset="0"/>
                      </a:endParaRPr>
                    </a:p>
                  </a:txBody>
                  <a:tcPr marL="49768" marR="49768" marT="0" marB="0">
                    <a:solidFill>
                      <a:srgbClr val="D1593E"/>
                    </a:solidFill>
                  </a:tcPr>
                </a:tc>
                <a:tc>
                  <a:txBody>
                    <a:bodyPr/>
                    <a:lstStyle/>
                    <a:p>
                      <a:pPr marL="0" marR="0">
                        <a:spcBef>
                          <a:spcPts val="0"/>
                        </a:spcBef>
                        <a:spcAft>
                          <a:spcPts val="0"/>
                        </a:spcAft>
                      </a:pPr>
                      <a:r>
                        <a:rPr lang="en-US" sz="1500">
                          <a:effectLst/>
                        </a:rPr>
                        <a:t>DOI</a:t>
                      </a:r>
                    </a:p>
                    <a:p>
                      <a:pPr marL="0" marR="0">
                        <a:spcBef>
                          <a:spcPts val="0"/>
                        </a:spcBef>
                        <a:spcAft>
                          <a:spcPts val="0"/>
                        </a:spcAft>
                      </a:pPr>
                      <a:r>
                        <a:rPr lang="en-US" sz="1500">
                          <a:effectLst/>
                        </a:rPr>
                        <a:t> </a:t>
                      </a:r>
                    </a:p>
                    <a:p>
                      <a:pPr marL="0" marR="0">
                        <a:spcBef>
                          <a:spcPts val="0"/>
                        </a:spcBef>
                        <a:spcAft>
                          <a:spcPts val="0"/>
                        </a:spcAft>
                      </a:pPr>
                      <a:r>
                        <a:rPr lang="en-US" sz="1500">
                          <a:effectLst/>
                        </a:rPr>
                        <a:t>Other agencies overseeing programs identified in PL 477 plan</a:t>
                      </a:r>
                    </a:p>
                    <a:p>
                      <a:pPr marL="0" marR="0">
                        <a:spcBef>
                          <a:spcPts val="0"/>
                        </a:spcBef>
                        <a:spcAft>
                          <a:spcPts val="0"/>
                        </a:spcAft>
                      </a:pPr>
                      <a:r>
                        <a:rPr lang="en-US" sz="1500">
                          <a:effectLst/>
                        </a:rPr>
                        <a:t> </a:t>
                      </a:r>
                    </a:p>
                    <a:p>
                      <a:pPr marL="0" marR="0">
                        <a:spcBef>
                          <a:spcPts val="0"/>
                        </a:spcBef>
                        <a:spcAft>
                          <a:spcPts val="0"/>
                        </a:spcAft>
                      </a:pPr>
                      <a:r>
                        <a:rPr lang="en-US" sz="1500">
                          <a:effectLst/>
                        </a:rPr>
                        <a:t>Tribe or tribal organization</a:t>
                      </a:r>
                      <a:endParaRPr lang="en-US" sz="150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dirty="0" smtClean="0">
                          <a:effectLst/>
                        </a:rPr>
                        <a:t>See Separate Table</a:t>
                      </a:r>
                      <a:r>
                        <a:rPr lang="en-US" sz="1500" baseline="0" dirty="0" smtClean="0">
                          <a:effectLst/>
                        </a:rPr>
                        <a:t> on Waiver Process. </a:t>
                      </a:r>
                      <a:endParaRPr lang="en-US" sz="1500" dirty="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dirty="0">
                          <a:effectLst/>
                        </a:rPr>
                        <a:t>See Separate Table</a:t>
                      </a:r>
                      <a:r>
                        <a:rPr lang="en-US" sz="1500" baseline="0" dirty="0">
                          <a:effectLst/>
                        </a:rPr>
                        <a:t> on Waiver Process. </a:t>
                      </a:r>
                      <a:endParaRPr lang="en-US" sz="1500" dirty="0">
                        <a:effectLst/>
                        <a:latin typeface="Times New Roman" panose="02020603050405020304" pitchFamily="18" charset="0"/>
                        <a:ea typeface="Times New Roman" panose="02020603050405020304" pitchFamily="18" charset="0"/>
                      </a:endParaRPr>
                    </a:p>
                  </a:txBody>
                  <a:tcPr marL="49768" marR="49768" marT="0" marB="0"/>
                </a:tc>
                <a:tc>
                  <a:txBody>
                    <a:bodyPr/>
                    <a:lstStyle/>
                    <a:p>
                      <a:pPr marL="0" marR="0">
                        <a:spcBef>
                          <a:spcPts val="0"/>
                        </a:spcBef>
                        <a:spcAft>
                          <a:spcPts val="0"/>
                        </a:spcAft>
                      </a:pPr>
                      <a:r>
                        <a:rPr lang="en-US" sz="1500" dirty="0">
                          <a:effectLst/>
                        </a:rPr>
                        <a:t>See Separate Table</a:t>
                      </a:r>
                      <a:r>
                        <a:rPr lang="en-US" sz="1500" baseline="0" dirty="0">
                          <a:effectLst/>
                        </a:rPr>
                        <a:t> on Waiver Process. </a:t>
                      </a:r>
                      <a:endParaRPr lang="en-US" sz="1500" dirty="0">
                        <a:effectLst/>
                        <a:latin typeface="Times New Roman" panose="02020603050405020304" pitchFamily="18" charset="0"/>
                        <a:ea typeface="Times New Roman" panose="02020603050405020304" pitchFamily="18" charset="0"/>
                      </a:endParaRPr>
                    </a:p>
                  </a:txBody>
                  <a:tcPr marL="49768" marR="49768" marT="0" marB="0"/>
                </a:tc>
                <a:extLst>
                  <a:ext uri="{0D108BD9-81ED-4DB2-BD59-A6C34878D82A}">
                    <a16:rowId xmlns:a16="http://schemas.microsoft.com/office/drawing/2014/main" val="172916118"/>
                  </a:ext>
                </a:extLst>
              </a:tr>
            </a:tbl>
          </a:graphicData>
        </a:graphic>
      </p:graphicFrame>
    </p:spTree>
    <p:extLst>
      <p:ext uri="{BB962C8B-B14F-4D97-AF65-F5344CB8AC3E}">
        <p14:creationId xmlns:p14="http://schemas.microsoft.com/office/powerpoint/2010/main" val="231830455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88229" y="914400"/>
            <a:ext cx="9601196" cy="923363"/>
          </a:xfrm>
        </p:spPr>
        <p:txBody>
          <a:bodyPr>
            <a:normAutofit fontScale="90000"/>
          </a:bodyPr>
          <a:lstStyle/>
          <a:p>
            <a:r>
              <a:rPr lang="en-US" dirty="0"/>
              <a:t>Implementation of PL 477 Amendment</a:t>
            </a:r>
            <a:br>
              <a:rPr lang="en-US" dirty="0"/>
            </a:br>
            <a:r>
              <a:rPr lang="en-US" dirty="0"/>
              <a:t>Process – Approval</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2348218350"/>
              </p:ext>
            </p:extLst>
          </p:nvPr>
        </p:nvGraphicFramePr>
        <p:xfrm>
          <a:off x="537882" y="1990166"/>
          <a:ext cx="11080376" cy="4389120"/>
        </p:xfrm>
        <a:graphic>
          <a:graphicData uri="http://schemas.openxmlformats.org/drawingml/2006/table">
            <a:tbl>
              <a:tblPr firstRow="1" firstCol="1" bandRow="1">
                <a:tableStyleId>{5C22544A-7EE6-4342-B048-85BDC9FD1C3A}</a:tableStyleId>
              </a:tblPr>
              <a:tblGrid>
                <a:gridCol w="2247446">
                  <a:extLst>
                    <a:ext uri="{9D8B030D-6E8A-4147-A177-3AD203B41FA5}">
                      <a16:colId xmlns:a16="http://schemas.microsoft.com/office/drawing/2014/main" val="2717397205"/>
                    </a:ext>
                  </a:extLst>
                </a:gridCol>
                <a:gridCol w="1611860">
                  <a:extLst>
                    <a:ext uri="{9D8B030D-6E8A-4147-A177-3AD203B41FA5}">
                      <a16:colId xmlns:a16="http://schemas.microsoft.com/office/drawing/2014/main" val="2202784016"/>
                    </a:ext>
                  </a:extLst>
                </a:gridCol>
                <a:gridCol w="3469341">
                  <a:extLst>
                    <a:ext uri="{9D8B030D-6E8A-4147-A177-3AD203B41FA5}">
                      <a16:colId xmlns:a16="http://schemas.microsoft.com/office/drawing/2014/main" val="539658812"/>
                    </a:ext>
                  </a:extLst>
                </a:gridCol>
                <a:gridCol w="1912111">
                  <a:extLst>
                    <a:ext uri="{9D8B030D-6E8A-4147-A177-3AD203B41FA5}">
                      <a16:colId xmlns:a16="http://schemas.microsoft.com/office/drawing/2014/main" val="257672391"/>
                    </a:ext>
                  </a:extLst>
                </a:gridCol>
                <a:gridCol w="1839618">
                  <a:extLst>
                    <a:ext uri="{9D8B030D-6E8A-4147-A177-3AD203B41FA5}">
                      <a16:colId xmlns:a16="http://schemas.microsoft.com/office/drawing/2014/main" val="1013784975"/>
                    </a:ext>
                  </a:extLst>
                </a:gridCol>
              </a:tblGrid>
              <a:tr h="231588">
                <a:tc>
                  <a:txBody>
                    <a:bodyPr/>
                    <a:lstStyle/>
                    <a:p>
                      <a:pPr marL="0" marR="0">
                        <a:spcBef>
                          <a:spcPts val="0"/>
                        </a:spcBef>
                        <a:spcAft>
                          <a:spcPts val="0"/>
                        </a:spcAft>
                      </a:pPr>
                      <a:r>
                        <a:rPr lang="en-US" sz="1600">
                          <a:effectLst/>
                        </a:rPr>
                        <a:t> </a:t>
                      </a:r>
                      <a:endParaRPr lang="en-US" sz="16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600">
                          <a:effectLst/>
                        </a:rPr>
                        <a:t>Actor </a:t>
                      </a:r>
                      <a:endParaRPr lang="en-US" sz="16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600">
                          <a:effectLst/>
                        </a:rPr>
                        <a:t>Action</a:t>
                      </a:r>
                      <a:endParaRPr lang="en-US" sz="16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600">
                          <a:effectLst/>
                        </a:rPr>
                        <a:t>Timeframe </a:t>
                      </a:r>
                      <a:endParaRPr lang="en-US" sz="16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600" dirty="0">
                          <a:effectLst/>
                        </a:rPr>
                        <a:t>PL 477 Section</a:t>
                      </a:r>
                      <a:endParaRPr lang="en-US" sz="1600" dirty="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extLst>
                  <a:ext uri="{0D108BD9-81ED-4DB2-BD59-A6C34878D82A}">
                    <a16:rowId xmlns:a16="http://schemas.microsoft.com/office/drawing/2014/main" val="115971887"/>
                  </a:ext>
                </a:extLst>
              </a:tr>
              <a:tr h="3936999">
                <a:tc>
                  <a:txBody>
                    <a:bodyPr/>
                    <a:lstStyle/>
                    <a:p>
                      <a:pPr marL="0" marR="0">
                        <a:spcBef>
                          <a:spcPts val="0"/>
                        </a:spcBef>
                        <a:spcAft>
                          <a:spcPts val="0"/>
                        </a:spcAft>
                      </a:pPr>
                      <a:r>
                        <a:rPr lang="en-US" sz="1600" dirty="0">
                          <a:effectLst/>
                        </a:rPr>
                        <a:t>Consideration and Decision</a:t>
                      </a:r>
                      <a:endParaRPr lang="en-US" sz="1600" dirty="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600">
                          <a:effectLst/>
                        </a:rPr>
                        <a:t>DOI</a:t>
                      </a:r>
                      <a:endParaRPr lang="en-US" sz="160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600" dirty="0">
                          <a:effectLst/>
                        </a:rPr>
                        <a:t>Approve or deny the PL 477 plan under its “exclusive authority.”</a:t>
                      </a:r>
                    </a:p>
                    <a:p>
                      <a:pPr marL="0" marR="0">
                        <a:spcBef>
                          <a:spcPts val="0"/>
                        </a:spcBef>
                        <a:spcAft>
                          <a:spcPts val="0"/>
                        </a:spcAft>
                      </a:pPr>
                      <a:r>
                        <a:rPr lang="en-US" sz="1600" dirty="0">
                          <a:effectLst/>
                        </a:rPr>
                        <a:t> </a:t>
                      </a:r>
                    </a:p>
                    <a:p>
                      <a:pPr marL="0" marR="0">
                        <a:spcBef>
                          <a:spcPts val="0"/>
                        </a:spcBef>
                        <a:spcAft>
                          <a:spcPts val="0"/>
                        </a:spcAft>
                      </a:pPr>
                      <a:r>
                        <a:rPr lang="en-US" sz="1600" dirty="0">
                          <a:effectLst/>
                        </a:rPr>
                        <a:t>If the PL 477 plan is denied: </a:t>
                      </a:r>
                    </a:p>
                    <a:p>
                      <a:pPr marL="0" marR="0">
                        <a:spcBef>
                          <a:spcPts val="0"/>
                        </a:spcBef>
                        <a:spcAft>
                          <a:spcPts val="0"/>
                        </a:spcAft>
                      </a:pPr>
                      <a:r>
                        <a:rPr lang="en-US" sz="1600" dirty="0">
                          <a:effectLst/>
                        </a:rPr>
                        <a:t>provide the tribe “</a:t>
                      </a:r>
                      <a:r>
                        <a:rPr lang="en-US" sz="1600" u="sng" dirty="0">
                          <a:effectLst/>
                        </a:rPr>
                        <a:t>a written notification of disapproval of the plan that contains a specific finding that clearly demonstrates, or that is supported by a controlling legal authority, that the plan does not meet” the specific statutory requirements of a PL 477 plan submission</a:t>
                      </a:r>
                      <a:r>
                        <a:rPr lang="en-US" sz="1600" dirty="0">
                          <a:effectLst/>
                        </a:rPr>
                        <a:t>; provide assistance to the tribe to overcome the stated objections; and provide notice of the right to appeal.</a:t>
                      </a:r>
                      <a:endParaRPr lang="en-US" sz="16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600" dirty="0">
                          <a:effectLst/>
                        </a:rPr>
                        <a:t>Not later than 90 days after receipt of the PL 477 plan.  Otherwise the submission is considered approved.</a:t>
                      </a:r>
                    </a:p>
                    <a:p>
                      <a:pPr marL="0" marR="0">
                        <a:spcBef>
                          <a:spcPts val="0"/>
                        </a:spcBef>
                        <a:spcAft>
                          <a:spcPts val="0"/>
                        </a:spcAft>
                      </a:pPr>
                      <a:r>
                        <a:rPr lang="en-US" sz="1600" dirty="0">
                          <a:effectLst/>
                        </a:rPr>
                        <a:t> </a:t>
                      </a:r>
                    </a:p>
                    <a:p>
                      <a:pPr marL="0" marR="0">
                        <a:spcBef>
                          <a:spcPts val="0"/>
                        </a:spcBef>
                        <a:spcAft>
                          <a:spcPts val="0"/>
                        </a:spcAft>
                      </a:pPr>
                      <a:r>
                        <a:rPr lang="en-US" sz="1600" dirty="0">
                          <a:effectLst/>
                        </a:rPr>
                        <a:t>However, DOI can extend this period for not more than 90 additional days with the tribe’s consent.</a:t>
                      </a:r>
                    </a:p>
                    <a:p>
                      <a:pPr marL="0" marR="0">
                        <a:spcBef>
                          <a:spcPts val="0"/>
                        </a:spcBef>
                        <a:spcAft>
                          <a:spcPts val="0"/>
                        </a:spcAft>
                      </a:pPr>
                      <a:r>
                        <a:rPr lang="en-US" sz="1600" dirty="0">
                          <a:effectLst/>
                        </a:rPr>
                        <a:t> </a:t>
                      </a:r>
                    </a:p>
                    <a:p>
                      <a:pPr marL="0" marR="0">
                        <a:spcBef>
                          <a:spcPts val="0"/>
                        </a:spcBef>
                        <a:spcAft>
                          <a:spcPts val="0"/>
                        </a:spcAft>
                      </a:pPr>
                      <a:r>
                        <a:rPr lang="en-US" sz="1600" dirty="0">
                          <a:effectLst/>
                        </a:rPr>
                        <a:t> </a:t>
                      </a:r>
                    </a:p>
                    <a:p>
                      <a:pPr marL="0" marR="0">
                        <a:spcBef>
                          <a:spcPts val="0"/>
                        </a:spcBef>
                        <a:spcAft>
                          <a:spcPts val="0"/>
                        </a:spcAft>
                      </a:pPr>
                      <a:r>
                        <a:rPr lang="en-US" sz="1600" dirty="0">
                          <a:effectLst/>
                        </a:rPr>
                        <a:t> </a:t>
                      </a:r>
                      <a:endParaRPr lang="en-US" sz="16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600" dirty="0">
                          <a:effectLst/>
                        </a:rPr>
                        <a:t>25 U.S.C. § </a:t>
                      </a:r>
                      <a:r>
                        <a:rPr lang="en-US" sz="1600" dirty="0" smtClean="0">
                          <a:effectLst/>
                        </a:rPr>
                        <a:t>3407</a:t>
                      </a:r>
                      <a:endParaRPr lang="en-US" sz="1600" dirty="0">
                        <a:effectLst/>
                        <a:latin typeface="Times New Roman" panose="02020603050405020304" pitchFamily="18" charset="0"/>
                        <a:ea typeface="Times New Roman" panose="02020603050405020304" pitchFamily="18" charset="0"/>
                      </a:endParaRPr>
                    </a:p>
                  </a:txBody>
                  <a:tcPr marL="40136" marR="40136" marT="0" marB="0"/>
                </a:tc>
                <a:extLst>
                  <a:ext uri="{0D108BD9-81ED-4DB2-BD59-A6C34878D82A}">
                    <a16:rowId xmlns:a16="http://schemas.microsoft.com/office/drawing/2014/main" val="2862493250"/>
                  </a:ext>
                </a:extLst>
              </a:tr>
            </a:tbl>
          </a:graphicData>
        </a:graphic>
      </p:graphicFrame>
    </p:spTree>
    <p:extLst>
      <p:ext uri="{BB962C8B-B14F-4D97-AF65-F5344CB8AC3E}">
        <p14:creationId xmlns:p14="http://schemas.microsoft.com/office/powerpoint/2010/main" val="36349900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88231" y="860612"/>
            <a:ext cx="9601196" cy="1007034"/>
          </a:xfrm>
        </p:spPr>
        <p:txBody>
          <a:bodyPr>
            <a:normAutofit fontScale="90000"/>
          </a:bodyPr>
          <a:lstStyle/>
          <a:p>
            <a:r>
              <a:rPr lang="en-US" dirty="0"/>
              <a:t>Implementation of PL 477 Amendment</a:t>
            </a:r>
            <a:br>
              <a:rPr lang="en-US" dirty="0"/>
            </a:br>
            <a:r>
              <a:rPr lang="en-US" dirty="0"/>
              <a:t>Process – Implementation</a:t>
            </a:r>
          </a:p>
        </p:txBody>
      </p:sp>
      <p:graphicFrame>
        <p:nvGraphicFramePr>
          <p:cNvPr id="7" name="Content Placeholder 6"/>
          <p:cNvGraphicFramePr>
            <a:graphicFrameLocks noGrp="1"/>
          </p:cNvGraphicFramePr>
          <p:nvPr>
            <p:ph idx="1"/>
            <p:extLst>
              <p:ext uri="{D42A27DB-BD31-4B8C-83A1-F6EECF244321}">
                <p14:modId xmlns:p14="http://schemas.microsoft.com/office/powerpoint/2010/main" val="4033917999"/>
              </p:ext>
            </p:extLst>
          </p:nvPr>
        </p:nvGraphicFramePr>
        <p:xfrm>
          <a:off x="77889" y="1944819"/>
          <a:ext cx="12021880" cy="4817488"/>
        </p:xfrm>
        <a:graphic>
          <a:graphicData uri="http://schemas.openxmlformats.org/drawingml/2006/table">
            <a:tbl>
              <a:tblPr firstRow="1" firstCol="1" bandRow="1">
                <a:tableStyleId>{5C22544A-7EE6-4342-B048-85BDC9FD1C3A}</a:tableStyleId>
              </a:tblPr>
              <a:tblGrid>
                <a:gridCol w="2123051">
                  <a:extLst>
                    <a:ext uri="{9D8B030D-6E8A-4147-A177-3AD203B41FA5}">
                      <a16:colId xmlns:a16="http://schemas.microsoft.com/office/drawing/2014/main" val="1678688491"/>
                    </a:ext>
                  </a:extLst>
                </a:gridCol>
                <a:gridCol w="2237201">
                  <a:extLst>
                    <a:ext uri="{9D8B030D-6E8A-4147-A177-3AD203B41FA5}">
                      <a16:colId xmlns:a16="http://schemas.microsoft.com/office/drawing/2014/main" val="3140487239"/>
                    </a:ext>
                  </a:extLst>
                </a:gridCol>
                <a:gridCol w="3832264">
                  <a:extLst>
                    <a:ext uri="{9D8B030D-6E8A-4147-A177-3AD203B41FA5}">
                      <a16:colId xmlns:a16="http://schemas.microsoft.com/office/drawing/2014/main" val="1117177093"/>
                    </a:ext>
                  </a:extLst>
                </a:gridCol>
                <a:gridCol w="1832303">
                  <a:extLst>
                    <a:ext uri="{9D8B030D-6E8A-4147-A177-3AD203B41FA5}">
                      <a16:colId xmlns:a16="http://schemas.microsoft.com/office/drawing/2014/main" val="1361031186"/>
                    </a:ext>
                  </a:extLst>
                </a:gridCol>
                <a:gridCol w="1997061">
                  <a:extLst>
                    <a:ext uri="{9D8B030D-6E8A-4147-A177-3AD203B41FA5}">
                      <a16:colId xmlns:a16="http://schemas.microsoft.com/office/drawing/2014/main" val="3375543111"/>
                    </a:ext>
                  </a:extLst>
                </a:gridCol>
              </a:tblGrid>
              <a:tr h="253824">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a:effectLst/>
                        </a:rPr>
                        <a:t>Actor </a:t>
                      </a:r>
                      <a:endParaRPr lang="en-US" sz="15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a:effectLst/>
                        </a:rPr>
                        <a:t>Action</a:t>
                      </a:r>
                      <a:endParaRPr lang="en-US" sz="15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a:effectLst/>
                        </a:rPr>
                        <a:t>Timeframe </a:t>
                      </a:r>
                      <a:endParaRPr lang="en-US" sz="150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dirty="0">
                          <a:effectLst/>
                        </a:rPr>
                        <a:t>PL 477 Section</a:t>
                      </a:r>
                      <a:endParaRPr lang="en-US" sz="1500" dirty="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extLst>
                  <a:ext uri="{0D108BD9-81ED-4DB2-BD59-A6C34878D82A}">
                    <a16:rowId xmlns:a16="http://schemas.microsoft.com/office/drawing/2014/main" val="103798201"/>
                  </a:ext>
                </a:extLst>
              </a:tr>
              <a:tr h="2204777">
                <a:tc>
                  <a:txBody>
                    <a:bodyPr/>
                    <a:lstStyle/>
                    <a:p>
                      <a:pPr marL="0" marR="0">
                        <a:spcBef>
                          <a:spcPts val="0"/>
                        </a:spcBef>
                        <a:spcAft>
                          <a:spcPts val="0"/>
                        </a:spcAft>
                      </a:pPr>
                      <a:r>
                        <a:rPr lang="en-US" sz="1500" dirty="0">
                          <a:effectLst/>
                        </a:rPr>
                        <a:t>Implementation of Approved PL 477 Plan</a:t>
                      </a:r>
                      <a:endParaRPr lang="en-US" sz="1500" dirty="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dirty="0">
                          <a:effectLst/>
                        </a:rPr>
                        <a:t>DOI</a:t>
                      </a:r>
                      <a:endParaRPr lang="en-US" sz="15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rPr>
                        <a:t>Authorize the tribe to integrate the programs and funds and to coordinate the employment, training, and related services provided with those funds in a consolidated and comprehensive tribal PL 477 plan.</a:t>
                      </a:r>
                    </a:p>
                    <a:p>
                      <a:pPr marL="0" marR="0">
                        <a:spcBef>
                          <a:spcPts val="0"/>
                        </a:spcBef>
                        <a:spcAft>
                          <a:spcPts val="0"/>
                        </a:spcAft>
                      </a:pPr>
                      <a:r>
                        <a:rPr lang="en-US" sz="1500" dirty="0">
                          <a:effectLst/>
                        </a:rPr>
                        <a:t> </a:t>
                      </a:r>
                    </a:p>
                    <a:p>
                      <a:pPr marL="0" marR="0">
                        <a:spcBef>
                          <a:spcPts val="0"/>
                        </a:spcBef>
                        <a:spcAft>
                          <a:spcPts val="0"/>
                        </a:spcAft>
                      </a:pPr>
                      <a:r>
                        <a:rPr lang="en-US" sz="1500" dirty="0">
                          <a:effectLst/>
                        </a:rPr>
                        <a:t>Note that certain job creation activities and employer training placements may be operated under a PL 477 plan.</a:t>
                      </a:r>
                      <a:endParaRPr lang="en-US" sz="15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rPr>
                        <a:t>25 U.S.C. </a:t>
                      </a:r>
                      <a:r>
                        <a:rPr lang="en-US" sz="1500" dirty="0" smtClean="0">
                          <a:effectLst/>
                        </a:rPr>
                        <a:t>§ </a:t>
                      </a:r>
                      <a:r>
                        <a:rPr lang="en-US" sz="1500" dirty="0">
                          <a:effectLst/>
                        </a:rPr>
                        <a:t>3403</a:t>
                      </a:r>
                    </a:p>
                    <a:p>
                      <a:pPr marL="0" marR="0">
                        <a:spcBef>
                          <a:spcPts val="0"/>
                        </a:spcBef>
                        <a:spcAft>
                          <a:spcPts val="0"/>
                        </a:spcAft>
                      </a:pPr>
                      <a:r>
                        <a:rPr lang="en-US" sz="1500" dirty="0">
                          <a:effectLst/>
                        </a:rPr>
                        <a:t> </a:t>
                      </a:r>
                    </a:p>
                    <a:p>
                      <a:pPr marL="0" marR="0">
                        <a:spcBef>
                          <a:spcPts val="0"/>
                        </a:spcBef>
                        <a:spcAft>
                          <a:spcPts val="0"/>
                        </a:spcAft>
                      </a:pPr>
                      <a:r>
                        <a:rPr lang="en-US" sz="1500" dirty="0">
                          <a:effectLst/>
                        </a:rPr>
                        <a:t>See also </a:t>
                      </a:r>
                    </a:p>
                    <a:p>
                      <a:pPr marL="0" marR="0">
                        <a:spcBef>
                          <a:spcPts val="0"/>
                        </a:spcBef>
                        <a:spcAft>
                          <a:spcPts val="0"/>
                        </a:spcAft>
                      </a:pPr>
                      <a:r>
                        <a:rPr lang="en-US" sz="1500" dirty="0">
                          <a:effectLst/>
                        </a:rPr>
                        <a:t>25 U.S.C. § </a:t>
                      </a:r>
                      <a:r>
                        <a:rPr lang="en-US" sz="1500" dirty="0" smtClean="0">
                          <a:effectLst/>
                        </a:rPr>
                        <a:t>3404(b</a:t>
                      </a:r>
                      <a:r>
                        <a:rPr lang="en-US" sz="1500" dirty="0">
                          <a:effectLst/>
                        </a:rPr>
                        <a:t>)</a:t>
                      </a:r>
                    </a:p>
                    <a:p>
                      <a:pPr marL="0" marR="0">
                        <a:spcBef>
                          <a:spcPts val="0"/>
                        </a:spcBef>
                        <a:spcAft>
                          <a:spcPts val="0"/>
                        </a:spcAft>
                      </a:pPr>
                      <a:r>
                        <a:rPr lang="en-US" sz="1500" dirty="0">
                          <a:effectLst/>
                        </a:rPr>
                        <a:t> </a:t>
                      </a:r>
                    </a:p>
                    <a:p>
                      <a:pPr marL="0" marR="0">
                        <a:spcBef>
                          <a:spcPts val="0"/>
                        </a:spcBef>
                        <a:spcAft>
                          <a:spcPts val="0"/>
                        </a:spcAft>
                      </a:pPr>
                      <a:r>
                        <a:rPr lang="en-US" sz="1500" dirty="0">
                          <a:effectLst/>
                        </a:rPr>
                        <a:t> </a:t>
                      </a:r>
                    </a:p>
                    <a:p>
                      <a:pPr marL="0" marR="0">
                        <a:spcBef>
                          <a:spcPts val="0"/>
                        </a:spcBef>
                        <a:spcAft>
                          <a:spcPts val="0"/>
                        </a:spcAft>
                      </a:pPr>
                      <a:r>
                        <a:rPr lang="en-US" sz="1500" dirty="0">
                          <a:effectLst/>
                        </a:rPr>
                        <a:t> </a:t>
                      </a:r>
                      <a:r>
                        <a:rPr lang="en-US" sz="1500" dirty="0" smtClean="0">
                          <a:effectLst/>
                        </a:rPr>
                        <a:t>25 </a:t>
                      </a:r>
                      <a:r>
                        <a:rPr lang="en-US" sz="1500" dirty="0">
                          <a:effectLst/>
                        </a:rPr>
                        <a:t>U.S.C. §§ 3408, 3409</a:t>
                      </a:r>
                      <a:endParaRPr lang="en-US" sz="1500" dirty="0">
                        <a:effectLst/>
                        <a:latin typeface="Times New Roman" panose="02020603050405020304" pitchFamily="18" charset="0"/>
                        <a:ea typeface="Times New Roman" panose="02020603050405020304" pitchFamily="18" charset="0"/>
                      </a:endParaRPr>
                    </a:p>
                  </a:txBody>
                  <a:tcPr marL="40136" marR="40136" marT="0" marB="0"/>
                </a:tc>
                <a:extLst>
                  <a:ext uri="{0D108BD9-81ED-4DB2-BD59-A6C34878D82A}">
                    <a16:rowId xmlns:a16="http://schemas.microsoft.com/office/drawing/2014/main" val="1872826902"/>
                  </a:ext>
                </a:extLst>
              </a:tr>
              <a:tr h="1651221">
                <a:tc>
                  <a:txBody>
                    <a:bodyPr/>
                    <a:lstStyle/>
                    <a:p>
                      <a:pPr marL="0" marR="0">
                        <a:spcBef>
                          <a:spcPts val="0"/>
                        </a:spcBef>
                        <a:spcAft>
                          <a:spcPts val="0"/>
                        </a:spcAft>
                      </a:pPr>
                      <a:r>
                        <a:rPr lang="en-US" sz="1500" dirty="0">
                          <a:effectLst/>
                        </a:rPr>
                        <a:t>Funding</a:t>
                      </a:r>
                      <a:endParaRPr lang="en-US" sz="1500" dirty="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dirty="0">
                          <a:effectLst/>
                          <a:latin typeface="+mj-lt"/>
                        </a:rPr>
                        <a:t>Other agencies overseeing programs identified in PL 477 </a:t>
                      </a:r>
                      <a:r>
                        <a:rPr lang="en-US" sz="1500" dirty="0" smtClean="0">
                          <a:effectLst/>
                          <a:latin typeface="+mj-lt"/>
                        </a:rPr>
                        <a:t>plan</a:t>
                      </a:r>
                    </a:p>
                    <a:p>
                      <a:pPr marL="0" marR="0">
                        <a:spcBef>
                          <a:spcPts val="0"/>
                        </a:spcBef>
                        <a:spcAft>
                          <a:spcPts val="0"/>
                        </a:spcAft>
                      </a:pPr>
                      <a:endParaRPr lang="en-US" sz="1500" dirty="0" smtClean="0">
                        <a:effectLst/>
                        <a:latin typeface="+mj-lt"/>
                        <a:ea typeface="Times New Roman" panose="02020603050405020304" pitchFamily="18" charset="0"/>
                      </a:endParaRPr>
                    </a:p>
                    <a:p>
                      <a:pPr marL="0" marR="0">
                        <a:spcBef>
                          <a:spcPts val="0"/>
                        </a:spcBef>
                        <a:spcAft>
                          <a:spcPts val="0"/>
                        </a:spcAft>
                      </a:pPr>
                      <a:r>
                        <a:rPr lang="en-US" sz="1500" dirty="0" smtClean="0">
                          <a:effectLst/>
                          <a:latin typeface="+mj-lt"/>
                          <a:ea typeface="Times New Roman" panose="02020603050405020304" pitchFamily="18" charset="0"/>
                        </a:rPr>
                        <a:t>DOI</a:t>
                      </a:r>
                      <a:endParaRPr lang="en-US" sz="1500" dirty="0">
                        <a:effectLst/>
                        <a:latin typeface="+mj-lt"/>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latin typeface="+mj-lt"/>
                        </a:rPr>
                        <a:t>Transfer funds appropriated for programs integrated into a PL 477 plan to DOI</a:t>
                      </a:r>
                      <a:r>
                        <a:rPr lang="en-US" sz="1500" dirty="0" smtClean="0">
                          <a:effectLst/>
                          <a:latin typeface="+mj-lt"/>
                        </a:rPr>
                        <a:t>.</a:t>
                      </a:r>
                    </a:p>
                    <a:p>
                      <a:pPr marL="0" marR="0">
                        <a:spcBef>
                          <a:spcPts val="0"/>
                        </a:spcBef>
                        <a:spcAft>
                          <a:spcPts val="0"/>
                        </a:spcAft>
                      </a:pPr>
                      <a:endParaRPr lang="en-US" sz="1500" dirty="0" smtClean="0">
                        <a:effectLst/>
                        <a:latin typeface="+mj-lt"/>
                        <a:ea typeface="Times New Roman" panose="02020603050405020304" pitchFamily="18" charset="0"/>
                      </a:endParaRPr>
                    </a:p>
                    <a:p>
                      <a:pPr marL="0" marR="0">
                        <a:spcBef>
                          <a:spcPts val="0"/>
                        </a:spcBef>
                        <a:spcAft>
                          <a:spcPts val="0"/>
                        </a:spcAft>
                      </a:pPr>
                      <a:endParaRPr lang="en-US" sz="1500" dirty="0" smtClean="0">
                        <a:effectLst/>
                        <a:latin typeface="+mj-lt"/>
                        <a:ea typeface="Times New Roman" panose="02020603050405020304" pitchFamily="18" charset="0"/>
                      </a:endParaRPr>
                    </a:p>
                    <a:p>
                      <a:pPr marL="0" marR="0">
                        <a:spcBef>
                          <a:spcPts val="0"/>
                        </a:spcBef>
                        <a:spcAft>
                          <a:spcPts val="0"/>
                        </a:spcAft>
                      </a:pPr>
                      <a:r>
                        <a:rPr lang="en-US" sz="1500" dirty="0" smtClean="0">
                          <a:effectLst/>
                          <a:latin typeface="+mj-lt"/>
                          <a:ea typeface="Times New Roman" panose="02020603050405020304" pitchFamily="18" charset="0"/>
                        </a:rPr>
                        <a:t>Transfer funds to tribes.</a:t>
                      </a:r>
                      <a:endParaRPr lang="en-US" sz="1500" dirty="0">
                        <a:effectLst/>
                        <a:latin typeface="+mj-lt"/>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latin typeface="+mj-lt"/>
                        </a:rPr>
                        <a:t>Not later than 30 days after the date of apportionment</a:t>
                      </a:r>
                      <a:r>
                        <a:rPr lang="en-US" sz="1500" dirty="0" smtClean="0">
                          <a:effectLst/>
                          <a:latin typeface="+mj-lt"/>
                        </a:rPr>
                        <a:t>.</a:t>
                      </a:r>
                    </a:p>
                    <a:p>
                      <a:pPr marL="0" marR="0">
                        <a:spcBef>
                          <a:spcPts val="0"/>
                        </a:spcBef>
                        <a:spcAft>
                          <a:spcPts val="0"/>
                        </a:spcAft>
                      </a:pPr>
                      <a:endParaRPr lang="en-US" sz="1500" dirty="0" smtClean="0">
                        <a:effectLst/>
                        <a:latin typeface="+mj-lt"/>
                        <a:ea typeface="Times New Roman" panose="02020603050405020304" pitchFamily="18" charset="0"/>
                      </a:endParaRPr>
                    </a:p>
                    <a:p>
                      <a:pPr marL="0" marR="0">
                        <a:spcBef>
                          <a:spcPts val="0"/>
                        </a:spcBef>
                        <a:spcAft>
                          <a:spcPts val="0"/>
                        </a:spcAft>
                      </a:pPr>
                      <a:r>
                        <a:rPr lang="en-US" sz="1500" dirty="0" smtClean="0">
                          <a:effectLst/>
                          <a:latin typeface="+mj-lt"/>
                          <a:ea typeface="Times New Roman" panose="02020603050405020304" pitchFamily="18" charset="0"/>
                        </a:rPr>
                        <a:t>Not later than 45 days</a:t>
                      </a:r>
                      <a:r>
                        <a:rPr lang="en-US" sz="1500" baseline="0" dirty="0" smtClean="0">
                          <a:effectLst/>
                          <a:latin typeface="+mj-lt"/>
                          <a:ea typeface="Times New Roman" panose="02020603050405020304" pitchFamily="18" charset="0"/>
                        </a:rPr>
                        <a:t> after receipt from the agency.</a:t>
                      </a:r>
                      <a:endParaRPr lang="en-US" sz="1500" dirty="0">
                        <a:effectLst/>
                        <a:latin typeface="+mj-lt"/>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latin typeface="+mj-lt"/>
                        </a:rPr>
                        <a:t>25 U.S.C. §  </a:t>
                      </a:r>
                      <a:r>
                        <a:rPr lang="en-US" sz="1500" dirty="0" smtClean="0">
                          <a:effectLst/>
                          <a:latin typeface="+mj-lt"/>
                        </a:rPr>
                        <a:t>3412(a)</a:t>
                      </a:r>
                      <a:endParaRPr lang="en-US" sz="1500" dirty="0">
                        <a:effectLst/>
                        <a:latin typeface="+mj-lt"/>
                      </a:endParaRPr>
                    </a:p>
                    <a:p>
                      <a:pPr marL="0" marR="0">
                        <a:spcBef>
                          <a:spcPts val="0"/>
                        </a:spcBef>
                        <a:spcAft>
                          <a:spcPts val="0"/>
                        </a:spcAft>
                      </a:pPr>
                      <a:r>
                        <a:rPr lang="en-US" sz="1500" dirty="0">
                          <a:effectLst/>
                          <a:latin typeface="+mj-lt"/>
                        </a:rPr>
                        <a:t> </a:t>
                      </a:r>
                      <a:endParaRPr lang="en-US" sz="1500" dirty="0" smtClean="0">
                        <a:effectLst/>
                        <a:latin typeface="+mj-lt"/>
                      </a:endParaRPr>
                    </a:p>
                    <a:p>
                      <a:pPr marL="0" marR="0">
                        <a:spcBef>
                          <a:spcPts val="0"/>
                        </a:spcBef>
                        <a:spcAft>
                          <a:spcPts val="0"/>
                        </a:spcAft>
                      </a:pPr>
                      <a:endParaRPr lang="en-US" sz="1500" dirty="0" smtClean="0">
                        <a:effectLst/>
                        <a:latin typeface="+mj-lt"/>
                        <a:ea typeface="Times New Roman" panose="02020603050405020304" pitchFamily="18" charset="0"/>
                      </a:endParaRPr>
                    </a:p>
                    <a:p>
                      <a:pPr marL="0" marR="0">
                        <a:spcBef>
                          <a:spcPts val="0"/>
                        </a:spcBef>
                        <a:spcAft>
                          <a:spcPts val="0"/>
                        </a:spcAft>
                      </a:pPr>
                      <a:endParaRPr lang="en-US" sz="1500" dirty="0" smtClean="0">
                        <a:effectLst/>
                        <a:latin typeface="+mj-lt"/>
                        <a:ea typeface="Times New Roman" panose="02020603050405020304" pitchFamily="18" charset="0"/>
                      </a:endParaRPr>
                    </a:p>
                    <a:p>
                      <a:pPr marL="0" marR="0">
                        <a:spcBef>
                          <a:spcPts val="0"/>
                        </a:spcBef>
                        <a:spcAft>
                          <a:spcPts val="0"/>
                        </a:spcAft>
                      </a:pPr>
                      <a:r>
                        <a:rPr lang="en-US" sz="1500" dirty="0" smtClean="0">
                          <a:effectLst/>
                          <a:latin typeface="+mj-lt"/>
                        </a:rPr>
                        <a:t>25 U.S.C. §</a:t>
                      </a:r>
                      <a:r>
                        <a:rPr lang="en-US" sz="1500" kern="1200" dirty="0" smtClean="0">
                          <a:solidFill>
                            <a:schemeClr val="dk1"/>
                          </a:solidFill>
                          <a:effectLst/>
                          <a:latin typeface="+mn-lt"/>
                          <a:ea typeface="+mn-ea"/>
                          <a:cs typeface="+mn-cs"/>
                        </a:rPr>
                        <a:t>§</a:t>
                      </a:r>
                      <a:r>
                        <a:rPr lang="en-US" sz="1500" dirty="0" smtClean="0">
                          <a:effectLst/>
                          <a:latin typeface="+mj-lt"/>
                        </a:rPr>
                        <a:t>  3410(a), 3412(b)</a:t>
                      </a:r>
                      <a:endParaRPr lang="en-US" sz="1500" dirty="0">
                        <a:effectLst/>
                        <a:latin typeface="+mj-lt"/>
                        <a:ea typeface="Times New Roman" panose="02020603050405020304" pitchFamily="18" charset="0"/>
                      </a:endParaRPr>
                    </a:p>
                  </a:txBody>
                  <a:tcPr marL="40136" marR="40136" marT="0" marB="0"/>
                </a:tc>
                <a:extLst>
                  <a:ext uri="{0D108BD9-81ED-4DB2-BD59-A6C34878D82A}">
                    <a16:rowId xmlns:a16="http://schemas.microsoft.com/office/drawing/2014/main" val="1512770146"/>
                  </a:ext>
                </a:extLst>
              </a:tr>
              <a:tr h="707666">
                <a:tc>
                  <a:txBody>
                    <a:bodyPr/>
                    <a:lstStyle/>
                    <a:p>
                      <a:pPr marL="0" marR="0">
                        <a:spcBef>
                          <a:spcPts val="0"/>
                        </a:spcBef>
                        <a:spcAft>
                          <a:spcPts val="0"/>
                        </a:spcAft>
                      </a:pPr>
                      <a:r>
                        <a:rPr lang="en-US" sz="1500" dirty="0">
                          <a:effectLst/>
                        </a:rPr>
                        <a:t>Administration</a:t>
                      </a:r>
                      <a:endParaRPr lang="en-US" sz="1500" dirty="0">
                        <a:effectLst/>
                        <a:latin typeface="Times New Roman" panose="02020603050405020304" pitchFamily="18" charset="0"/>
                        <a:ea typeface="Times New Roman" panose="02020603050405020304" pitchFamily="18" charset="0"/>
                      </a:endParaRPr>
                    </a:p>
                  </a:txBody>
                  <a:tcPr marL="40136" marR="40136" marT="0" marB="0">
                    <a:solidFill>
                      <a:srgbClr val="D1593E"/>
                    </a:solidFill>
                  </a:tcPr>
                </a:tc>
                <a:tc>
                  <a:txBody>
                    <a:bodyPr/>
                    <a:lstStyle/>
                    <a:p>
                      <a:pPr marL="0" marR="0">
                        <a:spcBef>
                          <a:spcPts val="0"/>
                        </a:spcBef>
                        <a:spcAft>
                          <a:spcPts val="0"/>
                        </a:spcAft>
                      </a:pPr>
                      <a:r>
                        <a:rPr lang="en-US" sz="1500" dirty="0">
                          <a:effectLst/>
                        </a:rPr>
                        <a:t>DOI</a:t>
                      </a:r>
                      <a:endParaRPr lang="en-US" sz="15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smtClean="0">
                          <a:effectLst/>
                        </a:rPr>
                        <a:t>Review tribes</a:t>
                      </a:r>
                      <a:r>
                        <a:rPr lang="en-US" sz="1500" dirty="0">
                          <a:effectLst/>
                        </a:rPr>
                        <a:t>’ annual </a:t>
                      </a:r>
                      <a:r>
                        <a:rPr lang="en-US" sz="1500" dirty="0" smtClean="0">
                          <a:effectLst/>
                        </a:rPr>
                        <a:t>reports </a:t>
                      </a:r>
                      <a:r>
                        <a:rPr lang="en-US" sz="1500" dirty="0">
                          <a:effectLst/>
                        </a:rPr>
                        <a:t>and administer PL 477 plans.</a:t>
                      </a:r>
                      <a:endParaRPr lang="en-US" sz="15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rPr>
                        <a:t> </a:t>
                      </a:r>
                      <a:endParaRPr lang="en-US" sz="1500" dirty="0">
                        <a:effectLst/>
                        <a:latin typeface="Times New Roman" panose="02020603050405020304" pitchFamily="18" charset="0"/>
                        <a:ea typeface="Times New Roman" panose="02020603050405020304" pitchFamily="18" charset="0"/>
                      </a:endParaRPr>
                    </a:p>
                  </a:txBody>
                  <a:tcPr marL="40136" marR="40136" marT="0" marB="0"/>
                </a:tc>
                <a:tc>
                  <a:txBody>
                    <a:bodyPr/>
                    <a:lstStyle/>
                    <a:p>
                      <a:pPr marL="0" marR="0">
                        <a:spcBef>
                          <a:spcPts val="0"/>
                        </a:spcBef>
                        <a:spcAft>
                          <a:spcPts val="0"/>
                        </a:spcAft>
                      </a:pPr>
                      <a:r>
                        <a:rPr lang="en-US" sz="1500" dirty="0">
                          <a:effectLst/>
                        </a:rPr>
                        <a:t>25 U.S.C. §§ 3410, </a:t>
                      </a:r>
                      <a:r>
                        <a:rPr lang="en-US" sz="1500" dirty="0" smtClean="0">
                          <a:effectLst/>
                        </a:rPr>
                        <a:t>3413</a:t>
                      </a:r>
                      <a:endParaRPr lang="en-US" sz="1500" dirty="0">
                        <a:effectLst/>
                        <a:latin typeface="Times New Roman" panose="02020603050405020304" pitchFamily="18" charset="0"/>
                        <a:ea typeface="Times New Roman" panose="02020603050405020304" pitchFamily="18" charset="0"/>
                      </a:endParaRPr>
                    </a:p>
                  </a:txBody>
                  <a:tcPr marL="40136" marR="40136" marT="0" marB="0"/>
                </a:tc>
                <a:extLst>
                  <a:ext uri="{0D108BD9-81ED-4DB2-BD59-A6C34878D82A}">
                    <a16:rowId xmlns:a16="http://schemas.microsoft.com/office/drawing/2014/main" val="3469030215"/>
                  </a:ext>
                </a:extLst>
              </a:tr>
            </a:tbl>
          </a:graphicData>
        </a:graphic>
      </p:graphicFrame>
    </p:spTree>
    <p:extLst>
      <p:ext uri="{BB962C8B-B14F-4D97-AF65-F5344CB8AC3E}">
        <p14:creationId xmlns:p14="http://schemas.microsoft.com/office/powerpoint/2010/main" val="47963275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84645" y="806823"/>
            <a:ext cx="9601196" cy="1102658"/>
          </a:xfrm>
        </p:spPr>
        <p:txBody>
          <a:bodyPr>
            <a:normAutofit fontScale="90000"/>
          </a:bodyPr>
          <a:lstStyle/>
          <a:p>
            <a:r>
              <a:rPr lang="en-US" dirty="0"/>
              <a:t>Implementation of PL 477 Amendment</a:t>
            </a:r>
            <a:br>
              <a:rPr lang="en-US" dirty="0"/>
            </a:br>
            <a:r>
              <a:rPr lang="en-US" dirty="0"/>
              <a:t>Process – Waiver</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064377326"/>
              </p:ext>
            </p:extLst>
          </p:nvPr>
        </p:nvGraphicFramePr>
        <p:xfrm>
          <a:off x="570156" y="1909481"/>
          <a:ext cx="11012244" cy="4863852"/>
        </p:xfrm>
        <a:graphic>
          <a:graphicData uri="http://schemas.openxmlformats.org/drawingml/2006/table">
            <a:tbl>
              <a:tblPr firstRow="1" firstCol="1" bandRow="1">
                <a:tableStyleId>{5C22544A-7EE6-4342-B048-85BDC9FD1C3A}</a:tableStyleId>
              </a:tblPr>
              <a:tblGrid>
                <a:gridCol w="2129993">
                  <a:extLst>
                    <a:ext uri="{9D8B030D-6E8A-4147-A177-3AD203B41FA5}">
                      <a16:colId xmlns:a16="http://schemas.microsoft.com/office/drawing/2014/main" val="602589909"/>
                    </a:ext>
                  </a:extLst>
                </a:gridCol>
                <a:gridCol w="1825069">
                  <a:extLst>
                    <a:ext uri="{9D8B030D-6E8A-4147-A177-3AD203B41FA5}">
                      <a16:colId xmlns:a16="http://schemas.microsoft.com/office/drawing/2014/main" val="1764230311"/>
                    </a:ext>
                  </a:extLst>
                </a:gridCol>
                <a:gridCol w="3624804">
                  <a:extLst>
                    <a:ext uri="{9D8B030D-6E8A-4147-A177-3AD203B41FA5}">
                      <a16:colId xmlns:a16="http://schemas.microsoft.com/office/drawing/2014/main" val="1692747839"/>
                    </a:ext>
                  </a:extLst>
                </a:gridCol>
                <a:gridCol w="1521006">
                  <a:extLst>
                    <a:ext uri="{9D8B030D-6E8A-4147-A177-3AD203B41FA5}">
                      <a16:colId xmlns:a16="http://schemas.microsoft.com/office/drawing/2014/main" val="395989468"/>
                    </a:ext>
                  </a:extLst>
                </a:gridCol>
                <a:gridCol w="1911372">
                  <a:extLst>
                    <a:ext uri="{9D8B030D-6E8A-4147-A177-3AD203B41FA5}">
                      <a16:colId xmlns:a16="http://schemas.microsoft.com/office/drawing/2014/main" val="935005831"/>
                    </a:ext>
                  </a:extLst>
                </a:gridCol>
              </a:tblGrid>
              <a:tr h="209613">
                <a:tc>
                  <a:txBody>
                    <a:bodyPr/>
                    <a:lstStyle/>
                    <a:p>
                      <a:pPr marL="0" marR="0">
                        <a:spcBef>
                          <a:spcPts val="0"/>
                        </a:spcBef>
                        <a:spcAft>
                          <a:spcPts val="0"/>
                        </a:spcAft>
                      </a:pPr>
                      <a:r>
                        <a:rPr lang="en-US" sz="1300">
                          <a:effectLst/>
                        </a:rPr>
                        <a:t> </a:t>
                      </a:r>
                      <a:endParaRPr lang="en-US" sz="130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tc>
                  <a:txBody>
                    <a:bodyPr/>
                    <a:lstStyle/>
                    <a:p>
                      <a:pPr marL="0" marR="0">
                        <a:spcBef>
                          <a:spcPts val="0"/>
                        </a:spcBef>
                        <a:spcAft>
                          <a:spcPts val="0"/>
                        </a:spcAft>
                      </a:pPr>
                      <a:r>
                        <a:rPr lang="en-US" sz="1300">
                          <a:effectLst/>
                        </a:rPr>
                        <a:t>Actor </a:t>
                      </a:r>
                      <a:endParaRPr lang="en-US" sz="130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tc>
                  <a:txBody>
                    <a:bodyPr/>
                    <a:lstStyle/>
                    <a:p>
                      <a:pPr marL="0" marR="0">
                        <a:spcBef>
                          <a:spcPts val="0"/>
                        </a:spcBef>
                        <a:spcAft>
                          <a:spcPts val="0"/>
                        </a:spcAft>
                      </a:pPr>
                      <a:r>
                        <a:rPr lang="en-US" sz="1300">
                          <a:effectLst/>
                        </a:rPr>
                        <a:t>Action</a:t>
                      </a:r>
                      <a:endParaRPr lang="en-US" sz="130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tc>
                  <a:txBody>
                    <a:bodyPr/>
                    <a:lstStyle/>
                    <a:p>
                      <a:pPr marL="0" marR="0">
                        <a:spcBef>
                          <a:spcPts val="0"/>
                        </a:spcBef>
                        <a:spcAft>
                          <a:spcPts val="0"/>
                        </a:spcAft>
                      </a:pPr>
                      <a:r>
                        <a:rPr lang="en-US" sz="1300">
                          <a:effectLst/>
                        </a:rPr>
                        <a:t>Timeframe </a:t>
                      </a:r>
                      <a:endParaRPr lang="en-US" sz="130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tc>
                  <a:txBody>
                    <a:bodyPr/>
                    <a:lstStyle/>
                    <a:p>
                      <a:pPr marL="0" marR="0">
                        <a:spcBef>
                          <a:spcPts val="0"/>
                        </a:spcBef>
                        <a:spcAft>
                          <a:spcPts val="0"/>
                        </a:spcAft>
                      </a:pPr>
                      <a:r>
                        <a:rPr lang="en-US" sz="1300" dirty="0">
                          <a:effectLst/>
                        </a:rPr>
                        <a:t>PL 477 Section</a:t>
                      </a:r>
                      <a:endParaRPr lang="en-US" sz="1300" dirty="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extLst>
                  <a:ext uri="{0D108BD9-81ED-4DB2-BD59-A6C34878D82A}">
                    <a16:rowId xmlns:a16="http://schemas.microsoft.com/office/drawing/2014/main" val="1388713061"/>
                  </a:ext>
                </a:extLst>
              </a:tr>
              <a:tr h="1618866">
                <a:tc>
                  <a:txBody>
                    <a:bodyPr/>
                    <a:lstStyle/>
                    <a:p>
                      <a:pPr marL="0" marR="0">
                        <a:spcBef>
                          <a:spcPts val="0"/>
                        </a:spcBef>
                        <a:spcAft>
                          <a:spcPts val="0"/>
                        </a:spcAft>
                      </a:pPr>
                      <a:r>
                        <a:rPr lang="en-US" sz="1300" dirty="0">
                          <a:effectLst/>
                        </a:rPr>
                        <a:t>Waiver Identification</a:t>
                      </a:r>
                      <a:endParaRPr lang="en-US" sz="1300" dirty="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tc>
                  <a:txBody>
                    <a:bodyPr/>
                    <a:lstStyle/>
                    <a:p>
                      <a:pPr marL="0" marR="0">
                        <a:spcBef>
                          <a:spcPts val="0"/>
                        </a:spcBef>
                        <a:spcAft>
                          <a:spcPts val="0"/>
                        </a:spcAft>
                      </a:pPr>
                      <a:r>
                        <a:rPr lang="en-US" sz="1300" dirty="0">
                          <a:effectLst/>
                        </a:rPr>
                        <a:t>DOI</a:t>
                      </a:r>
                    </a:p>
                    <a:p>
                      <a:pPr marL="0" marR="0">
                        <a:spcBef>
                          <a:spcPts val="0"/>
                        </a:spcBef>
                        <a:spcAft>
                          <a:spcPts val="0"/>
                        </a:spcAft>
                      </a:pPr>
                      <a:r>
                        <a:rPr lang="en-US" sz="1300" dirty="0">
                          <a:effectLst/>
                        </a:rPr>
                        <a:t> </a:t>
                      </a:r>
                    </a:p>
                    <a:p>
                      <a:pPr marL="0" marR="0">
                        <a:spcBef>
                          <a:spcPts val="0"/>
                        </a:spcBef>
                        <a:spcAft>
                          <a:spcPts val="0"/>
                        </a:spcAft>
                      </a:pPr>
                      <a:r>
                        <a:rPr lang="en-US" sz="1300" dirty="0">
                          <a:effectLst/>
                        </a:rPr>
                        <a:t>Other agencies overseeing programs identified in PL 477 plan</a:t>
                      </a:r>
                    </a:p>
                    <a:p>
                      <a:pPr marL="0" marR="0">
                        <a:spcBef>
                          <a:spcPts val="0"/>
                        </a:spcBef>
                        <a:spcAft>
                          <a:spcPts val="0"/>
                        </a:spcAft>
                      </a:pPr>
                      <a:r>
                        <a:rPr lang="en-US" sz="1300" dirty="0">
                          <a:effectLst/>
                        </a:rPr>
                        <a:t> </a:t>
                      </a:r>
                    </a:p>
                    <a:p>
                      <a:pPr marL="0" marR="0">
                        <a:spcBef>
                          <a:spcPts val="0"/>
                        </a:spcBef>
                        <a:spcAft>
                          <a:spcPts val="0"/>
                        </a:spcAft>
                      </a:pPr>
                      <a:r>
                        <a:rPr lang="en-US" sz="1300" dirty="0">
                          <a:effectLst/>
                        </a:rPr>
                        <a:t>Tribe or tribal organization</a:t>
                      </a:r>
                      <a:endParaRPr lang="en-US" sz="1300" dirty="0">
                        <a:effectLst/>
                        <a:latin typeface="Times New Roman" panose="02020603050405020304" pitchFamily="18" charset="0"/>
                        <a:ea typeface="Times New Roman" panose="02020603050405020304" pitchFamily="18" charset="0"/>
                      </a:endParaRPr>
                    </a:p>
                  </a:txBody>
                  <a:tcPr marL="30346" marR="30346" marT="0" marB="0"/>
                </a:tc>
                <a:tc>
                  <a:txBody>
                    <a:bodyPr/>
                    <a:lstStyle/>
                    <a:p>
                      <a:pPr marL="0" marR="0">
                        <a:spcBef>
                          <a:spcPts val="0"/>
                        </a:spcBef>
                        <a:spcAft>
                          <a:spcPts val="0"/>
                        </a:spcAft>
                      </a:pPr>
                      <a:r>
                        <a:rPr lang="en-US" sz="1300">
                          <a:effectLst/>
                        </a:rPr>
                        <a:t>Identify and/or request the waivers of applicable statutory, regulatory, or administrative requirements, regulations, policies, or procedures necessary to enable efficient implementation of the PL 477 plan.</a:t>
                      </a:r>
                      <a:endParaRPr lang="en-US" sz="1300">
                        <a:effectLst/>
                        <a:latin typeface="Times New Roman" panose="02020603050405020304" pitchFamily="18" charset="0"/>
                        <a:ea typeface="Times New Roman" panose="02020603050405020304" pitchFamily="18" charset="0"/>
                      </a:endParaRPr>
                    </a:p>
                  </a:txBody>
                  <a:tcPr marL="30346" marR="30346" marT="0" marB="0"/>
                </a:tc>
                <a:tc>
                  <a:txBody>
                    <a:bodyPr/>
                    <a:lstStyle/>
                    <a:p>
                      <a:pPr marL="0" marR="0">
                        <a:spcBef>
                          <a:spcPts val="0"/>
                        </a:spcBef>
                        <a:spcAft>
                          <a:spcPts val="0"/>
                        </a:spcAft>
                      </a:pPr>
                      <a:r>
                        <a:rPr lang="en-US" sz="1300" dirty="0">
                          <a:effectLst/>
                        </a:rPr>
                        <a:t> </a:t>
                      </a:r>
                      <a:endParaRPr lang="en-US" sz="1300" dirty="0">
                        <a:effectLst/>
                        <a:latin typeface="Times New Roman" panose="02020603050405020304" pitchFamily="18" charset="0"/>
                        <a:ea typeface="Times New Roman" panose="02020603050405020304" pitchFamily="18" charset="0"/>
                      </a:endParaRPr>
                    </a:p>
                  </a:txBody>
                  <a:tcPr marL="30346" marR="30346" marT="0" marB="0"/>
                </a:tc>
                <a:tc>
                  <a:txBody>
                    <a:bodyPr/>
                    <a:lstStyle/>
                    <a:p>
                      <a:pPr marL="0" marR="0">
                        <a:spcBef>
                          <a:spcPts val="0"/>
                        </a:spcBef>
                        <a:spcAft>
                          <a:spcPts val="0"/>
                        </a:spcAft>
                      </a:pPr>
                      <a:r>
                        <a:rPr lang="en-US" sz="1300" dirty="0">
                          <a:effectLst/>
                        </a:rPr>
                        <a:t>25 U.S.C. </a:t>
                      </a:r>
                      <a:r>
                        <a:rPr lang="en-US" sz="1300" dirty="0" smtClean="0">
                          <a:effectLst/>
                        </a:rPr>
                        <a:t>§ </a:t>
                      </a:r>
                      <a:r>
                        <a:rPr lang="en-US" sz="1300" dirty="0">
                          <a:effectLst/>
                        </a:rPr>
                        <a:t>3406(b), (c)</a:t>
                      </a:r>
                      <a:endParaRPr lang="en-US" sz="1300" dirty="0">
                        <a:effectLst/>
                        <a:latin typeface="Times New Roman" panose="02020603050405020304" pitchFamily="18" charset="0"/>
                        <a:ea typeface="Times New Roman" panose="02020603050405020304" pitchFamily="18" charset="0"/>
                      </a:endParaRPr>
                    </a:p>
                  </a:txBody>
                  <a:tcPr marL="30346" marR="30346" marT="0" marB="0"/>
                </a:tc>
                <a:extLst>
                  <a:ext uri="{0D108BD9-81ED-4DB2-BD59-A6C34878D82A}">
                    <a16:rowId xmlns:a16="http://schemas.microsoft.com/office/drawing/2014/main" val="4263000498"/>
                  </a:ext>
                </a:extLst>
              </a:tr>
              <a:tr h="3035373">
                <a:tc>
                  <a:txBody>
                    <a:bodyPr/>
                    <a:lstStyle/>
                    <a:p>
                      <a:pPr marL="0" marR="0">
                        <a:spcBef>
                          <a:spcPts val="0"/>
                        </a:spcBef>
                        <a:spcAft>
                          <a:spcPts val="0"/>
                        </a:spcAft>
                      </a:pPr>
                      <a:r>
                        <a:rPr lang="en-US" sz="1300" dirty="0">
                          <a:effectLst/>
                        </a:rPr>
                        <a:t>Waiver Decision</a:t>
                      </a:r>
                      <a:endParaRPr lang="en-US" sz="1300" dirty="0">
                        <a:effectLst/>
                        <a:latin typeface="Times New Roman" panose="02020603050405020304" pitchFamily="18" charset="0"/>
                        <a:ea typeface="Times New Roman" panose="02020603050405020304" pitchFamily="18" charset="0"/>
                      </a:endParaRPr>
                    </a:p>
                  </a:txBody>
                  <a:tcPr marL="30346" marR="30346" marT="0" marB="0">
                    <a:solidFill>
                      <a:srgbClr val="D1593E"/>
                    </a:solidFill>
                  </a:tcPr>
                </a:tc>
                <a:tc>
                  <a:txBody>
                    <a:bodyPr/>
                    <a:lstStyle/>
                    <a:p>
                      <a:pPr marL="0" marR="0">
                        <a:spcBef>
                          <a:spcPts val="0"/>
                        </a:spcBef>
                        <a:spcAft>
                          <a:spcPts val="0"/>
                        </a:spcAft>
                      </a:pPr>
                      <a:r>
                        <a:rPr lang="en-US" sz="1300" dirty="0">
                          <a:effectLst/>
                        </a:rPr>
                        <a:t>Other agencies overseeing programs identified in PL 477 plan</a:t>
                      </a:r>
                    </a:p>
                    <a:p>
                      <a:pPr marL="0" marR="0">
                        <a:spcBef>
                          <a:spcPts val="0"/>
                        </a:spcBef>
                        <a:spcAft>
                          <a:spcPts val="0"/>
                        </a:spcAft>
                      </a:pPr>
                      <a:r>
                        <a:rPr lang="en-US" sz="1300" dirty="0">
                          <a:effectLst/>
                        </a:rPr>
                        <a:t> </a:t>
                      </a:r>
                      <a:endParaRPr lang="en-US" sz="1300" dirty="0">
                        <a:effectLst/>
                        <a:latin typeface="Times New Roman" panose="02020603050405020304" pitchFamily="18" charset="0"/>
                        <a:ea typeface="Times New Roman" panose="02020603050405020304" pitchFamily="18" charset="0"/>
                      </a:endParaRPr>
                    </a:p>
                  </a:txBody>
                  <a:tcPr marL="30346" marR="30346" marT="0" marB="0"/>
                </a:tc>
                <a:tc>
                  <a:txBody>
                    <a:bodyPr/>
                    <a:lstStyle/>
                    <a:p>
                      <a:pPr marL="0" marR="0">
                        <a:spcBef>
                          <a:spcPts val="0"/>
                        </a:spcBef>
                        <a:spcAft>
                          <a:spcPts val="0"/>
                        </a:spcAft>
                      </a:pPr>
                      <a:r>
                        <a:rPr lang="en-US" sz="1300" dirty="0">
                          <a:effectLst/>
                        </a:rPr>
                        <a:t>Waive the identified statutory, regulatory, or administrative requirements, regulations, policies, or procedures unless </a:t>
                      </a:r>
                      <a:r>
                        <a:rPr lang="en-US" sz="1300" u="sng" dirty="0">
                          <a:effectLst/>
                        </a:rPr>
                        <a:t>the agency determines waiver is inconsistent with the purposes of PL 477 or “the provision of law from which the program included in the plan derives its authority that is specifically applicable to Indians.”</a:t>
                      </a:r>
                      <a:endParaRPr lang="en-US" sz="1300" dirty="0">
                        <a:effectLst/>
                      </a:endParaRPr>
                    </a:p>
                    <a:p>
                      <a:pPr marL="0" marR="0">
                        <a:spcBef>
                          <a:spcPts val="0"/>
                        </a:spcBef>
                        <a:spcAft>
                          <a:spcPts val="0"/>
                        </a:spcAft>
                      </a:pPr>
                      <a:r>
                        <a:rPr lang="en-US" sz="1300" u="none" strike="noStrike" dirty="0">
                          <a:effectLst/>
                        </a:rPr>
                        <a:t> </a:t>
                      </a:r>
                      <a:endParaRPr lang="en-US" sz="1300" dirty="0">
                        <a:effectLst/>
                      </a:endParaRPr>
                    </a:p>
                    <a:p>
                      <a:pPr marL="0" marR="0">
                        <a:spcBef>
                          <a:spcPts val="0"/>
                        </a:spcBef>
                        <a:spcAft>
                          <a:spcPts val="0"/>
                        </a:spcAft>
                      </a:pPr>
                      <a:r>
                        <a:rPr lang="en-US" sz="1300" dirty="0">
                          <a:effectLst/>
                        </a:rPr>
                        <a:t>If the waiver request is denied, the agency must provide the tribe and DOI written notice of the denial and the reasons for the denial. </a:t>
                      </a:r>
                      <a:endParaRPr lang="en-US" sz="1300" dirty="0">
                        <a:effectLst/>
                        <a:latin typeface="Times New Roman" panose="02020603050405020304" pitchFamily="18" charset="0"/>
                        <a:ea typeface="Times New Roman" panose="02020603050405020304" pitchFamily="18" charset="0"/>
                      </a:endParaRPr>
                    </a:p>
                  </a:txBody>
                  <a:tcPr marL="30346" marR="30346" marT="0" marB="0"/>
                </a:tc>
                <a:tc>
                  <a:txBody>
                    <a:bodyPr/>
                    <a:lstStyle/>
                    <a:p>
                      <a:pPr marL="0" marR="0">
                        <a:spcBef>
                          <a:spcPts val="0"/>
                        </a:spcBef>
                        <a:spcAft>
                          <a:spcPts val="0"/>
                        </a:spcAft>
                      </a:pPr>
                      <a:r>
                        <a:rPr lang="en-US" sz="1300" dirty="0">
                          <a:effectLst/>
                        </a:rPr>
                        <a:t>Not later than 90 days after receipt of the waiver request.  Otherwise the request is considered granted.</a:t>
                      </a:r>
                    </a:p>
                    <a:p>
                      <a:pPr marL="0" marR="0">
                        <a:spcBef>
                          <a:spcPts val="0"/>
                        </a:spcBef>
                        <a:spcAft>
                          <a:spcPts val="0"/>
                        </a:spcAft>
                      </a:pPr>
                      <a:r>
                        <a:rPr lang="en-US" sz="1300" dirty="0">
                          <a:effectLst/>
                        </a:rPr>
                        <a:t> </a:t>
                      </a:r>
                    </a:p>
                    <a:p>
                      <a:pPr marL="0" marR="0">
                        <a:spcBef>
                          <a:spcPts val="0"/>
                        </a:spcBef>
                        <a:spcAft>
                          <a:spcPts val="0"/>
                        </a:spcAft>
                      </a:pPr>
                      <a:r>
                        <a:rPr lang="en-US" sz="1300" dirty="0">
                          <a:effectLst/>
                        </a:rPr>
                        <a:t> </a:t>
                      </a:r>
                    </a:p>
                    <a:p>
                      <a:pPr marL="0" marR="0">
                        <a:spcBef>
                          <a:spcPts val="0"/>
                        </a:spcBef>
                        <a:spcAft>
                          <a:spcPts val="0"/>
                        </a:spcAft>
                      </a:pPr>
                      <a:r>
                        <a:rPr lang="en-US" sz="1300" dirty="0">
                          <a:effectLst/>
                        </a:rPr>
                        <a:t>For a denial, written notice must be provided not later than 30 days after the date of the denial. </a:t>
                      </a:r>
                      <a:endParaRPr lang="en-US" sz="1300" dirty="0">
                        <a:effectLst/>
                        <a:latin typeface="Times New Roman" panose="02020603050405020304" pitchFamily="18" charset="0"/>
                        <a:ea typeface="Times New Roman" panose="02020603050405020304" pitchFamily="18" charset="0"/>
                      </a:endParaRPr>
                    </a:p>
                  </a:txBody>
                  <a:tcPr marL="30346" marR="30346" marT="0" marB="0"/>
                </a:tc>
                <a:tc>
                  <a:txBody>
                    <a:bodyPr/>
                    <a:lstStyle/>
                    <a:p>
                      <a:pPr marL="0" marR="0">
                        <a:spcBef>
                          <a:spcPts val="0"/>
                        </a:spcBef>
                        <a:spcAft>
                          <a:spcPts val="0"/>
                        </a:spcAft>
                      </a:pPr>
                      <a:r>
                        <a:rPr lang="en-US" sz="1300" dirty="0">
                          <a:effectLst/>
                        </a:rPr>
                        <a:t>25 U.S.C. </a:t>
                      </a:r>
                      <a:r>
                        <a:rPr lang="en-US" sz="1300" dirty="0" smtClean="0">
                          <a:effectLst/>
                        </a:rPr>
                        <a:t>§ </a:t>
                      </a:r>
                      <a:r>
                        <a:rPr lang="en-US" sz="1300" dirty="0">
                          <a:effectLst/>
                        </a:rPr>
                        <a:t>3406(d), (e)</a:t>
                      </a:r>
                      <a:endParaRPr lang="en-US" sz="1300" dirty="0">
                        <a:effectLst/>
                        <a:latin typeface="Times New Roman" panose="02020603050405020304" pitchFamily="18" charset="0"/>
                        <a:ea typeface="Times New Roman" panose="02020603050405020304" pitchFamily="18" charset="0"/>
                      </a:endParaRPr>
                    </a:p>
                  </a:txBody>
                  <a:tcPr marL="30346" marR="30346" marT="0" marB="0"/>
                </a:tc>
                <a:extLst>
                  <a:ext uri="{0D108BD9-81ED-4DB2-BD59-A6C34878D82A}">
                    <a16:rowId xmlns:a16="http://schemas.microsoft.com/office/drawing/2014/main" val="124118081"/>
                  </a:ext>
                </a:extLst>
              </a:tr>
            </a:tbl>
          </a:graphicData>
        </a:graphic>
      </p:graphicFrame>
    </p:spTree>
    <p:extLst>
      <p:ext uri="{BB962C8B-B14F-4D97-AF65-F5344CB8AC3E}">
        <p14:creationId xmlns:p14="http://schemas.microsoft.com/office/powerpoint/2010/main" val="12640640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97194" y="690780"/>
            <a:ext cx="9601196" cy="1303867"/>
          </a:xfrm>
        </p:spPr>
        <p:txBody>
          <a:bodyPr>
            <a:normAutofit fontScale="90000"/>
          </a:bodyPr>
          <a:lstStyle/>
          <a:p>
            <a:r>
              <a:rPr lang="en-US" dirty="0"/>
              <a:t>Implementation of PL 477 Amendment</a:t>
            </a:r>
            <a:br>
              <a:rPr lang="en-US" dirty="0"/>
            </a:br>
            <a:r>
              <a:rPr lang="en-US" dirty="0"/>
              <a:t>Process – Waiver</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1930733824"/>
              </p:ext>
            </p:extLst>
          </p:nvPr>
        </p:nvGraphicFramePr>
        <p:xfrm>
          <a:off x="559398" y="1878264"/>
          <a:ext cx="11056869" cy="4889948"/>
        </p:xfrm>
        <a:graphic>
          <a:graphicData uri="http://schemas.openxmlformats.org/drawingml/2006/table">
            <a:tbl>
              <a:tblPr firstRow="1" firstCol="1" bandRow="1">
                <a:tableStyleId>{5C22544A-7EE6-4342-B048-85BDC9FD1C3A}</a:tableStyleId>
              </a:tblPr>
              <a:tblGrid>
                <a:gridCol w="2117009">
                  <a:extLst>
                    <a:ext uri="{9D8B030D-6E8A-4147-A177-3AD203B41FA5}">
                      <a16:colId xmlns:a16="http://schemas.microsoft.com/office/drawing/2014/main" val="1612967169"/>
                    </a:ext>
                  </a:extLst>
                </a:gridCol>
                <a:gridCol w="2123216">
                  <a:extLst>
                    <a:ext uri="{9D8B030D-6E8A-4147-A177-3AD203B41FA5}">
                      <a16:colId xmlns:a16="http://schemas.microsoft.com/office/drawing/2014/main" val="3160055929"/>
                    </a:ext>
                  </a:extLst>
                </a:gridCol>
                <a:gridCol w="2793708">
                  <a:extLst>
                    <a:ext uri="{9D8B030D-6E8A-4147-A177-3AD203B41FA5}">
                      <a16:colId xmlns:a16="http://schemas.microsoft.com/office/drawing/2014/main" val="1140514359"/>
                    </a:ext>
                  </a:extLst>
                </a:gridCol>
                <a:gridCol w="2011468">
                  <a:extLst>
                    <a:ext uri="{9D8B030D-6E8A-4147-A177-3AD203B41FA5}">
                      <a16:colId xmlns:a16="http://schemas.microsoft.com/office/drawing/2014/main" val="3530210102"/>
                    </a:ext>
                  </a:extLst>
                </a:gridCol>
                <a:gridCol w="2011468">
                  <a:extLst>
                    <a:ext uri="{9D8B030D-6E8A-4147-A177-3AD203B41FA5}">
                      <a16:colId xmlns:a16="http://schemas.microsoft.com/office/drawing/2014/main" val="3829065106"/>
                    </a:ext>
                  </a:extLst>
                </a:gridCol>
              </a:tblGrid>
              <a:tr h="221990">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 </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a:effectLst/>
                          <a:latin typeface="Arial" panose="020B0604020202020204" pitchFamily="34" charset="0"/>
                          <a:cs typeface="Arial" panose="020B0604020202020204" pitchFamily="34" charset="0"/>
                        </a:rPr>
                        <a:t>Actor </a:t>
                      </a:r>
                      <a:endParaRPr lang="en-US" sz="146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a:effectLst/>
                          <a:latin typeface="Arial" panose="020B0604020202020204" pitchFamily="34" charset="0"/>
                          <a:cs typeface="Arial" panose="020B0604020202020204" pitchFamily="34" charset="0"/>
                        </a:rPr>
                        <a:t>Action</a:t>
                      </a:r>
                      <a:endParaRPr lang="en-US" sz="146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Timeframe </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dirty="0">
                          <a:effectLst/>
                          <a:latin typeface="Arial" panose="020B0604020202020204" pitchFamily="34" charset="0"/>
                          <a:ea typeface="Times New Roman" panose="02020603050405020304" pitchFamily="18" charset="0"/>
                          <a:cs typeface="Arial" panose="020B0604020202020204" pitchFamily="34" charset="0"/>
                        </a:rPr>
                        <a:t>PL 477</a:t>
                      </a:r>
                      <a:r>
                        <a:rPr lang="en-US" sz="1460" baseline="0" dirty="0">
                          <a:effectLst/>
                          <a:latin typeface="Arial" panose="020B0604020202020204" pitchFamily="34" charset="0"/>
                          <a:ea typeface="Times New Roman" panose="02020603050405020304" pitchFamily="18" charset="0"/>
                          <a:cs typeface="Arial" panose="020B0604020202020204" pitchFamily="34" charset="0"/>
                        </a:rPr>
                        <a:t> Section</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extLst>
                  <a:ext uri="{0D108BD9-81ED-4DB2-BD59-A6C34878D82A}">
                    <a16:rowId xmlns:a16="http://schemas.microsoft.com/office/drawing/2014/main" val="1180985199"/>
                  </a:ext>
                </a:extLst>
              </a:tr>
              <a:tr h="887960">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Partial Approval of PL 477 Plan</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a:effectLst/>
                          <a:latin typeface="Arial" panose="020B0604020202020204" pitchFamily="34" charset="0"/>
                          <a:cs typeface="Arial" panose="020B0604020202020204" pitchFamily="34" charset="0"/>
                        </a:rPr>
                        <a:t>DOI</a:t>
                      </a:r>
                      <a:endParaRPr lang="en-US" sz="146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a:effectLst/>
                          <a:latin typeface="Arial" panose="020B0604020202020204" pitchFamily="34" charset="0"/>
                          <a:cs typeface="Arial" panose="020B0604020202020204" pitchFamily="34" charset="0"/>
                        </a:rPr>
                        <a:t>Upon request of the tribe, grant partial approval of the portions of the PL 477 plan not affected by the waiver.</a:t>
                      </a:r>
                      <a:endParaRPr lang="en-US" sz="146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 </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kern="1200" dirty="0">
                          <a:solidFill>
                            <a:schemeClr val="dk1"/>
                          </a:solidFill>
                          <a:effectLst/>
                          <a:latin typeface="Arial" panose="020B0604020202020204" pitchFamily="34" charset="0"/>
                          <a:ea typeface="+mn-ea"/>
                          <a:cs typeface="Arial" panose="020B0604020202020204" pitchFamily="34" charset="0"/>
                        </a:rPr>
                        <a:t>25 U.S.C. § 3407(b)</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extLst>
                  <a:ext uri="{0D108BD9-81ED-4DB2-BD59-A6C34878D82A}">
                    <a16:rowId xmlns:a16="http://schemas.microsoft.com/office/drawing/2014/main" val="3172232225"/>
                  </a:ext>
                </a:extLst>
              </a:tr>
              <a:tr h="1553930">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Review of Waiver Denial </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a:effectLst/>
                          <a:latin typeface="Arial" panose="020B0604020202020204" pitchFamily="34" charset="0"/>
                          <a:cs typeface="Arial" panose="020B0604020202020204" pitchFamily="34" charset="0"/>
                        </a:rPr>
                        <a:t>DOI</a:t>
                      </a:r>
                      <a:endParaRPr lang="en-US" sz="146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Review the agency’s denial to determine whether granting the waiver would be </a:t>
                      </a:r>
                      <a:r>
                        <a:rPr lang="en-US" sz="1460" u="sng" dirty="0">
                          <a:effectLst/>
                          <a:latin typeface="Arial" panose="020B0604020202020204" pitchFamily="34" charset="0"/>
                          <a:cs typeface="Arial" panose="020B0604020202020204" pitchFamily="34" charset="0"/>
                        </a:rPr>
                        <a:t>inconsistent with the provision of PL 477 or would prevent the agency from fulfilling its obligations under PL 477.</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a:effectLst/>
                          <a:latin typeface="Arial" panose="020B0604020202020204" pitchFamily="34" charset="0"/>
                          <a:cs typeface="Arial" panose="020B0604020202020204" pitchFamily="34" charset="0"/>
                        </a:rPr>
                        <a:t>Not later than 30 days after the waiver denial.</a:t>
                      </a:r>
                      <a:endParaRPr lang="en-US" sz="146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00" dirty="0" smtClean="0">
                          <a:effectLst/>
                        </a:rPr>
                        <a:t>25 U.S.C. §  3406(f</a:t>
                      </a:r>
                      <a:r>
                        <a:rPr lang="en-US" sz="1460" kern="1200" dirty="0" smtClean="0">
                          <a:solidFill>
                            <a:schemeClr val="dk1"/>
                          </a:solidFill>
                          <a:effectLst/>
                          <a:latin typeface="Arial" panose="020B0604020202020204" pitchFamily="34" charset="0"/>
                          <a:ea typeface="+mn-ea"/>
                          <a:cs typeface="Arial" panose="020B0604020202020204" pitchFamily="34" charset="0"/>
                        </a:rPr>
                        <a:t>)</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extLst>
                  <a:ext uri="{0D108BD9-81ED-4DB2-BD59-A6C34878D82A}">
                    <a16:rowId xmlns:a16="http://schemas.microsoft.com/office/drawing/2014/main" val="160024817"/>
                  </a:ext>
                </a:extLst>
              </a:tr>
              <a:tr h="2219900">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Establish Interagency Dispute Resolution for Waiver Denial</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solidFill>
                      <a:srgbClr val="D1593E"/>
                    </a:solidFill>
                  </a:tcPr>
                </a:tc>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DOI</a:t>
                      </a:r>
                    </a:p>
                    <a:p>
                      <a:pPr marL="0" marR="0">
                        <a:spcBef>
                          <a:spcPts val="0"/>
                        </a:spcBef>
                        <a:spcAft>
                          <a:spcPts val="0"/>
                        </a:spcAft>
                      </a:pPr>
                      <a:r>
                        <a:rPr lang="en-US" sz="1460" dirty="0">
                          <a:effectLst/>
                          <a:latin typeface="Arial" panose="020B0604020202020204" pitchFamily="34" charset="0"/>
                          <a:cs typeface="Arial" panose="020B0604020202020204" pitchFamily="34" charset="0"/>
                        </a:rPr>
                        <a:t> </a:t>
                      </a:r>
                    </a:p>
                    <a:p>
                      <a:pPr marL="0" marR="0">
                        <a:spcBef>
                          <a:spcPts val="0"/>
                        </a:spcBef>
                        <a:spcAft>
                          <a:spcPts val="0"/>
                        </a:spcAft>
                      </a:pPr>
                      <a:r>
                        <a:rPr lang="en-US" sz="1460" dirty="0">
                          <a:effectLst/>
                          <a:latin typeface="Arial" panose="020B0604020202020204" pitchFamily="34" charset="0"/>
                          <a:cs typeface="Arial" panose="020B0604020202020204" pitchFamily="34" charset="0"/>
                        </a:rPr>
                        <a:t> </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If DOI determines that waiver would not be inconsistent with the provision of PL 477 or prevent the agency from fulfilling its obligations under PL 477, establish an interagency dispute resolution process that includes DOI, the tribe, and the agency.</a:t>
                      </a:r>
                    </a:p>
                    <a:p>
                      <a:pPr marL="0" marR="0">
                        <a:spcBef>
                          <a:spcPts val="0"/>
                        </a:spcBef>
                        <a:spcAft>
                          <a:spcPts val="0"/>
                        </a:spcAft>
                      </a:pPr>
                      <a:r>
                        <a:rPr lang="en-US" sz="1460" dirty="0">
                          <a:effectLst/>
                          <a:latin typeface="Arial" panose="020B0604020202020204" pitchFamily="34" charset="0"/>
                          <a:cs typeface="Arial" panose="020B0604020202020204" pitchFamily="34" charset="0"/>
                        </a:rPr>
                        <a:t> </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dirty="0">
                          <a:effectLst/>
                          <a:latin typeface="Arial" panose="020B0604020202020204" pitchFamily="34" charset="0"/>
                          <a:cs typeface="Arial" panose="020B0604020202020204" pitchFamily="34" charset="0"/>
                        </a:rPr>
                        <a:t>Not later than 30 days after it is determined waiver would not be inconsistent with the provision of PL 477 or prevent the agency from fulfilling its obligations under PL 477.</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tc>
                  <a:txBody>
                    <a:bodyPr/>
                    <a:lstStyle/>
                    <a:p>
                      <a:pPr marL="0" marR="0">
                        <a:spcBef>
                          <a:spcPts val="0"/>
                        </a:spcBef>
                        <a:spcAft>
                          <a:spcPts val="0"/>
                        </a:spcAft>
                      </a:pPr>
                      <a:r>
                        <a:rPr lang="en-US" sz="1460" kern="1200" dirty="0">
                          <a:solidFill>
                            <a:schemeClr val="dk1"/>
                          </a:solidFill>
                          <a:effectLst/>
                          <a:latin typeface="Arial" panose="020B0604020202020204" pitchFamily="34" charset="0"/>
                          <a:ea typeface="+mn-ea"/>
                          <a:cs typeface="Arial" panose="020B0604020202020204" pitchFamily="34" charset="0"/>
                        </a:rPr>
                        <a:t>25 U.S.C. § 3406(g)</a:t>
                      </a:r>
                      <a:endParaRPr lang="en-US" sz="1460" dirty="0">
                        <a:effectLst/>
                        <a:latin typeface="Arial" panose="020B0604020202020204" pitchFamily="34" charset="0"/>
                        <a:ea typeface="Times New Roman" panose="02020603050405020304" pitchFamily="18" charset="0"/>
                        <a:cs typeface="Arial" panose="020B0604020202020204" pitchFamily="34" charset="0"/>
                      </a:endParaRPr>
                    </a:p>
                  </a:txBody>
                  <a:tcPr marL="36594" marR="36594" marT="0" marB="0"/>
                </a:tc>
                <a:extLst>
                  <a:ext uri="{0D108BD9-81ED-4DB2-BD59-A6C34878D82A}">
                    <a16:rowId xmlns:a16="http://schemas.microsoft.com/office/drawing/2014/main" val="16937063"/>
                  </a:ext>
                </a:extLst>
              </a:tr>
            </a:tbl>
          </a:graphicData>
        </a:graphic>
      </p:graphicFrame>
    </p:spTree>
    <p:extLst>
      <p:ext uri="{BB962C8B-B14F-4D97-AF65-F5344CB8AC3E}">
        <p14:creationId xmlns:p14="http://schemas.microsoft.com/office/powerpoint/2010/main" val="246454616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82851" y="681815"/>
            <a:ext cx="9601196" cy="1303867"/>
          </a:xfrm>
        </p:spPr>
        <p:txBody>
          <a:bodyPr>
            <a:normAutofit fontScale="90000"/>
          </a:bodyPr>
          <a:lstStyle/>
          <a:p>
            <a:r>
              <a:rPr lang="en-US" dirty="0"/>
              <a:t>Implementation of PL 477 Amendment</a:t>
            </a:r>
            <a:br>
              <a:rPr lang="en-US" dirty="0"/>
            </a:br>
            <a:r>
              <a:rPr lang="en-US" dirty="0"/>
              <a:t>Process – Waiver</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593632144"/>
              </p:ext>
            </p:extLst>
          </p:nvPr>
        </p:nvGraphicFramePr>
        <p:xfrm>
          <a:off x="548639" y="1985682"/>
          <a:ext cx="11069619" cy="4724401"/>
        </p:xfrm>
        <a:graphic>
          <a:graphicData uri="http://schemas.openxmlformats.org/drawingml/2006/table">
            <a:tbl>
              <a:tblPr firstRow="1" firstCol="1" bandRow="1">
                <a:tableStyleId>{5C22544A-7EE6-4342-B048-85BDC9FD1C3A}</a:tableStyleId>
              </a:tblPr>
              <a:tblGrid>
                <a:gridCol w="2141090">
                  <a:extLst>
                    <a:ext uri="{9D8B030D-6E8A-4147-A177-3AD203B41FA5}">
                      <a16:colId xmlns:a16="http://schemas.microsoft.com/office/drawing/2014/main" val="1230744623"/>
                    </a:ext>
                  </a:extLst>
                </a:gridCol>
                <a:gridCol w="2147369">
                  <a:extLst>
                    <a:ext uri="{9D8B030D-6E8A-4147-A177-3AD203B41FA5}">
                      <a16:colId xmlns:a16="http://schemas.microsoft.com/office/drawing/2014/main" val="1801132742"/>
                    </a:ext>
                  </a:extLst>
                </a:gridCol>
                <a:gridCol w="2825485">
                  <a:extLst>
                    <a:ext uri="{9D8B030D-6E8A-4147-A177-3AD203B41FA5}">
                      <a16:colId xmlns:a16="http://schemas.microsoft.com/office/drawing/2014/main" val="3937424230"/>
                    </a:ext>
                  </a:extLst>
                </a:gridCol>
                <a:gridCol w="2034348">
                  <a:extLst>
                    <a:ext uri="{9D8B030D-6E8A-4147-A177-3AD203B41FA5}">
                      <a16:colId xmlns:a16="http://schemas.microsoft.com/office/drawing/2014/main" val="2563584221"/>
                    </a:ext>
                  </a:extLst>
                </a:gridCol>
                <a:gridCol w="1921327">
                  <a:extLst>
                    <a:ext uri="{9D8B030D-6E8A-4147-A177-3AD203B41FA5}">
                      <a16:colId xmlns:a16="http://schemas.microsoft.com/office/drawing/2014/main" val="95881753"/>
                    </a:ext>
                  </a:extLst>
                </a:gridCol>
              </a:tblGrid>
              <a:tr h="315600">
                <a:tc>
                  <a:txBody>
                    <a:bodyPr/>
                    <a:lstStyle/>
                    <a:p>
                      <a:pPr marL="0" marR="0">
                        <a:spcBef>
                          <a:spcPts val="0"/>
                        </a:spcBef>
                        <a:spcAft>
                          <a:spcPts val="0"/>
                        </a:spcAft>
                      </a:pPr>
                      <a:r>
                        <a:rPr lang="en-US" sz="1500" dirty="0">
                          <a:effectLst/>
                        </a:rPr>
                        <a:t> </a:t>
                      </a:r>
                      <a:endParaRPr lang="en-US" sz="1500" dirty="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Actor </a:t>
                      </a:r>
                      <a:endParaRPr lang="en-US" sz="150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Action</a:t>
                      </a:r>
                      <a:endParaRPr lang="en-US" sz="150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Timeframe </a:t>
                      </a:r>
                      <a:endParaRPr lang="en-US" sz="150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dirty="0">
                          <a:effectLst/>
                        </a:rPr>
                        <a:t>PL 477 Section</a:t>
                      </a:r>
                      <a:endParaRPr lang="en-US" sz="1500" dirty="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extLst>
                  <a:ext uri="{0D108BD9-81ED-4DB2-BD59-A6C34878D82A}">
                    <a16:rowId xmlns:a16="http://schemas.microsoft.com/office/drawing/2014/main" val="1076508242"/>
                  </a:ext>
                </a:extLst>
              </a:tr>
              <a:tr h="1884014">
                <a:tc>
                  <a:txBody>
                    <a:bodyPr/>
                    <a:lstStyle/>
                    <a:p>
                      <a:pPr marL="0" marR="0">
                        <a:spcBef>
                          <a:spcPts val="0"/>
                        </a:spcBef>
                        <a:spcAft>
                          <a:spcPts val="0"/>
                        </a:spcAft>
                      </a:pPr>
                      <a:r>
                        <a:rPr lang="en-US" sz="1500" dirty="0">
                          <a:effectLst/>
                        </a:rPr>
                        <a:t>Utilize Interagency Dispute Resolution</a:t>
                      </a:r>
                      <a:endParaRPr lang="en-US" sz="1500" dirty="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DOI</a:t>
                      </a:r>
                    </a:p>
                    <a:p>
                      <a:pPr marL="0" marR="0">
                        <a:spcBef>
                          <a:spcPts val="0"/>
                        </a:spcBef>
                        <a:spcAft>
                          <a:spcPts val="0"/>
                        </a:spcAft>
                      </a:pPr>
                      <a:r>
                        <a:rPr lang="en-US" sz="1500">
                          <a:effectLst/>
                        </a:rPr>
                        <a:t> </a:t>
                      </a:r>
                    </a:p>
                    <a:p>
                      <a:pPr marL="0" marR="0">
                        <a:spcBef>
                          <a:spcPts val="0"/>
                        </a:spcBef>
                        <a:spcAft>
                          <a:spcPts val="0"/>
                        </a:spcAft>
                      </a:pPr>
                      <a:r>
                        <a:rPr lang="en-US" sz="1500">
                          <a:effectLst/>
                        </a:rPr>
                        <a:t>Other agencies overseeing programs identified in PL 477 plan</a:t>
                      </a:r>
                    </a:p>
                    <a:p>
                      <a:pPr marL="0" marR="0">
                        <a:spcBef>
                          <a:spcPts val="0"/>
                        </a:spcBef>
                        <a:spcAft>
                          <a:spcPts val="0"/>
                        </a:spcAft>
                      </a:pPr>
                      <a:r>
                        <a:rPr lang="en-US" sz="1500">
                          <a:effectLst/>
                        </a:rPr>
                        <a:t> </a:t>
                      </a:r>
                    </a:p>
                    <a:p>
                      <a:pPr marL="0" marR="0">
                        <a:spcBef>
                          <a:spcPts val="0"/>
                        </a:spcBef>
                        <a:spcAft>
                          <a:spcPts val="0"/>
                        </a:spcAft>
                      </a:pPr>
                      <a:r>
                        <a:rPr lang="en-US" sz="1500">
                          <a:effectLst/>
                        </a:rPr>
                        <a:t>Tribe or tribal organization</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dirty="0">
                          <a:effectLst/>
                        </a:rPr>
                        <a:t>Use the dispute resolution process to resolve the dispute.  </a:t>
                      </a:r>
                      <a:endParaRPr lang="en-US" sz="1500" dirty="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The dispute must be resolved within 30 days of the process being initiated.</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25 U.S.C. § 3406(g)</a:t>
                      </a:r>
                      <a:endParaRPr lang="en-US" sz="1500">
                        <a:effectLst/>
                        <a:latin typeface="Times New Roman" panose="02020603050405020304" pitchFamily="18" charset="0"/>
                        <a:ea typeface="Times New Roman" panose="02020603050405020304" pitchFamily="18" charset="0"/>
                      </a:endParaRPr>
                    </a:p>
                  </a:txBody>
                  <a:tcPr marL="44436" marR="44436" marT="0" marB="0"/>
                </a:tc>
                <a:extLst>
                  <a:ext uri="{0D108BD9-81ED-4DB2-BD59-A6C34878D82A}">
                    <a16:rowId xmlns:a16="http://schemas.microsoft.com/office/drawing/2014/main" val="575798997"/>
                  </a:ext>
                </a:extLst>
              </a:tr>
              <a:tr h="788996">
                <a:tc>
                  <a:txBody>
                    <a:bodyPr/>
                    <a:lstStyle/>
                    <a:p>
                      <a:pPr marL="0" marR="0">
                        <a:spcBef>
                          <a:spcPts val="0"/>
                        </a:spcBef>
                        <a:spcAft>
                          <a:spcPts val="0"/>
                        </a:spcAft>
                      </a:pPr>
                      <a:r>
                        <a:rPr lang="en-US" sz="1500" dirty="0">
                          <a:effectLst/>
                        </a:rPr>
                        <a:t>Final Decision on Waiver Denial</a:t>
                      </a:r>
                      <a:endParaRPr lang="en-US" sz="1500" dirty="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Other agencies overseeing programs identified in PL 477 plan</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If the dispute resolution process fails, the agency has final authority to resolve the dispute. </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 </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25 U.S.C. § 3406(h)</a:t>
                      </a:r>
                      <a:endParaRPr lang="en-US" sz="1500">
                        <a:effectLst/>
                        <a:latin typeface="Times New Roman" panose="02020603050405020304" pitchFamily="18" charset="0"/>
                        <a:ea typeface="Times New Roman" panose="02020603050405020304" pitchFamily="18" charset="0"/>
                      </a:endParaRPr>
                    </a:p>
                  </a:txBody>
                  <a:tcPr marL="44436" marR="44436" marT="0" marB="0"/>
                </a:tc>
                <a:extLst>
                  <a:ext uri="{0D108BD9-81ED-4DB2-BD59-A6C34878D82A}">
                    <a16:rowId xmlns:a16="http://schemas.microsoft.com/office/drawing/2014/main" val="1958180368"/>
                  </a:ext>
                </a:extLst>
              </a:tr>
              <a:tr h="788996">
                <a:tc>
                  <a:txBody>
                    <a:bodyPr/>
                    <a:lstStyle/>
                    <a:p>
                      <a:pPr marL="0" marR="0">
                        <a:spcBef>
                          <a:spcPts val="0"/>
                        </a:spcBef>
                        <a:spcAft>
                          <a:spcPts val="0"/>
                        </a:spcAft>
                      </a:pPr>
                      <a:r>
                        <a:rPr lang="en-US" sz="1500" dirty="0">
                          <a:effectLst/>
                        </a:rPr>
                        <a:t>Notice of Final Decision on Waiver Denial</a:t>
                      </a:r>
                      <a:endParaRPr lang="en-US" sz="1500" dirty="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DOI</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dirty="0">
                          <a:effectLst/>
                        </a:rPr>
                        <a:t>Provide the tribe with the final decision on the waiver and notice of the right to appeal. </a:t>
                      </a:r>
                      <a:endParaRPr lang="en-US" sz="1500" dirty="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Not later than 10 days after the dispute is resolved.</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25 U.S.C. §  3406(i)</a:t>
                      </a:r>
                      <a:endParaRPr lang="en-US" sz="1500">
                        <a:effectLst/>
                        <a:latin typeface="Times New Roman" panose="02020603050405020304" pitchFamily="18" charset="0"/>
                        <a:ea typeface="Times New Roman" panose="02020603050405020304" pitchFamily="18" charset="0"/>
                      </a:endParaRPr>
                    </a:p>
                  </a:txBody>
                  <a:tcPr marL="44436" marR="44436" marT="0" marB="0"/>
                </a:tc>
                <a:extLst>
                  <a:ext uri="{0D108BD9-81ED-4DB2-BD59-A6C34878D82A}">
                    <a16:rowId xmlns:a16="http://schemas.microsoft.com/office/drawing/2014/main" val="516444907"/>
                  </a:ext>
                </a:extLst>
              </a:tr>
              <a:tr h="946795">
                <a:tc>
                  <a:txBody>
                    <a:bodyPr/>
                    <a:lstStyle/>
                    <a:p>
                      <a:pPr marL="0" marR="0">
                        <a:spcBef>
                          <a:spcPts val="0"/>
                        </a:spcBef>
                        <a:spcAft>
                          <a:spcPts val="0"/>
                        </a:spcAft>
                      </a:pPr>
                      <a:r>
                        <a:rPr lang="en-US" sz="1500" dirty="0">
                          <a:effectLst/>
                        </a:rPr>
                        <a:t>Full Approval of PL 477 Plan</a:t>
                      </a:r>
                      <a:endParaRPr lang="en-US" sz="1500" dirty="0">
                        <a:effectLst/>
                        <a:latin typeface="Times New Roman" panose="02020603050405020304" pitchFamily="18" charset="0"/>
                        <a:ea typeface="Times New Roman" panose="02020603050405020304" pitchFamily="18" charset="0"/>
                      </a:endParaRPr>
                    </a:p>
                  </a:txBody>
                  <a:tcPr marL="44436" marR="44436" marT="0" marB="0">
                    <a:solidFill>
                      <a:srgbClr val="D1593E"/>
                    </a:solidFill>
                  </a:tcPr>
                </a:tc>
                <a:tc>
                  <a:txBody>
                    <a:bodyPr/>
                    <a:lstStyle/>
                    <a:p>
                      <a:pPr marL="0" marR="0">
                        <a:spcBef>
                          <a:spcPts val="0"/>
                        </a:spcBef>
                        <a:spcAft>
                          <a:spcPts val="0"/>
                        </a:spcAft>
                      </a:pPr>
                      <a:r>
                        <a:rPr lang="en-US" sz="1500">
                          <a:effectLst/>
                        </a:rPr>
                        <a:t>DOI</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dirty="0">
                          <a:effectLst/>
                        </a:rPr>
                        <a:t>Upon request of the tribe, approve or amend the PL 477 plan after the waiver request has been resolved.</a:t>
                      </a:r>
                      <a:endParaRPr lang="en-US" sz="1500" dirty="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a:effectLst/>
                        </a:rPr>
                        <a:t>Not later than 90 days after receipt of the request.</a:t>
                      </a:r>
                      <a:endParaRPr lang="en-US" sz="1500">
                        <a:effectLst/>
                        <a:latin typeface="Times New Roman" panose="02020603050405020304" pitchFamily="18" charset="0"/>
                        <a:ea typeface="Times New Roman" panose="02020603050405020304" pitchFamily="18" charset="0"/>
                      </a:endParaRPr>
                    </a:p>
                  </a:txBody>
                  <a:tcPr marL="44436" marR="44436" marT="0" marB="0"/>
                </a:tc>
                <a:tc>
                  <a:txBody>
                    <a:bodyPr/>
                    <a:lstStyle/>
                    <a:p>
                      <a:pPr marL="0" marR="0">
                        <a:spcBef>
                          <a:spcPts val="0"/>
                        </a:spcBef>
                        <a:spcAft>
                          <a:spcPts val="0"/>
                        </a:spcAft>
                      </a:pPr>
                      <a:r>
                        <a:rPr lang="en-US" sz="1500" dirty="0">
                          <a:effectLst/>
                        </a:rPr>
                        <a:t>25 U.S.C. § 3407(b)</a:t>
                      </a:r>
                      <a:endParaRPr lang="en-US" sz="1500" dirty="0">
                        <a:effectLst/>
                        <a:latin typeface="Times New Roman" panose="02020603050405020304" pitchFamily="18" charset="0"/>
                        <a:ea typeface="Times New Roman" panose="02020603050405020304" pitchFamily="18" charset="0"/>
                      </a:endParaRPr>
                    </a:p>
                  </a:txBody>
                  <a:tcPr marL="44436" marR="44436" marT="0" marB="0"/>
                </a:tc>
                <a:extLst>
                  <a:ext uri="{0D108BD9-81ED-4DB2-BD59-A6C34878D82A}">
                    <a16:rowId xmlns:a16="http://schemas.microsoft.com/office/drawing/2014/main" val="3359767759"/>
                  </a:ext>
                </a:extLst>
              </a:tr>
            </a:tbl>
          </a:graphicData>
        </a:graphic>
      </p:graphicFrame>
    </p:spTree>
    <p:extLst>
      <p:ext uri="{BB962C8B-B14F-4D97-AF65-F5344CB8AC3E}">
        <p14:creationId xmlns:p14="http://schemas.microsoft.com/office/powerpoint/2010/main" val="326487611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17321" y="704227"/>
            <a:ext cx="9601196" cy="1303867"/>
          </a:xfrm>
        </p:spPr>
        <p:txBody>
          <a:bodyPr>
            <a:normAutofit fontScale="90000"/>
          </a:bodyPr>
          <a:lstStyle/>
          <a:p>
            <a:r>
              <a:rPr lang="en-US" dirty="0"/>
              <a:t>Implementation of PL 477 Amendment</a:t>
            </a:r>
            <a:br>
              <a:rPr lang="en-US" dirty="0"/>
            </a:br>
            <a:r>
              <a:rPr lang="en-US" dirty="0"/>
              <a:t>Process – Appeal	</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4085851774"/>
              </p:ext>
            </p:extLst>
          </p:nvPr>
        </p:nvGraphicFramePr>
        <p:xfrm>
          <a:off x="587188" y="2008094"/>
          <a:ext cx="11008660" cy="4250370"/>
        </p:xfrm>
        <a:graphic>
          <a:graphicData uri="http://schemas.openxmlformats.org/drawingml/2006/table">
            <a:tbl>
              <a:tblPr firstRow="1" firstCol="1" bandRow="1">
                <a:tableStyleId>{5C22544A-7EE6-4342-B048-85BDC9FD1C3A}</a:tableStyleId>
              </a:tblPr>
              <a:tblGrid>
                <a:gridCol w="2155524">
                  <a:extLst>
                    <a:ext uri="{9D8B030D-6E8A-4147-A177-3AD203B41FA5}">
                      <a16:colId xmlns:a16="http://schemas.microsoft.com/office/drawing/2014/main" val="1261525468"/>
                    </a:ext>
                  </a:extLst>
                </a:gridCol>
                <a:gridCol w="2155524">
                  <a:extLst>
                    <a:ext uri="{9D8B030D-6E8A-4147-A177-3AD203B41FA5}">
                      <a16:colId xmlns:a16="http://schemas.microsoft.com/office/drawing/2014/main" val="2540746698"/>
                    </a:ext>
                  </a:extLst>
                </a:gridCol>
                <a:gridCol w="3196893">
                  <a:extLst>
                    <a:ext uri="{9D8B030D-6E8A-4147-A177-3AD203B41FA5}">
                      <a16:colId xmlns:a16="http://schemas.microsoft.com/office/drawing/2014/main" val="1719606493"/>
                    </a:ext>
                  </a:extLst>
                </a:gridCol>
                <a:gridCol w="1589969">
                  <a:extLst>
                    <a:ext uri="{9D8B030D-6E8A-4147-A177-3AD203B41FA5}">
                      <a16:colId xmlns:a16="http://schemas.microsoft.com/office/drawing/2014/main" val="3458810011"/>
                    </a:ext>
                  </a:extLst>
                </a:gridCol>
                <a:gridCol w="1910750">
                  <a:extLst>
                    <a:ext uri="{9D8B030D-6E8A-4147-A177-3AD203B41FA5}">
                      <a16:colId xmlns:a16="http://schemas.microsoft.com/office/drawing/2014/main" val="2703240451"/>
                    </a:ext>
                  </a:extLst>
                </a:gridCol>
              </a:tblGrid>
              <a:tr h="615673">
                <a:tc>
                  <a:txBody>
                    <a:bodyPr/>
                    <a:lstStyle/>
                    <a:p>
                      <a:pPr marL="0" marR="0">
                        <a:spcBef>
                          <a:spcPts val="0"/>
                        </a:spcBef>
                        <a:spcAft>
                          <a:spcPts val="0"/>
                        </a:spcAft>
                      </a:pPr>
                      <a:r>
                        <a:rPr lang="en-US" sz="2200">
                          <a:effectLst/>
                        </a:rPr>
                        <a:t> </a:t>
                      </a:r>
                      <a:endParaRPr lang="en-US" sz="220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a:effectLst/>
                        </a:rPr>
                        <a:t>Actor </a:t>
                      </a:r>
                      <a:endParaRPr lang="en-US" sz="220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dirty="0">
                          <a:effectLst/>
                        </a:rPr>
                        <a:t>Action</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a:effectLst/>
                        </a:rPr>
                        <a:t>Timeframe </a:t>
                      </a:r>
                      <a:endParaRPr lang="en-US" sz="220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dirty="0">
                          <a:effectLst/>
                        </a:rPr>
                        <a:t>PL 477 Section</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extLst>
                  <a:ext uri="{0D108BD9-81ED-4DB2-BD59-A6C34878D82A}">
                    <a16:rowId xmlns:a16="http://schemas.microsoft.com/office/drawing/2014/main" val="1134567106"/>
                  </a:ext>
                </a:extLst>
              </a:tr>
              <a:tr h="3579810">
                <a:tc>
                  <a:txBody>
                    <a:bodyPr/>
                    <a:lstStyle/>
                    <a:p>
                      <a:pPr marL="0" marR="0">
                        <a:spcBef>
                          <a:spcPts val="0"/>
                        </a:spcBef>
                        <a:spcAft>
                          <a:spcPts val="0"/>
                        </a:spcAft>
                      </a:pPr>
                      <a:r>
                        <a:rPr lang="en-US" sz="2200" dirty="0">
                          <a:effectLst/>
                        </a:rPr>
                        <a:t>Hearing or Appeal</a:t>
                      </a:r>
                      <a:endParaRPr lang="en-US" sz="2200" dirty="0">
                        <a:effectLst/>
                        <a:latin typeface="Times New Roman" panose="02020603050405020304" pitchFamily="18" charset="0"/>
                        <a:ea typeface="Times New Roman" panose="02020603050405020304" pitchFamily="18" charset="0"/>
                      </a:endParaRPr>
                    </a:p>
                  </a:txBody>
                  <a:tcPr marL="68580" marR="68580" marT="0" marB="0">
                    <a:solidFill>
                      <a:srgbClr val="D1593E"/>
                    </a:solidFill>
                  </a:tcPr>
                </a:tc>
                <a:tc>
                  <a:txBody>
                    <a:bodyPr/>
                    <a:lstStyle/>
                    <a:p>
                      <a:pPr marL="0" marR="0">
                        <a:spcBef>
                          <a:spcPts val="0"/>
                        </a:spcBef>
                        <a:spcAft>
                          <a:spcPts val="0"/>
                        </a:spcAft>
                      </a:pPr>
                      <a:r>
                        <a:rPr lang="en-US" sz="2200">
                          <a:effectLst/>
                        </a:rPr>
                        <a:t>Tribe or tribal organization</a:t>
                      </a:r>
                      <a:endParaRPr lang="en-US" sz="2200">
                        <a:effectLst/>
                        <a:latin typeface="Times New Roman" panose="02020603050405020304" pitchFamily="18" charset="0"/>
                        <a:ea typeface="Times New Roman" panose="02020603050405020304" pitchFamily="18" charset="0"/>
                      </a:endParaRPr>
                    </a:p>
                  </a:txBody>
                  <a:tcPr marL="68580" marR="68580" marT="0" marB="0"/>
                </a:tc>
                <a:tc>
                  <a:txBody>
                    <a:bodyPr/>
                    <a:lstStyle/>
                    <a:p>
                      <a:pPr marL="0" marR="0">
                        <a:spcBef>
                          <a:spcPts val="0"/>
                        </a:spcBef>
                        <a:spcAft>
                          <a:spcPts val="0"/>
                        </a:spcAft>
                      </a:pPr>
                      <a:r>
                        <a:rPr lang="en-US" sz="2200" dirty="0">
                          <a:effectLst/>
                        </a:rPr>
                        <a:t>Upon receipt of a disapproval of all or part of a PL 477 plan from DOI or receipt of a waiver denial from an agency overseeing a program identified in a PL 477 plan, request an administrative hearing or initiate a civil action.</a:t>
                      </a:r>
                      <a:endParaRPr lang="en-US" sz="2200" dirty="0">
                        <a:effectLst/>
                        <a:latin typeface="Times New Roman" panose="02020603050405020304" pitchFamily="18" charset="0"/>
                        <a:ea typeface="Times New Roman" panose="02020603050405020304" pitchFamily="18" charset="0"/>
                      </a:endParaRPr>
                    </a:p>
                  </a:txBody>
                  <a:tcPr marL="68580" marR="68580" marT="0" marB="0"/>
                </a:tc>
                <a:tc>
                  <a:txBody>
                    <a:bodyPr/>
                    <a:lstStyle/>
                    <a:p>
                      <a:pPr marL="0" marR="0">
                        <a:spcBef>
                          <a:spcPts val="0"/>
                        </a:spcBef>
                        <a:spcAft>
                          <a:spcPts val="0"/>
                        </a:spcAft>
                      </a:pPr>
                      <a:r>
                        <a:rPr lang="en-US" sz="2200" dirty="0">
                          <a:effectLst/>
                        </a:rPr>
                        <a:t> </a:t>
                      </a:r>
                      <a:endParaRPr lang="en-US" sz="2200" dirty="0">
                        <a:effectLst/>
                        <a:latin typeface="Times New Roman" panose="02020603050405020304" pitchFamily="18" charset="0"/>
                        <a:ea typeface="Times New Roman" panose="02020603050405020304" pitchFamily="18" charset="0"/>
                      </a:endParaRPr>
                    </a:p>
                  </a:txBody>
                  <a:tcPr marL="68580" marR="68580" marT="0" marB="0"/>
                </a:tc>
                <a:tc>
                  <a:txBody>
                    <a:bodyPr/>
                    <a:lstStyle/>
                    <a:p>
                      <a:pPr marL="0" marR="0">
                        <a:spcBef>
                          <a:spcPts val="0"/>
                        </a:spcBef>
                        <a:spcAft>
                          <a:spcPts val="0"/>
                        </a:spcAft>
                      </a:pPr>
                      <a:r>
                        <a:rPr lang="en-US" sz="2200" dirty="0">
                          <a:effectLst/>
                        </a:rPr>
                        <a:t>25 U.S.C. § 3407(d)</a:t>
                      </a:r>
                      <a:endParaRPr lang="en-US" sz="2200" dirty="0">
                        <a:effectLst/>
                        <a:latin typeface="Times New Roman" panose="02020603050405020304" pitchFamily="18" charset="0"/>
                        <a:ea typeface="Times New Roman" panose="02020603050405020304" pitchFamily="18" charset="0"/>
                      </a:endParaRPr>
                    </a:p>
                  </a:txBody>
                  <a:tcPr marL="68580" marR="68580" marT="0" marB="0"/>
                </a:tc>
                <a:extLst>
                  <a:ext uri="{0D108BD9-81ED-4DB2-BD59-A6C34878D82A}">
                    <a16:rowId xmlns:a16="http://schemas.microsoft.com/office/drawing/2014/main" val="3179395674"/>
                  </a:ext>
                </a:extLst>
              </a:tr>
            </a:tbl>
          </a:graphicData>
        </a:graphic>
      </p:graphicFrame>
    </p:spTree>
    <p:extLst>
      <p:ext uri="{BB962C8B-B14F-4D97-AF65-F5344CB8AC3E}">
        <p14:creationId xmlns:p14="http://schemas.microsoft.com/office/powerpoint/2010/main" val="89655331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Implementation of PL 477 Amendment</a:t>
            </a:r>
            <a:br>
              <a:rPr lang="en-US" dirty="0"/>
            </a:br>
            <a:r>
              <a:rPr lang="en-US" dirty="0"/>
              <a:t>Memorandum of Agreement</a:t>
            </a:r>
          </a:p>
        </p:txBody>
      </p:sp>
      <p:sp>
        <p:nvSpPr>
          <p:cNvPr id="3" name="Content Placeholder 2"/>
          <p:cNvSpPr>
            <a:spLocks noGrp="1"/>
          </p:cNvSpPr>
          <p:nvPr>
            <p:ph idx="1"/>
          </p:nvPr>
        </p:nvSpPr>
        <p:spPr>
          <a:xfrm>
            <a:off x="609600" y="2309626"/>
            <a:ext cx="10972800" cy="3674316"/>
          </a:xfrm>
        </p:spPr>
        <p:txBody>
          <a:bodyPr/>
          <a:lstStyle/>
          <a:p>
            <a:r>
              <a:rPr lang="en-US" sz="2800" dirty="0"/>
              <a:t>Agencies included in amended PL 477 have statutory deadline of one year from enactment to develop and enter into interdepartmental Memorandum of Agreement on implementation of new PL 477 legislation.  MOA </a:t>
            </a:r>
            <a:r>
              <a:rPr lang="en-US" sz="2800" dirty="0" smtClean="0"/>
              <a:t>was </a:t>
            </a:r>
            <a:r>
              <a:rPr lang="en-US" sz="2800" dirty="0" smtClean="0"/>
              <a:t>completed in </a:t>
            </a:r>
            <a:r>
              <a:rPr lang="en-US" sz="2800" dirty="0"/>
              <a:t>December </a:t>
            </a:r>
            <a:r>
              <a:rPr lang="en-US" sz="2800" dirty="0" smtClean="0"/>
              <a:t>2018</a:t>
            </a:r>
            <a:r>
              <a:rPr lang="en-US" sz="2800" dirty="0"/>
              <a:t>.</a:t>
            </a:r>
          </a:p>
          <a:p>
            <a:r>
              <a:rPr lang="en-US" sz="2800" dirty="0" smtClean="0"/>
              <a:t>No tribal participation or consultation during drafting.</a:t>
            </a:r>
            <a:endParaRPr lang="en-US" sz="2800" dirty="0"/>
          </a:p>
        </p:txBody>
      </p:sp>
    </p:spTree>
    <p:extLst>
      <p:ext uri="{BB962C8B-B14F-4D97-AF65-F5344CB8AC3E}">
        <p14:creationId xmlns:p14="http://schemas.microsoft.com/office/powerpoint/2010/main" val="210717692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Importance of PL 477</a:t>
            </a:r>
          </a:p>
        </p:txBody>
      </p:sp>
      <p:sp>
        <p:nvSpPr>
          <p:cNvPr id="3" name="Content Placeholder 2"/>
          <p:cNvSpPr>
            <a:spLocks noGrp="1"/>
          </p:cNvSpPr>
          <p:nvPr>
            <p:ph idx="1"/>
          </p:nvPr>
        </p:nvSpPr>
        <p:spPr>
          <a:xfrm>
            <a:off x="609600" y="1844675"/>
            <a:ext cx="10972800" cy="4144963"/>
          </a:xfrm>
        </p:spPr>
        <p:txBody>
          <a:bodyPr>
            <a:normAutofit fontScale="85000" lnSpcReduction="20000"/>
          </a:bodyPr>
          <a:lstStyle/>
          <a:p>
            <a:r>
              <a:rPr lang="en-US" dirty="0"/>
              <a:t>PL 477 program allows tribes to combine federal funds made available for employment, training, or related services from varied sources into one single plan with one single budget and reporting system.  </a:t>
            </a:r>
          </a:p>
          <a:p>
            <a:pPr lvl="1"/>
            <a:r>
              <a:rPr lang="en-US" dirty="0"/>
              <a:t>Creates more flexibility for tribes in deciding how to spend these federal funds so they can design more successful programs based on unique needs of each tribe’s community members.  </a:t>
            </a:r>
          </a:p>
          <a:p>
            <a:pPr lvl="1"/>
            <a:r>
              <a:rPr lang="en-US" dirty="0"/>
              <a:t>Allows tribes to streamline administrative processes, including program applications and federal reporting, thereby lowering administrative costs and making more funds available for direct services.</a:t>
            </a:r>
          </a:p>
          <a:p>
            <a:r>
              <a:rPr lang="en-US" dirty="0"/>
              <a:t>P</a:t>
            </a:r>
            <a:r>
              <a:rPr lang="en-US" dirty="0" smtClean="0"/>
              <a:t>rovides room for more robust exercise of tribal sovereignty. </a:t>
            </a:r>
          </a:p>
          <a:p>
            <a:r>
              <a:rPr lang="en-US" dirty="0" smtClean="0"/>
              <a:t>Concept </a:t>
            </a:r>
            <a:r>
              <a:rPr lang="en-US" dirty="0"/>
              <a:t>could eventually expand beyond employment and training. </a:t>
            </a:r>
          </a:p>
        </p:txBody>
      </p:sp>
    </p:spTree>
    <p:extLst>
      <p:ext uri="{BB962C8B-B14F-4D97-AF65-F5344CB8AC3E}">
        <p14:creationId xmlns:p14="http://schemas.microsoft.com/office/powerpoint/2010/main" val="413142174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914400"/>
            <a:ext cx="10972800" cy="1535502"/>
          </a:xfrm>
        </p:spPr>
        <p:txBody>
          <a:bodyPr/>
          <a:lstStyle/>
          <a:p>
            <a:r>
              <a:rPr lang="en-US" dirty="0" smtClean="0"/>
              <a:t>Questions?</a:t>
            </a:r>
            <a:endParaRPr lang="en-US" dirty="0"/>
          </a:p>
        </p:txBody>
      </p:sp>
      <p:sp>
        <p:nvSpPr>
          <p:cNvPr id="3" name="Content Placeholder 2"/>
          <p:cNvSpPr>
            <a:spLocks noGrp="1"/>
          </p:cNvSpPr>
          <p:nvPr>
            <p:ph idx="1"/>
          </p:nvPr>
        </p:nvSpPr>
        <p:spPr/>
        <p:txBody>
          <a:bodyPr/>
          <a:lstStyle/>
          <a:p>
            <a:endParaRPr lang="en-US" dirty="0" smtClean="0"/>
          </a:p>
          <a:p>
            <a:pPr marL="0" indent="0" algn="ctr">
              <a:buNone/>
            </a:pPr>
            <a:r>
              <a:rPr lang="en-US" dirty="0" smtClean="0"/>
              <a:t>Steve Osborne</a:t>
            </a:r>
            <a:endParaRPr lang="en-US" dirty="0"/>
          </a:p>
          <a:p>
            <a:pPr marL="0" indent="0" algn="ctr">
              <a:buNone/>
            </a:pPr>
            <a:endParaRPr lang="en-US" dirty="0" smtClean="0"/>
          </a:p>
          <a:p>
            <a:pPr marL="0" indent="0" algn="ctr">
              <a:buNone/>
            </a:pPr>
            <a:r>
              <a:rPr lang="en-US" dirty="0" smtClean="0">
                <a:hlinkClick r:id="rId2"/>
              </a:rPr>
              <a:t>sosborne@hobbsstraus.com</a:t>
            </a:r>
            <a:endParaRPr lang="en-US" dirty="0" smtClean="0"/>
          </a:p>
          <a:p>
            <a:pPr marL="0" indent="0" algn="ctr">
              <a:buNone/>
            </a:pPr>
            <a:endParaRPr lang="en-US" dirty="0" smtClean="0"/>
          </a:p>
          <a:p>
            <a:pPr marL="0" indent="0" algn="ctr">
              <a:buNone/>
            </a:pPr>
            <a:r>
              <a:rPr lang="en-US" dirty="0" smtClean="0"/>
              <a:t>503-242-1745</a:t>
            </a:r>
          </a:p>
          <a:p>
            <a:endParaRPr lang="en-US" dirty="0"/>
          </a:p>
        </p:txBody>
      </p:sp>
    </p:spTree>
    <p:extLst>
      <p:ext uri="{BB962C8B-B14F-4D97-AF65-F5344CB8AC3E}">
        <p14:creationId xmlns:p14="http://schemas.microsoft.com/office/powerpoint/2010/main" val="1298715225"/>
      </p:ext>
    </p:extLst>
  </p:cSld>
  <p:clrMapOvr>
    <a:masterClrMapping/>
  </p:clrMapOvr>
</p:sld>
</file>

<file path=ppt/theme/theme1.xml><?xml version="1.0" encoding="utf-8"?>
<a:theme xmlns:a="http://schemas.openxmlformats.org/drawingml/2006/main" name="2_HSDW_PPT_Template">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HSDW_PPT_Template">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HSDW_PPT_Template">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Organic</Template>
  <TotalTime>5753</TotalTime>
  <Words>3114</Words>
  <Application>Microsoft Office PowerPoint</Application>
  <PresentationFormat>Widescreen</PresentationFormat>
  <Paragraphs>371</Paragraphs>
  <Slides>16</Slides>
  <Notes>15</Notes>
  <HiddenSlides>0</HiddenSlides>
  <MMClips>0</MMClips>
  <ScaleCrop>false</ScaleCrop>
  <HeadingPairs>
    <vt:vector size="6" baseType="variant">
      <vt:variant>
        <vt:lpstr>Fonts Used</vt:lpstr>
      </vt:variant>
      <vt:variant>
        <vt:i4>5</vt:i4>
      </vt:variant>
      <vt:variant>
        <vt:lpstr>Theme</vt:lpstr>
      </vt:variant>
      <vt:variant>
        <vt:i4>3</vt:i4>
      </vt:variant>
      <vt:variant>
        <vt:lpstr>Slide Titles</vt:lpstr>
      </vt:variant>
      <vt:variant>
        <vt:i4>16</vt:i4>
      </vt:variant>
    </vt:vector>
  </HeadingPairs>
  <TitlesOfParts>
    <vt:vector size="24" baseType="lpstr">
      <vt:lpstr>Arial</vt:lpstr>
      <vt:lpstr>Calibri</vt:lpstr>
      <vt:lpstr>Calibri Light</vt:lpstr>
      <vt:lpstr>Courier</vt:lpstr>
      <vt:lpstr>Times New Roman</vt:lpstr>
      <vt:lpstr>2_HSDW_PPT_Template</vt:lpstr>
      <vt:lpstr>1_HSDW_PPT_Template</vt:lpstr>
      <vt:lpstr>HSDW_PPT_Template</vt:lpstr>
      <vt:lpstr>PL 477 Amendment Implementation</vt:lpstr>
      <vt:lpstr>Indian Employment, Training and Related Services Consolidation Act of 2017 Public Law 115-93</vt:lpstr>
      <vt:lpstr>Implementation of PL 477 Amendment Programs Eligible for Inclusion</vt:lpstr>
      <vt:lpstr>Implementation of PL 477 Amendment Programs Eligible for Inclusion</vt:lpstr>
      <vt:lpstr>Implementation of PL 477 Amendment Programs Eligible for Inclusion</vt:lpstr>
      <vt:lpstr>Implementation of PL 477 Amendment Process – Submission</vt:lpstr>
      <vt:lpstr>Implementation of PL 477 Amendment Process – Review</vt:lpstr>
      <vt:lpstr>Implementation of PL 477 Amendment Process – Approval</vt:lpstr>
      <vt:lpstr>Implementation of PL 477 Amendment Process – Implementation</vt:lpstr>
      <vt:lpstr>Implementation of PL 477 Amendment Process – Waiver</vt:lpstr>
      <vt:lpstr>Implementation of PL 477 Amendment Process – Waiver</vt:lpstr>
      <vt:lpstr>Implementation of PL 477 Amendment Process – Waiver</vt:lpstr>
      <vt:lpstr>Implementation of PL 477 Amendment Process – Appeal </vt:lpstr>
      <vt:lpstr>Implementation of PL 477 Amendment Memorandum of Agreement</vt:lpstr>
      <vt:lpstr>Importance of PL 477</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PL 477 Amendment and Implementation</dc:title>
  <dc:creator>Katie E. Klass</dc:creator>
  <cp:lastModifiedBy>Steve D. Osborne</cp:lastModifiedBy>
  <cp:revision>73</cp:revision>
  <cp:lastPrinted>2018-04-19T21:56:31Z</cp:lastPrinted>
  <dcterms:created xsi:type="dcterms:W3CDTF">2018-03-16T20:01:01Z</dcterms:created>
  <dcterms:modified xsi:type="dcterms:W3CDTF">2019-04-03T16:40:13Z</dcterms:modified>
</cp:coreProperties>
</file>