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89" r:id="rId2"/>
    <p:sldId id="290" r:id="rId3"/>
    <p:sldId id="300" r:id="rId4"/>
    <p:sldId id="299" r:id="rId5"/>
    <p:sldId id="301" r:id="rId6"/>
    <p:sldId id="298" r:id="rId7"/>
    <p:sldId id="302" r:id="rId8"/>
    <p:sldId id="303" r:id="rId9"/>
    <p:sldId id="304" r:id="rId10"/>
    <p:sldId id="305" r:id="rId11"/>
    <p:sldId id="296" r:id="rId12"/>
    <p:sldId id="306" r:id="rId13"/>
    <p:sldId id="30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6" autoAdjust="0"/>
    <p:restoredTop sz="94672" autoAdjust="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632F9-C352-49FD-B4AF-3FEFF26D3DC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50F73-8A2D-46FD-9D42-9B2432F2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7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BD820A-3932-41B4-A9C2-65A8D3324C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E9379-58C4-4E89-8EDB-EB4D98A6B9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92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906B6-F999-41D6-B5E2-A5BF0A63B1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1A4386-6B38-4CD5-A289-A50C72B9607C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6672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906B6-F999-41D6-B5E2-A5BF0A63B1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1A4386-6B38-4CD5-A289-A50C72B9607C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895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906B6-F999-41D6-B5E2-A5BF0A63B1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1A4386-6B38-4CD5-A289-A50C72B9607C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226756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906B6-F999-41D6-B5E2-A5BF0A63B1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1A4386-6B38-4CD5-A289-A50C72B9607C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5422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906B6-F999-41D6-B5E2-A5BF0A63B1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1A4386-6B38-4CD5-A289-A50C72B9607C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3477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906B6-F999-41D6-B5E2-A5BF0A63B1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1A4386-6B38-4CD5-A289-A50C72B9607C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9277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CD09E9-3215-40BE-B3A1-5399BBD322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F5C2C-4E0D-46D5-91EF-3C3C6D7D256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025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DA293-3CE1-4E02-882A-94754586A6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38906-C977-4E5A-8068-06356B75866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75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C09CE-D739-4F37-A26F-99FC9856E5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71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310F7-567C-44B3-9736-A2BFF464A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EC84-2361-4AD4-9C94-9A369181BE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61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A151A-463A-4262-8DF3-7D1F3DCCC4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C85A3-C8EE-4DD2-81A1-828F22A2CE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79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15E95-908E-495E-88B5-2D588C3B6C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A4AF5-E578-4925-8B96-A35DAE247D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0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6A82C-B7DB-43E5-9F4B-B709FC5980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501BF-62AE-4750-A80A-B506F44FFAF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1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EA4714-003D-48BE-A452-B56674EA17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742C2-750B-4837-BF6A-B89F003063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99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C8590-01FD-4726-9606-EEA7442FF4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FCD1E-03A5-4D2D-9B84-0C05EB58AA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53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75B901-2CD3-4022-B42B-1704FDC480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CEBFA-233E-4E26-9B88-34DC5D61CC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73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E4A906B6-F999-41D6-B5E2-A5BF0A63B1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1A4386-6B38-4CD5-A289-A50C72B9607C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70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02A20A-B25E-44F4-94A4-EA9CCB7BE9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Preparing an IDC Proposal and </a:t>
            </a:r>
            <a:br>
              <a:rPr lang="en-US" sz="6600" dirty="0"/>
            </a:br>
            <a:r>
              <a:rPr lang="en-US" sz="6600" dirty="0"/>
              <a:t>Impact on Contract Support Costs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76119C3-E149-4F4D-B7AD-C7E5276E6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Steve Osborne, Hobbs Straus</a:t>
            </a:r>
          </a:p>
          <a:p>
            <a:r>
              <a:rPr lang="en-US" dirty="0"/>
              <a:t>Rebecca Patterson, Sonosky Chambers</a:t>
            </a:r>
          </a:p>
          <a:p>
            <a:r>
              <a:rPr lang="en-US" dirty="0"/>
              <a:t>April 2,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FC69C-C669-4820-96C5-D64CFFA6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2857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E81754-CFA8-4CF8-8E9B-987FDEA1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CSC Major Issues and Litigation Update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4FE18-34AC-4372-BEE6-AEF60CD5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IHS reconciliation process</a:t>
            </a:r>
          </a:p>
          <a:p>
            <a:pPr lvl="1"/>
            <a:r>
              <a:rPr lang="en-US" sz="2600" dirty="0"/>
              <a:t>Wants to closeout each year’s CSC calculations</a:t>
            </a:r>
          </a:p>
          <a:p>
            <a:pPr lvl="1"/>
            <a:r>
              <a:rPr lang="en-US" sz="2600" dirty="0"/>
              <a:t>Requests Tribes sign bilateral amendments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sz="2600" dirty="0"/>
              <a:t>WARNING: do not sign any amendment including a waiver due to potential for claims on third-party revenue-funded portion of program</a:t>
            </a:r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E4421-495F-4999-B316-E94B89C1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48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6FEE-924A-4AE2-8636-19D785CF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Consider When Preparing Your IDC Proposal: Exclusions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81BAB-5152-40E2-B5AB-66E046C0D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IHS looks to Tribe’s indirect cost rate proposal when determining exclusions for purpose of calculating indirect CSC owed</a:t>
            </a:r>
          </a:p>
          <a:p>
            <a:r>
              <a:rPr lang="en-US" sz="2200" dirty="0"/>
              <a:t>Rate = IDC pool/(TDC – exclusions)</a:t>
            </a:r>
          </a:p>
          <a:p>
            <a:r>
              <a:rPr lang="en-US" sz="2200" dirty="0"/>
              <a:t>Higher exclusions in proposal lower denominator, raise rate</a:t>
            </a:r>
          </a:p>
          <a:p>
            <a:r>
              <a:rPr lang="en-US" sz="2200" dirty="0"/>
              <a:t>But exclusions will also lower direct cost base when IHS applies “rate-times-base” for purpose of determining ICSC</a:t>
            </a:r>
          </a:p>
          <a:p>
            <a:r>
              <a:rPr lang="en-US" sz="2200" dirty="0"/>
              <a:t>Effect of rate on BIA award?  Other grants?</a:t>
            </a:r>
          </a:p>
          <a:p>
            <a:r>
              <a:rPr lang="en-US" sz="2200" dirty="0"/>
              <a:t>Consider direct cost base of salaries rather than total direct costs?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41FEB-C0FC-4532-B59A-59B92BFF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98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6FEE-924A-4AE2-8636-19D785CF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Consider When Preparing Your IDC Proposal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81BAB-5152-40E2-B5AB-66E046C0D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Multiple rates </a:t>
            </a:r>
          </a:p>
          <a:p>
            <a:pPr lvl="1"/>
            <a:r>
              <a:rPr lang="en-US" sz="2400" dirty="0"/>
              <a:t>May be a passthrough rate</a:t>
            </a:r>
          </a:p>
          <a:p>
            <a:pPr lvl="1"/>
            <a:r>
              <a:rPr lang="en-US" sz="2400" dirty="0"/>
              <a:t>May be a special ISDEAA or IHS-only rate</a:t>
            </a:r>
          </a:p>
          <a:p>
            <a:r>
              <a:rPr lang="en-US" sz="2400" dirty="0"/>
              <a:t>Why do it?</a:t>
            </a:r>
          </a:p>
          <a:p>
            <a:pPr lvl="1"/>
            <a:r>
              <a:rPr lang="en-US" sz="2400" dirty="0"/>
              <a:t>Health program has additional administrative costs that other departments do not have</a:t>
            </a:r>
          </a:p>
          <a:p>
            <a:pPr lvl="1"/>
            <a:r>
              <a:rPr lang="en-US" sz="2400" dirty="0"/>
              <a:t>Keep rate lower for other programs, since they may be funding indirect costs using program funds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41FEB-C0FC-4532-B59A-59B92BFF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86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6FEE-924A-4AE2-8636-19D785CF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Consider When Preparing Your IDC Proposal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81BAB-5152-40E2-B5AB-66E046C0D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Closeout and reconciliation</a:t>
            </a:r>
          </a:p>
          <a:p>
            <a:pPr lvl="1"/>
            <a:r>
              <a:rPr lang="en-US" sz="2600" dirty="0"/>
              <a:t>IHS wants to use final rates</a:t>
            </a:r>
          </a:p>
          <a:p>
            <a:pPr lvl="1"/>
            <a:r>
              <a:rPr lang="en-US" sz="2600" dirty="0"/>
              <a:t>IHS wants to reconcile to final passthroughs and exclusions</a:t>
            </a:r>
          </a:p>
          <a:p>
            <a:r>
              <a:rPr lang="en-US" sz="2600" dirty="0"/>
              <a:t>May trigger a duplication review</a:t>
            </a:r>
          </a:p>
          <a:p>
            <a:pPr lvl="1"/>
            <a:r>
              <a:rPr lang="en-US" sz="2600" dirty="0"/>
              <a:t>If the indirect cost pool expands by over 5% due to the addition of new types of costs</a:t>
            </a:r>
          </a:p>
          <a:p>
            <a:pPr lvl="1"/>
            <a:r>
              <a:rPr lang="en-US" sz="2600" dirty="0"/>
              <a:t>Review is supposed to be limited to new types of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41FEB-C0FC-4532-B59A-59B92BFF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15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E81754-CFA8-4CF8-8E9B-987FDEA1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CSC 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4FE18-34AC-4372-BEE6-AEF60CD5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>
                <a:latin typeface="+mn-lt"/>
              </a:rPr>
              <a:t>What are CSC?</a:t>
            </a:r>
          </a:p>
          <a:p>
            <a:r>
              <a:rPr lang="en-US" sz="3200" dirty="0">
                <a:latin typeface="+mn-lt"/>
              </a:rPr>
              <a:t>“Reasonable costs for activities which must be carried on by a tribal organization as a contractor to ensure compliance with terms of the contract and prudent management, but which—</a:t>
            </a:r>
          </a:p>
          <a:p>
            <a:pPr marL="685800" lvl="3">
              <a:lnSpc>
                <a:spcPct val="110000"/>
              </a:lnSpc>
              <a:spcAft>
                <a:spcPct val="25000"/>
              </a:spcAft>
            </a:pPr>
            <a:r>
              <a:rPr lang="en-US" sz="3000" dirty="0">
                <a:latin typeface="+mn-lt"/>
              </a:rPr>
              <a:t>normally are not carried on by the respective Secretary in his direct operation of the program, or</a:t>
            </a:r>
          </a:p>
          <a:p>
            <a:pPr marL="685800" lvl="3">
              <a:lnSpc>
                <a:spcPct val="110000"/>
              </a:lnSpc>
              <a:spcAft>
                <a:spcPct val="25000"/>
              </a:spcAft>
            </a:pPr>
            <a:r>
              <a:rPr lang="en-US" sz="3000" dirty="0">
                <a:latin typeface="+mn-lt"/>
              </a:rPr>
              <a:t>are provided by the Secretary… from resources other than those under contract.</a:t>
            </a:r>
            <a:r>
              <a:rPr lang="ja-JP" altLang="en-US" sz="3000" dirty="0">
                <a:latin typeface="+mn-lt"/>
              </a:rPr>
              <a:t>”</a:t>
            </a:r>
            <a:endParaRPr lang="en-US" sz="3000" dirty="0">
              <a:latin typeface="+mn-lt"/>
            </a:endParaRPr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E4421-495F-4999-B316-E94B89C1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26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E81754-CFA8-4CF8-8E9B-987FDEA1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CSC 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4FE18-34AC-4372-BEE6-AEF60CD5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For decades, both IHS and BIA underfunded CSC</a:t>
            </a:r>
          </a:p>
          <a:p>
            <a:r>
              <a:rPr lang="en-US" sz="2600" dirty="0"/>
              <a:t>IHS argued that ISDEAA contracts were different and they did not need to honor the statutory provision requiring full payment of CSC</a:t>
            </a:r>
          </a:p>
          <a:p>
            <a:r>
              <a:rPr lang="en-US" sz="2600" dirty="0"/>
              <a:t>Later IHS argued it did not need to pay full CSC because there was a cap on the CSC appropriation</a:t>
            </a:r>
          </a:p>
          <a:p>
            <a:r>
              <a:rPr lang="en-US" sz="2600" dirty="0"/>
              <a:t>Two Supreme Court cases: (1) </a:t>
            </a:r>
            <a:r>
              <a:rPr lang="en-US" sz="2600" i="1" dirty="0"/>
              <a:t>Cherokee Nation </a:t>
            </a:r>
            <a:r>
              <a:rPr lang="en-US" sz="2600" dirty="0"/>
              <a:t>and (2) </a:t>
            </a:r>
            <a:r>
              <a:rPr lang="en-US" sz="2600" i="1" dirty="0"/>
              <a:t>Ramah</a:t>
            </a:r>
            <a:r>
              <a:rPr lang="en-US" sz="2600" dirty="0"/>
              <a:t> holding the agencies must pay full CSC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E4421-495F-4999-B316-E94B89C1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74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E81754-CFA8-4CF8-8E9B-987FDEA1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CSC 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4FE18-34AC-4372-BEE6-AEF60CD5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Since Ramah </a:t>
            </a:r>
          </a:p>
          <a:p>
            <a:pPr lvl="1"/>
            <a:r>
              <a:rPr lang="en-US" sz="2600" dirty="0"/>
              <a:t>Congress decided to pay in full</a:t>
            </a:r>
          </a:p>
          <a:p>
            <a:pPr lvl="1"/>
            <a:r>
              <a:rPr lang="en-US" sz="2600" dirty="0"/>
              <a:t>Both IHS and BIA convened CSC workgroups and developed new policies </a:t>
            </a:r>
          </a:p>
          <a:p>
            <a:pPr lvl="2"/>
            <a:r>
              <a:rPr lang="en-US" sz="2400" dirty="0"/>
              <a:t>Differences between BIA and IHS policies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E4421-495F-4999-B316-E94B89C1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46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E81754-CFA8-4CF8-8E9B-987FDEA1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CSC 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4FE18-34AC-4372-BEE6-AEF60CD5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Starting in 2014, Congress fully funded CSC</a:t>
            </a:r>
          </a:p>
          <a:p>
            <a:pPr lvl="1"/>
            <a:r>
              <a:rPr lang="en-US" sz="2400" dirty="0"/>
              <a:t>Part of the general IHS appropriation</a:t>
            </a:r>
          </a:p>
          <a:p>
            <a:pPr lvl="1"/>
            <a:r>
              <a:rPr lang="en-US" sz="2400" dirty="0"/>
              <a:t>IHS had to reprogram funds to pay the full CSC need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Since 2016, Congress made CSC a separate and indefinite appropriation </a:t>
            </a:r>
          </a:p>
          <a:p>
            <a:pPr lvl="1"/>
            <a:r>
              <a:rPr lang="en-US" sz="2400" dirty="0"/>
              <a:t>No more shortfalls (“such sums as may be necessary”)</a:t>
            </a:r>
          </a:p>
          <a:p>
            <a:pPr lvl="1"/>
            <a:r>
              <a:rPr lang="en-US" sz="2400" dirty="0"/>
              <a:t>Continuous reconciliations and agency closeout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E4421-495F-4999-B316-E94B89C1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76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E81754-CFA8-4CF8-8E9B-987FDEA1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CSC Major Issues and Litigation Update: </a:t>
            </a:r>
            <a:r>
              <a:rPr lang="en-US" i="1" dirty="0"/>
              <a:t>CITC</a:t>
            </a:r>
            <a:r>
              <a:rPr lang="en-US" dirty="0"/>
              <a:t> Case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4FE18-34AC-4372-BEE6-AEF60CD5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Main issue: duplication of facilities costs</a:t>
            </a:r>
          </a:p>
          <a:p>
            <a:pPr lvl="1"/>
            <a:r>
              <a:rPr lang="en-US" sz="2400" dirty="0"/>
              <a:t>IHS position: if IHS paid any funds for a certain category of costs, no matter how insufficient, IHS owes no more</a:t>
            </a:r>
          </a:p>
          <a:p>
            <a:pPr lvl="1"/>
            <a:r>
              <a:rPr lang="en-US" sz="2400" dirty="0"/>
              <a:t>Tribe position: duplication is a dollar-for-dollar offset</a:t>
            </a:r>
          </a:p>
          <a:p>
            <a:r>
              <a:rPr lang="en-US" sz="2400" dirty="0"/>
              <a:t>November 2018: Court agrees with the Tribe</a:t>
            </a:r>
          </a:p>
          <a:p>
            <a:pPr lvl="1"/>
            <a:r>
              <a:rPr lang="en-US" sz="2400" dirty="0"/>
              <a:t>IHS will appeal</a:t>
            </a:r>
          </a:p>
          <a:p>
            <a:pPr lvl="1"/>
            <a:r>
              <a:rPr lang="en-US" sz="2400" dirty="0"/>
              <a:t>Second case (besides </a:t>
            </a:r>
            <a:r>
              <a:rPr lang="en-US" sz="2400" i="1" dirty="0"/>
              <a:t>Sage</a:t>
            </a:r>
            <a:r>
              <a:rPr lang="en-US" sz="2400" dirty="0"/>
              <a:t>) where IHS had lost on its duplication position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E4421-495F-4999-B316-E94B89C1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83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E81754-CFA8-4CF8-8E9B-987FDEA1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CSC Major Issues and Litigation Update: </a:t>
            </a:r>
            <a:r>
              <a:rPr lang="en-US" i="1" dirty="0"/>
              <a:t>Norton Sound Health Corp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4FE18-34AC-4372-BEE6-AEF60CD5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Main Issue: What is the “full” amount of CSC owed and how does that factor into the duplication question?</a:t>
            </a:r>
          </a:p>
          <a:p>
            <a:pPr lvl="1"/>
            <a:r>
              <a:rPr lang="en-US" sz="2400" dirty="0"/>
              <a:t>NSHC invokes 97/3 option for service unit duplication</a:t>
            </a:r>
          </a:p>
          <a:p>
            <a:pPr lvl="1"/>
            <a:r>
              <a:rPr lang="en-US" sz="2400" dirty="0"/>
              <a:t>IHS revokes 97/3 option, rejects final offer</a:t>
            </a:r>
          </a:p>
          <a:p>
            <a:pPr lvl="1"/>
            <a:r>
              <a:rPr lang="en-US" sz="2400" dirty="0"/>
              <a:t>IHS conducts consultation on 97/3 option</a:t>
            </a:r>
          </a:p>
          <a:p>
            <a:pPr lvl="1"/>
            <a:r>
              <a:rPr lang="en-US" sz="2400" dirty="0"/>
              <a:t>IHS and NSHC settle case</a:t>
            </a:r>
          </a:p>
          <a:p>
            <a:pPr lvl="1"/>
            <a:r>
              <a:rPr lang="en-US" sz="2400" dirty="0"/>
              <a:t>But fate of 97/3 option still officially unresolved</a:t>
            </a:r>
          </a:p>
          <a:p>
            <a:endParaRPr lang="en-US" sz="2000" i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E4421-495F-4999-B316-E94B89C1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36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E81754-CFA8-4CF8-8E9B-987FDEA1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CSC Major Issues and Litigation Update: </a:t>
            </a:r>
            <a:r>
              <a:rPr lang="en-US" i="1" dirty="0"/>
              <a:t>Sage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4FE18-34AC-4372-BEE6-AEF60CD5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/>
              <a:t>Two major issues:</a:t>
            </a:r>
          </a:p>
          <a:p>
            <a:pPr lvl="1"/>
            <a:r>
              <a:rPr lang="en-US" sz="3800" dirty="0"/>
              <a:t>1) Whether a Tribe can recover CSC on the third-party revenue funded portion of its health program</a:t>
            </a:r>
          </a:p>
          <a:p>
            <a:pPr lvl="1"/>
            <a:r>
              <a:rPr lang="en-US" sz="3800" dirty="0"/>
              <a:t>2) Duplication: whether the statute refers to duplicating amounts or duplicating categories of funding</a:t>
            </a:r>
          </a:p>
          <a:p>
            <a:pPr lvl="1"/>
            <a:endParaRPr lang="en-US" sz="3800" u="sng" dirty="0"/>
          </a:p>
          <a:p>
            <a:r>
              <a:rPr lang="en-US" sz="3800" dirty="0"/>
              <a:t>District court found in favor of the Tribe</a:t>
            </a:r>
          </a:p>
          <a:p>
            <a:pPr lvl="1"/>
            <a:r>
              <a:rPr lang="en-US" sz="3800" dirty="0"/>
              <a:t>IHS dropped appeal to 10</a:t>
            </a:r>
            <a:r>
              <a:rPr lang="en-US" sz="3800" baseline="30000" dirty="0"/>
              <a:t>th</a:t>
            </a:r>
            <a:r>
              <a:rPr lang="en-US" sz="3800" dirty="0"/>
              <a:t> Circuit</a:t>
            </a:r>
          </a:p>
          <a:p>
            <a:pPr lvl="1"/>
            <a:r>
              <a:rPr lang="en-US" sz="3800" dirty="0"/>
              <a:t>Both issues raised again in other cases (</a:t>
            </a:r>
            <a:r>
              <a:rPr lang="en-US" sz="3800" i="1" dirty="0"/>
              <a:t>Swinomish</a:t>
            </a:r>
            <a:r>
              <a:rPr lang="en-US" sz="3800" dirty="0"/>
              <a:t>, </a:t>
            </a:r>
            <a:r>
              <a:rPr lang="en-US" sz="3800" i="1" dirty="0"/>
              <a:t>CITC</a:t>
            </a:r>
            <a:r>
              <a:rPr lang="en-US" sz="3800" dirty="0"/>
              <a:t>)</a:t>
            </a:r>
          </a:p>
          <a:p>
            <a:pPr lvl="1"/>
            <a:endParaRPr lang="en-US" sz="2000" dirty="0"/>
          </a:p>
          <a:p>
            <a:endParaRPr lang="en-US" dirty="0"/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E4421-495F-4999-B316-E94B89C1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8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E81754-CFA8-4CF8-8E9B-987FDEA1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CSC Major Issues and Litigation Update: </a:t>
            </a:r>
            <a:r>
              <a:rPr lang="en-US" i="1" dirty="0"/>
              <a:t>Seminole Tribe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4FE18-34AC-4372-BEE6-AEF60CD5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Main issue</a:t>
            </a:r>
            <a:r>
              <a:rPr lang="en-US" sz="2400" i="1" dirty="0"/>
              <a:t>: </a:t>
            </a:r>
            <a:r>
              <a:rPr lang="en-US" sz="2400" dirty="0"/>
              <a:t>reallocation authority and salary cap</a:t>
            </a:r>
          </a:p>
          <a:p>
            <a:pPr lvl="1"/>
            <a:r>
              <a:rPr lang="en-US" sz="2400" dirty="0"/>
              <a:t>Tribe proposes to allocate 98.93% of program funding to salaries, wages, and fringe</a:t>
            </a:r>
          </a:p>
          <a:p>
            <a:pPr lvl="1"/>
            <a:r>
              <a:rPr lang="en-US" sz="2400" dirty="0"/>
              <a:t>IHS imposes 80% cap on allocation of appropriated dollars to salaries/fringe (IHS expends 71% on salaries/fringe in direct service)</a:t>
            </a:r>
          </a:p>
          <a:p>
            <a:pPr lvl="1"/>
            <a:r>
              <a:rPr lang="en-US" sz="2400" dirty="0"/>
              <a:t>IHS argues Tribe’s reallocation authority under ISDEAA, for purpose of CSC calculation, is limited by “reasonableness” requirement</a:t>
            </a:r>
          </a:p>
          <a:p>
            <a:r>
              <a:rPr lang="en-US" sz="2400" dirty="0"/>
              <a:t>Decision last week: </a:t>
            </a:r>
            <a:r>
              <a:rPr lang="en-US" sz="2400"/>
              <a:t>both parties’ </a:t>
            </a:r>
            <a:r>
              <a:rPr lang="en-US" sz="2400" dirty="0"/>
              <a:t>motions for summary judgment denied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E4421-495F-4999-B316-E94B89C1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C0E2-EF8C-4119-BF9F-C4470565B95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239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812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メイリオ</vt:lpstr>
      <vt:lpstr>Arial</vt:lpstr>
      <vt:lpstr>Calibri</vt:lpstr>
      <vt:lpstr>Century Gothic</vt:lpstr>
      <vt:lpstr>Wingdings 3</vt:lpstr>
      <vt:lpstr>Ion</vt:lpstr>
      <vt:lpstr>Preparing an IDC Proposal and  Impact on Contract Support Costs</vt:lpstr>
      <vt:lpstr>CSC Background</vt:lpstr>
      <vt:lpstr>CSC Background</vt:lpstr>
      <vt:lpstr>CSC Background</vt:lpstr>
      <vt:lpstr>CSC Background</vt:lpstr>
      <vt:lpstr>CSC Major Issues and Litigation Update: CITC Case</vt:lpstr>
      <vt:lpstr>CSC Major Issues and Litigation Update: Norton Sound Health Corp</vt:lpstr>
      <vt:lpstr>CSC Major Issues and Litigation Update: Sage</vt:lpstr>
      <vt:lpstr>CSC Major Issues and Litigation Update: Seminole Tribe</vt:lpstr>
      <vt:lpstr>CSC Major Issues and Litigation Update</vt:lpstr>
      <vt:lpstr>Issues to Consider When Preparing Your IDC Proposal: Exclusions </vt:lpstr>
      <vt:lpstr>Issues to Consider When Preparing Your IDC Proposal </vt:lpstr>
      <vt:lpstr>Issues to Consider When Preparing Your IDC Proposal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Sovereignty and Economic Development Anchorage</dc:title>
  <dc:creator>Karin Gustafson</dc:creator>
  <cp:lastModifiedBy>Rebecca Patterson</cp:lastModifiedBy>
  <cp:revision>121</cp:revision>
  <dcterms:created xsi:type="dcterms:W3CDTF">2016-03-03T17:26:34Z</dcterms:created>
  <dcterms:modified xsi:type="dcterms:W3CDTF">2019-04-01T22:01:28Z</dcterms:modified>
</cp:coreProperties>
</file>