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ink/ink1.xml" ContentType="application/inkml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5" r:id="rId8"/>
    <p:sldId id="264" r:id="rId9"/>
    <p:sldId id="268" r:id="rId10"/>
    <p:sldId id="267" r:id="rId11"/>
    <p:sldId id="266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C2D3B"/>
    <a:srgbClr val="7F29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706"/>
    <p:restoredTop sz="94684"/>
  </p:normalViewPr>
  <p:slideViewPr>
    <p:cSldViewPr snapToGrid="0" snapToObjects="1">
      <p:cViewPr varScale="1">
        <p:scale>
          <a:sx n="73" d="100"/>
          <a:sy n="73" d="100"/>
        </p:scale>
        <p:origin x="1118" y="6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19-03-31T18:27:11.146"/>
    </inkml:context>
    <inkml:brush xml:id="br0">
      <inkml:brushProperty name="width" value="0.05" units="cm"/>
      <inkml:brushProperty name="height" value="0.05" units="cm"/>
    </inkml:brush>
  </inkml:definitions>
  <inkml:trace contextRef="#ctx0" brushRef="#br0">41 163 1280,'-1'-5'375,"0"0"0,0 0 0,-1 0 0,0 1 1,0-1-1,0 1 0,0-1 0,-1 0-375,-17-39 1820,19 35-1096,1 9-692,0 0 0,0-1 1,0 1-1,0 0 0,0 0 1,1-1-1,-1 1 0,0 0 1,0-1-1,0 1 1,0 0-1,0-1 0,0 1 1,-1 0-1,1 0 0,0-1 1,0 1-1,0 0 0,0 0 1,0-1-1,0 1 0,0 0 1,-1 0-1,1-1 1,0 1-1,0 0 0,0 0 1,0-1-1,-1 1 0,1 0 1,0 0-1,0 0 0,-1 0 1,1-1-1,0 1-32,-1-26 2645,1-2-1834,0 29-704,0-1 21,0 0 0,0 0 0,0 0 0,0 0 0,4-4 1386,-4 11-575,0-6-832,0-1-1,6 10-82,-6-9-24,1-1-1,0 1 1,-1 0 0,1-1 0,0 1 0,-1 0 0,1-1 0,-1 1 0,1 0-1,-1 0 1,0 0 0,1 0 0,-1-1 0,0 1 0,1 0 0,-1 0 0,0 1 0,0 22 21,0-24 43,0 1-128,0 3 43,0-1 42,0-2 43,0-1-107,1-1 107,3-4-70,-4 7 418,0-2-284,1 1-22,1 1-63,-1-2 42,-1-6-42,0 4 21,1 2-128,0-1 63,-1 1-1,1-1 1,0 0 0,0 1 0,-1-1-1,1 0 1,0 1 0,0-1 0,-1 0 0,1 0-1,-1 1 1,1-1 0,-1 0 0,1 0-1,-1 0 1,0 0 0,1 0 1,1-4 0,3 1 0,0 7 0,-4 1 0,-1-2 0,0-8 0,0 0 0,0 8 0,0-2-1,0 0 0,0 0 1,0 0-1,0 0 0,0 0 1,0 0-1,0 0 1,0 0-1,0 0 0,0 0 1,0 0-1,0 0 1,0 0-1,0 0 0,0 0 1,0 0-1,0 0 0,0 0 1,0 0-1,0 0 1,1 0-1,-1 0 0,0 0 1,0 0-1,0 0 1,0 0-1,0 0 0,0 0 1,0 0-1,0 0 1,0 0-1,0 0 0,0 0 1,0 0-1,0 0 0,0 0 1,0 0-1,0 0 1,0 0 0,1-1 27,0 6 375,-1-4-295,0-1 21,0 0-43,0 0-170,0 0-43,0 0-22,0-3-303,0 5 53,0-1-69,0-1-235,0 0-192,1 5-2112,4 6 1173,3 1 22</inkml:trace>
</inkml:ink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:a16="http://schemas.microsoft.com/office/drawing/2014/main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r="88030"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116"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448"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customXml" Target="../ink/ink1.xml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hyperlink" Target="http://www.tribalselfgov.org/" TargetMode="External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hyperlink" Target="http://www.tribalselfgov.org/" TargetMode="External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mailto:cyndif@senseinc.com" TargetMode="External"/><Relationship Id="rId2" Type="http://schemas.openxmlformats.org/officeDocument/2006/relationships/hyperlink" Target="mailto:mfourkiller@choctawnation.com" TargetMode="External"/><Relationship Id="rId1" Type="http://schemas.openxmlformats.org/officeDocument/2006/relationships/slideLayout" Target="../slideLayouts/slideLayout4.xml"/><Relationship Id="rId4" Type="http://schemas.openxmlformats.org/officeDocument/2006/relationships/hyperlink" Target="mailto:KFierro@ak-chin.nsn.us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54088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0" dirty="0"/>
              <a:t>Self-Governance Professionals Round Table Discussion</a:t>
            </a:r>
            <a:br>
              <a:rPr lang="en-US" b="0" dirty="0"/>
            </a:br>
            <a:br>
              <a:rPr lang="en-US" b="0" dirty="0"/>
            </a:br>
            <a:r>
              <a:rPr lang="en-US" sz="2000" b="0" dirty="0"/>
              <a:t>April 1, 2019 (3:30 – 5:00 pm)</a:t>
            </a:r>
            <a:endParaRPr lang="en-US" sz="2000" dirty="0">
              <a:solidFill>
                <a:srgbClr val="7F2934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en-US" b="1" dirty="0">
                <a:solidFill>
                  <a:schemeClr val="tx1"/>
                </a:solidFill>
              </a:rPr>
              <a:t>Panelists: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tx1"/>
                </a:solidFill>
              </a:rPr>
              <a:t>Melanie Fourkiller, Senior Policy Analyst, Choctaw Nation of Oklahoma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tx1"/>
                </a:solidFill>
              </a:rPr>
              <a:t>Cyndi Ferguson, Self-Governance Specialist/Policy Analyst, SENSE, Incorporated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tx1"/>
                </a:solidFill>
              </a:rPr>
              <a:t>Karen Fierro, Self-Governance Director, </a:t>
            </a:r>
            <a:r>
              <a:rPr lang="en-US" b="1" dirty="0" err="1">
                <a:solidFill>
                  <a:schemeClr val="tx1"/>
                </a:solidFill>
              </a:rPr>
              <a:t>Ak</a:t>
            </a:r>
            <a:r>
              <a:rPr lang="en-US" b="1" dirty="0">
                <a:solidFill>
                  <a:schemeClr val="tx1"/>
                </a:solidFill>
              </a:rPr>
              <a:t>-Chin Indian Community</a:t>
            </a:r>
          </a:p>
        </p:txBody>
      </p:sp>
    </p:spTree>
    <p:extLst>
      <p:ext uri="{BB962C8B-B14F-4D97-AF65-F5344CB8AC3E}">
        <p14:creationId xmlns:p14="http://schemas.microsoft.com/office/powerpoint/2010/main" val="23269426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DC1E24-98B9-3D41-8BBD-83942CD6B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9C2D3B"/>
                </a:solidFill>
              </a:rPr>
              <a:t>Purpose of Session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849B41-4B4D-B042-9EC3-4DCA7342357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US" sz="2600" b="1" dirty="0"/>
              <a:t>Opportunity to Discuss Hot Topics</a:t>
            </a:r>
          </a:p>
          <a:p>
            <a:r>
              <a:rPr lang="en-US" sz="2600" b="1" dirty="0"/>
              <a:t>Network with other Self-Governance Professionals</a:t>
            </a:r>
          </a:p>
          <a:p>
            <a:r>
              <a:rPr lang="en-US" sz="2600" b="1" dirty="0"/>
              <a:t>Information Sharing among Self-Governance Tribes</a:t>
            </a:r>
          </a:p>
          <a:p>
            <a:r>
              <a:rPr lang="en-US" sz="2600" b="1" dirty="0"/>
              <a:t>Role of Self-Governance Communication and Education (SGCE)</a:t>
            </a:r>
          </a:p>
          <a:p>
            <a:r>
              <a:rPr lang="en-US" sz="2600" b="1" dirty="0"/>
              <a:t>Training and Technical Assistance</a:t>
            </a:r>
          </a:p>
          <a:p>
            <a:r>
              <a:rPr lang="en-US" sz="2600" b="1" dirty="0"/>
              <a:t>Other Recommendations and Next Steps</a:t>
            </a:r>
          </a:p>
        </p:txBody>
      </p:sp>
    </p:spTree>
    <p:extLst>
      <p:ext uri="{BB962C8B-B14F-4D97-AF65-F5344CB8AC3E}">
        <p14:creationId xmlns:p14="http://schemas.microsoft.com/office/powerpoint/2010/main" val="35578816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Current Hot Topics Facing Self-Governance Tribes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Inconsistencies in negotiations and information sharing among BIA/IHS Areas</a:t>
            </a:r>
            <a:endParaRPr lang="en-US" dirty="0"/>
          </a:p>
          <a:p>
            <a:pPr lvl="0"/>
            <a:r>
              <a:rPr lang="en-US" b="1" dirty="0"/>
              <a:t>IHS Contract Support Cost Policy/language</a:t>
            </a:r>
            <a:endParaRPr lang="en-US" dirty="0"/>
          </a:p>
          <a:p>
            <a:pPr lvl="0"/>
            <a:r>
              <a:rPr lang="en-US" b="1" dirty="0"/>
              <a:t>FTCA Language</a:t>
            </a:r>
            <a:endParaRPr lang="en-US" dirty="0"/>
          </a:p>
          <a:p>
            <a:pPr lvl="0"/>
            <a:r>
              <a:rPr lang="en-US" b="1" dirty="0"/>
              <a:t>Lump sum funding (within 10 days of apportionment) during Continuing Resolutions</a:t>
            </a:r>
            <a:endParaRPr lang="en-US" dirty="0"/>
          </a:p>
          <a:p>
            <a:pPr lvl="0"/>
            <a:r>
              <a:rPr lang="en-US" b="1" dirty="0"/>
              <a:t>Lack of understanding of data regarding program formulas (what data is used; how calculated)</a:t>
            </a:r>
            <a:endParaRPr lang="en-US" dirty="0"/>
          </a:p>
          <a:p>
            <a:pPr lvl="0"/>
            <a:r>
              <a:rPr lang="en-US" b="1" dirty="0"/>
              <a:t>Transition/Retirement of IHS Agency Lead Negotiators</a:t>
            </a:r>
            <a:endParaRPr lang="en-US" dirty="0"/>
          </a:p>
          <a:p>
            <a:pPr lvl="0"/>
            <a:r>
              <a:rPr lang="en-US" b="1" dirty="0"/>
              <a:t>Other issues……</a:t>
            </a:r>
            <a:endParaRPr lang="en-US" dirty="0"/>
          </a:p>
          <a:p>
            <a:endParaRPr lang="en-US" b="1" dirty="0"/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2">
            <p14:nvContentPartPr>
              <p14:cNvPr id="4" name="Ink 3">
                <a:extLst>
                  <a:ext uri="{FF2B5EF4-FFF2-40B4-BE49-F238E27FC236}">
                    <a16:creationId xmlns:a16="http://schemas.microsoft.com/office/drawing/2014/main" id="{14E7BA46-31C8-4502-B23C-BE47A42ABC6E}"/>
                  </a:ext>
                </a:extLst>
              </p14:cNvPr>
              <p14:cNvContentPartPr/>
              <p14:nvPr/>
            </p14:nvContentPartPr>
            <p14:xfrm>
              <a:off x="926203" y="1988369"/>
              <a:ext cx="25200" cy="58680"/>
            </p14:xfrm>
          </p:contentPart>
        </mc:Choice>
        <mc:Fallback>
          <p:pic>
            <p:nvPicPr>
              <p:cNvPr id="4" name="Ink 3">
                <a:extLst>
                  <a:ext uri="{FF2B5EF4-FFF2-40B4-BE49-F238E27FC236}">
                    <a16:creationId xmlns:a16="http://schemas.microsoft.com/office/drawing/2014/main" id="{14E7BA46-31C8-4502-B23C-BE47A42ABC6E}"/>
                  </a:ext>
                </a:extLst>
              </p:cNvPr>
              <p:cNvPicPr/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917203" y="1979729"/>
                <a:ext cx="42840" cy="763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41091672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dirty="0"/>
              <a:t>Network with other Self-Governance Professionals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5C2491-A340-FA4F-BB7A-BFCAA6CF93A5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en-US" sz="2400" b="1" dirty="0"/>
              <a:t>Contact other Coordinators within your Area/Region</a:t>
            </a:r>
          </a:p>
          <a:p>
            <a:r>
              <a:rPr lang="en-US" sz="2400" b="1" dirty="0"/>
              <a:t>Participate in Self-Governance Annual Conferences and Strategy Sessions</a:t>
            </a:r>
          </a:p>
          <a:p>
            <a:r>
              <a:rPr lang="en-US" sz="2400" b="1" dirty="0"/>
              <a:t>Attend the Self-Governance Advisory Committee quarterly meetings</a:t>
            </a:r>
          </a:p>
          <a:p>
            <a:endParaRPr lang="en-US" sz="2400" b="1" dirty="0"/>
          </a:p>
          <a:p>
            <a:endParaRPr lang="en-US" sz="2400" b="1" dirty="0"/>
          </a:p>
          <a:p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60461AC-F9D4-FC43-BF86-A38A61491F3B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b="1" dirty="0">
                <a:solidFill>
                  <a:srgbClr val="C00000"/>
                </a:solidFill>
              </a:rPr>
              <a:t>Something Fun:</a:t>
            </a:r>
            <a:r>
              <a:rPr lang="en-US" b="1" dirty="0">
                <a:solidFill>
                  <a:srgbClr val="FF0000"/>
                </a:solidFill>
              </a:rPr>
              <a:t> </a:t>
            </a:r>
          </a:p>
          <a:p>
            <a:r>
              <a:rPr lang="en-US" b="1" i="1" dirty="0"/>
              <a:t>Before leaving today’s break-out session, exchange business cards with one other person you don’t know in the room.</a:t>
            </a:r>
          </a:p>
          <a:p>
            <a:r>
              <a:rPr lang="en-US" b="1" i="1" dirty="0"/>
              <a:t>Great opportunity to meet someone new and share ideas and extend your outreach!</a:t>
            </a:r>
          </a:p>
        </p:txBody>
      </p:sp>
    </p:spTree>
    <p:extLst>
      <p:ext uri="{BB962C8B-B14F-4D97-AF65-F5344CB8AC3E}">
        <p14:creationId xmlns:p14="http://schemas.microsoft.com/office/powerpoint/2010/main" val="16887297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1FD9B-AE7C-4E45-8ACA-E22F67EEC1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600" dirty="0"/>
              <a:t>Information Sharing among Self-Governance Tribes</a:t>
            </a:r>
            <a:br>
              <a:rPr lang="en-US" sz="3600" dirty="0"/>
            </a:b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1A5E8AB-64AF-AF4F-8258-61BD80ED3DBD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>
            <a:normAutofit fontScale="62500" lnSpcReduction="20000"/>
          </a:bodyPr>
          <a:lstStyle/>
          <a:p>
            <a:endParaRPr lang="en-US" dirty="0">
              <a:solidFill>
                <a:schemeClr val="accent2"/>
              </a:solidFill>
            </a:endParaRPr>
          </a:p>
          <a:p>
            <a:r>
              <a:rPr lang="en-US" sz="2600" dirty="0">
                <a:solidFill>
                  <a:schemeClr val="accent2"/>
                </a:solidFill>
              </a:rPr>
              <a:t>Utilize the Self-Governance resources and materials on the SGCE website:  </a:t>
            </a:r>
            <a:r>
              <a:rPr lang="en-US" sz="2600" dirty="0">
                <a:solidFill>
                  <a:schemeClr val="accent2"/>
                </a:solidFill>
                <a:hlinkClick r:id="rId2"/>
              </a:rPr>
              <a:t>www.tribalselfgov.org</a:t>
            </a:r>
            <a:endParaRPr lang="en-US" sz="2600" dirty="0">
              <a:solidFill>
                <a:schemeClr val="accent2"/>
              </a:solidFill>
            </a:endParaRPr>
          </a:p>
          <a:p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F07F39C-1D63-004A-9D0F-342E31D3F71B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 fontScale="92500"/>
          </a:bodyPr>
          <a:lstStyle/>
          <a:p>
            <a:r>
              <a:rPr lang="en-US" b="1" dirty="0"/>
              <a:t>Collaborate openly through information sharing and exchange</a:t>
            </a:r>
            <a:endParaRPr lang="en-US" dirty="0"/>
          </a:p>
          <a:p>
            <a:r>
              <a:rPr lang="en-US" b="1" dirty="0"/>
              <a:t>Share your Self-Governance success stories and Tribal best practices in Self-Governance Newsletter and on Website</a:t>
            </a:r>
          </a:p>
          <a:p>
            <a:r>
              <a:rPr lang="en-US" b="1" dirty="0"/>
              <a:t>Promote leading practices and expertise to help grow the Self-Governance community </a:t>
            </a:r>
            <a:endParaRPr lang="en-US" dirty="0"/>
          </a:p>
          <a:p>
            <a:endParaRPr lang="en-US" b="1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3D655D7-5ABA-0B40-90DE-5B2506A3FBA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>
            <a:normAutofit fontScale="92500" lnSpcReduction="10000"/>
          </a:bodyPr>
          <a:lstStyle/>
          <a:p>
            <a:endParaRPr lang="en-US" dirty="0"/>
          </a:p>
          <a:p>
            <a:r>
              <a:rPr lang="en-US" dirty="0">
                <a:solidFill>
                  <a:schemeClr val="accent2"/>
                </a:solidFill>
              </a:rPr>
              <a:t>Increase access to information and resources</a:t>
            </a:r>
          </a:p>
          <a:p>
            <a:endParaRPr lang="en-US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92EACDF-EEA4-3646-B3BB-EAC64B2F2051}"/>
              </a:ext>
            </a:extLst>
          </p:cNvPr>
          <p:cNvSpPr>
            <a:spLocks noGrp="1"/>
          </p:cNvSpPr>
          <p:nvPr>
            <p:ph sz="quarter" idx="4"/>
          </p:nvPr>
        </p:nvSpPr>
        <p:spPr/>
        <p:txBody>
          <a:bodyPr/>
          <a:lstStyle/>
          <a:p>
            <a:r>
              <a:rPr lang="en-US" b="1" dirty="0"/>
              <a:t>Have a Tribal only forum on the SGCE website</a:t>
            </a:r>
          </a:p>
          <a:p>
            <a:pPr lvl="0"/>
            <a:r>
              <a:rPr lang="en-US" b="1" dirty="0"/>
              <a:t>Form technical teams of subject matter experts on specific topics/issues</a:t>
            </a:r>
          </a:p>
          <a:p>
            <a:pPr lvl="0"/>
            <a:r>
              <a:rPr lang="en-US" b="1" dirty="0"/>
              <a:t>Listen and learn from Self-Governance Pioneers and Warriors</a:t>
            </a:r>
          </a:p>
          <a:p>
            <a:pPr lvl="0"/>
            <a:endParaRPr lang="en-US" b="1" dirty="0"/>
          </a:p>
          <a:p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22658927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200" dirty="0"/>
              <a:t>Role of Self-Governance Communication and Education (SGCE)</a:t>
            </a:r>
            <a:br>
              <a:rPr lang="en-US" sz="3200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b="1" dirty="0">
                <a:solidFill>
                  <a:srgbClr val="C00000"/>
                </a:solidFill>
              </a:rPr>
              <a:t>SGCE KEY ACTIVITIES:</a:t>
            </a:r>
          </a:p>
          <a:p>
            <a:r>
              <a:rPr lang="en-US" b="1" dirty="0"/>
              <a:t>Conduct trainings and events to educate Tribal and Federal officials on Self-Governance</a:t>
            </a:r>
          </a:p>
          <a:p>
            <a:r>
              <a:rPr lang="en-US" b="1" dirty="0"/>
              <a:t>Advise DOI &amp; IHS leadership on issues of relevance for Self-Governance Tribes</a:t>
            </a:r>
          </a:p>
          <a:p>
            <a:r>
              <a:rPr lang="en-US" b="1" dirty="0"/>
              <a:t>Develop tools to assist with implementation of Self-Governance initiatives</a:t>
            </a:r>
          </a:p>
          <a:p>
            <a:r>
              <a:rPr lang="en-US" b="1" dirty="0"/>
              <a:t>Serve as an information clearinghouse</a:t>
            </a:r>
          </a:p>
          <a:p>
            <a:r>
              <a:rPr lang="en-US" b="1" dirty="0"/>
              <a:t>Support Advocacy Efforts for Self-Governance </a:t>
            </a:r>
          </a:p>
          <a:p>
            <a:r>
              <a:rPr lang="en-US" b="1" dirty="0"/>
              <a:t>SGCE recently published the </a:t>
            </a:r>
            <a:r>
              <a:rPr lang="en-US" b="1" i="1" dirty="0">
                <a:solidFill>
                  <a:srgbClr val="C00000"/>
                </a:solidFill>
              </a:rPr>
              <a:t>Tribal Self-Governance Strategic Plan 2019 – 2021</a:t>
            </a:r>
            <a:r>
              <a:rPr lang="en-US" b="1" dirty="0">
                <a:solidFill>
                  <a:srgbClr val="C00000"/>
                </a:solidFill>
              </a:rPr>
              <a:t> </a:t>
            </a:r>
            <a:r>
              <a:rPr lang="en-US" b="1" dirty="0"/>
              <a:t>which identifies relevant issues and priorities.</a:t>
            </a:r>
          </a:p>
        </p:txBody>
      </p:sp>
    </p:spTree>
    <p:extLst>
      <p:ext uri="{BB962C8B-B14F-4D97-AF65-F5344CB8AC3E}">
        <p14:creationId xmlns:p14="http://schemas.microsoft.com/office/powerpoint/2010/main" val="91508404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Training and Technical Assistance</a:t>
            </a:r>
            <a:br>
              <a:rPr lang="en-US" sz="3600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SGCE offers and conducts workshops and sessions at other conferences and coordinate individual training sessions throughout the year. </a:t>
            </a:r>
            <a:r>
              <a:rPr lang="en-US" b="1" dirty="0"/>
              <a:t>As identified in the 2019-2021 Strategic Plan, </a:t>
            </a:r>
            <a:r>
              <a:rPr lang="en-US" dirty="0"/>
              <a:t>over the next 2 years, they </a:t>
            </a:r>
            <a:r>
              <a:rPr lang="en-US" b="1" i="1" dirty="0"/>
              <a:t>will expand capacity related to education by developing formal courses and curriculum that use a variety of media and can reach more audiences.</a:t>
            </a:r>
          </a:p>
          <a:p>
            <a:r>
              <a:rPr lang="en-US" dirty="0"/>
              <a:t>Evidence-based support is critical for implementing positive change. Over the next 2 years, </a:t>
            </a:r>
            <a:r>
              <a:rPr lang="en-US" b="1" i="1" dirty="0"/>
              <a:t>SGCE will increase research and analysis capabilities and provide greater support to SGAC and TSGAC Workgroups.</a:t>
            </a:r>
          </a:p>
          <a:p>
            <a:endParaRPr lang="en-US" b="1" i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999502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CC07FED-13BA-4344-B317-15503790D8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Role of Tribal Self-Governance Advisory Committee (TSGAC)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301B07-D739-42E9-B84B-CA5AFCF8FD5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Serves as a representative SG forum to meet with the IHS leadership to advise on SG policy issues</a:t>
            </a:r>
          </a:p>
          <a:p>
            <a:pPr lvl="0"/>
            <a:r>
              <a:rPr lang="en-US" dirty="0"/>
              <a:t>All 12 IHS Areas are represented by a SG Tribal Leader Representative and Tribal Alternate</a:t>
            </a:r>
          </a:p>
          <a:p>
            <a:pPr lvl="0"/>
            <a:r>
              <a:rPr lang="en-US" dirty="0"/>
              <a:t>Face to face meetings with IHS 3 times per year; written communication and calls throughout the year to advise IHS on Self-Governance</a:t>
            </a:r>
          </a:p>
          <a:p>
            <a:pPr lvl="0"/>
            <a:r>
              <a:rPr lang="en-US" dirty="0"/>
              <a:t>Good opportunity to become involved in a more detailed level on issues, as well to as raise local SG issues that should be addressed collectively by the TSGAC. </a:t>
            </a:r>
          </a:p>
          <a:p>
            <a:pPr lvl="0"/>
            <a:r>
              <a:rPr lang="en-US" dirty="0"/>
              <a:t>TSGAC membership and schedule can be found at </a:t>
            </a:r>
            <a:r>
              <a:rPr lang="en-US" u="sng" dirty="0">
                <a:hlinkClick r:id="rId2"/>
              </a:rPr>
              <a:t>www.tribalselfgov.org</a:t>
            </a:r>
            <a:r>
              <a:rPr lang="en-US" dirty="0"/>
              <a:t>.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611563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4371766"/>
          </a:xfrm>
        </p:spPr>
        <p:txBody>
          <a:bodyPr>
            <a:normAutofit/>
          </a:bodyPr>
          <a:lstStyle/>
          <a:p>
            <a:pPr algn="ctr"/>
            <a:br>
              <a:rPr lang="en-US" sz="3600" dirty="0"/>
            </a:br>
            <a:r>
              <a:rPr lang="en-US" sz="3600" dirty="0"/>
              <a:t>Other Recommendations</a:t>
            </a:r>
            <a:br>
              <a:rPr lang="en-US" sz="3600" dirty="0"/>
            </a:br>
            <a:r>
              <a:rPr lang="en-US" sz="3600" dirty="0"/>
              <a:t>and Next Steps</a:t>
            </a:r>
            <a:br>
              <a:rPr lang="en-US" sz="3600" dirty="0"/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6160091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Contacts: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>
                <a:solidFill>
                  <a:srgbClr val="C00000"/>
                </a:solidFill>
              </a:rPr>
              <a:t>Melanie Fourkiller</a:t>
            </a:r>
            <a:r>
              <a:rPr lang="en-US" b="1" dirty="0"/>
              <a:t>, Senior Policy Analyst, Choctaw Nation of Oklahoma; Phone: (918) 453-7338; email: </a:t>
            </a:r>
            <a:r>
              <a:rPr lang="en-US" b="1" u="sng" dirty="0">
                <a:hlinkClick r:id="rId2"/>
              </a:rPr>
              <a:t>mfourkiller@choctawnation.com</a:t>
            </a:r>
            <a:endParaRPr lang="en-US" b="1" dirty="0"/>
          </a:p>
          <a:p>
            <a:endParaRPr lang="en-US" b="1" dirty="0">
              <a:solidFill>
                <a:srgbClr val="C00000"/>
              </a:solidFill>
            </a:endParaRPr>
          </a:p>
          <a:p>
            <a:r>
              <a:rPr lang="en-US" b="1" dirty="0">
                <a:solidFill>
                  <a:srgbClr val="C00000"/>
                </a:solidFill>
              </a:rPr>
              <a:t>Cyndi Ferguson</a:t>
            </a:r>
            <a:r>
              <a:rPr lang="en-US" dirty="0"/>
              <a:t>, </a:t>
            </a:r>
            <a:r>
              <a:rPr lang="en-US" altLang="en-US" sz="2000" b="1" dirty="0"/>
              <a:t>Self-Governance Specialist/Policy Analyst,</a:t>
            </a:r>
            <a:r>
              <a:rPr lang="en-US" altLang="en-US" sz="2000" b="1" dirty="0">
                <a:solidFill>
                  <a:srgbClr val="FF0000"/>
                </a:solidFill>
              </a:rPr>
              <a:t> </a:t>
            </a:r>
            <a:r>
              <a:rPr lang="en-US" altLang="en-US" sz="2000" b="1" dirty="0"/>
              <a:t>SENSE Incorporated; Phone:  (202) 450-0013, Email:  </a:t>
            </a:r>
            <a:r>
              <a:rPr lang="en-US" altLang="en-US" sz="2000" b="1" dirty="0">
                <a:hlinkClick r:id="rId3"/>
              </a:rPr>
              <a:t>cyndif@senseinc.com</a:t>
            </a:r>
            <a:endParaRPr lang="en-US" altLang="en-US" sz="2000" b="1" dirty="0"/>
          </a:p>
          <a:p>
            <a:endParaRPr lang="en-US" sz="2000" b="1" dirty="0">
              <a:solidFill>
                <a:srgbClr val="C00000"/>
              </a:solidFill>
            </a:endParaRPr>
          </a:p>
          <a:p>
            <a:r>
              <a:rPr lang="en-US" sz="2000" b="1" dirty="0">
                <a:solidFill>
                  <a:srgbClr val="C00000"/>
                </a:solidFill>
              </a:rPr>
              <a:t>Karen Fierro</a:t>
            </a:r>
            <a:r>
              <a:rPr lang="en-US" sz="2000" b="1" dirty="0"/>
              <a:t>, </a:t>
            </a:r>
            <a:r>
              <a:rPr lang="en-US" b="1" dirty="0"/>
              <a:t>Self-Governance Director, </a:t>
            </a:r>
            <a:r>
              <a:rPr lang="en-US" b="1" dirty="0" err="1"/>
              <a:t>Ak</a:t>
            </a:r>
            <a:r>
              <a:rPr lang="en-US" b="1" dirty="0"/>
              <a:t>-Chin Indian Community; Phone: (520) 568-1036; Email: </a:t>
            </a:r>
            <a:r>
              <a:rPr lang="en-US" b="1" dirty="0">
                <a:hlinkClick r:id="rId4"/>
              </a:rPr>
              <a:t>KFierro@ak-chin.nsn.us</a:t>
            </a:r>
            <a:endParaRPr lang="en-US" b="1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688439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136</TotalTime>
  <Words>648</Words>
  <Application>Microsoft Office PowerPoint</Application>
  <PresentationFormat>On-screen Show (4:3)</PresentationFormat>
  <Paragraphs>63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Arial</vt:lpstr>
      <vt:lpstr>Calibri</vt:lpstr>
      <vt:lpstr>Helvetica</vt:lpstr>
      <vt:lpstr>Office Theme</vt:lpstr>
      <vt:lpstr>PowerPoint Presentation</vt:lpstr>
      <vt:lpstr>Self-Governance Professionals Round Table Discussion  April 1, 2019 (3:30 – 5:00 pm)</vt:lpstr>
      <vt:lpstr>Purpose of Session</vt:lpstr>
      <vt:lpstr>Current Hot Topics Facing Self-Governance Tribes</vt:lpstr>
      <vt:lpstr> Network with other Self-Governance Professionals </vt:lpstr>
      <vt:lpstr>Information Sharing among Self-Governance Tribes </vt:lpstr>
      <vt:lpstr>Role of Self-Governance Communication and Education (SGCE) </vt:lpstr>
      <vt:lpstr>Training and Technical Assistance </vt:lpstr>
      <vt:lpstr>Role of Tribal Self-Governance Advisory Committee (TSGAC)</vt:lpstr>
      <vt:lpstr> Other Recommendations and Next Steps </vt:lpstr>
      <vt:lpstr>Contacts: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Ricki McCarroll</dc:creator>
  <cp:lastModifiedBy>Cyndi Ferguson</cp:lastModifiedBy>
  <cp:revision>15</cp:revision>
  <dcterms:created xsi:type="dcterms:W3CDTF">2019-02-06T18:23:49Z</dcterms:created>
  <dcterms:modified xsi:type="dcterms:W3CDTF">2019-03-31T18:36:16Z</dcterms:modified>
</cp:coreProperties>
</file>