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04" r:id="rId3"/>
    <p:sldId id="508" r:id="rId4"/>
    <p:sldId id="510" r:id="rId5"/>
    <p:sldId id="517" r:id="rId6"/>
    <p:sldId id="516" r:id="rId7"/>
    <p:sldId id="506" r:id="rId8"/>
    <p:sldId id="507" r:id="rId9"/>
    <p:sldId id="521" r:id="rId10"/>
    <p:sldId id="52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10" autoAdjust="0"/>
    <p:restoredTop sz="93238" autoAdjust="0"/>
  </p:normalViewPr>
  <p:slideViewPr>
    <p:cSldViewPr>
      <p:cViewPr>
        <p:scale>
          <a:sx n="70" d="100"/>
          <a:sy n="70" d="100"/>
        </p:scale>
        <p:origin x="1170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232D30-2026-448E-83BE-53AE07C228A0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B54E42-B201-43D7-A0B9-A2561897B5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772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9D93AE-EB59-4C04-81BE-24823D581A30}" type="datetimeFigureOut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7A3431-68FF-493E-9FCC-39941D0FF2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281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0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68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56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892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361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399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329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29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7A3431-68FF-493E-9FCC-39941D0FF2E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7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B86E4-50BD-4079-8414-F2577AFF3500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4A8A-3FC5-4A89-86B5-D12C9721AEEF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10522-23F8-4B2F-95D3-655AD581B4A6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6DD75-007B-4E24-ABEC-0379DCD8A0A9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9F39-4F80-4A2F-B8D3-4E47876F48FF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4997-903B-4AB9-9043-96F060FB24C7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A0EF-AF1E-420D-8565-5D01878C2642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2CBD3-936B-4210-B591-812AF4C59C98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E508-C90A-4434-AF8A-BB5B560A7FA8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F3198-456D-46F9-B344-F4DB27D136FE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748CC-6E2E-477E-B216-748C1347CC91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E909C-4CCC-463E-BC86-F0D580A4C5F3}" type="datetime1">
              <a:rPr lang="en-US" smtClean="0"/>
              <a:pPr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FDF4E-827F-427A-878E-6542E86560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icaid.gov/State-resource-center/Medicaid-State-Plan-Amendments/Downloads/NE/NE-17-0003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medicaid.gov/State-resource-center/Medicaid-State-Plan-Amendments/Downloads/UT/UT-17-0002.pdf" TargetMode="External"/><Relationship Id="rId4" Type="http://schemas.openxmlformats.org/officeDocument/2006/relationships/hyperlink" Target="http://www.medicaid.gov/State-resource-center/Medicaid-State-Plan-Amendments/Downloads/ND/ND-16-0011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2209800"/>
          </a:xfrm>
        </p:spPr>
        <p:txBody>
          <a:bodyPr>
            <a:normAutofit/>
          </a:bodyPr>
          <a:lstStyle/>
          <a:p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90800"/>
            <a:ext cx="7848600" cy="3810000"/>
          </a:xfrm>
        </p:spPr>
        <p:txBody>
          <a:bodyPr>
            <a:normAutofit fontScale="92500" lnSpcReduction="20000"/>
          </a:bodyPr>
          <a:lstStyle/>
          <a:p>
            <a:endParaRPr lang="en-US" sz="2200" b="1" dirty="0"/>
          </a:p>
          <a:p>
            <a:r>
              <a:rPr lang="en-US" sz="2900" b="1" dirty="0"/>
              <a:t>Tribal Best Practices:</a:t>
            </a:r>
          </a:p>
          <a:p>
            <a:r>
              <a:rPr lang="en-US" sz="2900" dirty="0"/>
              <a:t>Use of OMB Encounter Rate for Outpatient Prescription Drugs (OPDs) </a:t>
            </a:r>
          </a:p>
          <a:p>
            <a:r>
              <a:rPr lang="en-US" sz="2900" dirty="0"/>
              <a:t>for Indian Health Care Providers</a:t>
            </a:r>
            <a:r>
              <a:rPr lang="en-US" sz="1500" dirty="0"/>
              <a:t> </a:t>
            </a:r>
          </a:p>
          <a:p>
            <a:endParaRPr lang="en-US" sz="2100" dirty="0"/>
          </a:p>
          <a:p>
            <a:r>
              <a:rPr lang="en-US" sz="2100" dirty="0"/>
              <a:t>April 2, 2019</a:t>
            </a:r>
          </a:p>
          <a:p>
            <a:endParaRPr lang="en-US" sz="2100" dirty="0"/>
          </a:p>
          <a:p>
            <a:r>
              <a:rPr lang="en-US" sz="2400" dirty="0"/>
              <a:t>Doneg McDonough, Technical Advisor</a:t>
            </a:r>
          </a:p>
          <a:p>
            <a:r>
              <a:rPr lang="en-US" sz="2400" dirty="0"/>
              <a:t>Tribal Self-Governance Advisory Committee</a:t>
            </a:r>
          </a:p>
          <a:p>
            <a:r>
              <a:rPr lang="en-US" sz="1700" dirty="0"/>
              <a:t>TribalSelfGov.org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18" y="152400"/>
            <a:ext cx="7852082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F68D1-12DA-4A8B-8AD5-12B3BE70C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3DC51-AD46-4572-93CA-7805CE471D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2313" y="1940536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2800" dirty="0"/>
              <a:t>Questions and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C7DD3-3E39-4E3B-ADDB-5A8671D2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83B535-9581-4D68-A3E3-00AF63DDAE6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509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Background: Federal Action on Use of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OMB Encounter Rate for OPDs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r>
              <a:rPr lang="en-US" sz="1800" dirty="0"/>
              <a:t>CMS issued a final rule (CMS-2345-FC) on February 1, 2016, which implemented provisions of the Affordable Care Act (ACA) pertaining to Medicaid reimbursement for outpatient prescription drugs (OPDs).</a:t>
            </a:r>
          </a:p>
          <a:p>
            <a:r>
              <a:rPr lang="en-US" sz="1800" dirty="0"/>
              <a:t>In response to the earlier proposed rule, Tribal organizations raised concerns about losing option of the OMB encounter rate for payment to Indian Health Service and Tribal (I/T) pharmacies.  </a:t>
            </a:r>
          </a:p>
          <a:p>
            <a:pPr lvl="1"/>
            <a:r>
              <a:rPr lang="en-US" sz="1800" dirty="0"/>
              <a:t>CMS clarified that paying I/T pharmacies using the encounter rate satisfies requirements of the rule.  </a:t>
            </a:r>
          </a:p>
          <a:p>
            <a:pPr lvl="1"/>
            <a:r>
              <a:rPr lang="en-US" sz="1800" dirty="0"/>
              <a:t>CMS also noted that </a:t>
            </a:r>
            <a:r>
              <a:rPr lang="en-US" sz="1800" i="1" dirty="0"/>
              <a:t>states must comprehensively describe the payment methodology for reimbursing I/T/U pharmacies, including an indication of whether the state will use the encounter rate for I/T pharmacies.  </a:t>
            </a:r>
          </a:p>
          <a:p>
            <a:pPr lvl="1"/>
            <a:r>
              <a:rPr lang="en-US" sz="1800" dirty="0"/>
              <a:t>If not already in compliance, state Medicaid agencies needed to submit State Plan Amendment (SPA), with an effective date no later than April 1, 2017.</a:t>
            </a:r>
          </a:p>
          <a:p>
            <a:r>
              <a:rPr lang="en-US" sz="1800" b="1" dirty="0"/>
              <a:t>Issuance of the rule created opportunities to evaluate preferred option(s) for Medicaid reimbursement to I/Ts for OPDs.</a:t>
            </a:r>
          </a:p>
          <a:p>
            <a:pPr lvl="1"/>
            <a:r>
              <a:rPr lang="en-US" sz="1800" b="1" dirty="0"/>
              <a:t>Use of OMB encounter rate has proven beneficial to I/T programs                   in many in states.</a:t>
            </a:r>
            <a:r>
              <a:rPr lang="en-US" sz="1800" dirty="0"/>
              <a:t> ($455 outpatient rate; 6.6% increase over 2018)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389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State-by-State Survey of Medicaid State Plans Regarding Reimbursement to I/T/U Pharmacies</a:t>
            </a: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sz="1800" dirty="0"/>
              <a:t>TSGAC conducted state-by-state survey of Medicaid OPD payment policies.</a:t>
            </a:r>
          </a:p>
          <a:p>
            <a:pPr lvl="1"/>
            <a:r>
              <a:rPr lang="en-US" sz="1400" dirty="0"/>
              <a:t>Attachment 1 (page 4):  Summary of 35 state survey.</a:t>
            </a:r>
          </a:p>
          <a:p>
            <a:pPr lvl="1"/>
            <a:r>
              <a:rPr lang="en-US" sz="1400" dirty="0"/>
              <a:t>Attachment 2 (page 5): Two examples of State Plans permitting multiple encounters per day.</a:t>
            </a:r>
          </a:p>
          <a:p>
            <a:pPr lvl="1"/>
            <a:r>
              <a:rPr lang="en-US" sz="1400" dirty="0"/>
              <a:t>Attachments 3, 4 and 5 (page 6, 7 and 8):  Three examples of State Plans using OMB encounter rate.  </a:t>
            </a:r>
          </a:p>
          <a:p>
            <a:pPr lvl="1"/>
            <a:endParaRPr lang="en-US" sz="1400" dirty="0"/>
          </a:p>
          <a:p>
            <a:pPr lvl="0"/>
            <a:endParaRPr lang="en-US" sz="1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2DE49B7-E45D-4B68-A6EB-5468CE483A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2860051"/>
            <a:ext cx="4704173" cy="34645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29221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State-by-State Survey of Medicaid State Plans Regarding Reimbursement to I/T/U Pharmacies</a:t>
            </a: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1800" dirty="0"/>
              <a:t>Table 1.  Medicaid Payment Methodologies</a:t>
            </a:r>
          </a:p>
          <a:p>
            <a:pPr lvl="1"/>
            <a:r>
              <a:rPr lang="en-US" sz="1800" dirty="0"/>
              <a:t>Summary of Medicaid payment methodologies for reimbursing I/T or I/T/U pharmacies in states with federally recognized Tribes 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Footnotes (</a:t>
            </a:r>
            <a:r>
              <a:rPr lang="en-US" sz="1800" i="1" dirty="0"/>
              <a:t>PAGE 5 OF TSGAC BRIEF)</a:t>
            </a:r>
            <a:endParaRPr lang="en-US" sz="1800" dirty="0"/>
          </a:p>
          <a:p>
            <a:pPr lvl="1"/>
            <a:r>
              <a:rPr lang="en-US" sz="1800" dirty="0"/>
              <a:t>Source List (</a:t>
            </a:r>
            <a:r>
              <a:rPr lang="en-US" sz="1800" i="1" dirty="0"/>
              <a:t>PAGES 6 &amp; 7 OF TSGAC BRIEF)</a:t>
            </a:r>
            <a:endParaRPr lang="en-US" sz="18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A2F86F5-3FBC-481C-88E1-D3309C3192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343165"/>
            <a:ext cx="8458200" cy="291463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E546FD9-CA63-4F97-966B-21C3A7C2D578}"/>
              </a:ext>
            </a:extLst>
          </p:cNvPr>
          <p:cNvSpPr/>
          <p:nvPr/>
        </p:nvSpPr>
        <p:spPr>
          <a:xfrm>
            <a:off x="1143000" y="2743200"/>
            <a:ext cx="1371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2B320B6-14CE-406B-B808-6977E9504C88}"/>
              </a:ext>
            </a:extLst>
          </p:cNvPr>
          <p:cNvSpPr/>
          <p:nvPr/>
        </p:nvSpPr>
        <p:spPr>
          <a:xfrm>
            <a:off x="3581400" y="2743200"/>
            <a:ext cx="1371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91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Findings from State-by-State Survey (1 of 2)</a:t>
            </a: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sz="1800" dirty="0"/>
              <a:t>Great variation in OPD payment policies for I/T/Us across states.</a:t>
            </a:r>
          </a:p>
          <a:p>
            <a:r>
              <a:rPr lang="en-US" sz="1800" dirty="0"/>
              <a:t>21 states not (yet) authorizing encounter rate payment for OPD at I/Ts.</a:t>
            </a:r>
          </a:p>
          <a:p>
            <a:pPr lvl="1"/>
            <a:r>
              <a:rPr lang="en-US" sz="1800" dirty="0"/>
              <a:t>Over last 12 months, 4 SPAs (ME, MA, MS, NM); none applying encounter rate. </a:t>
            </a:r>
          </a:p>
          <a:p>
            <a:pPr lvl="1"/>
            <a:r>
              <a:rPr lang="en-US" sz="1800" dirty="0"/>
              <a:t>Two states reported to be in-process.</a:t>
            </a:r>
          </a:p>
          <a:p>
            <a:r>
              <a:rPr lang="en-US" sz="1800" dirty="0"/>
              <a:t>11 states have not yet met CMS-2435 requirement to have I/T/U-specific payment methodology identified in State Plan.</a:t>
            </a:r>
          </a:p>
          <a:p>
            <a:r>
              <a:rPr lang="en-US" sz="1800" dirty="0"/>
              <a:t>In states with no current I/T/U pharmacies, one state (IN) established encounter rate policy and another (VA) stated in State Plan that I/T/U payment provisions would be added when I/T/U is established in state.</a:t>
            </a:r>
          </a:p>
          <a:p>
            <a:r>
              <a:rPr lang="en-US" sz="1800" dirty="0"/>
              <a:t>Differences in number of permissible encounter billings per beneficiary per day.</a:t>
            </a:r>
          </a:p>
          <a:p>
            <a:pPr lvl="1"/>
            <a:r>
              <a:rPr lang="en-US" sz="1700" dirty="0"/>
              <a:t>A total of one encounter rate per beneficiary per day (LA).</a:t>
            </a:r>
          </a:p>
          <a:p>
            <a:pPr lvl="1"/>
            <a:r>
              <a:rPr lang="en-US" sz="1700" dirty="0"/>
              <a:t>One encounter rate per day for OPD, plus encounters for other services (NV).</a:t>
            </a:r>
          </a:p>
          <a:p>
            <a:pPr lvl="1"/>
            <a:r>
              <a:rPr lang="en-US" sz="1700" dirty="0"/>
              <a:t>No limit on number of encounters billed for OPDs (OR).</a:t>
            </a:r>
          </a:p>
          <a:p>
            <a:r>
              <a:rPr lang="en-US" sz="1800" dirty="0"/>
              <a:t>There appears to be confusion / uncertainty regarding application of encounter rate to urban Indian health programs for OPDs.</a:t>
            </a:r>
          </a:p>
          <a:p>
            <a:pPr lvl="1"/>
            <a:r>
              <a:rPr lang="en-US" sz="1800" dirty="0"/>
              <a:t>Possibly a result of CMS directive to states.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637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Findings for State-by-State Survey (2 of 2)</a:t>
            </a: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800" i="1" dirty="0"/>
              <a:t>Approaches</a:t>
            </a:r>
          </a:p>
          <a:p>
            <a:r>
              <a:rPr lang="en-US" sz="1800" dirty="0"/>
              <a:t>Overall encounter rate development is not anticipated to be impacted by the use of the encounter rate for OPDs, at least for lower 48 states.</a:t>
            </a:r>
          </a:p>
          <a:p>
            <a:r>
              <a:rPr lang="en-US" sz="1800" dirty="0"/>
              <a:t>Permitting multiple encounter rate payments per beneficiary per day increases revenues to I/T/Us.</a:t>
            </a:r>
          </a:p>
          <a:p>
            <a:pPr lvl="1"/>
            <a:r>
              <a:rPr lang="en-US" sz="1800" dirty="0"/>
              <a:t>A variety of approaches have been used to authorize multiple same-day payments (OR, ND, WY).</a:t>
            </a:r>
          </a:p>
          <a:p>
            <a:r>
              <a:rPr lang="en-US" sz="1800" dirty="0"/>
              <a:t>States have an option of authorizing choice of </a:t>
            </a:r>
            <a:r>
              <a:rPr lang="en-US" sz="1800" i="1" dirty="0"/>
              <a:t>multiple payment options</a:t>
            </a:r>
            <a:r>
              <a:rPr lang="en-US" sz="1800" dirty="0"/>
              <a:t> for I/T/Us, with facilities being able to elect which payment approach to adopt.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99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Examples from Three States with Medicaid State Plans Reimbursing I/T Pharmacies Using the Encounter Rate</a:t>
            </a:r>
            <a:endParaRPr lang="en-US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en-US" sz="3500" b="1" dirty="0"/>
              <a:t>Nebraska</a:t>
            </a:r>
            <a:r>
              <a:rPr lang="en-US" sz="3500" dirty="0"/>
              <a:t>:  “Tribal pharmacies will be paid the federal encounter rate.”  </a:t>
            </a:r>
          </a:p>
          <a:p>
            <a:pPr lvl="1"/>
            <a:r>
              <a:rPr lang="en-US" sz="3100" dirty="0"/>
              <a:t>Nebraska does not pay more than one encounter rate per beneficiary per day for pharmacy services.</a:t>
            </a:r>
          </a:p>
          <a:p>
            <a:pPr lvl="1"/>
            <a:r>
              <a:rPr lang="en-US" sz="2700" u="sng" dirty="0">
                <a:hlinkClick r:id="rId3"/>
              </a:rPr>
              <a:t>http://www.medicaid.gov/State-resource-center/Medicaid-State-Plan-Amendments/Downloads/NE/NE-17-0003.pdf</a:t>
            </a:r>
            <a:endParaRPr lang="en-US" sz="2700" dirty="0"/>
          </a:p>
          <a:p>
            <a:pPr lvl="0"/>
            <a:endParaRPr lang="en-US" sz="3500" b="1" dirty="0"/>
          </a:p>
          <a:p>
            <a:pPr lvl="0"/>
            <a:r>
              <a:rPr lang="en-US" sz="3500" b="1" dirty="0"/>
              <a:t>North Dakota</a:t>
            </a:r>
            <a:r>
              <a:rPr lang="en-US" sz="3500" dirty="0"/>
              <a:t>:  “All Indian Health Service, tribal and urban Indian pharmacies are paid the encounter rate by ND Medicaid regardless of their method of purchasing.”  </a:t>
            </a:r>
          </a:p>
          <a:p>
            <a:pPr lvl="1"/>
            <a:r>
              <a:rPr lang="en-US" sz="3500" dirty="0"/>
              <a:t>North Dakota pays one encounter rate per beneficiary per day for a single diagnosis and additional encounter rates per beneficiary per day for multiple diagnoses.</a:t>
            </a:r>
          </a:p>
          <a:p>
            <a:pPr lvl="1"/>
            <a:r>
              <a:rPr lang="en-US" sz="2700" u="sng" dirty="0">
                <a:hlinkClick r:id="rId4"/>
              </a:rPr>
              <a:t>http://www.medicaid.gov/State-resource-center/Medicaid-State-Plan-Amendments/Downloads/ND/ND-16-0011.pdf</a:t>
            </a:r>
            <a:endParaRPr lang="en-US" sz="2700" dirty="0"/>
          </a:p>
          <a:p>
            <a:pPr lvl="0"/>
            <a:endParaRPr lang="en-US" sz="3500" b="1" dirty="0"/>
          </a:p>
          <a:p>
            <a:pPr lvl="0"/>
            <a:r>
              <a:rPr lang="en-US" sz="3500" b="1" dirty="0"/>
              <a:t>Utah</a:t>
            </a:r>
            <a:r>
              <a:rPr lang="en-US" sz="3500" dirty="0"/>
              <a:t>:  “Covered outpatient drugs dispensed by an IHS/Tribal facility to an IHS/Tribal member are reimbursed at the encounter rate in accordance with the Utah Medicaid Indian Health Services Provider Manual.”  </a:t>
            </a:r>
          </a:p>
          <a:p>
            <a:pPr lvl="1"/>
            <a:r>
              <a:rPr lang="en-US" sz="3500" dirty="0"/>
              <a:t>Utah pays one encounter rate per prescriber per day, regardless of the number of prescriptions issued by the prescriber.</a:t>
            </a:r>
          </a:p>
          <a:p>
            <a:pPr lvl="1"/>
            <a:r>
              <a:rPr lang="en-US" sz="2700" u="sng" dirty="0">
                <a:hlinkClick r:id="rId5"/>
              </a:rPr>
              <a:t>http://www.medicaid.gov/State-resource-center/Medicaid-State-Plan-Amendments/Downloads/UT/UT-17-0002.pdf</a:t>
            </a:r>
            <a:endParaRPr lang="en-US" sz="2700" dirty="0"/>
          </a:p>
          <a:p>
            <a:endParaRPr lang="en-US" sz="2600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410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Two Examples of States Paying for Multiple OPD Prescriptions on a Single Day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/>
          </a:bodyPr>
          <a:lstStyle/>
          <a:p>
            <a:r>
              <a:rPr lang="en-US" sz="1800" dirty="0"/>
              <a:t>Table 2.  Multiple OPD Encounter Payments (page 8 of TSGAC brief)</a:t>
            </a:r>
          </a:p>
          <a:p>
            <a:pPr lvl="1"/>
            <a:r>
              <a:rPr lang="en-US" sz="1800" dirty="0"/>
              <a:t>North Dakota</a:t>
            </a:r>
          </a:p>
          <a:p>
            <a:pPr lvl="1"/>
            <a:r>
              <a:rPr lang="en-US" sz="1800" dirty="0"/>
              <a:t>Oregon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C0B074-0254-4D96-BA41-3510A05AC4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4079" y="1846694"/>
            <a:ext cx="3350521" cy="471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125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Checklist for Considering Adoption of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OMB Encounter Rate for OPDs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1800" dirty="0"/>
              <a:t>Call meeting of Tribes/Indian health care providers to agree to: 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800" dirty="0"/>
              <a:t>Ask state government to explore with Tribes possibility of using OMB encounter rate for OPD services; and 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sz="1800" dirty="0"/>
              <a:t>Reach agreement among Tribes to conduct in-depth analysis of encounter rate option.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1800" dirty="0"/>
              <a:t>Tribes conduct in-depth analysis of current pharmaceutical costs and Medicaid reimbursement.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1800" dirty="0"/>
              <a:t>Evaluate Rx utilization trends, including total pharmacy visits, high-cost drug utilization, current Medicaid payment amounts, etc.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1800" dirty="0"/>
              <a:t>Prepare revenue projections based on use of OMB encounter rate.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Model # of allowable billable encounters per day.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1800" dirty="0"/>
              <a:t>Evaluate revenue projection(s) as compared to current revenues. 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1800" dirty="0"/>
              <a:t>Determine preferred option(s); engage state in discussions.</a:t>
            </a:r>
          </a:p>
          <a:p>
            <a:pPr marL="400050">
              <a:buFont typeface="Wingdings" panose="05000000000000000000" pitchFamily="2" charset="2"/>
              <a:buChar char="q"/>
            </a:pPr>
            <a:r>
              <a:rPr lang="en-US" sz="1800" dirty="0"/>
              <a:t>[Post implementation: evaluate impact]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09600" y="5814536"/>
            <a:ext cx="69342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FDF4E-827F-427A-878E-6542E865605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CCC89-87E1-445F-A7DC-7A864E7234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744028"/>
            <a:ext cx="990600" cy="1037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535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11243</TotalTime>
  <Words>1116</Words>
  <Application>Microsoft Office PowerPoint</Application>
  <PresentationFormat>On-screen Show (4:3)</PresentationFormat>
  <Paragraphs>115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 Theme</vt:lpstr>
      <vt:lpstr> </vt:lpstr>
      <vt:lpstr>Background: Federal Action on Use of OMB Encounter Rate for OPDs</vt:lpstr>
      <vt:lpstr>State-by-State Survey of Medicaid State Plans Regarding Reimbursement to I/T/U Pharmacies</vt:lpstr>
      <vt:lpstr>State-by-State Survey of Medicaid State Plans Regarding Reimbursement to I/T/U Pharmacies</vt:lpstr>
      <vt:lpstr>Findings from State-by-State Survey (1 of 2)</vt:lpstr>
      <vt:lpstr>Findings for State-by-State Survey (2 of 2)</vt:lpstr>
      <vt:lpstr>Examples from Three States with Medicaid State Plans Reimbursing I/T Pharmacies Using the Encounter Rate</vt:lpstr>
      <vt:lpstr>Two Examples of States Paying for Multiple OPD Prescriptions on a Single Day </vt:lpstr>
      <vt:lpstr>Checklist for Considering Adoption of OMB Encounter Rate for OPDs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for Enrollment Assisters in Tribal Health Facilities</dc:title>
  <dc:creator>Doneg McDonough</dc:creator>
  <cp:lastModifiedBy>Doneg McDonough</cp:lastModifiedBy>
  <cp:revision>1571</cp:revision>
  <cp:lastPrinted>2015-10-28T00:34:06Z</cp:lastPrinted>
  <dcterms:created xsi:type="dcterms:W3CDTF">2013-11-02T12:53:17Z</dcterms:created>
  <dcterms:modified xsi:type="dcterms:W3CDTF">2019-04-02T02:23:35Z</dcterms:modified>
</cp:coreProperties>
</file>