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4"/>
  </p:notesMasterIdLst>
  <p:sldIdLst>
    <p:sldId id="256" r:id="rId2"/>
    <p:sldId id="471" r:id="rId3"/>
    <p:sldId id="447" r:id="rId4"/>
    <p:sldId id="494" r:id="rId5"/>
    <p:sldId id="461" r:id="rId6"/>
    <p:sldId id="464" r:id="rId7"/>
    <p:sldId id="472" r:id="rId8"/>
    <p:sldId id="473" r:id="rId9"/>
    <p:sldId id="492" r:id="rId10"/>
    <p:sldId id="475" r:id="rId11"/>
    <p:sldId id="493" r:id="rId12"/>
    <p:sldId id="476" r:id="rId13"/>
    <p:sldId id="496" r:id="rId14"/>
    <p:sldId id="497" r:id="rId15"/>
    <p:sldId id="477" r:id="rId16"/>
    <p:sldId id="478" r:id="rId17"/>
    <p:sldId id="479" r:id="rId18"/>
    <p:sldId id="480" r:id="rId19"/>
    <p:sldId id="481" r:id="rId20"/>
    <p:sldId id="483" r:id="rId21"/>
    <p:sldId id="484" r:id="rId22"/>
    <p:sldId id="485" r:id="rId23"/>
    <p:sldId id="486" r:id="rId24"/>
    <p:sldId id="487" r:id="rId25"/>
    <p:sldId id="488" r:id="rId26"/>
    <p:sldId id="489" r:id="rId27"/>
    <p:sldId id="498" r:id="rId28"/>
    <p:sldId id="490" r:id="rId29"/>
    <p:sldId id="495" r:id="rId30"/>
    <p:sldId id="330" r:id="rId31"/>
    <p:sldId id="452" r:id="rId32"/>
    <p:sldId id="438" r:id="rId33"/>
    <p:sldId id="417" r:id="rId34"/>
    <p:sldId id="419" r:id="rId35"/>
    <p:sldId id="423" r:id="rId36"/>
    <p:sldId id="501" r:id="rId37"/>
    <p:sldId id="432" r:id="rId38"/>
    <p:sldId id="401" r:id="rId39"/>
    <p:sldId id="437" r:id="rId40"/>
    <p:sldId id="397" r:id="rId41"/>
    <p:sldId id="454" r:id="rId42"/>
    <p:sldId id="389" r:id="rId43"/>
    <p:sldId id="407" r:id="rId44"/>
    <p:sldId id="408" r:id="rId45"/>
    <p:sldId id="500" r:id="rId46"/>
    <p:sldId id="455" r:id="rId47"/>
    <p:sldId id="304" r:id="rId48"/>
    <p:sldId id="499" r:id="rId49"/>
    <p:sldId id="457" r:id="rId50"/>
    <p:sldId id="458" r:id="rId51"/>
    <p:sldId id="459" r:id="rId52"/>
    <p:sldId id="291" r:id="rId5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notes" clrMode="gray"/>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99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36" autoAdjust="0"/>
    <p:restoredTop sz="70939" autoAdjust="0"/>
  </p:normalViewPr>
  <p:slideViewPr>
    <p:cSldViewPr snapToGrid="0" snapToObjects="1">
      <p:cViewPr varScale="1">
        <p:scale>
          <a:sx n="62" d="100"/>
          <a:sy n="62" d="100"/>
        </p:scale>
        <p:origin x="2054" y="53"/>
      </p:cViewPr>
      <p:guideLst>
        <p:guide orient="horz" pos="2160"/>
        <p:guide pos="2880"/>
      </p:guideLst>
    </p:cSldViewPr>
  </p:slideViewPr>
  <p:outlineViewPr>
    <p:cViewPr>
      <p:scale>
        <a:sx n="33" d="100"/>
        <a:sy n="33" d="100"/>
      </p:scale>
      <p:origin x="0" y="16032"/>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E1F23DF-DFE9-3845-933B-BF9A5031581A}" type="datetimeFigureOut">
              <a:rPr lang="en-US" smtClean="0"/>
              <a:t>4/1/2019</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DE8325E-3D15-AF42-B8AD-DD32A3A53FE5}" type="slidenum">
              <a:rPr lang="en-US" smtClean="0"/>
              <a:t>‹#›</a:t>
            </a:fld>
            <a:endParaRPr lang="en-US"/>
          </a:p>
        </p:txBody>
      </p:sp>
    </p:spTree>
    <p:extLst>
      <p:ext uri="{BB962C8B-B14F-4D97-AF65-F5344CB8AC3E}">
        <p14:creationId xmlns:p14="http://schemas.microsoft.com/office/powerpoint/2010/main" val="1003208713"/>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1</a:t>
            </a:fld>
            <a:endParaRPr lang="en-US"/>
          </a:p>
        </p:txBody>
      </p:sp>
    </p:spTree>
    <p:extLst>
      <p:ext uri="{BB962C8B-B14F-4D97-AF65-F5344CB8AC3E}">
        <p14:creationId xmlns:p14="http://schemas.microsoft.com/office/powerpoint/2010/main" val="230463874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BA4CB194-5E1D-4390-BFA5-E9A1FA918732}" type="slidenum">
              <a:rPr lang="ru-RU" altLang="en-US"/>
              <a:pPr/>
              <a:t>2</a:t>
            </a:fld>
            <a:endParaRPr lang="ru-RU" altLang="en-US"/>
          </a:p>
        </p:txBody>
      </p:sp>
      <p:sp>
        <p:nvSpPr>
          <p:cNvPr id="17411" name="Rectangle 10"/>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17412" name="Rectangle 11"/>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eaLnBrk="1" hangingPunct="1">
              <a:defRPr/>
            </a:pPr>
            <a:r>
              <a:rPr lang="en-US" dirty="0" smtClean="0">
                <a:latin typeface="Arial" charset="0"/>
                <a:cs typeface="+mn-cs"/>
              </a:rPr>
              <a:t>My</a:t>
            </a:r>
            <a:r>
              <a:rPr lang="en-US" baseline="0" dirty="0" smtClean="0">
                <a:latin typeface="Arial" charset="0"/>
                <a:cs typeface="+mn-cs"/>
              </a:rPr>
              <a:t> name is Christina Peters and I am very grateful for the opportunity to speak with you all today. Thank you for allowing me the chance to talk with you all today about the work that we are doing to expand access to health care and oral health care in the Portland Area. </a:t>
            </a:r>
            <a:endParaRPr lang="en-US" dirty="0" smtClean="0">
              <a:latin typeface="Arial" charset="0"/>
              <a:cs typeface="+mn-cs"/>
            </a:endParaRPr>
          </a:p>
          <a:p>
            <a:pPr eaLnBrk="1" hangingPunct="1">
              <a:defRPr/>
            </a:pPr>
            <a:endParaRPr lang="en-US" dirty="0" smtClean="0">
              <a:latin typeface="Arial" charset="0"/>
              <a:cs typeface="+mn-cs"/>
            </a:endParaRPr>
          </a:p>
          <a:p>
            <a:pPr eaLnBrk="1" hangingPunct="1">
              <a:defRPr/>
            </a:pPr>
            <a:r>
              <a:rPr lang="en-US" dirty="0" smtClean="0">
                <a:latin typeface="Arial" charset="0"/>
                <a:cs typeface="+mn-cs"/>
              </a:rPr>
              <a:t>Tribes in our area are very interested in Dental Therapy for a variety of reason, including increasing</a:t>
            </a:r>
            <a:r>
              <a:rPr lang="en-US" baseline="0" dirty="0" smtClean="0">
                <a:latin typeface="Arial" charset="0"/>
                <a:cs typeface="+mn-cs"/>
              </a:rPr>
              <a:t> access to care and increasing the number of native providers in our clinics</a:t>
            </a:r>
            <a:endParaRPr lang="en-US" dirty="0">
              <a:latin typeface="Arial" charset="0"/>
              <a:cs typeface="+mn-cs"/>
            </a:endParaRPr>
          </a:p>
        </p:txBody>
      </p:sp>
    </p:spTree>
    <p:extLst>
      <p:ext uri="{BB962C8B-B14F-4D97-AF65-F5344CB8AC3E}">
        <p14:creationId xmlns:p14="http://schemas.microsoft.com/office/powerpoint/2010/main" val="13106643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Because we have a decent amount of time, I</a:t>
            </a:r>
            <a:r>
              <a:rPr lang="en-US" baseline="0" dirty="0" smtClean="0"/>
              <a:t> am going to try to paint a really complete story of the history of this work, why we have decided to pursue this, where the work is now, and what is next. Please feel free to stop me at any time and ask question and I will do my best to answer them. </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3</a:t>
            </a:fld>
            <a:endParaRPr lang="en-US"/>
          </a:p>
        </p:txBody>
      </p:sp>
    </p:spTree>
    <p:extLst>
      <p:ext uri="{BB962C8B-B14F-4D97-AF65-F5344CB8AC3E}">
        <p14:creationId xmlns:p14="http://schemas.microsoft.com/office/powerpoint/2010/main" val="33897829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a:p>
            <a:r>
              <a:rPr lang="en-US" baseline="0" dirty="0" smtClean="0"/>
              <a:t>Our delegates have directed us to seek out programs that not only increase access to care but tackle important social determinants of health</a:t>
            </a:r>
          </a:p>
          <a:p>
            <a:endParaRPr lang="en-US" dirty="0" smtClean="0"/>
          </a:p>
          <a:p>
            <a:endParaRPr lang="en-US" dirty="0" smtClean="0"/>
          </a:p>
          <a:p>
            <a:r>
              <a:rPr lang="en-US" dirty="0" smtClean="0"/>
              <a:t>Tribes </a:t>
            </a:r>
            <a:r>
              <a:rPr lang="en-US" smtClean="0"/>
              <a:t>are governments</a:t>
            </a:r>
            <a:r>
              <a:rPr lang="en-US" baseline="0" smtClean="0"/>
              <a:t> and approach improving access to care in a more wholistic manner.  </a:t>
            </a:r>
            <a:r>
              <a:rPr lang="en-US" dirty="0" smtClean="0"/>
              <a:t>Not just about improving</a:t>
            </a:r>
            <a:r>
              <a:rPr lang="en-US" baseline="0" dirty="0" smtClean="0"/>
              <a:t> access</a:t>
            </a:r>
          </a:p>
          <a:p>
            <a:r>
              <a:rPr lang="en-US" baseline="0" dirty="0" smtClean="0"/>
              <a:t>Getting at some of the Social determinants of health that their communities are struggling underneath the weight of</a:t>
            </a:r>
          </a:p>
          <a:p>
            <a:r>
              <a:rPr lang="en-US" baseline="0" dirty="0" smtClean="0"/>
              <a:t>Providing for the health and well being of your citizens doesn’t mean just bringing more dentists or doctors to Indian country, it means creating educational pathways and employment opportunities that will also improve access to care.</a:t>
            </a:r>
          </a:p>
        </p:txBody>
      </p:sp>
      <p:sp>
        <p:nvSpPr>
          <p:cNvPr id="4" name="Slide Number Placeholder 3"/>
          <p:cNvSpPr>
            <a:spLocks noGrp="1"/>
          </p:cNvSpPr>
          <p:nvPr>
            <p:ph type="sldNum" sz="quarter" idx="10"/>
          </p:nvPr>
        </p:nvSpPr>
        <p:spPr/>
        <p:txBody>
          <a:bodyPr/>
          <a:lstStyle/>
          <a:p>
            <a:fld id="{BDE8325E-3D15-AF42-B8AD-DD32A3A53FE5}" type="slidenum">
              <a:rPr lang="en-US" smtClean="0"/>
              <a:t>4</a:t>
            </a:fld>
            <a:endParaRPr lang="en-US"/>
          </a:p>
        </p:txBody>
      </p:sp>
    </p:spTree>
    <p:extLst>
      <p:ext uri="{BB962C8B-B14F-4D97-AF65-F5344CB8AC3E}">
        <p14:creationId xmlns:p14="http://schemas.microsoft.com/office/powerpoint/2010/main" val="198616798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smtClean="0">
                <a:solidFill>
                  <a:schemeClr val="tx1"/>
                </a:solidFill>
                <a:effectLst/>
                <a:latin typeface="+mn-lt"/>
                <a:ea typeface="+mn-ea"/>
                <a:cs typeface="+mn-cs"/>
              </a:rPr>
              <a:t>If we look at social determinants of health, we need to be doing more than just bringing more providers to our communitites.  Health for the 7</a:t>
            </a:r>
            <a:r>
              <a:rPr lang="en-US" sz="1200" b="0" i="0" kern="1200" baseline="30000" smtClean="0">
                <a:solidFill>
                  <a:schemeClr val="tx1"/>
                </a:solidFill>
                <a:effectLst/>
                <a:latin typeface="+mn-lt"/>
                <a:ea typeface="+mn-ea"/>
                <a:cs typeface="+mn-cs"/>
              </a:rPr>
              <a:t>th</a:t>
            </a:r>
            <a:r>
              <a:rPr lang="en-US" sz="1200" b="0" i="0" kern="1200" smtClean="0">
                <a:solidFill>
                  <a:schemeClr val="tx1"/>
                </a:solidFill>
                <a:effectLst/>
                <a:latin typeface="+mn-lt"/>
                <a:ea typeface="+mn-ea"/>
                <a:cs typeface="+mn-cs"/>
              </a:rPr>
              <a:t> generation means we need to be creating opportunity for the growth of tribal</a:t>
            </a:r>
            <a:r>
              <a:rPr lang="en-US" sz="1200" b="0" i="0" kern="1200" baseline="0" smtClean="0">
                <a:solidFill>
                  <a:schemeClr val="tx1"/>
                </a:solidFill>
                <a:effectLst/>
                <a:latin typeface="+mn-lt"/>
                <a:ea typeface="+mn-ea"/>
                <a:cs typeface="+mn-cs"/>
              </a:rPr>
              <a:t> citizens within all of our solution.</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5</a:t>
            </a:fld>
            <a:endParaRPr lang="en-US"/>
          </a:p>
        </p:txBody>
      </p:sp>
    </p:spTree>
    <p:extLst>
      <p:ext uri="{BB962C8B-B14F-4D97-AF65-F5344CB8AC3E}">
        <p14:creationId xmlns:p14="http://schemas.microsoft.com/office/powerpoint/2010/main" val="272293548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Tribal leaders are interested in the economic stability of their communities.</a:t>
            </a:r>
          </a:p>
          <a:p>
            <a:endParaRPr lang="en-US" dirty="0" smtClean="0"/>
          </a:p>
          <a:p>
            <a:r>
              <a:rPr lang="en-US" baseline="0" smtClean="0"/>
              <a:t>The CHAP program is </a:t>
            </a:r>
            <a:r>
              <a:rPr lang="en-US" baseline="0" dirty="0" smtClean="0"/>
              <a:t>attractive to tribal and under served communities because it is not just another plan to bring more providers to their communities, but it lifts up communities, </a:t>
            </a:r>
            <a:r>
              <a:rPr lang="en-US" baseline="0" smtClean="0"/>
              <a:t>creates good professional wage </a:t>
            </a:r>
            <a:r>
              <a:rPr lang="en-US" baseline="0" dirty="0" smtClean="0"/>
              <a:t>jobs in those communities, and provides an opportunity for community and tribal members to train for and attain those positions. It builds wealth in those communities while at the same time brings more providers to the communities.</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6</a:t>
            </a:fld>
            <a:endParaRPr lang="en-US"/>
          </a:p>
        </p:txBody>
      </p:sp>
    </p:spTree>
    <p:extLst>
      <p:ext uri="{BB962C8B-B14F-4D97-AF65-F5344CB8AC3E}">
        <p14:creationId xmlns:p14="http://schemas.microsoft.com/office/powerpoint/2010/main" val="26636813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336396A4-6B8C-454C-BAD7-02F4A8EB13D5}" type="slidenum">
              <a:rPr lang="ru-RU" altLang="en-US"/>
              <a:pPr/>
              <a:t>7</a:t>
            </a:fld>
            <a:endParaRPr lang="ru-RU" altLang="en-US"/>
          </a:p>
        </p:txBody>
      </p:sp>
      <p:sp>
        <p:nvSpPr>
          <p:cNvPr id="19459" name="Rectangle 14"/>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19460" name="Rectangle 15"/>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r>
              <a:rPr lang="en-US" altLang="en-US" noProof="0" dirty="0" smtClean="0">
                <a:ea typeface="ＭＳ Ｐゴシック" panose="020B0600070205080204" pitchFamily="34" charset="-128"/>
              </a:rPr>
              <a:t>This was the</a:t>
            </a:r>
            <a:r>
              <a:rPr lang="en-US" altLang="en-US" baseline="0" noProof="0" dirty="0" smtClean="0">
                <a:ea typeface="ＭＳ Ｐゴシック" panose="020B0600070205080204" pitchFamily="34" charset="-128"/>
              </a:rPr>
              <a:t> Swinomish dental clinic before self determination.</a:t>
            </a:r>
            <a:endParaRPr lang="en-US" altLang="en-US" noProof="0" dirty="0" smtClean="0">
              <a:ea typeface="ＭＳ Ｐゴシック" panose="020B0600070205080204" pitchFamily="34" charset="-128"/>
            </a:endParaRPr>
          </a:p>
        </p:txBody>
      </p:sp>
    </p:spTree>
    <p:extLst>
      <p:ext uri="{BB962C8B-B14F-4D97-AF65-F5344CB8AC3E}">
        <p14:creationId xmlns:p14="http://schemas.microsoft.com/office/powerpoint/2010/main" val="198087084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8B03BFCC-13CB-4FCC-B961-C3357F159192}" type="slidenum">
              <a:rPr lang="ru-RU" altLang="en-US"/>
              <a:pPr/>
              <a:t>8</a:t>
            </a:fld>
            <a:endParaRPr lang="ru-RU" altLang="en-US"/>
          </a:p>
        </p:txBody>
      </p:sp>
      <p:sp>
        <p:nvSpPr>
          <p:cNvPr id="21507" name="Rectangle 18"/>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21508" name="Rectangle 19"/>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r>
              <a:rPr lang="en-US" altLang="en-US" noProof="0" dirty="0" smtClean="0">
                <a:ea typeface="ＭＳ Ｐゴシック" panose="020B0600070205080204" pitchFamily="34" charset="-128"/>
              </a:rPr>
              <a:t>Many</a:t>
            </a:r>
            <a:r>
              <a:rPr lang="en-US" altLang="en-US" baseline="0" noProof="0" dirty="0" smtClean="0">
                <a:ea typeface="ＭＳ Ｐゴシック" panose="020B0600070205080204" pitchFamily="34" charset="-128"/>
              </a:rPr>
              <a:t> of you probably have similar experiences moving from IHS run facilities to tribally run facilities.</a:t>
            </a:r>
            <a:endParaRPr lang="en-US" altLang="en-US" noProof="0" dirty="0" smtClean="0">
              <a:ea typeface="ＭＳ Ｐゴシック" panose="020B0600070205080204" pitchFamily="34" charset="-128"/>
            </a:endParaRPr>
          </a:p>
        </p:txBody>
      </p:sp>
    </p:spTree>
    <p:extLst>
      <p:ext uri="{BB962C8B-B14F-4D97-AF65-F5344CB8AC3E}">
        <p14:creationId xmlns:p14="http://schemas.microsoft.com/office/powerpoint/2010/main" val="177992411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And in</a:t>
            </a:r>
            <a:r>
              <a:rPr lang="en-US" baseline="0" dirty="0" smtClean="0"/>
              <a:t> fact with the expansion of their dental program to include DHATs and the dental therapy education program, they’ve outgrown their clinic and it has more than doubled in size. This is an artist rendering but in fact the new building will have its opening ceremony next week. the Tribe expanded from 5 to 16 </a:t>
            </a:r>
            <a:r>
              <a:rPr lang="en-US" baseline="0" dirty="0" err="1" smtClean="0"/>
              <a:t>operatories</a:t>
            </a:r>
            <a:r>
              <a:rPr lang="en-US" baseline="0" dirty="0" smtClean="0"/>
              <a:t>.</a:t>
            </a:r>
          </a:p>
          <a:p>
            <a:endParaRPr lang="en-US" baseline="0" dirty="0" smtClean="0"/>
          </a:p>
          <a:p>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9</a:t>
            </a:fld>
            <a:endParaRPr lang="en-US"/>
          </a:p>
        </p:txBody>
      </p:sp>
    </p:spTree>
    <p:extLst>
      <p:ext uri="{BB962C8B-B14F-4D97-AF65-F5344CB8AC3E}">
        <p14:creationId xmlns:p14="http://schemas.microsoft.com/office/powerpoint/2010/main" val="204791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DA325036-1FAE-4BDB-AD26-8ACE684BAC34}" type="slidenum">
              <a:rPr lang="ru-RU" altLang="en-US"/>
              <a:pPr/>
              <a:t>10</a:t>
            </a:fld>
            <a:endParaRPr lang="ru-RU" altLang="en-US"/>
          </a:p>
        </p:txBody>
      </p:sp>
      <p:sp>
        <p:nvSpPr>
          <p:cNvPr id="25603" name="Rectangle 26"/>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25604" name="Rectangle 27"/>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92985232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Slide Image Placeholder 1"/>
          <p:cNvSpPr>
            <a:spLocks noGrp="1" noRot="1" noChangeAspect="1" noTextEdit="1"/>
          </p:cNvSpPr>
          <p:nvPr>
            <p:ph type="sldImg"/>
          </p:nvPr>
        </p:nvSpPr>
        <p:spPr>
          <a:ln/>
        </p:spPr>
      </p:sp>
      <p:sp>
        <p:nvSpPr>
          <p:cNvPr id="44035" name="Notes Placeholder 2"/>
          <p:cNvSpPr>
            <a:spLocks noGrp="1"/>
          </p:cNvSpPr>
          <p:nvPr>
            <p:ph type="body" idx="1"/>
          </p:nvPr>
        </p:nvSpPr>
        <p:spPr>
          <a:noFill/>
        </p:spPr>
        <p:txBody>
          <a:bodyPr/>
          <a:lstStyle/>
          <a:p>
            <a:r>
              <a:rPr lang="en-US" altLang="en-US" smtClean="0"/>
              <a:t>And we are in the midst of an actual evaluation of Swinomish so this isn’t the official data or related to the data collection, but Swinomish has self reported that they have seen a 20% increase in patients seen since Daniel joined the team even though the first 2/3rds of the year he was completing his preceptorship which tends to slow clinic productivity because during that period DHATs work under direct supervision of the dentist for the duration of the preceptorship. But since he has finished his preceptorship and is now working under general supervision, productivity has increased.</a:t>
            </a:r>
          </a:p>
          <a:p>
            <a:endParaRPr lang="en-US" altLang="en-US" smtClean="0"/>
          </a:p>
          <a:p>
            <a:r>
              <a:rPr lang="en-US" altLang="en-US" smtClean="0"/>
              <a:t>Wait times are lower for Daniel for those basic services</a:t>
            </a:r>
          </a:p>
          <a:p>
            <a:endParaRPr lang="en-US" altLang="en-US" smtClean="0"/>
          </a:p>
          <a:p>
            <a:r>
              <a:rPr lang="en-US" altLang="en-US" smtClean="0"/>
              <a:t>The dental team is Completing treatment plans faster and more often.</a:t>
            </a:r>
          </a:p>
          <a:p>
            <a:endParaRPr lang="en-US" altLang="en-US" smtClean="0"/>
          </a:p>
          <a:p>
            <a:r>
              <a:rPr lang="en-US" altLang="en-US" smtClean="0"/>
              <a:t>The dentists are doing more crown, bridge, and partials which I hear from them is very rewarding as they have spent their careers in public health dentistry and are usually in the trenches doing lots of extractions and large buildups and it is also very rewarding for patients who reap the benefits of much better esthetics and function</a:t>
            </a:r>
          </a:p>
          <a:p>
            <a:endParaRPr lang="en-US" altLang="en-US" smtClean="0"/>
          </a:p>
        </p:txBody>
      </p:sp>
      <p:sp>
        <p:nvSpPr>
          <p:cNvPr id="44036" name="Slide Number Placeholder 3"/>
          <p:cNvSpPr>
            <a:spLocks noGrp="1"/>
          </p:cNvSpPr>
          <p:nvPr>
            <p:ph type="sldNum" sz="quarter" idx="5"/>
          </p:nvPr>
        </p:nvSpPr>
        <p:spPr>
          <a:noFill/>
        </p:spPr>
        <p:txBody>
          <a:bodyPr/>
          <a:lstStyle>
            <a:lvl1pPr>
              <a:defRPr>
                <a:solidFill>
                  <a:schemeClr val="tx1"/>
                </a:solidFill>
                <a:latin typeface="Arial" panose="020B0604020202020204" pitchFamily="34" charset="0"/>
                <a:ea typeface="MS PGothic" panose="020B0600070205080204" pitchFamily="34" charset="-128"/>
              </a:defRPr>
            </a:lvl1pPr>
            <a:lvl2pPr marL="742950" indent="-285750">
              <a:defRPr>
                <a:solidFill>
                  <a:schemeClr val="tx1"/>
                </a:solidFill>
                <a:latin typeface="Arial" panose="020B0604020202020204" pitchFamily="34" charset="0"/>
                <a:ea typeface="MS PGothic" panose="020B0600070205080204" pitchFamily="34" charset="-128"/>
              </a:defRPr>
            </a:lvl2pPr>
            <a:lvl3pPr marL="1143000" indent="-228600">
              <a:defRPr>
                <a:solidFill>
                  <a:schemeClr val="tx1"/>
                </a:solidFill>
                <a:latin typeface="Arial" panose="020B0604020202020204" pitchFamily="34" charset="0"/>
                <a:ea typeface="MS PGothic" panose="020B0600070205080204" pitchFamily="34" charset="-128"/>
              </a:defRPr>
            </a:lvl3pPr>
            <a:lvl4pPr marL="1600200" indent="-228600">
              <a:defRPr>
                <a:solidFill>
                  <a:schemeClr val="tx1"/>
                </a:solidFill>
                <a:latin typeface="Arial" panose="020B0604020202020204" pitchFamily="34" charset="0"/>
                <a:ea typeface="MS PGothic" panose="020B0600070205080204" pitchFamily="34" charset="-128"/>
              </a:defRPr>
            </a:lvl4pPr>
            <a:lvl5pPr marL="2057400" indent="-228600">
              <a:defRPr>
                <a:solidFill>
                  <a:schemeClr val="tx1"/>
                </a:solidFill>
                <a:latin typeface="Arial" panose="020B0604020202020204" pitchFamily="34" charset="0"/>
                <a:ea typeface="MS PGothic" panose="020B0600070205080204" pitchFamily="34" charset="-128"/>
              </a:defRPr>
            </a:lvl5pPr>
            <a:lvl6pPr marL="2514600" indent="-2286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6pPr>
            <a:lvl7pPr marL="2971800" indent="-2286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7pPr>
            <a:lvl8pPr marL="3429000" indent="-2286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8pPr>
            <a:lvl9pPr marL="3886200" indent="-228600" eaLnBrk="0" fontAlgn="base" hangingPunct="0">
              <a:spcBef>
                <a:spcPct val="0"/>
              </a:spcBef>
              <a:spcAft>
                <a:spcPct val="0"/>
              </a:spcAft>
              <a:defRPr>
                <a:solidFill>
                  <a:schemeClr val="tx1"/>
                </a:solidFill>
                <a:latin typeface="Arial" panose="020B0604020202020204" pitchFamily="34" charset="0"/>
                <a:ea typeface="MS PGothic" panose="020B0600070205080204" pitchFamily="34" charset="-128"/>
              </a:defRPr>
            </a:lvl9pPr>
          </a:lstStyle>
          <a:p>
            <a:fld id="{311CE97E-4E6D-48FE-815F-60CAC0F474F3}" type="slidenum">
              <a:rPr lang="en-US" altLang="en-US" smtClean="0"/>
              <a:pPr/>
              <a:t>11</a:t>
            </a:fld>
            <a:endParaRPr lang="en-US" altLang="en-US" smtClean="0"/>
          </a:p>
        </p:txBody>
      </p:sp>
    </p:spTree>
    <p:extLst>
      <p:ext uri="{BB962C8B-B14F-4D97-AF65-F5344CB8AC3E}">
        <p14:creationId xmlns:p14="http://schemas.microsoft.com/office/powerpoint/2010/main" val="418801922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103B08A2-95B2-42A4-814D-046A9CBA126A}" type="slidenum">
              <a:rPr lang="ru-RU" altLang="en-US"/>
              <a:pPr/>
              <a:t>12</a:t>
            </a:fld>
            <a:endParaRPr lang="ru-RU" altLang="en-US"/>
          </a:p>
        </p:txBody>
      </p:sp>
      <p:sp>
        <p:nvSpPr>
          <p:cNvPr id="27651" name="Rectangle 30"/>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27652" name="Rectangle 31"/>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81533733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When DHATs were first being</a:t>
            </a:r>
            <a:r>
              <a:rPr lang="en-US" baseline="0" dirty="0" smtClean="0"/>
              <a:t> introduced to the Alaska CHAP program, the ADA and the Alaska Dental Society sued the state and ANTHC and the 8 DHATs who were returning from training in New Zealand to try to stop dental therapy. They were unsuccessful because of federal preemption – essentially the court ruled that the CHAP program is a federal program and Tribes are not subject to state regulation and either was this program.</a:t>
            </a:r>
          </a:p>
          <a:p>
            <a:endParaRPr lang="en-US" baseline="0" dirty="0" smtClean="0"/>
          </a:p>
          <a:p>
            <a:r>
              <a:rPr lang="en-US" dirty="0" smtClean="0"/>
              <a:t>Very helpfully, the ADA lobbied HARD for the</a:t>
            </a:r>
            <a:r>
              <a:rPr lang="en-US" baseline="0" dirty="0" smtClean="0"/>
              <a:t> inclusion of language in the Indian Health Care Improvement Act for the national expansion of CHAP that would exclude dental . So, Chap is a system of care including health, behavioral health, and oral health. And the ADA was lobbying to exclude oral health. More on that later.</a:t>
            </a:r>
          </a:p>
          <a:p>
            <a:endParaRPr lang="en-US" baseline="0" dirty="0" smtClean="0"/>
          </a:p>
          <a:p>
            <a:r>
              <a:rPr lang="en-US" baseline="0" dirty="0" smtClean="0"/>
              <a:t>Later however, language was included to allow the inclusion of DHATs WITH STATE AUTHORIZATION inappropriately inserting the state in the federal-tribe government to government relationship. I could talk about that for the rest of our time so we will move on. To why the ADA is opposed and very simply, the ADA is in the business of protecting it’s market and it does that very effectively. We have the privilege of working with public health minded dentists that want to see change in how oral health care is delivered. They are the ones in the trenches of the oral health crisis facing Indian country and they see that the system of care is broken. So quite simply, the system is working for the ADA and other associations and they don’t want to see it change, but </a:t>
            </a:r>
            <a:r>
              <a:rPr lang="en-US" baseline="0" dirty="0" err="1" smtClean="0"/>
              <a:t>communitites</a:t>
            </a:r>
            <a:r>
              <a:rPr lang="en-US" baseline="0" dirty="0" smtClean="0"/>
              <a:t> that can’t access care need it to change. So there is opposition.  </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13</a:t>
            </a:fld>
            <a:endParaRPr lang="en-US"/>
          </a:p>
        </p:txBody>
      </p:sp>
    </p:spTree>
    <p:extLst>
      <p:ext uri="{BB962C8B-B14F-4D97-AF65-F5344CB8AC3E}">
        <p14:creationId xmlns:p14="http://schemas.microsoft.com/office/powerpoint/2010/main" val="153047617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So, onward to change, Working</a:t>
            </a:r>
            <a:r>
              <a:rPr lang="en-US" baseline="0" smtClean="0"/>
              <a:t> closely with the Swinomish legal department, dental team, and tribal council we used the Alaska CHAP Standards and Procedures as the underpinnings for a regulatory structure within the Swinomish government to license and employ DHATs. Swinomish has since expanded that to enter into government to government relationships with other Tribes to license their DHATs while we work on area wide infrastructure.</a:t>
            </a:r>
          </a:p>
          <a:p>
            <a:endParaRPr lang="en-US" baseline="0" smtClean="0"/>
          </a:p>
          <a:p>
            <a:r>
              <a:rPr lang="en-US" baseline="0" smtClean="0"/>
              <a:t>When we started this work at the board we had three charges, 1) build regulatory structure within Swinomish for DHATs, 2) educate workforce for the Portland Area, and 3) find ways to ensure sustainability including Medicaid reimbursement, changing state laws, etc. . .</a:t>
            </a:r>
          </a:p>
          <a:p>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14</a:t>
            </a:fld>
            <a:endParaRPr lang="en-US"/>
          </a:p>
        </p:txBody>
      </p:sp>
    </p:spTree>
    <p:extLst>
      <p:ext uri="{BB962C8B-B14F-4D97-AF65-F5344CB8AC3E}">
        <p14:creationId xmlns:p14="http://schemas.microsoft.com/office/powerpoint/2010/main" val="75119029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335B4299-27A2-465B-AE83-DBDB603055B3}" type="slidenum">
              <a:rPr lang="ru-RU" altLang="en-US"/>
              <a:pPr/>
              <a:t>15</a:t>
            </a:fld>
            <a:endParaRPr lang="ru-RU" altLang="en-US"/>
          </a:p>
        </p:txBody>
      </p:sp>
      <p:sp>
        <p:nvSpPr>
          <p:cNvPr id="29699" name="Rectangle 34"/>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29700" name="Rectangle 35"/>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97935335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AE1650AF-2A95-476F-B588-DD9BC340AD06}" type="slidenum">
              <a:rPr lang="ru-RU" altLang="en-US"/>
              <a:pPr/>
              <a:t>16</a:t>
            </a:fld>
            <a:endParaRPr lang="ru-RU" altLang="en-US"/>
          </a:p>
        </p:txBody>
      </p:sp>
      <p:sp>
        <p:nvSpPr>
          <p:cNvPr id="31747" name="Rectangle 38"/>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31748" name="Rectangle 39"/>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69363734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050C9CA7-CEAF-4BF6-B036-9AF553302B88}" type="slidenum">
              <a:rPr lang="ru-RU" altLang="en-US"/>
              <a:pPr/>
              <a:t>17</a:t>
            </a:fld>
            <a:endParaRPr lang="ru-RU" altLang="en-US"/>
          </a:p>
        </p:txBody>
      </p:sp>
      <p:sp>
        <p:nvSpPr>
          <p:cNvPr id="33795" name="Rectangle 42"/>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33796" name="Rectangle 43"/>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89872289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899636E8-3978-4177-8FB2-0A0A2D2CBF22}" type="slidenum">
              <a:rPr lang="ru-RU" altLang="en-US"/>
              <a:pPr/>
              <a:t>18</a:t>
            </a:fld>
            <a:endParaRPr lang="ru-RU" altLang="en-US"/>
          </a:p>
        </p:txBody>
      </p:sp>
      <p:sp>
        <p:nvSpPr>
          <p:cNvPr id="35843" name="Rectangle 46"/>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35844" name="Rectangle 47"/>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048152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E1AE3433-2361-449A-80FB-E0F7327D3DC0}" type="slidenum">
              <a:rPr lang="ru-RU" altLang="en-US"/>
              <a:pPr/>
              <a:t>19</a:t>
            </a:fld>
            <a:endParaRPr lang="ru-RU" altLang="en-US"/>
          </a:p>
        </p:txBody>
      </p:sp>
      <p:sp>
        <p:nvSpPr>
          <p:cNvPr id="37891" name="Rectangle 50"/>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37892" name="Rectangle 51"/>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905985369"/>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6FF577BC-9CCE-48F0-A3B4-9FB8D67DA15E}" type="slidenum">
              <a:rPr lang="ru-RU" altLang="en-US"/>
              <a:pPr/>
              <a:t>20</a:t>
            </a:fld>
            <a:endParaRPr lang="ru-RU" altLang="en-US"/>
          </a:p>
        </p:txBody>
      </p:sp>
      <p:sp>
        <p:nvSpPr>
          <p:cNvPr id="41987" name="Rectangle 58"/>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41988" name="Rectangle 59"/>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50500096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71AA0C0D-28B1-44EC-8E02-B1E4256DBE68}" type="slidenum">
              <a:rPr lang="ru-RU" altLang="en-US"/>
              <a:pPr/>
              <a:t>21</a:t>
            </a:fld>
            <a:endParaRPr lang="ru-RU" altLang="en-US"/>
          </a:p>
        </p:txBody>
      </p:sp>
      <p:sp>
        <p:nvSpPr>
          <p:cNvPr id="44035" name="Rectangle 62"/>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44036" name="Rectangle 63"/>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17002195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6123FF4F-0C66-4CB3-970C-10F10F6CC4E3}" type="slidenum">
              <a:rPr lang="ru-RU" altLang="en-US"/>
              <a:pPr/>
              <a:t>22</a:t>
            </a:fld>
            <a:endParaRPr lang="ru-RU" altLang="en-US"/>
          </a:p>
        </p:txBody>
      </p:sp>
      <p:sp>
        <p:nvSpPr>
          <p:cNvPr id="46083" name="Rectangle 66"/>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46084" name="Rectangle 67"/>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370452967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45B28D63-1BE4-4E23-9E3F-DE7BFCBC2A76}" type="slidenum">
              <a:rPr lang="ru-RU" altLang="en-US"/>
              <a:pPr/>
              <a:t>23</a:t>
            </a:fld>
            <a:endParaRPr lang="ru-RU" altLang="en-US"/>
          </a:p>
        </p:txBody>
      </p:sp>
      <p:sp>
        <p:nvSpPr>
          <p:cNvPr id="48131" name="Rectangle 70"/>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48132" name="Rectangle 71"/>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24133528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89FFFE67-EBF8-43E2-A9CB-A2DFAE670995}" type="slidenum">
              <a:rPr lang="ru-RU" altLang="en-US"/>
              <a:pPr/>
              <a:t>24</a:t>
            </a:fld>
            <a:endParaRPr lang="ru-RU" altLang="en-US"/>
          </a:p>
        </p:txBody>
      </p:sp>
      <p:sp>
        <p:nvSpPr>
          <p:cNvPr id="50179" name="Rectangle 74"/>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50180" name="Rectangle 75"/>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2130296870"/>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385F1DAE-5E03-40E5-BC3B-A9340A307120}" type="slidenum">
              <a:rPr lang="ru-RU" altLang="en-US"/>
              <a:pPr/>
              <a:t>25</a:t>
            </a:fld>
            <a:endParaRPr lang="ru-RU" altLang="en-US"/>
          </a:p>
        </p:txBody>
      </p:sp>
      <p:sp>
        <p:nvSpPr>
          <p:cNvPr id="52227" name="Rectangle 78"/>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52228" name="Rectangle 79"/>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36923726"/>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BE1DC7E9-9AA0-4AC8-9C39-C610A24325FC}" type="slidenum">
              <a:rPr lang="ru-RU" altLang="en-US"/>
              <a:pPr/>
              <a:t>26</a:t>
            </a:fld>
            <a:endParaRPr lang="ru-RU" altLang="en-US"/>
          </a:p>
        </p:txBody>
      </p:sp>
      <p:sp>
        <p:nvSpPr>
          <p:cNvPr id="54275" name="Rectangle 82"/>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54276" name="Rectangle 83"/>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54935156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And I love working with Chairman Cladoosby, he is a strong tribal leader</a:t>
            </a:r>
            <a:r>
              <a:rPr lang="en-US" baseline="0" smtClean="0"/>
              <a:t> and while we were saying, you know , the ADA sued in Alaska to stop DHATs, they might try to sue you, and he said, great. I’m in the middle of suing Warren Buffet, I’m not afraid of the dentists. . . I thought his legal council was going to fall over dead, but we persisited. And It is important to note that while Tribes are sovereign nations and can license and employ their own providers, other governments provide the same functions, it dosen’t mean that the state or Medicaid agency will reimburse for services. So, legislation in the state was still important. And luckily, Chairman got the attention of the WSDA and they came to the table and remained neutral on the tribal only bill. </a:t>
            </a:r>
            <a:r>
              <a:rPr lang="en-US" smtClean="0"/>
              <a:t>It </a:t>
            </a:r>
            <a:r>
              <a:rPr lang="en-US" dirty="0" smtClean="0"/>
              <a:t>really almost happened that fast.  First bill passed, first bill </a:t>
            </a:r>
            <a:r>
              <a:rPr lang="en-US" smtClean="0"/>
              <a:t>signed. And we were off and running again.</a:t>
            </a:r>
            <a:endParaRPr lang="en-US" dirty="0"/>
          </a:p>
        </p:txBody>
      </p:sp>
      <p:sp>
        <p:nvSpPr>
          <p:cNvPr id="4" name="Slide Number Placeholder 3"/>
          <p:cNvSpPr>
            <a:spLocks noGrp="1"/>
          </p:cNvSpPr>
          <p:nvPr>
            <p:ph type="sldNum" sz="quarter" idx="10"/>
          </p:nvPr>
        </p:nvSpPr>
        <p:spPr/>
        <p:txBody>
          <a:bodyPr/>
          <a:lstStyle/>
          <a:p>
            <a:fld id="{CA426E1C-57F7-4A85-BF8E-7A33950BE469}" type="slidenum">
              <a:rPr lang="en-US" smtClean="0"/>
              <a:pPr/>
              <a:t>27</a:t>
            </a:fld>
            <a:endParaRPr lang="en-US"/>
          </a:p>
        </p:txBody>
      </p:sp>
    </p:spTree>
    <p:extLst>
      <p:ext uri="{BB962C8B-B14F-4D97-AF65-F5344CB8AC3E}">
        <p14:creationId xmlns:p14="http://schemas.microsoft.com/office/powerpoint/2010/main" val="219882866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7"/>
          <p:cNvSpPr>
            <a:spLocks noGrp="1" noChangeArrowheads="1"/>
          </p:cNvSpPr>
          <p:nvPr>
            <p:ph type="sldNum" sz="quarter" idx="5"/>
          </p:nvPr>
        </p:nvSpPr>
        <p:spPr>
          <a:noFill/>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fld id="{216D92B4-9529-4D53-95F5-A38644568B71}" type="slidenum">
              <a:rPr lang="ru-RU" altLang="en-US"/>
              <a:pPr/>
              <a:t>28</a:t>
            </a:fld>
            <a:endParaRPr lang="ru-RU" altLang="en-US"/>
          </a:p>
        </p:txBody>
      </p:sp>
      <p:sp>
        <p:nvSpPr>
          <p:cNvPr id="56323" name="Rectangle 86"/>
          <p:cNvSpPr>
            <a:spLocks noGrp="1" noRot="1" noChangeAspect="1" noChangeArrowheads="1"/>
          </p:cNvSpPr>
          <p:nvPr/>
        </p:nvSpPr>
        <p:spPr bwMode="auto">
          <a:xfrm>
            <a:off x="0" y="0"/>
            <a:ext cx="0" cy="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1000000"/>
                <a:headEnd/>
                <a:tailEnd/>
              </a14:hiddenLine>
            </a:ext>
          </a:extLst>
        </p:spPr>
        <p:txBody>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eaLnBrk="1" hangingPunct="1"/>
            <a:endParaRPr lang="en-US" altLang="en-US"/>
          </a:p>
        </p:txBody>
      </p:sp>
      <p:sp>
        <p:nvSpPr>
          <p:cNvPr id="56324" name="Rectangle 87"/>
          <p:cNvSpPr>
            <a:spLocks noGrp="1" noChangeArrowheads="1"/>
          </p:cNvSpPr>
          <p:nvPr>
            <p:ph type="body"/>
          </p:nvPr>
        </p:nvSpPr>
        <p:spPr>
          <a:xfrm>
            <a:off x="0" y="0"/>
            <a:ext cx="0" cy="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lgn="ctr">
                <a:solidFill>
                  <a:srgbClr val="000000"/>
                </a:solidFill>
                <a:prstDash val="solid"/>
                <a:miter lim="1000000"/>
                <a:headEnd type="none" w="med" len="med"/>
                <a:tailEnd type="none" w="med" len="med"/>
              </a14:hiddenLine>
            </a:ext>
          </a:extLst>
        </p:spPr>
        <p:txBody>
          <a:bodyPr lIns="93306" tIns="46653" rIns="93306" bIns="46653"/>
          <a:lstStyle/>
          <a:p>
            <a:pPr>
              <a:buFontTx/>
              <a:buNone/>
            </a:pPr>
            <a:endParaRPr lang="fr-FR" altLang="en-US" smtClean="0">
              <a:ea typeface="ＭＳ Ｐゴシック" panose="020B0600070205080204" pitchFamily="34" charset="-128"/>
            </a:endParaRPr>
          </a:p>
        </p:txBody>
      </p:sp>
    </p:spTree>
    <p:extLst>
      <p:ext uri="{BB962C8B-B14F-4D97-AF65-F5344CB8AC3E}">
        <p14:creationId xmlns:p14="http://schemas.microsoft.com/office/powerpoint/2010/main" val="118996211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In the Portland Area, our Tribes identified some overarching needs in our health system. And we believe that CHAP will be an important tool to addressing these needs</a:t>
            </a:r>
          </a:p>
        </p:txBody>
      </p:sp>
      <p:sp>
        <p:nvSpPr>
          <p:cNvPr id="4" name="Slide Number Placeholder 3"/>
          <p:cNvSpPr>
            <a:spLocks noGrp="1"/>
          </p:cNvSpPr>
          <p:nvPr>
            <p:ph type="sldNum" sz="quarter" idx="10"/>
          </p:nvPr>
        </p:nvSpPr>
        <p:spPr/>
        <p:txBody>
          <a:bodyPr/>
          <a:lstStyle/>
          <a:p>
            <a:fld id="{CA426E1C-57F7-4A85-BF8E-7A33950BE469}" type="slidenum">
              <a:rPr lang="en-US" smtClean="0"/>
              <a:pPr/>
              <a:t>30</a:t>
            </a:fld>
            <a:endParaRPr lang="en-US"/>
          </a:p>
        </p:txBody>
      </p:sp>
    </p:spTree>
    <p:extLst>
      <p:ext uri="{BB962C8B-B14F-4D97-AF65-F5344CB8AC3E}">
        <p14:creationId xmlns:p14="http://schemas.microsoft.com/office/powerpoint/2010/main" val="98251953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So, what is the community health aide program and what does it have to do with dental therapy. By the end of this, you will know</a:t>
            </a:r>
            <a:r>
              <a:rPr lang="en-US" baseline="0" smtClean="0"/>
              <a:t> just enough to be dangerous. . . But not enough to cause any trouble. </a:t>
            </a:r>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31</a:t>
            </a:fld>
            <a:endParaRPr lang="en-US"/>
          </a:p>
        </p:txBody>
      </p:sp>
    </p:spTree>
    <p:extLst>
      <p:ext uri="{BB962C8B-B14F-4D97-AF65-F5344CB8AC3E}">
        <p14:creationId xmlns:p14="http://schemas.microsoft.com/office/powerpoint/2010/main" val="1779372892"/>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I am</a:t>
            </a:r>
            <a:r>
              <a:rPr lang="en-US" baseline="0" smtClean="0"/>
              <a:t> going to start with a little clarification. The Community Health Aide Program and the Community Health Representative program are different.</a:t>
            </a:r>
          </a:p>
          <a:p>
            <a:endParaRPr lang="en-US" baseline="0" smtClean="0"/>
          </a:p>
          <a:p>
            <a:r>
              <a:rPr lang="en-US" baseline="0" smtClean="0"/>
              <a:t>They are authorized under different parts of the law, their funding sources are different, CHRs have their own line item in the budget, and their scopes of work are different. CHRs provide health promotion, some preention services and outreach to community memebers.</a:t>
            </a:r>
          </a:p>
          <a:p>
            <a:endParaRPr lang="en-US" baseline="0" smtClean="0"/>
          </a:p>
          <a:p>
            <a:r>
              <a:rPr lang="en-US" baseline="0" smtClean="0"/>
              <a:t>CHAs are medical providers that provide a primary levels of medical attention and are the first responders in their communities.</a:t>
            </a:r>
          </a:p>
          <a:p>
            <a:endParaRPr lang="en-US" baseline="0" smtClean="0"/>
          </a:p>
          <a:p>
            <a:r>
              <a:rPr lang="en-US" baseline="0" smtClean="0"/>
              <a:t>I would add that CHRs are a great place to recruit for CHAs.</a:t>
            </a:r>
          </a:p>
          <a:p>
            <a:endParaRPr lang="en-US" baseline="0" smtClean="0"/>
          </a:p>
          <a:p>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32</a:t>
            </a:fld>
            <a:endParaRPr lang="en-US"/>
          </a:p>
        </p:txBody>
      </p:sp>
    </p:spTree>
    <p:extLst>
      <p:ext uri="{BB962C8B-B14F-4D97-AF65-F5344CB8AC3E}">
        <p14:creationId xmlns:p14="http://schemas.microsoft.com/office/powerpoint/2010/main" val="2654309467"/>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With all of that</a:t>
            </a:r>
            <a:r>
              <a:rPr lang="en-US" baseline="0" smtClean="0"/>
              <a:t> out of the way, let’s talk about the community health aide program. </a:t>
            </a:r>
            <a:r>
              <a:rPr lang="en-US" smtClean="0"/>
              <a:t>What </a:t>
            </a:r>
            <a:r>
              <a:rPr lang="en-US" dirty="0" smtClean="0"/>
              <a:t>is the Community Health Aide Program? It</a:t>
            </a:r>
            <a:r>
              <a:rPr lang="en-US" baseline="0" dirty="0" smtClean="0"/>
              <a:t> is a program that trains and certifies tribal health, behavioral health, and oral health practitioners from tribal and Alaska native communities to serve tribal and Alaska native communities. Developed in the 60s as an apprentice like training programs to provide a primary level of care in the villages of Alaska to tackle a tuberculosis epidemic. It has evolved over time into the system of village based primary care that is informed and grown by the community it serves.</a:t>
            </a:r>
            <a:endParaRPr lang="en-US" dirty="0"/>
          </a:p>
        </p:txBody>
      </p:sp>
      <p:sp>
        <p:nvSpPr>
          <p:cNvPr id="4" name="Slide Number Placeholder 3"/>
          <p:cNvSpPr>
            <a:spLocks noGrp="1"/>
          </p:cNvSpPr>
          <p:nvPr>
            <p:ph type="sldNum" sz="quarter" idx="10"/>
          </p:nvPr>
        </p:nvSpPr>
        <p:spPr/>
        <p:txBody>
          <a:bodyPr/>
          <a:lstStyle/>
          <a:p>
            <a:fld id="{3FD47AFF-0996-4DF8-8DC1-4B41CD28842C}" type="slidenum">
              <a:rPr lang="en-US" smtClean="0"/>
              <a:t>33</a:t>
            </a:fld>
            <a:endParaRPr lang="en-US"/>
          </a:p>
        </p:txBody>
      </p:sp>
    </p:spTree>
    <p:extLst>
      <p:ext uri="{BB962C8B-B14F-4D97-AF65-F5344CB8AC3E}">
        <p14:creationId xmlns:p14="http://schemas.microsoft.com/office/powerpoint/2010/main" val="326662348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5"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xmlns="" val="1"/>
            </a:ext>
          </a:extLst>
        </p:spPr>
      </p:sp>
      <p:sp>
        <p:nvSpPr>
          <p:cNvPr id="41986"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0" indent="0" eaLnBrk="1" hangingPunct="1">
              <a:spcBef>
                <a:spcPct val="0"/>
              </a:spcBef>
              <a:buFontTx/>
              <a:buNone/>
            </a:pPr>
            <a:r>
              <a:rPr lang="en-US" dirty="0" smtClean="0">
                <a:latin typeface="Calibri" charset="0"/>
              </a:rPr>
              <a:t>Tribal health </a:t>
            </a:r>
            <a:r>
              <a:rPr lang="en-US" dirty="0" err="1" smtClean="0">
                <a:latin typeface="Calibri" charset="0"/>
              </a:rPr>
              <a:t>practititioners</a:t>
            </a:r>
            <a:r>
              <a:rPr lang="en-US" baseline="0" dirty="0" smtClean="0">
                <a:latin typeface="Calibri" charset="0"/>
              </a:rPr>
              <a:t> called Community Health Aides, Behavioral Health Aides, and Dental Health Aides provide care to their communities through the entire life cycle. They provide care to individuals, families, and communities in a variety of settings.</a:t>
            </a:r>
          </a:p>
          <a:p>
            <a:pPr marL="0" indent="0" eaLnBrk="1" hangingPunct="1">
              <a:spcBef>
                <a:spcPct val="0"/>
              </a:spcBef>
              <a:buFontTx/>
              <a:buNone/>
            </a:pPr>
            <a:endParaRPr lang="en-US" baseline="0" dirty="0" smtClean="0">
              <a:latin typeface="Calibri" charset="0"/>
            </a:endParaRPr>
          </a:p>
          <a:p>
            <a:pPr marL="0" indent="0" eaLnBrk="1" hangingPunct="1">
              <a:spcBef>
                <a:spcPct val="0"/>
              </a:spcBef>
              <a:buFontTx/>
              <a:buNone/>
            </a:pPr>
            <a:endParaRPr lang="en-US" dirty="0">
              <a:latin typeface="Calibri" charset="0"/>
            </a:endParaRPr>
          </a:p>
        </p:txBody>
      </p:sp>
      <p:sp>
        <p:nvSpPr>
          <p:cNvPr id="34820" name="Slide Number Placeholder 3"/>
          <p:cNvSpPr>
            <a:spLocks noGrp="1"/>
          </p:cNvSpPr>
          <p:nvPr>
            <p:ph type="sldNum" sz="quarter" idx="5"/>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eaLnBrk="0" fontAlgn="base" hangingPunct="0">
              <a:spcBef>
                <a:spcPct val="0"/>
              </a:spcBef>
              <a:spcAft>
                <a:spcPct val="0"/>
              </a:spcAft>
              <a:defRPr>
                <a:solidFill>
                  <a:schemeClr val="tx1"/>
                </a:solidFill>
                <a:latin typeface="Arial" charset="0"/>
              </a:defRPr>
            </a:lvl6pPr>
            <a:lvl7pPr marL="2971800" indent="-228600" eaLnBrk="0" fontAlgn="base" hangingPunct="0">
              <a:spcBef>
                <a:spcPct val="0"/>
              </a:spcBef>
              <a:spcAft>
                <a:spcPct val="0"/>
              </a:spcAft>
              <a:defRPr>
                <a:solidFill>
                  <a:schemeClr val="tx1"/>
                </a:solidFill>
                <a:latin typeface="Arial" charset="0"/>
              </a:defRPr>
            </a:lvl7pPr>
            <a:lvl8pPr marL="3429000" indent="-228600" eaLnBrk="0" fontAlgn="base" hangingPunct="0">
              <a:spcBef>
                <a:spcPct val="0"/>
              </a:spcBef>
              <a:spcAft>
                <a:spcPct val="0"/>
              </a:spcAft>
              <a:defRPr>
                <a:solidFill>
                  <a:schemeClr val="tx1"/>
                </a:solidFill>
                <a:latin typeface="Arial" charset="0"/>
              </a:defRPr>
            </a:lvl8pPr>
            <a:lvl9pPr marL="3886200" indent="-228600" eaLnBrk="0" fontAlgn="base" hangingPunct="0">
              <a:spcBef>
                <a:spcPct val="0"/>
              </a:spcBef>
              <a:spcAft>
                <a:spcPct val="0"/>
              </a:spcAft>
              <a:defRPr>
                <a:solidFill>
                  <a:schemeClr val="tx1"/>
                </a:solidFill>
                <a:latin typeface="Arial" charset="0"/>
              </a:defRPr>
            </a:lvl9pPr>
          </a:lstStyle>
          <a:p>
            <a:pPr>
              <a:defRPr/>
            </a:pPr>
            <a:fld id="{5A3D46EC-1E97-6840-9A27-21E1B2BAB781}" type="slidenum">
              <a:rPr lang="en-US" altLang="en-US" smtClean="0"/>
              <a:pPr>
                <a:defRPr/>
              </a:pPr>
              <a:t>34</a:t>
            </a:fld>
            <a:endParaRPr lang="en-US" altLang="en-US" smtClean="0"/>
          </a:p>
        </p:txBody>
      </p:sp>
    </p:spTree>
    <p:extLst>
      <p:ext uri="{BB962C8B-B14F-4D97-AF65-F5344CB8AC3E}">
        <p14:creationId xmlns:p14="http://schemas.microsoft.com/office/powerpoint/2010/main" val="262562656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eaLnBrk="1" hangingPunct="1">
              <a:spcBef>
                <a:spcPct val="0"/>
              </a:spcBef>
              <a:buFontTx/>
              <a:buNone/>
            </a:pPr>
            <a:r>
              <a:rPr lang="en-US" smtClean="0">
                <a:latin typeface="Calibri" charset="0"/>
              </a:rPr>
              <a:t>Tribal</a:t>
            </a:r>
            <a:r>
              <a:rPr lang="en-US" baseline="0" smtClean="0">
                <a:latin typeface="Calibri" charset="0"/>
              </a:rPr>
              <a:t> Health Practitioners are first responders and primary care providers for physical, behavioral, and oral health. They do everything from immunizations and well child visit, disease prevention, chronic disease management, responding to emergencies, delivering babies, preventative oral health services, restorative oral health services like extractions and fillings, providing wrap around behavioral health services, and case management. They are the backbone of the Alaska Native health system.</a:t>
            </a:r>
            <a:endParaRPr lang="en-US" dirty="0">
              <a:latin typeface="Calibri" charset="0"/>
            </a:endParaRPr>
          </a:p>
        </p:txBody>
      </p:sp>
      <p:sp>
        <p:nvSpPr>
          <p:cNvPr id="4" name="Slide Number Placeholder 3"/>
          <p:cNvSpPr>
            <a:spLocks noGrp="1"/>
          </p:cNvSpPr>
          <p:nvPr>
            <p:ph type="sldNum" sz="quarter" idx="10"/>
          </p:nvPr>
        </p:nvSpPr>
        <p:spPr/>
        <p:txBody>
          <a:bodyPr/>
          <a:lstStyle/>
          <a:p>
            <a:fld id="{BDE8325E-3D15-AF42-B8AD-DD32A3A53FE5}" type="slidenum">
              <a:rPr lang="en-US" smtClean="0"/>
              <a:t>35</a:t>
            </a:fld>
            <a:endParaRPr lang="en-US"/>
          </a:p>
        </p:txBody>
      </p:sp>
    </p:spTree>
    <p:extLst>
      <p:ext uri="{BB962C8B-B14F-4D97-AF65-F5344CB8AC3E}">
        <p14:creationId xmlns:p14="http://schemas.microsoft.com/office/powerpoint/2010/main" val="2984211533"/>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Some examples of CHAP provider scope of practice each level encompass</a:t>
            </a:r>
            <a:r>
              <a:rPr lang="en-US" baseline="0" dirty="0" smtClean="0"/>
              <a:t> the scope of practice from the level before after the didactic education at each level there is a clinical preceptorship and CHA/P providers work under the general supervision of a physician assistant or MD.</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36</a:t>
            </a:fld>
            <a:endParaRPr lang="en-US"/>
          </a:p>
        </p:txBody>
      </p:sp>
    </p:spTree>
    <p:extLst>
      <p:ext uri="{BB962C8B-B14F-4D97-AF65-F5344CB8AC3E}">
        <p14:creationId xmlns:p14="http://schemas.microsoft.com/office/powerpoint/2010/main" val="3525936423"/>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6451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171450" indent="-171450" eaLnBrk="1" hangingPunct="1">
              <a:spcBef>
                <a:spcPct val="0"/>
              </a:spcBef>
              <a:buFont typeface="Arial" panose="020B0604020202020204" pitchFamily="34" charset="0"/>
              <a:buChar char="•"/>
            </a:pPr>
            <a:r>
              <a:rPr lang="en-US" altLang="en-US" dirty="0" smtClean="0"/>
              <a:t>Individual (grief and loss, case management, substance abuse assessment and treatment, skills building)</a:t>
            </a:r>
          </a:p>
          <a:p>
            <a:pPr marL="171450" indent="-171450" eaLnBrk="1" hangingPunct="1">
              <a:spcBef>
                <a:spcPct val="0"/>
              </a:spcBef>
              <a:buFontTx/>
              <a:buChar char="•"/>
            </a:pPr>
            <a:r>
              <a:rPr lang="en-US" altLang="en-US" dirty="0" smtClean="0"/>
              <a:t>Elder (case management, welfare checks, community luncheons, appointments, housing or other resource applications, psychoeducation)</a:t>
            </a:r>
          </a:p>
          <a:p>
            <a:pPr marL="171450" indent="-171450" eaLnBrk="1" hangingPunct="1">
              <a:spcBef>
                <a:spcPct val="0"/>
              </a:spcBef>
              <a:buFontTx/>
              <a:buChar char="•"/>
            </a:pPr>
            <a:r>
              <a:rPr lang="en-US" altLang="en-US" dirty="0" smtClean="0"/>
              <a:t>Youth (IEP meetings, skill development, anti-bullying activities, youth groups, presentations, culture camps)</a:t>
            </a:r>
          </a:p>
          <a:p>
            <a:pPr marL="171450" indent="-171450" eaLnBrk="1" hangingPunct="1">
              <a:spcBef>
                <a:spcPct val="0"/>
              </a:spcBef>
              <a:buFontTx/>
              <a:buChar char="•"/>
            </a:pPr>
            <a:r>
              <a:rPr lang="en-US" altLang="en-US" dirty="0" smtClean="0"/>
              <a:t>Family (case management, resource identification and coordination, referrals, ICWA, WIC assistance, disability and Medicaid applications)</a:t>
            </a:r>
          </a:p>
          <a:p>
            <a:pPr marL="171450" indent="-171450" eaLnBrk="1" hangingPunct="1">
              <a:spcBef>
                <a:spcPct val="0"/>
              </a:spcBef>
              <a:buFontTx/>
              <a:buChar char="•"/>
            </a:pPr>
            <a:r>
              <a:rPr lang="en-US" altLang="en-US" dirty="0" smtClean="0"/>
              <a:t>Meetings (building community partnerships, meeting coordination and logistics, facilitation, identify elders and presenters)</a:t>
            </a:r>
          </a:p>
          <a:p>
            <a:pPr marL="171450" indent="-171450" eaLnBrk="1" hangingPunct="1">
              <a:spcBef>
                <a:spcPct val="0"/>
              </a:spcBef>
              <a:buFontTx/>
              <a:buChar char="•"/>
            </a:pPr>
            <a:r>
              <a:rPr lang="en-US" altLang="en-US" dirty="0" smtClean="0"/>
              <a:t>Activities (drum making, berry picking, walks/runs, health fair, craft events, exercise groups, family fun nights)</a:t>
            </a:r>
          </a:p>
          <a:p>
            <a:pPr marL="171450" indent="-171450" eaLnBrk="1" hangingPunct="1">
              <a:spcBef>
                <a:spcPct val="0"/>
              </a:spcBef>
              <a:buFontTx/>
              <a:buChar char="•"/>
            </a:pPr>
            <a:r>
              <a:rPr lang="en-US" altLang="en-US" dirty="0" smtClean="0"/>
              <a:t>Psychoeducation (information about different topics, how they effect health and well-being, reviving traditional knowledge and practices to address modern-day issues)</a:t>
            </a:r>
          </a:p>
          <a:p>
            <a:pPr marL="0" indent="0" eaLnBrk="1" hangingPunct="1">
              <a:spcBef>
                <a:spcPct val="0"/>
              </a:spcBef>
              <a:buFontTx/>
              <a:buNone/>
            </a:pPr>
            <a:endParaRPr lang="en-US" altLang="en-US" smtClean="0"/>
          </a:p>
          <a:p>
            <a:pPr marL="0" indent="0" eaLnBrk="1" hangingPunct="1">
              <a:spcBef>
                <a:spcPct val="0"/>
              </a:spcBef>
              <a:buFontTx/>
              <a:buNone/>
            </a:pPr>
            <a:endParaRPr lang="en-US" altLang="en-US" dirty="0" smtClean="0"/>
          </a:p>
        </p:txBody>
      </p:sp>
      <p:sp>
        <p:nvSpPr>
          <p:cNvPr id="64516"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fld id="{BF9F88B7-4D03-4F53-8AF7-412B270AE81E}" type="slidenum">
              <a:rPr lang="en-US" altLang="en-US" smtClean="0">
                <a:solidFill>
                  <a:srgbClr val="000000"/>
                </a:solidFill>
              </a:rPr>
              <a:pPr/>
              <a:t>37</a:t>
            </a:fld>
            <a:endParaRPr lang="en-US" altLang="en-US" smtClean="0">
              <a:solidFill>
                <a:srgbClr val="000000"/>
              </a:solidFill>
            </a:endParaRPr>
          </a:p>
        </p:txBody>
      </p:sp>
    </p:spTree>
    <p:extLst>
      <p:ext uri="{BB962C8B-B14F-4D97-AF65-F5344CB8AC3E}">
        <p14:creationId xmlns:p14="http://schemas.microsoft.com/office/powerpoint/2010/main" val="4256682539"/>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My work has focused largely on dental therapy over the last 8 years</a:t>
            </a:r>
            <a:r>
              <a:rPr lang="en-US" baseline="0" dirty="0" smtClean="0"/>
              <a:t> and more recently on the other two disciplines of health aides </a:t>
            </a:r>
            <a:r>
              <a:rPr lang="en-US" baseline="0" smtClean="0"/>
              <a:t>in Alaska so, I know the most about dental therapy, </a:t>
            </a:r>
          </a:p>
          <a:p>
            <a:r>
              <a:rPr lang="en-US" altLang="en-US" baseline="0" smtClean="0"/>
              <a:t>I’m just going to give you some data points. As I’ve said before tribal leaders in the Portland area are interested in programs that build their communities. </a:t>
            </a:r>
            <a:endParaRPr lang="en-US" altLang="en-US" dirty="0" smtClean="0"/>
          </a:p>
          <a:p>
            <a:pPr>
              <a:buClr>
                <a:srgbClr val="B10004"/>
              </a:buClr>
            </a:pPr>
            <a:r>
              <a:rPr lang="en-US" altLang="en-US" dirty="0" smtClean="0">
                <a:solidFill>
                  <a:srgbClr val="222268"/>
                </a:solidFill>
              </a:rPr>
              <a:t>We love that </a:t>
            </a:r>
          </a:p>
          <a:p>
            <a:pPr>
              <a:buClr>
                <a:srgbClr val="B10004"/>
              </a:buClr>
            </a:pPr>
            <a:r>
              <a:rPr lang="en-US" altLang="en-US" dirty="0" smtClean="0">
                <a:solidFill>
                  <a:srgbClr val="222268"/>
                </a:solidFill>
              </a:rPr>
              <a:t>78% of dental therapists practice in their village or region of origin</a:t>
            </a:r>
            <a:r>
              <a:rPr lang="en-US" altLang="en-US" smtClean="0">
                <a:solidFill>
                  <a:srgbClr val="222268"/>
                </a:solidFill>
              </a:rPr>
              <a:t>; </a:t>
            </a:r>
            <a:endParaRPr lang="en-US" altLang="en-US" dirty="0" smtClean="0">
              <a:solidFill>
                <a:srgbClr val="222268"/>
              </a:solidFill>
            </a:endParaRPr>
          </a:p>
          <a:p>
            <a:pPr>
              <a:buClr>
                <a:srgbClr val="B10004"/>
              </a:buClr>
            </a:pPr>
            <a:r>
              <a:rPr lang="en-US" altLang="en-US" dirty="0" smtClean="0">
                <a:solidFill>
                  <a:srgbClr val="222268"/>
                </a:solidFill>
              </a:rPr>
              <a:t>87% of Dental</a:t>
            </a:r>
            <a:r>
              <a:rPr lang="en-US" altLang="en-US" baseline="0" dirty="0" smtClean="0">
                <a:solidFill>
                  <a:srgbClr val="222268"/>
                </a:solidFill>
              </a:rPr>
              <a:t> Therapists </a:t>
            </a:r>
            <a:r>
              <a:rPr lang="en-US" altLang="en-US" baseline="0" smtClean="0">
                <a:solidFill>
                  <a:srgbClr val="222268"/>
                </a:solidFill>
              </a:rPr>
              <a:t>are AI/AN</a:t>
            </a:r>
            <a:endParaRPr lang="en-US" altLang="en-US" dirty="0" smtClean="0">
              <a:solidFill>
                <a:srgbClr val="222268"/>
              </a:solidFill>
            </a:endParaRPr>
          </a:p>
          <a:p>
            <a:pPr>
              <a:buClr>
                <a:srgbClr val="B10004"/>
              </a:buClr>
            </a:pPr>
            <a:r>
              <a:rPr lang="en-US" altLang="en-US" dirty="0" smtClean="0">
                <a:solidFill>
                  <a:srgbClr val="222268"/>
                </a:solidFill>
              </a:rPr>
              <a:t>Retention rate: 81% over 10 years</a:t>
            </a:r>
            <a:r>
              <a:rPr lang="en-US" altLang="en-US" smtClean="0">
                <a:solidFill>
                  <a:srgbClr val="222268"/>
                </a:solidFill>
              </a:rPr>
              <a:t>; </a:t>
            </a:r>
            <a:endParaRPr lang="en-US" altLang="en-US" dirty="0" smtClean="0">
              <a:solidFill>
                <a:srgbClr val="222268"/>
              </a:solidFill>
            </a:endParaRPr>
          </a:p>
          <a:p>
            <a:pPr>
              <a:buClr>
                <a:srgbClr val="B10004"/>
              </a:buClr>
            </a:pPr>
            <a:r>
              <a:rPr lang="en-US" altLang="en-US" dirty="0" smtClean="0">
                <a:solidFill>
                  <a:srgbClr val="222268"/>
                </a:solidFill>
              </a:rPr>
              <a:t>There is a High </a:t>
            </a:r>
            <a:r>
              <a:rPr lang="en-US" altLang="en-US" smtClean="0">
                <a:solidFill>
                  <a:srgbClr val="222268"/>
                </a:solidFill>
              </a:rPr>
              <a:t>patient satisfaction</a:t>
            </a:r>
            <a:endParaRPr lang="en-US" altLang="en-US" dirty="0" smtClean="0"/>
          </a:p>
          <a:p>
            <a:pPr>
              <a:defRPr/>
            </a:pPr>
            <a:r>
              <a:rPr lang="en-US" dirty="0" smtClean="0"/>
              <a:t>Educational </a:t>
            </a:r>
            <a:r>
              <a:rPr lang="en-US" dirty="0"/>
              <a:t>program completion rate: 64% (US 2 year college completion rate </a:t>
            </a:r>
            <a:r>
              <a:rPr lang="en-US"/>
              <a:t>about </a:t>
            </a:r>
            <a:r>
              <a:rPr lang="en-US" smtClean="0"/>
              <a:t>20%)</a:t>
            </a:r>
          </a:p>
          <a:p>
            <a:pPr>
              <a:defRPr/>
            </a:pPr>
            <a:endParaRPr lang="en-US" smtClean="0"/>
          </a:p>
          <a:p>
            <a:pPr>
              <a:defRPr/>
            </a:pPr>
            <a:r>
              <a:rPr lang="en-US" smtClean="0"/>
              <a:t>Not</a:t>
            </a:r>
            <a:r>
              <a:rPr lang="en-US" baseline="0" smtClean="0"/>
              <a:t> only that, but in Alaska they are increasing access to care and driving economic activity in their communities.</a:t>
            </a:r>
            <a:endParaRPr lang="en-US" dirty="0"/>
          </a:p>
        </p:txBody>
      </p:sp>
      <p:sp>
        <p:nvSpPr>
          <p:cNvPr id="4" name="Slide Number Placeholder 3"/>
          <p:cNvSpPr>
            <a:spLocks noGrp="1"/>
          </p:cNvSpPr>
          <p:nvPr>
            <p:ph type="sldNum" sz="quarter" idx="10"/>
          </p:nvPr>
        </p:nvSpPr>
        <p:spPr/>
        <p:txBody>
          <a:bodyPr/>
          <a:lstStyle/>
          <a:p>
            <a:fld id="{CA426E1C-57F7-4A85-BF8E-7A33950BE469}" type="slidenum">
              <a:rPr lang="en-US" smtClean="0"/>
              <a:pPr/>
              <a:t>38</a:t>
            </a:fld>
            <a:endParaRPr lang="en-US"/>
          </a:p>
        </p:txBody>
      </p:sp>
    </p:spTree>
    <p:extLst>
      <p:ext uri="{BB962C8B-B14F-4D97-AF65-F5344CB8AC3E}">
        <p14:creationId xmlns:p14="http://schemas.microsoft.com/office/powerpoint/2010/main" val="575015515"/>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7"/>
          <p:cNvSpPr>
            <a:spLocks noGrp="1" noChangeArrowheads="1"/>
          </p:cNvSpPr>
          <p:nvPr>
            <p:ph type="sldNum" sz="quarter" idx="5"/>
          </p:nvPr>
        </p:nvSpPr>
        <p:spPr>
          <a:noFill/>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fld id="{AE507DAE-25DE-4704-903C-A1B4D9F91EE9}" type="slidenum">
              <a:rPr lang="en-US" altLang="en-US" smtClean="0"/>
              <a:pPr eaLnBrk="1" hangingPunct="1"/>
              <a:t>39</a:t>
            </a:fld>
            <a:endParaRPr lang="en-US" altLang="en-US" smtClean="0"/>
          </a:p>
        </p:txBody>
      </p:sp>
      <p:sp>
        <p:nvSpPr>
          <p:cNvPr id="21507" name="Rectangle 2"/>
          <p:cNvSpPr>
            <a:spLocks noGrp="1" noRot="1" noChangeAspect="1" noChangeArrowheads="1" noTextEdit="1"/>
          </p:cNvSpPr>
          <p:nvPr>
            <p:ph type="sldImg"/>
          </p:nvPr>
        </p:nvSpPr>
        <p:spPr>
          <a:ln/>
        </p:spPr>
      </p:sp>
      <p:sp>
        <p:nvSpPr>
          <p:cNvPr id="21508" name="Rectangle 3"/>
          <p:cNvSpPr>
            <a:spLocks noGrp="1" noChangeArrowheads="1"/>
          </p:cNvSpPr>
          <p:nvPr>
            <p:ph type="body" idx="1"/>
          </p:nvPr>
        </p:nvSpPr>
        <p:spPr>
          <a:noFill/>
        </p:spPr>
        <p:txBody>
          <a:bodyPr/>
          <a:lstStyle/>
          <a:p>
            <a:pPr eaLnBrk="1" hangingPunct="1"/>
            <a:r>
              <a:rPr lang="en-US" altLang="en-US" smtClean="0">
                <a:latin typeface="Arial" pitchFamily="34" charset="0"/>
              </a:rPr>
              <a:t>What is a dental</a:t>
            </a:r>
            <a:r>
              <a:rPr lang="en-US" altLang="en-US" baseline="0" smtClean="0">
                <a:latin typeface="Arial" pitchFamily="34" charset="0"/>
              </a:rPr>
              <a:t> health aide. Like all providers in the CHAP program, there are different levels, </a:t>
            </a:r>
          </a:p>
          <a:p>
            <a:pPr eaLnBrk="1" hangingPunct="1"/>
            <a:r>
              <a:rPr lang="en-US" altLang="en-US" baseline="0" smtClean="0">
                <a:latin typeface="Arial" pitchFamily="34" charset="0"/>
              </a:rPr>
              <a:t>PDHA or DHA I which is very similar to a community dental health coordinator</a:t>
            </a:r>
          </a:p>
          <a:p>
            <a:pPr eaLnBrk="1" hangingPunct="1"/>
            <a:r>
              <a:rPr lang="en-US" altLang="en-US" baseline="0" smtClean="0">
                <a:latin typeface="Arial" pitchFamily="34" charset="0"/>
              </a:rPr>
              <a:t>EFDHA or DHA II </a:t>
            </a:r>
          </a:p>
          <a:p>
            <a:pPr eaLnBrk="1" hangingPunct="1"/>
            <a:r>
              <a:rPr lang="en-US" altLang="en-US" baseline="0" smtClean="0">
                <a:latin typeface="Arial" pitchFamily="34" charset="0"/>
              </a:rPr>
              <a:t>There is a category of DHA Hygeinist which was developed in Alaska to allow Hygeinists to offer local anesthesia, the laws in Alaska have since changed so that provider type in Alaska isn’t widely used, but it could be useful for your communities if hygeinists scope of practice is very limited in your state</a:t>
            </a:r>
          </a:p>
          <a:p>
            <a:pPr eaLnBrk="1" hangingPunct="1"/>
            <a:r>
              <a:rPr lang="en-US" altLang="en-US" baseline="0" smtClean="0">
                <a:latin typeface="Arial" pitchFamily="34" charset="0"/>
              </a:rPr>
              <a:t>And Dental Health Aide Therapists.</a:t>
            </a:r>
            <a:endParaRPr lang="en-US" altLang="en-US" smtClean="0">
              <a:latin typeface="Arial" pitchFamily="34" charset="0"/>
            </a:endParaRPr>
          </a:p>
        </p:txBody>
      </p:sp>
    </p:spTree>
    <p:extLst>
      <p:ext uri="{BB962C8B-B14F-4D97-AF65-F5344CB8AC3E}">
        <p14:creationId xmlns:p14="http://schemas.microsoft.com/office/powerpoint/2010/main" val="93035901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eaLnBrk="1" hangingPunct="1">
              <a:lnSpc>
                <a:spcPct val="80000"/>
              </a:lnSpc>
              <a:spcBef>
                <a:spcPct val="0"/>
              </a:spcBef>
            </a:pPr>
            <a:r>
              <a:rPr lang="en-US" altLang="en-US" dirty="0" smtClean="0"/>
              <a:t>Tribal leaders have been</a:t>
            </a:r>
            <a:r>
              <a:rPr lang="en-US" altLang="en-US" baseline="0" dirty="0" smtClean="0"/>
              <a:t> working hard to address these disparities. and the specific barriers to care that Tribal communities face. </a:t>
            </a:r>
          </a:p>
          <a:p>
            <a:pPr eaLnBrk="1" hangingPunct="1">
              <a:lnSpc>
                <a:spcPct val="80000"/>
              </a:lnSpc>
              <a:spcBef>
                <a:spcPct val="0"/>
              </a:spcBef>
            </a:pPr>
            <a:endParaRPr lang="en-US" altLang="en-US" baseline="0" dirty="0" smtClean="0"/>
          </a:p>
          <a:p>
            <a:r>
              <a:rPr lang="en-US" dirty="0" smtClean="0"/>
              <a:t>What is a Dental Therapist?</a:t>
            </a:r>
          </a:p>
          <a:p>
            <a:r>
              <a:rPr lang="en-US" dirty="0" smtClean="0"/>
              <a:t>A dental therapist is a primary oral health provider</a:t>
            </a:r>
            <a:r>
              <a:rPr lang="en-US" baseline="0" dirty="0" smtClean="0"/>
              <a:t> with a limited scope of practice that include preventive and restorative procedures.</a:t>
            </a:r>
          </a:p>
          <a:p>
            <a:endParaRPr lang="en-US" dirty="0" smtClean="0"/>
          </a:p>
          <a:p>
            <a:r>
              <a:rPr lang="en-US" dirty="0" smtClean="0"/>
              <a:t>DHATs are uniquely positioned to be recruited from, and placed back in their home communities that are often remote or lacking in sufficient access to dental providers</a:t>
            </a:r>
            <a:r>
              <a:rPr lang="en-US" smtClean="0"/>
              <a:t>.   </a:t>
            </a:r>
            <a:endParaRPr lang="en-US" altLang="en-US" baseline="0" dirty="0" smtClean="0"/>
          </a:p>
        </p:txBody>
      </p:sp>
      <p:sp>
        <p:nvSpPr>
          <p:cNvPr id="4" name="Slide Number Placeholder 3"/>
          <p:cNvSpPr>
            <a:spLocks noGrp="1"/>
          </p:cNvSpPr>
          <p:nvPr>
            <p:ph type="sldNum" sz="quarter" idx="10"/>
          </p:nvPr>
        </p:nvSpPr>
        <p:spPr/>
        <p:txBody>
          <a:bodyPr/>
          <a:lstStyle/>
          <a:p>
            <a:fld id="{CA426E1C-57F7-4A85-BF8E-7A33950BE469}" type="slidenum">
              <a:rPr lang="en-US" smtClean="0"/>
              <a:pPr/>
              <a:t>40</a:t>
            </a:fld>
            <a:endParaRPr lang="en-US"/>
          </a:p>
        </p:txBody>
      </p:sp>
    </p:spTree>
    <p:extLst>
      <p:ext uri="{BB962C8B-B14F-4D97-AF65-F5344CB8AC3E}">
        <p14:creationId xmlns:p14="http://schemas.microsoft.com/office/powerpoint/2010/main" val="271567027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smtClean="0"/>
              <a:t>Medical model of treating disease. Public health dentistry. Working with individuals not just on one off care but as a partner in their oral health.</a:t>
            </a:r>
          </a:p>
          <a:p>
            <a:endParaRPr lang="en-US" smtClean="0"/>
          </a:p>
          <a:p>
            <a:r>
              <a:rPr lang="en-US" smtClean="0"/>
              <a:t>As it turns out, cavities are a bacterial infection</a:t>
            </a:r>
            <a:r>
              <a:rPr lang="en-US" baseline="0" smtClean="0"/>
              <a:t>, you can pass it from one person to another, left unchecked it spreads and grows in your mouth, and dental therapists work in teams with dentist to treat carries (or cavities) like any other chronic health condition and manage it. I think it was the surgeon general who said that dental carries is the most common chronic health condition in the country. </a:t>
            </a:r>
            <a:endParaRPr lang="en-US" dirty="0"/>
          </a:p>
        </p:txBody>
      </p:sp>
      <p:sp>
        <p:nvSpPr>
          <p:cNvPr id="4" name="Slide Number Placeholder 3"/>
          <p:cNvSpPr>
            <a:spLocks noGrp="1"/>
          </p:cNvSpPr>
          <p:nvPr>
            <p:ph type="sldNum" sz="quarter" idx="10"/>
          </p:nvPr>
        </p:nvSpPr>
        <p:spPr/>
        <p:txBody>
          <a:bodyPr/>
          <a:lstStyle/>
          <a:p>
            <a:fld id="{CA426E1C-57F7-4A85-BF8E-7A33950BE469}" type="slidenum">
              <a:rPr lang="en-US" smtClean="0"/>
              <a:pPr/>
              <a:t>41</a:t>
            </a:fld>
            <a:endParaRPr lang="en-US"/>
          </a:p>
        </p:txBody>
      </p:sp>
    </p:spTree>
    <p:extLst>
      <p:ext uri="{BB962C8B-B14F-4D97-AF65-F5344CB8AC3E}">
        <p14:creationId xmlns:p14="http://schemas.microsoft.com/office/powerpoint/2010/main" val="253959840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Tribes</a:t>
            </a:r>
            <a:r>
              <a:rPr lang="en-US" baseline="0" smtClean="0"/>
              <a:t> in the Portland Area are implementing in Dental Therapists because</a:t>
            </a:r>
            <a:endParaRPr lang="en-US" smtClean="0"/>
          </a:p>
          <a:p>
            <a:r>
              <a:rPr lang="en-US" smtClean="0"/>
              <a:t> </a:t>
            </a:r>
          </a:p>
          <a:p>
            <a:r>
              <a:rPr lang="en-US" baseline="0" smtClean="0"/>
              <a:t>The education program is also more accessible for our students. It is two years post high school with pre requisites rolled into the program. Students complete the program and receive an AS degree in Dental Therapy. Dental education is notoriously competitive and expensive. DHAT education is collaborative, accessible, and really tailored to our American Indian and Alaska Native Students. It is a highly supportive environment with two primary goals of producing excellent providers and supporting students through the education process. The program has a nearly 65% graduation rate which is much higher than most 2 year community college programs (30 %).</a:t>
            </a:r>
          </a:p>
          <a:p>
            <a:endParaRPr lang="en-US" baseline="0" smtClean="0"/>
          </a:p>
          <a:p>
            <a:endParaRPr lang="en-US" smtClean="0"/>
          </a:p>
          <a:p>
            <a:pPr eaLnBrk="1" hangingPunct="1">
              <a:lnSpc>
                <a:spcPct val="80000"/>
              </a:lnSpc>
              <a:spcBef>
                <a:spcPct val="0"/>
              </a:spcBef>
            </a:pPr>
            <a:endParaRPr lang="en-US" altLang="en-US" baseline="0" smtClean="0"/>
          </a:p>
          <a:p>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42</a:t>
            </a:fld>
            <a:endParaRPr lang="en-US"/>
          </a:p>
        </p:txBody>
      </p:sp>
    </p:spTree>
    <p:extLst>
      <p:ext uri="{BB962C8B-B14F-4D97-AF65-F5344CB8AC3E}">
        <p14:creationId xmlns:p14="http://schemas.microsoft.com/office/powerpoint/2010/main" val="1332826613"/>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Pass to Christina</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46</a:t>
            </a:fld>
            <a:endParaRPr lang="en-US"/>
          </a:p>
        </p:txBody>
      </p:sp>
    </p:spTree>
    <p:extLst>
      <p:ext uri="{BB962C8B-B14F-4D97-AF65-F5344CB8AC3E}">
        <p14:creationId xmlns:p14="http://schemas.microsoft.com/office/powerpoint/2010/main" val="876886272"/>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dirty="0" smtClean="0"/>
              <a:t>There are 4 working DHATs in Washington and Oregon with 10 students in Training from Tribes and Urban Programs in Washington, Oregon, and Idaho.</a:t>
            </a:r>
          </a:p>
          <a:p>
            <a:pPr lvl="1"/>
            <a:r>
              <a:rPr lang="en-US" dirty="0" smtClean="0"/>
              <a:t>Coeur D’ Alene Tribe of Indians</a:t>
            </a:r>
          </a:p>
          <a:p>
            <a:pPr lvl="1"/>
            <a:r>
              <a:rPr lang="en-US" dirty="0" smtClean="0"/>
              <a:t>Confederated Tribes of the Colville Reservation – </a:t>
            </a:r>
            <a:r>
              <a:rPr lang="en-US" b="1" dirty="0" smtClean="0"/>
              <a:t>starting work to get licenses from Swinomish</a:t>
            </a:r>
            <a:endParaRPr lang="en-US" dirty="0" smtClean="0"/>
          </a:p>
          <a:p>
            <a:pPr lvl="1"/>
            <a:r>
              <a:rPr lang="en-US" dirty="0" smtClean="0"/>
              <a:t>Confederated Tribes of Coos, Lower Umpqua, and Siuslaw Indians – Oregon Pilot Project</a:t>
            </a:r>
          </a:p>
          <a:p>
            <a:pPr lvl="1"/>
            <a:r>
              <a:rPr lang="en-US" dirty="0" smtClean="0"/>
              <a:t>Coquille Indian Tribe – Oregon Pilot Project</a:t>
            </a:r>
          </a:p>
          <a:p>
            <a:pPr lvl="1"/>
            <a:r>
              <a:rPr lang="en-US" dirty="0" smtClean="0"/>
              <a:t>Lummi Nation – </a:t>
            </a:r>
            <a:r>
              <a:rPr lang="en-US" b="1" dirty="0" smtClean="0"/>
              <a:t>starting work to get license from Swinomish</a:t>
            </a:r>
            <a:endParaRPr lang="en-US" dirty="0" smtClean="0"/>
          </a:p>
          <a:p>
            <a:pPr lvl="1"/>
            <a:r>
              <a:rPr lang="en-US" dirty="0" smtClean="0"/>
              <a:t>Pt Gamble S’Klallam – </a:t>
            </a:r>
            <a:r>
              <a:rPr lang="en-US" b="1" dirty="0" smtClean="0"/>
              <a:t>provider licensed by Swinomish</a:t>
            </a:r>
            <a:endParaRPr lang="en-US" dirty="0" smtClean="0"/>
          </a:p>
          <a:p>
            <a:pPr lvl="1"/>
            <a:r>
              <a:rPr lang="en-US" dirty="0" smtClean="0"/>
              <a:t>Swinomish Indian Tribe</a:t>
            </a:r>
          </a:p>
          <a:p>
            <a:pPr lvl="1"/>
            <a:r>
              <a:rPr lang="en-US" dirty="0" smtClean="0"/>
              <a:t>Native American Rehabilitation Association (NARA) Dental Clinic – Student from Chickasaw Nation – Oregon pilot project</a:t>
            </a:r>
          </a:p>
          <a:p>
            <a:r>
              <a:rPr lang="en-US" dirty="0" smtClean="0"/>
              <a:t>There continues to be interest from Tribes in the Portland area with students from multiple Tribes applying to the Alaska Dental Therapy Training Program Class of 2020.</a:t>
            </a:r>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47</a:t>
            </a:fld>
            <a:endParaRPr lang="en-US"/>
          </a:p>
        </p:txBody>
      </p:sp>
    </p:spTree>
    <p:extLst>
      <p:ext uri="{BB962C8B-B14F-4D97-AF65-F5344CB8AC3E}">
        <p14:creationId xmlns:p14="http://schemas.microsoft.com/office/powerpoint/2010/main" val="1609706897"/>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lang="en-US" sz="1200" kern="1200" smtClean="0">
                <a:solidFill>
                  <a:schemeClr val="tx1"/>
                </a:solidFill>
                <a:effectLst/>
                <a:latin typeface="+mn-lt"/>
                <a:ea typeface="+mn-ea"/>
                <a:cs typeface="+mn-cs"/>
              </a:rPr>
              <a:t>You may have also heard that IHS</a:t>
            </a:r>
            <a:r>
              <a:rPr lang="en-US" sz="1200" kern="1200" baseline="0" smtClean="0">
                <a:solidFill>
                  <a:schemeClr val="tx1"/>
                </a:solidFill>
                <a:effectLst/>
                <a:latin typeface="+mn-lt"/>
                <a:ea typeface="+mn-ea"/>
                <a:cs typeface="+mn-cs"/>
              </a:rPr>
              <a:t> is in the process of nationalizing the Community Health Aide Program. And I will talk more about that at the end.</a:t>
            </a:r>
          </a:p>
          <a:p>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49</a:t>
            </a:fld>
            <a:endParaRPr lang="en-US"/>
          </a:p>
        </p:txBody>
      </p:sp>
    </p:spTree>
    <p:extLst>
      <p:ext uri="{BB962C8B-B14F-4D97-AF65-F5344CB8AC3E}">
        <p14:creationId xmlns:p14="http://schemas.microsoft.com/office/powerpoint/2010/main" val="4131553685"/>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The tag is working with IHS to develop interim policy so that areas like the Portland Area that already have foundation funding and returning workforce aren’t held</a:t>
            </a:r>
            <a:r>
              <a:rPr lang="en-US" baseline="0" smtClean="0"/>
              <a:t> up by the process of developing national policy. But the TAG will be involved in that as well</a:t>
            </a:r>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50</a:t>
            </a:fld>
            <a:endParaRPr lang="en-US"/>
          </a:p>
        </p:txBody>
      </p:sp>
    </p:spTree>
    <p:extLst>
      <p:ext uri="{BB962C8B-B14F-4D97-AF65-F5344CB8AC3E}">
        <p14:creationId xmlns:p14="http://schemas.microsoft.com/office/powerpoint/2010/main" val="33392408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mtClean="0"/>
              <a:t>IHS has formed subject</a:t>
            </a:r>
            <a:r>
              <a:rPr lang="en-US" baseline="0" smtClean="0"/>
              <a:t> specific work groups. If you are interested in being on one of these work groups, you need to reach out through your area representative to the TAG. I know there are still vacancies</a:t>
            </a:r>
            <a:endParaRPr lang="en-US"/>
          </a:p>
        </p:txBody>
      </p:sp>
      <p:sp>
        <p:nvSpPr>
          <p:cNvPr id="4" name="Slide Number Placeholder 3"/>
          <p:cNvSpPr>
            <a:spLocks noGrp="1"/>
          </p:cNvSpPr>
          <p:nvPr>
            <p:ph type="sldNum" sz="quarter" idx="10"/>
          </p:nvPr>
        </p:nvSpPr>
        <p:spPr/>
        <p:txBody>
          <a:bodyPr/>
          <a:lstStyle/>
          <a:p>
            <a:fld id="{BDE8325E-3D15-AF42-B8AD-DD32A3A53FE5}" type="slidenum">
              <a:rPr lang="en-US" smtClean="0"/>
              <a:t>51</a:t>
            </a:fld>
            <a:endParaRPr lang="en-US"/>
          </a:p>
        </p:txBody>
      </p:sp>
    </p:spTree>
    <p:extLst>
      <p:ext uri="{BB962C8B-B14F-4D97-AF65-F5344CB8AC3E}">
        <p14:creationId xmlns:p14="http://schemas.microsoft.com/office/powerpoint/2010/main" val="1087747031"/>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DE8325E-3D15-AF42-B8AD-DD32A3A53FE5}" type="slidenum">
              <a:rPr lang="en-US" smtClean="0"/>
              <a:t>52</a:t>
            </a:fld>
            <a:endParaRPr lang="en-US"/>
          </a:p>
        </p:txBody>
      </p:sp>
    </p:spTree>
    <p:extLst>
      <p:ext uri="{BB962C8B-B14F-4D97-AF65-F5344CB8AC3E}">
        <p14:creationId xmlns:p14="http://schemas.microsoft.com/office/powerpoint/2010/main" val="11616144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8" name="Rectangle 7"/>
          <p:cNvSpPr/>
          <p:nvPr/>
        </p:nvSpPr>
        <p:spPr>
          <a:xfrm>
            <a:off x="777240" y="0"/>
            <a:ext cx="7543800" cy="304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ctrTitle"/>
          </p:nvPr>
        </p:nvSpPr>
        <p:spPr>
          <a:xfrm>
            <a:off x="762000" y="3200400"/>
            <a:ext cx="7543800" cy="1524000"/>
          </a:xfrm>
        </p:spPr>
        <p:txBody>
          <a:bodyPr>
            <a:noAutofit/>
          </a:bodyPr>
          <a:lstStyle>
            <a:lvl1pPr>
              <a:defRPr sz="8000"/>
            </a:lvl1pPr>
          </a:lstStyle>
          <a:p>
            <a:r>
              <a:rPr lang="en-US" smtClean="0"/>
              <a:t>Click to edit Master title style</a:t>
            </a:r>
            <a:endParaRPr lang="en-US" dirty="0"/>
          </a:p>
        </p:txBody>
      </p:sp>
      <p:sp>
        <p:nvSpPr>
          <p:cNvPr id="3" name="Subtitle 2"/>
          <p:cNvSpPr>
            <a:spLocks noGrp="1"/>
          </p:cNvSpPr>
          <p:nvPr>
            <p:ph type="subTitle" idx="1"/>
          </p:nvPr>
        </p:nvSpPr>
        <p:spPr>
          <a:xfrm>
            <a:off x="762000" y="4724400"/>
            <a:ext cx="6858000" cy="990600"/>
          </a:xfrm>
        </p:spPr>
        <p:txBody>
          <a:bodyPr anchor="t" anchorCtr="0">
            <a:normAutofit/>
          </a:bodyPr>
          <a:lstStyle>
            <a:lvl1pPr marL="0" indent="0" algn="l">
              <a:buNone/>
              <a:defRPr sz="2800">
                <a:solidFill>
                  <a:schemeClr val="tx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4" name="Date Placeholder 3"/>
          <p:cNvSpPr>
            <a:spLocks noGrp="1"/>
          </p:cNvSpPr>
          <p:nvPr>
            <p:ph type="dt" sz="half" idx="10"/>
          </p:nvPr>
        </p:nvSpPr>
        <p:spPr/>
        <p:txBody>
          <a:bodyPr/>
          <a:lstStyle/>
          <a:p>
            <a:fld id="{3F150D65-C64D-44FB-9152-4CC2DE0C9198}" type="datetime1">
              <a:rPr lang="en-US" smtClean="0"/>
              <a:pPr/>
              <a:t>4/1/2019</a:t>
            </a:fld>
            <a:endParaRPr lang="en-US"/>
          </a:p>
        </p:txBody>
      </p:sp>
      <p:sp>
        <p:nvSpPr>
          <p:cNvPr id="5" name="Footer Placeholder 4"/>
          <p:cNvSpPr>
            <a:spLocks noGrp="1"/>
          </p:cNvSpPr>
          <p:nvPr>
            <p:ph type="ftr" sz="quarter" idx="11"/>
          </p:nvPr>
        </p:nvSpPr>
        <p:spPr/>
        <p:txBody>
          <a:bodyPr/>
          <a:lstStyle/>
          <a:p>
            <a:r>
              <a:rPr lang="en-US" dirty="0" smtClean="0"/>
              <a:t>	Native Dental Therapy Initiative</a:t>
            </a:r>
            <a:endParaRPr lang="en-US" dirty="0"/>
          </a:p>
        </p:txBody>
      </p:sp>
      <p:sp>
        <p:nvSpPr>
          <p:cNvPr id="6" name="Slide Number Placeholder 5"/>
          <p:cNvSpPr>
            <a:spLocks noGrp="1"/>
          </p:cNvSpPr>
          <p:nvPr>
            <p:ph type="sldNum" sz="quarter" idx="12"/>
          </p:nvPr>
        </p:nvSpPr>
        <p:spPr/>
        <p:txBody>
          <a:bodyPr/>
          <a:lstStyle/>
          <a:p>
            <a:fld id="{BFEBEB0A-9E3D-4B14-9782-E2AE3DA60D96}" type="slidenum">
              <a:rPr lang="en-US" smtClean="0"/>
              <a:pPr/>
              <a:t>‹#›</a:t>
            </a:fld>
            <a:endParaRPr lang="en-US"/>
          </a:p>
        </p:txBody>
      </p:sp>
      <p:sp>
        <p:nvSpPr>
          <p:cNvPr id="7" name="Rectangle 6"/>
          <p:cNvSpPr/>
          <p:nvPr/>
        </p:nvSpPr>
        <p:spPr>
          <a:xfrm>
            <a:off x="777240" y="6172200"/>
            <a:ext cx="7543800" cy="27432"/>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descr="Unknown.png"/>
          <p:cNvPicPr>
            <a:picLocks noChangeAspect="1"/>
          </p:cNvPicPr>
          <p:nvPr userDrawn="1"/>
        </p:nvPicPr>
        <p:blipFill>
          <a:blip r:embed="rId2" cstate="email">
            <a:extLst>
              <a:ext uri="{28A0092B-C50C-407E-A947-70E740481C1C}">
                <a14:useLocalDpi xmlns:a14="http://schemas.microsoft.com/office/drawing/2010/main" val="0"/>
              </a:ext>
            </a:extLst>
          </a:blip>
          <a:stretch>
            <a:fillRect/>
          </a:stretch>
        </p:blipFill>
        <p:spPr>
          <a:xfrm>
            <a:off x="922935" y="5806122"/>
            <a:ext cx="821312" cy="805307"/>
          </a:xfrm>
          <a:prstGeom prst="rect">
            <a:avLst/>
          </a:prstGeom>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lvl1pPr>
              <a:defRPr>
                <a:solidFill>
                  <a:schemeClr val="accent2"/>
                </a:solidFill>
              </a:defRPr>
            </a:lvl1pPr>
            <a:lvl2pPr>
              <a:defRPr>
                <a:solidFill>
                  <a:schemeClr val="accent2"/>
                </a:solidFill>
              </a:defRPr>
            </a:lvl2pPr>
            <a:lvl3pPr>
              <a:defRPr>
                <a:solidFill>
                  <a:schemeClr val="accent2"/>
                </a:solidFill>
              </a:defRPr>
            </a:lvl3pPr>
            <a:lvl4pPr>
              <a:defRPr>
                <a:solidFill>
                  <a:schemeClr val="accent2"/>
                </a:solidFill>
              </a:defRPr>
            </a:lvl4pPr>
            <a:lvl5pPr>
              <a:defRPr>
                <a:solidFill>
                  <a:schemeClr val="accent2"/>
                </a:solidFill>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0FFE64A4-35FB-42B6-9183-2C0CE0E36649}" type="datetime1">
              <a:rPr lang="en-US" smtClean="0"/>
              <a:pPr/>
              <a:t>4/1/2019</a:t>
            </a:fld>
            <a:endParaRPr lang="en-US"/>
          </a:p>
        </p:txBody>
      </p:sp>
      <p:sp>
        <p:nvSpPr>
          <p:cNvPr id="5" name="Footer Placeholder 4"/>
          <p:cNvSpPr>
            <a:spLocks noGrp="1"/>
          </p:cNvSpPr>
          <p:nvPr>
            <p:ph type="ftr" sz="quarter" idx="11"/>
          </p:nvPr>
        </p:nvSpPr>
        <p:spPr/>
        <p:txBody>
          <a:bodyPr/>
          <a:lstStyle/>
          <a:p>
            <a:r>
              <a:rPr lang="en-US" dirty="0" smtClean="0"/>
              <a:t>	Native Dental Therapy Initiative</a:t>
            </a:r>
            <a:endParaRPr lang="en-US" dirty="0"/>
          </a:p>
        </p:txBody>
      </p:sp>
      <p:sp>
        <p:nvSpPr>
          <p:cNvPr id="6" name="Slide Number Placeholder 5"/>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777240" y="0"/>
            <a:ext cx="7543800" cy="304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762000" y="3276600"/>
            <a:ext cx="7543800" cy="1676400"/>
          </a:xfrm>
        </p:spPr>
        <p:txBody>
          <a:bodyPr anchor="b" anchorCtr="0"/>
          <a:lstStyle>
            <a:lvl1pPr algn="l">
              <a:defRPr sz="5400" b="0"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762000" y="4953000"/>
            <a:ext cx="6858000" cy="914400"/>
          </a:xfrm>
        </p:spPr>
        <p:txBody>
          <a:bodyPr anchor="t" anchorCtr="0">
            <a:normAutofit/>
          </a:bodyPr>
          <a:lstStyle>
            <a:lvl1pPr marL="0" indent="0">
              <a:buNone/>
              <a:defRPr sz="2800">
                <a:solidFill>
                  <a:schemeClr val="tx2"/>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4" name="Date Placeholder 3"/>
          <p:cNvSpPr>
            <a:spLocks noGrp="1"/>
          </p:cNvSpPr>
          <p:nvPr>
            <p:ph type="dt" sz="half" idx="10"/>
          </p:nvPr>
        </p:nvSpPr>
        <p:spPr/>
        <p:txBody>
          <a:bodyPr/>
          <a:lstStyle/>
          <a:p>
            <a:fld id="{2A2683B9-6ECA-47FA-93CF-B124A0FAC208}" type="datetime1">
              <a:rPr lang="en-US" smtClean="0"/>
              <a:pPr/>
              <a:t>4/1/2019</a:t>
            </a:fld>
            <a:endParaRPr lang="en-US"/>
          </a:p>
        </p:txBody>
      </p:sp>
      <p:sp>
        <p:nvSpPr>
          <p:cNvPr id="5" name="Footer Placeholder 4"/>
          <p:cNvSpPr>
            <a:spLocks noGrp="1"/>
          </p:cNvSpPr>
          <p:nvPr>
            <p:ph type="ftr" sz="quarter" idx="11"/>
          </p:nvPr>
        </p:nvSpPr>
        <p:spPr/>
        <p:txBody>
          <a:bodyPr/>
          <a:lstStyle/>
          <a:p>
            <a:r>
              <a:rPr lang="en-US" dirty="0" smtClean="0"/>
              <a:t>	Native Dental Therapy Initiative</a:t>
            </a:r>
            <a:endParaRPr lang="en-US" dirty="0"/>
          </a:p>
        </p:txBody>
      </p:sp>
      <p:sp>
        <p:nvSpPr>
          <p:cNvPr id="6" name="Slide Number Placeholder 5"/>
          <p:cNvSpPr>
            <a:spLocks noGrp="1"/>
          </p:cNvSpPr>
          <p:nvPr>
            <p:ph type="sldNum" sz="quarter" idx="12"/>
          </p:nvPr>
        </p:nvSpPr>
        <p:spPr/>
        <p:txBody>
          <a:bodyPr/>
          <a:lstStyle/>
          <a:p>
            <a:fld id="{BFEBEB0A-9E3D-4B14-9782-E2AE3DA60D96}" type="slidenum">
              <a:rPr lang="en-US" smtClean="0"/>
              <a:pPr/>
              <a:t>‹#›</a:t>
            </a:fld>
            <a:endParaRPr lang="en-US"/>
          </a:p>
        </p:txBody>
      </p:sp>
      <p:sp>
        <p:nvSpPr>
          <p:cNvPr id="8" name="Rectangle 7"/>
          <p:cNvSpPr/>
          <p:nvPr/>
        </p:nvSpPr>
        <p:spPr>
          <a:xfrm>
            <a:off x="777240" y="6172200"/>
            <a:ext cx="7543800" cy="27432"/>
          </a:xfrm>
          <a:prstGeom prst="rect">
            <a:avLst/>
          </a:prstGeom>
          <a:ln>
            <a:solidFill>
              <a:schemeClr val="accent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descr="Unknown.png"/>
          <p:cNvPicPr>
            <a:picLocks noChangeAspect="1"/>
          </p:cNvPicPr>
          <p:nvPr userDrawn="1"/>
        </p:nvPicPr>
        <p:blipFill>
          <a:blip r:embed="rId2" cstate="email">
            <a:extLst>
              <a:ext uri="{28A0092B-C50C-407E-A947-70E740481C1C}">
                <a14:useLocalDpi xmlns:a14="http://schemas.microsoft.com/office/drawing/2010/main" val="0"/>
              </a:ext>
            </a:extLst>
          </a:blip>
          <a:stretch>
            <a:fillRect/>
          </a:stretch>
        </p:blipFill>
        <p:spPr>
          <a:xfrm>
            <a:off x="922935" y="5806122"/>
            <a:ext cx="821312" cy="805307"/>
          </a:xfrm>
          <a:prstGeom prst="rect">
            <a:avLst/>
          </a:prstGeom>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762000" y="609601"/>
            <a:ext cx="3657600" cy="376732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609601"/>
            <a:ext cx="3657600" cy="376732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305FF66B-9476-4BB3-85E9-E01854F07F90}" type="datetime1">
              <a:rPr lang="en-US" smtClean="0"/>
              <a:pPr/>
              <a:t>4/1/2019</a:t>
            </a:fld>
            <a:endParaRPr lang="en-US"/>
          </a:p>
        </p:txBody>
      </p:sp>
      <p:sp>
        <p:nvSpPr>
          <p:cNvPr id="6" name="Footer Placeholder 5"/>
          <p:cNvSpPr>
            <a:spLocks noGrp="1"/>
          </p:cNvSpPr>
          <p:nvPr>
            <p:ph type="ftr" sz="quarter" idx="11"/>
          </p:nvPr>
        </p:nvSpPr>
        <p:spPr/>
        <p:txBody>
          <a:bodyPr/>
          <a:lstStyle/>
          <a:p>
            <a:r>
              <a:rPr lang="en-US" dirty="0" smtClean="0"/>
              <a:t>	Native Dental Therapy Initiative</a:t>
            </a:r>
            <a:endParaRPr lang="en-US" dirty="0"/>
          </a:p>
        </p:txBody>
      </p:sp>
      <p:sp>
        <p:nvSpPr>
          <p:cNvPr id="7" name="Slide Number Placeholder 6"/>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758952" y="609600"/>
            <a:ext cx="3657600" cy="639762"/>
          </a:xfrm>
        </p:spPr>
        <p:txBody>
          <a:bodyPr anchor="b">
            <a:noAutofit/>
          </a:bodyPr>
          <a:lstStyle>
            <a:lvl1pPr marL="0" indent="0">
              <a:buNone/>
              <a:defRPr sz="2800" b="0">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758952" y="1329264"/>
            <a:ext cx="3657600" cy="3048000"/>
          </a:xfrm>
        </p:spPr>
        <p:txBody>
          <a:bodyPr anchor="t" anchorCtr="0"/>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Text Placeholder 4"/>
          <p:cNvSpPr>
            <a:spLocks noGrp="1"/>
          </p:cNvSpPr>
          <p:nvPr>
            <p:ph type="body" sz="quarter" idx="3"/>
          </p:nvPr>
        </p:nvSpPr>
        <p:spPr>
          <a:xfrm>
            <a:off x="4645152" y="609600"/>
            <a:ext cx="3657600" cy="639762"/>
          </a:xfrm>
        </p:spPr>
        <p:txBody>
          <a:bodyPr anchor="b">
            <a:noAutofit/>
          </a:bodyPr>
          <a:lstStyle>
            <a:lvl1pPr marL="0" indent="0">
              <a:buNone/>
              <a:defRPr sz="2800" b="0">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6" name="Content Placeholder 5"/>
          <p:cNvSpPr>
            <a:spLocks noGrp="1"/>
          </p:cNvSpPr>
          <p:nvPr>
            <p:ph sz="quarter" idx="4"/>
          </p:nvPr>
        </p:nvSpPr>
        <p:spPr>
          <a:xfrm>
            <a:off x="4645152" y="1329264"/>
            <a:ext cx="3657600" cy="3048000"/>
          </a:xfrm>
        </p:spPr>
        <p:txBody>
          <a:bodyPr anchor="t" anchorCtr="0"/>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Date Placeholder 6"/>
          <p:cNvSpPr>
            <a:spLocks noGrp="1"/>
          </p:cNvSpPr>
          <p:nvPr>
            <p:ph type="dt" sz="half" idx="10"/>
          </p:nvPr>
        </p:nvSpPr>
        <p:spPr/>
        <p:txBody>
          <a:bodyPr/>
          <a:lstStyle/>
          <a:p>
            <a:fld id="{56B23FBD-8F7D-4F85-8085-67BFDB05CB71}" type="datetime1">
              <a:rPr lang="en-US" smtClean="0"/>
              <a:pPr/>
              <a:t>4/1/2019</a:t>
            </a:fld>
            <a:endParaRPr lang="en-US"/>
          </a:p>
        </p:txBody>
      </p:sp>
      <p:sp>
        <p:nvSpPr>
          <p:cNvPr id="8" name="Footer Placeholder 7"/>
          <p:cNvSpPr>
            <a:spLocks noGrp="1"/>
          </p:cNvSpPr>
          <p:nvPr>
            <p:ph type="ftr" sz="quarter" idx="11"/>
          </p:nvPr>
        </p:nvSpPr>
        <p:spPr/>
        <p:txBody>
          <a:bodyPr/>
          <a:lstStyle/>
          <a:p>
            <a:r>
              <a:rPr lang="en-US" dirty="0" smtClean="0"/>
              <a:t>	Native Dental Therapy Initiative</a:t>
            </a:r>
            <a:endParaRPr lang="en-US" dirty="0"/>
          </a:p>
        </p:txBody>
      </p:sp>
      <p:sp>
        <p:nvSpPr>
          <p:cNvPr id="9" name="Slide Number Placeholder 8"/>
          <p:cNvSpPr>
            <a:spLocks noGrp="1"/>
          </p:cNvSpPr>
          <p:nvPr>
            <p:ph type="sldNum" sz="quarter" idx="12"/>
          </p:nvPr>
        </p:nvSpPr>
        <p:spPr/>
        <p:txBody>
          <a:bodyPr/>
          <a:lstStyle/>
          <a:p>
            <a:fld id="{BFEBEB0A-9E3D-4B14-9782-E2AE3DA60D96}" type="slidenum">
              <a:rPr lang="en-US" smtClean="0"/>
              <a:pPr/>
              <a:t>‹#›</a:t>
            </a:fld>
            <a:endParaRPr lang="en-US"/>
          </a:p>
        </p:txBody>
      </p:sp>
      <p:cxnSp>
        <p:nvCxnSpPr>
          <p:cNvPr id="11" name="Straight Connector 10"/>
          <p:cNvCxnSpPr/>
          <p:nvPr/>
        </p:nvCxnSpPr>
        <p:spPr>
          <a:xfrm>
            <a:off x="758952" y="1249362"/>
            <a:ext cx="3657600" cy="1588"/>
          </a:xfrm>
          <a:prstGeom prst="line">
            <a:avLst/>
          </a:prstGeom>
        </p:spPr>
        <p:style>
          <a:lnRef idx="1">
            <a:schemeClr val="accent1"/>
          </a:lnRef>
          <a:fillRef idx="0">
            <a:schemeClr val="accent1"/>
          </a:fillRef>
          <a:effectRef idx="0">
            <a:schemeClr val="accent1"/>
          </a:effectRef>
          <a:fontRef idx="minor">
            <a:schemeClr val="tx1"/>
          </a:fontRef>
        </p:style>
      </p:cxnSp>
      <p:cxnSp>
        <p:nvCxnSpPr>
          <p:cNvPr id="13" name="Straight Connector 12"/>
          <p:cNvCxnSpPr/>
          <p:nvPr/>
        </p:nvCxnSpPr>
        <p:spPr>
          <a:xfrm>
            <a:off x="4645152" y="1249362"/>
            <a:ext cx="3657600" cy="1588"/>
          </a:xfrm>
          <a:prstGeom prst="line">
            <a:avLst/>
          </a:prstGeom>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65D789A-1220-4441-8676-44A034051BFD}" type="datetime1">
              <a:rPr lang="en-US" smtClean="0"/>
              <a:pPr/>
              <a:t>4/1/2019</a:t>
            </a:fld>
            <a:endParaRPr lang="en-US"/>
          </a:p>
        </p:txBody>
      </p:sp>
      <p:sp>
        <p:nvSpPr>
          <p:cNvPr id="4" name="Footer Placeholder 3"/>
          <p:cNvSpPr>
            <a:spLocks noGrp="1"/>
          </p:cNvSpPr>
          <p:nvPr>
            <p:ph type="ftr" sz="quarter" idx="11"/>
          </p:nvPr>
        </p:nvSpPr>
        <p:spPr/>
        <p:txBody>
          <a:bodyPr/>
          <a:lstStyle/>
          <a:p>
            <a:r>
              <a:rPr lang="en-US" dirty="0" smtClean="0"/>
              <a:t>	Native Dental Therapy Initiative</a:t>
            </a:r>
            <a:endParaRPr lang="en-US" dirty="0"/>
          </a:p>
        </p:txBody>
      </p:sp>
      <p:sp>
        <p:nvSpPr>
          <p:cNvPr id="5" name="Slide Number Placeholder 4"/>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F98A266-E364-4B5E-98DD-432668182E1E}" type="datetime1">
              <a:rPr lang="en-US" smtClean="0"/>
              <a:pPr/>
              <a:t>4/1/2019</a:t>
            </a:fld>
            <a:endParaRPr lang="en-US"/>
          </a:p>
        </p:txBody>
      </p:sp>
      <p:sp>
        <p:nvSpPr>
          <p:cNvPr id="3" name="Footer Placeholder 2"/>
          <p:cNvSpPr>
            <a:spLocks noGrp="1"/>
          </p:cNvSpPr>
          <p:nvPr>
            <p:ph type="ftr" sz="quarter" idx="11"/>
          </p:nvPr>
        </p:nvSpPr>
        <p:spPr/>
        <p:txBody>
          <a:bodyPr/>
          <a:lstStyle/>
          <a:p>
            <a:r>
              <a:rPr lang="en-US" dirty="0" smtClean="0"/>
              <a:t>	Native Dental Therapy Initiative</a:t>
            </a:r>
            <a:endParaRPr lang="en-US" dirty="0"/>
          </a:p>
        </p:txBody>
      </p:sp>
      <p:sp>
        <p:nvSpPr>
          <p:cNvPr id="4" name="Slide Number Placeholder 3"/>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62000" y="4572000"/>
            <a:ext cx="6784848" cy="1600200"/>
          </a:xfrm>
        </p:spPr>
        <p:txBody>
          <a:bodyPr anchor="b">
            <a:normAutofit/>
          </a:bodyPr>
          <a:lstStyle>
            <a:lvl1pPr algn="l">
              <a:defRPr sz="5400" b="0"/>
            </a:lvl1pPr>
          </a:lstStyle>
          <a:p>
            <a:r>
              <a:rPr lang="en-US" smtClean="0"/>
              <a:t>Click to edit Master title style</a:t>
            </a:r>
            <a:endParaRPr lang="en-US"/>
          </a:p>
        </p:txBody>
      </p:sp>
      <p:sp>
        <p:nvSpPr>
          <p:cNvPr id="3" name="Content Placeholder 2"/>
          <p:cNvSpPr>
            <a:spLocks noGrp="1"/>
          </p:cNvSpPr>
          <p:nvPr>
            <p:ph idx="1"/>
          </p:nvPr>
        </p:nvSpPr>
        <p:spPr>
          <a:xfrm>
            <a:off x="3710866" y="457200"/>
            <a:ext cx="4594934" cy="4114799"/>
          </a:xfrm>
        </p:spPr>
        <p:txBody>
          <a:bodyPr/>
          <a:lstStyle>
            <a:lvl1pPr>
              <a:defRPr sz="2400"/>
            </a:lvl1pPr>
            <a:lvl2pPr>
              <a:defRPr sz="2200"/>
            </a:lvl2pPr>
            <a:lvl3pPr>
              <a:defRPr sz="2000"/>
            </a:lvl3pPr>
            <a:lvl4pPr>
              <a:defRPr sz="1800"/>
            </a:lvl4pPr>
            <a:lvl5pPr>
              <a:defRPr sz="18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Text Placeholder 3"/>
          <p:cNvSpPr>
            <a:spLocks noGrp="1"/>
          </p:cNvSpPr>
          <p:nvPr>
            <p:ph type="body" sz="half" idx="2"/>
          </p:nvPr>
        </p:nvSpPr>
        <p:spPr>
          <a:xfrm>
            <a:off x="762001" y="457200"/>
            <a:ext cx="2673657" cy="4114800"/>
          </a:xfrm>
        </p:spPr>
        <p:txBody>
          <a:bodyPr>
            <a:normAutofit/>
          </a:bodyPr>
          <a:lstStyle>
            <a:lvl1pPr marL="0" indent="0">
              <a:buNone/>
              <a:defRPr sz="2100">
                <a:solidFill>
                  <a:schemeClr val="tx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5" name="Date Placeholder 4"/>
          <p:cNvSpPr>
            <a:spLocks noGrp="1"/>
          </p:cNvSpPr>
          <p:nvPr>
            <p:ph type="dt" sz="half" idx="10"/>
          </p:nvPr>
        </p:nvSpPr>
        <p:spPr/>
        <p:txBody>
          <a:bodyPr/>
          <a:lstStyle/>
          <a:p>
            <a:fld id="{493F2040-9975-4642-A906-1DF87F8BE202}" type="datetime1">
              <a:rPr lang="en-US" smtClean="0"/>
              <a:pPr/>
              <a:t>4/1/2019</a:t>
            </a:fld>
            <a:endParaRPr lang="en-US"/>
          </a:p>
        </p:txBody>
      </p:sp>
      <p:sp>
        <p:nvSpPr>
          <p:cNvPr id="6" name="Footer Placeholder 5"/>
          <p:cNvSpPr>
            <a:spLocks noGrp="1"/>
          </p:cNvSpPr>
          <p:nvPr>
            <p:ph type="ftr" sz="quarter" idx="11"/>
          </p:nvPr>
        </p:nvSpPr>
        <p:spPr/>
        <p:txBody>
          <a:bodyPr/>
          <a:lstStyle/>
          <a:p>
            <a:r>
              <a:rPr lang="en-US" dirty="0" smtClean="0"/>
              <a:t>	Native Dental Therapy Initiative</a:t>
            </a:r>
            <a:endParaRPr lang="en-US" dirty="0"/>
          </a:p>
        </p:txBody>
      </p:sp>
      <p:sp>
        <p:nvSpPr>
          <p:cNvPr id="7" name="Slide Number Placeholder 6"/>
          <p:cNvSpPr>
            <a:spLocks noGrp="1"/>
          </p:cNvSpPr>
          <p:nvPr>
            <p:ph type="sldNum" sz="quarter" idx="12"/>
          </p:nvPr>
        </p:nvSpPr>
        <p:spPr/>
        <p:txBody>
          <a:bodyPr/>
          <a:lstStyle/>
          <a:p>
            <a:fld id="{BFEBEB0A-9E3D-4B14-9782-E2AE3DA60D96}" type="slidenum">
              <a:rPr lang="en-US" smtClean="0"/>
              <a:pPr/>
              <a:t>‹#›</a:t>
            </a:fld>
            <a:endParaRPr lang="en-US"/>
          </a:p>
        </p:txBody>
      </p:sp>
      <p:cxnSp>
        <p:nvCxnSpPr>
          <p:cNvPr id="10" name="Straight Connector 9"/>
          <p:cNvCxnSpPr/>
          <p:nvPr/>
        </p:nvCxnSpPr>
        <p:spPr>
          <a:xfrm rot="5400000">
            <a:off x="1677194" y="2514600"/>
            <a:ext cx="3810000" cy="1588"/>
          </a:xfrm>
          <a:prstGeom prst="line">
            <a:avLst/>
          </a:prstGeom>
          <a:ln>
            <a:solidFill>
              <a:schemeClr val="tx2">
                <a:lumMod val="50000"/>
                <a:lumOff val="50000"/>
              </a:schemeClr>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58952" y="4572000"/>
            <a:ext cx="6784848" cy="1600200"/>
          </a:xfrm>
        </p:spPr>
        <p:txBody>
          <a:bodyPr anchor="b">
            <a:normAutofit/>
          </a:bodyPr>
          <a:lstStyle>
            <a:lvl1pPr algn="l">
              <a:defRPr sz="5400" b="0"/>
            </a:lvl1pPr>
          </a:lstStyle>
          <a:p>
            <a:r>
              <a:rPr lang="en-US" smtClean="0"/>
              <a:t>Click to edit Master title style</a:t>
            </a:r>
            <a:endParaRPr lang="en-US" dirty="0"/>
          </a:p>
        </p:txBody>
      </p:sp>
      <p:sp>
        <p:nvSpPr>
          <p:cNvPr id="3" name="Picture Placeholder 2"/>
          <p:cNvSpPr>
            <a:spLocks noGrp="1"/>
          </p:cNvSpPr>
          <p:nvPr>
            <p:ph type="pic" idx="1"/>
          </p:nvPr>
        </p:nvSpPr>
        <p:spPr>
          <a:xfrm>
            <a:off x="777240" y="457200"/>
            <a:ext cx="7543800" cy="2895600"/>
          </a:xfrm>
          <a:ln w="6350">
            <a:solidFill>
              <a:schemeClr val="tx2"/>
            </a:solidFill>
          </a:ln>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850392" y="3505200"/>
            <a:ext cx="7391400" cy="804862"/>
          </a:xfrm>
        </p:spPr>
        <p:txBody>
          <a:bodyPr anchor="t" anchorCtr="0">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5" name="Date Placeholder 4"/>
          <p:cNvSpPr>
            <a:spLocks noGrp="1"/>
          </p:cNvSpPr>
          <p:nvPr>
            <p:ph type="dt" sz="half" idx="10"/>
          </p:nvPr>
        </p:nvSpPr>
        <p:spPr/>
        <p:txBody>
          <a:bodyPr/>
          <a:lstStyle/>
          <a:p>
            <a:fld id="{51E52B4A-BA08-4841-AB08-A0D822ABC34D}" type="datetime1">
              <a:rPr lang="en-US" smtClean="0"/>
              <a:pPr/>
              <a:t>4/1/2019</a:t>
            </a:fld>
            <a:endParaRPr lang="en-US"/>
          </a:p>
        </p:txBody>
      </p:sp>
      <p:sp>
        <p:nvSpPr>
          <p:cNvPr id="6" name="Footer Placeholder 5"/>
          <p:cNvSpPr>
            <a:spLocks noGrp="1"/>
          </p:cNvSpPr>
          <p:nvPr>
            <p:ph type="ftr" sz="quarter" idx="11"/>
          </p:nvPr>
        </p:nvSpPr>
        <p:spPr/>
        <p:txBody>
          <a:bodyPr/>
          <a:lstStyle/>
          <a:p>
            <a:r>
              <a:rPr lang="en-US" dirty="0" smtClean="0"/>
              <a:t>	Native Dental Therapy Initiative</a:t>
            </a:r>
            <a:endParaRPr lang="en-US" dirty="0"/>
          </a:p>
        </p:txBody>
      </p:sp>
      <p:sp>
        <p:nvSpPr>
          <p:cNvPr id="7" name="Slide Number Placeholder 6"/>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914400" y="685800"/>
            <a:ext cx="7239000" cy="3886200"/>
          </a:xfrm>
        </p:spPr>
        <p:txBody>
          <a:bodyPr vert="eaVert" anchor="t" anchorCtr="0"/>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42635EB0-D091-417E-ACD5-D65E1C7D8524}" type="datetime1">
              <a:rPr lang="en-US" smtClean="0"/>
              <a:pPr/>
              <a:t>4/1/2019</a:t>
            </a:fld>
            <a:endParaRPr lang="en-US"/>
          </a:p>
        </p:txBody>
      </p:sp>
      <p:sp>
        <p:nvSpPr>
          <p:cNvPr id="5" name="Footer Placeholder 4"/>
          <p:cNvSpPr>
            <a:spLocks noGrp="1"/>
          </p:cNvSpPr>
          <p:nvPr>
            <p:ph type="ftr" sz="quarter" idx="11"/>
          </p:nvPr>
        </p:nvSpPr>
        <p:spPr/>
        <p:txBody>
          <a:bodyPr/>
          <a:lstStyle/>
          <a:p>
            <a:r>
              <a:rPr lang="en-US" dirty="0" smtClean="0"/>
              <a:t>	Native Dental Therapy Initiative</a:t>
            </a:r>
            <a:endParaRPr lang="en-US" dirty="0"/>
          </a:p>
        </p:txBody>
      </p:sp>
      <p:sp>
        <p:nvSpPr>
          <p:cNvPr id="6" name="Slide Number Placeholder 5"/>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62000" y="685801"/>
            <a:ext cx="1828800" cy="5410199"/>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2590800" y="685801"/>
            <a:ext cx="5715000" cy="4876800"/>
          </a:xfrm>
        </p:spPr>
        <p:txBody>
          <a:bodyPr vert="eaVert" anchor="t" anchorCtr="0"/>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p>
            <a:fld id="{7FCA09F9-C7D6-4C52-A7E8-5101239A0BA2}" type="datetime1">
              <a:rPr lang="en-US" smtClean="0"/>
              <a:pPr/>
              <a:t>4/1/2019</a:t>
            </a:fld>
            <a:endParaRPr lang="en-US"/>
          </a:p>
        </p:txBody>
      </p:sp>
      <p:sp>
        <p:nvSpPr>
          <p:cNvPr id="5" name="Footer Placeholder 4"/>
          <p:cNvSpPr>
            <a:spLocks noGrp="1"/>
          </p:cNvSpPr>
          <p:nvPr>
            <p:ph type="ftr" sz="quarter" idx="11"/>
          </p:nvPr>
        </p:nvSpPr>
        <p:spPr/>
        <p:txBody>
          <a:bodyPr/>
          <a:lstStyle/>
          <a:p>
            <a:r>
              <a:rPr lang="en-US" dirty="0" smtClean="0"/>
              <a:t>	Native Dental Therapy Initiative</a:t>
            </a:r>
            <a:endParaRPr lang="en-US" dirty="0"/>
          </a:p>
        </p:txBody>
      </p:sp>
      <p:sp>
        <p:nvSpPr>
          <p:cNvPr id="6" name="Slide Number Placeholder 5"/>
          <p:cNvSpPr>
            <a:spLocks noGrp="1"/>
          </p:cNvSpPr>
          <p:nvPr>
            <p:ph type="sldNum" sz="quarter" idx="12"/>
          </p:nvPr>
        </p:nvSpPr>
        <p:spPr/>
        <p:txBody>
          <a:bodyPr/>
          <a:lstStyle/>
          <a:p>
            <a:fld id="{BFEBEB0A-9E3D-4B14-9782-E2AE3DA60D96}"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777240" y="4242868"/>
            <a:ext cx="6781800" cy="1600200"/>
          </a:xfrm>
          <a:prstGeom prst="rect">
            <a:avLst/>
          </a:prstGeom>
        </p:spPr>
        <p:txBody>
          <a:bodyPr vert="horz" lIns="91440" tIns="45720" rIns="91440" bIns="45720" rtlCol="0" anchor="b" anchorCtr="0">
            <a:norm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761999" y="354235"/>
            <a:ext cx="7543800" cy="3886200"/>
          </a:xfrm>
          <a:prstGeom prst="rect">
            <a:avLst/>
          </a:prstGeom>
        </p:spPr>
        <p:txBody>
          <a:bodyPr vert="horz" lIns="91440" tIns="45720" rIns="91440" bIns="45720" rtlCol="0" anchor="ctr" anchorCtr="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a:p>
            <a:pPr lvl="5"/>
            <a:r>
              <a:rPr lang="en-US" dirty="0" smtClean="0"/>
              <a:t>6</a:t>
            </a:r>
          </a:p>
          <a:p>
            <a:pPr lvl="6"/>
            <a:r>
              <a:rPr lang="en-US" dirty="0" smtClean="0"/>
              <a:t>7</a:t>
            </a:r>
          </a:p>
          <a:p>
            <a:pPr lvl="7"/>
            <a:r>
              <a:rPr lang="en-US" dirty="0" smtClean="0"/>
              <a:t>8</a:t>
            </a:r>
          </a:p>
          <a:p>
            <a:pPr lvl="8"/>
            <a:r>
              <a:rPr lang="en-US" dirty="0" smtClean="0"/>
              <a:t>9</a:t>
            </a:r>
            <a:endParaRPr lang="en-US" dirty="0"/>
          </a:p>
        </p:txBody>
      </p:sp>
      <p:sp>
        <p:nvSpPr>
          <p:cNvPr id="4" name="Date Placeholder 3"/>
          <p:cNvSpPr>
            <a:spLocks noGrp="1"/>
          </p:cNvSpPr>
          <p:nvPr>
            <p:ph type="dt" sz="half" idx="2"/>
          </p:nvPr>
        </p:nvSpPr>
        <p:spPr>
          <a:xfrm>
            <a:off x="6248400" y="6208776"/>
            <a:ext cx="2133600" cy="365125"/>
          </a:xfrm>
          <a:prstGeom prst="rect">
            <a:avLst/>
          </a:prstGeom>
        </p:spPr>
        <p:txBody>
          <a:bodyPr vert="horz" lIns="91440" tIns="45720" rIns="91440" bIns="45720" rtlCol="0" anchor="ctr"/>
          <a:lstStyle>
            <a:lvl1pPr algn="r">
              <a:defRPr sz="1200" b="1">
                <a:solidFill>
                  <a:schemeClr val="tx2">
                    <a:lumMod val="90000"/>
                    <a:lumOff val="10000"/>
                  </a:schemeClr>
                </a:solidFill>
                <a:latin typeface="+mn-lt"/>
              </a:defRPr>
            </a:lvl1pPr>
          </a:lstStyle>
          <a:p>
            <a:fld id="{75D48070-6A81-47D0-9810-1540B9FEFF61}" type="datetime1">
              <a:rPr lang="en-US" smtClean="0"/>
              <a:pPr/>
              <a:t>4/1/2019</a:t>
            </a:fld>
            <a:endParaRPr lang="en-US"/>
          </a:p>
        </p:txBody>
      </p:sp>
      <p:sp>
        <p:nvSpPr>
          <p:cNvPr id="5" name="Footer Placeholder 4"/>
          <p:cNvSpPr>
            <a:spLocks noGrp="1"/>
          </p:cNvSpPr>
          <p:nvPr>
            <p:ph type="ftr" sz="quarter" idx="3"/>
          </p:nvPr>
        </p:nvSpPr>
        <p:spPr>
          <a:xfrm>
            <a:off x="761999" y="6208776"/>
            <a:ext cx="4873869" cy="365125"/>
          </a:xfrm>
          <a:prstGeom prst="rect">
            <a:avLst/>
          </a:prstGeom>
        </p:spPr>
        <p:txBody>
          <a:bodyPr vert="horz" lIns="91440" tIns="45720" rIns="91440" bIns="45720" rtlCol="0" anchor="ctr"/>
          <a:lstStyle>
            <a:lvl1pPr algn="l">
              <a:defRPr sz="1200" b="1">
                <a:solidFill>
                  <a:schemeClr val="tx2">
                    <a:lumMod val="90000"/>
                    <a:lumOff val="10000"/>
                  </a:schemeClr>
                </a:solidFill>
              </a:defRPr>
            </a:lvl1pPr>
          </a:lstStyle>
          <a:p>
            <a:r>
              <a:rPr lang="en-US" dirty="0" smtClean="0"/>
              <a:t>	Native Dental Therapy Initiative</a:t>
            </a:r>
            <a:endParaRPr lang="en-US" dirty="0"/>
          </a:p>
        </p:txBody>
      </p:sp>
      <p:sp>
        <p:nvSpPr>
          <p:cNvPr id="6" name="Slide Number Placeholder 5"/>
          <p:cNvSpPr>
            <a:spLocks noGrp="1"/>
          </p:cNvSpPr>
          <p:nvPr>
            <p:ph type="sldNum" sz="quarter" idx="4"/>
          </p:nvPr>
        </p:nvSpPr>
        <p:spPr>
          <a:xfrm>
            <a:off x="7620000" y="5687568"/>
            <a:ext cx="762000" cy="365125"/>
          </a:xfrm>
          <a:prstGeom prst="rect">
            <a:avLst/>
          </a:prstGeom>
        </p:spPr>
        <p:txBody>
          <a:bodyPr vert="horz" lIns="91440" tIns="45720" rIns="91440" bIns="45720" rtlCol="0" anchor="ctr"/>
          <a:lstStyle>
            <a:lvl1pPr algn="r">
              <a:defRPr sz="2400">
                <a:solidFill>
                  <a:schemeClr val="tx1">
                    <a:lumMod val="85000"/>
                    <a:lumOff val="15000"/>
                  </a:schemeClr>
                </a:solidFill>
                <a:latin typeface="+mj-lt"/>
              </a:defRPr>
            </a:lvl1pPr>
          </a:lstStyle>
          <a:p>
            <a:fld id="{BFEBEB0A-9E3D-4B14-9782-E2AE3DA60D96}" type="slidenum">
              <a:rPr lang="en-US" smtClean="0"/>
              <a:pPr/>
              <a:t>‹#›</a:t>
            </a:fld>
            <a:endParaRPr lang="en-US" dirty="0"/>
          </a:p>
        </p:txBody>
      </p:sp>
      <p:sp>
        <p:nvSpPr>
          <p:cNvPr id="8" name="Rectangle 7"/>
          <p:cNvSpPr/>
          <p:nvPr/>
        </p:nvSpPr>
        <p:spPr>
          <a:xfrm>
            <a:off x="777240" y="0"/>
            <a:ext cx="7543800" cy="381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777240" y="6172200"/>
            <a:ext cx="7543800" cy="27432"/>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 name="Picture 6" descr="Unknown.png"/>
          <p:cNvPicPr>
            <a:picLocks noChangeAspect="1"/>
          </p:cNvPicPr>
          <p:nvPr userDrawn="1"/>
        </p:nvPicPr>
        <p:blipFill>
          <a:blip r:embed="rId13" cstate="email">
            <a:extLst>
              <a:ext uri="{28A0092B-C50C-407E-A947-70E740481C1C}">
                <a14:useLocalDpi xmlns:a14="http://schemas.microsoft.com/office/drawing/2010/main" val="0"/>
              </a:ext>
            </a:extLst>
          </a:blip>
          <a:stretch>
            <a:fillRect/>
          </a:stretch>
        </p:blipFill>
        <p:spPr>
          <a:xfrm>
            <a:off x="922935" y="5806122"/>
            <a:ext cx="821312" cy="805307"/>
          </a:xfrm>
          <a:prstGeom prst="rect">
            <a:avLst/>
          </a:prstGeom>
        </p:spPr>
      </p:pic>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sldNum="0" hdr="0" ftr="0" dt="0"/>
  <p:txStyles>
    <p:titleStyle>
      <a:lvl1pPr algn="l" defTabSz="914400" rtl="0" eaLnBrk="1" latinLnBrk="0" hangingPunct="1">
        <a:spcBef>
          <a:spcPct val="0"/>
        </a:spcBef>
        <a:buNone/>
        <a:defRPr sz="5400" kern="1200">
          <a:solidFill>
            <a:schemeClr val="tx1">
              <a:lumMod val="85000"/>
              <a:lumOff val="1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74320" indent="-274320" algn="l" defTabSz="914400" rtl="0" eaLnBrk="1" latinLnBrk="0" hangingPunct="1">
        <a:spcBef>
          <a:spcPct val="20000"/>
        </a:spcBef>
        <a:buClr>
          <a:schemeClr val="accent1"/>
        </a:buClr>
        <a:buFont typeface="Arial" pitchFamily="34" charset="0"/>
        <a:buChar char="•"/>
        <a:defRPr sz="2400" kern="1200">
          <a:solidFill>
            <a:schemeClr val="tx2"/>
          </a:solidFill>
          <a:latin typeface="+mn-lt"/>
          <a:ea typeface="+mn-ea"/>
          <a:cs typeface="+mn-cs"/>
        </a:defRPr>
      </a:lvl1pPr>
      <a:lvl2pPr marL="594360" indent="-274320" algn="l" defTabSz="914400" rtl="0" eaLnBrk="1" latinLnBrk="0" hangingPunct="1">
        <a:spcBef>
          <a:spcPct val="20000"/>
        </a:spcBef>
        <a:buClr>
          <a:schemeClr val="accent1"/>
        </a:buClr>
        <a:buFont typeface="Arial" pitchFamily="34" charset="0"/>
        <a:buChar char="•"/>
        <a:defRPr sz="2200" kern="1200">
          <a:solidFill>
            <a:schemeClr val="tx2"/>
          </a:solidFill>
          <a:latin typeface="+mn-lt"/>
          <a:ea typeface="+mn-ea"/>
          <a:cs typeface="+mn-cs"/>
        </a:defRPr>
      </a:lvl2pPr>
      <a:lvl3pPr marL="868680" indent="-228600" algn="l" defTabSz="914400" rtl="0" eaLnBrk="1" latinLnBrk="0" hangingPunct="1">
        <a:spcBef>
          <a:spcPct val="20000"/>
        </a:spcBef>
        <a:buClr>
          <a:schemeClr val="accent1"/>
        </a:buClr>
        <a:buFont typeface="Arial" pitchFamily="34" charset="0"/>
        <a:buChar char="•"/>
        <a:defRPr sz="2000" kern="1200">
          <a:solidFill>
            <a:schemeClr val="tx2"/>
          </a:solidFill>
          <a:latin typeface="+mn-lt"/>
          <a:ea typeface="+mn-ea"/>
          <a:cs typeface="+mn-cs"/>
        </a:defRPr>
      </a:lvl3pPr>
      <a:lvl4pPr marL="1143000" indent="-228600" algn="l" defTabSz="914400" rtl="0" eaLnBrk="1" latinLnBrk="0" hangingPunct="1">
        <a:spcBef>
          <a:spcPct val="20000"/>
        </a:spcBef>
        <a:buClr>
          <a:schemeClr val="accent1"/>
        </a:buClr>
        <a:buFont typeface="Arial" pitchFamily="34" charset="0"/>
        <a:buChar char="•"/>
        <a:defRPr sz="1800" kern="1200">
          <a:solidFill>
            <a:schemeClr val="tx2"/>
          </a:solidFill>
          <a:latin typeface="+mn-lt"/>
          <a:ea typeface="+mn-ea"/>
          <a:cs typeface="+mn-cs"/>
        </a:defRPr>
      </a:lvl4pPr>
      <a:lvl5pPr marL="1371600" indent="-228600" algn="l" defTabSz="914400" rtl="0" eaLnBrk="1" latinLnBrk="0" hangingPunct="1">
        <a:spcBef>
          <a:spcPct val="20000"/>
        </a:spcBef>
        <a:buClr>
          <a:schemeClr val="accent1"/>
        </a:buClr>
        <a:buFont typeface="Arial" pitchFamily="34" charset="0"/>
        <a:buChar char="•"/>
        <a:defRPr sz="1800" kern="1200" baseline="0">
          <a:solidFill>
            <a:schemeClr val="tx2"/>
          </a:solidFill>
          <a:latin typeface="+mn-lt"/>
          <a:ea typeface="+mn-ea"/>
          <a:cs typeface="+mn-cs"/>
        </a:defRPr>
      </a:lvl5pPr>
      <a:lvl6pPr marL="1645920" indent="-228600" algn="l" defTabSz="914400" rtl="0" eaLnBrk="1" latinLnBrk="0" hangingPunct="1">
        <a:spcBef>
          <a:spcPct val="20000"/>
        </a:spcBef>
        <a:buClr>
          <a:schemeClr val="accent1"/>
        </a:buClr>
        <a:buFont typeface="Arial" pitchFamily="34" charset="0"/>
        <a:buChar char="•"/>
        <a:defRPr sz="1600" kern="1200">
          <a:solidFill>
            <a:schemeClr val="tx2"/>
          </a:solidFill>
          <a:latin typeface="+mn-lt"/>
          <a:ea typeface="+mn-ea"/>
          <a:cs typeface="+mn-cs"/>
        </a:defRPr>
      </a:lvl6pPr>
      <a:lvl7pPr marL="1901952" indent="-228600" algn="l" defTabSz="914400" rtl="0" eaLnBrk="1" latinLnBrk="0" hangingPunct="1">
        <a:spcBef>
          <a:spcPct val="20000"/>
        </a:spcBef>
        <a:buClr>
          <a:schemeClr val="accent1"/>
        </a:buClr>
        <a:buFont typeface="Arial" pitchFamily="34" charset="0"/>
        <a:buChar char="•"/>
        <a:defRPr sz="1600" kern="1200">
          <a:solidFill>
            <a:schemeClr val="tx2"/>
          </a:solidFill>
          <a:latin typeface="+mn-lt"/>
          <a:ea typeface="+mn-ea"/>
          <a:cs typeface="+mn-cs"/>
        </a:defRPr>
      </a:lvl7pPr>
      <a:lvl8pPr marL="2194560" indent="-228600" algn="l" defTabSz="914400" rtl="0" eaLnBrk="1" latinLnBrk="0" hangingPunct="1">
        <a:spcBef>
          <a:spcPct val="20000"/>
        </a:spcBef>
        <a:buClr>
          <a:schemeClr val="accent1"/>
        </a:buClr>
        <a:buFont typeface="Arial" pitchFamily="34" charset="0"/>
        <a:buChar char="•"/>
        <a:defRPr sz="1600" kern="1200">
          <a:solidFill>
            <a:schemeClr val="tx2"/>
          </a:solidFill>
          <a:latin typeface="+mn-lt"/>
          <a:ea typeface="+mn-ea"/>
          <a:cs typeface="+mn-cs"/>
        </a:defRPr>
      </a:lvl8pPr>
      <a:lvl9pPr marL="2468880" indent="-228600" algn="l" defTabSz="914400" rtl="0" eaLnBrk="1" latinLnBrk="0" hangingPunct="1">
        <a:spcBef>
          <a:spcPct val="20000"/>
        </a:spcBef>
        <a:buClr>
          <a:schemeClr val="accent1"/>
        </a:buClr>
        <a:buFont typeface="Arial" pitchFamily="34" charset="0"/>
        <a:buChar char="•"/>
        <a:defRPr sz="1600" kern="120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4.xml"/><Relationship Id="rId1" Type="http://schemas.openxmlformats.org/officeDocument/2006/relationships/slideLayout" Target="../slideLayouts/slideLayout4.xml"/><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1.xml"/><Relationship Id="rId1" Type="http://schemas.openxmlformats.org/officeDocument/2006/relationships/slideLayout" Target="../slideLayouts/slideLayout4.xml"/><Relationship Id="rId4" Type="http://schemas.openxmlformats.org/officeDocument/2006/relationships/image" Target="../media/image3.png"/></Relationships>
</file>

<file path=ppt/slides/_rels/slide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6.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hyperlink" Target="http://www.swinomish.org/MEDIA/48067/1511DENTAL.PDF" TargetMode="External"/><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image" Target="../media/image12.jpe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29.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1.xml"/><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32.xml"/><Relationship Id="rId1" Type="http://schemas.openxmlformats.org/officeDocument/2006/relationships/slideLayout" Target="../slideLayouts/slideLayout7.xm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jpeg"/></Relationships>
</file>

<file path=ppt/slides/_rels/slide34.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33.xml"/><Relationship Id="rId1" Type="http://schemas.openxmlformats.org/officeDocument/2006/relationships/slideLayout" Target="../slideLayouts/slideLayout7.xml"/><Relationship Id="rId6" Type="http://schemas.openxmlformats.org/officeDocument/2006/relationships/image" Target="../media/image3.png"/><Relationship Id="rId5" Type="http://schemas.openxmlformats.org/officeDocument/2006/relationships/image" Target="../media/image20.jpeg"/><Relationship Id="rId4" Type="http://schemas.openxmlformats.org/officeDocument/2006/relationships/image" Target="../media/image19.jpeg"/></Relationships>
</file>

<file path=ppt/slides/_rels/slide35.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34.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4.xml"/></Relationships>
</file>

<file path=ppt/slides/_rels/slide3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6.xml"/><Relationship Id="rId1" Type="http://schemas.openxmlformats.org/officeDocument/2006/relationships/slideLayout" Target="../slideLayouts/slideLayout4.xml"/></Relationships>
</file>

<file path=ppt/slides/_rels/slide38.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37.xml"/><Relationship Id="rId1" Type="http://schemas.openxmlformats.org/officeDocument/2006/relationships/slideLayout" Target="../slideLayouts/slideLayout5.xml"/><Relationship Id="rId4" Type="http://schemas.openxmlformats.org/officeDocument/2006/relationships/image" Target="../media/image3.png"/></Relationships>
</file>

<file path=ppt/slides/_rels/slide39.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38.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4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40.xml"/><Relationship Id="rId1" Type="http://schemas.openxmlformats.org/officeDocument/2006/relationships/slideLayout" Target="../slideLayouts/slideLayout4.xml"/></Relationships>
</file>

<file path=ppt/slides/_rels/slide42.xml.rels><?xml version="1.0" encoding="UTF-8" standalone="yes"?>
<Relationships xmlns="http://schemas.openxmlformats.org/package/2006/relationships"><Relationship Id="rId3" Type="http://schemas.openxmlformats.org/officeDocument/2006/relationships/image" Target="../media/image25.jpeg"/><Relationship Id="rId7" Type="http://schemas.openxmlformats.org/officeDocument/2006/relationships/image" Target="../media/image29.jpeg"/><Relationship Id="rId2" Type="http://schemas.openxmlformats.org/officeDocument/2006/relationships/notesSlide" Target="../notesSlides/notesSlide41.xml"/><Relationship Id="rId1" Type="http://schemas.openxmlformats.org/officeDocument/2006/relationships/slideLayout" Target="../slideLayouts/slideLayout2.xml"/><Relationship Id="rId6" Type="http://schemas.openxmlformats.org/officeDocument/2006/relationships/image" Target="../media/image28.jpeg"/><Relationship Id="rId5" Type="http://schemas.openxmlformats.org/officeDocument/2006/relationships/image" Target="../media/image27.jpeg"/><Relationship Id="rId4" Type="http://schemas.openxmlformats.org/officeDocument/2006/relationships/image" Target="../media/image26.jpeg"/></Relationships>
</file>

<file path=ppt/slides/_rels/slide4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6.xml"/></Relationships>
</file>

<file path=ppt/slides/_rels/slide47.xml.rels><?xml version="1.0" encoding="UTF-8" standalone="yes"?>
<Relationships xmlns="http://schemas.openxmlformats.org/package/2006/relationships"><Relationship Id="rId8" Type="http://schemas.openxmlformats.org/officeDocument/2006/relationships/image" Target="../media/image36.jpeg"/><Relationship Id="rId3" Type="http://schemas.openxmlformats.org/officeDocument/2006/relationships/image" Target="../media/image31.jpeg"/><Relationship Id="rId7" Type="http://schemas.openxmlformats.org/officeDocument/2006/relationships/image" Target="../media/image35.jpeg"/><Relationship Id="rId2" Type="http://schemas.openxmlformats.org/officeDocument/2006/relationships/notesSlide" Target="../notesSlides/notesSlide43.xml"/><Relationship Id="rId1" Type="http://schemas.openxmlformats.org/officeDocument/2006/relationships/slideLayout" Target="../slideLayouts/slideLayout7.xml"/><Relationship Id="rId6" Type="http://schemas.openxmlformats.org/officeDocument/2006/relationships/image" Target="../media/image34.jpeg"/><Relationship Id="rId5" Type="http://schemas.openxmlformats.org/officeDocument/2006/relationships/image" Target="../media/image33.jpeg"/><Relationship Id="rId10" Type="http://schemas.openxmlformats.org/officeDocument/2006/relationships/image" Target="../media/image38.jpeg"/><Relationship Id="rId4" Type="http://schemas.openxmlformats.org/officeDocument/2006/relationships/image" Target="../media/image32.jpeg"/><Relationship Id="rId9" Type="http://schemas.openxmlformats.org/officeDocument/2006/relationships/image" Target="../media/image37.jpeg"/></Relationships>
</file>

<file path=ppt/slides/_rels/slide48.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39.png"/><Relationship Id="rId1" Type="http://schemas.openxmlformats.org/officeDocument/2006/relationships/slideLayout" Target="../slideLayouts/slideLayout8.xml"/><Relationship Id="rId4" Type="http://schemas.openxmlformats.org/officeDocument/2006/relationships/image" Target="../media/image3.png"/></Relationships>
</file>

<file path=ppt/slides/_rels/slide4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47.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72370" y="179293"/>
            <a:ext cx="7445277" cy="2892541"/>
          </a:xfrm>
        </p:spPr>
        <p:txBody>
          <a:bodyPr/>
          <a:lstStyle/>
          <a:p>
            <a:pPr algn="ctr"/>
            <a:r>
              <a:rPr lang="en-US" sz="2800" dirty="0" smtClean="0"/>
              <a:t>Expanding Dental Therapy in Tribal Communities</a:t>
            </a:r>
            <a:endParaRPr lang="en-US" sz="2800" dirty="0">
              <a:solidFill>
                <a:srgbClr val="FFFFFF"/>
              </a:solidFill>
            </a:endParaRPr>
          </a:p>
        </p:txBody>
      </p:sp>
      <p:sp>
        <p:nvSpPr>
          <p:cNvPr id="3" name="Subtitle 2"/>
          <p:cNvSpPr>
            <a:spLocks noGrp="1"/>
          </p:cNvSpPr>
          <p:nvPr>
            <p:ph type="subTitle" idx="1"/>
          </p:nvPr>
        </p:nvSpPr>
        <p:spPr>
          <a:xfrm>
            <a:off x="642195" y="3624040"/>
            <a:ext cx="8033085" cy="1157135"/>
          </a:xfrm>
        </p:spPr>
        <p:txBody>
          <a:bodyPr>
            <a:noAutofit/>
          </a:bodyPr>
          <a:lstStyle/>
          <a:p>
            <a:pPr algn="ctr"/>
            <a:r>
              <a:rPr lang="en-US" sz="2000" dirty="0" smtClean="0"/>
              <a:t>Christina Peters</a:t>
            </a:r>
          </a:p>
          <a:p>
            <a:pPr algn="ctr"/>
            <a:r>
              <a:rPr lang="en-US" sz="2000" dirty="0" smtClean="0"/>
              <a:t>Native Dental Therapy Initiative Project Director</a:t>
            </a:r>
          </a:p>
          <a:p>
            <a:pPr algn="ctr"/>
            <a:r>
              <a:rPr lang="en-US" sz="2000" dirty="0"/>
              <a:t>Northwest Portland Area Indian Health </a:t>
            </a:r>
            <a:r>
              <a:rPr lang="en-US" sz="2000" dirty="0" smtClean="0"/>
              <a:t>Board</a:t>
            </a:r>
          </a:p>
          <a:p>
            <a:pPr algn="ctr"/>
            <a:r>
              <a:rPr lang="en-US" sz="2000" dirty="0" smtClean="0"/>
              <a:t>Andrew Shogren</a:t>
            </a:r>
          </a:p>
          <a:p>
            <a:pPr algn="ctr"/>
            <a:r>
              <a:rPr lang="en-US" sz="2000" dirty="0" smtClean="0"/>
              <a:t>Tribal Health Director, Suquamish Tribe</a:t>
            </a:r>
          </a:p>
          <a:p>
            <a:pPr algn="ctr"/>
            <a:r>
              <a:rPr lang="en-US" sz="1400" dirty="0" smtClean="0"/>
              <a:t>Tribal Self Governance Conference</a:t>
            </a:r>
          </a:p>
          <a:p>
            <a:pPr algn="ctr"/>
            <a:r>
              <a:rPr lang="en-US" sz="1400" dirty="0" smtClean="0"/>
              <a:t>Travers City, MI April 1, 2019</a:t>
            </a:r>
            <a:endParaRPr lang="en-US" sz="1400" dirty="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9091074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subTitle" idx="4294967295"/>
          </p:nvPr>
        </p:nvSpPr>
        <p:spPr>
          <a:xfrm>
            <a:off x="533400" y="609600"/>
            <a:ext cx="7848600" cy="1676400"/>
          </a:xfrm>
        </p:spPr>
        <p:txBody>
          <a:bodyPr/>
          <a:lstStyle/>
          <a:p>
            <a:pPr marL="0" indent="0" algn="ctr" eaLnBrk="1" hangingPunct="1">
              <a:lnSpc>
                <a:spcPct val="115000"/>
              </a:lnSpc>
              <a:buFont typeface="Wingdings" panose="05000000000000000000" pitchFamily="2" charset="2"/>
              <a:buNone/>
            </a:pPr>
            <a:r>
              <a:rPr lang="fr-FR" altLang="en-US" sz="2800" i="1" dirty="0" smtClean="0">
                <a:solidFill>
                  <a:srgbClr val="57576E"/>
                </a:solidFill>
              </a:rPr>
              <a:t>Building a 21</a:t>
            </a:r>
            <a:r>
              <a:rPr lang="fr-FR" altLang="en-US" sz="2800" i="1" baseline="30000" dirty="0" smtClean="0">
                <a:solidFill>
                  <a:srgbClr val="57576E"/>
                </a:solidFill>
              </a:rPr>
              <a:t>st</a:t>
            </a:r>
            <a:r>
              <a:rPr lang="fr-FR" altLang="en-US" sz="2800" i="1" dirty="0" smtClean="0">
                <a:solidFill>
                  <a:srgbClr val="57576E"/>
                </a:solidFill>
              </a:rPr>
              <a:t> Century Dental Team at Swinomish </a:t>
            </a:r>
            <a:r>
              <a:rPr lang="fr-FR" altLang="en-US" sz="2800" i="1" dirty="0" err="1" smtClean="0">
                <a:solidFill>
                  <a:srgbClr val="57576E"/>
                </a:solidFill>
              </a:rPr>
              <a:t>Indian</a:t>
            </a:r>
            <a:r>
              <a:rPr lang="fr-FR" altLang="en-US" sz="2800" i="1" dirty="0" smtClean="0">
                <a:solidFill>
                  <a:srgbClr val="57576E"/>
                </a:solidFill>
              </a:rPr>
              <a:t> Tribal </a:t>
            </a:r>
            <a:r>
              <a:rPr lang="fr-FR" altLang="en-US" sz="2800" i="1" dirty="0" err="1" smtClean="0">
                <a:solidFill>
                  <a:srgbClr val="57576E"/>
                </a:solidFill>
              </a:rPr>
              <a:t>Community</a:t>
            </a:r>
            <a:endParaRPr lang="fr-FR" altLang="en-US" sz="2800" i="1" dirty="0" smtClean="0">
              <a:solidFill>
                <a:srgbClr val="57576E"/>
              </a:solidFill>
            </a:endParaRPr>
          </a:p>
          <a:p>
            <a:pPr marL="0" indent="0" algn="ctr" eaLnBrk="1" hangingPunct="1">
              <a:lnSpc>
                <a:spcPct val="115000"/>
              </a:lnSpc>
              <a:buFont typeface="Wingdings" panose="05000000000000000000" pitchFamily="2" charset="2"/>
              <a:buNone/>
            </a:pPr>
            <a:r>
              <a:rPr lang="fr-FR" altLang="en-US" sz="2800" i="1" dirty="0" smtClean="0">
                <a:solidFill>
                  <a:srgbClr val="57576E"/>
                </a:solidFill>
              </a:rPr>
              <a:t>-- and Beyond!</a:t>
            </a:r>
          </a:p>
          <a:p>
            <a:pPr marL="0" indent="0" algn="ctr" eaLnBrk="1" hangingPunct="1">
              <a:lnSpc>
                <a:spcPct val="80000"/>
              </a:lnSpc>
              <a:buFont typeface="Wingdings" panose="05000000000000000000" pitchFamily="2" charset="2"/>
              <a:buNone/>
            </a:pPr>
            <a:endParaRPr lang="fr-FR" altLang="en-US" sz="1600" dirty="0" smtClean="0">
              <a:solidFill>
                <a:srgbClr val="57576E"/>
              </a:solidFill>
            </a:endParaRPr>
          </a:p>
        </p:txBody>
      </p:sp>
      <p:pic>
        <p:nvPicPr>
          <p:cNvPr id="16387" name="Picture 3"/>
          <p:cNvPicPr preferRelativeResize="0">
            <a:picLocks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2281237" y="2209800"/>
            <a:ext cx="4352925" cy="3810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pic>
      <p:sp>
        <p:nvSpPr>
          <p:cNvPr id="16388" name="Rectangle 4"/>
          <p:cNvSpPr>
            <a:spLocks noChangeArrowheads="1"/>
          </p:cNvSpPr>
          <p:nvPr/>
        </p:nvSpPr>
        <p:spPr bwMode="auto">
          <a:xfrm>
            <a:off x="1219200" y="5943600"/>
            <a:ext cx="4114800" cy="36988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buSzPct val="100000"/>
              <a:defRPr>
                <a:solidFill>
                  <a:schemeClr val="tx1"/>
                </a:solidFill>
                <a:latin typeface="Arial" panose="020B0604020202020204" pitchFamily="34" charset="0"/>
                <a:ea typeface="ＭＳ Ｐゴシック" panose="020B0600070205080204" pitchFamily="34" charset="-128"/>
              </a:defRPr>
            </a:lvl1pPr>
            <a:lvl2pPr marL="742950" indent="-285750">
              <a:buSzPct val="100000"/>
              <a:defRPr>
                <a:solidFill>
                  <a:schemeClr val="tx1"/>
                </a:solidFill>
                <a:latin typeface="Arial" panose="020B0604020202020204" pitchFamily="34" charset="0"/>
                <a:ea typeface="ＭＳ Ｐゴシック" panose="020B0600070205080204" pitchFamily="34" charset="-128"/>
              </a:defRPr>
            </a:lvl2pPr>
            <a:lvl3pPr marL="1143000" indent="-228600">
              <a:buSzPct val="100000"/>
              <a:defRPr>
                <a:solidFill>
                  <a:schemeClr val="tx1"/>
                </a:solidFill>
                <a:latin typeface="Arial" panose="020B0604020202020204" pitchFamily="34" charset="0"/>
                <a:ea typeface="ＭＳ Ｐゴシック" panose="020B0600070205080204" pitchFamily="34" charset="-128"/>
              </a:defRPr>
            </a:lvl3pPr>
            <a:lvl4pPr marL="1600200" indent="-228600">
              <a:buSzPct val="100000"/>
              <a:defRPr>
                <a:solidFill>
                  <a:schemeClr val="tx1"/>
                </a:solidFill>
                <a:latin typeface="Arial" panose="020B0604020202020204" pitchFamily="34" charset="0"/>
                <a:ea typeface="ＭＳ Ｐゴシック" panose="020B0600070205080204" pitchFamily="34" charset="-128"/>
              </a:defRPr>
            </a:lvl4pPr>
            <a:lvl5pPr marL="2057400" indent="-228600">
              <a:buSzPct val="100000"/>
              <a:defRPr>
                <a:solidFill>
                  <a:schemeClr val="tx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buSzPct val="100000"/>
              <a:defRPr>
                <a:solidFill>
                  <a:schemeClr val="tx1"/>
                </a:solidFill>
                <a:latin typeface="Arial" panose="020B0604020202020204" pitchFamily="34" charset="0"/>
                <a:ea typeface="ＭＳ Ｐゴシック" panose="020B0600070205080204" pitchFamily="34" charset="-128"/>
              </a:defRPr>
            </a:lvl9pPr>
          </a:lstStyle>
          <a:p>
            <a:pPr algn="ctr">
              <a:buFont typeface="Wingdings" panose="05000000000000000000" pitchFamily="2" charset="2"/>
              <a:buNone/>
            </a:pPr>
            <a:endParaRPr lang="fr-FR" altLang="en-US"/>
          </a:p>
        </p:txBody>
      </p:sp>
      <p:pic>
        <p:nvPicPr>
          <p:cNvPr id="5" name="Picture 4"/>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713342712"/>
      </p:ext>
    </p:extLst>
  </p:cSld>
  <p:clrMapOvr>
    <a:masterClrMapping/>
  </p:clrMapOvr>
  <p:transition spd="slow">
    <p:cut/>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
        <p:nvSpPr>
          <p:cNvPr id="5" name="TextBox 4"/>
          <p:cNvSpPr txBox="1"/>
          <p:nvPr/>
        </p:nvSpPr>
        <p:spPr>
          <a:xfrm>
            <a:off x="397565" y="1166192"/>
            <a:ext cx="8529865" cy="3570208"/>
          </a:xfrm>
          <a:prstGeom prst="rect">
            <a:avLst/>
          </a:prstGeom>
          <a:noFill/>
        </p:spPr>
        <p:txBody>
          <a:bodyPr wrap="square" rtlCol="0">
            <a:spAutoFit/>
          </a:bodyPr>
          <a:lstStyle/>
          <a:p>
            <a:r>
              <a:rPr lang="en-US" sz="3200" b="1" dirty="0" smtClean="0"/>
              <a:t>Topics of Discussion:</a:t>
            </a:r>
          </a:p>
          <a:p>
            <a:endParaRPr lang="en-US" sz="3200" b="1" dirty="0" smtClean="0"/>
          </a:p>
          <a:p>
            <a:pPr marL="285750" indent="-285750">
              <a:buFont typeface="Arial" panose="020B0604020202020204" pitchFamily="34" charset="0"/>
              <a:buChar char="•"/>
            </a:pPr>
            <a:r>
              <a:rPr lang="en-US" b="1" dirty="0"/>
              <a:t>Swinomish </a:t>
            </a:r>
            <a:r>
              <a:rPr lang="en-US" b="1" dirty="0" smtClean="0"/>
              <a:t>Licensing - Christina</a:t>
            </a:r>
            <a:endParaRPr lang="en-US" b="1" dirty="0"/>
          </a:p>
          <a:p>
            <a:pPr marL="285750" indent="-285750">
              <a:buFont typeface="Arial" panose="020B0604020202020204" pitchFamily="34" charset="0"/>
              <a:buChar char="•"/>
            </a:pPr>
            <a:r>
              <a:rPr lang="en-US" b="1" dirty="0" smtClean="0"/>
              <a:t>How Dental Therapy fits into the Community Health Aide Program – Andrew</a:t>
            </a:r>
          </a:p>
          <a:p>
            <a:pPr marL="285750" indent="-285750">
              <a:buFont typeface="Arial" panose="020B0604020202020204" pitchFamily="34" charset="0"/>
              <a:buChar char="•"/>
            </a:pPr>
            <a:r>
              <a:rPr lang="en-US" b="1" dirty="0" smtClean="0"/>
              <a:t>Portland Area and National Update on CHAP expansion –Andrew and Christina</a:t>
            </a:r>
          </a:p>
          <a:p>
            <a:pPr marL="285750" indent="-285750">
              <a:buFont typeface="Arial" panose="020B0604020202020204" pitchFamily="34" charset="0"/>
              <a:buChar char="•"/>
            </a:pPr>
            <a:r>
              <a:rPr lang="en-US" b="1" dirty="0" smtClean="0"/>
              <a:t>Ways to use Dental Therapists in your communities – Andrew and Christina</a:t>
            </a:r>
          </a:p>
          <a:p>
            <a:endParaRPr lang="en-US" b="1" dirty="0" smtClean="0"/>
          </a:p>
          <a:p>
            <a:endParaRPr lang="en-US" dirty="0"/>
          </a:p>
        </p:txBody>
      </p:sp>
    </p:spTree>
    <p:extLst>
      <p:ext uri="{BB962C8B-B14F-4D97-AF65-F5344CB8AC3E}">
        <p14:creationId xmlns:p14="http://schemas.microsoft.com/office/powerpoint/2010/main" val="163804205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a:t>
            </a:r>
            <a:endParaRPr lang="en-US" dirty="0"/>
          </a:p>
        </p:txBody>
      </p:sp>
      <p:sp>
        <p:nvSpPr>
          <p:cNvPr id="3" name="Content Placeholder 2"/>
          <p:cNvSpPr>
            <a:spLocks noGrp="1"/>
          </p:cNvSpPr>
          <p:nvPr>
            <p:ph sz="half" idx="1"/>
          </p:nvPr>
        </p:nvSpPr>
        <p:spPr/>
        <p:txBody>
          <a:bodyPr>
            <a:normAutofit fontScale="85000" lnSpcReduction="20000"/>
          </a:bodyPr>
          <a:lstStyle/>
          <a:p>
            <a:r>
              <a:rPr lang="en-US" dirty="0" smtClean="0"/>
              <a:t>Our Board is interested in supporting </a:t>
            </a:r>
            <a:r>
              <a:rPr lang="en-US" dirty="0"/>
              <a:t>long term sustainable solutions that build up our communities, create opportunities for our youth and tribal members, educate our healers and train the next generation of work force. </a:t>
            </a:r>
          </a:p>
        </p:txBody>
      </p:sp>
      <p:pic>
        <p:nvPicPr>
          <p:cNvPr id="5" name="Picture 2"/>
          <p:cNvPicPr>
            <a:picLocks noGrp="1" noChangeAspect="1"/>
          </p:cNvPicPr>
          <p:nvPr>
            <p:ph sz="half" idx="2"/>
          </p:nvPr>
        </p:nvPicPr>
        <p:blipFill>
          <a:blip r:embed="rId3" cstate="email">
            <a:extLst>
              <a:ext uri="{28A0092B-C50C-407E-A947-70E740481C1C}">
                <a14:useLocalDpi xmlns:a14="http://schemas.microsoft.com/office/drawing/2010/main" val="0"/>
              </a:ext>
            </a:extLst>
          </a:blip>
          <a:srcRect/>
          <a:stretch>
            <a:fillRect/>
          </a:stretch>
        </p:blipFill>
        <p:spPr bwMode="auto">
          <a:xfrm>
            <a:off x="4602531" y="747823"/>
            <a:ext cx="3925100" cy="52334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 name="Picture 5"/>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0457253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fontScale="90000"/>
          </a:bodyPr>
          <a:lstStyle/>
          <a:p>
            <a:r>
              <a:rPr lang="en-US" dirty="0" smtClean="0"/>
              <a:t>Education Attainment</a:t>
            </a:r>
            <a:endParaRPr lang="en-US" dirty="0"/>
          </a:p>
        </p:txBody>
      </p:sp>
      <p:sp>
        <p:nvSpPr>
          <p:cNvPr id="6" name="Content Placeholder 5"/>
          <p:cNvSpPr>
            <a:spLocks noGrp="1"/>
          </p:cNvSpPr>
          <p:nvPr>
            <p:ph idx="1"/>
          </p:nvPr>
        </p:nvSpPr>
        <p:spPr/>
        <p:txBody>
          <a:bodyPr/>
          <a:lstStyle/>
          <a:p>
            <a:r>
              <a:rPr lang="en-US" dirty="0" smtClean="0"/>
              <a:t>Plays a significant role in shaping employment opportunities</a:t>
            </a:r>
          </a:p>
          <a:p>
            <a:r>
              <a:rPr lang="en-US" dirty="0" smtClean="0"/>
              <a:t>Can increase capacity for better decision making regarding one’s health</a:t>
            </a:r>
          </a:p>
          <a:p>
            <a:r>
              <a:rPr lang="en-US" dirty="0" smtClean="0"/>
              <a:t>Provide scope for increasing social and personal resources that are vital for physical and mental health</a:t>
            </a:r>
            <a:endParaRPr lang="en-US" dirty="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21444593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Economic Stability</a:t>
            </a:r>
            <a:endParaRPr lang="en-US" dirty="0"/>
          </a:p>
        </p:txBody>
      </p:sp>
      <p:sp>
        <p:nvSpPr>
          <p:cNvPr id="5" name="Content Placeholder 4"/>
          <p:cNvSpPr>
            <a:spLocks noGrp="1"/>
          </p:cNvSpPr>
          <p:nvPr>
            <p:ph idx="1"/>
          </p:nvPr>
        </p:nvSpPr>
        <p:spPr/>
        <p:txBody>
          <a:bodyPr/>
          <a:lstStyle/>
          <a:p>
            <a:r>
              <a:rPr lang="en-US" dirty="0" smtClean="0"/>
              <a:t>Employment Attainment</a:t>
            </a:r>
          </a:p>
          <a:p>
            <a:r>
              <a:rPr lang="en-US" dirty="0" smtClean="0"/>
              <a:t>Living Wage</a:t>
            </a:r>
          </a:p>
          <a:p>
            <a:r>
              <a:rPr lang="en-US" dirty="0" smtClean="0"/>
              <a:t>Access to insurance and other resources</a:t>
            </a:r>
            <a:endParaRPr lang="en-US" dirty="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120341540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Picture 7"/>
          <p:cNvPicPr preferRelativeResize="0">
            <a:picLocks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381000" y="1878013"/>
            <a:ext cx="8305800" cy="4751387"/>
          </a:xfrm>
          <a:prstGeom prst="rect">
            <a:avLst/>
          </a:prstGeom>
          <a:noFill/>
          <a:ln w="127000" algn="ctr">
            <a:solidFill>
              <a:srgbClr val="6B7D72"/>
            </a:solidFill>
            <a:miter lim="800000"/>
            <a:headEnd/>
            <a:tailEnd/>
          </a:ln>
          <a:extLst>
            <a:ext uri="{909E8E84-426E-40DD-AFC4-6F175D3DCCD1}">
              <a14:hiddenFill xmlns:a14="http://schemas.microsoft.com/office/drawing/2010/main">
                <a:solidFill>
                  <a:srgbClr val="FFFFFF"/>
                </a:solidFill>
              </a14:hiddenFill>
            </a:ext>
          </a:extLst>
        </p:spPr>
      </p:pic>
      <p:sp>
        <p:nvSpPr>
          <p:cNvPr id="18435" name="Rectangle 8"/>
          <p:cNvSpPr>
            <a:spLocks noGrp="1" noChangeArrowheads="1"/>
          </p:cNvSpPr>
          <p:nvPr>
            <p:ph type="title" idx="4294967295"/>
          </p:nvPr>
        </p:nvSpPr>
        <p:spPr>
          <a:xfrm>
            <a:off x="304800" y="533400"/>
            <a:ext cx="8229600" cy="1066800"/>
          </a:xfrm>
        </p:spPr>
        <p:txBody>
          <a:bodyPr/>
          <a:lstStyle/>
          <a:p>
            <a:r>
              <a:rPr lang="fr-FR" altLang="en-US" sz="3200" smtClean="0"/>
              <a:t>Old I.H.S. Provided Dental Trailer</a:t>
            </a:r>
            <a:br>
              <a:rPr lang="fr-FR" altLang="en-US" sz="3200" smtClean="0"/>
            </a:br>
            <a:r>
              <a:rPr lang="fr-FR" altLang="en-US" sz="3200" smtClean="0"/>
              <a:t>Swinomish Indian Tribal Community</a:t>
            </a:r>
          </a:p>
        </p:txBody>
      </p:sp>
    </p:spTree>
    <p:extLst>
      <p:ext uri="{BB962C8B-B14F-4D97-AF65-F5344CB8AC3E}">
        <p14:creationId xmlns:p14="http://schemas.microsoft.com/office/powerpoint/2010/main" val="4045069218"/>
      </p:ext>
    </p:extLst>
  </p:cSld>
  <p:clrMapOvr>
    <a:masterClrMapping/>
  </p:clrMapOvr>
  <p:transition spd="slow">
    <p:cut/>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11"/>
          <p:cNvSpPr>
            <a:spLocks noGrp="1" noChangeArrowheads="1"/>
          </p:cNvSpPr>
          <p:nvPr>
            <p:ph type="title" idx="4294967295"/>
          </p:nvPr>
        </p:nvSpPr>
        <p:spPr>
          <a:xfrm>
            <a:off x="304800" y="457200"/>
            <a:ext cx="8229600" cy="1219200"/>
          </a:xfrm>
        </p:spPr>
        <p:txBody>
          <a:bodyPr>
            <a:normAutofit fontScale="90000"/>
          </a:bodyPr>
          <a:lstStyle/>
          <a:p>
            <a:r>
              <a:rPr lang="fr-FR" altLang="en-US" sz="3000" smtClean="0"/>
              <a:t>Swinomish Dental Clinic after Self Governance</a:t>
            </a:r>
            <a:br>
              <a:rPr lang="fr-FR" altLang="en-US" sz="3000" smtClean="0"/>
            </a:br>
            <a:r>
              <a:rPr lang="fr-FR" altLang="en-US" sz="3000" smtClean="0"/>
              <a:t>	-Exercising Sovereignty</a:t>
            </a:r>
            <a:r>
              <a:rPr lang="fr-FR" altLang="en-US" sz="2000" smtClean="0"/>
              <a:t/>
            </a:r>
            <a:br>
              <a:rPr lang="fr-FR" altLang="en-US" sz="2000" smtClean="0"/>
            </a:br>
            <a:endParaRPr lang="fr-FR" altLang="en-US" sz="2000" smtClean="0"/>
          </a:p>
        </p:txBody>
      </p:sp>
      <p:pic>
        <p:nvPicPr>
          <p:cNvPr id="20483" name="Picture 12"/>
          <p:cNvPicPr preferRelativeResize="0">
            <a:picLocks noGrp="1" noChangeArrowheads="1"/>
          </p:cNvPicPr>
          <p:nvPr>
            <p:ph idx="4294967295"/>
          </p:nvPr>
        </p:nvPicPr>
        <p:blipFill>
          <a:blip r:embed="rId3" cstate="email">
            <a:extLst>
              <a:ext uri="{28A0092B-C50C-407E-A947-70E740481C1C}">
                <a14:useLocalDpi xmlns:a14="http://schemas.microsoft.com/office/drawing/2010/main" val="0"/>
              </a:ext>
            </a:extLst>
          </a:blip>
          <a:srcRect l="12027" r="12027"/>
          <a:stretch>
            <a:fillRect/>
          </a:stretch>
        </p:blipFill>
        <p:spPr>
          <a:xfrm>
            <a:off x="381000" y="1708150"/>
            <a:ext cx="8305800" cy="4921250"/>
          </a:xfrm>
          <a:ln w="127000" algn="ctr">
            <a:solidFill>
              <a:srgbClr val="6B7D72"/>
            </a:solidFill>
            <a:miter lim="800000"/>
            <a:headEnd type="none" w="med" len="med"/>
            <a:tailEnd type="none" w="med" len="med"/>
          </a:ln>
        </p:spPr>
      </p:pic>
    </p:spTree>
    <p:extLst>
      <p:ext uri="{BB962C8B-B14F-4D97-AF65-F5344CB8AC3E}">
        <p14:creationId xmlns:p14="http://schemas.microsoft.com/office/powerpoint/2010/main" val="2096099374"/>
      </p:ext>
    </p:extLst>
  </p:cSld>
  <p:clrMapOvr>
    <a:masterClrMapping/>
  </p:clrMapOvr>
  <p:transition spd="slow">
    <p:cut/>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0" y="893064"/>
            <a:ext cx="9144000" cy="5071872"/>
          </a:xfrm>
          <a:prstGeom prst="rect">
            <a:avLst/>
          </a:prstGeom>
        </p:spPr>
      </p:pic>
    </p:spTree>
    <p:extLst>
      <p:ext uri="{BB962C8B-B14F-4D97-AF65-F5344CB8AC3E}">
        <p14:creationId xmlns:p14="http://schemas.microsoft.com/office/powerpoint/2010/main" val="186079064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19"/>
          <p:cNvSpPr>
            <a:spLocks noGrp="1" noChangeArrowheads="1"/>
          </p:cNvSpPr>
          <p:nvPr>
            <p:ph idx="4294967295"/>
          </p:nvPr>
        </p:nvSpPr>
        <p:spPr>
          <a:xfrm>
            <a:off x="304800" y="838200"/>
            <a:ext cx="8382000" cy="5029200"/>
          </a:xfrm>
        </p:spPr>
        <p:txBody>
          <a:bodyPr/>
          <a:lstStyle/>
          <a:p>
            <a:pPr>
              <a:lnSpc>
                <a:spcPct val="90000"/>
              </a:lnSpc>
            </a:pPr>
            <a:endParaRPr lang="en-US" altLang="en-US" dirty="0" smtClean="0"/>
          </a:p>
          <a:p>
            <a:pPr>
              <a:lnSpc>
                <a:spcPct val="90000"/>
              </a:lnSpc>
              <a:buFont typeface="Wingdings" panose="05000000000000000000" pitchFamily="2" charset="2"/>
              <a:buChar char="§"/>
            </a:pPr>
            <a:r>
              <a:rPr lang="en-US" altLang="en-US" sz="2200" dirty="0" smtClean="0"/>
              <a:t>Procedure review for FY 2012, 2013 and 2014 for Swinomish Clinic showed that over 50% of procedures and services could have been provided by trained dental therapist using the Alaska model</a:t>
            </a:r>
          </a:p>
          <a:p>
            <a:pPr>
              <a:lnSpc>
                <a:spcPct val="90000"/>
              </a:lnSpc>
              <a:buFont typeface="Wingdings" panose="05000000000000000000" pitchFamily="2" charset="2"/>
              <a:buChar char="§"/>
            </a:pPr>
            <a:endParaRPr lang="en-US" altLang="en-US" sz="2200" dirty="0" smtClean="0"/>
          </a:p>
          <a:p>
            <a:pPr>
              <a:lnSpc>
                <a:spcPct val="90000"/>
              </a:lnSpc>
              <a:buFont typeface="Wingdings" panose="05000000000000000000" pitchFamily="2" charset="2"/>
              <a:buChar char="§"/>
            </a:pPr>
            <a:r>
              <a:rPr lang="en-US" altLang="en-US" sz="2200" dirty="0" smtClean="0"/>
              <a:t>Analysis shows that the same procedures could have been covered with 50% personnel cost savings by replacing dentist time with dental therapist time</a:t>
            </a:r>
          </a:p>
          <a:p>
            <a:pPr>
              <a:lnSpc>
                <a:spcPct val="90000"/>
              </a:lnSpc>
              <a:buFont typeface="Wingdings" panose="05000000000000000000" pitchFamily="2" charset="2"/>
              <a:buChar char="§"/>
            </a:pPr>
            <a:endParaRPr lang="en-US" altLang="en-US" sz="2200" dirty="0" smtClean="0"/>
          </a:p>
          <a:p>
            <a:pPr>
              <a:lnSpc>
                <a:spcPct val="90000"/>
              </a:lnSpc>
              <a:buFont typeface="Wingdings" panose="05000000000000000000" pitchFamily="2" charset="2"/>
              <a:buChar char="§"/>
            </a:pPr>
            <a:r>
              <a:rPr lang="en-US" altLang="en-US" sz="2200" dirty="0" smtClean="0"/>
              <a:t>Analysis shows that dentist time could have been significantly re-oriented to more complex dentist-only procedures, i.e. such as prosthodontic, advanced restorative and surgical procedures, etc. </a:t>
            </a:r>
          </a:p>
          <a:p>
            <a:pPr>
              <a:lnSpc>
                <a:spcPct val="90000"/>
              </a:lnSpc>
              <a:buFont typeface="Wingdings" panose="05000000000000000000" pitchFamily="2" charset="2"/>
              <a:buChar char="§"/>
            </a:pPr>
            <a:endParaRPr lang="en-US" altLang="en-US" sz="2000" dirty="0" smtClean="0"/>
          </a:p>
          <a:p>
            <a:pPr>
              <a:lnSpc>
                <a:spcPct val="90000"/>
              </a:lnSpc>
              <a:buFont typeface="Wingdings" panose="05000000000000000000" pitchFamily="2" charset="2"/>
              <a:buNone/>
            </a:pPr>
            <a:endParaRPr lang="en-US" altLang="en-US" sz="2200" dirty="0" smtClean="0"/>
          </a:p>
        </p:txBody>
      </p:sp>
      <p:sp>
        <p:nvSpPr>
          <p:cNvPr id="2" name="TextBox 1"/>
          <p:cNvSpPr txBox="1"/>
          <p:nvPr/>
        </p:nvSpPr>
        <p:spPr>
          <a:xfrm>
            <a:off x="568282" y="540769"/>
            <a:ext cx="7855035" cy="461665"/>
          </a:xfrm>
          <a:prstGeom prst="rect">
            <a:avLst/>
          </a:prstGeom>
          <a:noFill/>
        </p:spPr>
        <p:txBody>
          <a:bodyPr wrap="none" rtlCol="0">
            <a:spAutoFit/>
          </a:bodyPr>
          <a:lstStyle/>
          <a:p>
            <a:r>
              <a:rPr lang="en-US" sz="2400" b="1" dirty="0" smtClean="0"/>
              <a:t>Adding a DHAT works for the Swinomish Community</a:t>
            </a:r>
            <a:endParaRPr lang="en-US" sz="2400" b="1" dirty="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619962724"/>
      </p:ext>
    </p:extLst>
  </p:cSld>
  <p:clrMapOvr>
    <a:masterClrMapping/>
  </p:clrMapOvr>
  <p:transition spd="slow">
    <p:cut/>
  </p:transition>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7234" y="5068579"/>
            <a:ext cx="6781800" cy="957559"/>
          </a:xfrm>
        </p:spPr>
        <p:txBody>
          <a:bodyPr/>
          <a:lstStyle/>
          <a:p>
            <a:pPr>
              <a:defRPr/>
            </a:pPr>
            <a:r>
              <a:rPr lang="en-US" dirty="0" smtClean="0"/>
              <a:t>Swinomish Today</a:t>
            </a:r>
            <a:endParaRPr lang="en-US" dirty="0"/>
          </a:p>
        </p:txBody>
      </p:sp>
      <p:pic>
        <p:nvPicPr>
          <p:cNvPr id="7170" name="Picture 2" descr="Image may contain: 9 people, people smiling, outdoor"/>
          <p:cNvPicPr>
            <a:picLocks noGrp="1" noChangeAspect="1" noChangeArrowheads="1"/>
          </p:cNvPicPr>
          <p:nvPr>
            <p:ph sz="half" idx="1"/>
          </p:nvPr>
        </p:nvPicPr>
        <p:blipFill>
          <a:blip r:embed="rId3" cstate="email">
            <a:extLst>
              <a:ext uri="{28A0092B-C50C-407E-A947-70E740481C1C}">
                <a14:useLocalDpi xmlns:a14="http://schemas.microsoft.com/office/drawing/2010/main" val="0"/>
              </a:ext>
            </a:extLst>
          </a:blip>
          <a:stretch>
            <a:fillRect/>
          </a:stretch>
        </p:blipFill>
        <p:spPr bwMode="auto">
          <a:xfrm>
            <a:off x="762000" y="664369"/>
            <a:ext cx="3657600" cy="3657600"/>
          </a:xfrm>
          <a:prstGeom prst="rect">
            <a:avLst/>
          </a:prstGeom>
          <a:noFill/>
          <a:extLst>
            <a:ext uri="{909E8E84-426E-40DD-AFC4-6F175D3DCCD1}">
              <a14:hiddenFill xmlns:a14="http://schemas.microsoft.com/office/drawing/2010/main">
                <a:solidFill>
                  <a:srgbClr val="FFFFFF"/>
                </a:solidFill>
              </a14:hiddenFill>
            </a:ext>
          </a:extLst>
        </p:spPr>
      </p:pic>
      <p:sp>
        <p:nvSpPr>
          <p:cNvPr id="5" name="Content Placeholder 4"/>
          <p:cNvSpPr>
            <a:spLocks noGrp="1"/>
          </p:cNvSpPr>
          <p:nvPr>
            <p:ph sz="half" idx="2"/>
          </p:nvPr>
        </p:nvSpPr>
        <p:spPr>
          <a:xfrm>
            <a:off x="4648200" y="609600"/>
            <a:ext cx="3657600" cy="4937759"/>
          </a:xfrm>
        </p:spPr>
        <p:txBody>
          <a:bodyPr>
            <a:normAutofit fontScale="70000" lnSpcReduction="20000"/>
          </a:bodyPr>
          <a:lstStyle/>
          <a:p>
            <a:r>
              <a:rPr lang="en-US" altLang="en-US" sz="2400" dirty="0"/>
              <a:t>Increase in patients seen</a:t>
            </a:r>
          </a:p>
          <a:p>
            <a:r>
              <a:rPr lang="en-US" altLang="en-US" sz="2400" dirty="0"/>
              <a:t>Completing treatment plans faster</a:t>
            </a:r>
          </a:p>
          <a:p>
            <a:r>
              <a:rPr lang="en-US" altLang="en-US" sz="2400" dirty="0"/>
              <a:t>Dentists doing almost 50% more crown, bridge, and </a:t>
            </a:r>
            <a:r>
              <a:rPr lang="en-US" altLang="en-US" sz="2400" dirty="0" smtClean="0"/>
              <a:t>partials and have started an implant program</a:t>
            </a:r>
            <a:endParaRPr lang="en-US" altLang="en-US" sz="2400" dirty="0"/>
          </a:p>
          <a:p>
            <a:r>
              <a:rPr lang="en-US" altLang="en-US" sz="2400" dirty="0"/>
              <a:t>More efficient </a:t>
            </a:r>
            <a:r>
              <a:rPr lang="ja-JP" altLang="en-US" sz="2400" dirty="0"/>
              <a:t>“</a:t>
            </a:r>
            <a:r>
              <a:rPr lang="en-US" altLang="ja-JP" sz="2400" dirty="0"/>
              <a:t>urgent</a:t>
            </a:r>
            <a:r>
              <a:rPr lang="ja-JP" altLang="en-US" sz="2400" dirty="0"/>
              <a:t>”</a:t>
            </a:r>
            <a:r>
              <a:rPr lang="en-US" altLang="ja-JP" sz="2400" dirty="0"/>
              <a:t> care time </a:t>
            </a:r>
          </a:p>
          <a:p>
            <a:r>
              <a:rPr lang="en-US" altLang="en-US" sz="2400" dirty="0"/>
              <a:t>Daniel is out in the community every week</a:t>
            </a:r>
          </a:p>
          <a:p>
            <a:pPr lvl="1"/>
            <a:r>
              <a:rPr lang="en-US" altLang="en-US" dirty="0">
                <a:solidFill>
                  <a:schemeClr val="tx1"/>
                </a:solidFill>
              </a:rPr>
              <a:t>Wednesdays with Head Start Program brushing and flossing</a:t>
            </a:r>
          </a:p>
          <a:p>
            <a:pPr lvl="1"/>
            <a:r>
              <a:rPr lang="en-US" altLang="en-US" dirty="0">
                <a:solidFill>
                  <a:schemeClr val="tx1"/>
                </a:solidFill>
              </a:rPr>
              <a:t>Delivering meals to elders in the community</a:t>
            </a:r>
          </a:p>
          <a:p>
            <a:r>
              <a:rPr lang="en-US" altLang="en-US" dirty="0"/>
              <a:t>Two DHAT students set to graduate from the ADTEP class of 2019.</a:t>
            </a:r>
          </a:p>
          <a:p>
            <a:endParaRPr lang="en-US" dirty="0"/>
          </a:p>
        </p:txBody>
      </p:sp>
      <p:pic>
        <p:nvPicPr>
          <p:cNvPr id="6" name="Picture 5"/>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572096178"/>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22"/>
          <p:cNvSpPr>
            <a:spLocks noGrp="1" noChangeArrowheads="1"/>
          </p:cNvSpPr>
          <p:nvPr>
            <p:ph type="title" idx="4294967295"/>
          </p:nvPr>
        </p:nvSpPr>
        <p:spPr>
          <a:xfrm>
            <a:off x="381000" y="533400"/>
            <a:ext cx="8229600" cy="990600"/>
          </a:xfrm>
        </p:spPr>
        <p:txBody>
          <a:bodyPr>
            <a:noAutofit/>
          </a:bodyPr>
          <a:lstStyle/>
          <a:p>
            <a:r>
              <a:rPr lang="en-US" altLang="en-US" sz="4000" dirty="0" smtClean="0"/>
              <a:t>Political Road to Sovereignty Solution</a:t>
            </a:r>
          </a:p>
        </p:txBody>
      </p:sp>
      <p:sp>
        <p:nvSpPr>
          <p:cNvPr id="26627" name="Rectangle 23"/>
          <p:cNvSpPr>
            <a:spLocks noGrp="1" noChangeArrowheads="1"/>
          </p:cNvSpPr>
          <p:nvPr>
            <p:ph idx="4294967295"/>
          </p:nvPr>
        </p:nvSpPr>
        <p:spPr>
          <a:xfrm>
            <a:off x="381000" y="2116182"/>
            <a:ext cx="8229600" cy="4530725"/>
          </a:xfrm>
        </p:spPr>
        <p:txBody>
          <a:bodyPr>
            <a:normAutofit lnSpcReduction="10000"/>
          </a:bodyPr>
          <a:lstStyle/>
          <a:p>
            <a:pPr>
              <a:lnSpc>
                <a:spcPct val="80000"/>
              </a:lnSpc>
              <a:buFont typeface="Wingdings" panose="05000000000000000000" pitchFamily="2" charset="2"/>
              <a:buChar char="§"/>
            </a:pPr>
            <a:r>
              <a:rPr lang="en-US" altLang="en-US" sz="2000" dirty="0" smtClean="0"/>
              <a:t>Swinomish worked for 7 years with the Northwest Portland Area Indian Health Board and a coalition of community advocates, public health organizations and dental professionals to pass a bill in the Washington Legislature authorizing dental therapists to practice in Washington in order to meet the requirement of the IHCIA limiting language</a:t>
            </a:r>
          </a:p>
          <a:p>
            <a:pPr>
              <a:lnSpc>
                <a:spcPct val="80000"/>
              </a:lnSpc>
              <a:buFont typeface="Wingdings" panose="05000000000000000000" pitchFamily="2" charset="2"/>
              <a:buChar char="§"/>
            </a:pPr>
            <a:endParaRPr lang="en-US" altLang="en-US" sz="2000" dirty="0" smtClean="0"/>
          </a:p>
          <a:p>
            <a:pPr>
              <a:lnSpc>
                <a:spcPct val="80000"/>
              </a:lnSpc>
              <a:buFont typeface="Wingdings" panose="05000000000000000000" pitchFamily="2" charset="2"/>
              <a:buChar char="§"/>
            </a:pPr>
            <a:r>
              <a:rPr lang="en-US" altLang="en-US" sz="2000" dirty="0" smtClean="0"/>
              <a:t>Swinomish worked for </a:t>
            </a:r>
            <a:r>
              <a:rPr lang="en-US" altLang="en-US" sz="2000" dirty="0"/>
              <a:t>3</a:t>
            </a:r>
            <a:r>
              <a:rPr lang="en-US" altLang="en-US" sz="2000" dirty="0" smtClean="0"/>
              <a:t> years to pass a </a:t>
            </a:r>
            <a:r>
              <a:rPr lang="en-US" altLang="en-US" sz="2000" b="1" dirty="0" smtClean="0"/>
              <a:t>Tribal Specific DHAT Authorization Bill</a:t>
            </a:r>
            <a:endParaRPr lang="en-US" altLang="en-US" sz="2000" dirty="0" smtClean="0"/>
          </a:p>
          <a:p>
            <a:pPr>
              <a:lnSpc>
                <a:spcPct val="80000"/>
              </a:lnSpc>
              <a:buFont typeface="Wingdings" panose="05000000000000000000" pitchFamily="2" charset="2"/>
              <a:buChar char="§"/>
            </a:pPr>
            <a:endParaRPr lang="en-US" altLang="en-US" sz="2000" dirty="0" smtClean="0"/>
          </a:p>
          <a:p>
            <a:pPr>
              <a:lnSpc>
                <a:spcPct val="80000"/>
              </a:lnSpc>
              <a:buFont typeface="Wingdings" panose="05000000000000000000" pitchFamily="2" charset="2"/>
              <a:buChar char="§"/>
            </a:pPr>
            <a:r>
              <a:rPr lang="en-US" altLang="en-US" sz="2000" dirty="0" smtClean="0"/>
              <a:t>Before 2016, no bill got out of House or Senate Committees in Washington State, blocked by legislators working on behalf of the Washington State Dental Association</a:t>
            </a:r>
          </a:p>
          <a:p>
            <a:pPr>
              <a:lnSpc>
                <a:spcPct val="80000"/>
              </a:lnSpc>
              <a:buFont typeface="Wingdings" panose="05000000000000000000" pitchFamily="2" charset="2"/>
              <a:buChar char="§"/>
            </a:pPr>
            <a:endParaRPr lang="en-US" altLang="en-US" sz="2000" dirty="0" smtClean="0"/>
          </a:p>
          <a:p>
            <a:pPr>
              <a:lnSpc>
                <a:spcPct val="80000"/>
              </a:lnSpc>
              <a:buFont typeface="Wingdings" panose="05000000000000000000" pitchFamily="2" charset="2"/>
              <a:buChar char="§"/>
            </a:pPr>
            <a:r>
              <a:rPr lang="en-US" altLang="en-US" sz="2000" b="1" dirty="0" smtClean="0"/>
              <a:t>Swinomish determined it has the power and obligation to address oral health systems change by exercising its Tribal Sovereignty</a:t>
            </a:r>
          </a:p>
          <a:p>
            <a:pPr>
              <a:lnSpc>
                <a:spcPct val="80000"/>
              </a:lnSpc>
              <a:buFont typeface="Wingdings" panose="05000000000000000000" pitchFamily="2" charset="2"/>
              <a:buNone/>
            </a:pPr>
            <a:endParaRPr lang="en-US" altLang="en-US" sz="2000" dirty="0" smtClean="0"/>
          </a:p>
          <a:p>
            <a:pPr>
              <a:lnSpc>
                <a:spcPct val="80000"/>
              </a:lnSpc>
              <a:buFont typeface="Wingdings" panose="05000000000000000000" pitchFamily="2" charset="2"/>
              <a:buNone/>
            </a:pPr>
            <a:endParaRPr lang="en-US" altLang="en-US" sz="1700" dirty="0" smtClean="0"/>
          </a:p>
          <a:p>
            <a:pPr>
              <a:lnSpc>
                <a:spcPct val="80000"/>
              </a:lnSpc>
              <a:buFont typeface="Wingdings" panose="05000000000000000000" pitchFamily="2" charset="2"/>
              <a:buNone/>
            </a:pPr>
            <a:endParaRPr lang="en-US" altLang="en-US" sz="1700" dirty="0" smtClean="0"/>
          </a:p>
          <a:p>
            <a:pPr>
              <a:lnSpc>
                <a:spcPct val="80000"/>
              </a:lnSpc>
              <a:buFont typeface="Wingdings" panose="05000000000000000000" pitchFamily="2" charset="2"/>
              <a:buNone/>
            </a:pPr>
            <a:endParaRPr lang="en-US" altLang="en-US" sz="1700" dirty="0" smtClean="0"/>
          </a:p>
          <a:p>
            <a:pPr>
              <a:lnSpc>
                <a:spcPct val="80000"/>
              </a:lnSpc>
              <a:buFont typeface="Wingdings" panose="05000000000000000000" pitchFamily="2" charset="2"/>
              <a:buNone/>
            </a:pPr>
            <a:endParaRPr lang="en-US" altLang="en-US" sz="1700" dirty="0" smtClean="0"/>
          </a:p>
          <a:p>
            <a:pPr>
              <a:lnSpc>
                <a:spcPct val="80000"/>
              </a:lnSpc>
              <a:buFont typeface="Wingdings" panose="05000000000000000000" pitchFamily="2" charset="2"/>
              <a:buNone/>
            </a:pPr>
            <a:endParaRPr lang="en-US" altLang="en-US" sz="1700"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1442279745"/>
      </p:ext>
    </p:extLst>
  </p:cSld>
  <p:clrMapOvr>
    <a:masterClrMapping/>
  </p:clrMapOvr>
  <p:transition spd="slow">
    <p:cut/>
  </p:transition>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1999" y="354234"/>
            <a:ext cx="7543800" cy="5239371"/>
          </a:xfrm>
        </p:spPr>
        <p:txBody>
          <a:bodyPr>
            <a:normAutofit fontScale="85000" lnSpcReduction="20000"/>
          </a:bodyPr>
          <a:lstStyle/>
          <a:p>
            <a:pPr marL="0" indent="0">
              <a:buNone/>
            </a:pPr>
            <a:r>
              <a:rPr lang="en-US" b="1" dirty="0" smtClean="0"/>
              <a:t>The Community Health Aide Program is nationalized through with the permanent reauthorization of the IHCIA</a:t>
            </a:r>
          </a:p>
          <a:p>
            <a:pPr marL="0" indent="0">
              <a:buNone/>
            </a:pPr>
            <a:endParaRPr lang="en-US" b="1" dirty="0" smtClean="0"/>
          </a:p>
          <a:p>
            <a:pPr marL="0" indent="0">
              <a:buNone/>
            </a:pPr>
            <a:r>
              <a:rPr lang="en-US" dirty="0" smtClean="0"/>
              <a:t>However: </a:t>
            </a:r>
          </a:p>
          <a:p>
            <a:pPr marL="0" indent="0">
              <a:buNone/>
            </a:pPr>
            <a:endParaRPr lang="en-US" dirty="0" smtClean="0"/>
          </a:p>
          <a:p>
            <a:pPr marL="0" indent="0">
              <a:buNone/>
            </a:pPr>
            <a:r>
              <a:rPr lang="en-US" dirty="0" smtClean="0"/>
              <a:t>IHCIA Title 25 </a:t>
            </a:r>
            <a:r>
              <a:rPr lang="en-US" dirty="0">
                <a:latin typeface="Symbol" panose="05050102010706020507" pitchFamily="18" charset="2"/>
                <a:cs typeface="Calibri" panose="020F0502020204030204" pitchFamily="34" charset="0"/>
              </a:rPr>
              <a:t>§</a:t>
            </a:r>
            <a:r>
              <a:rPr lang="en-US" dirty="0" smtClean="0"/>
              <a:t>1616L(2)(B</a:t>
            </a:r>
            <a:r>
              <a:rPr lang="en-US" dirty="0"/>
              <a:t>) shall exclude dental health aide therapist services from services covered under the program. </a:t>
            </a:r>
            <a:endParaRPr lang="en-US" dirty="0" smtClean="0"/>
          </a:p>
          <a:p>
            <a:pPr marL="0" indent="0">
              <a:buNone/>
            </a:pPr>
            <a:r>
              <a:rPr lang="en-US" b="1" dirty="0" smtClean="0"/>
              <a:t>AND</a:t>
            </a:r>
          </a:p>
          <a:p>
            <a:pPr marL="0" indent="0">
              <a:buNone/>
            </a:pPr>
            <a:r>
              <a:rPr lang="en-US" dirty="0" smtClean="0"/>
              <a:t>IHCIA Title 25 </a:t>
            </a:r>
            <a:r>
              <a:rPr lang="en-US" dirty="0">
                <a:latin typeface="Symbol" panose="05050102010706020507" pitchFamily="18" charset="2"/>
                <a:cs typeface="Calibri" panose="020F0502020204030204" pitchFamily="34" charset="0"/>
              </a:rPr>
              <a:t>§</a:t>
            </a:r>
            <a:r>
              <a:rPr lang="en-US" dirty="0" smtClean="0"/>
              <a:t>1616L(3)Election </a:t>
            </a:r>
            <a:r>
              <a:rPr lang="en-US" dirty="0"/>
              <a:t>of Indian tribe or tribal organization </a:t>
            </a:r>
            <a:endParaRPr lang="en-US" dirty="0" smtClean="0"/>
          </a:p>
          <a:p>
            <a:pPr marL="0" indent="0">
              <a:buNone/>
            </a:pPr>
            <a:r>
              <a:rPr lang="en-US" dirty="0" smtClean="0"/>
              <a:t>(</a:t>
            </a:r>
            <a:r>
              <a:rPr lang="en-US" dirty="0"/>
              <a:t>A) In general </a:t>
            </a:r>
            <a:endParaRPr lang="en-US" dirty="0" smtClean="0"/>
          </a:p>
          <a:p>
            <a:pPr marL="320040" lvl="1" indent="0">
              <a:buNone/>
            </a:pPr>
            <a:r>
              <a:rPr lang="en-US" dirty="0" smtClean="0"/>
              <a:t>Subparagraph </a:t>
            </a:r>
            <a:r>
              <a:rPr lang="en-US" dirty="0"/>
              <a:t>(B) of paragraph (2) shall not apply in the case of an election made by an Indian tribe or tribal organization </a:t>
            </a:r>
            <a:r>
              <a:rPr lang="en-US" b="1" dirty="0"/>
              <a:t>located in a State (other than Alaska) in which the use of dental health aide therapist services or midlevel dental health provider services is authorized under State law </a:t>
            </a:r>
            <a:r>
              <a:rPr lang="en-US" dirty="0"/>
              <a:t>to supply such services in accordance with State law. </a:t>
            </a:r>
          </a:p>
        </p:txBody>
      </p:sp>
    </p:spTree>
    <p:extLst>
      <p:ext uri="{BB962C8B-B14F-4D97-AF65-F5344CB8AC3E}">
        <p14:creationId xmlns:p14="http://schemas.microsoft.com/office/powerpoint/2010/main" val="168470836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762000" y="609601"/>
            <a:ext cx="3657600" cy="5075582"/>
          </a:xfrm>
        </p:spPr>
        <p:txBody>
          <a:bodyPr>
            <a:normAutofit lnSpcReduction="10000"/>
          </a:bodyPr>
          <a:lstStyle/>
          <a:p>
            <a:r>
              <a:rPr lang="en-US" dirty="0" smtClean="0"/>
              <a:t>Undaunted by the ADA, Swinomish decided to create the regulatory structure to license and employ a DHAT based on the Alaska CHAP Standards and Procedures.</a:t>
            </a:r>
            <a:endParaRPr lang="en-US" dirty="0"/>
          </a:p>
        </p:txBody>
      </p:sp>
      <p:pic>
        <p:nvPicPr>
          <p:cNvPr id="6" name="Content Placeholder 5"/>
          <p:cNvPicPr>
            <a:picLocks noGrp="1" noChangeAspect="1"/>
          </p:cNvPicPr>
          <p:nvPr>
            <p:ph sz="half" idx="2"/>
          </p:nvPr>
        </p:nvPicPr>
        <p:blipFill>
          <a:blip r:embed="rId3" cstate="email">
            <a:extLst>
              <a:ext uri="{28A0092B-C50C-407E-A947-70E740481C1C}">
                <a14:useLocalDpi xmlns:a14="http://schemas.microsoft.com/office/drawing/2010/main" val="0"/>
              </a:ext>
            </a:extLst>
          </a:blip>
          <a:stretch>
            <a:fillRect/>
          </a:stretch>
        </p:blipFill>
        <p:spPr>
          <a:xfrm>
            <a:off x="4648200" y="1775619"/>
            <a:ext cx="3657600" cy="2743200"/>
          </a:xfrm>
        </p:spPr>
      </p:pic>
      <p:sp>
        <p:nvSpPr>
          <p:cNvPr id="7" name="TextBox 6"/>
          <p:cNvSpPr txBox="1"/>
          <p:nvPr/>
        </p:nvSpPr>
        <p:spPr>
          <a:xfrm>
            <a:off x="4648200" y="4711148"/>
            <a:ext cx="3743739" cy="461665"/>
          </a:xfrm>
          <a:prstGeom prst="rect">
            <a:avLst/>
          </a:prstGeom>
          <a:noFill/>
        </p:spPr>
        <p:txBody>
          <a:bodyPr wrap="square" rtlCol="0">
            <a:spAutoFit/>
          </a:bodyPr>
          <a:lstStyle/>
          <a:p>
            <a:r>
              <a:rPr lang="en-US" sz="1200" dirty="0" smtClean="0"/>
              <a:t>DHAT Daniel Kennedy at Swinomish on his first day with his first patient, Anthony Cladoosby</a:t>
            </a:r>
            <a:endParaRPr lang="en-US" sz="1200" dirty="0"/>
          </a:p>
        </p:txBody>
      </p:sp>
    </p:spTree>
    <p:extLst>
      <p:ext uri="{BB962C8B-B14F-4D97-AF65-F5344CB8AC3E}">
        <p14:creationId xmlns:p14="http://schemas.microsoft.com/office/powerpoint/2010/main" val="209664219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4" name="Rectangle 26"/>
          <p:cNvSpPr>
            <a:spLocks noGrp="1" noChangeArrowheads="1"/>
          </p:cNvSpPr>
          <p:nvPr>
            <p:ph type="title" idx="4294967295"/>
          </p:nvPr>
        </p:nvSpPr>
        <p:spPr>
          <a:xfrm>
            <a:off x="485503" y="4848497"/>
            <a:ext cx="8229600" cy="990600"/>
          </a:xfrm>
        </p:spPr>
        <p:txBody>
          <a:bodyPr/>
          <a:lstStyle/>
          <a:p>
            <a:r>
              <a:rPr lang="fr-FR" altLang="en-US" dirty="0" err="1" smtClean="0"/>
              <a:t>Sovereignty</a:t>
            </a:r>
            <a:r>
              <a:rPr lang="fr-FR" altLang="en-US" b="1" dirty="0" smtClean="0"/>
              <a:t> </a:t>
            </a:r>
            <a:r>
              <a:rPr lang="fr-FR" altLang="en-US" dirty="0" smtClean="0"/>
              <a:t>in Action:</a:t>
            </a:r>
          </a:p>
        </p:txBody>
      </p:sp>
      <p:sp>
        <p:nvSpPr>
          <p:cNvPr id="28675" name="Rectangle 27"/>
          <p:cNvSpPr>
            <a:spLocks noGrp="1" noChangeArrowheads="1"/>
          </p:cNvSpPr>
          <p:nvPr>
            <p:ph idx="4294967295"/>
          </p:nvPr>
        </p:nvSpPr>
        <p:spPr>
          <a:xfrm>
            <a:off x="573609" y="1338943"/>
            <a:ext cx="8053388" cy="5029200"/>
          </a:xfrm>
        </p:spPr>
        <p:txBody>
          <a:bodyPr/>
          <a:lstStyle/>
          <a:p>
            <a:pPr marL="0" indent="0">
              <a:buFont typeface="Wingdings" panose="05000000000000000000" pitchFamily="2" charset="2"/>
              <a:buNone/>
            </a:pPr>
            <a:r>
              <a:rPr lang="en-US" altLang="en-US" u="sng" dirty="0" smtClean="0"/>
              <a:t>Build Tribal Regulatory Framework</a:t>
            </a:r>
          </a:p>
          <a:p>
            <a:pPr marL="0" indent="0">
              <a:buFont typeface="Wingdings" panose="05000000000000000000" pitchFamily="2" charset="2"/>
              <a:buNone/>
            </a:pPr>
            <a:endParaRPr lang="en-US" altLang="en-US" sz="1400" dirty="0" smtClean="0"/>
          </a:p>
          <a:p>
            <a:pPr marL="0" indent="0">
              <a:buFont typeface="Wingdings" panose="05000000000000000000" pitchFamily="2" charset="2"/>
              <a:buChar char="§"/>
            </a:pPr>
            <a:r>
              <a:rPr lang="en-US" altLang="en-US" sz="1800" dirty="0" smtClean="0"/>
              <a:t>Swinomish created a Division of Licensing, bringing together existing Tribal licensing and regulatory functions:</a:t>
            </a:r>
          </a:p>
          <a:p>
            <a:pPr marL="741363" lvl="2" indent="-228600">
              <a:buFont typeface="Wingdings" panose="05000000000000000000" pitchFamily="2" charset="2"/>
              <a:buChar char="§"/>
            </a:pPr>
            <a:r>
              <a:rPr lang="en-US" altLang="en-US" sz="1600" dirty="0" smtClean="0"/>
              <a:t>including licensing/regulating child care services and on-Reservation businesses</a:t>
            </a:r>
          </a:p>
          <a:p>
            <a:pPr marL="741363" lvl="2" indent="-228600">
              <a:buFont typeface="Wingdings" panose="05000000000000000000" pitchFamily="2" charset="2"/>
              <a:buChar char="§"/>
            </a:pPr>
            <a:r>
              <a:rPr lang="en-US" altLang="en-US" sz="1600" dirty="0" smtClean="0"/>
              <a:t>Swinomish also self-certifies its mental health providers and regulates admission to practice in Swinomish Tribal Court</a:t>
            </a:r>
          </a:p>
          <a:p>
            <a:pPr marL="0" indent="0">
              <a:buFont typeface="Wingdings" panose="05000000000000000000" pitchFamily="2" charset="2"/>
              <a:buChar char="§"/>
            </a:pPr>
            <a:r>
              <a:rPr lang="en-US" altLang="en-US" sz="1800" dirty="0" smtClean="0"/>
              <a:t>Swinomish adopted the first Tribal Dental Health Provider Licensing Code to license and regulate Dentists, Hygienists and Dental Therapists</a:t>
            </a:r>
          </a:p>
          <a:p>
            <a:pPr marL="0" indent="0">
              <a:buFont typeface="Wingdings" panose="05000000000000000000" pitchFamily="2" charset="2"/>
              <a:buChar char="§"/>
            </a:pPr>
            <a:endParaRPr lang="en-US" altLang="en-US" sz="1800" dirty="0" smtClean="0"/>
          </a:p>
          <a:p>
            <a:pPr marL="0" indent="0">
              <a:buFont typeface="Wingdings" panose="05000000000000000000" pitchFamily="2" charset="2"/>
              <a:buChar char="§"/>
            </a:pPr>
            <a:r>
              <a:rPr lang="en-US" altLang="en-US" sz="1800" dirty="0" smtClean="0"/>
              <a:t>This is a quintessential exercise of Tribal sovereignty:  regulating Tribal providers who are employed by the Tribe, paid with Tribal funds, working in a Tribal clinic built on Tribal land, and improving the health of Tribal community members</a:t>
            </a:r>
          </a:p>
          <a:p>
            <a:pPr marL="0" indent="0"/>
            <a:endParaRPr lang="en-US" altLang="en-US" sz="1800" dirty="0" smtClean="0"/>
          </a:p>
          <a:p>
            <a:pPr marL="558800" lvl="1" indent="-285750"/>
            <a:endParaRPr lang="en-US" altLang="en-US" sz="1000" dirty="0" smtClean="0"/>
          </a:p>
          <a:p>
            <a:pPr marL="0" indent="0">
              <a:buFont typeface="Wingdings" panose="05000000000000000000" pitchFamily="2" charset="2"/>
              <a:buNone/>
            </a:pPr>
            <a:endParaRPr lang="en-US" altLang="en-US" sz="1800" dirty="0" smtClean="0"/>
          </a:p>
          <a:p>
            <a:pPr marL="0" indent="0">
              <a:buFont typeface="Wingdings" panose="05000000000000000000" pitchFamily="2" charset="2"/>
              <a:buNone/>
            </a:pPr>
            <a:endParaRPr lang="en-US" altLang="en-US" sz="1600" dirty="0" smtClean="0"/>
          </a:p>
          <a:p>
            <a:pPr marL="0" indent="0">
              <a:buFont typeface="Wingdings" panose="05000000000000000000" pitchFamily="2" charset="2"/>
              <a:buNone/>
            </a:pPr>
            <a:endParaRPr lang="en-US" altLang="en-US" sz="1600" dirty="0" smtClean="0"/>
          </a:p>
          <a:p>
            <a:pPr marL="0" indent="0">
              <a:buFont typeface="Wingdings" panose="05000000000000000000" pitchFamily="2" charset="2"/>
              <a:buNone/>
            </a:pPr>
            <a:endParaRPr lang="en-US" altLang="en-US" sz="1600" dirty="0" smtClean="0"/>
          </a:p>
          <a:p>
            <a:pPr marL="0" indent="0">
              <a:buFont typeface="Wingdings" panose="05000000000000000000" pitchFamily="2" charset="2"/>
              <a:buNone/>
            </a:pPr>
            <a:endParaRPr lang="en-US" altLang="en-US" sz="1600" dirty="0" smtClean="0"/>
          </a:p>
          <a:p>
            <a:pPr marL="0" indent="0">
              <a:buFont typeface="Wingdings" panose="05000000000000000000" pitchFamily="2" charset="2"/>
              <a:buNone/>
            </a:pPr>
            <a:endParaRPr lang="en-US" altLang="en-US" sz="1600"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965290232"/>
      </p:ext>
    </p:extLst>
  </p:cSld>
  <p:clrMapOvr>
    <a:masterClrMapping/>
  </p:clrMapOvr>
  <p:transition spd="slow">
    <p:cut/>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30"/>
          <p:cNvSpPr>
            <a:spLocks noGrp="1" noChangeArrowheads="1"/>
          </p:cNvSpPr>
          <p:nvPr>
            <p:ph type="title" idx="4294967295"/>
          </p:nvPr>
        </p:nvSpPr>
        <p:spPr>
          <a:xfrm>
            <a:off x="304800" y="533400"/>
            <a:ext cx="8229600" cy="990600"/>
          </a:xfrm>
        </p:spPr>
        <p:txBody>
          <a:bodyPr>
            <a:normAutofit fontScale="90000"/>
          </a:bodyPr>
          <a:lstStyle/>
          <a:p>
            <a:r>
              <a:rPr lang="fr-FR" altLang="en-US" sz="3600" smtClean="0"/>
              <a:t>Overview of </a:t>
            </a:r>
            <a:br>
              <a:rPr lang="fr-FR" altLang="en-US" sz="3600" smtClean="0"/>
            </a:br>
            <a:r>
              <a:rPr lang="fr-FR" altLang="en-US" sz="3600" smtClean="0"/>
              <a:t>Swinomish Dental Licensing Code</a:t>
            </a:r>
          </a:p>
        </p:txBody>
      </p:sp>
      <p:sp>
        <p:nvSpPr>
          <p:cNvPr id="30723" name="Rectangle 31"/>
          <p:cNvSpPr>
            <a:spLocks noGrp="1" noChangeArrowheads="1"/>
          </p:cNvSpPr>
          <p:nvPr>
            <p:ph idx="4294967295"/>
          </p:nvPr>
        </p:nvSpPr>
        <p:spPr>
          <a:xfrm>
            <a:off x="304800" y="1752600"/>
            <a:ext cx="8229600" cy="4876800"/>
          </a:xfrm>
        </p:spPr>
        <p:txBody>
          <a:bodyPr/>
          <a:lstStyle/>
          <a:p>
            <a:pPr>
              <a:buFont typeface="Wingdings" panose="05000000000000000000" pitchFamily="2" charset="2"/>
              <a:buChar char="§"/>
            </a:pPr>
            <a:r>
              <a:rPr lang="en-US" altLang="en-US" dirty="0" smtClean="0"/>
              <a:t>Established Dental Health Licensing Board of at least five (now expanded to six) members, with five year terms:</a:t>
            </a:r>
          </a:p>
          <a:p>
            <a:pPr lvl="2">
              <a:buFont typeface="Wingdings" panose="05000000000000000000" pitchFamily="2" charset="2"/>
              <a:buChar char="§"/>
            </a:pPr>
            <a:r>
              <a:rPr lang="en-US" altLang="en-US" dirty="0" smtClean="0"/>
              <a:t>Chair of Swinomish Senate’s Health, Education and Social Services (HESS) Committee </a:t>
            </a:r>
          </a:p>
          <a:p>
            <a:pPr lvl="2">
              <a:buFont typeface="Wingdings" panose="05000000000000000000" pitchFamily="2" charset="2"/>
              <a:buChar char="§"/>
            </a:pPr>
            <a:r>
              <a:rPr lang="en-US" altLang="en-US" dirty="0" smtClean="0"/>
              <a:t>Enrolled Member of the Tribe</a:t>
            </a:r>
          </a:p>
          <a:p>
            <a:pPr lvl="2">
              <a:buFont typeface="Wingdings" panose="05000000000000000000" pitchFamily="2" charset="2"/>
              <a:buChar char="§"/>
            </a:pPr>
            <a:r>
              <a:rPr lang="en-US" altLang="en-US" dirty="0" smtClean="0"/>
              <a:t>Dentist or other individual with experience in oral health education and training</a:t>
            </a:r>
          </a:p>
          <a:p>
            <a:pPr lvl="2">
              <a:buFont typeface="Wingdings" panose="05000000000000000000" pitchFamily="2" charset="2"/>
              <a:buChar char="§"/>
            </a:pPr>
            <a:r>
              <a:rPr lang="en-US" altLang="en-US" dirty="0" smtClean="0"/>
              <a:t>Individual with education, experience, interest in and commitment to improvement in oral health among Native Americans</a:t>
            </a:r>
          </a:p>
          <a:p>
            <a:pPr lvl="2">
              <a:buFont typeface="Wingdings" panose="05000000000000000000" pitchFamily="2" charset="2"/>
              <a:buChar char="§"/>
            </a:pPr>
            <a:r>
              <a:rPr lang="en-US" altLang="en-US" dirty="0" smtClean="0"/>
              <a:t>Swinomish Chief Dental Officer</a:t>
            </a:r>
          </a:p>
          <a:p>
            <a:endParaRPr lang="en-US" altLang="en-US" dirty="0" smtClean="0"/>
          </a:p>
          <a:p>
            <a:pPr>
              <a:buFont typeface="Arial" panose="020B0604020202020204" pitchFamily="34" charset="0"/>
              <a:buNone/>
            </a:pPr>
            <a:endParaRPr lang="en-US" alt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60903008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34"/>
          <p:cNvSpPr>
            <a:spLocks noGrp="1" noChangeArrowheads="1"/>
          </p:cNvSpPr>
          <p:nvPr>
            <p:ph type="title" idx="4294967295"/>
          </p:nvPr>
        </p:nvSpPr>
        <p:spPr>
          <a:xfrm>
            <a:off x="256902" y="4558937"/>
            <a:ext cx="8229600" cy="990600"/>
          </a:xfrm>
        </p:spPr>
        <p:txBody>
          <a:bodyPr>
            <a:normAutofit fontScale="90000"/>
          </a:bodyPr>
          <a:lstStyle/>
          <a:p>
            <a:r>
              <a:rPr lang="en-US" altLang="en-US" sz="3600" dirty="0" smtClean="0"/>
              <a:t>Overview of </a:t>
            </a:r>
            <a:br>
              <a:rPr lang="en-US" altLang="en-US" sz="3600" dirty="0" smtClean="0"/>
            </a:br>
            <a:r>
              <a:rPr lang="en-US" altLang="en-US" sz="3600" dirty="0" smtClean="0"/>
              <a:t>Swinomish Dental Licensing Code</a:t>
            </a:r>
          </a:p>
        </p:txBody>
      </p:sp>
      <p:sp>
        <p:nvSpPr>
          <p:cNvPr id="32771" name="Rectangle 35"/>
          <p:cNvSpPr>
            <a:spLocks noGrp="1" noChangeArrowheads="1"/>
          </p:cNvSpPr>
          <p:nvPr>
            <p:ph idx="4294967295"/>
          </p:nvPr>
        </p:nvSpPr>
        <p:spPr/>
        <p:txBody>
          <a:bodyPr>
            <a:normAutofit fontScale="92500" lnSpcReduction="20000"/>
          </a:bodyPr>
          <a:lstStyle/>
          <a:p>
            <a:pPr>
              <a:buFont typeface="Wingdings" panose="05000000000000000000" pitchFamily="2" charset="2"/>
              <a:buChar char="§"/>
            </a:pPr>
            <a:r>
              <a:rPr lang="en-US" altLang="en-US" sz="2000" b="1" dirty="0" smtClean="0"/>
              <a:t>Licensing Board duties:</a:t>
            </a:r>
            <a:endParaRPr lang="en-US" altLang="en-US" sz="2000" dirty="0" smtClean="0"/>
          </a:p>
          <a:p>
            <a:pPr lvl="1">
              <a:buFont typeface="Wingdings" panose="05000000000000000000" pitchFamily="2" charset="2"/>
              <a:buChar char="§"/>
            </a:pPr>
            <a:r>
              <a:rPr lang="en-US" altLang="en-US" sz="1800" dirty="0" smtClean="0"/>
              <a:t>Consult with and advise Swinomish Senate and Division of Licensing on technical and policy matters, and recommend Licensing Code amendments</a:t>
            </a:r>
          </a:p>
          <a:p>
            <a:pPr lvl="1">
              <a:buFont typeface="Wingdings" panose="05000000000000000000" pitchFamily="2" charset="2"/>
              <a:buChar char="§"/>
            </a:pPr>
            <a:r>
              <a:rPr lang="en-US" altLang="en-US" sz="1800" dirty="0" smtClean="0"/>
              <a:t>Review and approve Division of Licensing procedures and forms</a:t>
            </a:r>
          </a:p>
          <a:p>
            <a:pPr lvl="1">
              <a:buFont typeface="Wingdings" panose="05000000000000000000" pitchFamily="2" charset="2"/>
              <a:buChar char="§"/>
            </a:pPr>
            <a:r>
              <a:rPr lang="en-US" altLang="en-US" sz="1800" dirty="0" smtClean="0"/>
              <a:t>Conduct hearings and appeals from license or sanctions decisions</a:t>
            </a:r>
          </a:p>
          <a:p>
            <a:pPr>
              <a:buFont typeface="Arial" panose="020B0604020202020204" pitchFamily="34" charset="0"/>
              <a:buNone/>
            </a:pPr>
            <a:endParaRPr lang="en-US" altLang="en-US" sz="2000" dirty="0" smtClean="0"/>
          </a:p>
          <a:p>
            <a:pPr>
              <a:buFont typeface="Wingdings" panose="05000000000000000000" pitchFamily="2" charset="2"/>
              <a:buChar char="§"/>
            </a:pPr>
            <a:r>
              <a:rPr lang="en-US" altLang="en-US" sz="2000" b="1" dirty="0" smtClean="0"/>
              <a:t>Division of Licensing duties:</a:t>
            </a:r>
          </a:p>
          <a:p>
            <a:pPr lvl="1">
              <a:buFont typeface="Wingdings" panose="05000000000000000000" pitchFamily="2" charset="2"/>
              <a:buChar char="§"/>
            </a:pPr>
            <a:r>
              <a:rPr lang="en-US" altLang="en-US" sz="1800" dirty="0" smtClean="0"/>
              <a:t>Investigate license application and </a:t>
            </a:r>
          </a:p>
          <a:p>
            <a:pPr marL="1828800" lvl="2" indent="-282575">
              <a:buFont typeface="Wingdings" panose="05000000000000000000" pitchFamily="2" charset="2"/>
              <a:buChar char="§"/>
            </a:pPr>
            <a:r>
              <a:rPr lang="en-US" altLang="en-US" sz="1600" dirty="0" smtClean="0"/>
              <a:t>Issue license, </a:t>
            </a:r>
          </a:p>
          <a:p>
            <a:pPr marL="1828800" lvl="2" indent="-282575">
              <a:buFont typeface="Wingdings" panose="05000000000000000000" pitchFamily="2" charset="2"/>
              <a:buChar char="§"/>
            </a:pPr>
            <a:r>
              <a:rPr lang="en-US" altLang="en-US" sz="1600" dirty="0" smtClean="0"/>
              <a:t>impose conditions on license, </a:t>
            </a:r>
          </a:p>
          <a:p>
            <a:pPr marL="1828800" lvl="2" indent="-282575">
              <a:buFont typeface="Wingdings" panose="05000000000000000000" pitchFamily="2" charset="2"/>
              <a:buChar char="§"/>
            </a:pPr>
            <a:r>
              <a:rPr lang="en-US" altLang="en-US" sz="1600" dirty="0" smtClean="0"/>
              <a:t>or deny application</a:t>
            </a:r>
          </a:p>
          <a:p>
            <a:pPr lvl="1">
              <a:buFont typeface="Wingdings" panose="05000000000000000000" pitchFamily="2" charset="2"/>
              <a:buChar char="§"/>
            </a:pPr>
            <a:r>
              <a:rPr lang="en-US" altLang="en-US" sz="1800" dirty="0" smtClean="0"/>
              <a:t>Investigate complaints</a:t>
            </a:r>
          </a:p>
          <a:p>
            <a:pPr lvl="1">
              <a:buFont typeface="Wingdings" panose="05000000000000000000" pitchFamily="2" charset="2"/>
              <a:buChar char="§"/>
            </a:pPr>
            <a:r>
              <a:rPr lang="en-US" altLang="en-US" sz="1800" dirty="0" smtClean="0"/>
              <a:t>Take action to protect public or sanction licensees</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03001772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38"/>
          <p:cNvSpPr>
            <a:spLocks noGrp="1" noChangeArrowheads="1"/>
          </p:cNvSpPr>
          <p:nvPr>
            <p:ph type="title" idx="4294967295"/>
          </p:nvPr>
        </p:nvSpPr>
        <p:spPr>
          <a:xfrm>
            <a:off x="572589" y="4349932"/>
            <a:ext cx="8229600" cy="990600"/>
          </a:xfrm>
        </p:spPr>
        <p:txBody>
          <a:bodyPr>
            <a:normAutofit fontScale="90000"/>
          </a:bodyPr>
          <a:lstStyle/>
          <a:p>
            <a:r>
              <a:rPr lang="en-US" altLang="en-US" sz="3600" dirty="0" smtClean="0"/>
              <a:t>Overview of </a:t>
            </a:r>
            <a:br>
              <a:rPr lang="en-US" altLang="en-US" sz="3600" dirty="0" smtClean="0"/>
            </a:br>
            <a:r>
              <a:rPr lang="en-US" altLang="en-US" sz="3600" dirty="0" smtClean="0"/>
              <a:t>Swinomish Dental Licensing Code</a:t>
            </a:r>
          </a:p>
        </p:txBody>
      </p:sp>
      <p:sp>
        <p:nvSpPr>
          <p:cNvPr id="34819" name="Rectangle 39"/>
          <p:cNvSpPr>
            <a:spLocks noGrp="1" noChangeArrowheads="1"/>
          </p:cNvSpPr>
          <p:nvPr>
            <p:ph idx="4294967295"/>
          </p:nvPr>
        </p:nvSpPr>
        <p:spPr/>
        <p:txBody>
          <a:bodyPr>
            <a:normAutofit fontScale="85000" lnSpcReduction="10000"/>
          </a:bodyPr>
          <a:lstStyle/>
          <a:p>
            <a:pPr>
              <a:buFont typeface="Wingdings" panose="05000000000000000000" pitchFamily="2" charset="2"/>
              <a:buChar char="§"/>
            </a:pPr>
            <a:r>
              <a:rPr lang="en-US" altLang="en-US" dirty="0" smtClean="0"/>
              <a:t>License requirements include:</a:t>
            </a:r>
          </a:p>
          <a:p>
            <a:pPr>
              <a:buFont typeface="Wingdings" panose="05000000000000000000" pitchFamily="2" charset="2"/>
              <a:buChar char="§"/>
            </a:pPr>
            <a:endParaRPr lang="en-US" altLang="en-US" sz="900" dirty="0" smtClean="0"/>
          </a:p>
          <a:p>
            <a:pPr lvl="1">
              <a:buFont typeface="Wingdings" panose="05000000000000000000" pitchFamily="2" charset="2"/>
              <a:buChar char="§"/>
            </a:pPr>
            <a:r>
              <a:rPr lang="en-US" altLang="en-US" dirty="0" smtClean="0"/>
              <a:t>Must meet Tribal minimum standards of character for contact with Indian children or elders</a:t>
            </a:r>
          </a:p>
          <a:p>
            <a:pPr lvl="1">
              <a:buFont typeface="Wingdings" panose="05000000000000000000" pitchFamily="2" charset="2"/>
              <a:buChar char="§"/>
            </a:pPr>
            <a:r>
              <a:rPr lang="en-US" altLang="en-US" dirty="0" smtClean="0"/>
              <a:t>Employed by Tribe or eligible for employment when licensed</a:t>
            </a:r>
          </a:p>
          <a:p>
            <a:pPr lvl="1">
              <a:buFont typeface="Wingdings" panose="05000000000000000000" pitchFamily="2" charset="2"/>
              <a:buChar char="§"/>
            </a:pPr>
            <a:r>
              <a:rPr lang="en-US" altLang="en-US" dirty="0" smtClean="0"/>
              <a:t>Completed required training and continuing education</a:t>
            </a:r>
          </a:p>
          <a:p>
            <a:pPr lvl="1">
              <a:buFont typeface="Wingdings" panose="05000000000000000000" pitchFamily="2" charset="2"/>
              <a:buChar char="§"/>
            </a:pPr>
            <a:r>
              <a:rPr lang="en-US" altLang="en-US" dirty="0" smtClean="0"/>
              <a:t>Demonstrate formal education, training and/or personal or professional experience that would reasonably be expected to result in cultural competence</a:t>
            </a:r>
          </a:p>
          <a:p>
            <a:pPr lvl="1">
              <a:buFont typeface="Wingdings" panose="05000000000000000000" pitchFamily="2" charset="2"/>
              <a:buChar char="§"/>
            </a:pPr>
            <a:r>
              <a:rPr lang="en-US" altLang="en-US" dirty="0" smtClean="0"/>
              <a:t>If a Dentist, have experience supervising Dental Therapists or complete an acceptable course on supervision</a:t>
            </a:r>
          </a:p>
          <a:p>
            <a:pPr lvl="1">
              <a:buFont typeface="Wingdings" panose="05000000000000000000" pitchFamily="2" charset="2"/>
              <a:buChar char="§"/>
            </a:pPr>
            <a:endParaRPr lang="en-US" alt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48589566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42"/>
          <p:cNvSpPr>
            <a:spLocks noGrp="1" noChangeArrowheads="1"/>
          </p:cNvSpPr>
          <p:nvPr>
            <p:ph type="title" idx="4294967295"/>
          </p:nvPr>
        </p:nvSpPr>
        <p:spPr>
          <a:xfrm>
            <a:off x="590006" y="4332515"/>
            <a:ext cx="8229600" cy="990600"/>
          </a:xfrm>
        </p:spPr>
        <p:txBody>
          <a:bodyPr>
            <a:normAutofit fontScale="90000"/>
          </a:bodyPr>
          <a:lstStyle/>
          <a:p>
            <a:r>
              <a:rPr lang="fr-FR" altLang="en-US" sz="3600" smtClean="0"/>
              <a:t>Overview of </a:t>
            </a:r>
            <a:br>
              <a:rPr lang="fr-FR" altLang="en-US" sz="3600" smtClean="0"/>
            </a:br>
            <a:r>
              <a:rPr lang="fr-FR" altLang="en-US" sz="3600" smtClean="0"/>
              <a:t>Swinomish Dental Licensing Code</a:t>
            </a:r>
          </a:p>
        </p:txBody>
      </p:sp>
      <p:sp>
        <p:nvSpPr>
          <p:cNvPr id="36867" name="Rectangle 43"/>
          <p:cNvSpPr>
            <a:spLocks noGrp="1" noChangeArrowheads="1"/>
          </p:cNvSpPr>
          <p:nvPr>
            <p:ph idx="4294967295"/>
          </p:nvPr>
        </p:nvSpPr>
        <p:spPr/>
        <p:txBody>
          <a:bodyPr>
            <a:normAutofit fontScale="92500" lnSpcReduction="20000"/>
          </a:bodyPr>
          <a:lstStyle/>
          <a:p>
            <a:endParaRPr lang="en-US" altLang="en-US" sz="1200" dirty="0" smtClean="0"/>
          </a:p>
          <a:p>
            <a:pPr>
              <a:buFont typeface="Wingdings" panose="05000000000000000000" pitchFamily="2" charset="2"/>
              <a:buChar char="§"/>
            </a:pPr>
            <a:r>
              <a:rPr lang="en-US" altLang="en-US" dirty="0" smtClean="0"/>
              <a:t>Robust investigative and appeal provisions to:</a:t>
            </a:r>
          </a:p>
          <a:p>
            <a:pPr lvl="1">
              <a:buFont typeface="Wingdings" panose="05000000000000000000" pitchFamily="2" charset="2"/>
              <a:buChar char="§"/>
            </a:pPr>
            <a:r>
              <a:rPr lang="en-US" altLang="en-US" dirty="0" smtClean="0"/>
              <a:t>protect public safety </a:t>
            </a:r>
          </a:p>
          <a:p>
            <a:pPr lvl="1">
              <a:buFont typeface="Wingdings" panose="05000000000000000000" pitchFamily="2" charset="2"/>
              <a:buChar char="§"/>
            </a:pPr>
            <a:r>
              <a:rPr lang="en-US" altLang="en-US" dirty="0" smtClean="0"/>
              <a:t>provide due process to license applicants or holders</a:t>
            </a:r>
          </a:p>
          <a:p>
            <a:pPr lvl="1">
              <a:buFont typeface="Arial" panose="020B0604020202020204" pitchFamily="34" charset="0"/>
              <a:buNone/>
            </a:pPr>
            <a:endParaRPr lang="en-US" altLang="en-US" dirty="0" smtClean="0"/>
          </a:p>
          <a:p>
            <a:pPr>
              <a:buFont typeface="Wingdings" panose="05000000000000000000" pitchFamily="2" charset="2"/>
              <a:buChar char="§"/>
            </a:pPr>
            <a:r>
              <a:rPr lang="en-US" altLang="en-US" dirty="0" smtClean="0"/>
              <a:t>Division of Licensing authority to impose range of sanctions:</a:t>
            </a:r>
          </a:p>
          <a:p>
            <a:pPr lvl="1">
              <a:buFont typeface="Wingdings" panose="05000000000000000000" pitchFamily="2" charset="2"/>
              <a:buChar char="§"/>
            </a:pPr>
            <a:r>
              <a:rPr lang="en-US" altLang="en-US" dirty="0" smtClean="0"/>
              <a:t>Probation, with regular reporting, limited practice, continued education</a:t>
            </a:r>
          </a:p>
          <a:p>
            <a:pPr lvl="1">
              <a:buFont typeface="Wingdings" panose="05000000000000000000" pitchFamily="2" charset="2"/>
              <a:buChar char="§"/>
            </a:pPr>
            <a:r>
              <a:rPr lang="en-US" altLang="en-US" dirty="0" smtClean="0"/>
              <a:t>Reprimand</a:t>
            </a:r>
          </a:p>
          <a:p>
            <a:pPr lvl="1">
              <a:buFont typeface="Wingdings" panose="05000000000000000000" pitchFamily="2" charset="2"/>
              <a:buChar char="§"/>
            </a:pPr>
            <a:r>
              <a:rPr lang="en-US" altLang="en-US" dirty="0" smtClean="0"/>
              <a:t>License suspension</a:t>
            </a:r>
          </a:p>
          <a:p>
            <a:pPr lvl="1">
              <a:buFont typeface="Wingdings" panose="05000000000000000000" pitchFamily="2" charset="2"/>
              <a:buChar char="§"/>
            </a:pPr>
            <a:r>
              <a:rPr lang="en-US" altLang="en-US" dirty="0" smtClean="0"/>
              <a:t>License revocation</a:t>
            </a:r>
          </a:p>
          <a:p>
            <a:endParaRPr lang="en-US" alt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94679015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50"/>
          <p:cNvSpPr>
            <a:spLocks noGrp="1" noChangeArrowheads="1"/>
          </p:cNvSpPr>
          <p:nvPr>
            <p:ph type="title" idx="4294967295"/>
          </p:nvPr>
        </p:nvSpPr>
        <p:spPr>
          <a:xfrm>
            <a:off x="385354" y="4240435"/>
            <a:ext cx="6781800" cy="1358154"/>
          </a:xfrm>
        </p:spPr>
        <p:txBody>
          <a:bodyPr>
            <a:normAutofit fontScale="90000"/>
          </a:bodyPr>
          <a:lstStyle/>
          <a:p>
            <a:r>
              <a:rPr lang="en-US" altLang="en-US" sz="3600" dirty="0" smtClean="0"/>
              <a:t>Overview of </a:t>
            </a:r>
            <a:br>
              <a:rPr lang="en-US" altLang="en-US" sz="3600" dirty="0" smtClean="0"/>
            </a:br>
            <a:r>
              <a:rPr lang="en-US" altLang="en-US" sz="3600" dirty="0" smtClean="0"/>
              <a:t>Swinomish Dental Licensing Code</a:t>
            </a:r>
          </a:p>
        </p:txBody>
      </p:sp>
      <p:sp>
        <p:nvSpPr>
          <p:cNvPr id="40963" name="Rectangle 51"/>
          <p:cNvSpPr>
            <a:spLocks noGrp="1" noChangeArrowheads="1"/>
          </p:cNvSpPr>
          <p:nvPr>
            <p:ph idx="4294967295"/>
          </p:nvPr>
        </p:nvSpPr>
        <p:spPr>
          <a:xfrm>
            <a:off x="657497" y="702578"/>
            <a:ext cx="7543800" cy="3886200"/>
          </a:xfrm>
        </p:spPr>
        <p:txBody>
          <a:bodyPr>
            <a:normAutofit fontScale="92500" lnSpcReduction="20000"/>
          </a:bodyPr>
          <a:lstStyle/>
          <a:p>
            <a:pPr>
              <a:buFont typeface="Wingdings" panose="05000000000000000000" pitchFamily="2" charset="2"/>
              <a:buChar char="§"/>
            </a:pPr>
            <a:r>
              <a:rPr lang="en-US" altLang="en-US" dirty="0" smtClean="0"/>
              <a:t>Creating a licensing code and an administrative process is resource intensive</a:t>
            </a:r>
          </a:p>
          <a:p>
            <a:pPr>
              <a:buFont typeface="Wingdings" panose="05000000000000000000" pitchFamily="2" charset="2"/>
              <a:buChar char="§"/>
            </a:pPr>
            <a:r>
              <a:rPr lang="en-US" altLang="en-US" dirty="0" smtClean="0"/>
              <a:t>Every Tribe may not need to replicate the Swinomish model</a:t>
            </a:r>
          </a:p>
          <a:p>
            <a:pPr>
              <a:buFont typeface="Wingdings" panose="05000000000000000000" pitchFamily="2" charset="2"/>
              <a:buChar char="§"/>
            </a:pPr>
            <a:r>
              <a:rPr lang="en-US" altLang="en-US" dirty="0" smtClean="0"/>
              <a:t>Swinomish worked with the NPAIHB to make its licensing system available to collaborating Tribes: </a:t>
            </a:r>
          </a:p>
          <a:p>
            <a:pPr>
              <a:buFont typeface="Wingdings" panose="05000000000000000000" pitchFamily="2" charset="2"/>
              <a:buChar char="§"/>
            </a:pPr>
            <a:endParaRPr lang="en-US" altLang="en-US" sz="900" dirty="0" smtClean="0"/>
          </a:p>
          <a:p>
            <a:pPr lvl="1">
              <a:buFont typeface="Wingdings" panose="05000000000000000000" pitchFamily="2" charset="2"/>
              <a:buChar char="§"/>
            </a:pPr>
            <a:r>
              <a:rPr lang="en-US" altLang="en-US" dirty="0" smtClean="0"/>
              <a:t>Swinomish amended its Dental Licensing Code to provide for licensing of dental providers employed by Washington and Oregon Tribes</a:t>
            </a:r>
          </a:p>
          <a:p>
            <a:pPr lvl="1">
              <a:buFont typeface="Wingdings" panose="05000000000000000000" pitchFamily="2" charset="2"/>
              <a:buChar char="§"/>
            </a:pPr>
            <a:r>
              <a:rPr lang="en-US" altLang="en-US" dirty="0" smtClean="0"/>
              <a:t>NPAIHB prepared template Memorandum of Agreement and Tribal code documents for use by collaborating Tribes</a:t>
            </a:r>
          </a:p>
          <a:p>
            <a:endParaRPr lang="en-US" alt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35985565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54"/>
          <p:cNvSpPr>
            <a:spLocks noGrp="1" noChangeArrowheads="1"/>
          </p:cNvSpPr>
          <p:nvPr>
            <p:ph type="title" idx="4294967295"/>
          </p:nvPr>
        </p:nvSpPr>
        <p:spPr/>
        <p:txBody>
          <a:bodyPr>
            <a:normAutofit fontScale="90000"/>
          </a:bodyPr>
          <a:lstStyle/>
          <a:p>
            <a:r>
              <a:rPr lang="fr-FR" altLang="en-US" sz="3600" smtClean="0"/>
              <a:t>Overview of </a:t>
            </a:r>
            <a:br>
              <a:rPr lang="fr-FR" altLang="en-US" sz="3600" smtClean="0"/>
            </a:br>
            <a:r>
              <a:rPr lang="fr-FR" altLang="en-US" sz="3600" smtClean="0"/>
              <a:t>Swinomish Dental Licensing Code</a:t>
            </a:r>
          </a:p>
        </p:txBody>
      </p:sp>
      <p:sp>
        <p:nvSpPr>
          <p:cNvPr id="43011" name="Rectangle 55"/>
          <p:cNvSpPr>
            <a:spLocks noGrp="1" noChangeArrowheads="1"/>
          </p:cNvSpPr>
          <p:nvPr>
            <p:ph idx="4294967295"/>
          </p:nvPr>
        </p:nvSpPr>
        <p:spPr/>
        <p:txBody>
          <a:bodyPr>
            <a:normAutofit fontScale="92500"/>
          </a:bodyPr>
          <a:lstStyle/>
          <a:p>
            <a:r>
              <a:rPr lang="fr-FR" altLang="en-US" smtClean="0"/>
              <a:t>Intertribal health care licensing fosters Tribal autonomy and independence from state regulation</a:t>
            </a:r>
          </a:p>
          <a:p>
            <a:r>
              <a:rPr lang="fr-FR" altLang="en-US" smtClean="0"/>
              <a:t>Intertribal licensing parallels state initiatives to expand professional license reciprocity and portability</a:t>
            </a:r>
          </a:p>
          <a:p>
            <a:r>
              <a:rPr lang="fr-FR" altLang="en-US" smtClean="0"/>
              <a:t>Intertribal health care licensing conserves limited Tribal resources and avoids needless duplication</a:t>
            </a:r>
          </a:p>
          <a:p>
            <a:r>
              <a:rPr lang="fr-FR" altLang="en-US" smtClean="0"/>
              <a:t>Intertribal licensing is a cooperative exercise of Tribal sovereignty that strengthens Tribal authority and governance</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83729513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58"/>
          <p:cNvSpPr>
            <a:spLocks noGrp="1" noChangeArrowheads="1"/>
          </p:cNvSpPr>
          <p:nvPr>
            <p:ph type="title" idx="4294967295"/>
          </p:nvPr>
        </p:nvSpPr>
        <p:spPr/>
        <p:txBody>
          <a:bodyPr>
            <a:normAutofit fontScale="90000"/>
          </a:bodyPr>
          <a:lstStyle/>
          <a:p>
            <a:r>
              <a:rPr lang="en-US" altLang="en-US" sz="3600" dirty="0" smtClean="0"/>
              <a:t>Overview of </a:t>
            </a:r>
            <a:br>
              <a:rPr lang="en-US" altLang="en-US" sz="3600" dirty="0" smtClean="0"/>
            </a:br>
            <a:r>
              <a:rPr lang="en-US" altLang="en-US" sz="3600" dirty="0" smtClean="0"/>
              <a:t>Swinomish Intertribal Licensing Process</a:t>
            </a:r>
          </a:p>
        </p:txBody>
      </p:sp>
      <p:sp>
        <p:nvSpPr>
          <p:cNvPr id="45059" name="Rectangle 59"/>
          <p:cNvSpPr>
            <a:spLocks noGrp="1" noChangeArrowheads="1"/>
          </p:cNvSpPr>
          <p:nvPr>
            <p:ph idx="4294967295"/>
          </p:nvPr>
        </p:nvSpPr>
        <p:spPr>
          <a:xfrm>
            <a:off x="674913" y="676452"/>
            <a:ext cx="7543800" cy="3886200"/>
          </a:xfrm>
        </p:spPr>
        <p:txBody>
          <a:bodyPr>
            <a:normAutofit fontScale="77500" lnSpcReduction="20000"/>
          </a:bodyPr>
          <a:lstStyle/>
          <a:p>
            <a:r>
              <a:rPr lang="en-US" altLang="en-US" dirty="0" smtClean="0"/>
              <a:t>Two step process for a Dental Therapist and Supervising Dentist to be licensed by Swinomish:</a:t>
            </a:r>
          </a:p>
          <a:p>
            <a:endParaRPr lang="en-US" altLang="en-US" b="1" u="sng" dirty="0" smtClean="0"/>
          </a:p>
          <a:p>
            <a:r>
              <a:rPr lang="en-US" altLang="en-US" b="1" u="sng" dirty="0" smtClean="0"/>
              <a:t>PHASE I – LEGAL INFRASTRUCTURE </a:t>
            </a:r>
            <a:r>
              <a:rPr lang="en-US" altLang="en-US" b="1" dirty="0" smtClean="0"/>
              <a:t> </a:t>
            </a:r>
            <a:endParaRPr lang="en-US" altLang="en-US" sz="2800" dirty="0" smtClean="0"/>
          </a:p>
          <a:p>
            <a:pPr lvl="1"/>
            <a:r>
              <a:rPr lang="en-US" altLang="en-US" dirty="0" smtClean="0"/>
              <a:t>Tribe employing the Dental Therapist must enter into a Memorandum of Agreement (MOA) with Swinomish:</a:t>
            </a:r>
          </a:p>
          <a:p>
            <a:pPr lvl="2"/>
            <a:r>
              <a:rPr lang="en-US" altLang="en-US" dirty="0" smtClean="0"/>
              <a:t>Includes HIPAA compliant Business Associate Agreement	</a:t>
            </a:r>
          </a:p>
          <a:p>
            <a:pPr lvl="1"/>
            <a:r>
              <a:rPr lang="en-US" altLang="en-US" dirty="0" smtClean="0"/>
              <a:t>Adopt Dental Licensing Code</a:t>
            </a:r>
          </a:p>
          <a:p>
            <a:pPr lvl="1"/>
            <a:r>
              <a:rPr lang="en-US" altLang="en-US" dirty="0" smtClean="0"/>
              <a:t>Provide Certificate of Insurance pursuant to MOA</a:t>
            </a:r>
          </a:p>
          <a:p>
            <a:pPr lvl="1"/>
            <a:r>
              <a:rPr lang="en-US" altLang="en-US" dirty="0" smtClean="0"/>
              <a:t>Adopt Tort Claims Code (optional but recommended)</a:t>
            </a:r>
          </a:p>
          <a:p>
            <a:pPr lvl="1"/>
            <a:r>
              <a:rPr lang="en-US" altLang="en-US" dirty="0" smtClean="0"/>
              <a:t>Needs to be in place before starting Phase II process</a:t>
            </a:r>
            <a:endParaRPr lang="en-US" altLang="en-US" b="1" u="sng" dirty="0" smtClean="0"/>
          </a:p>
          <a:p>
            <a:pPr lvl="1"/>
            <a:endParaRPr lang="en-US" altLang="en-US" dirty="0" smtClean="0"/>
          </a:p>
          <a:p>
            <a:pPr lvl="1">
              <a:buFont typeface="Arial" panose="020B0604020202020204" pitchFamily="34" charset="0"/>
              <a:buNone/>
            </a:pPr>
            <a:endParaRPr lang="en-US" altLang="en-US" dirty="0" smtClean="0"/>
          </a:p>
          <a:p>
            <a:pPr lvl="1">
              <a:buFont typeface="Arial" panose="020B0604020202020204" pitchFamily="34" charset="0"/>
              <a:buNone/>
            </a:pPr>
            <a:r>
              <a:rPr lang="en-US" altLang="en-US" dirty="0" smtClean="0"/>
              <a:t> </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35882227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62"/>
          <p:cNvSpPr>
            <a:spLocks noGrp="1" noChangeArrowheads="1"/>
          </p:cNvSpPr>
          <p:nvPr>
            <p:ph type="title" idx="4294967295"/>
          </p:nvPr>
        </p:nvSpPr>
        <p:spPr/>
        <p:txBody>
          <a:bodyPr>
            <a:normAutofit fontScale="90000"/>
          </a:bodyPr>
          <a:lstStyle/>
          <a:p>
            <a:r>
              <a:rPr lang="en-US" altLang="en-US" sz="3600" dirty="0" smtClean="0"/>
              <a:t>Overview of </a:t>
            </a:r>
            <a:br>
              <a:rPr lang="en-US" altLang="en-US" sz="3600" dirty="0" smtClean="0"/>
            </a:br>
            <a:r>
              <a:rPr lang="en-US" altLang="en-US" sz="3600" dirty="0" smtClean="0"/>
              <a:t>Swinomish Intertribal Licensing Process</a:t>
            </a:r>
          </a:p>
        </p:txBody>
      </p:sp>
      <p:sp>
        <p:nvSpPr>
          <p:cNvPr id="47107" name="Rectangle 63"/>
          <p:cNvSpPr>
            <a:spLocks noGrp="1" noChangeArrowheads="1"/>
          </p:cNvSpPr>
          <p:nvPr>
            <p:ph idx="4294967295"/>
          </p:nvPr>
        </p:nvSpPr>
        <p:spPr>
          <a:xfrm>
            <a:off x="761999" y="528407"/>
            <a:ext cx="7543800" cy="3886200"/>
          </a:xfrm>
        </p:spPr>
        <p:txBody>
          <a:bodyPr>
            <a:normAutofit fontScale="92500" lnSpcReduction="20000"/>
          </a:bodyPr>
          <a:lstStyle/>
          <a:p>
            <a:r>
              <a:rPr lang="en-US" altLang="en-US" b="1" u="sng" dirty="0" smtClean="0"/>
              <a:t>PHASE II – LICENSING PROCESS </a:t>
            </a:r>
            <a:endParaRPr lang="en-US" altLang="en-US" dirty="0" smtClean="0"/>
          </a:p>
          <a:p>
            <a:pPr lvl="1"/>
            <a:endParaRPr lang="en-US" altLang="en-US" dirty="0" smtClean="0"/>
          </a:p>
          <a:p>
            <a:pPr lvl="1"/>
            <a:r>
              <a:rPr lang="en-US" altLang="en-US" dirty="0" smtClean="0"/>
              <a:t>MOA requires Swinomish licensure of </a:t>
            </a:r>
            <a:r>
              <a:rPr lang="en-US" altLang="en-US" b="1" i="1" dirty="0" smtClean="0"/>
              <a:t>both</a:t>
            </a:r>
            <a:r>
              <a:rPr lang="en-US" altLang="en-US" dirty="0" smtClean="0"/>
              <a:t> the Dental Therapist </a:t>
            </a:r>
            <a:r>
              <a:rPr lang="en-US" altLang="en-US" b="1" i="1" dirty="0" smtClean="0"/>
              <a:t>and</a:t>
            </a:r>
            <a:r>
              <a:rPr lang="en-US" altLang="en-US" dirty="0" smtClean="0"/>
              <a:t> Supervising Dentist</a:t>
            </a:r>
          </a:p>
          <a:p>
            <a:pPr lvl="1"/>
            <a:endParaRPr lang="en-US" altLang="en-US" dirty="0" smtClean="0"/>
          </a:p>
          <a:p>
            <a:pPr lvl="1"/>
            <a:r>
              <a:rPr lang="en-US" altLang="en-US" dirty="0" smtClean="0"/>
              <a:t>Steps in seeking a Swinomish license:</a:t>
            </a:r>
          </a:p>
          <a:p>
            <a:pPr lvl="2"/>
            <a:r>
              <a:rPr lang="en-US" altLang="en-US" b="1" dirty="0" smtClean="0"/>
              <a:t>Step 1	</a:t>
            </a:r>
            <a:r>
              <a:rPr lang="en-US" altLang="en-US" dirty="0" smtClean="0"/>
              <a:t>Complete Application, with attachments:</a:t>
            </a:r>
          </a:p>
          <a:p>
            <a:pPr lvl="3"/>
            <a:r>
              <a:rPr lang="en-US" altLang="en-US" dirty="0" smtClean="0"/>
              <a:t>$450.00 Application Fee</a:t>
            </a:r>
          </a:p>
          <a:p>
            <a:pPr lvl="3"/>
            <a:r>
              <a:rPr lang="en-US" altLang="en-US" dirty="0" smtClean="0"/>
              <a:t>Letter of Intent</a:t>
            </a:r>
          </a:p>
          <a:p>
            <a:pPr lvl="3"/>
            <a:r>
              <a:rPr lang="en-US" altLang="en-US" dirty="0" smtClean="0"/>
              <a:t>Letter(s) of Reference</a:t>
            </a:r>
          </a:p>
          <a:p>
            <a:pPr lvl="3"/>
            <a:r>
              <a:rPr lang="en-US" altLang="en-US" dirty="0" smtClean="0"/>
              <a:t>Resume</a:t>
            </a:r>
          </a:p>
          <a:p>
            <a:pPr lvl="3"/>
            <a:r>
              <a:rPr lang="en-US" altLang="en-US" dirty="0" smtClean="0"/>
              <a:t>HIV/AIDS Education Completion Verification</a:t>
            </a:r>
          </a:p>
          <a:p>
            <a:pPr lvl="3"/>
            <a:r>
              <a:rPr lang="en-US" altLang="en-US" dirty="0" smtClean="0"/>
              <a:t>Suicide Prevention Education Verification	</a:t>
            </a:r>
          </a:p>
          <a:p>
            <a:pPr lvl="1"/>
            <a:endParaRPr lang="en-US" alt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6292719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66"/>
          <p:cNvSpPr>
            <a:spLocks noGrp="1" noChangeArrowheads="1"/>
          </p:cNvSpPr>
          <p:nvPr>
            <p:ph type="title" idx="4294967295"/>
          </p:nvPr>
        </p:nvSpPr>
        <p:spPr>
          <a:xfrm>
            <a:off x="777240" y="4242868"/>
            <a:ext cx="7879080" cy="1600200"/>
          </a:xfrm>
        </p:spPr>
        <p:txBody>
          <a:bodyPr>
            <a:normAutofit fontScale="90000"/>
          </a:bodyPr>
          <a:lstStyle/>
          <a:p>
            <a:r>
              <a:rPr lang="en-US" altLang="en-US" sz="3600" dirty="0" smtClean="0"/>
              <a:t>Overview of </a:t>
            </a:r>
            <a:br>
              <a:rPr lang="en-US" altLang="en-US" sz="3600" dirty="0" smtClean="0"/>
            </a:br>
            <a:r>
              <a:rPr lang="en-US" altLang="en-US" sz="3600" dirty="0" smtClean="0"/>
              <a:t>Swinomish Intertribal Licensing Process</a:t>
            </a:r>
          </a:p>
        </p:txBody>
      </p:sp>
      <p:sp>
        <p:nvSpPr>
          <p:cNvPr id="49155" name="Rectangle 67"/>
          <p:cNvSpPr>
            <a:spLocks noGrp="1" noChangeArrowheads="1"/>
          </p:cNvSpPr>
          <p:nvPr>
            <p:ph idx="4294967295"/>
          </p:nvPr>
        </p:nvSpPr>
        <p:spPr>
          <a:xfrm>
            <a:off x="568008" y="329584"/>
            <a:ext cx="8229600" cy="4648200"/>
          </a:xfrm>
        </p:spPr>
        <p:txBody>
          <a:bodyPr/>
          <a:lstStyle/>
          <a:p>
            <a:pPr lvl="1"/>
            <a:r>
              <a:rPr lang="en-US" altLang="en-US" sz="1800" b="1" dirty="0" smtClean="0"/>
              <a:t>Step 2 </a:t>
            </a:r>
            <a:r>
              <a:rPr lang="en-US" altLang="en-US" sz="1800" dirty="0" smtClean="0"/>
              <a:t>	Complete and sign background check form</a:t>
            </a:r>
          </a:p>
          <a:p>
            <a:pPr lvl="1">
              <a:buFont typeface="Arial" panose="020B0604020202020204" pitchFamily="34" charset="0"/>
              <a:buNone/>
            </a:pPr>
            <a:r>
              <a:rPr lang="en-US" altLang="en-US" sz="1800" dirty="0" smtClean="0"/>
              <a:t>	</a:t>
            </a:r>
          </a:p>
          <a:p>
            <a:pPr lvl="1"/>
            <a:r>
              <a:rPr lang="en-US" altLang="en-US" sz="1800" b="1" dirty="0" smtClean="0"/>
              <a:t>Step 3 </a:t>
            </a:r>
            <a:r>
              <a:rPr lang="en-US" altLang="en-US" sz="1800" dirty="0" smtClean="0"/>
              <a:t>	Provide letter of certification on cultural competency</a:t>
            </a:r>
          </a:p>
          <a:p>
            <a:pPr lvl="1">
              <a:buFont typeface="Arial" panose="020B0604020202020204" pitchFamily="34" charset="0"/>
              <a:buNone/>
            </a:pPr>
            <a:r>
              <a:rPr lang="en-US" altLang="en-US" sz="1800" dirty="0" smtClean="0"/>
              <a:t>	</a:t>
            </a:r>
          </a:p>
          <a:p>
            <a:pPr lvl="1"/>
            <a:r>
              <a:rPr lang="en-US" altLang="en-US" sz="1800" b="1" dirty="0" smtClean="0"/>
              <a:t>Step 4 </a:t>
            </a:r>
            <a:r>
              <a:rPr lang="en-US" altLang="en-US" sz="1800" dirty="0" smtClean="0"/>
              <a:t>	Complete/Sign Practice Agreement between Dental Therapist and Supervising Dentist</a:t>
            </a:r>
          </a:p>
          <a:p>
            <a:pPr lvl="1">
              <a:buFont typeface="Arial" panose="020B0604020202020204" pitchFamily="34" charset="0"/>
              <a:buNone/>
            </a:pPr>
            <a:r>
              <a:rPr lang="en-US" altLang="en-US" sz="1800" dirty="0" smtClean="0"/>
              <a:t>	</a:t>
            </a:r>
          </a:p>
          <a:p>
            <a:pPr lvl="1"/>
            <a:r>
              <a:rPr lang="en-US" altLang="en-US" sz="1800" b="1" dirty="0" smtClean="0"/>
              <a:t>Step 5 </a:t>
            </a:r>
            <a:r>
              <a:rPr lang="en-US" altLang="en-US" sz="1800" dirty="0" smtClean="0"/>
              <a:t>	For Dental Therapist application:  complete Preceptorship (may be issued a Provisional License until Preceptorship is completed)</a:t>
            </a:r>
          </a:p>
          <a:p>
            <a:pPr lvl="1">
              <a:buFont typeface="Arial" panose="020B0604020202020204" pitchFamily="34" charset="0"/>
              <a:buNone/>
            </a:pPr>
            <a:r>
              <a:rPr lang="en-US" altLang="en-US" sz="1800" dirty="0" smtClean="0"/>
              <a:t>	</a:t>
            </a:r>
          </a:p>
          <a:p>
            <a:pPr lvl="1"/>
            <a:r>
              <a:rPr lang="en-US" altLang="en-US" sz="1800" b="1" dirty="0" smtClean="0"/>
              <a:t>Step 6 </a:t>
            </a:r>
            <a:r>
              <a:rPr lang="en-US" altLang="en-US" sz="1800" dirty="0" smtClean="0"/>
              <a:t>	For Supervising Dentist application:  complete Supervisory Training &amp; Provide Certificate of Completion</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0406309"/>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70"/>
          <p:cNvSpPr>
            <a:spLocks noGrp="1" noChangeArrowheads="1"/>
          </p:cNvSpPr>
          <p:nvPr>
            <p:ph type="title" idx="4294967295"/>
          </p:nvPr>
        </p:nvSpPr>
        <p:spPr>
          <a:xfrm>
            <a:off x="777240" y="4493881"/>
            <a:ext cx="7670074" cy="1192691"/>
          </a:xfrm>
        </p:spPr>
        <p:txBody>
          <a:bodyPr>
            <a:normAutofit fontScale="90000"/>
          </a:bodyPr>
          <a:lstStyle/>
          <a:p>
            <a:r>
              <a:rPr lang="en-US" altLang="en-US" sz="3600" dirty="0" smtClean="0"/>
              <a:t>Overview of </a:t>
            </a:r>
            <a:br>
              <a:rPr lang="en-US" altLang="en-US" sz="3600" dirty="0" smtClean="0"/>
            </a:br>
            <a:r>
              <a:rPr lang="en-US" altLang="en-US" sz="3600" dirty="0" smtClean="0"/>
              <a:t>Swinomish Intertribal Licensing Process</a:t>
            </a:r>
          </a:p>
        </p:txBody>
      </p:sp>
      <p:sp>
        <p:nvSpPr>
          <p:cNvPr id="51203" name="Rectangle 71"/>
          <p:cNvSpPr>
            <a:spLocks noGrp="1" noChangeArrowheads="1"/>
          </p:cNvSpPr>
          <p:nvPr>
            <p:ph idx="4294967295"/>
          </p:nvPr>
        </p:nvSpPr>
        <p:spPr/>
        <p:txBody>
          <a:bodyPr>
            <a:normAutofit fontScale="92500" lnSpcReduction="20000"/>
          </a:bodyPr>
          <a:lstStyle/>
          <a:p>
            <a:r>
              <a:rPr lang="en-US" altLang="en-US" dirty="0" smtClean="0"/>
              <a:t>Swinomish Intertribal Licensing is a new process.</a:t>
            </a:r>
          </a:p>
          <a:p>
            <a:endParaRPr lang="en-US" altLang="en-US" dirty="0" smtClean="0"/>
          </a:p>
          <a:p>
            <a:r>
              <a:rPr lang="en-US" altLang="en-US" dirty="0" smtClean="0"/>
              <a:t>As with any professional licensing protocol, Swinomish Department of Licensing’s due diligence to determine eligibility involves a number of steps, and each takes time.</a:t>
            </a:r>
          </a:p>
          <a:p>
            <a:pPr lvl="1"/>
            <a:r>
              <a:rPr lang="en-US" altLang="en-US" dirty="0" smtClean="0"/>
              <a:t>Applicants may be requested to provide additional or explanatory information in the course of the review process.  </a:t>
            </a:r>
          </a:p>
          <a:p>
            <a:endParaRPr lang="en-US" altLang="en-US" dirty="0" smtClean="0"/>
          </a:p>
          <a:p>
            <a:r>
              <a:rPr lang="en-US" altLang="en-US" dirty="0" smtClean="0"/>
              <a:t>As with any new process, Swinomish Intertribal Licensing will evolve over time.</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404670478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74"/>
          <p:cNvSpPr>
            <a:spLocks noGrp="1" noChangeArrowheads="1"/>
          </p:cNvSpPr>
          <p:nvPr>
            <p:ph type="title" idx="4294967295"/>
          </p:nvPr>
        </p:nvSpPr>
        <p:spPr>
          <a:xfrm>
            <a:off x="762000" y="990600"/>
            <a:ext cx="7772400" cy="1362075"/>
          </a:xfrm>
        </p:spPr>
        <p:txBody>
          <a:bodyPr anchor="b">
            <a:normAutofit fontScale="90000"/>
          </a:bodyPr>
          <a:lstStyle/>
          <a:p>
            <a:pPr algn="ctr"/>
            <a:r>
              <a:rPr lang="fr-FR" altLang="en-US" sz="4900" smtClean="0"/>
              <a:t>WE ENCOURAGE YOUR PARTICIPATION</a:t>
            </a:r>
          </a:p>
        </p:txBody>
      </p:sp>
      <p:sp>
        <p:nvSpPr>
          <p:cNvPr id="53251" name="Rectangle 75"/>
          <p:cNvSpPr>
            <a:spLocks noGrp="1" noChangeArrowheads="1"/>
          </p:cNvSpPr>
          <p:nvPr>
            <p:ph type="body" idx="4294967295"/>
          </p:nvPr>
        </p:nvSpPr>
        <p:spPr>
          <a:xfrm>
            <a:off x="685800" y="3429000"/>
            <a:ext cx="7772400" cy="1295400"/>
          </a:xfrm>
        </p:spPr>
        <p:txBody>
          <a:bodyPr/>
          <a:lstStyle/>
          <a:p>
            <a:pPr marL="0" indent="0" algn="ctr">
              <a:buFont typeface="Arial" panose="020B0604020202020204" pitchFamily="34" charset="0"/>
              <a:buNone/>
            </a:pPr>
            <a:r>
              <a:rPr lang="fr-FR" altLang="en-US" smtClean="0">
                <a:solidFill>
                  <a:schemeClr val="tx2"/>
                </a:solidFill>
              </a:rPr>
              <a:t>Sovereignty in Action is aided by solidarity</a:t>
            </a:r>
          </a:p>
          <a:p>
            <a:pPr marL="0" indent="0" algn="ctr">
              <a:buFont typeface="Arial" panose="020B0604020202020204" pitchFamily="34" charset="0"/>
              <a:buNone/>
            </a:pPr>
            <a:r>
              <a:rPr lang="fr-FR" altLang="en-US" smtClean="0">
                <a:solidFill>
                  <a:schemeClr val="tx2"/>
                </a:solidFill>
              </a:rPr>
              <a:t>amongst all Tribes </a:t>
            </a:r>
          </a:p>
        </p:txBody>
      </p:sp>
    </p:spTree>
    <p:extLst>
      <p:ext uri="{BB962C8B-B14F-4D97-AF65-F5344CB8AC3E}">
        <p14:creationId xmlns:p14="http://schemas.microsoft.com/office/powerpoint/2010/main" val="62986401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02222" y="4240435"/>
            <a:ext cx="6781800" cy="1600200"/>
          </a:xfrm>
        </p:spPr>
        <p:txBody>
          <a:bodyPr/>
          <a:lstStyle/>
          <a:p>
            <a:r>
              <a:rPr lang="en-US" sz="3600" dirty="0" smtClean="0"/>
              <a:t>February 2017: </a:t>
            </a:r>
            <a:br>
              <a:rPr lang="en-US" sz="3600" dirty="0" smtClean="0"/>
            </a:br>
            <a:r>
              <a:rPr lang="en-US" sz="3600" dirty="0" smtClean="0"/>
              <a:t>Tribal DHAT bill becomes law!</a:t>
            </a:r>
            <a:endParaRPr lang="en-US" sz="3600" dirty="0"/>
          </a:p>
        </p:txBody>
      </p:sp>
      <p:pic>
        <p:nvPicPr>
          <p:cNvPr id="4" name="Content Placeholder 3" descr="20170222_134236ab.jpg"/>
          <p:cNvPicPr>
            <a:picLocks noGrp="1" noChangeAspect="1"/>
          </p:cNvPicPr>
          <p:nvPr>
            <p:ph sz="quarter" idx="1"/>
          </p:nvPr>
        </p:nvPicPr>
        <p:blipFill>
          <a:blip r:embed="rId3" cstate="email">
            <a:extLst>
              <a:ext uri="{28A0092B-C50C-407E-A947-70E740481C1C}">
                <a14:useLocalDpi xmlns:a14="http://schemas.microsoft.com/office/drawing/2010/main" val="0"/>
              </a:ext>
            </a:extLst>
          </a:blip>
          <a:srcRect t="9679" b="9679"/>
          <a:stretch>
            <a:fillRect/>
          </a:stretch>
        </p:blipFill>
        <p:spPr>
          <a:xfrm>
            <a:off x="761999" y="667834"/>
            <a:ext cx="7543800" cy="3886200"/>
          </a:xfrm>
        </p:spPr>
      </p:pic>
    </p:spTree>
    <p:extLst>
      <p:ext uri="{BB962C8B-B14F-4D97-AF65-F5344CB8AC3E}">
        <p14:creationId xmlns:p14="http://schemas.microsoft.com/office/powerpoint/2010/main" val="2487482441"/>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8"/>
          <p:cNvSpPr>
            <a:spLocks noGrp="1" noChangeArrowheads="1"/>
          </p:cNvSpPr>
          <p:nvPr>
            <p:ph type="title" idx="4294967295"/>
          </p:nvPr>
        </p:nvSpPr>
        <p:spPr>
          <a:xfrm>
            <a:off x="631371" y="711925"/>
            <a:ext cx="7772400" cy="1362075"/>
          </a:xfrm>
        </p:spPr>
        <p:txBody>
          <a:bodyPr anchor="b">
            <a:normAutofit fontScale="90000"/>
          </a:bodyPr>
          <a:lstStyle/>
          <a:p>
            <a:pPr algn="ctr">
              <a:spcAft>
                <a:spcPts val="600"/>
              </a:spcAft>
            </a:pPr>
            <a:r>
              <a:rPr lang="fr-FR" altLang="en-US" sz="2500" b="1" dirty="0" smtClean="0"/>
              <a:t>SWINOMISH INDIAN TRIBAL COMMUNITY</a:t>
            </a:r>
            <a:br>
              <a:rPr lang="fr-FR" altLang="en-US" sz="2500" b="1" dirty="0" smtClean="0"/>
            </a:br>
            <a:r>
              <a:rPr lang="fr-FR" altLang="en-US" sz="2500" b="1" dirty="0" smtClean="0"/>
              <a:t>DENTAL HEALTH PROVIDER LICENSING CODE</a:t>
            </a:r>
            <a:r>
              <a:rPr lang="fr-FR" altLang="en-US" sz="2500" dirty="0" smtClean="0"/>
              <a:t/>
            </a:r>
            <a:br>
              <a:rPr lang="fr-FR" altLang="en-US" sz="2500" dirty="0" smtClean="0"/>
            </a:br>
            <a:r>
              <a:rPr lang="fr-FR" altLang="en-US" sz="2500" dirty="0" smtClean="0"/>
              <a:t/>
            </a:r>
            <a:br>
              <a:rPr lang="fr-FR" altLang="en-US" sz="2500" dirty="0" smtClean="0"/>
            </a:br>
            <a:r>
              <a:rPr lang="fr-FR" altLang="en-US" sz="1800" dirty="0" smtClean="0">
                <a:hlinkClick r:id="rId3"/>
              </a:rPr>
              <a:t>HTTP://WWW.SWINOMISH.ORG/MEDIA/48067/1511DENTAL.PDF</a:t>
            </a:r>
            <a:r>
              <a:rPr lang="fr-FR" altLang="en-US" sz="1800" dirty="0" smtClean="0"/>
              <a:t>  </a:t>
            </a:r>
          </a:p>
        </p:txBody>
      </p:sp>
      <p:sp>
        <p:nvSpPr>
          <p:cNvPr id="55299" name="Rectangle 79"/>
          <p:cNvSpPr>
            <a:spLocks noGrp="1" noChangeArrowheads="1"/>
          </p:cNvSpPr>
          <p:nvPr>
            <p:ph type="body" idx="4294967295"/>
          </p:nvPr>
        </p:nvSpPr>
        <p:spPr>
          <a:xfrm>
            <a:off x="366939" y="2352675"/>
            <a:ext cx="3584575" cy="1447800"/>
          </a:xfrm>
        </p:spPr>
        <p:txBody>
          <a:bodyPr/>
          <a:lstStyle/>
          <a:p>
            <a:pPr marL="0" indent="0" algn="ctr">
              <a:lnSpc>
                <a:spcPct val="80000"/>
              </a:lnSpc>
              <a:buFont typeface="Arial" panose="020B0604020202020204" pitchFamily="34" charset="0"/>
              <a:buNone/>
            </a:pPr>
            <a:r>
              <a:rPr lang="fr-FR" altLang="en-US" sz="1900" dirty="0" smtClean="0">
                <a:solidFill>
                  <a:schemeClr val="tx2"/>
                </a:solidFill>
              </a:rPr>
              <a:t>Tara Satushek, Senior </a:t>
            </a:r>
            <a:r>
              <a:rPr lang="fr-FR" altLang="en-US" sz="1900" dirty="0" err="1" smtClean="0">
                <a:solidFill>
                  <a:schemeClr val="tx2"/>
                </a:solidFill>
              </a:rPr>
              <a:t>Planner</a:t>
            </a:r>
            <a:endParaRPr lang="fr-FR" altLang="en-US" sz="1900" dirty="0" smtClean="0">
              <a:solidFill>
                <a:schemeClr val="tx2"/>
              </a:solidFill>
            </a:endParaRPr>
          </a:p>
          <a:p>
            <a:pPr marL="0" indent="0" algn="ctr">
              <a:lnSpc>
                <a:spcPct val="80000"/>
              </a:lnSpc>
              <a:buFont typeface="Arial" panose="020B0604020202020204" pitchFamily="34" charset="0"/>
              <a:buNone/>
            </a:pPr>
            <a:r>
              <a:rPr lang="fr-FR" altLang="en-US" sz="1900" dirty="0" smtClean="0">
                <a:solidFill>
                  <a:schemeClr val="tx2"/>
                </a:solidFill>
              </a:rPr>
              <a:t>Division of Licensing</a:t>
            </a:r>
          </a:p>
          <a:p>
            <a:pPr marL="0" indent="0" algn="ctr">
              <a:lnSpc>
                <a:spcPct val="80000"/>
              </a:lnSpc>
              <a:buFont typeface="Arial" panose="020B0604020202020204" pitchFamily="34" charset="0"/>
              <a:buNone/>
            </a:pPr>
            <a:r>
              <a:rPr lang="fr-FR" altLang="en-US" sz="1900" dirty="0" smtClean="0">
                <a:solidFill>
                  <a:schemeClr val="tx2"/>
                </a:solidFill>
              </a:rPr>
              <a:t>tsatushek@swinomish.nsn.us</a:t>
            </a:r>
          </a:p>
          <a:p>
            <a:pPr marL="0" indent="0" algn="ctr">
              <a:lnSpc>
                <a:spcPct val="80000"/>
              </a:lnSpc>
              <a:buFont typeface="Arial" panose="020B0604020202020204" pitchFamily="34" charset="0"/>
              <a:buNone/>
            </a:pPr>
            <a:r>
              <a:rPr lang="fr-FR" altLang="en-US" sz="1900" dirty="0" smtClean="0">
                <a:solidFill>
                  <a:schemeClr val="tx2"/>
                </a:solidFill>
              </a:rPr>
              <a:t>360-466-5318</a:t>
            </a:r>
          </a:p>
        </p:txBody>
      </p:sp>
      <p:sp>
        <p:nvSpPr>
          <p:cNvPr id="55300" name="Rectangle 80"/>
          <p:cNvSpPr>
            <a:spLocks noChangeArrowheads="1"/>
          </p:cNvSpPr>
          <p:nvPr/>
        </p:nvSpPr>
        <p:spPr bwMode="auto">
          <a:xfrm>
            <a:off x="188232" y="3900351"/>
            <a:ext cx="3429000" cy="12954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accent1"/>
              </a:buClr>
              <a:buFont typeface="Arial" panose="020B0604020202020204" pitchFamily="34" charset="0"/>
              <a:buChar char="•"/>
              <a:defRPr sz="2400">
                <a:solidFill>
                  <a:schemeClr val="tx1"/>
                </a:solidFill>
                <a:latin typeface="Arial" panose="020B0604020202020204" pitchFamily="34" charset="0"/>
                <a:ea typeface="ＭＳ Ｐゴシック" panose="020B0600070205080204" pitchFamily="34" charset="-128"/>
              </a:defRPr>
            </a:lvl1pPr>
            <a:lvl2pPr indent="-182563">
              <a:spcBef>
                <a:spcPct val="20000"/>
              </a:spcBef>
              <a:buClr>
                <a:schemeClr val="accent1"/>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defRPr>
            </a:lvl2pPr>
            <a:lvl3pPr marL="730250" indent="-182563">
              <a:spcBef>
                <a:spcPct val="20000"/>
              </a:spcBef>
              <a:buClr>
                <a:schemeClr val="accent1"/>
              </a:buClr>
              <a:buFont typeface="Arial" panose="020B0604020202020204" pitchFamily="34" charset="0"/>
              <a:buChar char="•"/>
              <a:defRPr>
                <a:solidFill>
                  <a:schemeClr val="tx1"/>
                </a:solidFill>
                <a:latin typeface="Arial" panose="020B0604020202020204" pitchFamily="34" charset="0"/>
                <a:ea typeface="ＭＳ Ｐゴシック" panose="020B0600070205080204" pitchFamily="34" charset="-128"/>
              </a:defRPr>
            </a:lvl3pPr>
            <a:lvl4pPr marL="1004888" indent="-182563">
              <a:spcBef>
                <a:spcPct val="20000"/>
              </a:spcBef>
              <a:buClr>
                <a:schemeClr val="accent1"/>
              </a:buClr>
              <a:buFont typeface="Arial" panose="020B0604020202020204" pitchFamily="34" charset="0"/>
              <a:buChar char="•"/>
              <a:defRPr sz="1600">
                <a:solidFill>
                  <a:schemeClr val="tx1"/>
                </a:solidFill>
                <a:latin typeface="Arial" panose="020B0604020202020204" pitchFamily="34" charset="0"/>
                <a:ea typeface="ＭＳ Ｐゴシック" panose="020B0600070205080204" pitchFamily="34" charset="-128"/>
              </a:defRPr>
            </a:lvl4pPr>
            <a:lvl5pPr marL="1187450" indent="-136525">
              <a:spcBef>
                <a:spcPct val="20000"/>
              </a:spcBef>
              <a:buClr>
                <a:schemeClr val="accent1"/>
              </a:buClr>
              <a:buFont typeface="Arial" panose="020B0604020202020204" pitchFamily="34" charset="0"/>
              <a:buChar char="•"/>
              <a:defRPr sz="1400">
                <a:solidFill>
                  <a:schemeClr val="tx1"/>
                </a:solidFill>
                <a:latin typeface="Arial" panose="020B0604020202020204" pitchFamily="34" charset="0"/>
                <a:ea typeface="ＭＳ Ｐゴシック" panose="020B0600070205080204" pitchFamily="34" charset="-128"/>
              </a:defRPr>
            </a:lvl5pPr>
            <a:lvl6pPr marL="1644650" indent="-136525" eaLnBrk="0" fontAlgn="base" hangingPunct="0">
              <a:spcBef>
                <a:spcPct val="20000"/>
              </a:spcBef>
              <a:spcAft>
                <a:spcPct val="0"/>
              </a:spcAft>
              <a:buClr>
                <a:schemeClr val="accent1"/>
              </a:buClr>
              <a:buFont typeface="Arial" panose="020B0604020202020204" pitchFamily="34" charset="0"/>
              <a:buChar char="•"/>
              <a:defRPr sz="1400">
                <a:solidFill>
                  <a:schemeClr val="tx1"/>
                </a:solidFill>
                <a:latin typeface="Arial" panose="020B0604020202020204" pitchFamily="34" charset="0"/>
                <a:ea typeface="ＭＳ Ｐゴシック" panose="020B0600070205080204" pitchFamily="34" charset="-128"/>
              </a:defRPr>
            </a:lvl6pPr>
            <a:lvl7pPr marL="2101850" indent="-136525" eaLnBrk="0" fontAlgn="base" hangingPunct="0">
              <a:spcBef>
                <a:spcPct val="20000"/>
              </a:spcBef>
              <a:spcAft>
                <a:spcPct val="0"/>
              </a:spcAft>
              <a:buClr>
                <a:schemeClr val="accent1"/>
              </a:buClr>
              <a:buFont typeface="Arial" panose="020B0604020202020204" pitchFamily="34" charset="0"/>
              <a:buChar char="•"/>
              <a:defRPr sz="1400">
                <a:solidFill>
                  <a:schemeClr val="tx1"/>
                </a:solidFill>
                <a:latin typeface="Arial" panose="020B0604020202020204" pitchFamily="34" charset="0"/>
                <a:ea typeface="ＭＳ Ｐゴシック" panose="020B0600070205080204" pitchFamily="34" charset="-128"/>
              </a:defRPr>
            </a:lvl7pPr>
            <a:lvl8pPr marL="2559050" indent="-136525" eaLnBrk="0" fontAlgn="base" hangingPunct="0">
              <a:spcBef>
                <a:spcPct val="20000"/>
              </a:spcBef>
              <a:spcAft>
                <a:spcPct val="0"/>
              </a:spcAft>
              <a:buClr>
                <a:schemeClr val="accent1"/>
              </a:buClr>
              <a:buFont typeface="Arial" panose="020B0604020202020204" pitchFamily="34" charset="0"/>
              <a:buChar char="•"/>
              <a:defRPr sz="1400">
                <a:solidFill>
                  <a:schemeClr val="tx1"/>
                </a:solidFill>
                <a:latin typeface="Arial" panose="020B0604020202020204" pitchFamily="34" charset="0"/>
                <a:ea typeface="ＭＳ Ｐゴシック" panose="020B0600070205080204" pitchFamily="34" charset="-128"/>
              </a:defRPr>
            </a:lvl8pPr>
            <a:lvl9pPr marL="3016250" indent="-136525" eaLnBrk="0" fontAlgn="base" hangingPunct="0">
              <a:spcBef>
                <a:spcPct val="20000"/>
              </a:spcBef>
              <a:spcAft>
                <a:spcPct val="0"/>
              </a:spcAft>
              <a:buClr>
                <a:schemeClr val="accent1"/>
              </a:buClr>
              <a:buFont typeface="Arial" panose="020B0604020202020204" pitchFamily="34" charset="0"/>
              <a:buChar char="•"/>
              <a:defRPr sz="1400">
                <a:solidFill>
                  <a:schemeClr val="tx1"/>
                </a:solidFill>
                <a:latin typeface="Arial" panose="020B0604020202020204" pitchFamily="34" charset="0"/>
                <a:ea typeface="ＭＳ Ｐゴシック" panose="020B0600070205080204" pitchFamily="34" charset="-128"/>
              </a:defRPr>
            </a:lvl9pPr>
          </a:lstStyle>
          <a:p>
            <a:pPr algn="ctr">
              <a:lnSpc>
                <a:spcPct val="80000"/>
              </a:lnSpc>
              <a:buClrTx/>
              <a:buFont typeface="Arial" panose="020B0604020202020204" pitchFamily="34" charset="0"/>
              <a:buNone/>
            </a:pPr>
            <a:r>
              <a:rPr lang="fr-FR" altLang="en-US" sz="2000" dirty="0">
                <a:solidFill>
                  <a:schemeClr val="tx2"/>
                </a:solidFill>
              </a:rPr>
              <a:t>Stephen </a:t>
            </a:r>
            <a:r>
              <a:rPr lang="fr-FR" altLang="en-US" sz="2000" dirty="0" err="1">
                <a:solidFill>
                  <a:schemeClr val="tx2"/>
                </a:solidFill>
              </a:rPr>
              <a:t>LeCuyer</a:t>
            </a:r>
            <a:r>
              <a:rPr lang="fr-FR" altLang="en-US" sz="2000" dirty="0">
                <a:solidFill>
                  <a:schemeClr val="tx2"/>
                </a:solidFill>
              </a:rPr>
              <a:t>, </a:t>
            </a:r>
            <a:r>
              <a:rPr lang="fr-FR" altLang="en-US" sz="2000" dirty="0" err="1">
                <a:solidFill>
                  <a:schemeClr val="tx2"/>
                </a:solidFill>
              </a:rPr>
              <a:t>Director</a:t>
            </a:r>
            <a:endParaRPr lang="fr-FR" altLang="en-US" sz="2000" dirty="0">
              <a:solidFill>
                <a:schemeClr val="tx2"/>
              </a:solidFill>
            </a:endParaRPr>
          </a:p>
          <a:p>
            <a:pPr algn="ctr">
              <a:lnSpc>
                <a:spcPct val="80000"/>
              </a:lnSpc>
              <a:buClrTx/>
              <a:buFont typeface="Arial" panose="020B0604020202020204" pitchFamily="34" charset="0"/>
              <a:buNone/>
            </a:pPr>
            <a:r>
              <a:rPr lang="fr-FR" altLang="en-US" sz="2000" dirty="0">
                <a:solidFill>
                  <a:schemeClr val="tx2"/>
                </a:solidFill>
              </a:rPr>
              <a:t>Office of Tribal Attorney</a:t>
            </a:r>
          </a:p>
          <a:p>
            <a:pPr algn="ctr">
              <a:lnSpc>
                <a:spcPct val="80000"/>
              </a:lnSpc>
              <a:buClrTx/>
              <a:buFont typeface="Arial" panose="020B0604020202020204" pitchFamily="34" charset="0"/>
              <a:buNone/>
            </a:pPr>
            <a:r>
              <a:rPr lang="fr-FR" altLang="en-US" sz="2000" dirty="0">
                <a:solidFill>
                  <a:schemeClr val="tx2"/>
                </a:solidFill>
              </a:rPr>
              <a:t>slecuyer@swinomish.nsn.us</a:t>
            </a:r>
          </a:p>
          <a:p>
            <a:pPr algn="ctr">
              <a:lnSpc>
                <a:spcPct val="80000"/>
              </a:lnSpc>
              <a:buClrTx/>
              <a:buFont typeface="Arial" panose="020B0604020202020204" pitchFamily="34" charset="0"/>
              <a:buNone/>
            </a:pPr>
            <a:r>
              <a:rPr lang="fr-FR" altLang="en-US" sz="2000" dirty="0">
                <a:solidFill>
                  <a:schemeClr val="tx2"/>
                </a:solidFill>
              </a:rPr>
              <a:t>360-466-1058</a:t>
            </a:r>
          </a:p>
        </p:txBody>
      </p:sp>
      <p:pic>
        <p:nvPicPr>
          <p:cNvPr id="5" name="Picture 84"/>
          <p:cNvPicPr preferRelativeResize="0">
            <a:picLocks noChangeArrowheads="1"/>
          </p:cNvPicPr>
          <p:nvPr/>
        </p:nvPicPr>
        <p:blipFill>
          <a:blip r:embed="rId4" cstate="email">
            <a:extLst>
              <a:ext uri="{28A0092B-C50C-407E-A947-70E740481C1C}">
                <a14:useLocalDpi xmlns:a14="http://schemas.microsoft.com/office/drawing/2010/main" val="0"/>
              </a:ext>
            </a:extLst>
          </a:blip>
          <a:srcRect l="226" r="226"/>
          <a:stretch>
            <a:fillRect/>
          </a:stretch>
        </p:blipFill>
        <p:spPr bwMode="auto">
          <a:xfrm>
            <a:off x="3804829" y="3511731"/>
            <a:ext cx="4886325" cy="2895600"/>
          </a:xfrm>
          <a:prstGeom prst="rect">
            <a:avLst/>
          </a:prstGeom>
          <a:noFill/>
          <a:ln w="127000" algn="ctr">
            <a:solidFill>
              <a:srgbClr val="6B7D7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0383859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CHAP in the Portland area</a:t>
            </a:r>
            <a:endParaRPr lang="en-US" dirty="0"/>
          </a:p>
        </p:txBody>
      </p:sp>
      <p:sp>
        <p:nvSpPr>
          <p:cNvPr id="3" name="Text Placeholder 2"/>
          <p:cNvSpPr>
            <a:spLocks noGrp="1"/>
          </p:cNvSpPr>
          <p:nvPr>
            <p:ph type="body" idx="1"/>
          </p:nvPr>
        </p:nvSpPr>
        <p:spPr/>
        <p:txBody>
          <a:bodyPr/>
          <a:lstStyle/>
          <a:p>
            <a:r>
              <a:rPr lang="en-US" dirty="0" smtClean="0"/>
              <a:t>Andrew</a:t>
            </a:r>
            <a:endParaRPr lang="en-US" dirty="0"/>
          </a:p>
        </p:txBody>
      </p:sp>
    </p:spTree>
    <p:extLst>
      <p:ext uri="{BB962C8B-B14F-4D97-AF65-F5344CB8AC3E}">
        <p14:creationId xmlns:p14="http://schemas.microsoft.com/office/powerpoint/2010/main" val="415678926"/>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42059" y="605177"/>
            <a:ext cx="6960447" cy="812461"/>
          </a:xfrm>
        </p:spPr>
        <p:txBody>
          <a:bodyPr>
            <a:normAutofit/>
          </a:bodyPr>
          <a:lstStyle/>
          <a:p>
            <a:r>
              <a:rPr lang="en-US" sz="3600" dirty="0" smtClean="0"/>
              <a:t>Tribal Health System Needs:</a:t>
            </a:r>
            <a:endParaRPr lang="en-US" sz="3600" dirty="0"/>
          </a:p>
        </p:txBody>
      </p:sp>
      <p:sp>
        <p:nvSpPr>
          <p:cNvPr id="3" name="Content Placeholder 2"/>
          <p:cNvSpPr>
            <a:spLocks noGrp="1"/>
          </p:cNvSpPr>
          <p:nvPr>
            <p:ph sz="quarter" idx="1"/>
          </p:nvPr>
        </p:nvSpPr>
        <p:spPr>
          <a:xfrm>
            <a:off x="175470" y="1600200"/>
            <a:ext cx="3965448" cy="4572000"/>
          </a:xfrm>
        </p:spPr>
        <p:txBody>
          <a:bodyPr>
            <a:normAutofit fontScale="85000" lnSpcReduction="20000"/>
          </a:bodyPr>
          <a:lstStyle/>
          <a:p>
            <a:pPr lvl="1">
              <a:buFont typeface="Arial" panose="020B0604020202020204" pitchFamily="34" charset="0"/>
              <a:buChar char="•"/>
              <a:defRPr/>
            </a:pPr>
            <a:r>
              <a:rPr lang="en-US" sz="2600" dirty="0">
                <a:cs typeface="Arial" pitchFamily="34" charset="0"/>
              </a:rPr>
              <a:t>Effective prevention </a:t>
            </a:r>
            <a:r>
              <a:rPr lang="en-US" sz="2600" dirty="0" smtClean="0">
                <a:cs typeface="Arial" pitchFamily="34" charset="0"/>
              </a:rPr>
              <a:t>programs</a:t>
            </a:r>
            <a:endParaRPr lang="en-US" sz="2600" dirty="0">
              <a:cs typeface="Arial" pitchFamily="34" charset="0"/>
            </a:endParaRPr>
          </a:p>
          <a:p>
            <a:pPr lvl="1">
              <a:buFont typeface="Arial" panose="020B0604020202020204" pitchFamily="34" charset="0"/>
              <a:buChar char="•"/>
              <a:defRPr/>
            </a:pPr>
            <a:endParaRPr lang="en-US" sz="2600" dirty="0">
              <a:cs typeface="Arial" pitchFamily="34" charset="0"/>
            </a:endParaRPr>
          </a:p>
          <a:p>
            <a:pPr lvl="1">
              <a:buFont typeface="Arial" panose="020B0604020202020204" pitchFamily="34" charset="0"/>
              <a:buChar char="•"/>
              <a:defRPr/>
            </a:pPr>
            <a:r>
              <a:rPr lang="en-US" sz="2600" dirty="0">
                <a:cs typeface="Arial" pitchFamily="34" charset="0"/>
              </a:rPr>
              <a:t>Culturally competent care</a:t>
            </a:r>
          </a:p>
          <a:p>
            <a:pPr lvl="1">
              <a:buFont typeface="Arial" panose="020B0604020202020204" pitchFamily="34" charset="0"/>
              <a:buChar char="•"/>
              <a:defRPr/>
            </a:pPr>
            <a:endParaRPr lang="en-US" sz="2600" dirty="0">
              <a:cs typeface="Arial" pitchFamily="34" charset="0"/>
            </a:endParaRPr>
          </a:p>
          <a:p>
            <a:pPr lvl="1">
              <a:buFont typeface="Arial" panose="020B0604020202020204" pitchFamily="34" charset="0"/>
              <a:buChar char="•"/>
              <a:defRPr/>
            </a:pPr>
            <a:r>
              <a:rPr lang="en-US" sz="2600" dirty="0">
                <a:cs typeface="Arial" pitchFamily="34" charset="0"/>
              </a:rPr>
              <a:t>Basic restorative services</a:t>
            </a:r>
          </a:p>
          <a:p>
            <a:pPr lvl="1">
              <a:buFont typeface="Arial" panose="020B0604020202020204" pitchFamily="34" charset="0"/>
              <a:buChar char="•"/>
              <a:defRPr/>
            </a:pPr>
            <a:endParaRPr lang="en-US" sz="2600" dirty="0">
              <a:cs typeface="Arial" pitchFamily="34" charset="0"/>
            </a:endParaRPr>
          </a:p>
          <a:p>
            <a:pPr lvl="1">
              <a:buFont typeface="Arial" panose="020B0604020202020204" pitchFamily="34" charset="0"/>
              <a:buChar char="•"/>
              <a:defRPr/>
            </a:pPr>
            <a:r>
              <a:rPr lang="en-US" sz="2600" dirty="0">
                <a:cs typeface="Arial" pitchFamily="34" charset="0"/>
              </a:rPr>
              <a:t>Locally provided</a:t>
            </a:r>
          </a:p>
          <a:p>
            <a:pPr lvl="1">
              <a:buFont typeface="Arial" panose="020B0604020202020204" pitchFamily="34" charset="0"/>
              <a:buChar char="•"/>
              <a:defRPr/>
            </a:pPr>
            <a:endParaRPr lang="en-US" sz="2600" dirty="0">
              <a:cs typeface="Arial" pitchFamily="34" charset="0"/>
            </a:endParaRPr>
          </a:p>
          <a:p>
            <a:pPr lvl="1">
              <a:buFont typeface="Arial" panose="020B0604020202020204" pitchFamily="34" charset="0"/>
              <a:buChar char="•"/>
              <a:defRPr/>
            </a:pPr>
            <a:r>
              <a:rPr lang="en-US" sz="2600" b="1" dirty="0">
                <a:cs typeface="Arial" pitchFamily="34" charset="0"/>
              </a:rPr>
              <a:t>Meeting our needs intelligently will lead to efficiencies</a:t>
            </a:r>
          </a:p>
          <a:p>
            <a:endParaRPr lang="en-US" dirty="0"/>
          </a:p>
        </p:txBody>
      </p:sp>
      <p:sp>
        <p:nvSpPr>
          <p:cNvPr id="4" name="Rectangle 2"/>
          <p:cNvSpPr txBox="1">
            <a:spLocks noChangeArrowheads="1"/>
          </p:cNvSpPr>
          <p:nvPr/>
        </p:nvSpPr>
        <p:spPr>
          <a:xfrm>
            <a:off x="457200" y="274638"/>
            <a:ext cx="8229600" cy="1143000"/>
          </a:xfrm>
          <a:prstGeom prst="rect">
            <a:avLst/>
          </a:prstGeom>
        </p:spPr>
        <p:txBody>
          <a:bodyPr vert="horz" anchor="ctr">
            <a:noAutofit/>
          </a:bodyPr>
          <a:lstStyle>
            <a:lvl1pPr algn="ctr" rtl="0" eaLnBrk="1" latinLnBrk="0" hangingPunct="1">
              <a:spcBef>
                <a:spcPct val="0"/>
              </a:spcBef>
              <a:buNone/>
              <a:defRPr kumimoji="0" sz="4400" kern="1200">
                <a:solidFill>
                  <a:schemeClr val="accent3">
                    <a:shade val="75000"/>
                  </a:schemeClr>
                </a:solidFill>
                <a:latin typeface="+mj-lt"/>
                <a:ea typeface="+mj-ea"/>
                <a:cs typeface="+mj-cs"/>
              </a:defRPr>
            </a:lvl1pPr>
          </a:lstStyle>
          <a:p>
            <a:endParaRPr lang="en-US" altLang="en-US" sz="4000" b="1" dirty="0" smtClean="0">
              <a:latin typeface="Times New Roman" panose="02020603050405020304" pitchFamily="18" charset="0"/>
              <a:cs typeface="Times New Roman" panose="02020603050405020304" pitchFamily="18" charset="0"/>
            </a:endParaRPr>
          </a:p>
        </p:txBody>
      </p:sp>
      <p:pic>
        <p:nvPicPr>
          <p:cNvPr id="6" name="Picture 2" descr="Z:\PHOTOS\Weinstein_Motiv_Intv\Screen shot 2011-09-13 at 2.24.03 PM.png"/>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4140918" y="1600200"/>
            <a:ext cx="4724400" cy="305073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Box 1"/>
          <p:cNvSpPr txBox="1">
            <a:spLocks noChangeArrowheads="1"/>
          </p:cNvSpPr>
          <p:nvPr/>
        </p:nvSpPr>
        <p:spPr bwMode="auto">
          <a:xfrm>
            <a:off x="5430253" y="4833496"/>
            <a:ext cx="31242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defRPr sz="2400" b="1" i="1">
                <a:solidFill>
                  <a:schemeClr val="tx1"/>
                </a:solidFill>
                <a:latin typeface="Arial" panose="020B0604020202020204" pitchFamily="34" charset="0"/>
                <a:cs typeface="Arial" panose="020B0604020202020204" pitchFamily="34" charset="0"/>
              </a:defRPr>
            </a:lvl1pPr>
            <a:lvl2pPr marL="742950" indent="-285750">
              <a:spcBef>
                <a:spcPct val="20000"/>
              </a:spcBef>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2pPr>
            <a:lvl3pPr marL="1143000" indent="-228600">
              <a:spcBef>
                <a:spcPct val="20000"/>
              </a:spcBef>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3pPr>
            <a:lvl4pPr marL="1600200" indent="-228600">
              <a:spcBef>
                <a:spcPct val="20000"/>
              </a:spcBef>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4pPr>
            <a:lvl5pPr marL="2057400" indent="-228600">
              <a:spcBef>
                <a:spcPct val="20000"/>
              </a:spcBef>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cs typeface="Arial" panose="020B0604020202020204" pitchFamily="34" charset="0"/>
              </a:defRPr>
            </a:lvl9pPr>
          </a:lstStyle>
          <a:p>
            <a:pPr eaLnBrk="1" hangingPunct="1">
              <a:spcBef>
                <a:spcPct val="0"/>
              </a:spcBef>
              <a:buFontTx/>
              <a:buNone/>
            </a:pPr>
            <a:r>
              <a:rPr lang="en-US" altLang="en-US" sz="1800" b="0" i="0" dirty="0">
                <a:latin typeface="+mn-lt"/>
              </a:rPr>
              <a:t>Trisha Patton, </a:t>
            </a:r>
            <a:r>
              <a:rPr lang="en-US" altLang="en-US" sz="1800" b="0" i="0" dirty="0" smtClean="0">
                <a:latin typeface="+mn-lt"/>
              </a:rPr>
              <a:t>DHAT, </a:t>
            </a:r>
            <a:r>
              <a:rPr lang="en-US" altLang="en-US" sz="1800" b="0" i="0" dirty="0">
                <a:latin typeface="+mn-lt"/>
              </a:rPr>
              <a:t>taking x-rays on patient</a:t>
            </a:r>
          </a:p>
        </p:txBody>
      </p:sp>
      <p:pic>
        <p:nvPicPr>
          <p:cNvPr id="8" name="Picture 7"/>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296496851"/>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What is the Community Health Aide Program? (and how do DHATs fit?)</a:t>
            </a:r>
            <a:endParaRPr lang="en-US" dirty="0"/>
          </a:p>
        </p:txBody>
      </p:sp>
    </p:spTree>
    <p:extLst>
      <p:ext uri="{BB962C8B-B14F-4D97-AF65-F5344CB8AC3E}">
        <p14:creationId xmlns:p14="http://schemas.microsoft.com/office/powerpoint/2010/main" val="103969641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524435" y="1626764"/>
            <a:ext cx="8243047" cy="3693319"/>
          </a:xfrm>
          <a:prstGeom prst="rect">
            <a:avLst/>
          </a:prstGeom>
        </p:spPr>
        <p:txBody>
          <a:bodyPr wrap="square">
            <a:spAutoFit/>
          </a:bodyPr>
          <a:lstStyle/>
          <a:p>
            <a:pPr>
              <a:buFont typeface="Arial" panose="020B0604020202020204" pitchFamily="34" charset="0"/>
              <a:buChar char="•"/>
            </a:pPr>
            <a:r>
              <a:rPr lang="en-US" b="1" smtClean="0">
                <a:solidFill>
                  <a:srgbClr val="353535"/>
                </a:solidFill>
                <a:latin typeface="Arial" panose="020B0604020202020204" pitchFamily="34" charset="0"/>
              </a:rPr>
              <a:t>Legislative </a:t>
            </a:r>
            <a:r>
              <a:rPr lang="en-US" b="1">
                <a:solidFill>
                  <a:srgbClr val="353535"/>
                </a:solidFill>
                <a:latin typeface="Arial" panose="020B0604020202020204" pitchFamily="34" charset="0"/>
              </a:rPr>
              <a:t>Authority</a:t>
            </a:r>
            <a:r>
              <a:rPr lang="en-US">
                <a:solidFill>
                  <a:srgbClr val="353535"/>
                </a:solidFill>
                <a:latin typeface="Arial" panose="020B0604020202020204" pitchFamily="34" charset="0"/>
              </a:rPr>
              <a:t>- CHAP is authorized under 25 USC § 1616 a-d while the CHR Program is authorized under IHCIA PL. 100-713</a:t>
            </a:r>
            <a:r>
              <a:rPr lang="en-US" smtClean="0">
                <a:solidFill>
                  <a:srgbClr val="353535"/>
                </a:solidFill>
                <a:latin typeface="Arial" panose="020B0604020202020204" pitchFamily="34" charset="0"/>
              </a:rPr>
              <a:t>.</a:t>
            </a:r>
          </a:p>
          <a:p>
            <a:pPr>
              <a:buFont typeface="Arial" panose="020B0604020202020204" pitchFamily="34" charset="0"/>
              <a:buChar char="•"/>
            </a:pPr>
            <a:endParaRPr lang="en-US">
              <a:solidFill>
                <a:srgbClr val="353535"/>
              </a:solidFill>
              <a:latin typeface="Arial" panose="020B0604020202020204" pitchFamily="34" charset="0"/>
            </a:endParaRPr>
          </a:p>
          <a:p>
            <a:pPr>
              <a:buFont typeface="Arial" panose="020B0604020202020204" pitchFamily="34" charset="0"/>
              <a:buChar char="•"/>
            </a:pPr>
            <a:r>
              <a:rPr lang="en-US" b="1">
                <a:solidFill>
                  <a:srgbClr val="353535"/>
                </a:solidFill>
                <a:latin typeface="Arial" panose="020B0604020202020204" pitchFamily="34" charset="0"/>
              </a:rPr>
              <a:t>Funding Sources</a:t>
            </a:r>
            <a:r>
              <a:rPr lang="en-US">
                <a:solidFill>
                  <a:srgbClr val="353535"/>
                </a:solidFill>
                <a:latin typeface="Arial" panose="020B0604020202020204" pitchFamily="34" charset="0"/>
              </a:rPr>
              <a:t>- The Alaska CHAP is funded through the hospital and health clinics (H&amp;HC) line item in the IHS budget and CHRs are funded through a specific CHR line item</a:t>
            </a:r>
            <a:r>
              <a:rPr lang="en-US" smtClean="0">
                <a:solidFill>
                  <a:srgbClr val="353535"/>
                </a:solidFill>
                <a:latin typeface="Arial" panose="020B0604020202020204" pitchFamily="34" charset="0"/>
              </a:rPr>
              <a:t>.</a:t>
            </a:r>
          </a:p>
          <a:p>
            <a:pPr>
              <a:buFont typeface="Arial" panose="020B0604020202020204" pitchFamily="34" charset="0"/>
              <a:buChar char="•"/>
            </a:pPr>
            <a:endParaRPr lang="en-US">
              <a:solidFill>
                <a:srgbClr val="353535"/>
              </a:solidFill>
              <a:latin typeface="Arial" panose="020B0604020202020204" pitchFamily="34" charset="0"/>
            </a:endParaRPr>
          </a:p>
          <a:p>
            <a:pPr>
              <a:buFont typeface="Arial" panose="020B0604020202020204" pitchFamily="34" charset="0"/>
              <a:buChar char="•"/>
            </a:pPr>
            <a:r>
              <a:rPr lang="en-US" b="1">
                <a:solidFill>
                  <a:srgbClr val="353535"/>
                </a:solidFill>
                <a:latin typeface="Arial" panose="020B0604020202020204" pitchFamily="34" charset="0"/>
              </a:rPr>
              <a:t>Scopes of Work</a:t>
            </a:r>
            <a:r>
              <a:rPr lang="en-US">
                <a:solidFill>
                  <a:srgbClr val="353535"/>
                </a:solidFill>
                <a:latin typeface="Arial" panose="020B0604020202020204" pitchFamily="34" charset="0"/>
              </a:rPr>
              <a:t>- While the “community health” portion of the names are similar, the scope of work for a Community Health Aide and Community Health Representative are vastly different. CHAs are </a:t>
            </a:r>
            <a:r>
              <a:rPr lang="en-US" smtClean="0">
                <a:solidFill>
                  <a:srgbClr val="353535"/>
                </a:solidFill>
                <a:latin typeface="Arial" panose="020B0604020202020204" pitchFamily="34" charset="0"/>
              </a:rPr>
              <a:t>mid-level primary </a:t>
            </a:r>
            <a:r>
              <a:rPr lang="en-US">
                <a:solidFill>
                  <a:srgbClr val="353535"/>
                </a:solidFill>
                <a:latin typeface="Arial" panose="020B0604020202020204" pitchFamily="34" charset="0"/>
              </a:rPr>
              <a:t>medical providers who can provide basic medical attention and can connect a patient to clinical care. CHRs provide health promotion, </a:t>
            </a:r>
            <a:r>
              <a:rPr lang="en-US" smtClean="0">
                <a:solidFill>
                  <a:srgbClr val="353535"/>
                </a:solidFill>
                <a:latin typeface="Arial" panose="020B0604020202020204" pitchFamily="34" charset="0"/>
              </a:rPr>
              <a:t>prevention, </a:t>
            </a:r>
            <a:r>
              <a:rPr lang="en-US">
                <a:solidFill>
                  <a:srgbClr val="353535"/>
                </a:solidFill>
                <a:latin typeface="Arial" panose="020B0604020202020204" pitchFamily="34" charset="0"/>
              </a:rPr>
              <a:t>and outreach to community members.</a:t>
            </a:r>
            <a:endParaRPr lang="en-US" b="0" i="0">
              <a:solidFill>
                <a:srgbClr val="353535"/>
              </a:solidFill>
              <a:effectLst/>
              <a:latin typeface="Arial" panose="020B0604020202020204" pitchFamily="34" charset="0"/>
            </a:endParaRPr>
          </a:p>
        </p:txBody>
      </p:sp>
      <p:sp>
        <p:nvSpPr>
          <p:cNvPr id="3" name="TextBox 2"/>
          <p:cNvSpPr txBox="1"/>
          <p:nvPr/>
        </p:nvSpPr>
        <p:spPr>
          <a:xfrm>
            <a:off x="524435" y="703434"/>
            <a:ext cx="7207624" cy="1200329"/>
          </a:xfrm>
          <a:prstGeom prst="rect">
            <a:avLst/>
          </a:prstGeom>
          <a:noFill/>
        </p:spPr>
        <p:txBody>
          <a:bodyPr wrap="square" rtlCol="0">
            <a:spAutoFit/>
          </a:bodyPr>
          <a:lstStyle/>
          <a:p>
            <a:pPr algn="ctr"/>
            <a:r>
              <a:rPr lang="en-US" sz="2400" b="1">
                <a:latin typeface="Arial" panose="020B0604020202020204" pitchFamily="34" charset="0"/>
              </a:rPr>
              <a:t>The Community Health Aide Program (CHAP) and CHR Program have key differences.</a:t>
            </a:r>
          </a:p>
          <a:p>
            <a:pPr algn="ctr"/>
            <a:endParaRPr lang="en-US" sz="2400" b="1"/>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286137415"/>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idx="4294967295"/>
          </p:nvPr>
        </p:nvSpPr>
        <p:spPr>
          <a:xfrm>
            <a:off x="0" y="360363"/>
            <a:ext cx="6846888" cy="1157287"/>
          </a:xfrm>
        </p:spPr>
        <p:txBody>
          <a:bodyPr>
            <a:noAutofit/>
          </a:bodyPr>
          <a:lstStyle/>
          <a:p>
            <a:pPr algn="l"/>
            <a:r>
              <a:rPr lang="en-US" sz="3600" b="1" dirty="0" smtClean="0">
                <a:solidFill>
                  <a:srgbClr val="0089BB"/>
                </a:solidFill>
                <a:latin typeface="Garamond" panose="02020404030301010803" pitchFamily="18" charset="0"/>
                <a:cs typeface="Museo Slab 500"/>
              </a:rPr>
              <a:t>The Alaska</a:t>
            </a:r>
            <a:br>
              <a:rPr lang="en-US" sz="3600" b="1" dirty="0" smtClean="0">
                <a:solidFill>
                  <a:srgbClr val="0089BB"/>
                </a:solidFill>
                <a:latin typeface="Garamond" panose="02020404030301010803" pitchFamily="18" charset="0"/>
                <a:cs typeface="Museo Slab 500"/>
              </a:rPr>
            </a:br>
            <a:r>
              <a:rPr lang="en-US" sz="3600" b="1" dirty="0" smtClean="0">
                <a:solidFill>
                  <a:srgbClr val="0089BB"/>
                </a:solidFill>
                <a:latin typeface="Garamond" panose="02020404030301010803" pitchFamily="18" charset="0"/>
                <a:cs typeface="Museo Slab 500"/>
              </a:rPr>
              <a:t>Community Health Aide Program</a:t>
            </a:r>
            <a:endParaRPr lang="en-US" sz="3600" b="1" dirty="0">
              <a:solidFill>
                <a:srgbClr val="0089BB"/>
              </a:solidFill>
              <a:latin typeface="Garamond" panose="02020404030301010803" pitchFamily="18" charset="0"/>
              <a:cs typeface="Museo Slab 500"/>
            </a:endParaRPr>
          </a:p>
        </p:txBody>
      </p:sp>
      <p:pic>
        <p:nvPicPr>
          <p:cNvPr id="4" name="Picture 3"/>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21658" y="1899821"/>
            <a:ext cx="5197135" cy="3464756"/>
          </a:xfrm>
          <a:prstGeom prst="rect">
            <a:avLst/>
          </a:prstGeom>
          <a:ln w="28575">
            <a:solidFill>
              <a:srgbClr val="0070C0"/>
            </a:solidFill>
          </a:ln>
        </p:spPr>
      </p:pic>
      <p:pic>
        <p:nvPicPr>
          <p:cNvPr id="5" name="Picture 2" descr="Z:\Archive\- EDT - Photos\ANTHC ANMC PR Photos\CHS Health Aid Group.jpg"/>
          <p:cNvPicPr>
            <a:picLocks noChangeAspect="1" noChangeArrowheads="1"/>
          </p:cNvPicPr>
          <p:nvPr/>
        </p:nvPicPr>
        <p:blipFill>
          <a:blip r:embed="rId4" cstate="screen">
            <a:extLst>
              <a:ext uri="{28A0092B-C50C-407E-A947-70E740481C1C}">
                <a14:useLocalDpi xmlns:a14="http://schemas.microsoft.com/office/drawing/2010/main"/>
              </a:ext>
            </a:extLst>
          </a:blip>
          <a:srcRect/>
          <a:stretch>
            <a:fillRect/>
          </a:stretch>
        </p:blipFill>
        <p:spPr bwMode="auto">
          <a:xfrm>
            <a:off x="5931265" y="1693594"/>
            <a:ext cx="2722958" cy="1815305"/>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pic>
        <p:nvPicPr>
          <p:cNvPr id="7" name="Picture 6"/>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5931265" y="3759872"/>
            <a:ext cx="2722958" cy="1815305"/>
          </a:xfrm>
          <a:prstGeom prst="rect">
            <a:avLst/>
          </a:prstGeom>
          <a:ln>
            <a:noFill/>
          </a:ln>
          <a:effectLst>
            <a:softEdge rad="112500"/>
          </a:effectLst>
        </p:spPr>
      </p:pic>
      <p:sp>
        <p:nvSpPr>
          <p:cNvPr id="9" name="TextBox 8"/>
          <p:cNvSpPr txBox="1"/>
          <p:nvPr/>
        </p:nvSpPr>
        <p:spPr>
          <a:xfrm>
            <a:off x="1676400" y="5733225"/>
            <a:ext cx="6453844" cy="957955"/>
          </a:xfrm>
          <a:prstGeom prst="rect">
            <a:avLst/>
          </a:prstGeom>
          <a:noFill/>
        </p:spPr>
        <p:txBody>
          <a:bodyPr wrap="square" rtlCol="0">
            <a:spAutoFit/>
          </a:bodyPr>
          <a:lstStyle/>
          <a:p>
            <a:pPr algn="ctr">
              <a:lnSpc>
                <a:spcPct val="90000"/>
              </a:lnSpc>
              <a:spcBef>
                <a:spcPct val="20000"/>
              </a:spcBef>
            </a:pPr>
            <a:r>
              <a:rPr lang="en-US" sz="2800" dirty="0" smtClean="0">
                <a:latin typeface="Garamond" panose="02020404030301010803" pitchFamily="18" charset="0"/>
              </a:rPr>
              <a:t>Alaska </a:t>
            </a:r>
            <a:r>
              <a:rPr lang="en-US" sz="2800" dirty="0">
                <a:latin typeface="Garamond" panose="02020404030301010803" pitchFamily="18" charset="0"/>
              </a:rPr>
              <a:t>Native Tribal Health Consortium</a:t>
            </a:r>
          </a:p>
          <a:p>
            <a:pPr algn="ctr">
              <a:lnSpc>
                <a:spcPct val="90000"/>
              </a:lnSpc>
              <a:spcBef>
                <a:spcPct val="20000"/>
              </a:spcBef>
            </a:pPr>
            <a:r>
              <a:rPr lang="en-US" sz="2800" dirty="0" smtClean="0">
                <a:latin typeface="Garamond" panose="02020404030301010803" pitchFamily="18" charset="0"/>
              </a:rPr>
              <a:t>web</a:t>
            </a:r>
            <a:r>
              <a:rPr lang="en-US" sz="2800" dirty="0">
                <a:latin typeface="Garamond" panose="02020404030301010803" pitchFamily="18" charset="0"/>
              </a:rPr>
              <a:t>: www.akchap.org |</a:t>
            </a:r>
            <a:r>
              <a:rPr lang="en-US" sz="2800" dirty="0" smtClean="0">
                <a:latin typeface="Garamond" panose="02020404030301010803" pitchFamily="18" charset="0"/>
              </a:rPr>
              <a:t>www.anthc.org</a:t>
            </a:r>
            <a:endParaRPr lang="en-US" sz="2800" dirty="0">
              <a:latin typeface="Garamond" panose="02020404030301010803" pitchFamily="18" charset="0"/>
            </a:endParaRPr>
          </a:p>
        </p:txBody>
      </p:sp>
      <p:pic>
        <p:nvPicPr>
          <p:cNvPr id="10" name="Picture 9"/>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7470277" y="203687"/>
            <a:ext cx="1183945" cy="1278718"/>
          </a:xfrm>
          <a:prstGeom prst="rect">
            <a:avLst/>
          </a:prstGeom>
        </p:spPr>
      </p:pic>
    </p:spTree>
    <p:extLst>
      <p:ext uri="{BB962C8B-B14F-4D97-AF65-F5344CB8AC3E}">
        <p14:creationId xmlns:p14="http://schemas.microsoft.com/office/powerpoint/2010/main" val="198038724"/>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1" name="Title 1"/>
          <p:cNvSpPr>
            <a:spLocks noGrp="1"/>
          </p:cNvSpPr>
          <p:nvPr>
            <p:ph type="title" idx="4294967295"/>
          </p:nvPr>
        </p:nvSpPr>
        <p:spPr>
          <a:xfrm>
            <a:off x="130968" y="266739"/>
            <a:ext cx="8740919" cy="864567"/>
          </a:xfrm>
        </p:spPr>
        <p:txBody>
          <a:bodyPr>
            <a:normAutofit/>
          </a:bodyPr>
          <a:lstStyle/>
          <a:p>
            <a:pPr algn="ctr" eaLnBrk="1" hangingPunct="1"/>
            <a:r>
              <a:rPr lang="en-US" sz="2800" b="1" dirty="0">
                <a:solidFill>
                  <a:srgbClr val="0089BB"/>
                </a:solidFill>
                <a:latin typeface="Garamond"/>
                <a:cs typeface="Garamond"/>
              </a:rPr>
              <a:t>Who do </a:t>
            </a:r>
            <a:r>
              <a:rPr lang="en-US" sz="2800" b="1" dirty="0" smtClean="0">
                <a:solidFill>
                  <a:srgbClr val="0089BB"/>
                </a:solidFill>
                <a:latin typeface="Garamond"/>
                <a:cs typeface="Garamond"/>
              </a:rPr>
              <a:t>CHAs, BHAs, and DHAs </a:t>
            </a:r>
            <a:r>
              <a:rPr lang="en-US" sz="2800" b="1" dirty="0">
                <a:solidFill>
                  <a:srgbClr val="0089BB"/>
                </a:solidFill>
                <a:latin typeface="Garamond"/>
                <a:cs typeface="Garamond"/>
              </a:rPr>
              <a:t>provide services to?</a:t>
            </a:r>
          </a:p>
        </p:txBody>
      </p:sp>
      <p:grpSp>
        <p:nvGrpSpPr>
          <p:cNvPr id="40962" name="Group 9"/>
          <p:cNvGrpSpPr>
            <a:grpSpLocks/>
          </p:cNvGrpSpPr>
          <p:nvPr/>
        </p:nvGrpSpPr>
        <p:grpSpPr bwMode="auto">
          <a:xfrm>
            <a:off x="130968" y="1870221"/>
            <a:ext cx="3468688" cy="2682875"/>
            <a:chOff x="3159324" y="1646133"/>
            <a:chExt cx="5715000" cy="3924300"/>
          </a:xfrm>
        </p:grpSpPr>
        <p:pic>
          <p:nvPicPr>
            <p:cNvPr id="40973" name="Picture 7"/>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159324" y="1646133"/>
              <a:ext cx="5715000" cy="39243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w="9525">
                  <a:solidFill>
                    <a:srgbClr val="000000"/>
                  </a:solidFill>
                  <a:miter lim="800000"/>
                  <a:headEnd/>
                  <a:tailEnd/>
                </a14:hiddenLine>
              </a:ext>
            </a:extLst>
          </p:spPr>
        </p:pic>
        <p:sp>
          <p:nvSpPr>
            <p:cNvPr id="9" name="TextBox 8"/>
            <p:cNvSpPr txBox="1"/>
            <p:nvPr/>
          </p:nvSpPr>
          <p:spPr>
            <a:xfrm>
              <a:off x="3159324" y="5294106"/>
              <a:ext cx="1705345" cy="276327"/>
            </a:xfrm>
            <a:prstGeom prst="rect">
              <a:avLst/>
            </a:prstGeom>
            <a:noFill/>
          </p:spPr>
          <p:txBody>
            <a:bodyPr wrap="none">
              <a:spAutoFit/>
            </a:bodyPr>
            <a:lstStyle/>
            <a:p>
              <a:pPr>
                <a:defRPr/>
              </a:pPr>
              <a:r>
                <a:rPr lang="en-US" sz="1200" dirty="0">
                  <a:solidFill>
                    <a:schemeClr val="bg1">
                      <a:lumMod val="65000"/>
                    </a:schemeClr>
                  </a:solidFill>
                  <a:latin typeface="Arial" panose="020B0604020202020204" pitchFamily="34" charset="0"/>
                </a:rPr>
                <a:t>The Blues &amp; the News</a:t>
              </a:r>
            </a:p>
          </p:txBody>
        </p:sp>
      </p:grpSp>
      <p:grpSp>
        <p:nvGrpSpPr>
          <p:cNvPr id="40963" name="Group 13"/>
          <p:cNvGrpSpPr>
            <a:grpSpLocks/>
          </p:cNvGrpSpPr>
          <p:nvPr/>
        </p:nvGrpSpPr>
        <p:grpSpPr bwMode="auto">
          <a:xfrm>
            <a:off x="2933700" y="2605088"/>
            <a:ext cx="2247900" cy="3116262"/>
            <a:chOff x="3315191" y="1934911"/>
            <a:chExt cx="2513617" cy="3772048"/>
          </a:xfrm>
        </p:grpSpPr>
        <p:pic>
          <p:nvPicPr>
            <p:cNvPr id="40971" name="Picture 11"/>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3315191" y="1934911"/>
              <a:ext cx="2513617" cy="377204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w="9525">
                  <a:solidFill>
                    <a:srgbClr val="000000"/>
                  </a:solidFill>
                  <a:miter lim="800000"/>
                  <a:headEnd/>
                  <a:tailEnd/>
                </a14:hiddenLine>
              </a:ext>
            </a:extLst>
          </p:spPr>
        </p:pic>
        <p:sp>
          <p:nvSpPr>
            <p:cNvPr id="40972" name="TextBox 12"/>
            <p:cNvSpPr txBox="1">
              <a:spLocks noChangeArrowheads="1"/>
            </p:cNvSpPr>
            <p:nvPr/>
          </p:nvSpPr>
          <p:spPr bwMode="auto">
            <a:xfrm>
              <a:off x="3469446" y="5216185"/>
              <a:ext cx="207447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sz="2400">
                  <a:solidFill>
                    <a:schemeClr val="tx1"/>
                  </a:solidFill>
                  <a:latin typeface="Arial" charset="0"/>
                  <a:ea typeface="ＭＳ Ｐゴシック" charset="0"/>
                  <a:cs typeface="ＭＳ Ｐゴシック" charset="0"/>
                </a:defRPr>
              </a:lvl1pPr>
              <a:lvl2pPr marL="742950" indent="-285750">
                <a:defRPr sz="2400">
                  <a:solidFill>
                    <a:schemeClr val="tx1"/>
                  </a:solidFill>
                  <a:latin typeface="Arial" charset="0"/>
                  <a:ea typeface="ＭＳ Ｐゴシック" charset="0"/>
                </a:defRPr>
              </a:lvl2pPr>
              <a:lvl3pPr marL="1143000" indent="-228600">
                <a:defRPr sz="2400">
                  <a:solidFill>
                    <a:schemeClr val="tx1"/>
                  </a:solidFill>
                  <a:latin typeface="Arial" charset="0"/>
                  <a:ea typeface="ＭＳ Ｐゴシック" charset="0"/>
                </a:defRPr>
              </a:lvl3pPr>
              <a:lvl4pPr marL="1600200" indent="-228600">
                <a:defRPr sz="2400">
                  <a:solidFill>
                    <a:schemeClr val="tx1"/>
                  </a:solidFill>
                  <a:latin typeface="Arial" charset="0"/>
                  <a:ea typeface="ＭＳ Ｐゴシック" charset="0"/>
                </a:defRPr>
              </a:lvl4pPr>
              <a:lvl5pPr marL="2057400" indent="-22860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r>
                <a:rPr lang="en-US" sz="1200"/>
                <a:t>Alaska Native Tribal Health Consortium</a:t>
              </a:r>
            </a:p>
          </p:txBody>
        </p:sp>
      </p:grpSp>
      <p:sp>
        <p:nvSpPr>
          <p:cNvPr id="15" name="TextBox 14"/>
          <p:cNvSpPr txBox="1"/>
          <p:nvPr/>
        </p:nvSpPr>
        <p:spPr>
          <a:xfrm>
            <a:off x="304800" y="4425950"/>
            <a:ext cx="1101725" cy="523875"/>
          </a:xfrm>
          <a:prstGeom prst="rect">
            <a:avLst/>
          </a:prstGeom>
          <a:noFill/>
        </p:spPr>
        <p:txBody>
          <a:bodyPr wrap="none">
            <a:spAutoFit/>
          </a:bodyPr>
          <a:lstStyle/>
          <a:p>
            <a:pPr>
              <a:defRPr/>
            </a:pPr>
            <a:r>
              <a:rPr lang="en-US" sz="2800" dirty="0">
                <a:solidFill>
                  <a:srgbClr val="C00000"/>
                </a:solidFill>
                <a:latin typeface="+mj-lt"/>
              </a:rPr>
              <a:t>Elders</a:t>
            </a:r>
          </a:p>
        </p:txBody>
      </p:sp>
      <p:sp>
        <p:nvSpPr>
          <p:cNvPr id="16" name="TextBox 15"/>
          <p:cNvSpPr txBox="1"/>
          <p:nvPr/>
        </p:nvSpPr>
        <p:spPr>
          <a:xfrm>
            <a:off x="1681163" y="5197475"/>
            <a:ext cx="1062037" cy="523875"/>
          </a:xfrm>
          <a:prstGeom prst="rect">
            <a:avLst/>
          </a:prstGeom>
          <a:noFill/>
        </p:spPr>
        <p:txBody>
          <a:bodyPr wrap="none">
            <a:spAutoFit/>
          </a:bodyPr>
          <a:lstStyle/>
          <a:p>
            <a:pPr>
              <a:defRPr/>
            </a:pPr>
            <a:r>
              <a:rPr lang="en-US" sz="2800" dirty="0">
                <a:solidFill>
                  <a:srgbClr val="C00000"/>
                </a:solidFill>
                <a:latin typeface="+mj-lt"/>
              </a:rPr>
              <a:t>Youth</a:t>
            </a:r>
          </a:p>
        </p:txBody>
      </p:sp>
      <p:sp>
        <p:nvSpPr>
          <p:cNvPr id="17" name="TextBox 16"/>
          <p:cNvSpPr txBox="1"/>
          <p:nvPr/>
        </p:nvSpPr>
        <p:spPr>
          <a:xfrm>
            <a:off x="5486400" y="4283075"/>
            <a:ext cx="1414463" cy="523875"/>
          </a:xfrm>
          <a:prstGeom prst="rect">
            <a:avLst/>
          </a:prstGeom>
          <a:noFill/>
        </p:spPr>
        <p:txBody>
          <a:bodyPr wrap="none">
            <a:spAutoFit/>
          </a:bodyPr>
          <a:lstStyle/>
          <a:p>
            <a:pPr>
              <a:defRPr/>
            </a:pPr>
            <a:r>
              <a:rPr lang="en-US" sz="2800" dirty="0">
                <a:solidFill>
                  <a:srgbClr val="C00000"/>
                </a:solidFill>
                <a:latin typeface="+mj-lt"/>
              </a:rPr>
              <a:t>Families</a:t>
            </a:r>
          </a:p>
        </p:txBody>
      </p:sp>
      <p:sp>
        <p:nvSpPr>
          <p:cNvPr id="18" name="TextBox 17"/>
          <p:cNvSpPr txBox="1"/>
          <p:nvPr/>
        </p:nvSpPr>
        <p:spPr>
          <a:xfrm>
            <a:off x="6858000" y="5045075"/>
            <a:ext cx="2209800" cy="523875"/>
          </a:xfrm>
          <a:prstGeom prst="rect">
            <a:avLst/>
          </a:prstGeom>
          <a:noFill/>
        </p:spPr>
        <p:txBody>
          <a:bodyPr>
            <a:spAutoFit/>
          </a:bodyPr>
          <a:lstStyle/>
          <a:p>
            <a:pPr>
              <a:defRPr/>
            </a:pPr>
            <a:r>
              <a:rPr lang="en-US" sz="2800" dirty="0">
                <a:solidFill>
                  <a:srgbClr val="C00000"/>
                </a:solidFill>
                <a:latin typeface="+mj-lt"/>
              </a:rPr>
              <a:t>Individuals</a:t>
            </a:r>
          </a:p>
        </p:txBody>
      </p:sp>
      <p:grpSp>
        <p:nvGrpSpPr>
          <p:cNvPr id="40968" name="Group 20"/>
          <p:cNvGrpSpPr>
            <a:grpSpLocks/>
          </p:cNvGrpSpPr>
          <p:nvPr/>
        </p:nvGrpSpPr>
        <p:grpSpPr bwMode="auto">
          <a:xfrm>
            <a:off x="5094288" y="1554163"/>
            <a:ext cx="3925887" cy="2770187"/>
            <a:chOff x="5093712" y="1775980"/>
            <a:chExt cx="3925941" cy="2771130"/>
          </a:xfrm>
        </p:grpSpPr>
        <p:pic>
          <p:nvPicPr>
            <p:cNvPr id="40969" name="Picture 18"/>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5093712" y="1775980"/>
              <a:ext cx="3925941" cy="2727283"/>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w="9525">
                  <a:solidFill>
                    <a:srgbClr val="000000"/>
                  </a:solidFill>
                  <a:miter lim="800000"/>
                  <a:headEnd/>
                  <a:tailEnd/>
                </a14:hiddenLine>
              </a:ext>
            </a:extLst>
          </p:spPr>
        </p:pic>
        <p:sp>
          <p:nvSpPr>
            <p:cNvPr id="20" name="TextBox 19"/>
            <p:cNvSpPr txBox="1"/>
            <p:nvPr/>
          </p:nvSpPr>
          <p:spPr>
            <a:xfrm>
              <a:off x="5181025" y="4270791"/>
              <a:ext cx="1581172" cy="276319"/>
            </a:xfrm>
            <a:prstGeom prst="rect">
              <a:avLst/>
            </a:prstGeom>
            <a:noFill/>
          </p:spPr>
          <p:txBody>
            <a:bodyPr wrap="none">
              <a:spAutoFit/>
            </a:bodyPr>
            <a:lstStyle/>
            <a:p>
              <a:pPr>
                <a:defRPr/>
              </a:pPr>
              <a:r>
                <a:rPr lang="en-US" sz="1200" dirty="0">
                  <a:solidFill>
                    <a:schemeClr val="bg1">
                      <a:lumMod val="50000"/>
                    </a:schemeClr>
                  </a:solidFill>
                  <a:latin typeface="Arial" panose="020B0604020202020204" pitchFamily="34" charset="0"/>
                </a:rPr>
                <a:t>National Geographic</a:t>
              </a:r>
            </a:p>
          </p:txBody>
        </p:sp>
      </p:grpSp>
      <p:pic>
        <p:nvPicPr>
          <p:cNvPr id="19" name="Picture 18"/>
          <p:cNvPicPr>
            <a:picLocks noChangeAspect="1"/>
          </p:cNvPicPr>
          <p:nvPr/>
        </p:nvPicPr>
        <p:blipFill>
          <a:blip r:embed="rId6"/>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4072454011"/>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3692" y="93983"/>
            <a:ext cx="8876483" cy="1058965"/>
          </a:xfrm>
        </p:spPr>
        <p:txBody>
          <a:bodyPr>
            <a:normAutofit/>
          </a:bodyPr>
          <a:lstStyle/>
          <a:p>
            <a:r>
              <a:rPr lang="en-US" sz="4000" b="1" dirty="0" smtClean="0">
                <a:solidFill>
                  <a:srgbClr val="0089BB"/>
                </a:solidFill>
                <a:latin typeface="Garamond" panose="02020404030301010803" pitchFamily="18" charset="0"/>
              </a:rPr>
              <a:t>Health Aide Program Key Components</a:t>
            </a:r>
            <a:endParaRPr lang="en-US" sz="4000" b="1" dirty="0">
              <a:solidFill>
                <a:srgbClr val="0089BB"/>
              </a:solidFill>
              <a:latin typeface="Garamond" panose="02020404030301010803" pitchFamily="18" charset="0"/>
            </a:endParaRPr>
          </a:p>
        </p:txBody>
      </p:sp>
      <p:sp>
        <p:nvSpPr>
          <p:cNvPr id="3" name="Content Placeholder 2"/>
          <p:cNvSpPr>
            <a:spLocks noGrp="1"/>
          </p:cNvSpPr>
          <p:nvPr>
            <p:ph idx="1"/>
          </p:nvPr>
        </p:nvSpPr>
        <p:spPr>
          <a:xfrm>
            <a:off x="143692" y="1681018"/>
            <a:ext cx="5087826" cy="4445145"/>
          </a:xfrm>
        </p:spPr>
        <p:txBody>
          <a:bodyPr>
            <a:normAutofit/>
          </a:bodyPr>
          <a:lstStyle/>
          <a:p>
            <a:pPr>
              <a:buClr>
                <a:srgbClr val="0070C0"/>
              </a:buClr>
              <a:buFont typeface="Wingdings" panose="05000000000000000000" pitchFamily="2" charset="2"/>
              <a:buChar char="v"/>
              <a:tabLst>
                <a:tab pos="628650" algn="l"/>
              </a:tabLst>
            </a:pPr>
            <a:r>
              <a:rPr lang="en-US" sz="3600" b="1" dirty="0" smtClean="0">
                <a:latin typeface="Garamond" panose="02020404030301010803" pitchFamily="18" charset="0"/>
              </a:rPr>
              <a:t>Community’s Role in Selection</a:t>
            </a:r>
          </a:p>
          <a:p>
            <a:pPr>
              <a:buClr>
                <a:srgbClr val="0070C0"/>
              </a:buClr>
              <a:buFont typeface="Wingdings" panose="05000000000000000000" pitchFamily="2" charset="2"/>
              <a:buChar char="v"/>
              <a:tabLst>
                <a:tab pos="628650" algn="l"/>
              </a:tabLst>
            </a:pPr>
            <a:r>
              <a:rPr lang="en-US" sz="3600" b="1" dirty="0" smtClean="0">
                <a:latin typeface="Garamond" panose="02020404030301010803" pitchFamily="18" charset="0"/>
              </a:rPr>
              <a:t>Culturally Competent Care </a:t>
            </a:r>
          </a:p>
          <a:p>
            <a:pPr>
              <a:buClr>
                <a:srgbClr val="0070C0"/>
              </a:buClr>
              <a:buFont typeface="Wingdings" panose="05000000000000000000" pitchFamily="2" charset="2"/>
              <a:buChar char="v"/>
              <a:tabLst>
                <a:tab pos="628650" algn="l"/>
              </a:tabLst>
            </a:pPr>
            <a:r>
              <a:rPr lang="en-US" sz="3600" b="1" dirty="0" smtClean="0">
                <a:latin typeface="Garamond" panose="02020404030301010803" pitchFamily="18" charset="0"/>
              </a:rPr>
              <a:t>Competency based curriculum</a:t>
            </a:r>
          </a:p>
          <a:p>
            <a:pPr>
              <a:buClr>
                <a:srgbClr val="0070C0"/>
              </a:buClr>
              <a:buFont typeface="Wingdings" panose="05000000000000000000" pitchFamily="2" charset="2"/>
              <a:buChar char="v"/>
              <a:tabLst>
                <a:tab pos="628650" algn="l"/>
              </a:tabLst>
            </a:pPr>
            <a:r>
              <a:rPr lang="en-US" sz="3600" b="1" dirty="0" smtClean="0">
                <a:latin typeface="Garamond" panose="02020404030301010803" pitchFamily="18" charset="0"/>
              </a:rPr>
              <a:t>Team-Based Care</a:t>
            </a:r>
          </a:p>
          <a:p>
            <a:pPr>
              <a:buClr>
                <a:srgbClr val="0070C0"/>
              </a:buClr>
              <a:buFont typeface="Wingdings" panose="05000000000000000000" pitchFamily="2" charset="2"/>
              <a:buChar char="v"/>
              <a:tabLst>
                <a:tab pos="628650" algn="l"/>
              </a:tabLst>
            </a:pPr>
            <a:endParaRPr lang="en-US" sz="2800" b="1" dirty="0" smtClean="0">
              <a:latin typeface="Garamond" panose="02020404030301010803" pitchFamily="18" charset="0"/>
            </a:endParaRPr>
          </a:p>
          <a:p>
            <a:pPr>
              <a:buClr>
                <a:srgbClr val="0070C0"/>
              </a:buClr>
              <a:buFont typeface="Wingdings" panose="05000000000000000000" pitchFamily="2" charset="2"/>
              <a:buChar char="v"/>
              <a:tabLst>
                <a:tab pos="628650" algn="l"/>
              </a:tabLst>
            </a:pPr>
            <a:endParaRPr lang="en-US" sz="2800" b="1" dirty="0">
              <a:latin typeface="Garamond" panose="02020404030301010803" pitchFamily="18" charset="0"/>
            </a:endParaRPr>
          </a:p>
        </p:txBody>
      </p:sp>
      <p:pic>
        <p:nvPicPr>
          <p:cNvPr id="4" name="Picture 4" descr="Gambell mtn"/>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5231517" y="1681018"/>
            <a:ext cx="3788658" cy="2549093"/>
          </a:xfrm>
          <a:prstGeom prst="rect">
            <a:avLst/>
          </a:prstGeom>
          <a:ln w="28575" cap="sq" cmpd="thickThin">
            <a:solidFill>
              <a:srgbClr val="0089BB"/>
            </a:solidFill>
            <a:prstDash val="solid"/>
            <a:miter lim="800000"/>
          </a:ln>
          <a:effectLst>
            <a:innerShdw blurRad="76200">
              <a:srgbClr val="000000"/>
            </a:innerShdw>
          </a:effectLst>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6009340" y="4435015"/>
            <a:ext cx="2677459" cy="646331"/>
          </a:xfrm>
          <a:prstGeom prst="rect">
            <a:avLst/>
          </a:prstGeom>
          <a:noFill/>
        </p:spPr>
        <p:txBody>
          <a:bodyPr wrap="square" rtlCol="0">
            <a:spAutoFit/>
          </a:bodyPr>
          <a:lstStyle/>
          <a:p>
            <a:r>
              <a:rPr lang="en-US" smtClean="0">
                <a:solidFill>
                  <a:srgbClr val="FFC000"/>
                </a:solidFill>
              </a:rPr>
              <a:t>CHAP Education center in Gambell, AK</a:t>
            </a:r>
            <a:endParaRPr lang="en-US" dirty="0">
              <a:solidFill>
                <a:srgbClr val="FFC000"/>
              </a:solidFill>
            </a:endParaRPr>
          </a:p>
        </p:txBody>
      </p:sp>
      <p:pic>
        <p:nvPicPr>
          <p:cNvPr id="6" name="Picture 5"/>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1993369802"/>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77240" y="4646428"/>
            <a:ext cx="6781800" cy="1196640"/>
          </a:xfrm>
        </p:spPr>
        <p:txBody>
          <a:bodyPr/>
          <a:lstStyle/>
          <a:p>
            <a:r>
              <a:rPr lang="en-US" dirty="0" smtClean="0"/>
              <a:t>CHA/P Scope</a:t>
            </a:r>
            <a:endParaRPr lang="en-US" dirty="0"/>
          </a:p>
        </p:txBody>
      </p:sp>
      <p:sp>
        <p:nvSpPr>
          <p:cNvPr id="3" name="Content Placeholder 2"/>
          <p:cNvSpPr>
            <a:spLocks noGrp="1"/>
          </p:cNvSpPr>
          <p:nvPr>
            <p:ph sz="half" idx="1"/>
          </p:nvPr>
        </p:nvSpPr>
        <p:spPr>
          <a:xfrm>
            <a:off x="762000" y="609600"/>
            <a:ext cx="3657600" cy="4504659"/>
          </a:xfrm>
        </p:spPr>
        <p:txBody>
          <a:bodyPr>
            <a:normAutofit fontScale="70000" lnSpcReduction="20000"/>
          </a:bodyPr>
          <a:lstStyle/>
          <a:p>
            <a:r>
              <a:rPr lang="en-US" b="1" dirty="0" smtClean="0"/>
              <a:t>CHA I</a:t>
            </a:r>
          </a:p>
          <a:p>
            <a:r>
              <a:rPr lang="en-US" sz="2200" dirty="0" smtClean="0"/>
              <a:t>Body systems and approach</a:t>
            </a:r>
          </a:p>
          <a:p>
            <a:r>
              <a:rPr lang="en-US" sz="2200" dirty="0" smtClean="0"/>
              <a:t>Basic medical history and basic exam</a:t>
            </a:r>
          </a:p>
          <a:p>
            <a:r>
              <a:rPr lang="en-US" sz="2200" dirty="0" smtClean="0"/>
              <a:t>Patient Intake </a:t>
            </a:r>
          </a:p>
          <a:p>
            <a:r>
              <a:rPr lang="en-US" sz="2200" dirty="0" smtClean="0"/>
              <a:t>Blood draw, urine dip, suturing and wound care, IV therapy, splinting, lab testing, med administration</a:t>
            </a:r>
          </a:p>
          <a:p>
            <a:r>
              <a:rPr lang="en-US" sz="2200" dirty="0" smtClean="0"/>
              <a:t>Substance abuse</a:t>
            </a:r>
          </a:p>
          <a:p>
            <a:r>
              <a:rPr lang="en-US" sz="2200" dirty="0" smtClean="0"/>
              <a:t>Emergency medical services and mental health</a:t>
            </a:r>
          </a:p>
          <a:p>
            <a:endParaRPr lang="en-US" sz="2200" dirty="0" smtClean="0"/>
          </a:p>
          <a:p>
            <a:r>
              <a:rPr lang="en-US" b="1" dirty="0" smtClean="0"/>
              <a:t>CHA II</a:t>
            </a:r>
          </a:p>
          <a:p>
            <a:r>
              <a:rPr lang="en-US" sz="2200" dirty="0"/>
              <a:t>Blood draw, urine dip, suturing and wound care, IV therapy, splinting, lab testing, med administration</a:t>
            </a:r>
          </a:p>
          <a:p>
            <a:r>
              <a:rPr lang="en-US" sz="2200" dirty="0"/>
              <a:t>Substance </a:t>
            </a:r>
            <a:r>
              <a:rPr lang="en-US" sz="2200" dirty="0" smtClean="0"/>
              <a:t>abuse</a:t>
            </a:r>
            <a:endParaRPr lang="en-US" sz="2200" dirty="0"/>
          </a:p>
        </p:txBody>
      </p:sp>
      <p:sp>
        <p:nvSpPr>
          <p:cNvPr id="4" name="Content Placeholder 3"/>
          <p:cNvSpPr>
            <a:spLocks noGrp="1"/>
          </p:cNvSpPr>
          <p:nvPr>
            <p:ph sz="half" idx="2"/>
          </p:nvPr>
        </p:nvSpPr>
        <p:spPr>
          <a:xfrm>
            <a:off x="4648200" y="609601"/>
            <a:ext cx="3657600" cy="4504658"/>
          </a:xfrm>
        </p:spPr>
        <p:txBody>
          <a:bodyPr>
            <a:normAutofit fontScale="70000" lnSpcReduction="20000"/>
          </a:bodyPr>
          <a:lstStyle/>
          <a:p>
            <a:r>
              <a:rPr lang="en-US" b="1" dirty="0" smtClean="0"/>
              <a:t>CHA III</a:t>
            </a:r>
          </a:p>
          <a:p>
            <a:r>
              <a:rPr lang="en-US" sz="2200" dirty="0" smtClean="0"/>
              <a:t>Women’s health, STI, prenatal visit, emergency deliver</a:t>
            </a:r>
          </a:p>
          <a:p>
            <a:r>
              <a:rPr lang="en-US" sz="2200" dirty="0" smtClean="0"/>
              <a:t>Well child</a:t>
            </a:r>
          </a:p>
          <a:p>
            <a:endParaRPr lang="en-US" dirty="0" smtClean="0"/>
          </a:p>
          <a:p>
            <a:r>
              <a:rPr lang="en-US" b="1" dirty="0" smtClean="0"/>
              <a:t>CHA IV</a:t>
            </a:r>
          </a:p>
          <a:p>
            <a:r>
              <a:rPr lang="en-US" sz="2000" dirty="0" smtClean="0"/>
              <a:t>Follow up and management of chronic illnesses</a:t>
            </a:r>
          </a:p>
          <a:p>
            <a:r>
              <a:rPr lang="en-US" sz="2000" dirty="0" smtClean="0"/>
              <a:t>Elder Care</a:t>
            </a:r>
          </a:p>
          <a:p>
            <a:r>
              <a:rPr lang="en-US" sz="2000" dirty="0" smtClean="0"/>
              <a:t>Tobacco cessation and substance abuse prevention</a:t>
            </a:r>
          </a:p>
          <a:p>
            <a:endParaRPr lang="en-US" sz="2000" dirty="0" smtClean="0"/>
          </a:p>
          <a:p>
            <a:r>
              <a:rPr lang="en-US" b="1" dirty="0" smtClean="0"/>
              <a:t>CHA/P</a:t>
            </a:r>
          </a:p>
          <a:p>
            <a:r>
              <a:rPr lang="en-US" sz="2000" dirty="0" smtClean="0"/>
              <a:t>Team leadership</a:t>
            </a:r>
          </a:p>
          <a:p>
            <a:r>
              <a:rPr lang="en-US" sz="2000" dirty="0" smtClean="0"/>
              <a:t>Primary Care</a:t>
            </a:r>
            <a:endParaRPr lang="en-US" sz="2000" dirty="0"/>
          </a:p>
        </p:txBody>
      </p:sp>
    </p:spTree>
    <p:extLst>
      <p:ext uri="{BB962C8B-B14F-4D97-AF65-F5344CB8AC3E}">
        <p14:creationId xmlns:p14="http://schemas.microsoft.com/office/powerpoint/2010/main" val="10186120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Title 1"/>
          <p:cNvSpPr>
            <a:spLocks noGrp="1"/>
          </p:cNvSpPr>
          <p:nvPr>
            <p:ph type="title"/>
          </p:nvPr>
        </p:nvSpPr>
        <p:spPr/>
        <p:txBody>
          <a:bodyPr>
            <a:normAutofit fontScale="90000"/>
          </a:bodyPr>
          <a:lstStyle/>
          <a:p>
            <a:pPr eaLnBrk="1" hangingPunct="1"/>
            <a:r>
              <a:rPr altLang="en-US" smtClean="0">
                <a:latin typeface="Rockwell-Bold"/>
              </a:rPr>
              <a:t>BHA Scope of Practice </a:t>
            </a:r>
          </a:p>
        </p:txBody>
      </p:sp>
      <p:sp>
        <p:nvSpPr>
          <p:cNvPr id="15363" name="Content Placeholder 2"/>
          <p:cNvSpPr>
            <a:spLocks noGrp="1"/>
          </p:cNvSpPr>
          <p:nvPr>
            <p:ph sz="half" idx="1"/>
          </p:nvPr>
        </p:nvSpPr>
        <p:spPr/>
        <p:txBody>
          <a:bodyPr rtlCol="0">
            <a:normAutofit fontScale="77500" lnSpcReduction="20000"/>
          </a:bodyPr>
          <a:lstStyle/>
          <a:p>
            <a:pPr marL="0" indent="0" eaLnBrk="1" fontAlgn="auto" hangingPunct="1">
              <a:spcAft>
                <a:spcPts val="0"/>
              </a:spcAft>
              <a:buFont typeface="Arial" charset="0"/>
              <a:buNone/>
              <a:defRPr/>
            </a:pPr>
            <a:r>
              <a:rPr altLang="en-US" dirty="0" smtClean="0">
                <a:solidFill>
                  <a:schemeClr val="accent1">
                    <a:lumMod val="75000"/>
                  </a:schemeClr>
                </a:solidFill>
              </a:rPr>
              <a:t>BHA-I</a:t>
            </a:r>
          </a:p>
          <a:p>
            <a:pPr eaLnBrk="1" fontAlgn="auto" hangingPunct="1">
              <a:spcAft>
                <a:spcPts val="0"/>
              </a:spcAft>
              <a:buFont typeface="Arial" charset="0"/>
              <a:buChar char="•"/>
              <a:defRPr/>
            </a:pPr>
            <a:r>
              <a:rPr altLang="en-US" b="0" dirty="0" smtClean="0">
                <a:solidFill>
                  <a:schemeClr val="tx1">
                    <a:lumMod val="95000"/>
                    <a:lumOff val="5000"/>
                  </a:schemeClr>
                </a:solidFill>
              </a:rPr>
              <a:t>Screening</a:t>
            </a:r>
          </a:p>
          <a:p>
            <a:pPr eaLnBrk="1" fontAlgn="auto" hangingPunct="1">
              <a:spcAft>
                <a:spcPts val="0"/>
              </a:spcAft>
              <a:buFont typeface="Arial" charset="0"/>
              <a:buChar char="•"/>
              <a:defRPr/>
            </a:pPr>
            <a:r>
              <a:rPr altLang="en-US" b="0" dirty="0" smtClean="0">
                <a:solidFill>
                  <a:schemeClr val="tx1">
                    <a:lumMod val="95000"/>
                    <a:lumOff val="5000"/>
                  </a:schemeClr>
                </a:solidFill>
              </a:rPr>
              <a:t>Initial intake process</a:t>
            </a:r>
          </a:p>
          <a:p>
            <a:pPr eaLnBrk="1" fontAlgn="auto" hangingPunct="1">
              <a:spcAft>
                <a:spcPts val="0"/>
              </a:spcAft>
              <a:buFont typeface="Arial" charset="0"/>
              <a:buChar char="•"/>
              <a:defRPr/>
            </a:pPr>
            <a:r>
              <a:rPr altLang="en-US" b="0" dirty="0" smtClean="0">
                <a:solidFill>
                  <a:schemeClr val="tx1">
                    <a:lumMod val="95000"/>
                    <a:lumOff val="5000"/>
                  </a:schemeClr>
                </a:solidFill>
              </a:rPr>
              <a:t>Case management</a:t>
            </a:r>
          </a:p>
          <a:p>
            <a:pPr eaLnBrk="1" fontAlgn="auto" hangingPunct="1">
              <a:spcAft>
                <a:spcPts val="0"/>
              </a:spcAft>
              <a:buFont typeface="Arial" charset="0"/>
              <a:buChar char="•"/>
              <a:defRPr/>
            </a:pPr>
            <a:r>
              <a:rPr altLang="en-US" b="0" dirty="0" smtClean="0">
                <a:solidFill>
                  <a:schemeClr val="tx1">
                    <a:lumMod val="95000"/>
                    <a:lumOff val="5000"/>
                  </a:schemeClr>
                </a:solidFill>
              </a:rPr>
              <a:t>Community education, prevention, early intervention</a:t>
            </a:r>
            <a:br>
              <a:rPr altLang="en-US" b="0" dirty="0" smtClean="0">
                <a:solidFill>
                  <a:schemeClr val="tx1">
                    <a:lumMod val="95000"/>
                    <a:lumOff val="5000"/>
                  </a:schemeClr>
                </a:solidFill>
              </a:rPr>
            </a:br>
            <a:endParaRPr altLang="en-US" b="0" dirty="0" smtClean="0">
              <a:solidFill>
                <a:schemeClr val="tx1">
                  <a:lumMod val="95000"/>
                  <a:lumOff val="5000"/>
                </a:schemeClr>
              </a:solidFill>
            </a:endParaRPr>
          </a:p>
          <a:p>
            <a:pPr marL="0" indent="0" eaLnBrk="1" fontAlgn="auto" hangingPunct="1">
              <a:spcAft>
                <a:spcPts val="0"/>
              </a:spcAft>
              <a:buFont typeface="Arial" charset="0"/>
              <a:buNone/>
              <a:defRPr/>
            </a:pPr>
            <a:r>
              <a:rPr altLang="en-US" dirty="0" smtClean="0">
                <a:solidFill>
                  <a:schemeClr val="accent1">
                    <a:lumMod val="75000"/>
                  </a:schemeClr>
                </a:solidFill>
              </a:rPr>
              <a:t>BHA-II</a:t>
            </a:r>
          </a:p>
          <a:p>
            <a:pPr eaLnBrk="1" fontAlgn="auto" hangingPunct="1">
              <a:spcAft>
                <a:spcPts val="0"/>
              </a:spcAft>
              <a:buFont typeface="Arial" charset="0"/>
              <a:buChar char="•"/>
              <a:defRPr/>
            </a:pPr>
            <a:r>
              <a:rPr altLang="en-US" b="0" dirty="0" smtClean="0">
                <a:solidFill>
                  <a:schemeClr val="tx1">
                    <a:lumMod val="95000"/>
                    <a:lumOff val="5000"/>
                  </a:schemeClr>
                </a:solidFill>
              </a:rPr>
              <a:t>Substance abuse assessment &amp; treatment</a:t>
            </a:r>
          </a:p>
        </p:txBody>
      </p:sp>
      <p:sp>
        <p:nvSpPr>
          <p:cNvPr id="10" name="Content Placeholder 9"/>
          <p:cNvSpPr>
            <a:spLocks noGrp="1"/>
          </p:cNvSpPr>
          <p:nvPr>
            <p:ph sz="half" idx="2"/>
          </p:nvPr>
        </p:nvSpPr>
        <p:spPr>
          <a:xfrm>
            <a:off x="4434840" y="609601"/>
            <a:ext cx="4038600" cy="4191000"/>
          </a:xfrm>
        </p:spPr>
        <p:txBody>
          <a:bodyPr rtlCol="0">
            <a:normAutofit fontScale="77500" lnSpcReduction="20000"/>
          </a:bodyPr>
          <a:lstStyle/>
          <a:p>
            <a:pPr marL="0" indent="0" eaLnBrk="1" fontAlgn="auto" hangingPunct="1">
              <a:spcAft>
                <a:spcPts val="0"/>
              </a:spcAft>
              <a:buFont typeface="Arial" charset="0"/>
              <a:buNone/>
              <a:defRPr/>
            </a:pPr>
            <a:r>
              <a:rPr altLang="en-US" dirty="0" smtClean="0">
                <a:solidFill>
                  <a:schemeClr val="accent1">
                    <a:lumMod val="75000"/>
                  </a:schemeClr>
                </a:solidFill>
              </a:rPr>
              <a:t>BHA-III</a:t>
            </a:r>
          </a:p>
          <a:p>
            <a:pPr eaLnBrk="1" fontAlgn="auto" hangingPunct="1">
              <a:spcAft>
                <a:spcPts val="0"/>
              </a:spcAft>
              <a:buFont typeface="Arial" charset="0"/>
              <a:buChar char="•"/>
              <a:defRPr/>
            </a:pPr>
            <a:r>
              <a:rPr altLang="en-US" b="0" dirty="0" smtClean="0">
                <a:solidFill>
                  <a:schemeClr val="tx1">
                    <a:lumMod val="95000"/>
                    <a:lumOff val="5000"/>
                  </a:schemeClr>
                </a:solidFill>
              </a:rPr>
              <a:t>Rehabilitative services for clients with co-occurring disorders</a:t>
            </a:r>
          </a:p>
          <a:p>
            <a:pPr eaLnBrk="1" fontAlgn="auto" hangingPunct="1">
              <a:spcAft>
                <a:spcPts val="0"/>
              </a:spcAft>
              <a:buFont typeface="Arial" charset="0"/>
              <a:buChar char="•"/>
              <a:defRPr/>
            </a:pPr>
            <a:r>
              <a:rPr altLang="en-US" b="0" dirty="0" smtClean="0">
                <a:solidFill>
                  <a:schemeClr val="tx1">
                    <a:lumMod val="95000"/>
                    <a:lumOff val="5000"/>
                  </a:schemeClr>
                </a:solidFill>
              </a:rPr>
              <a:t>Quality assurance case reviews</a:t>
            </a:r>
          </a:p>
          <a:p>
            <a:pPr eaLnBrk="1" fontAlgn="auto" hangingPunct="1">
              <a:spcAft>
                <a:spcPts val="0"/>
              </a:spcAft>
              <a:buFont typeface="Arial" charset="0"/>
              <a:buChar char="•"/>
              <a:defRPr/>
            </a:pPr>
            <a:endParaRPr altLang="en-US" dirty="0" smtClean="0">
              <a:solidFill>
                <a:schemeClr val="tx1">
                  <a:lumMod val="95000"/>
                  <a:lumOff val="5000"/>
                </a:schemeClr>
              </a:solidFill>
            </a:endParaRPr>
          </a:p>
          <a:p>
            <a:pPr marL="0" indent="0" eaLnBrk="1" fontAlgn="auto" hangingPunct="1">
              <a:spcAft>
                <a:spcPts val="0"/>
              </a:spcAft>
              <a:buNone/>
              <a:defRPr/>
            </a:pPr>
            <a:endParaRPr altLang="en-US" dirty="0" smtClean="0">
              <a:solidFill>
                <a:schemeClr val="tx1">
                  <a:lumMod val="95000"/>
                  <a:lumOff val="5000"/>
                </a:schemeClr>
              </a:solidFill>
            </a:endParaRPr>
          </a:p>
          <a:p>
            <a:pPr marL="0" indent="0" eaLnBrk="1" fontAlgn="auto" hangingPunct="1">
              <a:spcAft>
                <a:spcPts val="0"/>
              </a:spcAft>
              <a:buFont typeface="Arial" charset="0"/>
              <a:buNone/>
              <a:defRPr/>
            </a:pPr>
            <a:r>
              <a:rPr altLang="en-US" dirty="0" smtClean="0">
                <a:solidFill>
                  <a:schemeClr val="accent1">
                    <a:lumMod val="75000"/>
                  </a:schemeClr>
                </a:solidFill>
              </a:rPr>
              <a:t>BHP</a:t>
            </a:r>
          </a:p>
          <a:p>
            <a:pPr eaLnBrk="1" fontAlgn="auto" hangingPunct="1">
              <a:spcAft>
                <a:spcPts val="0"/>
              </a:spcAft>
              <a:buFont typeface="Arial" charset="0"/>
              <a:buChar char="•"/>
              <a:defRPr/>
            </a:pPr>
            <a:r>
              <a:rPr altLang="en-US" b="0" dirty="0" smtClean="0">
                <a:solidFill>
                  <a:schemeClr val="tx1">
                    <a:lumMod val="95000"/>
                    <a:lumOff val="5000"/>
                  </a:schemeClr>
                </a:solidFill>
              </a:rPr>
              <a:t>Team leadership</a:t>
            </a:r>
          </a:p>
          <a:p>
            <a:pPr eaLnBrk="1" fontAlgn="auto" hangingPunct="1">
              <a:spcAft>
                <a:spcPts val="0"/>
              </a:spcAft>
              <a:buFont typeface="Arial" charset="0"/>
              <a:buChar char="•"/>
              <a:defRPr/>
            </a:pPr>
            <a:r>
              <a:rPr altLang="en-US" b="0" dirty="0" smtClean="0">
                <a:solidFill>
                  <a:schemeClr val="tx1">
                    <a:lumMod val="95000"/>
                    <a:lumOff val="5000"/>
                  </a:schemeClr>
                </a:solidFill>
              </a:rPr>
              <a:t>Mentor/support BHA-I, II, </a:t>
            </a:r>
            <a:br>
              <a:rPr altLang="en-US" b="0" dirty="0" smtClean="0">
                <a:solidFill>
                  <a:schemeClr val="tx1">
                    <a:lumMod val="95000"/>
                    <a:lumOff val="5000"/>
                  </a:schemeClr>
                </a:solidFill>
              </a:rPr>
            </a:br>
            <a:r>
              <a:rPr altLang="en-US" b="0" dirty="0" smtClean="0">
                <a:solidFill>
                  <a:schemeClr val="tx1">
                    <a:lumMod val="95000"/>
                    <a:lumOff val="5000"/>
                  </a:schemeClr>
                </a:solidFill>
              </a:rPr>
              <a:t>and III</a:t>
            </a:r>
          </a:p>
          <a:p>
            <a:pPr eaLnBrk="1" fontAlgn="auto" hangingPunct="1">
              <a:spcAft>
                <a:spcPts val="0"/>
              </a:spcAft>
              <a:buFont typeface="Arial" charset="0"/>
              <a:buChar char="•"/>
              <a:defRPr/>
            </a:pPr>
            <a:endParaRPr dirty="0">
              <a:solidFill>
                <a:schemeClr val="tx1">
                  <a:lumMod val="95000"/>
                  <a:lumOff val="5000"/>
                </a:schemeClr>
              </a:solidFill>
            </a:endParaRPr>
          </a:p>
        </p:txBody>
      </p:sp>
      <p:pic>
        <p:nvPicPr>
          <p:cNvPr id="5" name="Picture 4"/>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4215411639"/>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idx="1"/>
          </p:nvPr>
        </p:nvSpPr>
        <p:spPr>
          <a:xfrm>
            <a:off x="758951" y="609600"/>
            <a:ext cx="7030381" cy="639762"/>
          </a:xfrm>
        </p:spPr>
        <p:txBody>
          <a:bodyPr/>
          <a:lstStyle/>
          <a:p>
            <a:r>
              <a:rPr lang="en-US" dirty="0" smtClean="0"/>
              <a:t>Alaska’s Dental Therapists in action</a:t>
            </a:r>
            <a:endParaRPr lang="en-US" dirty="0"/>
          </a:p>
        </p:txBody>
      </p:sp>
      <p:sp>
        <p:nvSpPr>
          <p:cNvPr id="4" name="Content Placeholder 3"/>
          <p:cNvSpPr>
            <a:spLocks noGrp="1"/>
          </p:cNvSpPr>
          <p:nvPr>
            <p:ph sz="quarter" idx="2"/>
          </p:nvPr>
        </p:nvSpPr>
        <p:spPr>
          <a:xfrm>
            <a:off x="758952" y="1329263"/>
            <a:ext cx="3657600" cy="4746417"/>
          </a:xfrm>
        </p:spPr>
        <p:txBody>
          <a:bodyPr>
            <a:normAutofit fontScale="62500" lnSpcReduction="20000"/>
          </a:bodyPr>
          <a:lstStyle/>
          <a:p>
            <a:pPr marL="342900" indent="-303213">
              <a:buClr>
                <a:srgbClr val="B10004"/>
              </a:buClr>
            </a:pPr>
            <a:r>
              <a:rPr lang="en-US" altLang="en-US" sz="2900" dirty="0" smtClean="0">
                <a:solidFill>
                  <a:srgbClr val="222268"/>
                </a:solidFill>
              </a:rPr>
              <a:t>35 </a:t>
            </a:r>
            <a:r>
              <a:rPr lang="en-US" altLang="en-US" sz="2900" dirty="0">
                <a:solidFill>
                  <a:srgbClr val="222268"/>
                </a:solidFill>
              </a:rPr>
              <a:t>dental therapists increased access to care for over </a:t>
            </a:r>
            <a:r>
              <a:rPr lang="en-US" altLang="en-US" sz="2900" dirty="0" smtClean="0">
                <a:solidFill>
                  <a:srgbClr val="222268"/>
                </a:solidFill>
              </a:rPr>
              <a:t>45,000 </a:t>
            </a:r>
            <a:r>
              <a:rPr lang="en-US" altLang="en-US" sz="2900" dirty="0">
                <a:solidFill>
                  <a:srgbClr val="222268"/>
                </a:solidFill>
              </a:rPr>
              <a:t>Alaska Natives</a:t>
            </a:r>
          </a:p>
          <a:p>
            <a:pPr marL="342900" indent="-303213">
              <a:buClr>
                <a:srgbClr val="B10004"/>
              </a:buClr>
            </a:pPr>
            <a:r>
              <a:rPr lang="en-US" altLang="en-US" sz="2900" dirty="0">
                <a:solidFill>
                  <a:srgbClr val="002060"/>
                </a:solidFill>
              </a:rPr>
              <a:t>Provide culturally competent care </a:t>
            </a:r>
          </a:p>
          <a:p>
            <a:pPr marL="342900" indent="-303213">
              <a:buClr>
                <a:srgbClr val="B10004"/>
              </a:buClr>
            </a:pPr>
            <a:r>
              <a:rPr lang="en-US" altLang="en-US" sz="2900" dirty="0">
                <a:solidFill>
                  <a:srgbClr val="002060"/>
                </a:solidFill>
              </a:rPr>
              <a:t>Produce high </a:t>
            </a:r>
            <a:r>
              <a:rPr lang="en-US" altLang="en-US" sz="2900" dirty="0">
                <a:solidFill>
                  <a:srgbClr val="222268"/>
                </a:solidFill>
              </a:rPr>
              <a:t>patient satisfaction rates</a:t>
            </a:r>
          </a:p>
          <a:p>
            <a:pPr marL="342900" indent="-303213">
              <a:buClr>
                <a:srgbClr val="B10004"/>
              </a:buClr>
            </a:pPr>
            <a:r>
              <a:rPr lang="en-US" altLang="en-US" sz="2900" dirty="0">
                <a:solidFill>
                  <a:srgbClr val="222268"/>
                </a:solidFill>
              </a:rPr>
              <a:t>Reduce amount of emergency care </a:t>
            </a:r>
          </a:p>
          <a:p>
            <a:pPr marL="342900" indent="-303213">
              <a:buClr>
                <a:srgbClr val="B10004"/>
              </a:buClr>
            </a:pPr>
            <a:r>
              <a:rPr lang="en-US" altLang="en-US" sz="2900" dirty="0">
                <a:solidFill>
                  <a:srgbClr val="222268"/>
                </a:solidFill>
              </a:rPr>
              <a:t>Increase preventive care</a:t>
            </a:r>
            <a:endParaRPr lang="en-US" altLang="en-US" sz="2900" dirty="0">
              <a:solidFill>
                <a:srgbClr val="FF0000"/>
              </a:solidFill>
            </a:endParaRPr>
          </a:p>
          <a:p>
            <a:pPr marL="342900" indent="-303213">
              <a:buClr>
                <a:srgbClr val="B10004"/>
              </a:buClr>
            </a:pPr>
            <a:r>
              <a:rPr lang="en-US" altLang="en-US" sz="2900" dirty="0">
                <a:solidFill>
                  <a:srgbClr val="002060"/>
                </a:solidFill>
              </a:rPr>
              <a:t>Create jobs and generate economic impact </a:t>
            </a:r>
          </a:p>
          <a:p>
            <a:pPr marL="914400" lvl="1" indent="-342900">
              <a:buClr>
                <a:srgbClr val="B10004"/>
              </a:buClr>
              <a:buFont typeface="Courier New" panose="02070309020205020404" pitchFamily="49" charset="0"/>
              <a:buChar char="o"/>
            </a:pPr>
            <a:r>
              <a:rPr lang="en-US" altLang="en-US" sz="2000" dirty="0">
                <a:solidFill>
                  <a:srgbClr val="002060"/>
                </a:solidFill>
              </a:rPr>
              <a:t>Created </a:t>
            </a:r>
            <a:r>
              <a:rPr lang="en-US" altLang="en-US" sz="2000" dirty="0">
                <a:solidFill>
                  <a:srgbClr val="222268"/>
                </a:solidFill>
              </a:rPr>
              <a:t>76 full time jobs per year with total personal income of $4.4 million</a:t>
            </a:r>
          </a:p>
          <a:p>
            <a:pPr marL="914400" lvl="1" indent="-342900">
              <a:buClr>
                <a:srgbClr val="B10004"/>
              </a:buClr>
              <a:buFont typeface="Courier New" panose="02070309020205020404" pitchFamily="49" charset="0"/>
              <a:buChar char="o"/>
            </a:pPr>
            <a:r>
              <a:rPr lang="en-US" altLang="en-US" sz="2000" dirty="0">
                <a:solidFill>
                  <a:srgbClr val="222268"/>
                </a:solidFill>
              </a:rPr>
              <a:t>Net economic effect of program is $9.7 </a:t>
            </a:r>
            <a:r>
              <a:rPr lang="en-US" altLang="en-US" sz="2000" dirty="0" smtClean="0">
                <a:solidFill>
                  <a:srgbClr val="222268"/>
                </a:solidFill>
              </a:rPr>
              <a:t>million in Rural Alaska</a:t>
            </a:r>
            <a:endParaRPr lang="en-US" altLang="en-US" sz="2000" dirty="0">
              <a:solidFill>
                <a:srgbClr val="222268"/>
              </a:solidFill>
            </a:endParaRPr>
          </a:p>
          <a:p>
            <a:endParaRPr lang="en-US" dirty="0"/>
          </a:p>
        </p:txBody>
      </p:sp>
      <p:sp>
        <p:nvSpPr>
          <p:cNvPr id="8" name="TextBox 7"/>
          <p:cNvSpPr txBox="1"/>
          <p:nvPr/>
        </p:nvSpPr>
        <p:spPr>
          <a:xfrm>
            <a:off x="5029200" y="5135218"/>
            <a:ext cx="3657600" cy="646331"/>
          </a:xfrm>
          <a:prstGeom prst="rect">
            <a:avLst/>
          </a:prstGeom>
          <a:noFill/>
        </p:spPr>
        <p:txBody>
          <a:bodyPr wrap="square" rtlCol="0">
            <a:spAutoFit/>
          </a:bodyPr>
          <a:lstStyle/>
          <a:p>
            <a:r>
              <a:rPr lang="en-US" sz="1200" dirty="0" smtClean="0"/>
              <a:t>Swinomish Dentist Rachael Hogan observes DHAT Savannah Bonorden on a recent learning trip to Sitka, AK</a:t>
            </a:r>
            <a:endParaRPr lang="en-US" sz="1200" dirty="0"/>
          </a:p>
        </p:txBody>
      </p:sp>
      <p:pic>
        <p:nvPicPr>
          <p:cNvPr id="10" name="Content Placeholder 9"/>
          <p:cNvPicPr>
            <a:picLocks noGrp="1" noChangeAspect="1"/>
          </p:cNvPicPr>
          <p:nvPr>
            <p:ph sz="quarter" idx="4"/>
          </p:nvPr>
        </p:nvPicPr>
        <p:blipFill>
          <a:blip r:embed="rId3" cstate="email">
            <a:extLst>
              <a:ext uri="{28A0092B-C50C-407E-A947-70E740481C1C}">
                <a14:useLocalDpi xmlns:a14="http://schemas.microsoft.com/office/drawing/2010/main" val="0"/>
              </a:ext>
            </a:extLst>
          </a:blip>
          <a:stretch>
            <a:fillRect/>
          </a:stretch>
        </p:blipFill>
        <p:spPr>
          <a:xfrm>
            <a:off x="4838700" y="2057400"/>
            <a:ext cx="4038600" cy="3028950"/>
          </a:xfrm>
        </p:spPr>
      </p:pic>
      <p:pic>
        <p:nvPicPr>
          <p:cNvPr id="6" name="Picture 5"/>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097201726"/>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Rectangle 2"/>
          <p:cNvSpPr>
            <a:spLocks noChangeArrowheads="1"/>
          </p:cNvSpPr>
          <p:nvPr/>
        </p:nvSpPr>
        <p:spPr bwMode="auto">
          <a:xfrm>
            <a:off x="333829" y="-232229"/>
            <a:ext cx="8316685" cy="116114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en-US" sz="4000" b="1" dirty="0" smtClean="0">
                <a:solidFill>
                  <a:srgbClr val="0089BB"/>
                </a:solidFill>
                <a:latin typeface="Garamond" panose="02020404030301010803" pitchFamily="18" charset="0"/>
                <a:cs typeface="Arial Bold" pitchFamily="34" charset="0"/>
              </a:rPr>
              <a:t>Types of Dental Health Aides (DHA)</a:t>
            </a:r>
            <a:endParaRPr lang="en-US" altLang="en-US" sz="4000" b="1" dirty="0">
              <a:solidFill>
                <a:srgbClr val="0089BB"/>
              </a:solidFill>
              <a:latin typeface="Garamond" panose="02020404030301010803" pitchFamily="18" charset="0"/>
              <a:cs typeface="Arial Bold" pitchFamily="34" charset="0"/>
            </a:endParaRPr>
          </a:p>
        </p:txBody>
      </p:sp>
      <p:sp>
        <p:nvSpPr>
          <p:cNvPr id="10243" name="Rectangle 3"/>
          <p:cNvSpPr>
            <a:spLocks noChangeArrowheads="1"/>
          </p:cNvSpPr>
          <p:nvPr/>
        </p:nvSpPr>
        <p:spPr bwMode="auto">
          <a:xfrm>
            <a:off x="0" y="696686"/>
            <a:ext cx="4433387" cy="3994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eaLnBrk="0" hangingPunct="0">
              <a:defRPr>
                <a:solidFill>
                  <a:schemeClr val="tx1"/>
                </a:solidFill>
                <a:latin typeface="Arial" pitchFamily="34" charset="0"/>
              </a:defRPr>
            </a:lvl1pPr>
            <a:lvl2pPr marL="800100" indent="-34290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spcBef>
                <a:spcPct val="20000"/>
              </a:spcBef>
              <a:buSzPct val="90000"/>
              <a:buFont typeface="Arial" panose="020B0604020202020204" pitchFamily="34" charset="0"/>
              <a:buChar char="•"/>
            </a:pPr>
            <a:r>
              <a:rPr lang="en-US" altLang="en-US" sz="2400" b="1" dirty="0">
                <a:latin typeface="Garamond" panose="02020404030301010803" pitchFamily="18" charset="0"/>
              </a:rPr>
              <a:t>Primary DHA </a:t>
            </a:r>
            <a:r>
              <a:rPr lang="en-US" altLang="en-US" sz="2400" b="1" dirty="0" smtClean="0">
                <a:latin typeface="Garamond" panose="02020404030301010803" pitchFamily="18" charset="0"/>
              </a:rPr>
              <a:t>(CDHC)</a:t>
            </a:r>
            <a:endParaRPr lang="en-US" altLang="en-US" sz="2400" dirty="0">
              <a:latin typeface="Garamond" panose="02020404030301010803" pitchFamily="18" charset="0"/>
            </a:endParaRPr>
          </a:p>
          <a:p>
            <a:pPr lvl="1" eaLnBrk="1" hangingPunct="1">
              <a:spcBef>
                <a:spcPct val="20000"/>
              </a:spcBef>
              <a:buSzPct val="75000"/>
              <a:buFont typeface="Arial" panose="020B0604020202020204" pitchFamily="34" charset="0"/>
              <a:buChar char="•"/>
            </a:pPr>
            <a:r>
              <a:rPr lang="en-US" altLang="en-US" sz="2400" dirty="0" smtClean="0">
                <a:latin typeface="Garamond" panose="02020404030301010803" pitchFamily="18" charset="0"/>
              </a:rPr>
              <a:t>Oral Health Educators</a:t>
            </a:r>
            <a:endParaRPr lang="en-US" altLang="en-US" sz="2400" dirty="0">
              <a:latin typeface="Garamond" panose="02020404030301010803" pitchFamily="18" charset="0"/>
            </a:endParaRPr>
          </a:p>
          <a:p>
            <a:pPr eaLnBrk="1" hangingPunct="1">
              <a:spcBef>
                <a:spcPct val="20000"/>
              </a:spcBef>
              <a:buSzPct val="90000"/>
              <a:buFont typeface="Arial" panose="020B0604020202020204" pitchFamily="34" charset="0"/>
              <a:buChar char="•"/>
            </a:pPr>
            <a:r>
              <a:rPr lang="en-US" altLang="en-US" sz="2400" b="1" dirty="0" smtClean="0">
                <a:latin typeface="Garamond" panose="02020404030301010803" pitchFamily="18" charset="0"/>
              </a:rPr>
              <a:t>Expanded </a:t>
            </a:r>
            <a:r>
              <a:rPr lang="en-US" altLang="en-US" sz="2400" b="1" dirty="0">
                <a:latin typeface="Garamond" panose="02020404030301010803" pitchFamily="18" charset="0"/>
              </a:rPr>
              <a:t>Function DHA</a:t>
            </a:r>
          </a:p>
          <a:p>
            <a:pPr lvl="1" eaLnBrk="1" hangingPunct="1">
              <a:spcBef>
                <a:spcPct val="20000"/>
              </a:spcBef>
              <a:buSzPct val="75000"/>
              <a:buFont typeface="Arial" panose="020B0604020202020204" pitchFamily="34" charset="0"/>
              <a:buChar char="•"/>
            </a:pPr>
            <a:r>
              <a:rPr lang="en-US" altLang="en-US" sz="2400" dirty="0">
                <a:latin typeface="Garamond" panose="02020404030301010803" pitchFamily="18" charset="0"/>
              </a:rPr>
              <a:t>Restorations, cleanings, temporary </a:t>
            </a:r>
            <a:r>
              <a:rPr lang="en-US" altLang="en-US" sz="2400" dirty="0" smtClean="0">
                <a:latin typeface="Garamond" panose="02020404030301010803" pitchFamily="18" charset="0"/>
              </a:rPr>
              <a:t>fillings</a:t>
            </a:r>
          </a:p>
          <a:p>
            <a:pPr eaLnBrk="1" hangingPunct="1">
              <a:spcBef>
                <a:spcPct val="20000"/>
              </a:spcBef>
              <a:buSzPct val="90000"/>
              <a:buFont typeface="Arial" panose="020B0604020202020204" pitchFamily="34" charset="0"/>
              <a:buChar char="•"/>
            </a:pPr>
            <a:r>
              <a:rPr lang="en-US" altLang="en-US" sz="2400" b="1" dirty="0">
                <a:latin typeface="Garamond" panose="02020404030301010803" pitchFamily="18" charset="0"/>
              </a:rPr>
              <a:t>DHA Hygienist</a:t>
            </a:r>
          </a:p>
          <a:p>
            <a:pPr lvl="1" eaLnBrk="1" hangingPunct="1">
              <a:spcBef>
                <a:spcPct val="20000"/>
              </a:spcBef>
              <a:buSzPct val="90000"/>
              <a:buFont typeface="Arial" panose="020B0604020202020204" pitchFamily="34" charset="0"/>
              <a:buChar char="•"/>
            </a:pPr>
            <a:r>
              <a:rPr lang="en-US" altLang="en-US" sz="2400" dirty="0">
                <a:latin typeface="Garamond" panose="02020404030301010803" pitchFamily="18" charset="0"/>
              </a:rPr>
              <a:t>Local </a:t>
            </a:r>
            <a:r>
              <a:rPr lang="en-US" altLang="en-US" sz="2400" dirty="0" smtClean="0">
                <a:latin typeface="Garamond" panose="02020404030301010803" pitchFamily="18" charset="0"/>
              </a:rPr>
              <a:t>anesthesia</a:t>
            </a:r>
            <a:endParaRPr lang="en-US" altLang="en-US" sz="2400" dirty="0">
              <a:latin typeface="Garamond" panose="02020404030301010803" pitchFamily="18" charset="0"/>
            </a:endParaRPr>
          </a:p>
          <a:p>
            <a:pPr eaLnBrk="1" hangingPunct="1">
              <a:spcBef>
                <a:spcPct val="20000"/>
              </a:spcBef>
              <a:buSzPct val="90000"/>
              <a:buFont typeface="Arial" panose="020B0604020202020204" pitchFamily="34" charset="0"/>
              <a:buChar char="•"/>
            </a:pPr>
            <a:r>
              <a:rPr lang="en-US" altLang="en-US" sz="2400" b="1" dirty="0">
                <a:latin typeface="Garamond" panose="02020404030301010803" pitchFamily="18" charset="0"/>
              </a:rPr>
              <a:t>DHA Therapist </a:t>
            </a:r>
            <a:r>
              <a:rPr lang="en-US" altLang="en-US" sz="2400" b="1" dirty="0" smtClean="0">
                <a:latin typeface="Garamond" panose="02020404030301010803" pitchFamily="18" charset="0"/>
              </a:rPr>
              <a:t>(DHAT)</a:t>
            </a:r>
          </a:p>
          <a:p>
            <a:pPr lvl="1" eaLnBrk="1" hangingPunct="1">
              <a:spcBef>
                <a:spcPct val="20000"/>
              </a:spcBef>
              <a:buSzPct val="90000"/>
              <a:buFont typeface="Arial" panose="020B0604020202020204" pitchFamily="34" charset="0"/>
              <a:buChar char="•"/>
            </a:pPr>
            <a:r>
              <a:rPr lang="en-US" altLang="en-US" sz="2400" dirty="0" smtClean="0">
                <a:latin typeface="Garamond" panose="02020404030301010803" pitchFamily="18" charset="0"/>
              </a:rPr>
              <a:t>Prevention, operative, urgent</a:t>
            </a:r>
            <a:endParaRPr lang="en-US" altLang="en-US" sz="2400" dirty="0">
              <a:latin typeface="Garamond" panose="02020404030301010803" pitchFamily="18" charset="0"/>
            </a:endParaRPr>
          </a:p>
        </p:txBody>
      </p:sp>
      <p:pic>
        <p:nvPicPr>
          <p:cNvPr id="10244" name="Picture 4" descr="IMGP0447"/>
          <p:cNvPicPr>
            <a:picLocks noChangeAspect="1" noChangeArrowheads="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4572000" y="1261533"/>
            <a:ext cx="4410205" cy="342981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5" name="Rectangle 1"/>
          <p:cNvSpPr>
            <a:spLocks noChangeArrowheads="1"/>
          </p:cNvSpPr>
          <p:nvPr/>
        </p:nvSpPr>
        <p:spPr bwMode="auto">
          <a:xfrm>
            <a:off x="4757802" y="4711541"/>
            <a:ext cx="4038600" cy="6001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eaLnBrk="1" hangingPunct="1"/>
            <a:r>
              <a:rPr lang="en-US" altLang="en-US" sz="1100" dirty="0">
                <a:solidFill>
                  <a:srgbClr val="0089BB"/>
                </a:solidFill>
                <a:latin typeface="Garamond" panose="02020404030301010803" pitchFamily="18" charset="0"/>
              </a:rPr>
              <a:t>Chelsea Shoemaker, Bonnie Johnson, Corrina Cadzow (DHAT students) providing fluoride varnish treatment for a Head Start student.</a:t>
            </a:r>
          </a:p>
        </p:txBody>
      </p:sp>
      <p:sp>
        <p:nvSpPr>
          <p:cNvPr id="11270" name="Rectangle 2"/>
          <p:cNvSpPr>
            <a:spLocks noChangeArrowheads="1"/>
          </p:cNvSpPr>
          <p:nvPr/>
        </p:nvSpPr>
        <p:spPr bwMode="auto">
          <a:xfrm>
            <a:off x="333829" y="4588430"/>
            <a:ext cx="3386137" cy="126188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algn="ctr">
              <a:defRPr/>
            </a:pPr>
            <a:r>
              <a:rPr lang="en-US" sz="2800" b="1" dirty="0" smtClean="0">
                <a:solidFill>
                  <a:srgbClr val="0089BB"/>
                </a:solidFill>
                <a:latin typeface="Garamond" panose="02020404030301010803" pitchFamily="18" charset="0"/>
                <a:cs typeface="Museo Slab 500"/>
              </a:rPr>
              <a:t>Supervised providers</a:t>
            </a:r>
          </a:p>
          <a:p>
            <a:pPr algn="ctr">
              <a:defRPr/>
            </a:pPr>
            <a:r>
              <a:rPr lang="en-US" sz="2400" b="1" dirty="0" smtClean="0">
                <a:latin typeface="Garamond" panose="02020404030301010803" pitchFamily="18" charset="0"/>
                <a:cs typeface="Museo Slab 500"/>
              </a:rPr>
              <a:t>Teams led by Licensed Dentists</a:t>
            </a:r>
            <a:endParaRPr lang="en-US" b="1" dirty="0">
              <a:latin typeface="Garamond" panose="02020404030301010803" pitchFamily="18" charset="0"/>
            </a:endParaRPr>
          </a:p>
        </p:txBody>
      </p:sp>
      <p:pic>
        <p:nvPicPr>
          <p:cNvPr id="7" name="Picture 6"/>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901543600"/>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3600" dirty="0" smtClean="0"/>
              <a:t>DHATS scope and education tailored to address barriers in Indian Country</a:t>
            </a:r>
            <a:endParaRPr lang="en-US" sz="3600" dirty="0"/>
          </a:p>
        </p:txBody>
      </p:sp>
      <p:sp>
        <p:nvSpPr>
          <p:cNvPr id="3" name="Content Placeholder 2"/>
          <p:cNvSpPr>
            <a:spLocks noGrp="1"/>
          </p:cNvSpPr>
          <p:nvPr>
            <p:ph sz="quarter" idx="1"/>
          </p:nvPr>
        </p:nvSpPr>
        <p:spPr/>
        <p:txBody>
          <a:bodyPr>
            <a:normAutofit lnSpcReduction="10000"/>
          </a:bodyPr>
          <a:lstStyle/>
          <a:p>
            <a:pPr>
              <a:spcBef>
                <a:spcPct val="0"/>
              </a:spcBef>
              <a:spcAft>
                <a:spcPts val="1200"/>
              </a:spcAft>
              <a:buClr>
                <a:srgbClr val="B10004"/>
              </a:buClr>
              <a:buSzTx/>
            </a:pPr>
            <a:r>
              <a:rPr lang="en-US" altLang="en-US" dirty="0">
                <a:solidFill>
                  <a:srgbClr val="002060"/>
                </a:solidFill>
              </a:rPr>
              <a:t>Shortage of dentists </a:t>
            </a:r>
            <a:r>
              <a:rPr lang="en-US" altLang="en-US" dirty="0" smtClean="0">
                <a:solidFill>
                  <a:srgbClr val="002060"/>
                </a:solidFill>
              </a:rPr>
              <a:t>in tribal communities</a:t>
            </a:r>
            <a:endParaRPr lang="en-US" altLang="en-US" dirty="0">
              <a:solidFill>
                <a:srgbClr val="002060"/>
              </a:solidFill>
            </a:endParaRPr>
          </a:p>
          <a:p>
            <a:pPr>
              <a:spcBef>
                <a:spcPct val="0"/>
              </a:spcBef>
              <a:spcAft>
                <a:spcPts val="1200"/>
              </a:spcAft>
              <a:buClr>
                <a:srgbClr val="B10004"/>
              </a:buClr>
              <a:buSzTx/>
            </a:pPr>
            <a:r>
              <a:rPr lang="en-US" altLang="en-US" dirty="0" smtClean="0">
                <a:solidFill>
                  <a:srgbClr val="002060"/>
                </a:solidFill>
              </a:rPr>
              <a:t>Lack of Resources </a:t>
            </a:r>
            <a:endParaRPr lang="en-US" altLang="en-US" dirty="0">
              <a:solidFill>
                <a:srgbClr val="002060"/>
              </a:solidFill>
            </a:endParaRPr>
          </a:p>
          <a:p>
            <a:pPr>
              <a:spcBef>
                <a:spcPct val="0"/>
              </a:spcBef>
              <a:spcAft>
                <a:spcPts val="1200"/>
              </a:spcAft>
              <a:buClr>
                <a:srgbClr val="B10004"/>
              </a:buClr>
              <a:buSzTx/>
            </a:pPr>
            <a:r>
              <a:rPr lang="en-US" altLang="en-US" dirty="0">
                <a:solidFill>
                  <a:srgbClr val="002060"/>
                </a:solidFill>
              </a:rPr>
              <a:t>Coverage </a:t>
            </a:r>
            <a:r>
              <a:rPr lang="en-US" altLang="en-US" dirty="0" smtClean="0">
                <a:solidFill>
                  <a:srgbClr val="002060"/>
                </a:solidFill>
              </a:rPr>
              <a:t>and Medicaid Acceptance</a:t>
            </a:r>
          </a:p>
          <a:p>
            <a:pPr>
              <a:spcBef>
                <a:spcPct val="0"/>
              </a:spcBef>
              <a:spcAft>
                <a:spcPts val="1200"/>
              </a:spcAft>
              <a:buClr>
                <a:srgbClr val="B10004"/>
              </a:buClr>
              <a:buSzTx/>
            </a:pPr>
            <a:r>
              <a:rPr lang="en-US" altLang="en-US" dirty="0" smtClean="0">
                <a:solidFill>
                  <a:srgbClr val="002060"/>
                </a:solidFill>
              </a:rPr>
              <a:t>Cost of care</a:t>
            </a:r>
          </a:p>
          <a:p>
            <a:pPr>
              <a:spcBef>
                <a:spcPct val="0"/>
              </a:spcBef>
              <a:spcAft>
                <a:spcPts val="1200"/>
              </a:spcAft>
              <a:buClr>
                <a:srgbClr val="B10004"/>
              </a:buClr>
              <a:buSzTx/>
            </a:pPr>
            <a:r>
              <a:rPr lang="en-US" altLang="en-US" dirty="0" smtClean="0">
                <a:solidFill>
                  <a:srgbClr val="002060"/>
                </a:solidFill>
              </a:rPr>
              <a:t>Historical Trauma</a:t>
            </a:r>
          </a:p>
          <a:p>
            <a:pPr>
              <a:spcBef>
                <a:spcPct val="0"/>
              </a:spcBef>
              <a:spcAft>
                <a:spcPts val="1200"/>
              </a:spcAft>
              <a:buClr>
                <a:srgbClr val="B10004"/>
              </a:buClr>
              <a:buSzTx/>
            </a:pPr>
            <a:r>
              <a:rPr lang="en-US" altLang="en-US" dirty="0" smtClean="0">
                <a:solidFill>
                  <a:srgbClr val="002060"/>
                </a:solidFill>
              </a:rPr>
              <a:t>Lack of culturally competent providers</a:t>
            </a:r>
          </a:p>
          <a:p>
            <a:pPr>
              <a:spcBef>
                <a:spcPct val="0"/>
              </a:spcBef>
              <a:spcAft>
                <a:spcPts val="1200"/>
              </a:spcAft>
              <a:buClr>
                <a:srgbClr val="B10004"/>
              </a:buClr>
              <a:buSzTx/>
            </a:pPr>
            <a:r>
              <a:rPr lang="en-US" altLang="en-US" dirty="0" smtClean="0">
                <a:solidFill>
                  <a:srgbClr val="002060"/>
                </a:solidFill>
              </a:rPr>
              <a:t>Geographic isolation</a:t>
            </a:r>
            <a:endParaRPr lang="en-US" altLang="en-US" dirty="0">
              <a:solidFill>
                <a:srgbClr val="002060"/>
              </a:solidFill>
            </a:endParaRPr>
          </a:p>
          <a:p>
            <a:pPr>
              <a:spcBef>
                <a:spcPct val="0"/>
              </a:spcBef>
              <a:spcAft>
                <a:spcPts val="1200"/>
              </a:spcAft>
              <a:buClr>
                <a:srgbClr val="B10004"/>
              </a:buClr>
              <a:buSzTx/>
            </a:pPr>
            <a:r>
              <a:rPr lang="en-US" altLang="en-US" dirty="0">
                <a:solidFill>
                  <a:srgbClr val="002060"/>
                </a:solidFill>
              </a:rPr>
              <a:t>Delivery system</a:t>
            </a:r>
            <a:r>
              <a:rPr lang="en-US" altLang="en-US" dirty="0">
                <a:solidFill>
                  <a:srgbClr val="FF0000"/>
                </a:solidFill>
              </a:rPr>
              <a:t>-</a:t>
            </a:r>
            <a:r>
              <a:rPr lang="en-US" altLang="en-US" dirty="0">
                <a:solidFill>
                  <a:srgbClr val="002060"/>
                </a:solidFill>
              </a:rPr>
              <a:t>Lack of a strong safety-net</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4240062709"/>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77240" y="582505"/>
            <a:ext cx="6781800" cy="1135601"/>
          </a:xfrm>
        </p:spPr>
        <p:txBody>
          <a:bodyPr/>
          <a:lstStyle/>
          <a:p>
            <a:r>
              <a:rPr lang="en-US" sz="2800" dirty="0" smtClean="0"/>
              <a:t>Dental Health Aide Therapy Programs</a:t>
            </a:r>
            <a:br>
              <a:rPr lang="en-US" sz="2800" dirty="0" smtClean="0"/>
            </a:br>
            <a:endParaRPr lang="en-US" sz="2800" dirty="0"/>
          </a:p>
        </p:txBody>
      </p:sp>
      <p:sp>
        <p:nvSpPr>
          <p:cNvPr id="3" name="Content Placeholder 2"/>
          <p:cNvSpPr>
            <a:spLocks noGrp="1"/>
          </p:cNvSpPr>
          <p:nvPr>
            <p:ph sz="half" idx="1"/>
          </p:nvPr>
        </p:nvSpPr>
        <p:spPr>
          <a:xfrm>
            <a:off x="366689" y="1378648"/>
            <a:ext cx="4038600" cy="4681728"/>
          </a:xfrm>
        </p:spPr>
        <p:txBody>
          <a:bodyPr>
            <a:normAutofit fontScale="62500" lnSpcReduction="20000"/>
          </a:bodyPr>
          <a:lstStyle/>
          <a:p>
            <a:pPr lvl="0"/>
            <a:r>
              <a:rPr lang="en-US" dirty="0"/>
              <a:t>Expand access to consistent, routine, high quality oral health care in tribal communities;</a:t>
            </a:r>
          </a:p>
          <a:p>
            <a:pPr lvl="0"/>
            <a:r>
              <a:rPr lang="en-US" dirty="0"/>
              <a:t>Grow the number of AI/AN oral health care providers available to tribal communities;</a:t>
            </a:r>
          </a:p>
          <a:p>
            <a:pPr lvl="0"/>
            <a:r>
              <a:rPr lang="en-US" dirty="0"/>
              <a:t>Bring culturally competent care into tribal communities;</a:t>
            </a:r>
          </a:p>
          <a:p>
            <a:pPr lvl="0"/>
            <a:r>
              <a:rPr lang="en-US" dirty="0"/>
              <a:t>Create a more efficient and effective oral health team that can meet the needs of the tribal communities;</a:t>
            </a:r>
          </a:p>
          <a:p>
            <a:pPr lvl="0"/>
            <a:r>
              <a:rPr lang="en-US" dirty="0"/>
              <a:t>Establish cost effective solutions to oral health challenges into tribal communities;</a:t>
            </a:r>
          </a:p>
          <a:p>
            <a:pPr lvl="0"/>
            <a:r>
              <a:rPr lang="en-US" dirty="0"/>
              <a:t>Bring care where it is needed most.</a:t>
            </a:r>
          </a:p>
        </p:txBody>
      </p:sp>
      <p:pic>
        <p:nvPicPr>
          <p:cNvPr id="5" name="Picture 5" descr="Ferdella's daughter"/>
          <p:cNvPicPr>
            <a:picLocks noGrp="1" noChangeAspect="1" noChangeArrowheads="1"/>
          </p:cNvPicPr>
          <p:nvPr>
            <p:ph sz="half" idx="2"/>
          </p:nvPr>
        </p:nvPicPr>
        <p:blipFill>
          <a:blip r:embed="rId3" cstate="email">
            <a:extLst>
              <a:ext uri="{28A0092B-C50C-407E-A947-70E740481C1C}">
                <a14:useLocalDpi xmlns:a14="http://schemas.microsoft.com/office/drawing/2010/main" val="0"/>
              </a:ext>
            </a:extLst>
          </a:blip>
          <a:srcRect/>
          <a:stretch>
            <a:fillRect/>
          </a:stretch>
        </p:blipFill>
        <p:spPr bwMode="auto">
          <a:xfrm>
            <a:off x="4800599" y="2209800"/>
            <a:ext cx="4025900" cy="3019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5"/>
          <p:cNvSpPr/>
          <p:nvPr/>
        </p:nvSpPr>
        <p:spPr>
          <a:xfrm>
            <a:off x="4653343" y="5481280"/>
            <a:ext cx="4320413" cy="369332"/>
          </a:xfrm>
          <a:prstGeom prst="rect">
            <a:avLst/>
          </a:prstGeom>
        </p:spPr>
        <p:txBody>
          <a:bodyPr wrap="none">
            <a:spAutoFit/>
          </a:bodyPr>
          <a:lstStyle/>
          <a:p>
            <a:pPr>
              <a:spcBef>
                <a:spcPct val="0"/>
              </a:spcBef>
            </a:pPr>
            <a:r>
              <a:rPr lang="en-US" altLang="en-US" dirty="0"/>
              <a:t>Chelsea Shoemaker, DHAT, with Patient</a:t>
            </a:r>
          </a:p>
        </p:txBody>
      </p:sp>
    </p:spTree>
    <p:extLst>
      <p:ext uri="{BB962C8B-B14F-4D97-AF65-F5344CB8AC3E}">
        <p14:creationId xmlns:p14="http://schemas.microsoft.com/office/powerpoint/2010/main" val="2355173725"/>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2" descr="Naomi in clinic.jpg"/>
          <p:cNvPicPr>
            <a:picLocks noChangeAspect="1"/>
          </p:cNvPicPr>
          <p:nvPr/>
        </p:nvPicPr>
        <p:blipFill>
          <a:blip r:embed="rId3" cstate="email">
            <a:extLst>
              <a:ext uri="{28A0092B-C50C-407E-A947-70E740481C1C}">
                <a14:useLocalDpi xmlns:a14="http://schemas.microsoft.com/office/drawing/2010/main" val="0"/>
              </a:ext>
            </a:extLst>
          </a:blip>
          <a:srcRect/>
          <a:stretch>
            <a:fillRect/>
          </a:stretch>
        </p:blipFill>
        <p:spPr bwMode="auto">
          <a:xfrm>
            <a:off x="5000110" y="487285"/>
            <a:ext cx="3683752" cy="2456442"/>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9" name="Picture 8"/>
          <p:cNvPicPr>
            <a:picLocks noChangeAspect="1"/>
          </p:cNvPicPr>
          <p:nvPr/>
        </p:nvPicPr>
        <p:blipFill>
          <a:blip r:embed="rId4" cstate="email">
            <a:extLst>
              <a:ext uri="{28A0092B-C50C-407E-A947-70E740481C1C}">
                <a14:useLocalDpi xmlns:a14="http://schemas.microsoft.com/office/drawing/2010/main" val="0"/>
              </a:ext>
            </a:extLst>
          </a:blip>
          <a:stretch>
            <a:fillRect/>
          </a:stretch>
        </p:blipFill>
        <p:spPr>
          <a:xfrm>
            <a:off x="5129349" y="3818037"/>
            <a:ext cx="3739756" cy="2106729"/>
          </a:xfrm>
          <a:prstGeom prst="rect">
            <a:avLst/>
          </a:prstGeom>
        </p:spPr>
      </p:pic>
      <p:sp>
        <p:nvSpPr>
          <p:cNvPr id="10" name="TextBox 9"/>
          <p:cNvSpPr txBox="1"/>
          <p:nvPr/>
        </p:nvSpPr>
        <p:spPr>
          <a:xfrm>
            <a:off x="4007705" y="2943727"/>
            <a:ext cx="2838648" cy="923330"/>
          </a:xfrm>
          <a:prstGeom prst="rect">
            <a:avLst/>
          </a:prstGeom>
          <a:noFill/>
        </p:spPr>
        <p:txBody>
          <a:bodyPr wrap="square" rtlCol="0">
            <a:spAutoFit/>
          </a:bodyPr>
          <a:lstStyle/>
          <a:p>
            <a:r>
              <a:rPr lang="en-US" b="1" dirty="0" smtClean="0"/>
              <a:t>There are 5 DHATs working in Washington and Oregon</a:t>
            </a:r>
            <a:endParaRPr lang="en-US" b="1" dirty="0"/>
          </a:p>
        </p:txBody>
      </p:sp>
      <p:sp>
        <p:nvSpPr>
          <p:cNvPr id="11" name="TextBox 10"/>
          <p:cNvSpPr txBox="1"/>
          <p:nvPr/>
        </p:nvSpPr>
        <p:spPr>
          <a:xfrm>
            <a:off x="2515010" y="2712894"/>
            <a:ext cx="1834001" cy="461665"/>
          </a:xfrm>
          <a:prstGeom prst="rect">
            <a:avLst/>
          </a:prstGeom>
          <a:noFill/>
        </p:spPr>
        <p:txBody>
          <a:bodyPr wrap="square" rtlCol="0">
            <a:spAutoFit/>
          </a:bodyPr>
          <a:lstStyle/>
          <a:p>
            <a:r>
              <a:rPr lang="en-US" sz="1200" dirty="0" smtClean="0"/>
              <a:t>Jason Mecum, Lower Elwha </a:t>
            </a:r>
            <a:r>
              <a:rPr lang="en-US" sz="1200" dirty="0" err="1" smtClean="0"/>
              <a:t>Klallam</a:t>
            </a:r>
            <a:r>
              <a:rPr lang="en-US" sz="1200" dirty="0" smtClean="0"/>
              <a:t>, WA</a:t>
            </a:r>
            <a:endParaRPr lang="en-US" sz="1200" dirty="0"/>
          </a:p>
        </p:txBody>
      </p:sp>
      <p:sp>
        <p:nvSpPr>
          <p:cNvPr id="12" name="TextBox 11"/>
          <p:cNvSpPr txBox="1"/>
          <p:nvPr/>
        </p:nvSpPr>
        <p:spPr>
          <a:xfrm>
            <a:off x="7027230" y="3026569"/>
            <a:ext cx="2052488" cy="461665"/>
          </a:xfrm>
          <a:prstGeom prst="rect">
            <a:avLst/>
          </a:prstGeom>
          <a:noFill/>
        </p:spPr>
        <p:txBody>
          <a:bodyPr wrap="square" rtlCol="0">
            <a:spAutoFit/>
          </a:bodyPr>
          <a:lstStyle/>
          <a:p>
            <a:r>
              <a:rPr lang="en-US" sz="1200" dirty="0" smtClean="0"/>
              <a:t>Naomi Petrie, CTCLUSI Dental Clinic, Oregon</a:t>
            </a:r>
            <a:endParaRPr lang="en-US" sz="1200" dirty="0"/>
          </a:p>
        </p:txBody>
      </p:sp>
      <p:sp>
        <p:nvSpPr>
          <p:cNvPr id="13" name="TextBox 12"/>
          <p:cNvSpPr txBox="1"/>
          <p:nvPr/>
        </p:nvSpPr>
        <p:spPr>
          <a:xfrm>
            <a:off x="6846353" y="5931403"/>
            <a:ext cx="1953097" cy="646331"/>
          </a:xfrm>
          <a:prstGeom prst="rect">
            <a:avLst/>
          </a:prstGeom>
          <a:noFill/>
        </p:spPr>
        <p:txBody>
          <a:bodyPr wrap="square" rtlCol="0">
            <a:spAutoFit/>
          </a:bodyPr>
          <a:lstStyle/>
          <a:p>
            <a:pPr algn="r"/>
            <a:r>
              <a:rPr lang="en-US" sz="1200" dirty="0" smtClean="0"/>
              <a:t>Rochelle Ferry, Pt Gamble S’Klallam, Washington</a:t>
            </a:r>
            <a:endParaRPr lang="en-US" sz="1200" dirty="0"/>
          </a:p>
        </p:txBody>
      </p:sp>
      <p:pic>
        <p:nvPicPr>
          <p:cNvPr id="14" name="Content Placeholder 3"/>
          <p:cNvPicPr>
            <a:picLocks noGrp="1" noChangeAspect="1"/>
          </p:cNvPicPr>
          <p:nvPr>
            <p:ph idx="1"/>
          </p:nvPr>
        </p:nvPicPr>
        <p:blipFill>
          <a:blip r:embed="rId5" cstate="email">
            <a:extLst>
              <a:ext uri="{28A0092B-C50C-407E-A947-70E740481C1C}">
                <a14:useLocalDpi xmlns:a14="http://schemas.microsoft.com/office/drawing/2010/main" val="0"/>
              </a:ext>
            </a:extLst>
          </a:blip>
          <a:stretch>
            <a:fillRect/>
          </a:stretch>
        </p:blipFill>
        <p:spPr>
          <a:xfrm>
            <a:off x="1359939" y="100099"/>
            <a:ext cx="3221734" cy="2416301"/>
          </a:xfrm>
        </p:spPr>
      </p:pic>
      <p:sp>
        <p:nvSpPr>
          <p:cNvPr id="15" name="TextBox 14"/>
          <p:cNvSpPr txBox="1"/>
          <p:nvPr/>
        </p:nvSpPr>
        <p:spPr>
          <a:xfrm>
            <a:off x="172823" y="1009934"/>
            <a:ext cx="1187116" cy="1015663"/>
          </a:xfrm>
          <a:prstGeom prst="rect">
            <a:avLst/>
          </a:prstGeom>
          <a:noFill/>
        </p:spPr>
        <p:txBody>
          <a:bodyPr wrap="square" rtlCol="0">
            <a:spAutoFit/>
          </a:bodyPr>
          <a:lstStyle/>
          <a:p>
            <a:r>
              <a:rPr lang="en-US" sz="1200" dirty="0" smtClean="0"/>
              <a:t>Daniel Kennedy, Swinomish Dental Clinic, WA</a:t>
            </a:r>
          </a:p>
        </p:txBody>
      </p:sp>
      <p:pic>
        <p:nvPicPr>
          <p:cNvPr id="2" name="Picture 1"/>
          <p:cNvPicPr>
            <a:picLocks noChangeAspect="1"/>
          </p:cNvPicPr>
          <p:nvPr/>
        </p:nvPicPr>
        <p:blipFill>
          <a:blip r:embed="rId6" cstate="email">
            <a:extLst>
              <a:ext uri="{28A0092B-C50C-407E-A947-70E740481C1C}">
                <a14:useLocalDpi xmlns:a14="http://schemas.microsoft.com/office/drawing/2010/main" val="0"/>
              </a:ext>
            </a:extLst>
          </a:blip>
          <a:stretch>
            <a:fillRect/>
          </a:stretch>
        </p:blipFill>
        <p:spPr>
          <a:xfrm>
            <a:off x="295096" y="2523920"/>
            <a:ext cx="2125539" cy="3188780"/>
          </a:xfrm>
          <a:prstGeom prst="rect">
            <a:avLst/>
          </a:prstGeom>
        </p:spPr>
      </p:pic>
      <p:pic>
        <p:nvPicPr>
          <p:cNvPr id="3" name="Picture 2"/>
          <p:cNvPicPr>
            <a:picLocks noChangeAspect="1"/>
          </p:cNvPicPr>
          <p:nvPr/>
        </p:nvPicPr>
        <p:blipFill>
          <a:blip r:embed="rId7" cstate="email">
            <a:extLst>
              <a:ext uri="{28A0092B-C50C-407E-A947-70E740481C1C}">
                <a14:useLocalDpi xmlns:a14="http://schemas.microsoft.com/office/drawing/2010/main" val="0"/>
              </a:ext>
            </a:extLst>
          </a:blip>
          <a:stretch>
            <a:fillRect/>
          </a:stretch>
        </p:blipFill>
        <p:spPr>
          <a:xfrm>
            <a:off x="2654642" y="3867057"/>
            <a:ext cx="1798516" cy="2697251"/>
          </a:xfrm>
          <a:prstGeom prst="rect">
            <a:avLst/>
          </a:prstGeom>
        </p:spPr>
      </p:pic>
      <p:sp>
        <p:nvSpPr>
          <p:cNvPr id="4" name="TextBox 3"/>
          <p:cNvSpPr txBox="1"/>
          <p:nvPr/>
        </p:nvSpPr>
        <p:spPr>
          <a:xfrm>
            <a:off x="4581673" y="5931403"/>
            <a:ext cx="1680754" cy="646331"/>
          </a:xfrm>
          <a:prstGeom prst="rect">
            <a:avLst/>
          </a:prstGeom>
          <a:noFill/>
        </p:spPr>
        <p:txBody>
          <a:bodyPr wrap="square" rtlCol="0">
            <a:spAutoFit/>
          </a:bodyPr>
          <a:lstStyle/>
          <a:p>
            <a:r>
              <a:rPr lang="en-US" sz="1200" dirty="0" smtClean="0"/>
              <a:t>Marissa Gardner, CTCLUSI Dental Clinic, OR</a:t>
            </a:r>
            <a:endParaRPr lang="en-US" sz="1200" dirty="0"/>
          </a:p>
        </p:txBody>
      </p:sp>
    </p:spTree>
    <p:extLst>
      <p:ext uri="{BB962C8B-B14F-4D97-AF65-F5344CB8AC3E}">
        <p14:creationId xmlns:p14="http://schemas.microsoft.com/office/powerpoint/2010/main" val="574087398"/>
      </p:ext>
    </p:extLst>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9762" y="0"/>
            <a:ext cx="7229076" cy="1600200"/>
          </a:xfrm>
        </p:spPr>
        <p:txBody>
          <a:bodyPr>
            <a:normAutofit/>
          </a:bodyPr>
          <a:lstStyle/>
          <a:p>
            <a:pPr>
              <a:defRPr/>
            </a:pPr>
            <a:r>
              <a:rPr lang="en-US" sz="4000" dirty="0" smtClean="0"/>
              <a:t>Pt Gamble S’Klallam Today</a:t>
            </a:r>
            <a:endParaRPr lang="en-US" sz="4000" dirty="0"/>
          </a:p>
        </p:txBody>
      </p:sp>
      <p:sp>
        <p:nvSpPr>
          <p:cNvPr id="45059" name="Content Placeholder 2"/>
          <p:cNvSpPr>
            <a:spLocks noGrp="1"/>
          </p:cNvSpPr>
          <p:nvPr>
            <p:ph sz="quarter" idx="1"/>
          </p:nvPr>
        </p:nvSpPr>
        <p:spPr>
          <a:xfrm>
            <a:off x="639762" y="1306101"/>
            <a:ext cx="8504238" cy="4572000"/>
          </a:xfrm>
        </p:spPr>
        <p:txBody>
          <a:bodyPr/>
          <a:lstStyle/>
          <a:p>
            <a:r>
              <a:rPr lang="en-US" altLang="en-US" dirty="0" smtClean="0"/>
              <a:t>Wait time is almost gone</a:t>
            </a:r>
          </a:p>
          <a:p>
            <a:r>
              <a:rPr lang="en-US" altLang="en-US" dirty="0" smtClean="0"/>
              <a:t>DHAT Rochelle Ferry is out in the community</a:t>
            </a:r>
          </a:p>
          <a:p>
            <a:pPr lvl="1"/>
            <a:r>
              <a:rPr lang="en-US" altLang="en-US" dirty="0" smtClean="0">
                <a:solidFill>
                  <a:schemeClr val="tx1"/>
                </a:solidFill>
              </a:rPr>
              <a:t>Exams and sealants with head start program</a:t>
            </a:r>
          </a:p>
          <a:p>
            <a:pPr lvl="1"/>
            <a:r>
              <a:rPr lang="en-US" altLang="en-US" dirty="0" smtClean="0">
                <a:solidFill>
                  <a:schemeClr val="tx1"/>
                </a:solidFill>
              </a:rPr>
              <a:t>Working with Home Health Nurse doing home visits targeting elders and diabetic population, doing exams and listening and bringing people BACK into care</a:t>
            </a:r>
          </a:p>
          <a:p>
            <a:r>
              <a:rPr lang="en-US" altLang="en-US" dirty="0" smtClean="0"/>
              <a:t>Roz is the only full time provider at the clinic</a:t>
            </a:r>
          </a:p>
          <a:p>
            <a:r>
              <a:rPr lang="en-US" altLang="en-US" dirty="0" smtClean="0"/>
              <a:t>The community is eager to see Roz</a:t>
            </a:r>
          </a:p>
          <a:p>
            <a:r>
              <a:rPr lang="en-US" altLang="en-US" dirty="0" smtClean="0"/>
              <a:t>More elders than ever before are getting care.</a:t>
            </a:r>
          </a:p>
        </p:txBody>
      </p:sp>
      <p:pic>
        <p:nvPicPr>
          <p:cNvPr id="4" name="Picture 3"/>
          <p:cNvPicPr>
            <a:picLocks noChangeAspect="1"/>
          </p:cNvPicPr>
          <p:nvPr/>
        </p:nvPicPr>
        <p:blipFill>
          <a:blip r:embed="rId2"/>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2936285743"/>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36998" y="454303"/>
            <a:ext cx="6781800" cy="1111580"/>
          </a:xfrm>
        </p:spPr>
        <p:txBody>
          <a:bodyPr/>
          <a:lstStyle/>
          <a:p>
            <a:pPr>
              <a:defRPr/>
            </a:pPr>
            <a:r>
              <a:rPr lang="en-US" dirty="0" smtClean="0"/>
              <a:t>CTCLUSI Today</a:t>
            </a:r>
            <a:endParaRPr lang="en-US" dirty="0"/>
          </a:p>
        </p:txBody>
      </p:sp>
      <p:sp>
        <p:nvSpPr>
          <p:cNvPr id="46083" name="Content Placeholder 2"/>
          <p:cNvSpPr>
            <a:spLocks noGrp="1"/>
          </p:cNvSpPr>
          <p:nvPr>
            <p:ph sz="quarter" idx="1"/>
          </p:nvPr>
        </p:nvSpPr>
        <p:spPr>
          <a:xfrm>
            <a:off x="301625" y="1527175"/>
            <a:ext cx="8504238" cy="4572000"/>
          </a:xfrm>
        </p:spPr>
        <p:txBody>
          <a:bodyPr/>
          <a:lstStyle/>
          <a:p>
            <a:r>
              <a:rPr lang="en-US" altLang="en-US" dirty="0" smtClean="0"/>
              <a:t>One DHAT has completed her </a:t>
            </a:r>
          </a:p>
          <a:p>
            <a:pPr marL="0" indent="0">
              <a:buNone/>
            </a:pPr>
            <a:r>
              <a:rPr lang="en-US" altLang="en-US" dirty="0" smtClean="0"/>
              <a:t>preceptorship</a:t>
            </a:r>
          </a:p>
          <a:p>
            <a:r>
              <a:rPr lang="en-US" altLang="en-US" dirty="0" smtClean="0"/>
              <a:t>2</a:t>
            </a:r>
            <a:r>
              <a:rPr lang="en-US" altLang="en-US" baseline="30000" dirty="0" smtClean="0"/>
              <a:t>nd</a:t>
            </a:r>
            <a:r>
              <a:rPr lang="en-US" altLang="en-US" dirty="0" smtClean="0"/>
              <a:t> DHAT in preceptorship</a:t>
            </a:r>
          </a:p>
          <a:p>
            <a:r>
              <a:rPr lang="en-US" altLang="en-US" dirty="0" smtClean="0"/>
              <a:t>Increase in level 4 and 5 services</a:t>
            </a:r>
          </a:p>
          <a:p>
            <a:r>
              <a:rPr lang="en-US" altLang="en-US" dirty="0" smtClean="0"/>
              <a:t>Even with burden of preceptorship, </a:t>
            </a:r>
          </a:p>
          <a:p>
            <a:pPr marL="0" indent="0">
              <a:buNone/>
            </a:pPr>
            <a:r>
              <a:rPr lang="en-US" altLang="en-US" dirty="0" smtClean="0"/>
              <a:t>there has been an increase in patients seen</a:t>
            </a:r>
          </a:p>
          <a:p>
            <a:r>
              <a:rPr lang="en-US" altLang="en-US" dirty="0" smtClean="0"/>
              <a:t>Two new dental chairs</a:t>
            </a:r>
          </a:p>
          <a:p>
            <a:r>
              <a:rPr lang="en-US" altLang="en-US" dirty="0" smtClean="0"/>
              <a:t>Plans for clinic expansion</a:t>
            </a:r>
          </a:p>
          <a:p>
            <a:r>
              <a:rPr lang="en-US" altLang="en-US" dirty="0" smtClean="0"/>
              <a:t>Now that Naomi has completed her preceptorship, she will begin community projects.</a:t>
            </a:r>
          </a:p>
        </p:txBody>
      </p:sp>
      <p:pic>
        <p:nvPicPr>
          <p:cNvPr id="4" name="Picture 3"/>
          <p:cNvPicPr>
            <a:picLocks noChangeAspect="1"/>
          </p:cNvPicPr>
          <p:nvPr/>
        </p:nvPicPr>
        <p:blipFill>
          <a:blip r:embed="rId2"/>
          <a:stretch>
            <a:fillRect/>
          </a:stretch>
        </p:blipFill>
        <p:spPr>
          <a:xfrm>
            <a:off x="5889966" y="5712699"/>
            <a:ext cx="3037465" cy="775363"/>
          </a:xfrm>
          <a:prstGeom prst="rect">
            <a:avLst/>
          </a:prstGeom>
        </p:spPr>
      </p:pic>
      <p:pic>
        <p:nvPicPr>
          <p:cNvPr id="3" name="Picture 2"/>
          <p:cNvPicPr>
            <a:picLocks noChangeAspect="1"/>
          </p:cNvPicPr>
          <p:nvPr/>
        </p:nvPicPr>
        <p:blipFill>
          <a:blip r:embed="rId3" cstate="email">
            <a:extLst>
              <a:ext uri="{28A0092B-C50C-407E-A947-70E740481C1C}">
                <a14:useLocalDpi xmlns:a14="http://schemas.microsoft.com/office/drawing/2010/main" val="0"/>
              </a:ext>
            </a:extLst>
          </a:blip>
          <a:stretch>
            <a:fillRect/>
          </a:stretch>
        </p:blipFill>
        <p:spPr>
          <a:xfrm>
            <a:off x="6232766" y="390993"/>
            <a:ext cx="2633881" cy="3511842"/>
          </a:xfrm>
          <a:prstGeom prst="rect">
            <a:avLst/>
          </a:prstGeom>
        </p:spPr>
      </p:pic>
    </p:spTree>
    <p:extLst>
      <p:ext uri="{BB962C8B-B14F-4D97-AF65-F5344CB8AC3E}">
        <p14:creationId xmlns:p14="http://schemas.microsoft.com/office/powerpoint/2010/main" val="880707569"/>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77239" y="4563290"/>
            <a:ext cx="7931331" cy="1279777"/>
          </a:xfrm>
        </p:spPr>
        <p:txBody>
          <a:bodyPr>
            <a:normAutofit/>
          </a:bodyPr>
          <a:lstStyle/>
          <a:p>
            <a:r>
              <a:rPr lang="en-US" sz="3200" b="1" dirty="0" smtClean="0"/>
              <a:t>Government to Government Partnership opportunities through CHAP</a:t>
            </a:r>
            <a:endParaRPr lang="en-US" sz="3200" b="1" dirty="0"/>
          </a:p>
        </p:txBody>
      </p:sp>
      <p:sp>
        <p:nvSpPr>
          <p:cNvPr id="3" name="Content Placeholder 2"/>
          <p:cNvSpPr>
            <a:spLocks noGrp="1"/>
          </p:cNvSpPr>
          <p:nvPr>
            <p:ph idx="1"/>
          </p:nvPr>
        </p:nvSpPr>
        <p:spPr>
          <a:xfrm>
            <a:off x="761999" y="354234"/>
            <a:ext cx="7543800" cy="4365811"/>
          </a:xfrm>
        </p:spPr>
        <p:txBody>
          <a:bodyPr>
            <a:normAutofit fontScale="92500" lnSpcReduction="20000"/>
          </a:bodyPr>
          <a:lstStyle/>
          <a:p>
            <a:r>
              <a:rPr lang="en-US" dirty="0" smtClean="0"/>
              <a:t>Tribes without medical, dental, or behavioral health facilities could partner with near by Tribes to share CHAP providers</a:t>
            </a:r>
          </a:p>
          <a:p>
            <a:r>
              <a:rPr lang="en-US" dirty="0" smtClean="0"/>
              <a:t>Tribes with new health facilities could use CHAP providers to encourage continuity and to build program in the early stages</a:t>
            </a:r>
          </a:p>
          <a:p>
            <a:r>
              <a:rPr lang="en-US" dirty="0" smtClean="0"/>
              <a:t>Tribes that lose their doctors/dentists can partner with other Tribes to utilize their workforce in the short term until new providers can be hired</a:t>
            </a:r>
          </a:p>
          <a:p>
            <a:r>
              <a:rPr lang="en-US" dirty="0" smtClean="0"/>
              <a:t>Shared elder, child, and community programs</a:t>
            </a:r>
          </a:p>
          <a:p>
            <a:r>
              <a:rPr lang="en-US" dirty="0" smtClean="0"/>
              <a:t>Home visits for vulnerable populations</a:t>
            </a:r>
          </a:p>
          <a:p>
            <a:r>
              <a:rPr lang="en-US" dirty="0" smtClean="0"/>
              <a:t>Focus on chronic disease populations</a:t>
            </a:r>
          </a:p>
          <a:p>
            <a:r>
              <a:rPr lang="en-US" dirty="0" smtClean="0"/>
              <a:t>Endless possibilities</a:t>
            </a:r>
          </a:p>
        </p:txBody>
      </p:sp>
    </p:spTree>
    <p:extLst>
      <p:ext uri="{BB962C8B-B14F-4D97-AF65-F5344CB8AC3E}">
        <p14:creationId xmlns:p14="http://schemas.microsoft.com/office/powerpoint/2010/main" val="3401447203"/>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What’s next?</a:t>
            </a:r>
            <a:endParaRPr lang="en-US" dirty="0"/>
          </a:p>
        </p:txBody>
      </p:sp>
    </p:spTree>
    <p:extLst>
      <p:ext uri="{BB962C8B-B14F-4D97-AF65-F5344CB8AC3E}">
        <p14:creationId xmlns:p14="http://schemas.microsoft.com/office/powerpoint/2010/main" val="1011032653"/>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91775" y="338402"/>
            <a:ext cx="8220555" cy="615553"/>
          </a:xfrm>
          <a:prstGeom prst="rect">
            <a:avLst/>
          </a:prstGeom>
          <a:noFill/>
        </p:spPr>
        <p:txBody>
          <a:bodyPr wrap="square" rtlCol="0">
            <a:spAutoFit/>
          </a:bodyPr>
          <a:lstStyle/>
          <a:p>
            <a:r>
              <a:rPr lang="en-US" sz="1700" b="1" dirty="0" smtClean="0"/>
              <a:t>Students from Washington, Oregon, and Idaho in the Alaska Dental Therapy Education Program, class of 2019</a:t>
            </a:r>
            <a:endParaRPr lang="en-US" sz="1700" b="1" dirty="0"/>
          </a:p>
        </p:txBody>
      </p:sp>
      <p:pic>
        <p:nvPicPr>
          <p:cNvPr id="4" name="Picture 3"/>
          <p:cNvPicPr>
            <a:picLocks noChangeAspect="1"/>
          </p:cNvPicPr>
          <p:nvPr/>
        </p:nvPicPr>
        <p:blipFill>
          <a:blip r:embed="rId3" cstate="email">
            <a:extLst>
              <a:ext uri="{28A0092B-C50C-407E-A947-70E740481C1C}">
                <a14:useLocalDpi xmlns:a14="http://schemas.microsoft.com/office/drawing/2010/main" val="0"/>
              </a:ext>
            </a:extLst>
          </a:blip>
          <a:stretch>
            <a:fillRect/>
          </a:stretch>
        </p:blipFill>
        <p:spPr>
          <a:xfrm>
            <a:off x="743783" y="936894"/>
            <a:ext cx="1483979" cy="2226512"/>
          </a:xfrm>
          <a:prstGeom prst="rect">
            <a:avLst/>
          </a:prstGeom>
        </p:spPr>
      </p:pic>
      <p:pic>
        <p:nvPicPr>
          <p:cNvPr id="5" name="Picture 4"/>
          <p:cNvPicPr>
            <a:picLocks noChangeAspect="1"/>
          </p:cNvPicPr>
          <p:nvPr/>
        </p:nvPicPr>
        <p:blipFill>
          <a:blip r:embed="rId4" cstate="email">
            <a:extLst>
              <a:ext uri="{28A0092B-C50C-407E-A947-70E740481C1C}">
                <a14:useLocalDpi xmlns:a14="http://schemas.microsoft.com/office/drawing/2010/main" val="0"/>
              </a:ext>
            </a:extLst>
          </a:blip>
          <a:stretch>
            <a:fillRect/>
          </a:stretch>
        </p:blipFill>
        <p:spPr>
          <a:xfrm>
            <a:off x="2641254" y="947306"/>
            <a:ext cx="1541364" cy="2312610"/>
          </a:xfrm>
          <a:prstGeom prst="rect">
            <a:avLst/>
          </a:prstGeom>
        </p:spPr>
      </p:pic>
      <p:pic>
        <p:nvPicPr>
          <p:cNvPr id="6" name="Picture 5"/>
          <p:cNvPicPr>
            <a:picLocks noChangeAspect="1"/>
          </p:cNvPicPr>
          <p:nvPr/>
        </p:nvPicPr>
        <p:blipFill>
          <a:blip r:embed="rId5" cstate="email">
            <a:extLst>
              <a:ext uri="{28A0092B-C50C-407E-A947-70E740481C1C}">
                <a14:useLocalDpi xmlns:a14="http://schemas.microsoft.com/office/drawing/2010/main" val="0"/>
              </a:ext>
            </a:extLst>
          </a:blip>
          <a:stretch>
            <a:fillRect/>
          </a:stretch>
        </p:blipFill>
        <p:spPr>
          <a:xfrm>
            <a:off x="3014017" y="3788228"/>
            <a:ext cx="1585121" cy="2378263"/>
          </a:xfrm>
          <a:prstGeom prst="rect">
            <a:avLst/>
          </a:prstGeom>
        </p:spPr>
      </p:pic>
      <p:pic>
        <p:nvPicPr>
          <p:cNvPr id="7" name="Picture 6"/>
          <p:cNvPicPr>
            <a:picLocks noChangeAspect="1"/>
          </p:cNvPicPr>
          <p:nvPr/>
        </p:nvPicPr>
        <p:blipFill>
          <a:blip r:embed="rId6" cstate="email">
            <a:extLst>
              <a:ext uri="{28A0092B-C50C-407E-A947-70E740481C1C}">
                <a14:useLocalDpi xmlns:a14="http://schemas.microsoft.com/office/drawing/2010/main" val="0"/>
              </a:ext>
            </a:extLst>
          </a:blip>
          <a:stretch>
            <a:fillRect/>
          </a:stretch>
        </p:blipFill>
        <p:spPr>
          <a:xfrm>
            <a:off x="4463827" y="965322"/>
            <a:ext cx="1541364" cy="2312611"/>
          </a:xfrm>
          <a:prstGeom prst="rect">
            <a:avLst/>
          </a:prstGeom>
        </p:spPr>
      </p:pic>
      <p:pic>
        <p:nvPicPr>
          <p:cNvPr id="8" name="Picture 7"/>
          <p:cNvPicPr>
            <a:picLocks noChangeAspect="1"/>
          </p:cNvPicPr>
          <p:nvPr/>
        </p:nvPicPr>
        <p:blipFill>
          <a:blip r:embed="rId7" cstate="email">
            <a:extLst>
              <a:ext uri="{28A0092B-C50C-407E-A947-70E740481C1C}">
                <a14:useLocalDpi xmlns:a14="http://schemas.microsoft.com/office/drawing/2010/main" val="0"/>
              </a:ext>
            </a:extLst>
          </a:blip>
          <a:stretch>
            <a:fillRect/>
          </a:stretch>
        </p:blipFill>
        <p:spPr>
          <a:xfrm>
            <a:off x="4819494" y="3788228"/>
            <a:ext cx="1585509" cy="2378263"/>
          </a:xfrm>
          <a:prstGeom prst="rect">
            <a:avLst/>
          </a:prstGeom>
        </p:spPr>
      </p:pic>
      <p:pic>
        <p:nvPicPr>
          <p:cNvPr id="9" name="Picture 8"/>
          <p:cNvPicPr>
            <a:picLocks noChangeAspect="1"/>
          </p:cNvPicPr>
          <p:nvPr/>
        </p:nvPicPr>
        <p:blipFill>
          <a:blip r:embed="rId8" cstate="email">
            <a:extLst>
              <a:ext uri="{28A0092B-C50C-407E-A947-70E740481C1C}">
                <a14:useLocalDpi xmlns:a14="http://schemas.microsoft.com/office/drawing/2010/main" val="0"/>
              </a:ext>
            </a:extLst>
          </a:blip>
          <a:stretch>
            <a:fillRect/>
          </a:stretch>
        </p:blipFill>
        <p:spPr>
          <a:xfrm>
            <a:off x="6575743" y="3788228"/>
            <a:ext cx="1579560" cy="2369918"/>
          </a:xfrm>
          <a:prstGeom prst="rect">
            <a:avLst/>
          </a:prstGeom>
        </p:spPr>
      </p:pic>
      <p:pic>
        <p:nvPicPr>
          <p:cNvPr id="10" name="Picture 9"/>
          <p:cNvPicPr>
            <a:picLocks noChangeAspect="1"/>
          </p:cNvPicPr>
          <p:nvPr/>
        </p:nvPicPr>
        <p:blipFill>
          <a:blip r:embed="rId9" cstate="email">
            <a:extLst>
              <a:ext uri="{28A0092B-C50C-407E-A947-70E740481C1C}">
                <a14:useLocalDpi xmlns:a14="http://schemas.microsoft.com/office/drawing/2010/main" val="0"/>
              </a:ext>
            </a:extLst>
          </a:blip>
          <a:stretch>
            <a:fillRect/>
          </a:stretch>
        </p:blipFill>
        <p:spPr>
          <a:xfrm>
            <a:off x="6405003" y="988633"/>
            <a:ext cx="1870018" cy="2281090"/>
          </a:xfrm>
          <a:prstGeom prst="rect">
            <a:avLst/>
          </a:prstGeom>
        </p:spPr>
      </p:pic>
      <p:sp>
        <p:nvSpPr>
          <p:cNvPr id="11" name="TextBox 10"/>
          <p:cNvSpPr txBox="1"/>
          <p:nvPr/>
        </p:nvSpPr>
        <p:spPr>
          <a:xfrm>
            <a:off x="635699" y="3234230"/>
            <a:ext cx="1724346" cy="553998"/>
          </a:xfrm>
          <a:prstGeom prst="rect">
            <a:avLst/>
          </a:prstGeom>
          <a:noFill/>
        </p:spPr>
        <p:txBody>
          <a:bodyPr wrap="square" rtlCol="0">
            <a:spAutoFit/>
          </a:bodyPr>
          <a:lstStyle/>
          <a:p>
            <a:r>
              <a:rPr lang="en-US" sz="1000" dirty="0" smtClean="0"/>
              <a:t>Angela Johnson (First Nations), Lummi, Class of 2019</a:t>
            </a:r>
            <a:endParaRPr lang="en-US" sz="1000" dirty="0"/>
          </a:p>
        </p:txBody>
      </p:sp>
      <p:sp>
        <p:nvSpPr>
          <p:cNvPr id="12" name="TextBox 11"/>
          <p:cNvSpPr txBox="1"/>
          <p:nvPr/>
        </p:nvSpPr>
        <p:spPr>
          <a:xfrm>
            <a:off x="2572741" y="3259916"/>
            <a:ext cx="1678390" cy="553998"/>
          </a:xfrm>
          <a:prstGeom prst="rect">
            <a:avLst/>
          </a:prstGeom>
          <a:noFill/>
        </p:spPr>
        <p:txBody>
          <a:bodyPr wrap="square" rtlCol="0">
            <a:spAutoFit/>
          </a:bodyPr>
          <a:lstStyle/>
          <a:p>
            <a:r>
              <a:rPr lang="en-US" sz="1000" dirty="0" smtClean="0"/>
              <a:t>Anna Degraffenreid, </a:t>
            </a:r>
          </a:p>
          <a:p>
            <a:r>
              <a:rPr lang="en-US" sz="1000" dirty="0" smtClean="0"/>
              <a:t>Coeur d’Alene, Class of 2019</a:t>
            </a:r>
            <a:endParaRPr lang="en-US" sz="1000" dirty="0"/>
          </a:p>
        </p:txBody>
      </p:sp>
      <p:sp>
        <p:nvSpPr>
          <p:cNvPr id="13" name="TextBox 12"/>
          <p:cNvSpPr txBox="1"/>
          <p:nvPr/>
        </p:nvSpPr>
        <p:spPr>
          <a:xfrm>
            <a:off x="4352157" y="3257720"/>
            <a:ext cx="1724346" cy="400110"/>
          </a:xfrm>
          <a:prstGeom prst="rect">
            <a:avLst/>
          </a:prstGeom>
          <a:noFill/>
        </p:spPr>
        <p:txBody>
          <a:bodyPr wrap="square" rtlCol="0">
            <a:spAutoFit/>
          </a:bodyPr>
          <a:lstStyle/>
          <a:p>
            <a:r>
              <a:rPr lang="en-US" sz="1000" dirty="0" smtClean="0"/>
              <a:t>Asiah Gonzalez, Swinomish, Class of 2019</a:t>
            </a:r>
            <a:endParaRPr lang="en-US" sz="1000" dirty="0"/>
          </a:p>
        </p:txBody>
      </p:sp>
      <p:sp>
        <p:nvSpPr>
          <p:cNvPr id="14" name="TextBox 13"/>
          <p:cNvSpPr txBox="1"/>
          <p:nvPr/>
        </p:nvSpPr>
        <p:spPr>
          <a:xfrm>
            <a:off x="6386348" y="3291228"/>
            <a:ext cx="1907328" cy="400110"/>
          </a:xfrm>
          <a:prstGeom prst="rect">
            <a:avLst/>
          </a:prstGeom>
          <a:noFill/>
        </p:spPr>
        <p:txBody>
          <a:bodyPr wrap="square" rtlCol="0">
            <a:spAutoFit/>
          </a:bodyPr>
          <a:lstStyle/>
          <a:p>
            <a:r>
              <a:rPr lang="en-US" sz="1000" dirty="0" smtClean="0"/>
              <a:t>Sarah Chagnon, Swinomish, Class of 2019</a:t>
            </a:r>
            <a:endParaRPr lang="en-US" sz="1000" dirty="0"/>
          </a:p>
        </p:txBody>
      </p:sp>
      <p:sp>
        <p:nvSpPr>
          <p:cNvPr id="15" name="TextBox 14"/>
          <p:cNvSpPr txBox="1"/>
          <p:nvPr/>
        </p:nvSpPr>
        <p:spPr>
          <a:xfrm>
            <a:off x="3010865" y="6229210"/>
            <a:ext cx="1564298" cy="400110"/>
          </a:xfrm>
          <a:prstGeom prst="rect">
            <a:avLst/>
          </a:prstGeom>
          <a:noFill/>
        </p:spPr>
        <p:txBody>
          <a:bodyPr wrap="square" rtlCol="0">
            <a:spAutoFit/>
          </a:bodyPr>
          <a:lstStyle/>
          <a:p>
            <a:r>
              <a:rPr lang="en-US" sz="1000" dirty="0" smtClean="0"/>
              <a:t>Arielle Cawston, </a:t>
            </a:r>
          </a:p>
          <a:p>
            <a:r>
              <a:rPr lang="en-US" sz="1000" dirty="0" smtClean="0"/>
              <a:t>Colville, Class of 2019</a:t>
            </a:r>
            <a:endParaRPr lang="en-US" sz="1000" dirty="0"/>
          </a:p>
        </p:txBody>
      </p:sp>
      <p:sp>
        <p:nvSpPr>
          <p:cNvPr id="16" name="TextBox 15"/>
          <p:cNvSpPr txBox="1"/>
          <p:nvPr/>
        </p:nvSpPr>
        <p:spPr>
          <a:xfrm>
            <a:off x="4797014" y="6240577"/>
            <a:ext cx="1747898" cy="400110"/>
          </a:xfrm>
          <a:prstGeom prst="rect">
            <a:avLst/>
          </a:prstGeom>
          <a:noFill/>
        </p:spPr>
        <p:txBody>
          <a:bodyPr wrap="square" rtlCol="0">
            <a:spAutoFit/>
          </a:bodyPr>
          <a:lstStyle/>
          <a:p>
            <a:r>
              <a:rPr lang="en-US" sz="1000" dirty="0" smtClean="0"/>
              <a:t>Avena Finkbonner, Lummi, Class of 2019</a:t>
            </a:r>
            <a:endParaRPr lang="en-US" sz="1000" dirty="0"/>
          </a:p>
        </p:txBody>
      </p:sp>
      <p:sp>
        <p:nvSpPr>
          <p:cNvPr id="17" name="TextBox 16"/>
          <p:cNvSpPr txBox="1"/>
          <p:nvPr/>
        </p:nvSpPr>
        <p:spPr>
          <a:xfrm>
            <a:off x="6568887" y="6166491"/>
            <a:ext cx="1907328" cy="553998"/>
          </a:xfrm>
          <a:prstGeom prst="rect">
            <a:avLst/>
          </a:prstGeom>
          <a:noFill/>
        </p:spPr>
        <p:txBody>
          <a:bodyPr wrap="square" rtlCol="0">
            <a:spAutoFit/>
          </a:bodyPr>
          <a:lstStyle/>
          <a:p>
            <a:r>
              <a:rPr lang="en-US" sz="1000" dirty="0" smtClean="0"/>
              <a:t>Kari Douglass (Chickasaw), NARA Dental Clinic, Class of 2019</a:t>
            </a:r>
            <a:endParaRPr lang="en-US" sz="1000" dirty="0"/>
          </a:p>
        </p:txBody>
      </p:sp>
      <p:pic>
        <p:nvPicPr>
          <p:cNvPr id="18" name="Picture 17"/>
          <p:cNvPicPr>
            <a:picLocks noChangeAspect="1"/>
          </p:cNvPicPr>
          <p:nvPr/>
        </p:nvPicPr>
        <p:blipFill>
          <a:blip r:embed="rId10" cstate="email">
            <a:extLst>
              <a:ext uri="{28A0092B-C50C-407E-A947-70E740481C1C}">
                <a14:useLocalDpi xmlns:a14="http://schemas.microsoft.com/office/drawing/2010/main" val="0"/>
              </a:ext>
            </a:extLst>
          </a:blip>
          <a:stretch>
            <a:fillRect/>
          </a:stretch>
        </p:blipFill>
        <p:spPr>
          <a:xfrm>
            <a:off x="1316219" y="3816110"/>
            <a:ext cx="1423791" cy="2322497"/>
          </a:xfrm>
          <a:prstGeom prst="rect">
            <a:avLst/>
          </a:prstGeom>
        </p:spPr>
      </p:pic>
      <p:sp>
        <p:nvSpPr>
          <p:cNvPr id="19" name="TextBox 18"/>
          <p:cNvSpPr txBox="1"/>
          <p:nvPr/>
        </p:nvSpPr>
        <p:spPr>
          <a:xfrm>
            <a:off x="286638" y="4603897"/>
            <a:ext cx="1048781" cy="553998"/>
          </a:xfrm>
          <a:prstGeom prst="rect">
            <a:avLst/>
          </a:prstGeom>
          <a:noFill/>
        </p:spPr>
        <p:txBody>
          <a:bodyPr wrap="square" rtlCol="0">
            <a:spAutoFit/>
          </a:bodyPr>
          <a:lstStyle/>
          <a:p>
            <a:r>
              <a:rPr lang="en-US" sz="1000" dirty="0" smtClean="0"/>
              <a:t>Inga Weddle, Tulalip, class of 2020</a:t>
            </a:r>
            <a:endParaRPr lang="en-US" sz="1000" dirty="0"/>
          </a:p>
        </p:txBody>
      </p:sp>
    </p:spTree>
    <p:extLst>
      <p:ext uri="{BB962C8B-B14F-4D97-AF65-F5344CB8AC3E}">
        <p14:creationId xmlns:p14="http://schemas.microsoft.com/office/powerpoint/2010/main" val="282074580"/>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p:txBody>
          <a:bodyPr/>
          <a:lstStyle/>
          <a:p>
            <a:r>
              <a:rPr lang="en-US" dirty="0" smtClean="0"/>
              <a:t>DHAT Education program in partnership with Swinomish and Skagit Valley College</a:t>
            </a:r>
          </a:p>
          <a:p>
            <a:r>
              <a:rPr lang="en-US" dirty="0" smtClean="0"/>
              <a:t>Dental Therapy Legislation in Idaho signed on March 25, 2019</a:t>
            </a:r>
          </a:p>
          <a:p>
            <a:r>
              <a:rPr lang="en-US" dirty="0" smtClean="0"/>
              <a:t>Dental Therapy Legislation in Oregon in 2021</a:t>
            </a:r>
          </a:p>
          <a:p>
            <a:r>
              <a:rPr lang="en-US" dirty="0" smtClean="0"/>
              <a:t>Portland Area CHAP Certification Board</a:t>
            </a:r>
            <a:endParaRPr lang="en-US" dirty="0"/>
          </a:p>
        </p:txBody>
      </p:sp>
      <p:sp>
        <p:nvSpPr>
          <p:cNvPr id="5" name="Text Placeholder 4"/>
          <p:cNvSpPr>
            <a:spLocks noGrp="1"/>
          </p:cNvSpPr>
          <p:nvPr>
            <p:ph type="body" sz="half" idx="2"/>
          </p:nvPr>
        </p:nvSpPr>
        <p:spPr/>
        <p:txBody>
          <a:bodyPr/>
          <a:lstStyle/>
          <a:p>
            <a:r>
              <a:rPr lang="en-US" dirty="0" smtClean="0"/>
              <a:t>What’s next for CHAP in the Portland Area?</a:t>
            </a:r>
          </a:p>
          <a:p>
            <a:endParaRPr lang="en-US" dirty="0"/>
          </a:p>
          <a:p>
            <a:endParaRPr lang="en-US" dirty="0" smtClean="0"/>
          </a:p>
          <a:p>
            <a:endParaRPr lang="en-US" dirty="0"/>
          </a:p>
          <a:p>
            <a:endParaRPr lang="en-US" dirty="0" smtClean="0"/>
          </a:p>
          <a:p>
            <a:endParaRPr lang="en-US" dirty="0"/>
          </a:p>
        </p:txBody>
      </p:sp>
      <p:pic>
        <p:nvPicPr>
          <p:cNvPr id="6" name="Picture 5"/>
          <p:cNvPicPr>
            <a:picLocks noChangeAspect="1"/>
          </p:cNvPicPr>
          <p:nvPr/>
        </p:nvPicPr>
        <p:blipFill>
          <a:blip r:embed="rId2" cstate="email">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211753" y="3195133"/>
            <a:ext cx="3361509" cy="1890849"/>
          </a:xfrm>
          <a:prstGeom prst="rect">
            <a:avLst/>
          </a:prstGeom>
        </p:spPr>
      </p:pic>
      <p:pic>
        <p:nvPicPr>
          <p:cNvPr id="7" name="Picture 6"/>
          <p:cNvPicPr>
            <a:picLocks noChangeAspect="1"/>
          </p:cNvPicPr>
          <p:nvPr/>
        </p:nvPicPr>
        <p:blipFill>
          <a:blip r:embed="rId4"/>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149977753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1999" y="354235"/>
            <a:ext cx="7543800" cy="5194510"/>
          </a:xfrm>
        </p:spPr>
        <p:txBody>
          <a:bodyPr>
            <a:normAutofit lnSpcReduction="10000"/>
          </a:bodyPr>
          <a:lstStyle/>
          <a:p>
            <a:r>
              <a:rPr lang="en-US" dirty="0" smtClean="0"/>
              <a:t>IHS has formed </a:t>
            </a:r>
            <a:r>
              <a:rPr lang="en-US" dirty="0"/>
              <a:t>CHAP TAG</a:t>
            </a:r>
          </a:p>
          <a:p>
            <a:pPr lvl="1"/>
            <a:r>
              <a:rPr lang="en-US" dirty="0"/>
              <a:t>Area Directors appointed two TAG members from each </a:t>
            </a:r>
            <a:r>
              <a:rPr lang="en-US" dirty="0" smtClean="0"/>
              <a:t>Area</a:t>
            </a:r>
          </a:p>
          <a:p>
            <a:r>
              <a:rPr lang="en-US" dirty="0" smtClean="0"/>
              <a:t>First </a:t>
            </a:r>
            <a:r>
              <a:rPr lang="en-US" dirty="0"/>
              <a:t>meeting of CHAP TAG </a:t>
            </a:r>
            <a:r>
              <a:rPr lang="en-US" dirty="0" smtClean="0"/>
              <a:t>was March </a:t>
            </a:r>
            <a:r>
              <a:rPr lang="en-US" dirty="0"/>
              <a:t>21-22, 2018 in Phoenix </a:t>
            </a:r>
            <a:r>
              <a:rPr lang="en-US" dirty="0" smtClean="0"/>
              <a:t>AZ</a:t>
            </a:r>
          </a:p>
          <a:p>
            <a:r>
              <a:rPr lang="en-US" dirty="0" smtClean="0"/>
              <a:t>Second meeting was by phone on April 27, 2018</a:t>
            </a:r>
          </a:p>
          <a:p>
            <a:r>
              <a:rPr lang="en-US" dirty="0" smtClean="0"/>
              <a:t>Third meeting was in August in Seattle</a:t>
            </a:r>
          </a:p>
          <a:p>
            <a:r>
              <a:rPr lang="en-US" dirty="0" smtClean="0"/>
              <a:t>Next meeting was in Washington DC on Oct 10</a:t>
            </a:r>
            <a:r>
              <a:rPr lang="en-US" baseline="30000" dirty="0" smtClean="0"/>
              <a:t>th</a:t>
            </a:r>
            <a:r>
              <a:rPr lang="en-US" dirty="0" smtClean="0"/>
              <a:t> at IHS HQ</a:t>
            </a:r>
          </a:p>
          <a:p>
            <a:r>
              <a:rPr lang="en-US" dirty="0" smtClean="0"/>
              <a:t>CHAP TAG met by phone with IHS twice in Jan/Feb</a:t>
            </a:r>
          </a:p>
          <a:p>
            <a:r>
              <a:rPr lang="en-US" dirty="0" smtClean="0"/>
              <a:t>Next meeting is Wednesday April 3</a:t>
            </a:r>
            <a:r>
              <a:rPr lang="en-US" baseline="30000" dirty="0" smtClean="0"/>
              <a:t>rd</a:t>
            </a:r>
            <a:r>
              <a:rPr lang="en-US" dirty="0" smtClean="0"/>
              <a:t> here from 9-11AM</a:t>
            </a:r>
            <a:endParaRPr lang="en-US" dirty="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1605789606"/>
      </p:ext>
    </p:extLst>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1999" y="354235"/>
            <a:ext cx="7543800" cy="5464674"/>
          </a:xfrm>
        </p:spPr>
        <p:txBody>
          <a:bodyPr>
            <a:normAutofit/>
          </a:bodyPr>
          <a:lstStyle/>
          <a:p>
            <a:r>
              <a:rPr lang="en-US" dirty="0" smtClean="0"/>
              <a:t>The interim policy, once approved will provide a legal foundation for the CHAP CB being developed in the Portland Area</a:t>
            </a:r>
          </a:p>
          <a:p>
            <a:r>
              <a:rPr lang="en-US" dirty="0" smtClean="0"/>
              <a:t>IHS is planning to roll </a:t>
            </a:r>
            <a:r>
              <a:rPr lang="en-US" dirty="0"/>
              <a:t>out policies for DHAT and </a:t>
            </a:r>
            <a:r>
              <a:rPr lang="en-US" dirty="0" smtClean="0"/>
              <a:t>Behavioral Health Aides (BHA) with Community Health Aides (CHA) </a:t>
            </a:r>
            <a:r>
              <a:rPr lang="en-US" dirty="0"/>
              <a:t>to come later </a:t>
            </a:r>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925523455"/>
      </p:ext>
    </p:extLst>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1999" y="354235"/>
            <a:ext cx="7543800" cy="5485456"/>
          </a:xfrm>
        </p:spPr>
        <p:txBody>
          <a:bodyPr/>
          <a:lstStyle/>
          <a:p>
            <a:r>
              <a:rPr lang="en-US"/>
              <a:t>IHS </a:t>
            </a:r>
            <a:r>
              <a:rPr lang="en-US" smtClean="0"/>
              <a:t>has formed </a:t>
            </a:r>
            <a:r>
              <a:rPr lang="en-US" dirty="0"/>
              <a:t>four work groups: BHA, DHA, CHA, and Implementation. </a:t>
            </a:r>
          </a:p>
          <a:p>
            <a:pPr lvl="1"/>
            <a:r>
              <a:rPr lang="en-US" dirty="0"/>
              <a:t>The BHA and DHA work groups will start immediately with the CHA and Implementation work groups starting up after the national policy is developed.</a:t>
            </a:r>
          </a:p>
          <a:p>
            <a:pPr lvl="1"/>
            <a:r>
              <a:rPr lang="en-US" dirty="0"/>
              <a:t>IHS wants specific recommendations for the BHA and DHA work groups by May 11</a:t>
            </a:r>
            <a:r>
              <a:rPr lang="en-US" baseline="30000" dirty="0"/>
              <a:t>th</a:t>
            </a:r>
            <a:r>
              <a:rPr lang="en-US" dirty="0"/>
              <a:t>. Work group members must be tribal employees and have designated authority by a tribe to </a:t>
            </a:r>
            <a:r>
              <a:rPr lang="en-US"/>
              <a:t>participate</a:t>
            </a:r>
            <a:r>
              <a:rPr lang="en-US" smtClean="0"/>
              <a:t>.</a:t>
            </a:r>
            <a:endParaRPr lang="en-US" dirty="0" smtClean="0"/>
          </a:p>
        </p:txBody>
      </p:sp>
      <p:pic>
        <p:nvPicPr>
          <p:cNvPr id="4" name="Picture 3"/>
          <p:cNvPicPr>
            <a:picLocks noChangeAspect="1"/>
          </p:cNvPicPr>
          <p:nvPr/>
        </p:nvPicPr>
        <p:blipFill>
          <a:blip r:embed="rId3"/>
          <a:stretch>
            <a:fillRect/>
          </a:stretch>
        </p:blipFill>
        <p:spPr>
          <a:xfrm>
            <a:off x="5889966" y="5712699"/>
            <a:ext cx="3037465" cy="775363"/>
          </a:xfrm>
          <a:prstGeom prst="rect">
            <a:avLst/>
          </a:prstGeom>
        </p:spPr>
      </p:pic>
    </p:spTree>
    <p:extLst>
      <p:ext uri="{BB962C8B-B14F-4D97-AF65-F5344CB8AC3E}">
        <p14:creationId xmlns:p14="http://schemas.microsoft.com/office/powerpoint/2010/main" val="3509268522"/>
      </p:ext>
    </p:extLst>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IMG_5202.JPG"/>
          <p:cNvPicPr>
            <a:picLocks noChangeAspect="1"/>
          </p:cNvPicPr>
          <p:nvPr/>
        </p:nvPicPr>
        <p:blipFill>
          <a:blip r:embed="rId3" cstate="email">
            <a:alphaModFix amt="57000"/>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2" name="TextBox 1"/>
          <p:cNvSpPr txBox="1"/>
          <p:nvPr/>
        </p:nvSpPr>
        <p:spPr>
          <a:xfrm>
            <a:off x="678046" y="601356"/>
            <a:ext cx="3429000" cy="830997"/>
          </a:xfrm>
          <a:prstGeom prst="rect">
            <a:avLst/>
          </a:prstGeom>
          <a:noFill/>
        </p:spPr>
        <p:txBody>
          <a:bodyPr wrap="square" rtlCol="0">
            <a:spAutoFit/>
          </a:bodyPr>
          <a:lstStyle/>
          <a:p>
            <a:r>
              <a:rPr lang="en-US" sz="4800" dirty="0" smtClean="0"/>
              <a:t>Questions?</a:t>
            </a:r>
            <a:endParaRPr lang="en-US" sz="4800" dirty="0"/>
          </a:p>
        </p:txBody>
      </p:sp>
      <p:sp>
        <p:nvSpPr>
          <p:cNvPr id="4" name="TextBox 3"/>
          <p:cNvSpPr txBox="1"/>
          <p:nvPr/>
        </p:nvSpPr>
        <p:spPr>
          <a:xfrm>
            <a:off x="2049464" y="5319154"/>
            <a:ext cx="6777058" cy="769441"/>
          </a:xfrm>
          <a:prstGeom prst="rect">
            <a:avLst/>
          </a:prstGeom>
          <a:noFill/>
        </p:spPr>
        <p:txBody>
          <a:bodyPr wrap="square" rtlCol="0">
            <a:spAutoFit/>
          </a:bodyPr>
          <a:lstStyle/>
          <a:p>
            <a:r>
              <a:rPr lang="en-US" sz="4400" dirty="0" err="1" smtClean="0"/>
              <a:t>www.NPAIHB.org</a:t>
            </a:r>
            <a:r>
              <a:rPr lang="en-US" sz="4400" dirty="0" smtClean="0"/>
              <a:t>/NDTI</a:t>
            </a:r>
            <a:endParaRPr lang="en-US" sz="4400" dirty="0"/>
          </a:p>
        </p:txBody>
      </p:sp>
    </p:spTree>
    <p:extLst>
      <p:ext uri="{BB962C8B-B14F-4D97-AF65-F5344CB8AC3E}">
        <p14:creationId xmlns:p14="http://schemas.microsoft.com/office/powerpoint/2010/main" val="981129868"/>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NewsPrint">
  <a:themeElements>
    <a:clrScheme name="Custom 5">
      <a:dk1>
        <a:sysClr val="windowText" lastClr="000000"/>
      </a:dk1>
      <a:lt1>
        <a:sysClr val="window" lastClr="FFFFFF"/>
      </a:lt1>
      <a:dk2>
        <a:srgbClr val="3D737D"/>
      </a:dk2>
      <a:lt2>
        <a:srgbClr val="EEECE1"/>
      </a:lt2>
      <a:accent1>
        <a:srgbClr val="AF0009"/>
      </a:accent1>
      <a:accent2>
        <a:srgbClr val="46A6C0"/>
      </a:accent2>
      <a:accent3>
        <a:srgbClr val="115870"/>
      </a:accent3>
      <a:accent4>
        <a:srgbClr val="8064A2"/>
      </a:accent4>
      <a:accent5>
        <a:srgbClr val="4BACC6"/>
      </a:accent5>
      <a:accent6>
        <a:srgbClr val="F79646"/>
      </a:accent6>
      <a:hlink>
        <a:srgbClr val="0000FF"/>
      </a:hlink>
      <a:folHlink>
        <a:srgbClr val="800080"/>
      </a:folHlink>
    </a:clrScheme>
    <a:fontScheme name="Austin">
      <a:majorFont>
        <a:latin typeface="Century Gothic"/>
        <a:ea typeface=""/>
        <a:cs typeface=""/>
        <a:font script="Jpan" typeface="ＭＳ ゴシック"/>
        <a:font script="Hang" typeface="HY중고딕"/>
        <a:font script="Hans" typeface="微软雅黑"/>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a:ea typeface=""/>
        <a:cs typeface=""/>
        <a:font script="Jpan" typeface="ＭＳ ゴシック"/>
        <a:font script="Hang" typeface="HY중고딕"/>
        <a:font script="Hans" typeface="微软雅黑"/>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NewsPrint">
      <a:fillStyleLst>
        <a:solidFill>
          <a:schemeClr val="phClr"/>
        </a:solidFill>
        <a:gradFill rotWithShape="1">
          <a:gsLst>
            <a:gs pos="0">
              <a:schemeClr val="phClr">
                <a:tint val="37000"/>
                <a:hueMod val="100000"/>
                <a:satMod val="200000"/>
                <a:lumMod val="88000"/>
              </a:schemeClr>
            </a:gs>
            <a:gs pos="100000">
              <a:schemeClr val="phClr">
                <a:tint val="53000"/>
                <a:shade val="100000"/>
                <a:hueMod val="100000"/>
                <a:satMod val="350000"/>
                <a:lumMod val="79000"/>
              </a:schemeClr>
            </a:gs>
          </a:gsLst>
          <a:lin ang="5400000" scaled="1"/>
        </a:gradFill>
        <a:gradFill rotWithShape="1">
          <a:gsLst>
            <a:gs pos="0">
              <a:schemeClr val="phClr">
                <a:tint val="83000"/>
                <a:shade val="100000"/>
                <a:alpha val="100000"/>
                <a:hueMod val="100000"/>
                <a:satMod val="220000"/>
                <a:lumMod val="90000"/>
              </a:schemeClr>
            </a:gs>
            <a:gs pos="76000">
              <a:schemeClr val="phClr">
                <a:shade val="100000"/>
              </a:schemeClr>
            </a:gs>
            <a:gs pos="100000">
              <a:schemeClr val="phClr">
                <a:shade val="93000"/>
                <a:alpha val="100000"/>
                <a:satMod val="100000"/>
                <a:lumMod val="93000"/>
              </a:schemeClr>
            </a:gs>
          </a:gsLst>
          <a:path path="circle">
            <a:fillToRect l="15000" t="15000" r="100000" b="100000"/>
          </a:path>
        </a:gradFill>
      </a:fillStyleLst>
      <a:lnStyleLst>
        <a:ln w="15875" cap="flat" cmpd="sng" algn="ctr">
          <a:solidFill>
            <a:schemeClr val="phClr"/>
          </a:solidFill>
          <a:prstDash val="solid"/>
        </a:ln>
        <a:ln w="22225" cap="flat" cmpd="sng" algn="ctr">
          <a:solidFill>
            <a:schemeClr val="phClr"/>
          </a:solidFill>
          <a:prstDash val="solid"/>
        </a:ln>
        <a:ln w="34925" cap="flat" cmpd="sng" algn="ctr">
          <a:solidFill>
            <a:schemeClr val="phClr"/>
          </a:solidFill>
          <a:prstDash val="solid"/>
        </a:ln>
      </a:lnStyleLst>
      <a:effectStyleLst>
        <a:effectStyle>
          <a:effectLst>
            <a:outerShdw blurRad="50800" dist="12700" dir="5280000" rotWithShape="0">
              <a:srgbClr val="000000">
                <a:alpha val="40000"/>
              </a:srgbClr>
            </a:outerShdw>
          </a:effectLst>
        </a:effectStyle>
        <a:effectStyle>
          <a:effectLst>
            <a:outerShdw blurRad="38100" dist="38100" dir="5400000" rotWithShape="0">
              <a:srgbClr val="000000">
                <a:alpha val="35000"/>
              </a:srgbClr>
            </a:outerShdw>
          </a:effectLst>
        </a:effectStyle>
        <a:effectStyle>
          <a:effectLst>
            <a:outerShdw blurRad="38100" dist="38100" dir="5400000" rotWithShape="0">
              <a:srgbClr val="000000">
                <a:alpha val="35000"/>
              </a:srgbClr>
            </a:outerShdw>
          </a:effectLst>
          <a:scene3d>
            <a:camera prst="orthographicFront">
              <a:rot lat="0" lon="0" rev="0"/>
            </a:camera>
            <a:lightRig rig="brightRoom" dir="tl"/>
          </a:scene3d>
          <a:sp3d contourW="12700">
            <a:bevelT w="31750" h="12700"/>
            <a:contourClr>
              <a:schemeClr val="phClr"/>
            </a:contourClr>
          </a:sp3d>
        </a:effectStyle>
      </a:effectStyleLst>
      <a:bgFillStyleLst>
        <a:solidFill>
          <a:schemeClr val="phClr"/>
        </a:solidFill>
        <a:gradFill rotWithShape="1">
          <a:gsLst>
            <a:gs pos="0">
              <a:schemeClr val="phClr">
                <a:tint val="93000"/>
              </a:schemeClr>
            </a:gs>
            <a:gs pos="100000">
              <a:schemeClr val="phClr">
                <a:shade val="55000"/>
              </a:schemeClr>
            </a:gs>
          </a:gsLst>
          <a:lin ang="5400000" scaled="1"/>
        </a:gradFill>
        <a:blipFill rotWithShape="1">
          <a:blip xmlns:r="http://schemas.openxmlformats.org/officeDocument/2006/relationships" r:embed="rId1">
            <a:duotone>
              <a:schemeClr val="phClr">
                <a:shade val="20000"/>
                <a:satMod val="350000"/>
                <a:lumMod val="125000"/>
              </a:schemeClr>
              <a:schemeClr val="phClr">
                <a:tint val="90000"/>
                <a:satMod val="250000"/>
              </a:schemeClr>
            </a:duotone>
          </a:blip>
          <a:stretch/>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14237</TotalTime>
  <Words>5214</Words>
  <Application>Microsoft Office PowerPoint</Application>
  <PresentationFormat>On-screen Show (4:3)</PresentationFormat>
  <Paragraphs>516</Paragraphs>
  <Slides>52</Slides>
  <Notes>47</Notes>
  <HiddenSlides>0</HiddenSlides>
  <MMClips>0</MMClips>
  <ScaleCrop>false</ScaleCrop>
  <HeadingPairs>
    <vt:vector size="6" baseType="variant">
      <vt:variant>
        <vt:lpstr>Fonts Used</vt:lpstr>
      </vt:variant>
      <vt:variant>
        <vt:i4>14</vt:i4>
      </vt:variant>
      <vt:variant>
        <vt:lpstr>Theme</vt:lpstr>
      </vt:variant>
      <vt:variant>
        <vt:i4>1</vt:i4>
      </vt:variant>
      <vt:variant>
        <vt:lpstr>Slide Titles</vt:lpstr>
      </vt:variant>
      <vt:variant>
        <vt:i4>52</vt:i4>
      </vt:variant>
    </vt:vector>
  </HeadingPairs>
  <TitlesOfParts>
    <vt:vector size="67" baseType="lpstr">
      <vt:lpstr>ＭＳ ゴシック</vt:lpstr>
      <vt:lpstr>ＭＳ Ｐゴシック</vt:lpstr>
      <vt:lpstr>ＭＳ Ｐゴシック</vt:lpstr>
      <vt:lpstr>Arial</vt:lpstr>
      <vt:lpstr>Arial Bold</vt:lpstr>
      <vt:lpstr>Calibri</vt:lpstr>
      <vt:lpstr>Century Gothic</vt:lpstr>
      <vt:lpstr>Courier New</vt:lpstr>
      <vt:lpstr>Garamond</vt:lpstr>
      <vt:lpstr>Museo Slab 500</vt:lpstr>
      <vt:lpstr>Rockwell-Bold</vt:lpstr>
      <vt:lpstr>Symbol</vt:lpstr>
      <vt:lpstr>Times New Roman</vt:lpstr>
      <vt:lpstr>Wingdings</vt:lpstr>
      <vt:lpstr>NewsPrint</vt:lpstr>
      <vt:lpstr>Expanding Dental Therapy in Tribal Communities</vt:lpstr>
      <vt:lpstr>PowerPoint Presentation</vt:lpstr>
      <vt:lpstr>PowerPoint Presentation</vt:lpstr>
      <vt:lpstr>Why?</vt:lpstr>
      <vt:lpstr>Education Attainment</vt:lpstr>
      <vt:lpstr>Economic Stability</vt:lpstr>
      <vt:lpstr>Old I.H.S. Provided Dental Trailer Swinomish Indian Tribal Community</vt:lpstr>
      <vt:lpstr>Swinomish Dental Clinic after Self Governance  -Exercising Sovereignty </vt:lpstr>
      <vt:lpstr>PowerPoint Presentation</vt:lpstr>
      <vt:lpstr>PowerPoint Presentation</vt:lpstr>
      <vt:lpstr>Swinomish Today</vt:lpstr>
      <vt:lpstr>Political Road to Sovereignty Solution</vt:lpstr>
      <vt:lpstr>PowerPoint Presentation</vt:lpstr>
      <vt:lpstr>PowerPoint Presentation</vt:lpstr>
      <vt:lpstr>Sovereignty in Action:</vt:lpstr>
      <vt:lpstr>Overview of  Swinomish Dental Licensing Code</vt:lpstr>
      <vt:lpstr>Overview of  Swinomish Dental Licensing Code</vt:lpstr>
      <vt:lpstr>Overview of  Swinomish Dental Licensing Code</vt:lpstr>
      <vt:lpstr>Overview of  Swinomish Dental Licensing Code</vt:lpstr>
      <vt:lpstr>Overview of  Swinomish Dental Licensing Code</vt:lpstr>
      <vt:lpstr>Overview of  Swinomish Dental Licensing Code</vt:lpstr>
      <vt:lpstr>Overview of  Swinomish Intertribal Licensing Process</vt:lpstr>
      <vt:lpstr>Overview of  Swinomish Intertribal Licensing Process</vt:lpstr>
      <vt:lpstr>Overview of  Swinomish Intertribal Licensing Process</vt:lpstr>
      <vt:lpstr>Overview of  Swinomish Intertribal Licensing Process</vt:lpstr>
      <vt:lpstr>WE ENCOURAGE YOUR PARTICIPATION</vt:lpstr>
      <vt:lpstr>February 2017:  Tribal DHAT bill becomes law!</vt:lpstr>
      <vt:lpstr>SWINOMISH INDIAN TRIBAL COMMUNITY DENTAL HEALTH PROVIDER LICENSING CODE  HTTP://WWW.SWINOMISH.ORG/MEDIA/48067/1511DENTAL.PDF  </vt:lpstr>
      <vt:lpstr>CHAP in the Portland area</vt:lpstr>
      <vt:lpstr>Tribal Health System Needs:</vt:lpstr>
      <vt:lpstr>What is the Community Health Aide Program? (and how do DHATs fit?)</vt:lpstr>
      <vt:lpstr>PowerPoint Presentation</vt:lpstr>
      <vt:lpstr>The Alaska Community Health Aide Program</vt:lpstr>
      <vt:lpstr>Who do CHAs, BHAs, and DHAs provide services to?</vt:lpstr>
      <vt:lpstr>Health Aide Program Key Components</vt:lpstr>
      <vt:lpstr>CHA/P Scope</vt:lpstr>
      <vt:lpstr>BHA Scope of Practice </vt:lpstr>
      <vt:lpstr>PowerPoint Presentation</vt:lpstr>
      <vt:lpstr>PowerPoint Presentation</vt:lpstr>
      <vt:lpstr>DHATS scope and education tailored to address barriers in Indian Country</vt:lpstr>
      <vt:lpstr>Dental Health Aide Therapy Programs </vt:lpstr>
      <vt:lpstr>PowerPoint Presentation</vt:lpstr>
      <vt:lpstr>Pt Gamble S’Klallam Today</vt:lpstr>
      <vt:lpstr>CTCLUSI Today</vt:lpstr>
      <vt:lpstr>Government to Government Partnership opportunities through CHAP</vt:lpstr>
      <vt:lpstr>What’s next?</vt:lpstr>
      <vt:lpstr>PowerPoint Presentation</vt:lpstr>
      <vt:lpstr>PowerPoint Presentation</vt:lpstr>
      <vt:lpstr>PowerPoint Presentation</vt:lpstr>
      <vt:lpstr>PowerPoint Presentation</vt:lpstr>
      <vt:lpstr>PowerPoint Presentation</vt:lpstr>
      <vt:lpstr>PowerPoint Presentation</vt:lpstr>
    </vt:vector>
  </TitlesOfParts>
  <Company>NPAIHB</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Pamela Johnson</dc:creator>
  <cp:lastModifiedBy>Windows User</cp:lastModifiedBy>
  <cp:revision>209</cp:revision>
  <cp:lastPrinted>2017-06-16T16:44:14Z</cp:lastPrinted>
  <dcterms:created xsi:type="dcterms:W3CDTF">2016-03-22T16:15:23Z</dcterms:created>
  <dcterms:modified xsi:type="dcterms:W3CDTF">2019-04-01T19:27:56Z</dcterms:modified>
</cp:coreProperties>
</file>