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emf" ContentType="image/x-emf"/>
  <Default Extension="rels" ContentType="application/vnd.openxmlformats-package.relationships+xml"/>
  <Default Extension="xml" ContentType="application/xml"/>
  <Default Extension="vml" ContentType="application/vnd.openxmlformats-officedocument.vmlDrawing"/>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tags/tag1.xml" ContentType="application/vnd.openxmlformats-officedocument.presentationml.tags+xml"/>
  <Override PartName="/ppt/tags/tag2.xml" ContentType="application/vnd.openxmlformats-officedocument.presentationml.tags+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8"/>
  </p:notesMasterIdLst>
  <p:sldIdLst>
    <p:sldId id="349" r:id="rId2"/>
    <p:sldId id="262" r:id="rId3"/>
    <p:sldId id="263" r:id="rId4"/>
    <p:sldId id="260" r:id="rId5"/>
    <p:sldId id="359" r:id="rId6"/>
    <p:sldId id="358" r:id="rId7"/>
    <p:sldId id="311" r:id="rId8"/>
    <p:sldId id="258" r:id="rId9"/>
    <p:sldId id="261" r:id="rId10"/>
    <p:sldId id="360" r:id="rId11"/>
    <p:sldId id="334" r:id="rId12"/>
    <p:sldId id="288" r:id="rId13"/>
    <p:sldId id="335" r:id="rId14"/>
    <p:sldId id="290" r:id="rId15"/>
    <p:sldId id="291" r:id="rId16"/>
    <p:sldId id="338" r:id="rId17"/>
    <p:sldId id="275" r:id="rId18"/>
    <p:sldId id="276" r:id="rId19"/>
    <p:sldId id="340" r:id="rId20"/>
    <p:sldId id="339" r:id="rId21"/>
    <p:sldId id="341" r:id="rId22"/>
    <p:sldId id="277" r:id="rId23"/>
    <p:sldId id="278" r:id="rId24"/>
    <p:sldId id="345" r:id="rId25"/>
    <p:sldId id="283" r:id="rId26"/>
    <p:sldId id="343" r:id="rId27"/>
    <p:sldId id="296" r:id="rId28"/>
    <p:sldId id="280" r:id="rId29"/>
    <p:sldId id="346" r:id="rId30"/>
    <p:sldId id="298" r:id="rId31"/>
    <p:sldId id="347" r:id="rId32"/>
    <p:sldId id="297" r:id="rId33"/>
    <p:sldId id="348" r:id="rId34"/>
    <p:sldId id="337" r:id="rId35"/>
    <p:sldId id="281" r:id="rId36"/>
    <p:sldId id="361" r:id="rId37"/>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8" d="100"/>
          <a:sy n="68" d="100"/>
        </p:scale>
        <p:origin x="1446" y="72"/>
      </p:cViewPr>
      <p:guideLst>
        <p:guide orient="horz" pos="2160"/>
        <p:guide pos="2880"/>
      </p:guideLst>
    </p:cSldViewPr>
  </p:slideViewPr>
  <p:notesTextViewPr>
    <p:cViewPr>
      <p:scale>
        <a:sx n="1" d="1"/>
        <a:sy n="1" d="1"/>
      </p:scale>
      <p:origin x="0" y="0"/>
    </p:cViewPr>
  </p:notesTextViewPr>
  <p:sorterViewPr>
    <p:cViewPr varScale="1">
      <p:scale>
        <a:sx n="100" d="100"/>
        <a:sy n="100" d="100"/>
      </p:scale>
      <p:origin x="0" y="-5502"/>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4.e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29379C9-FB8F-459E-A276-302E05623576}" type="datetimeFigureOut">
              <a:rPr lang="en-US" smtClean="0"/>
              <a:t>4/1/2019</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15B998F3-2C8E-4FC3-B567-9183F5841F58}" type="slidenum">
              <a:rPr lang="en-US" smtClean="0"/>
              <a:t>‹#›</a:t>
            </a:fld>
            <a:endParaRPr lang="en-US"/>
          </a:p>
        </p:txBody>
      </p:sp>
    </p:spTree>
    <p:extLst>
      <p:ext uri="{BB962C8B-B14F-4D97-AF65-F5344CB8AC3E}">
        <p14:creationId xmlns:p14="http://schemas.microsoft.com/office/powerpoint/2010/main" val="232044952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Honor America’s Veterans by providing exceptional health care that improves their health and well-being.</a:t>
            </a:r>
          </a:p>
          <a:p>
            <a:r>
              <a:rPr lang="en-US" dirty="0"/>
              <a:t>Only health system that I know of that addresses social determinants including social</a:t>
            </a:r>
            <a:r>
              <a:rPr lang="en-US" baseline="0" dirty="0"/>
              <a:t> needs and housing</a:t>
            </a:r>
            <a:endParaRPr lang="en-US" dirty="0"/>
          </a:p>
        </p:txBody>
      </p:sp>
    </p:spTree>
    <p:extLst>
      <p:ext uri="{BB962C8B-B14F-4D97-AF65-F5344CB8AC3E}">
        <p14:creationId xmlns:p14="http://schemas.microsoft.com/office/powerpoint/2010/main" val="380394143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Compare with Kaiser</a:t>
            </a:r>
            <a:r>
              <a:rPr lang="en-US" baseline="0" dirty="0"/>
              <a:t> --</a:t>
            </a:r>
            <a:r>
              <a:rPr lang="en-US" dirty="0"/>
              <a:t>Largest managed care org in U.S. </a:t>
            </a:r>
          </a:p>
          <a:p>
            <a:r>
              <a:rPr lang="en-US" dirty="0"/>
              <a:t>Started 1945, employs ~18,000 physicians </a:t>
            </a:r>
          </a:p>
          <a:p>
            <a:endParaRPr lang="en-US" dirty="0"/>
          </a:p>
          <a:p>
            <a:r>
              <a:rPr lang="en-US" dirty="0"/>
              <a:t>177,445</a:t>
            </a:r>
            <a:r>
              <a:rPr lang="en-US" baseline="0" dirty="0"/>
              <a:t> employees (2014); 8 states and DC  </a:t>
            </a:r>
          </a:p>
          <a:p>
            <a:r>
              <a:rPr lang="en-US" baseline="0" dirty="0"/>
              <a:t>9.6 million members/patients; 21 hospitals, 160 medical offices</a:t>
            </a:r>
          </a:p>
          <a:p>
            <a:endParaRPr lang="en-US" baseline="0" dirty="0"/>
          </a:p>
          <a:p>
            <a:endParaRPr lang="en-US" dirty="0"/>
          </a:p>
          <a:p>
            <a:endParaRPr lang="en-US" dirty="0"/>
          </a:p>
        </p:txBody>
      </p:sp>
    </p:spTree>
    <p:extLst>
      <p:ext uri="{BB962C8B-B14F-4D97-AF65-F5344CB8AC3E}">
        <p14:creationId xmlns:p14="http://schemas.microsoft.com/office/powerpoint/2010/main" val="38053235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(d) The Secretary shall carry out subsection (a) in cooperation with the following institutions and organizations:</a:t>
            </a:r>
          </a:p>
          <a:p>
            <a:r>
              <a:rPr lang="en-US" dirty="0"/>
              <a:t>Schools of medicine, osteopathy, dentistry, nursing, pharmacy, optometry, podiatry, public health, or allied health professions</a:t>
            </a:r>
          </a:p>
          <a:p>
            <a:r>
              <a:rPr lang="en-US" dirty="0"/>
              <a:t>Other institutions of higher learning</a:t>
            </a:r>
          </a:p>
          <a:p>
            <a:r>
              <a:rPr lang="en-US" dirty="0"/>
              <a:t>Medical centers</a:t>
            </a:r>
          </a:p>
          <a:p>
            <a:r>
              <a:rPr lang="en-US" dirty="0"/>
              <a:t>Academic health centers</a:t>
            </a:r>
          </a:p>
          <a:p>
            <a:r>
              <a:rPr lang="en-US" dirty="0"/>
              <a:t>Hospitals; and</a:t>
            </a:r>
          </a:p>
          <a:p>
            <a:r>
              <a:rPr lang="en-US" dirty="0"/>
              <a:t>Such other public or nonprofit agencies, institutions, or organizations as the Secretary considers appropriate.</a:t>
            </a:r>
          </a:p>
          <a:p>
            <a:endParaRPr lang="en-US" dirty="0"/>
          </a:p>
        </p:txBody>
      </p:sp>
    </p:spTree>
    <p:extLst>
      <p:ext uri="{BB962C8B-B14F-4D97-AF65-F5344CB8AC3E}">
        <p14:creationId xmlns:p14="http://schemas.microsoft.com/office/powerpoint/2010/main" val="415967140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301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70% of all U.S. physicians have received some clinical training in VA</a:t>
            </a:r>
          </a:p>
          <a:p>
            <a:endParaRPr lang="en-US" altLang="en-US"/>
          </a:p>
        </p:txBody>
      </p:sp>
    </p:spTree>
    <p:extLst>
      <p:ext uri="{BB962C8B-B14F-4D97-AF65-F5344CB8AC3E}">
        <p14:creationId xmlns:p14="http://schemas.microsoft.com/office/powerpoint/2010/main" val="23907868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505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Tree>
    <p:extLst>
      <p:ext uri="{BB962C8B-B14F-4D97-AF65-F5344CB8AC3E}">
        <p14:creationId xmlns:p14="http://schemas.microsoft.com/office/powerpoint/2010/main" val="16247910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p>
        </p:txBody>
      </p:sp>
      <p:sp>
        <p:nvSpPr>
          <p:cNvPr id="4" name="Slide Number Placeholder 3"/>
          <p:cNvSpPr>
            <a:spLocks noGrp="1"/>
          </p:cNvSpPr>
          <p:nvPr>
            <p:ph type="sldNum" sz="quarter" idx="10"/>
          </p:nvPr>
        </p:nvSpPr>
        <p:spPr/>
        <p:txBody>
          <a:bodyPr/>
          <a:lstStyle/>
          <a:p>
            <a:fld id="{216E5D8A-B94A-4C9C-A030-4376EFEAE298}" type="slidenum">
              <a:rPr lang="en-US" smtClean="0"/>
              <a:t>8</a:t>
            </a:fld>
            <a:endParaRPr lang="en-US"/>
          </a:p>
        </p:txBody>
      </p:sp>
    </p:spTree>
    <p:extLst>
      <p:ext uri="{BB962C8B-B14F-4D97-AF65-F5344CB8AC3E}">
        <p14:creationId xmlns:p14="http://schemas.microsoft.com/office/powerpoint/2010/main" val="278861427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p>
        </p:txBody>
      </p:sp>
      <p:sp>
        <p:nvSpPr>
          <p:cNvPr id="4" name="Slide Number Placeholder 3"/>
          <p:cNvSpPr>
            <a:spLocks noGrp="1"/>
          </p:cNvSpPr>
          <p:nvPr>
            <p:ph type="sldNum" sz="quarter" idx="10"/>
          </p:nvPr>
        </p:nvSpPr>
        <p:spPr/>
        <p:txBody>
          <a:bodyPr/>
          <a:lstStyle/>
          <a:p>
            <a:fld id="{216E5D8A-B94A-4C9C-A030-4376EFEAE298}" type="slidenum">
              <a:rPr lang="en-US" smtClean="0"/>
              <a:t>9</a:t>
            </a:fld>
            <a:endParaRPr lang="en-US"/>
          </a:p>
        </p:txBody>
      </p:sp>
    </p:spTree>
    <p:extLst>
      <p:ext uri="{BB962C8B-B14F-4D97-AF65-F5344CB8AC3E}">
        <p14:creationId xmlns:p14="http://schemas.microsoft.com/office/powerpoint/2010/main" val="96972462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From VHACO</a:t>
            </a:r>
          </a:p>
        </p:txBody>
      </p:sp>
      <p:sp>
        <p:nvSpPr>
          <p:cNvPr id="4" name="Slide Number Placeholder 3"/>
          <p:cNvSpPr>
            <a:spLocks noGrp="1"/>
          </p:cNvSpPr>
          <p:nvPr>
            <p:ph type="sldNum" sz="quarter" idx="10"/>
          </p:nvPr>
        </p:nvSpPr>
        <p:spPr/>
        <p:txBody>
          <a:bodyPr/>
          <a:lstStyle/>
          <a:p>
            <a:fld id="{15B998F3-2C8E-4FC3-B567-9183F5841F58}" type="slidenum">
              <a:rPr lang="en-US" smtClean="0"/>
              <a:t>12</a:t>
            </a:fld>
            <a:endParaRPr lang="en-US"/>
          </a:p>
        </p:txBody>
      </p:sp>
    </p:spTree>
    <p:extLst>
      <p:ext uri="{BB962C8B-B14F-4D97-AF65-F5344CB8AC3E}">
        <p14:creationId xmlns:p14="http://schemas.microsoft.com/office/powerpoint/2010/main" val="325076381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From VHACO</a:t>
            </a:r>
          </a:p>
        </p:txBody>
      </p:sp>
      <p:sp>
        <p:nvSpPr>
          <p:cNvPr id="4" name="Slide Number Placeholder 3"/>
          <p:cNvSpPr>
            <a:spLocks noGrp="1"/>
          </p:cNvSpPr>
          <p:nvPr>
            <p:ph type="sldNum" sz="quarter" idx="10"/>
          </p:nvPr>
        </p:nvSpPr>
        <p:spPr/>
        <p:txBody>
          <a:bodyPr/>
          <a:lstStyle/>
          <a:p>
            <a:fld id="{15B998F3-2C8E-4FC3-B567-9183F5841F58}" type="slidenum">
              <a:rPr lang="en-US" smtClean="0"/>
              <a:t>13</a:t>
            </a:fld>
            <a:endParaRPr lang="en-US"/>
          </a:p>
        </p:txBody>
      </p:sp>
    </p:spTree>
    <p:extLst>
      <p:ext uri="{BB962C8B-B14F-4D97-AF65-F5344CB8AC3E}">
        <p14:creationId xmlns:p14="http://schemas.microsoft.com/office/powerpoint/2010/main" val="326012315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ea typeface="+mn-ea"/>
                <a:cs typeface="+mn-cs"/>
              </a:rPr>
              <a:t>ALL Pillar Slides From VHACO</a:t>
            </a:r>
          </a:p>
          <a:p>
            <a:pPr lvl="0"/>
            <a:r>
              <a:rPr lang="en-US" sz="1200" kern="1200" dirty="0">
                <a:solidFill>
                  <a:schemeClr val="tx1"/>
                </a:solidFill>
                <a:effectLst/>
                <a:ea typeface="+mn-ea"/>
                <a:cs typeface="+mn-cs"/>
              </a:rPr>
              <a:t>   The Act includes four main pillars: </a:t>
            </a:r>
            <a:endParaRPr lang="en-US" sz="1100" kern="1200" dirty="0">
              <a:solidFill>
                <a:schemeClr val="tx1"/>
              </a:solidFill>
              <a:effectLst/>
              <a:ea typeface="+mn-ea"/>
              <a:cs typeface="+mn-cs"/>
            </a:endParaRPr>
          </a:p>
          <a:p>
            <a:pPr lvl="1"/>
            <a:r>
              <a:rPr lang="en-US" sz="1200" kern="1200" dirty="0">
                <a:solidFill>
                  <a:schemeClr val="tx1"/>
                </a:solidFill>
                <a:effectLst/>
                <a:ea typeface="+mn-ea"/>
                <a:cs typeface="+mn-cs"/>
              </a:rPr>
              <a:t>Consolidate VA’s community care programs.</a:t>
            </a:r>
            <a:endParaRPr lang="en-US" sz="1100" kern="1200" dirty="0">
              <a:solidFill>
                <a:schemeClr val="tx1"/>
              </a:solidFill>
              <a:effectLst/>
              <a:ea typeface="+mn-ea"/>
              <a:cs typeface="+mn-cs"/>
            </a:endParaRPr>
          </a:p>
          <a:p>
            <a:pPr lvl="1"/>
            <a:r>
              <a:rPr lang="en-US" sz="1200" kern="1200" dirty="0">
                <a:solidFill>
                  <a:schemeClr val="tx1"/>
                </a:solidFill>
                <a:effectLst/>
                <a:ea typeface="+mn-ea"/>
                <a:cs typeface="+mn-cs"/>
              </a:rPr>
              <a:t>Expanding the Program of Comprehensive Assistance for Family Caregivers to eligible Veterans of all eras.</a:t>
            </a:r>
            <a:endParaRPr lang="en-US" sz="1100" kern="1200" dirty="0">
              <a:solidFill>
                <a:schemeClr val="tx1"/>
              </a:solidFill>
              <a:effectLst/>
              <a:ea typeface="+mn-ea"/>
              <a:cs typeface="+mn-cs"/>
            </a:endParaRPr>
          </a:p>
          <a:p>
            <a:pPr lvl="1"/>
            <a:r>
              <a:rPr lang="en-US" sz="1200" kern="1200" dirty="0">
                <a:solidFill>
                  <a:schemeClr val="tx1"/>
                </a:solidFill>
                <a:effectLst/>
                <a:ea typeface="+mn-ea"/>
                <a:cs typeface="+mn-cs"/>
              </a:rPr>
              <a:t>Provide VA the necessary flexibility to align its infrastructure footprint meet the needs of our nation’s Veterans.</a:t>
            </a:r>
            <a:endParaRPr lang="en-US" sz="1100" kern="1200" dirty="0">
              <a:solidFill>
                <a:schemeClr val="tx1"/>
              </a:solidFill>
              <a:effectLst/>
              <a:ea typeface="+mn-ea"/>
              <a:cs typeface="+mn-cs"/>
            </a:endParaRPr>
          </a:p>
          <a:p>
            <a:pPr lvl="1"/>
            <a:r>
              <a:rPr lang="en-US" sz="1200" kern="1200" dirty="0">
                <a:solidFill>
                  <a:schemeClr val="tx1"/>
                </a:solidFill>
                <a:effectLst/>
                <a:ea typeface="+mn-ea"/>
                <a:cs typeface="+mn-cs"/>
              </a:rPr>
              <a:t>Strengthen VA’s ability to recruit and retain quality health care professionals.</a:t>
            </a:r>
            <a:endParaRPr lang="en-US" sz="1100" kern="1200" dirty="0">
              <a:solidFill>
                <a:schemeClr val="tx1"/>
              </a:solidFill>
              <a:effectLst/>
              <a:ea typeface="+mn-ea"/>
              <a:cs typeface="+mn-cs"/>
            </a:endParaRPr>
          </a:p>
          <a:p>
            <a:endParaRPr lang="en-US" baseline="0" dirty="0"/>
          </a:p>
        </p:txBody>
      </p:sp>
      <p:sp>
        <p:nvSpPr>
          <p:cNvPr id="4" name="Slide Number Placeholder 3"/>
          <p:cNvSpPr>
            <a:spLocks noGrp="1"/>
          </p:cNvSpPr>
          <p:nvPr>
            <p:ph type="sldNum" sz="quarter" idx="10"/>
          </p:nvPr>
        </p:nvSpPr>
        <p:spPr/>
        <p:txBody>
          <a:bodyPr/>
          <a:lstStyle/>
          <a:p>
            <a:fld id="{0089C6F3-9930-409E-A4F6-A171AAB9CE56}" type="slidenum">
              <a:rPr lang="en-US" smtClean="0"/>
              <a:t>15</a:t>
            </a:fld>
            <a:endParaRPr lang="en-US" dirty="0"/>
          </a:p>
        </p:txBody>
      </p:sp>
    </p:spTree>
    <p:extLst>
      <p:ext uri="{BB962C8B-B14F-4D97-AF65-F5344CB8AC3E}">
        <p14:creationId xmlns:p14="http://schemas.microsoft.com/office/powerpoint/2010/main" val="126951506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From VHACO</a:t>
            </a:r>
          </a:p>
        </p:txBody>
      </p:sp>
      <p:sp>
        <p:nvSpPr>
          <p:cNvPr id="4" name="Slide Number Placeholder 3"/>
          <p:cNvSpPr>
            <a:spLocks noGrp="1"/>
          </p:cNvSpPr>
          <p:nvPr>
            <p:ph type="sldNum" sz="quarter" idx="10"/>
          </p:nvPr>
        </p:nvSpPr>
        <p:spPr/>
        <p:txBody>
          <a:bodyPr/>
          <a:lstStyle/>
          <a:p>
            <a:fld id="{15B998F3-2C8E-4FC3-B567-9183F5841F58}" type="slidenum">
              <a:rPr lang="en-US" smtClean="0"/>
              <a:t>27</a:t>
            </a:fld>
            <a:endParaRPr lang="en-US"/>
          </a:p>
        </p:txBody>
      </p:sp>
    </p:spTree>
    <p:extLst>
      <p:ext uri="{BB962C8B-B14F-4D97-AF65-F5344CB8AC3E}">
        <p14:creationId xmlns:p14="http://schemas.microsoft.com/office/powerpoint/2010/main" val="233508453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5B998F3-2C8E-4FC3-B567-9183F5841F58}" type="slidenum">
              <a:rPr lang="en-US" smtClean="0"/>
              <a:t>32</a:t>
            </a:fld>
            <a:endParaRPr lang="en-US"/>
          </a:p>
        </p:txBody>
      </p:sp>
    </p:spTree>
    <p:extLst>
      <p:ext uri="{BB962C8B-B14F-4D97-AF65-F5344CB8AC3E}">
        <p14:creationId xmlns:p14="http://schemas.microsoft.com/office/powerpoint/2010/main" val="121459998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1BC15D70-C8DE-4158-9D34-DAABA4F34B5F}" type="datetimeFigureOut">
              <a:rPr lang="en-US" smtClean="0"/>
              <a:t>4/1/2019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AD5FCF-3173-4CD4-A394-301773381D8C}" type="slidenum">
              <a:rPr lang="en-US" smtClean="0"/>
              <a:t>‹#›</a:t>
            </a:fld>
            <a:endParaRPr lang="en-US"/>
          </a:p>
        </p:txBody>
      </p:sp>
    </p:spTree>
    <p:extLst>
      <p:ext uri="{BB962C8B-B14F-4D97-AF65-F5344CB8AC3E}">
        <p14:creationId xmlns:p14="http://schemas.microsoft.com/office/powerpoint/2010/main" val="63479358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BC15D70-C8DE-4158-9D34-DAABA4F34B5F}" type="datetimeFigureOut">
              <a:rPr lang="en-US" smtClean="0"/>
              <a:t>4/1/2019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AD5FCF-3173-4CD4-A394-301773381D8C}" type="slidenum">
              <a:rPr lang="en-US" smtClean="0"/>
              <a:t>‹#›</a:t>
            </a:fld>
            <a:endParaRPr lang="en-US"/>
          </a:p>
        </p:txBody>
      </p:sp>
    </p:spTree>
    <p:extLst>
      <p:ext uri="{BB962C8B-B14F-4D97-AF65-F5344CB8AC3E}">
        <p14:creationId xmlns:p14="http://schemas.microsoft.com/office/powerpoint/2010/main" val="413616726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BC15D70-C8DE-4158-9D34-DAABA4F34B5F}" type="datetimeFigureOut">
              <a:rPr lang="en-US" smtClean="0"/>
              <a:t>4/1/2019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AD5FCF-3173-4CD4-A394-301773381D8C}" type="slidenum">
              <a:rPr lang="en-US" smtClean="0"/>
              <a:t>‹#›</a:t>
            </a:fld>
            <a:endParaRPr lang="en-US"/>
          </a:p>
        </p:txBody>
      </p:sp>
    </p:spTree>
    <p:extLst>
      <p:ext uri="{BB962C8B-B14F-4D97-AF65-F5344CB8AC3E}">
        <p14:creationId xmlns:p14="http://schemas.microsoft.com/office/powerpoint/2010/main" val="86149141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1BC15D70-C8DE-4158-9D34-DAABA4F34B5F}" type="datetimeFigureOut">
              <a:rPr lang="en-US" smtClean="0"/>
              <a:t>4/1/2019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7AD5FCF-3173-4CD4-A394-301773381D8C}" type="slidenum">
              <a:rPr lang="en-US" smtClean="0"/>
              <a:t>‹#›</a:t>
            </a:fld>
            <a:endParaRPr lang="en-US"/>
          </a:p>
        </p:txBody>
      </p:sp>
    </p:spTree>
    <p:extLst>
      <p:ext uri="{BB962C8B-B14F-4D97-AF65-F5344CB8AC3E}">
        <p14:creationId xmlns:p14="http://schemas.microsoft.com/office/powerpoint/2010/main" val="117867306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1BC15D70-C8DE-4158-9D34-DAABA4F34B5F}" type="datetimeFigureOut">
              <a:rPr lang="en-US" smtClean="0"/>
              <a:t>4/1/2019</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7AD5FCF-3173-4CD4-A394-301773381D8C}" type="slidenum">
              <a:rPr lang="en-US" smtClean="0"/>
              <a:t>‹#›</a:t>
            </a:fld>
            <a:endParaRPr lang="en-US"/>
          </a:p>
        </p:txBody>
      </p:sp>
    </p:spTree>
    <p:extLst>
      <p:ext uri="{BB962C8B-B14F-4D97-AF65-F5344CB8AC3E}">
        <p14:creationId xmlns:p14="http://schemas.microsoft.com/office/powerpoint/2010/main" val="202932636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1BC15D70-C8DE-4158-9D34-DAABA4F34B5F}" type="datetimeFigureOut">
              <a:rPr lang="en-US" smtClean="0"/>
              <a:t>4/1/2019</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7AD5FCF-3173-4CD4-A394-301773381D8C}" type="slidenum">
              <a:rPr lang="en-US" smtClean="0"/>
              <a:t>‹#›</a:t>
            </a:fld>
            <a:endParaRPr lang="en-US"/>
          </a:p>
        </p:txBody>
      </p:sp>
    </p:spTree>
    <p:extLst>
      <p:ext uri="{BB962C8B-B14F-4D97-AF65-F5344CB8AC3E}">
        <p14:creationId xmlns:p14="http://schemas.microsoft.com/office/powerpoint/2010/main" val="62366358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BC15D70-C8DE-4158-9D34-DAABA4F34B5F}" type="datetimeFigureOut">
              <a:rPr lang="en-US" smtClean="0"/>
              <a:t>4/1/2019</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7AD5FCF-3173-4CD4-A394-301773381D8C}" type="slidenum">
              <a:rPr lang="en-US" smtClean="0"/>
              <a:t>‹#›</a:t>
            </a:fld>
            <a:endParaRPr lang="en-US"/>
          </a:p>
        </p:txBody>
      </p:sp>
    </p:spTree>
    <p:extLst>
      <p:ext uri="{BB962C8B-B14F-4D97-AF65-F5344CB8AC3E}">
        <p14:creationId xmlns:p14="http://schemas.microsoft.com/office/powerpoint/2010/main" val="209250253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BC15D70-C8DE-4158-9D34-DAABA4F34B5F}" type="datetimeFigureOut">
              <a:rPr lang="en-US" smtClean="0"/>
              <a:t>4/1/2019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7AD5FCF-3173-4CD4-A394-301773381D8C}" type="slidenum">
              <a:rPr lang="en-US" smtClean="0"/>
              <a:t>‹#›</a:t>
            </a:fld>
            <a:endParaRPr lang="en-US"/>
          </a:p>
        </p:txBody>
      </p:sp>
    </p:spTree>
    <p:extLst>
      <p:ext uri="{BB962C8B-B14F-4D97-AF65-F5344CB8AC3E}">
        <p14:creationId xmlns:p14="http://schemas.microsoft.com/office/powerpoint/2010/main" val="50560575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BC15D70-C8DE-4158-9D34-DAABA4F34B5F}" type="datetimeFigureOut">
              <a:rPr lang="en-US" smtClean="0"/>
              <a:t>4/1/2019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7AD5FCF-3173-4CD4-A394-301773381D8C}" type="slidenum">
              <a:rPr lang="en-US" smtClean="0"/>
              <a:t>‹#›</a:t>
            </a:fld>
            <a:endParaRPr lang="en-US"/>
          </a:p>
        </p:txBody>
      </p:sp>
    </p:spTree>
    <p:extLst>
      <p:ext uri="{BB962C8B-B14F-4D97-AF65-F5344CB8AC3E}">
        <p14:creationId xmlns:p14="http://schemas.microsoft.com/office/powerpoint/2010/main" val="251694439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BC15D70-C8DE-4158-9D34-DAABA4F34B5F}" type="datetimeFigureOut">
              <a:rPr lang="en-US" smtClean="0"/>
              <a:t>4/1/2019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AD5FCF-3173-4CD4-A394-301773381D8C}" type="slidenum">
              <a:rPr lang="en-US" smtClean="0"/>
              <a:t>‹#›</a:t>
            </a:fld>
            <a:endParaRPr lang="en-US"/>
          </a:p>
        </p:txBody>
      </p:sp>
    </p:spTree>
    <p:extLst>
      <p:ext uri="{BB962C8B-B14F-4D97-AF65-F5344CB8AC3E}">
        <p14:creationId xmlns:p14="http://schemas.microsoft.com/office/powerpoint/2010/main" val="17560335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BC15D70-C8DE-4158-9D34-DAABA4F34B5F}" type="datetimeFigureOut">
              <a:rPr lang="en-US" smtClean="0"/>
              <a:t>4/1/2019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AD5FCF-3173-4CD4-A394-301773381D8C}" type="slidenum">
              <a:rPr lang="en-US" smtClean="0"/>
              <a:t>‹#›</a:t>
            </a:fld>
            <a:endParaRPr lang="en-US"/>
          </a:p>
        </p:txBody>
      </p:sp>
    </p:spTree>
    <p:extLst>
      <p:ext uri="{BB962C8B-B14F-4D97-AF65-F5344CB8AC3E}">
        <p14:creationId xmlns:p14="http://schemas.microsoft.com/office/powerpoint/2010/main" val="109420480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BC15D70-C8DE-4158-9D34-DAABA4F34B5F}" type="datetimeFigureOut">
              <a:rPr lang="en-US" smtClean="0"/>
              <a:t>4/1/2019</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7AD5FCF-3173-4CD4-A394-301773381D8C}" type="slidenum">
              <a:rPr lang="en-US" smtClean="0"/>
              <a:t>‹#›</a:t>
            </a:fld>
            <a:endParaRPr lang="en-US"/>
          </a:p>
        </p:txBody>
      </p:sp>
    </p:spTree>
    <p:extLst>
      <p:ext uri="{BB962C8B-B14F-4D97-AF65-F5344CB8AC3E}">
        <p14:creationId xmlns:p14="http://schemas.microsoft.com/office/powerpoint/2010/main" val="327722123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5.xml"/><Relationship Id="rId1" Type="http://schemas.openxmlformats.org/officeDocument/2006/relationships/slideLayout" Target="../slideLayouts/slideLayout4.xml"/><Relationship Id="rId4" Type="http://schemas.openxmlformats.org/officeDocument/2006/relationships/hyperlink" Target="http://www.freestockphotos.biz/stockphoto/13689" TargetMode="Externa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9.xml"/><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8" Type="http://schemas.openxmlformats.org/officeDocument/2006/relationships/image" Target="../media/image5.png"/><Relationship Id="rId13" Type="http://schemas.openxmlformats.org/officeDocument/2006/relationships/image" Target="../media/image10.png"/><Relationship Id="rId3" Type="http://schemas.openxmlformats.org/officeDocument/2006/relationships/tags" Target="../tags/tag2.xml"/><Relationship Id="rId7" Type="http://schemas.openxmlformats.org/officeDocument/2006/relationships/image" Target="../media/image4.emf"/><Relationship Id="rId12" Type="http://schemas.openxmlformats.org/officeDocument/2006/relationships/image" Target="../media/image9.png"/><Relationship Id="rId2" Type="http://schemas.openxmlformats.org/officeDocument/2006/relationships/tags" Target="../tags/tag1.xml"/><Relationship Id="rId1" Type="http://schemas.openxmlformats.org/officeDocument/2006/relationships/vmlDrawing" Target="../drawings/vmlDrawing1.vml"/><Relationship Id="rId6" Type="http://schemas.openxmlformats.org/officeDocument/2006/relationships/oleObject" Target="../embeddings/oleObject1.bin"/><Relationship Id="rId11" Type="http://schemas.openxmlformats.org/officeDocument/2006/relationships/image" Target="../media/image8.png"/><Relationship Id="rId5" Type="http://schemas.openxmlformats.org/officeDocument/2006/relationships/notesSlide" Target="../notesSlides/notesSlide10.xml"/><Relationship Id="rId10" Type="http://schemas.openxmlformats.org/officeDocument/2006/relationships/image" Target="../media/image7.png"/><Relationship Id="rId4" Type="http://schemas.openxmlformats.org/officeDocument/2006/relationships/slideLayout" Target="../slideLayouts/slideLayout6.xml"/><Relationship Id="rId9" Type="http://schemas.openxmlformats.org/officeDocument/2006/relationships/image" Target="../media/image6.png"/><Relationship Id="rId14" Type="http://schemas.openxmlformats.org/officeDocument/2006/relationships/image" Target="../media/image11.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hyperlink" Target="https://vaww.vashare.vha.va.gov/sites/LIT/MISSION_Act/_layouts/15/start.aspx" TargetMode="External"/><Relationship Id="rId2" Type="http://schemas.openxmlformats.org/officeDocument/2006/relationships/image" Target="../media/image12.png"/><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hyperlink" Target="http://commons.wikimedia.org/wiki/File:USA_Flag_-_Hyannis_-_Massachusetts.jpg" TargetMode="External"/><Relationship Id="rId2" Type="http://schemas.openxmlformats.org/officeDocument/2006/relationships/image" Target="../media/image13.jpeg"/><Relationship Id="rId1" Type="http://schemas.openxmlformats.org/officeDocument/2006/relationships/slideLayout" Target="../slideLayouts/slideLayout4.xml"/><Relationship Id="rId4" Type="http://schemas.openxmlformats.org/officeDocument/2006/relationships/hyperlink" Target="https://creativecommons.org/licenses/by-sa/3.0/"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424D38-1C92-48A1-B030-79ACD81B3745}"/>
              </a:ext>
            </a:extLst>
          </p:cNvPr>
          <p:cNvSpPr>
            <a:spLocks noGrp="1"/>
          </p:cNvSpPr>
          <p:nvPr>
            <p:ph type="ctrTitle"/>
          </p:nvPr>
        </p:nvSpPr>
        <p:spPr>
          <a:xfrm>
            <a:off x="685800" y="533401"/>
            <a:ext cx="7772400" cy="3067050"/>
          </a:xfrm>
        </p:spPr>
        <p:txBody>
          <a:bodyPr/>
          <a:lstStyle/>
          <a:p>
            <a:r>
              <a:rPr lang="en-US" dirty="0"/>
              <a:t>VA- An Academic Partner for GME Expansion</a:t>
            </a:r>
            <a:br>
              <a:rPr lang="en-US" dirty="0"/>
            </a:br>
            <a:r>
              <a:rPr lang="en-US" dirty="0"/>
              <a:t>Tribal Self Governance Conference,  2019</a:t>
            </a:r>
          </a:p>
        </p:txBody>
      </p:sp>
      <p:sp>
        <p:nvSpPr>
          <p:cNvPr id="3" name="Subtitle 2">
            <a:extLst>
              <a:ext uri="{FF2B5EF4-FFF2-40B4-BE49-F238E27FC236}">
                <a16:creationId xmlns:a16="http://schemas.microsoft.com/office/drawing/2014/main" id="{E0B0E900-C30E-4334-A482-E347648254DD}"/>
              </a:ext>
            </a:extLst>
          </p:cNvPr>
          <p:cNvSpPr>
            <a:spLocks noGrp="1"/>
          </p:cNvSpPr>
          <p:nvPr>
            <p:ph type="subTitle" idx="1"/>
          </p:nvPr>
        </p:nvSpPr>
        <p:spPr/>
        <p:txBody>
          <a:bodyPr/>
          <a:lstStyle/>
          <a:p>
            <a:r>
              <a:rPr lang="en-US" dirty="0"/>
              <a:t>Edward T. Bope MD</a:t>
            </a:r>
          </a:p>
          <a:p>
            <a:r>
              <a:rPr lang="en-US" dirty="0"/>
              <a:t>Director of GME Expansion</a:t>
            </a:r>
          </a:p>
          <a:p>
            <a:r>
              <a:rPr lang="en-US" dirty="0"/>
              <a:t>VA Office of Academic Affiliations</a:t>
            </a:r>
          </a:p>
        </p:txBody>
      </p:sp>
    </p:spTree>
    <p:extLst>
      <p:ext uri="{BB962C8B-B14F-4D97-AF65-F5344CB8AC3E}">
        <p14:creationId xmlns:p14="http://schemas.microsoft.com/office/powerpoint/2010/main" val="379963813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is the VHA Mission?</a:t>
            </a:r>
          </a:p>
        </p:txBody>
      </p:sp>
      <p:sp>
        <p:nvSpPr>
          <p:cNvPr id="3" name="Content Placeholder 2"/>
          <p:cNvSpPr>
            <a:spLocks noGrp="1"/>
          </p:cNvSpPr>
          <p:nvPr>
            <p:ph idx="1"/>
          </p:nvPr>
        </p:nvSpPr>
        <p:spPr>
          <a:xfrm>
            <a:off x="4976812" y="1935650"/>
            <a:ext cx="3709987" cy="4190513"/>
          </a:xfrm>
        </p:spPr>
        <p:txBody>
          <a:bodyPr>
            <a:normAutofit/>
          </a:bodyPr>
          <a:lstStyle/>
          <a:p>
            <a:pPr marL="0" indent="0">
              <a:buNone/>
            </a:pPr>
            <a:r>
              <a:rPr lang="en-US" i="1" dirty="0"/>
              <a:t>Honor America’s Veterans by providing exceptional health care that improves their health and well-being.</a:t>
            </a:r>
          </a:p>
          <a:p>
            <a:pPr marL="0" indent="0">
              <a:buNone/>
            </a:pPr>
            <a:endParaRPr lang="en-US" i="1" dirty="0"/>
          </a:p>
        </p:txBody>
      </p:sp>
      <p:pic>
        <p:nvPicPr>
          <p:cNvPr id="9218" name="Picture 2" descr="C:\Users\vacoklinkk\AppData\Local\Microsoft\Windows\Temporary Internet Files\Content.IE5\EUZHTFAU\Long_path_to_take.....to_the_dovecote_(4699339324)[1].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57200" y="1935650"/>
            <a:ext cx="4519613" cy="435333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3040268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Veterans Health Administration</a:t>
            </a:r>
            <a:br>
              <a:rPr lang="en-US" dirty="0"/>
            </a:br>
            <a:r>
              <a:rPr lang="en-US" dirty="0"/>
              <a:t>Scope</a:t>
            </a:r>
          </a:p>
        </p:txBody>
      </p:sp>
      <p:sp>
        <p:nvSpPr>
          <p:cNvPr id="3" name="Content Placeholder 2"/>
          <p:cNvSpPr>
            <a:spLocks noGrp="1"/>
          </p:cNvSpPr>
          <p:nvPr>
            <p:ph idx="1"/>
          </p:nvPr>
        </p:nvSpPr>
        <p:spPr>
          <a:xfrm>
            <a:off x="0" y="1935650"/>
            <a:ext cx="8954429" cy="4190513"/>
          </a:xfrm>
        </p:spPr>
        <p:txBody>
          <a:bodyPr>
            <a:normAutofit lnSpcReduction="10000"/>
          </a:bodyPr>
          <a:lstStyle/>
          <a:p>
            <a:r>
              <a:rPr lang="en-US" dirty="0"/>
              <a:t>Largest integrated health system in the U.S.</a:t>
            </a:r>
          </a:p>
          <a:p>
            <a:pPr lvl="1">
              <a:buFont typeface="Arial" panose="020B0604020202020204" pitchFamily="34" charset="0"/>
              <a:buChar char="•"/>
            </a:pPr>
            <a:r>
              <a:rPr lang="en-US" sz="3000" dirty="0"/>
              <a:t>Single payer system</a:t>
            </a:r>
          </a:p>
          <a:p>
            <a:pPr lvl="1">
              <a:buFont typeface="Arial" panose="020B0604020202020204" pitchFamily="34" charset="0"/>
              <a:buChar char="•"/>
            </a:pPr>
            <a:r>
              <a:rPr lang="en-US" sz="3000" dirty="0"/>
              <a:t>Patient Centered Medical Home model</a:t>
            </a:r>
          </a:p>
          <a:p>
            <a:pPr lvl="1">
              <a:buFont typeface="Arial" panose="020B0604020202020204" pitchFamily="34" charset="0"/>
              <a:buChar char="•"/>
            </a:pPr>
            <a:r>
              <a:rPr lang="en-US" sz="3000" dirty="0"/>
              <a:t>Full service</a:t>
            </a:r>
          </a:p>
          <a:p>
            <a:pPr lvl="2"/>
            <a:r>
              <a:rPr lang="en-US" sz="3000" dirty="0"/>
              <a:t>800+ Community Based Outpatient Clinics</a:t>
            </a:r>
          </a:p>
          <a:p>
            <a:pPr lvl="2"/>
            <a:r>
              <a:rPr lang="en-US" sz="3000" dirty="0"/>
              <a:t>152 VAMC/hospitals</a:t>
            </a:r>
          </a:p>
          <a:p>
            <a:pPr lvl="2"/>
            <a:r>
              <a:rPr lang="en-US" sz="3000" dirty="0"/>
              <a:t>Community Living Centers (nursing facilities)</a:t>
            </a:r>
          </a:p>
          <a:p>
            <a:pPr lvl="2"/>
            <a:r>
              <a:rPr lang="en-US" sz="3000" dirty="0"/>
              <a:t>42,000 Physicians</a:t>
            </a:r>
          </a:p>
          <a:p>
            <a:pPr lvl="2"/>
            <a:endParaRPr lang="en-US" dirty="0"/>
          </a:p>
        </p:txBody>
      </p:sp>
    </p:spTree>
    <p:extLst>
      <p:ext uri="{BB962C8B-B14F-4D97-AF65-F5344CB8AC3E}">
        <p14:creationId xmlns:p14="http://schemas.microsoft.com/office/powerpoint/2010/main" val="91096992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Education is one of VA’s 4 Statutory Missions (38 USC 7302)</a:t>
            </a:r>
          </a:p>
        </p:txBody>
      </p:sp>
      <p:sp>
        <p:nvSpPr>
          <p:cNvPr id="3" name="Content Placeholder 2"/>
          <p:cNvSpPr>
            <a:spLocks noGrp="1"/>
          </p:cNvSpPr>
          <p:nvPr>
            <p:ph idx="1"/>
          </p:nvPr>
        </p:nvSpPr>
        <p:spPr/>
        <p:txBody>
          <a:bodyPr>
            <a:normAutofit/>
          </a:bodyPr>
          <a:lstStyle/>
          <a:p>
            <a:pPr marL="0" indent="0">
              <a:buNone/>
            </a:pPr>
            <a:r>
              <a:rPr lang="en-US" sz="3600" dirty="0">
                <a:latin typeface="+mn-lt"/>
              </a:rPr>
              <a:t>(a) … </a:t>
            </a:r>
            <a:r>
              <a:rPr lang="en-US" sz="3600" b="1" dirty="0">
                <a:solidFill>
                  <a:schemeClr val="accent4">
                    <a:lumMod val="75000"/>
                  </a:schemeClr>
                </a:solidFill>
                <a:latin typeface="+mn-lt"/>
              </a:rPr>
              <a:t>in order to assist in providing an adequate supply of health personnel to the Nation</a:t>
            </a:r>
            <a:r>
              <a:rPr lang="en-US" sz="3600" b="1" dirty="0">
                <a:latin typeface="+mn-lt"/>
              </a:rPr>
              <a:t>, </a:t>
            </a:r>
            <a:r>
              <a:rPr lang="en-US" sz="3600" dirty="0">
                <a:latin typeface="+mn-lt"/>
              </a:rPr>
              <a:t>the Secretary— to the extent feasible without interfering with the medical care and treatment of veterans, shall develop and </a:t>
            </a:r>
            <a:r>
              <a:rPr lang="en-US" sz="3600" b="1" dirty="0">
                <a:solidFill>
                  <a:srgbClr val="FF0000"/>
                </a:solidFill>
                <a:latin typeface="+mn-lt"/>
              </a:rPr>
              <a:t>carry out a program of education and training of health personnel; </a:t>
            </a:r>
          </a:p>
          <a:p>
            <a:pPr lvl="1"/>
            <a:endParaRPr lang="en-US" sz="1600" b="1" dirty="0">
              <a:solidFill>
                <a:srgbClr val="FF0000"/>
              </a:solidFill>
            </a:endParaRPr>
          </a:p>
          <a:p>
            <a:endParaRPr lang="en-US" sz="2000" dirty="0"/>
          </a:p>
          <a:p>
            <a:endParaRPr lang="en-US" sz="2000" dirty="0">
              <a:latin typeface="+mn-lt"/>
            </a:endParaRPr>
          </a:p>
          <a:p>
            <a:endParaRPr lang="en-US" dirty="0"/>
          </a:p>
        </p:txBody>
      </p:sp>
    </p:spTree>
    <p:extLst>
      <p:ext uri="{BB962C8B-B14F-4D97-AF65-F5344CB8AC3E}">
        <p14:creationId xmlns:p14="http://schemas.microsoft.com/office/powerpoint/2010/main" val="104205992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Title 1"/>
          <p:cNvSpPr>
            <a:spLocks noGrp="1"/>
          </p:cNvSpPr>
          <p:nvPr>
            <p:ph type="title"/>
          </p:nvPr>
        </p:nvSpPr>
        <p:spPr>
          <a:xfrm>
            <a:off x="220663" y="0"/>
            <a:ext cx="8923337" cy="1290638"/>
          </a:xfrm>
        </p:spPr>
        <p:txBody>
          <a:bodyPr/>
          <a:lstStyle/>
          <a:p>
            <a:pPr algn="ctr" eaLnBrk="1" hangingPunct="1"/>
            <a:r>
              <a:rPr lang="en-US" altLang="en-US" dirty="0">
                <a:solidFill>
                  <a:srgbClr val="FFC000"/>
                </a:solidFill>
                <a:latin typeface="Georgia" panose="02040502050405020303" pitchFamily="18" charset="0"/>
                <a:cs typeface="Georgia" panose="02040502050405020303" pitchFamily="18" charset="0"/>
              </a:rPr>
              <a:t>Medical Education Scope</a:t>
            </a:r>
          </a:p>
        </p:txBody>
      </p:sp>
      <p:sp>
        <p:nvSpPr>
          <p:cNvPr id="3" name="Content Placeholder 2"/>
          <p:cNvSpPr>
            <a:spLocks noGrp="1"/>
          </p:cNvSpPr>
          <p:nvPr>
            <p:ph idx="1"/>
          </p:nvPr>
        </p:nvSpPr>
        <p:spPr>
          <a:xfrm>
            <a:off x="457200" y="1700212"/>
            <a:ext cx="8229600" cy="4624387"/>
          </a:xfrm>
        </p:spPr>
        <p:txBody>
          <a:bodyPr rtlCol="0">
            <a:normAutofit fontScale="77500" lnSpcReduction="20000"/>
          </a:bodyPr>
          <a:lstStyle/>
          <a:p>
            <a:pPr eaLnBrk="1" fontAlgn="auto" hangingPunct="1">
              <a:spcAft>
                <a:spcPts val="0"/>
              </a:spcAft>
              <a:buFont typeface="Arial"/>
              <a:buChar char="•"/>
              <a:defRPr/>
            </a:pPr>
            <a:r>
              <a:rPr lang="en-US" sz="5200" dirty="0"/>
              <a:t>OAA GME support:</a:t>
            </a:r>
          </a:p>
          <a:p>
            <a:pPr lvl="1" eaLnBrk="1" fontAlgn="auto" hangingPunct="1">
              <a:spcAft>
                <a:spcPts val="0"/>
              </a:spcAft>
              <a:buFont typeface="Arial" panose="020B0604020202020204" pitchFamily="34" charset="0"/>
              <a:buChar char="•"/>
              <a:defRPr/>
            </a:pPr>
            <a:r>
              <a:rPr lang="en-US" sz="5200" dirty="0"/>
              <a:t>11,000 positions </a:t>
            </a:r>
          </a:p>
          <a:p>
            <a:pPr lvl="1" eaLnBrk="1" fontAlgn="auto" hangingPunct="1">
              <a:spcAft>
                <a:spcPts val="0"/>
              </a:spcAft>
              <a:buFont typeface="Arial" panose="020B0604020202020204" pitchFamily="34" charset="0"/>
              <a:buChar char="•"/>
              <a:defRPr/>
            </a:pPr>
            <a:r>
              <a:rPr lang="en-US" sz="5200" dirty="0"/>
              <a:t>Over 43,000 individual residents</a:t>
            </a:r>
          </a:p>
          <a:p>
            <a:pPr eaLnBrk="1" fontAlgn="auto" hangingPunct="1">
              <a:spcAft>
                <a:spcPts val="0"/>
              </a:spcAft>
              <a:buFont typeface="Arial"/>
              <a:buChar char="•"/>
              <a:defRPr/>
            </a:pPr>
            <a:r>
              <a:rPr lang="en-US" sz="5200" dirty="0"/>
              <a:t>24,000 medical students receive clinical training in VA each year</a:t>
            </a:r>
          </a:p>
          <a:p>
            <a:pPr eaLnBrk="1" fontAlgn="auto" hangingPunct="1">
              <a:spcAft>
                <a:spcPts val="0"/>
              </a:spcAft>
              <a:buFont typeface="Arial"/>
              <a:buChar char="•"/>
              <a:defRPr/>
            </a:pPr>
            <a:r>
              <a:rPr lang="en-US" sz="5200" dirty="0"/>
              <a:t>Almost all programs sponsored outside of VA </a:t>
            </a:r>
            <a:r>
              <a:rPr lang="en-US" sz="5100" dirty="0"/>
              <a:t>through Affiliation Agreements </a:t>
            </a:r>
            <a:r>
              <a:rPr lang="en-US" sz="3600" dirty="0"/>
              <a:t>(3 exceptions)</a:t>
            </a:r>
          </a:p>
          <a:p>
            <a:pPr eaLnBrk="1" fontAlgn="auto" hangingPunct="1">
              <a:spcAft>
                <a:spcPts val="0"/>
              </a:spcAft>
              <a:buFont typeface="Arial"/>
              <a:buChar char="•"/>
              <a:defRPr/>
            </a:pPr>
            <a:endParaRPr lang="en-US" sz="2800" dirty="0"/>
          </a:p>
          <a:p>
            <a:pPr eaLnBrk="1" fontAlgn="auto" hangingPunct="1">
              <a:spcAft>
                <a:spcPts val="0"/>
              </a:spcAft>
              <a:buFont typeface="Arial"/>
              <a:buChar char="•"/>
              <a:defRPr/>
            </a:pPr>
            <a:endParaRPr lang="en-US" dirty="0"/>
          </a:p>
        </p:txBody>
      </p:sp>
    </p:spTree>
    <p:extLst>
      <p:ext uri="{BB962C8B-B14F-4D97-AF65-F5344CB8AC3E}">
        <p14:creationId xmlns:p14="http://schemas.microsoft.com/office/powerpoint/2010/main" val="169315931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rtlCol="0">
            <a:normAutofit/>
          </a:bodyPr>
          <a:lstStyle/>
          <a:p>
            <a:pPr algn="ctr" eaLnBrk="1" fontAlgn="auto" hangingPunct="1">
              <a:spcAft>
                <a:spcPts val="0"/>
              </a:spcAft>
              <a:defRPr/>
            </a:pPr>
            <a:r>
              <a:rPr lang="en-US" dirty="0">
                <a:solidFill>
                  <a:srgbClr val="FFC000"/>
                </a:solidFill>
                <a:ea typeface="+mj-ea"/>
              </a:rPr>
              <a:t>Scope of Affiliations (AY2016-17)</a:t>
            </a:r>
          </a:p>
        </p:txBody>
      </p:sp>
      <p:sp>
        <p:nvSpPr>
          <p:cNvPr id="44035" name="Content Placeholder 2"/>
          <p:cNvSpPr>
            <a:spLocks noGrp="1"/>
          </p:cNvSpPr>
          <p:nvPr>
            <p:ph sz="half" idx="1"/>
          </p:nvPr>
        </p:nvSpPr>
        <p:spPr/>
        <p:txBody>
          <a:bodyPr/>
          <a:lstStyle/>
          <a:p>
            <a:pPr eaLnBrk="1" hangingPunct="1"/>
            <a:r>
              <a:rPr lang="en-US" altLang="en-US" dirty="0">
                <a:latin typeface="Calibri" panose="020F0502020204030204" pitchFamily="34" charset="0"/>
              </a:rPr>
              <a:t>144 of 149 allopathic medical schools </a:t>
            </a:r>
          </a:p>
          <a:p>
            <a:pPr eaLnBrk="1" hangingPunct="1"/>
            <a:r>
              <a:rPr lang="en-US" altLang="en-US" dirty="0">
                <a:latin typeface="Calibri" panose="020F0502020204030204" pitchFamily="34" charset="0"/>
              </a:rPr>
              <a:t>34 of 34 osteopathic medical schools</a:t>
            </a:r>
          </a:p>
          <a:p>
            <a:pPr eaLnBrk="1" hangingPunct="1"/>
            <a:r>
              <a:rPr lang="en-US" altLang="en-US" dirty="0">
                <a:latin typeface="Calibri" panose="020F0502020204030204" pitchFamily="34" charset="0"/>
              </a:rPr>
              <a:t>40+ health professions</a:t>
            </a:r>
          </a:p>
          <a:p>
            <a:pPr lvl="1" eaLnBrk="1" hangingPunct="1">
              <a:buFont typeface="Arial" panose="020B0604020202020204" pitchFamily="34" charset="0"/>
              <a:buChar char="•"/>
            </a:pPr>
            <a:r>
              <a:rPr lang="en-US" altLang="en-US" sz="2800" dirty="0">
                <a:latin typeface="Calibri" panose="020F0502020204030204" pitchFamily="34" charset="0"/>
              </a:rPr>
              <a:t>1,800+ colleges and universities </a:t>
            </a:r>
          </a:p>
          <a:p>
            <a:pPr lvl="1" eaLnBrk="1" hangingPunct="1">
              <a:buFont typeface="Arial" panose="020B0604020202020204" pitchFamily="34" charset="0"/>
              <a:buChar char="•"/>
            </a:pPr>
            <a:r>
              <a:rPr lang="en-US" altLang="en-US" sz="2800" dirty="0">
                <a:latin typeface="Calibri" panose="020F0502020204030204" pitchFamily="34" charset="0"/>
              </a:rPr>
              <a:t>7,200+ program agreements </a:t>
            </a:r>
          </a:p>
          <a:p>
            <a:pPr eaLnBrk="1" hangingPunct="1"/>
            <a:endParaRPr lang="en-US" altLang="en-US" dirty="0"/>
          </a:p>
        </p:txBody>
      </p:sp>
      <p:pic>
        <p:nvPicPr>
          <p:cNvPr id="5" name="Content Placeholder 4">
            <a:extLst>
              <a:ext uri="{FF2B5EF4-FFF2-40B4-BE49-F238E27FC236}">
                <a16:creationId xmlns:a16="http://schemas.microsoft.com/office/drawing/2014/main" id="{F68C1862-A0E1-4A9E-ACE8-BC7E1520553D}"/>
              </a:ext>
            </a:extLst>
          </p:cNvPr>
          <p:cNvPicPr>
            <a:picLocks noGrp="1" noChangeAspect="1"/>
          </p:cNvPicPr>
          <p:nvPr>
            <p:ph sz="half" idx="2"/>
          </p:nvPr>
        </p:nvPicPr>
        <p:blipFill>
          <a:blip r:embed="rId3" cstate="print">
            <a:extLst>
              <a:ext uri="{28A0092B-C50C-407E-A947-70E740481C1C}">
                <a14:useLocalDpi xmlns:a14="http://schemas.microsoft.com/office/drawing/2010/main" val="0"/>
              </a:ext>
              <a:ext uri="{837473B0-CC2E-450A-ABE3-18F120FF3D39}">
                <a1611:picAttrSrcUrl xmlns:a1611="http://schemas.microsoft.com/office/drawing/2016/11/main" r:id="rId4"/>
              </a:ext>
            </a:extLst>
          </a:blip>
          <a:stretch>
            <a:fillRect/>
          </a:stretch>
        </p:blipFill>
        <p:spPr>
          <a:xfrm>
            <a:off x="4716163" y="1600200"/>
            <a:ext cx="3902675" cy="4525963"/>
          </a:xfrm>
        </p:spPr>
      </p:pic>
    </p:spTree>
    <p:extLst>
      <p:ext uri="{BB962C8B-B14F-4D97-AF65-F5344CB8AC3E}">
        <p14:creationId xmlns:p14="http://schemas.microsoft.com/office/powerpoint/2010/main" val="4141128278"/>
      </p:ext>
    </p:extLst>
  </p:cSld>
  <p:clrMapOvr>
    <a:masterClrMapping/>
  </p:clrMapOvr>
  <p:transition spd="slow"/>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44699" y="141667"/>
            <a:ext cx="8610051" cy="1475681"/>
          </a:xfrm>
        </p:spPr>
        <p:txBody>
          <a:bodyPr>
            <a:normAutofit/>
          </a:bodyPr>
          <a:lstStyle/>
          <a:p>
            <a:pPr algn="ctr"/>
            <a:r>
              <a:rPr lang="en-US" dirty="0"/>
              <a:t>Veterans Access, Choice, &amp; Accountability Act (VACAA)</a:t>
            </a:r>
          </a:p>
        </p:txBody>
      </p:sp>
      <p:sp>
        <p:nvSpPr>
          <p:cNvPr id="3" name="Content Placeholder 2"/>
          <p:cNvSpPr>
            <a:spLocks noGrp="1"/>
          </p:cNvSpPr>
          <p:nvPr>
            <p:ph idx="1"/>
          </p:nvPr>
        </p:nvSpPr>
        <p:spPr>
          <a:xfrm>
            <a:off x="457200" y="1707502"/>
            <a:ext cx="8397550" cy="4907480"/>
          </a:xfrm>
        </p:spPr>
        <p:txBody>
          <a:bodyPr>
            <a:normAutofit/>
          </a:bodyPr>
          <a:lstStyle/>
          <a:p>
            <a:pPr lvl="0"/>
            <a:r>
              <a:rPr lang="en-US" sz="3200" dirty="0">
                <a:effectLst>
                  <a:outerShdw blurRad="38100" dist="38100" dir="2700000" algn="tl">
                    <a:srgbClr val="000000">
                      <a:alpha val="43137"/>
                    </a:srgbClr>
                  </a:outerShdw>
                </a:effectLst>
                <a:latin typeface="+mn-lt"/>
              </a:rPr>
              <a:t>PL 113-146: </a:t>
            </a:r>
            <a:r>
              <a:rPr lang="en-US" sz="3200" dirty="0">
                <a:latin typeface="+mn-lt"/>
              </a:rPr>
              <a:t>Enacted by Congress &amp; signed by the President on August 7, 2014 – Section 301(b)</a:t>
            </a:r>
          </a:p>
          <a:p>
            <a:pPr lvl="1">
              <a:buFont typeface="Courier New" panose="02070309020205020404" pitchFamily="49" charset="0"/>
              <a:buChar char="o"/>
            </a:pPr>
            <a:r>
              <a:rPr lang="en-US" sz="3200" dirty="0">
                <a:latin typeface="+mn-lt"/>
              </a:rPr>
              <a:t>Provision to expand VA GME by “up to 1,500 positions” over 5 years beginning 1 year after signing. Now extended to 10 years</a:t>
            </a:r>
          </a:p>
          <a:p>
            <a:pPr lvl="1">
              <a:buFont typeface="Courier New" panose="02070309020205020404" pitchFamily="49" charset="0"/>
              <a:buChar char="o"/>
            </a:pPr>
            <a:r>
              <a:rPr lang="en-US" sz="3200" dirty="0">
                <a:latin typeface="+mn-lt"/>
              </a:rPr>
              <a:t>Funding priorities defined in law</a:t>
            </a:r>
          </a:p>
        </p:txBody>
      </p:sp>
    </p:spTree>
    <p:extLst>
      <p:ext uri="{BB962C8B-B14F-4D97-AF65-F5344CB8AC3E}">
        <p14:creationId xmlns:p14="http://schemas.microsoft.com/office/powerpoint/2010/main" val="415652128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dirty="0"/>
              <a:t>VACAA GME Expansion at 5 Years By the Numbers</a:t>
            </a:r>
          </a:p>
        </p:txBody>
      </p:sp>
      <p:graphicFrame>
        <p:nvGraphicFramePr>
          <p:cNvPr id="4" name="Content Placeholder 3"/>
          <p:cNvGraphicFramePr>
            <a:graphicFrameLocks noGrp="1"/>
          </p:cNvGraphicFramePr>
          <p:nvPr>
            <p:ph idx="1"/>
            <p:extLst/>
          </p:nvPr>
        </p:nvGraphicFramePr>
        <p:xfrm>
          <a:off x="1428751" y="2114551"/>
          <a:ext cx="6172202" cy="3220161"/>
        </p:xfrm>
        <a:graphic>
          <a:graphicData uri="http://schemas.openxmlformats.org/drawingml/2006/table">
            <a:tbl>
              <a:tblPr/>
              <a:tblGrid>
                <a:gridCol w="2164514">
                  <a:extLst>
                    <a:ext uri="{9D8B030D-6E8A-4147-A177-3AD203B41FA5}">
                      <a16:colId xmlns:a16="http://schemas.microsoft.com/office/drawing/2014/main" val="20000"/>
                    </a:ext>
                  </a:extLst>
                </a:gridCol>
                <a:gridCol w="521423">
                  <a:extLst>
                    <a:ext uri="{9D8B030D-6E8A-4147-A177-3AD203B41FA5}">
                      <a16:colId xmlns:a16="http://schemas.microsoft.com/office/drawing/2014/main" val="20001"/>
                    </a:ext>
                  </a:extLst>
                </a:gridCol>
                <a:gridCol w="606307">
                  <a:extLst>
                    <a:ext uri="{9D8B030D-6E8A-4147-A177-3AD203B41FA5}">
                      <a16:colId xmlns:a16="http://schemas.microsoft.com/office/drawing/2014/main" val="20002"/>
                    </a:ext>
                  </a:extLst>
                </a:gridCol>
                <a:gridCol w="606307">
                  <a:extLst>
                    <a:ext uri="{9D8B030D-6E8A-4147-A177-3AD203B41FA5}">
                      <a16:colId xmlns:a16="http://schemas.microsoft.com/office/drawing/2014/main" val="20003"/>
                    </a:ext>
                  </a:extLst>
                </a:gridCol>
                <a:gridCol w="606307">
                  <a:extLst>
                    <a:ext uri="{9D8B030D-6E8A-4147-A177-3AD203B41FA5}">
                      <a16:colId xmlns:a16="http://schemas.microsoft.com/office/drawing/2014/main" val="20005"/>
                    </a:ext>
                  </a:extLst>
                </a:gridCol>
                <a:gridCol w="606307">
                  <a:extLst>
                    <a:ext uri="{9D8B030D-6E8A-4147-A177-3AD203B41FA5}">
                      <a16:colId xmlns:a16="http://schemas.microsoft.com/office/drawing/2014/main" val="4121072786"/>
                    </a:ext>
                  </a:extLst>
                </a:gridCol>
                <a:gridCol w="1061037">
                  <a:extLst>
                    <a:ext uri="{9D8B030D-6E8A-4147-A177-3AD203B41FA5}">
                      <a16:colId xmlns:a16="http://schemas.microsoft.com/office/drawing/2014/main" val="20004"/>
                    </a:ext>
                  </a:extLst>
                </a:gridCol>
              </a:tblGrid>
              <a:tr h="857250">
                <a:tc gridSpan="7">
                  <a:txBody>
                    <a:bodyPr/>
                    <a:lstStyle/>
                    <a:p>
                      <a:pPr algn="l" fontAlgn="b"/>
                      <a:r>
                        <a:rPr lang="en-US" sz="1800" b="1" i="0" u="none" strike="noStrike" dirty="0">
                          <a:solidFill>
                            <a:srgbClr val="000000"/>
                          </a:solidFill>
                          <a:effectLst/>
                          <a:latin typeface="Calibri"/>
                        </a:rPr>
                        <a:t>VACAA Data by # positions</a:t>
                      </a:r>
                    </a:p>
                    <a:p>
                      <a:pPr algn="l" fontAlgn="b"/>
                      <a:endParaRPr lang="en-US" sz="1800" b="1" i="0" u="none" strike="noStrike" dirty="0">
                        <a:solidFill>
                          <a:srgbClr val="000000"/>
                        </a:solidFill>
                        <a:effectLst/>
                        <a:latin typeface="Calibri"/>
                      </a:endParaRPr>
                    </a:p>
                  </a:txBody>
                  <a:tcPr marL="0" marR="0" marT="0" marB="0" anchor="b">
                    <a:lnL>
                      <a:noFill/>
                    </a:lnL>
                    <a:lnR>
                      <a:noFill/>
                    </a:lnR>
                    <a:lnT>
                      <a:noFill/>
                    </a:lnT>
                    <a:lnB w="6350" cap="flat" cmpd="sng" algn="ctr">
                      <a:solidFill>
                        <a:srgbClr val="000000"/>
                      </a:solidFill>
                      <a:prstDash val="solid"/>
                      <a:round/>
                      <a:headEnd type="none" w="med" len="med"/>
                      <a:tailEnd type="none" w="med" len="med"/>
                    </a:lnB>
                  </a:tcPr>
                </a:tc>
                <a:tc hMerge="1">
                  <a:txBody>
                    <a:bodyPr/>
                    <a:lstStyle/>
                    <a:p>
                      <a:endParaRPr lang="en-US"/>
                    </a:p>
                  </a:txBody>
                  <a:tcPr/>
                </a:tc>
                <a:tc hMerge="1">
                  <a:txBody>
                    <a:bodyPr/>
                    <a:lstStyle/>
                    <a:p>
                      <a:pPr algn="ctr" fontAlgn="ctr"/>
                      <a:endParaRPr lang="en-US" sz="1100" b="0" i="0" u="none" strike="noStrike" dirty="0">
                        <a:solidFill>
                          <a:srgbClr val="000000"/>
                        </a:solidFill>
                        <a:effectLst/>
                        <a:latin typeface="Calibri"/>
                      </a:endParaRPr>
                    </a:p>
                  </a:txBody>
                  <a:tcPr marL="0" marR="0" marT="0" marB="0" anchor="ctr">
                    <a:lnL>
                      <a:noFill/>
                    </a:lnL>
                    <a:lnR>
                      <a:noFill/>
                    </a:lnR>
                    <a:lnT>
                      <a:noFill/>
                    </a:lnT>
                    <a:lnB w="6350" cap="flat" cmpd="sng" algn="ctr">
                      <a:solidFill>
                        <a:srgbClr val="000000"/>
                      </a:solidFill>
                      <a:prstDash val="solid"/>
                      <a:round/>
                      <a:headEnd type="none" w="med" len="med"/>
                      <a:tailEnd type="none" w="med" len="med"/>
                    </a:lnB>
                  </a:tcPr>
                </a:tc>
                <a:tc hMerge="1">
                  <a:txBody>
                    <a:bodyPr/>
                    <a:lstStyle/>
                    <a:p>
                      <a:pPr algn="ctr" fontAlgn="ctr"/>
                      <a:endParaRPr lang="en-US" sz="1100" b="0" i="0" u="none" strike="noStrike" dirty="0">
                        <a:solidFill>
                          <a:srgbClr val="000000"/>
                        </a:solidFill>
                        <a:effectLst/>
                        <a:latin typeface="Calibri"/>
                      </a:endParaRPr>
                    </a:p>
                  </a:txBody>
                  <a:tcPr marL="0" marR="0" marT="0" marB="0" anchor="ctr">
                    <a:lnL>
                      <a:noFill/>
                    </a:lnL>
                    <a:lnR>
                      <a:noFill/>
                    </a:lnR>
                    <a:lnT>
                      <a:noFill/>
                    </a:lnT>
                    <a:lnB w="6350" cap="flat" cmpd="sng" algn="ctr">
                      <a:solidFill>
                        <a:srgbClr val="000000"/>
                      </a:solidFill>
                      <a:prstDash val="solid"/>
                      <a:round/>
                      <a:headEnd type="none" w="med" len="med"/>
                      <a:tailEnd type="none" w="med" len="med"/>
                    </a:lnB>
                  </a:tcPr>
                </a:tc>
                <a:tc hMerge="1">
                  <a:txBody>
                    <a:bodyPr/>
                    <a:lstStyle/>
                    <a:p>
                      <a:pPr algn="ctr" fontAlgn="ctr"/>
                      <a:endParaRPr lang="en-US" sz="1100" b="0" i="0" u="none" strike="noStrike" dirty="0">
                        <a:solidFill>
                          <a:srgbClr val="000000"/>
                        </a:solidFill>
                        <a:effectLst/>
                        <a:latin typeface="Calibri"/>
                      </a:endParaRPr>
                    </a:p>
                  </a:txBody>
                  <a:tcPr marL="0" marR="0" marT="0" marB="0" anchor="ctr">
                    <a:lnL>
                      <a:noFill/>
                    </a:lnL>
                    <a:lnR>
                      <a:noFill/>
                    </a:lnR>
                    <a:lnT>
                      <a:noFill/>
                    </a:lnT>
                    <a:lnB w="6350" cap="flat" cmpd="sng" algn="ctr">
                      <a:solidFill>
                        <a:srgbClr val="000000"/>
                      </a:solidFill>
                      <a:prstDash val="solid"/>
                      <a:round/>
                      <a:headEnd type="none" w="med" len="med"/>
                      <a:tailEnd type="none" w="med" len="med"/>
                    </a:lnB>
                  </a:tcPr>
                </a:tc>
                <a:tc hMerge="1">
                  <a:txBody>
                    <a:bodyPr/>
                    <a:lstStyle/>
                    <a:p>
                      <a:endParaRPr lang="en-US"/>
                    </a:p>
                  </a:txBody>
                  <a:tcPr/>
                </a:tc>
                <a:tc hMerge="1">
                  <a:txBody>
                    <a:bodyPr/>
                    <a:lstStyle/>
                    <a:p>
                      <a:pPr algn="l" fontAlgn="b"/>
                      <a:endParaRPr lang="en-US" sz="1100" b="0" i="0" u="none" strike="noStrike" dirty="0">
                        <a:solidFill>
                          <a:srgbClr val="000000"/>
                        </a:solidFill>
                        <a:effectLst/>
                        <a:latin typeface="Calibri"/>
                      </a:endParaRPr>
                    </a:p>
                  </a:txBody>
                  <a:tcPr marL="0" marR="0" marT="0" marB="0" anchor="b">
                    <a:lnL>
                      <a:noFill/>
                    </a:lnL>
                    <a:lnR>
                      <a:noFill/>
                    </a:lnR>
                    <a:lnT>
                      <a:noFill/>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0"/>
                  </a:ext>
                </a:extLst>
              </a:tr>
              <a:tr h="272420">
                <a:tc>
                  <a:txBody>
                    <a:bodyPr/>
                    <a:lstStyle/>
                    <a:p>
                      <a:pPr algn="ctr" fontAlgn="ctr"/>
                      <a:r>
                        <a:rPr lang="en-US" sz="1400" b="1" i="0" u="none" strike="noStrike" dirty="0">
                          <a:solidFill>
                            <a:srgbClr val="FFFFFF"/>
                          </a:solidFill>
                          <a:effectLst/>
                          <a:latin typeface="Calibri"/>
                        </a:rPr>
                        <a:t>VACAA GME Initiative </a:t>
                      </a:r>
                    </a:p>
                  </a:txBody>
                  <a:tcPr marL="0" marR="0" marT="0" marB="0" anchor="ctr">
                    <a:lnL w="635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a:noFill/>
                    </a:lnB>
                    <a:solidFill>
                      <a:srgbClr val="538DD5"/>
                    </a:solidFill>
                  </a:tcPr>
                </a:tc>
                <a:tc gridSpan="4">
                  <a:txBody>
                    <a:bodyPr/>
                    <a:lstStyle/>
                    <a:p>
                      <a:pPr algn="ctr" fontAlgn="ctr"/>
                      <a:r>
                        <a:rPr lang="en-US" sz="1400" b="1" i="0" u="none" strike="noStrike" dirty="0">
                          <a:solidFill>
                            <a:srgbClr val="FFFFFF"/>
                          </a:solidFill>
                          <a:effectLst/>
                          <a:latin typeface="Calibri"/>
                        </a:rPr>
                        <a:t>Approved Positions</a:t>
                      </a:r>
                    </a:p>
                  </a:txBody>
                  <a:tcPr marL="0" marR="0" marT="0" marB="0" anchor="ctr">
                    <a:lnL>
                      <a:noFill/>
                    </a:lnL>
                    <a:lnR w="12700" cap="flat" cmpd="sng" algn="ctr">
                      <a:noFill/>
                      <a:prstDash val="solid"/>
                      <a:round/>
                      <a:headEnd type="none" w="med" len="med"/>
                      <a:tailEnd type="none" w="med" len="med"/>
                    </a:lnR>
                    <a:lnT w="6350" cap="flat" cmpd="sng" algn="ctr">
                      <a:solidFill>
                        <a:srgbClr val="000000"/>
                      </a:solidFill>
                      <a:prstDash val="solid"/>
                      <a:round/>
                      <a:headEnd type="none" w="med" len="med"/>
                      <a:tailEnd type="none" w="med" len="med"/>
                    </a:lnT>
                    <a:lnB>
                      <a:noFill/>
                    </a:lnB>
                    <a:solidFill>
                      <a:srgbClr val="538DD5"/>
                    </a:solidFill>
                  </a:tcPr>
                </a:tc>
                <a:tc hMerge="1">
                  <a:txBody>
                    <a:bodyPr/>
                    <a:lstStyle/>
                    <a:p>
                      <a:endParaRPr lang="en-US"/>
                    </a:p>
                  </a:txBody>
                  <a:tcPr/>
                </a:tc>
                <a:tc hMerge="1">
                  <a:txBody>
                    <a:bodyPr/>
                    <a:lstStyle/>
                    <a:p>
                      <a:endParaRPr lang="en-US"/>
                    </a:p>
                  </a:txBody>
                  <a:tcPr/>
                </a:tc>
                <a:tc hMerge="1">
                  <a:txBody>
                    <a:bodyPr/>
                    <a:lstStyle/>
                    <a:p>
                      <a:pPr algn="ctr" fontAlgn="ctr"/>
                      <a:endParaRPr lang="en-US" sz="1800" b="1" i="0" u="none" strike="noStrike" dirty="0">
                        <a:solidFill>
                          <a:srgbClr val="FFFFFF"/>
                        </a:solidFill>
                        <a:effectLst/>
                        <a:latin typeface="Calibri"/>
                      </a:endParaRPr>
                    </a:p>
                  </a:txBody>
                  <a:tcPr marL="0" marR="0" marT="0" marB="0" anchor="ctr">
                    <a:lnL w="12700" cap="flat" cmpd="sng" algn="ctr">
                      <a:no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a:noFill/>
                    </a:lnB>
                    <a:lnTlToBr w="12700" cmpd="sng">
                      <a:noFill/>
                      <a:prstDash val="solid"/>
                    </a:lnTlToBr>
                    <a:lnBlToTr w="12700" cmpd="sng">
                      <a:noFill/>
                      <a:prstDash val="solid"/>
                    </a:lnBlToTr>
                    <a:solidFill>
                      <a:srgbClr val="538DD5"/>
                    </a:solidFill>
                  </a:tcPr>
                </a:tc>
                <a:tc>
                  <a:txBody>
                    <a:bodyPr/>
                    <a:lstStyle/>
                    <a:p>
                      <a:pPr algn="ctr" fontAlgn="ctr"/>
                      <a:endParaRPr lang="en-US" sz="1400" b="1" i="0" u="none" strike="noStrike" dirty="0">
                        <a:solidFill>
                          <a:srgbClr val="FFFFFF"/>
                        </a:solidFill>
                        <a:effectLst/>
                        <a:latin typeface="Calibri"/>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6350" cap="flat" cmpd="sng" algn="ctr">
                      <a:noFill/>
                      <a:prstDash val="solid"/>
                      <a:round/>
                      <a:headEnd type="none" w="med" len="med"/>
                      <a:tailEnd type="none" w="med" len="med"/>
                    </a:lnT>
                    <a:lnB>
                      <a:noFill/>
                    </a:lnB>
                    <a:lnTlToBr w="12700" cmpd="sng">
                      <a:noFill/>
                      <a:prstDash val="solid"/>
                    </a:lnTlToBr>
                    <a:lnBlToTr w="12700" cmpd="sng">
                      <a:noFill/>
                      <a:prstDash val="solid"/>
                    </a:lnBlToTr>
                    <a:solidFill>
                      <a:srgbClr val="538DD5"/>
                    </a:solidFill>
                  </a:tcPr>
                </a:tc>
                <a:tc>
                  <a:txBody>
                    <a:bodyPr/>
                    <a:lstStyle/>
                    <a:p>
                      <a:pPr algn="ctr" fontAlgn="ctr"/>
                      <a:r>
                        <a:rPr lang="en-US" sz="1200" b="1" i="1" u="none" strike="noStrike" dirty="0">
                          <a:solidFill>
                            <a:srgbClr val="FFFF00"/>
                          </a:solidFill>
                          <a:effectLst/>
                          <a:latin typeface="Calibri"/>
                        </a:rPr>
                        <a:t>Cumulative </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a:noFill/>
                    </a:lnB>
                    <a:solidFill>
                      <a:srgbClr val="538DD5"/>
                    </a:solidFill>
                  </a:tcPr>
                </a:tc>
                <a:extLst>
                  <a:ext uri="{0D108BD9-81ED-4DB2-BD59-A6C34878D82A}">
                    <a16:rowId xmlns:a16="http://schemas.microsoft.com/office/drawing/2014/main" val="10001"/>
                  </a:ext>
                </a:extLst>
              </a:tr>
              <a:tr h="356231">
                <a:tc>
                  <a:txBody>
                    <a:bodyPr/>
                    <a:lstStyle/>
                    <a:p>
                      <a:pPr algn="ctr" fontAlgn="ctr"/>
                      <a:r>
                        <a:rPr lang="en-US" sz="1400" b="1" i="0" u="none" strike="noStrike" dirty="0">
                          <a:solidFill>
                            <a:srgbClr val="FFFFFF"/>
                          </a:solidFill>
                          <a:effectLst/>
                          <a:latin typeface="Calibri"/>
                        </a:rPr>
                        <a:t>through 5th Round</a:t>
                      </a:r>
                    </a:p>
                  </a:txBody>
                  <a:tcPr marL="0" marR="0" marT="0" marB="0" anchor="ctr">
                    <a:lnL w="6350" cap="flat" cmpd="sng" algn="ctr">
                      <a:solidFill>
                        <a:srgbClr val="000000"/>
                      </a:solidFill>
                      <a:prstDash val="solid"/>
                      <a:round/>
                      <a:headEnd type="none" w="med" len="med"/>
                      <a:tailEnd type="none" w="med" len="med"/>
                    </a:lnL>
                    <a:lnR>
                      <a:noFill/>
                    </a:lnR>
                    <a:lnT>
                      <a:noFill/>
                    </a:lnT>
                    <a:lnB>
                      <a:noFill/>
                    </a:lnB>
                    <a:solidFill>
                      <a:srgbClr val="538DD5"/>
                    </a:solidFill>
                  </a:tcPr>
                </a:tc>
                <a:tc>
                  <a:txBody>
                    <a:bodyPr/>
                    <a:lstStyle/>
                    <a:p>
                      <a:pPr algn="ctr" fontAlgn="ctr"/>
                      <a:r>
                        <a:rPr lang="en-US" sz="1200" b="1" i="1" u="none" strike="noStrike" dirty="0">
                          <a:solidFill>
                            <a:srgbClr val="FFFF00"/>
                          </a:solidFill>
                          <a:effectLst/>
                          <a:latin typeface="Calibri"/>
                        </a:rPr>
                        <a:t>Round 1</a:t>
                      </a:r>
                      <a:r>
                        <a:rPr lang="en-US" sz="1200" b="1" i="1" u="none" strike="noStrike" dirty="0">
                          <a:solidFill>
                            <a:schemeClr val="tx1"/>
                          </a:solidFill>
                          <a:effectLst/>
                          <a:latin typeface="Calibri"/>
                        </a:rPr>
                        <a:t> </a:t>
                      </a:r>
                    </a:p>
                  </a:txBody>
                  <a:tcPr marL="0" marR="0" marT="0" marB="0" anchor="ctr">
                    <a:lnL>
                      <a:noFill/>
                    </a:lnL>
                    <a:lnR>
                      <a:noFill/>
                    </a:lnR>
                    <a:lnT>
                      <a:noFill/>
                    </a:lnT>
                    <a:lnB>
                      <a:noFill/>
                    </a:lnB>
                    <a:solidFill>
                      <a:srgbClr val="538DD5"/>
                    </a:solidFill>
                  </a:tcPr>
                </a:tc>
                <a:tc>
                  <a:txBody>
                    <a:bodyPr/>
                    <a:lstStyle/>
                    <a:p>
                      <a:pPr algn="ctr" fontAlgn="ctr"/>
                      <a:r>
                        <a:rPr lang="en-US" sz="1200" b="1" i="1" u="none" strike="noStrike" dirty="0">
                          <a:solidFill>
                            <a:srgbClr val="FFFF00"/>
                          </a:solidFill>
                          <a:effectLst/>
                          <a:latin typeface="Calibri"/>
                        </a:rPr>
                        <a:t>Round 2</a:t>
                      </a:r>
                    </a:p>
                  </a:txBody>
                  <a:tcPr marL="0" marR="0" marT="0" marB="0" anchor="ctr">
                    <a:lnL>
                      <a:noFill/>
                    </a:lnL>
                    <a:lnR>
                      <a:noFill/>
                    </a:lnR>
                    <a:lnT>
                      <a:noFill/>
                    </a:lnT>
                    <a:lnB>
                      <a:noFill/>
                    </a:lnB>
                    <a:solidFill>
                      <a:srgbClr val="538DD5"/>
                    </a:solidFill>
                  </a:tcPr>
                </a:tc>
                <a:tc>
                  <a:txBody>
                    <a:bodyPr/>
                    <a:lstStyle/>
                    <a:p>
                      <a:pPr algn="ctr" fontAlgn="ctr"/>
                      <a:r>
                        <a:rPr lang="en-US" sz="1200" b="1" i="1" u="none" strike="noStrike" dirty="0">
                          <a:solidFill>
                            <a:srgbClr val="FFFF00"/>
                          </a:solidFill>
                          <a:effectLst/>
                          <a:latin typeface="Calibri"/>
                        </a:rPr>
                        <a:t>Round 3</a:t>
                      </a:r>
                    </a:p>
                  </a:txBody>
                  <a:tcPr marL="0" marR="0" marT="0" marB="0" anchor="ctr">
                    <a:lnL>
                      <a:noFill/>
                    </a:lnL>
                    <a:lnR w="6350" cap="flat" cmpd="sng" algn="ctr">
                      <a:noFill/>
                      <a:prstDash val="solid"/>
                      <a:round/>
                      <a:headEnd type="none" w="med" len="med"/>
                      <a:tailEnd type="none" w="med" len="med"/>
                    </a:lnR>
                    <a:lnT>
                      <a:noFill/>
                    </a:lnT>
                    <a:lnB>
                      <a:noFill/>
                    </a:lnB>
                    <a:solidFill>
                      <a:srgbClr val="538DD5"/>
                    </a:solidFill>
                  </a:tcPr>
                </a:tc>
                <a:tc>
                  <a:txBody>
                    <a:bodyPr/>
                    <a:lstStyle/>
                    <a:p>
                      <a:pPr algn="ctr" fontAlgn="ctr"/>
                      <a:r>
                        <a:rPr lang="en-US" sz="1200" b="1" i="1" u="none" strike="noStrike" dirty="0">
                          <a:solidFill>
                            <a:srgbClr val="FFFF00"/>
                          </a:solidFill>
                          <a:effectLst/>
                          <a:latin typeface="Calibri"/>
                        </a:rPr>
                        <a:t>Round 4</a:t>
                      </a:r>
                    </a:p>
                  </a:txBody>
                  <a:tcPr marL="0" marR="0" marT="0" marB="0" anchor="ctr">
                    <a:lnL w="6350" cap="flat" cmpd="sng" algn="ctr">
                      <a:noFill/>
                      <a:prstDash val="solid"/>
                      <a:round/>
                      <a:headEnd type="none" w="med" len="med"/>
                      <a:tailEnd type="none" w="med" len="med"/>
                    </a:lnL>
                    <a:lnR w="12700" cap="flat" cmpd="sng" algn="ctr">
                      <a:noFill/>
                      <a:prstDash val="solid"/>
                      <a:round/>
                      <a:headEnd type="none" w="med" len="med"/>
                      <a:tailEnd type="none" w="med" len="med"/>
                    </a:lnR>
                    <a:lnT>
                      <a:noFill/>
                    </a:lnT>
                    <a:lnB>
                      <a:noFill/>
                    </a:lnB>
                    <a:lnTlToBr w="12700" cmpd="sng">
                      <a:noFill/>
                      <a:prstDash val="solid"/>
                    </a:lnTlToBr>
                    <a:lnBlToTr w="12700" cmpd="sng">
                      <a:noFill/>
                      <a:prstDash val="solid"/>
                    </a:lnBlToTr>
                    <a:solidFill>
                      <a:srgbClr val="538DD5"/>
                    </a:solidFill>
                  </a:tcPr>
                </a:tc>
                <a:tc>
                  <a:txBody>
                    <a:bodyPr/>
                    <a:lstStyle/>
                    <a:p>
                      <a:pPr algn="ctr" fontAlgn="ctr"/>
                      <a:r>
                        <a:rPr lang="en-US" sz="1200" b="1" i="1" u="none" strike="noStrike" dirty="0">
                          <a:solidFill>
                            <a:srgbClr val="FFFF00"/>
                          </a:solidFill>
                          <a:effectLst/>
                          <a:latin typeface="Calibri"/>
                        </a:rPr>
                        <a:t>Round 5</a:t>
                      </a: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a:noFill/>
                    </a:lnT>
                    <a:lnB>
                      <a:noFill/>
                    </a:lnB>
                    <a:lnTlToBr w="12700" cmpd="sng">
                      <a:noFill/>
                      <a:prstDash val="solid"/>
                    </a:lnTlToBr>
                    <a:lnBlToTr w="12700" cmpd="sng">
                      <a:noFill/>
                      <a:prstDash val="solid"/>
                    </a:lnBlToTr>
                    <a:solidFill>
                      <a:srgbClr val="538DD5"/>
                    </a:solidFill>
                  </a:tcPr>
                </a:tc>
                <a:tc>
                  <a:txBody>
                    <a:bodyPr/>
                    <a:lstStyle/>
                    <a:p>
                      <a:pPr algn="ctr" fontAlgn="ctr"/>
                      <a:r>
                        <a:rPr lang="en-US" sz="1200" b="1" i="1" u="none" strike="noStrike" dirty="0">
                          <a:solidFill>
                            <a:srgbClr val="FFFF00"/>
                          </a:solidFill>
                          <a:effectLst/>
                          <a:latin typeface="Calibri"/>
                        </a:rPr>
                        <a:t>5-yr Totals</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a:noFill/>
                    </a:lnT>
                    <a:lnB>
                      <a:noFill/>
                    </a:lnB>
                    <a:solidFill>
                      <a:srgbClr val="538DD5"/>
                    </a:solidFill>
                  </a:tcPr>
                </a:tc>
                <a:extLst>
                  <a:ext uri="{0D108BD9-81ED-4DB2-BD59-A6C34878D82A}">
                    <a16:rowId xmlns:a16="http://schemas.microsoft.com/office/drawing/2014/main" val="10002"/>
                  </a:ext>
                </a:extLst>
              </a:tr>
              <a:tr h="281499">
                <a:tc>
                  <a:txBody>
                    <a:bodyPr/>
                    <a:lstStyle/>
                    <a:p>
                      <a:pPr algn="l" fontAlgn="b"/>
                      <a:r>
                        <a:rPr lang="en-US" sz="1400" b="0" i="0" u="none" strike="noStrike" dirty="0">
                          <a:solidFill>
                            <a:srgbClr val="000000"/>
                          </a:solidFill>
                          <a:effectLst/>
                          <a:latin typeface="Calibri"/>
                        </a:rPr>
                        <a:t>Primary Care</a:t>
                      </a:r>
                    </a:p>
                  </a:txBody>
                  <a:tcPr marL="0" marR="0" marT="0" marB="0" anchor="b">
                    <a:lnL w="6350" cap="flat" cmpd="sng" algn="ctr">
                      <a:solidFill>
                        <a:srgbClr val="000000"/>
                      </a:solidFill>
                      <a:prstDash val="solid"/>
                      <a:round/>
                      <a:headEnd type="none" w="med" len="med"/>
                      <a:tailEnd type="none" w="med" len="med"/>
                    </a:lnL>
                    <a:lnR>
                      <a:noFill/>
                    </a:lnR>
                    <a:lnT>
                      <a:noFill/>
                    </a:lnT>
                    <a:lnB>
                      <a:noFill/>
                    </a:lnB>
                    <a:solidFill>
                      <a:srgbClr val="B8CCE4"/>
                    </a:solidFill>
                  </a:tcPr>
                </a:tc>
                <a:tc>
                  <a:txBody>
                    <a:bodyPr/>
                    <a:lstStyle/>
                    <a:p>
                      <a:pPr algn="ctr" fontAlgn="ctr"/>
                      <a:r>
                        <a:rPr lang="en-US" sz="1400" b="0" i="0" u="none" strike="noStrike" dirty="0">
                          <a:solidFill>
                            <a:schemeClr val="tx1"/>
                          </a:solidFill>
                          <a:effectLst/>
                          <a:latin typeface="Calibri"/>
                        </a:rPr>
                        <a:t>102.4</a:t>
                      </a:r>
                    </a:p>
                  </a:txBody>
                  <a:tcPr marL="0" marR="0" marT="0" marB="0" anchor="ctr">
                    <a:lnL>
                      <a:noFill/>
                    </a:lnL>
                    <a:lnR>
                      <a:noFill/>
                    </a:lnR>
                    <a:lnT>
                      <a:noFill/>
                    </a:lnT>
                    <a:lnB>
                      <a:noFill/>
                    </a:lnB>
                    <a:solidFill>
                      <a:srgbClr val="B8CCE4"/>
                    </a:solidFill>
                  </a:tcPr>
                </a:tc>
                <a:tc>
                  <a:txBody>
                    <a:bodyPr/>
                    <a:lstStyle/>
                    <a:p>
                      <a:pPr algn="ctr" fontAlgn="ctr"/>
                      <a:r>
                        <a:rPr lang="en-US" sz="1400" b="0" i="0" u="none" strike="noStrike" dirty="0">
                          <a:solidFill>
                            <a:srgbClr val="000000"/>
                          </a:solidFill>
                          <a:effectLst/>
                          <a:latin typeface="Calibri"/>
                        </a:rPr>
                        <a:t>62.2</a:t>
                      </a:r>
                    </a:p>
                  </a:txBody>
                  <a:tcPr marL="0" marR="0" marT="0" marB="0" anchor="ctr">
                    <a:lnL>
                      <a:noFill/>
                    </a:lnL>
                    <a:lnR>
                      <a:noFill/>
                    </a:lnR>
                    <a:lnT>
                      <a:noFill/>
                    </a:lnT>
                    <a:lnB>
                      <a:noFill/>
                    </a:lnB>
                    <a:solidFill>
                      <a:srgbClr val="B8CCE4"/>
                    </a:solidFill>
                  </a:tcPr>
                </a:tc>
                <a:tc>
                  <a:txBody>
                    <a:bodyPr/>
                    <a:lstStyle/>
                    <a:p>
                      <a:pPr algn="ctr" fontAlgn="ctr"/>
                      <a:r>
                        <a:rPr lang="en-US" sz="1400" b="0" i="0" u="none" strike="noStrike" dirty="0">
                          <a:solidFill>
                            <a:srgbClr val="000000"/>
                          </a:solidFill>
                          <a:effectLst/>
                          <a:latin typeface="Calibri"/>
                        </a:rPr>
                        <a:t>70.7</a:t>
                      </a:r>
                    </a:p>
                  </a:txBody>
                  <a:tcPr marL="0" marR="0" marT="0" marB="0" anchor="ctr">
                    <a:lnL>
                      <a:noFill/>
                    </a:lnL>
                    <a:lnR>
                      <a:noFill/>
                    </a:lnR>
                    <a:lnT>
                      <a:noFill/>
                    </a:lnT>
                    <a:lnB>
                      <a:noFill/>
                    </a:lnB>
                    <a:solidFill>
                      <a:srgbClr val="B8CCE4"/>
                    </a:solidFill>
                  </a:tcPr>
                </a:tc>
                <a:tc>
                  <a:txBody>
                    <a:bodyPr/>
                    <a:lstStyle/>
                    <a:p>
                      <a:pPr algn="ctr" fontAlgn="ctr"/>
                      <a:r>
                        <a:rPr lang="en-US" sz="1400" b="0" i="0" u="none" strike="noStrike" dirty="0">
                          <a:solidFill>
                            <a:schemeClr val="tx1"/>
                          </a:solidFill>
                          <a:effectLst/>
                          <a:latin typeface="Calibri"/>
                        </a:rPr>
                        <a:t>114.1</a:t>
                      </a:r>
                    </a:p>
                  </a:txBody>
                  <a:tcPr marL="0" marR="0" marT="0" marB="0" anchor="ctr">
                    <a:lnL>
                      <a:noFill/>
                    </a:lnL>
                    <a:lnR w="12700" cap="flat" cmpd="sng" algn="ctr">
                      <a:noFill/>
                      <a:prstDash val="solid"/>
                      <a:round/>
                      <a:headEnd type="none" w="med" len="med"/>
                      <a:tailEnd type="none" w="med" len="med"/>
                    </a:lnR>
                    <a:lnT>
                      <a:noFill/>
                    </a:lnT>
                    <a:lnB>
                      <a:noFill/>
                    </a:lnB>
                    <a:solidFill>
                      <a:srgbClr val="B8CCE4"/>
                    </a:solidFill>
                  </a:tcPr>
                </a:tc>
                <a:tc>
                  <a:txBody>
                    <a:bodyPr/>
                    <a:lstStyle/>
                    <a:p>
                      <a:pPr algn="ctr" fontAlgn="ctr"/>
                      <a:r>
                        <a:rPr lang="en-US" sz="1400" b="0" i="0" u="none" strike="noStrike" dirty="0">
                          <a:solidFill>
                            <a:schemeClr val="tx1"/>
                          </a:solidFill>
                          <a:effectLst/>
                          <a:latin typeface="Calibri"/>
                        </a:rPr>
                        <a:t>93.8</a:t>
                      </a: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a:noFill/>
                    </a:lnT>
                    <a:lnB>
                      <a:noFill/>
                    </a:lnB>
                    <a:lnTlToBr w="12700" cmpd="sng">
                      <a:noFill/>
                      <a:prstDash val="solid"/>
                    </a:lnTlToBr>
                    <a:lnBlToTr w="12700" cmpd="sng">
                      <a:noFill/>
                      <a:prstDash val="solid"/>
                    </a:lnBlToTr>
                    <a:solidFill>
                      <a:srgbClr val="B8CCE4"/>
                    </a:solidFill>
                  </a:tcPr>
                </a:tc>
                <a:tc>
                  <a:txBody>
                    <a:bodyPr/>
                    <a:lstStyle/>
                    <a:p>
                      <a:pPr algn="ctr" fontAlgn="ctr"/>
                      <a:r>
                        <a:rPr lang="en-US" sz="1400" b="0" i="0" u="none" strike="noStrike" dirty="0">
                          <a:solidFill>
                            <a:schemeClr val="tx1"/>
                          </a:solidFill>
                          <a:effectLst/>
                          <a:latin typeface="Calibri"/>
                        </a:rPr>
                        <a:t>443.2</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a:noFill/>
                    </a:lnT>
                    <a:lnB>
                      <a:noFill/>
                    </a:lnB>
                    <a:solidFill>
                      <a:srgbClr val="B8CCE4"/>
                    </a:solidFill>
                  </a:tcPr>
                </a:tc>
                <a:extLst>
                  <a:ext uri="{0D108BD9-81ED-4DB2-BD59-A6C34878D82A}">
                    <a16:rowId xmlns:a16="http://schemas.microsoft.com/office/drawing/2014/main" val="10003"/>
                  </a:ext>
                </a:extLst>
              </a:tr>
              <a:tr h="281499">
                <a:tc>
                  <a:txBody>
                    <a:bodyPr/>
                    <a:lstStyle/>
                    <a:p>
                      <a:pPr algn="l" fontAlgn="b"/>
                      <a:r>
                        <a:rPr lang="en-US" sz="1400" b="0" i="0" u="none" strike="noStrike" dirty="0">
                          <a:solidFill>
                            <a:srgbClr val="000000"/>
                          </a:solidFill>
                          <a:effectLst/>
                          <a:latin typeface="Calibri"/>
                        </a:rPr>
                        <a:t>Mental Health</a:t>
                      </a:r>
                    </a:p>
                  </a:txBody>
                  <a:tcPr marL="0" marR="0" marT="0" marB="0" anchor="b">
                    <a:lnL w="6350" cap="flat" cmpd="sng" algn="ctr">
                      <a:solidFill>
                        <a:srgbClr val="000000"/>
                      </a:solidFill>
                      <a:prstDash val="solid"/>
                      <a:round/>
                      <a:headEnd type="none" w="med" len="med"/>
                      <a:tailEnd type="none" w="med" len="med"/>
                    </a:lnL>
                    <a:lnR>
                      <a:noFill/>
                    </a:lnR>
                    <a:lnT>
                      <a:noFill/>
                    </a:lnT>
                    <a:lnB>
                      <a:noFill/>
                    </a:lnB>
                    <a:solidFill>
                      <a:srgbClr val="95B3D7"/>
                    </a:solidFill>
                  </a:tcPr>
                </a:tc>
                <a:tc>
                  <a:txBody>
                    <a:bodyPr/>
                    <a:lstStyle/>
                    <a:p>
                      <a:pPr algn="ctr" fontAlgn="ctr"/>
                      <a:r>
                        <a:rPr lang="en-US" sz="1400" b="0" i="0" u="none" strike="noStrike" dirty="0">
                          <a:solidFill>
                            <a:schemeClr val="tx1"/>
                          </a:solidFill>
                          <a:effectLst/>
                          <a:latin typeface="Calibri"/>
                        </a:rPr>
                        <a:t>57.8</a:t>
                      </a:r>
                    </a:p>
                  </a:txBody>
                  <a:tcPr marL="0" marR="0" marT="0" marB="0" anchor="ctr">
                    <a:lnL>
                      <a:noFill/>
                    </a:lnL>
                    <a:lnR>
                      <a:noFill/>
                    </a:lnR>
                    <a:lnT>
                      <a:noFill/>
                    </a:lnT>
                    <a:lnB>
                      <a:noFill/>
                    </a:lnB>
                    <a:solidFill>
                      <a:srgbClr val="95B3D7"/>
                    </a:solidFill>
                  </a:tcPr>
                </a:tc>
                <a:tc>
                  <a:txBody>
                    <a:bodyPr/>
                    <a:lstStyle/>
                    <a:p>
                      <a:pPr algn="ctr" fontAlgn="ctr"/>
                      <a:r>
                        <a:rPr lang="en-US" sz="1400" b="0" i="0" u="none" strike="noStrike" dirty="0">
                          <a:solidFill>
                            <a:srgbClr val="000000"/>
                          </a:solidFill>
                          <a:effectLst/>
                          <a:latin typeface="Calibri"/>
                        </a:rPr>
                        <a:t>38.2</a:t>
                      </a:r>
                    </a:p>
                  </a:txBody>
                  <a:tcPr marL="0" marR="0" marT="0" marB="0" anchor="ctr">
                    <a:lnL>
                      <a:noFill/>
                    </a:lnL>
                    <a:lnR>
                      <a:noFill/>
                    </a:lnR>
                    <a:lnT>
                      <a:noFill/>
                    </a:lnT>
                    <a:lnB>
                      <a:noFill/>
                    </a:lnB>
                    <a:solidFill>
                      <a:srgbClr val="95B3D7"/>
                    </a:solidFill>
                  </a:tcPr>
                </a:tc>
                <a:tc>
                  <a:txBody>
                    <a:bodyPr/>
                    <a:lstStyle/>
                    <a:p>
                      <a:pPr algn="ctr" fontAlgn="ctr"/>
                      <a:r>
                        <a:rPr lang="en-US" sz="1400" b="0" i="0" u="none" strike="noStrike" dirty="0">
                          <a:solidFill>
                            <a:srgbClr val="000000"/>
                          </a:solidFill>
                          <a:effectLst/>
                          <a:latin typeface="Calibri"/>
                        </a:rPr>
                        <a:t>40.4</a:t>
                      </a:r>
                    </a:p>
                  </a:txBody>
                  <a:tcPr marL="0" marR="0" marT="0" marB="0" anchor="ctr">
                    <a:lnL>
                      <a:noFill/>
                    </a:lnL>
                    <a:lnR>
                      <a:noFill/>
                    </a:lnR>
                    <a:lnT>
                      <a:noFill/>
                    </a:lnT>
                    <a:lnB>
                      <a:noFill/>
                    </a:lnB>
                    <a:solidFill>
                      <a:srgbClr val="95B3D7"/>
                    </a:solidFill>
                  </a:tcPr>
                </a:tc>
                <a:tc>
                  <a:txBody>
                    <a:bodyPr/>
                    <a:lstStyle/>
                    <a:p>
                      <a:pPr algn="ctr" fontAlgn="ctr"/>
                      <a:r>
                        <a:rPr lang="en-US" sz="1400" b="0" i="0" u="none" strike="noStrike" dirty="0">
                          <a:solidFill>
                            <a:schemeClr val="tx1"/>
                          </a:solidFill>
                          <a:effectLst/>
                          <a:latin typeface="Calibri"/>
                        </a:rPr>
                        <a:t>31.2</a:t>
                      </a:r>
                    </a:p>
                  </a:txBody>
                  <a:tcPr marL="0" marR="0" marT="0" marB="0" anchor="ctr">
                    <a:lnL>
                      <a:noFill/>
                    </a:lnL>
                    <a:lnR w="12700" cap="flat" cmpd="sng" algn="ctr">
                      <a:noFill/>
                      <a:prstDash val="solid"/>
                      <a:round/>
                      <a:headEnd type="none" w="med" len="med"/>
                      <a:tailEnd type="none" w="med" len="med"/>
                    </a:lnR>
                    <a:lnT>
                      <a:noFill/>
                    </a:lnT>
                    <a:lnB>
                      <a:noFill/>
                    </a:lnB>
                    <a:solidFill>
                      <a:srgbClr val="95B3D7"/>
                    </a:solidFill>
                  </a:tcPr>
                </a:tc>
                <a:tc>
                  <a:txBody>
                    <a:bodyPr/>
                    <a:lstStyle/>
                    <a:p>
                      <a:pPr algn="ctr" fontAlgn="ctr"/>
                      <a:r>
                        <a:rPr lang="en-US" sz="1400" b="0" i="0" u="none" strike="noStrike" dirty="0">
                          <a:solidFill>
                            <a:schemeClr val="tx1"/>
                          </a:solidFill>
                          <a:effectLst/>
                          <a:latin typeface="Calibri"/>
                        </a:rPr>
                        <a:t>61.5</a:t>
                      </a: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a:noFill/>
                    </a:lnT>
                    <a:lnB>
                      <a:noFill/>
                    </a:lnB>
                    <a:lnTlToBr w="12700" cmpd="sng">
                      <a:noFill/>
                      <a:prstDash val="solid"/>
                    </a:lnTlToBr>
                    <a:lnBlToTr w="12700" cmpd="sng">
                      <a:noFill/>
                      <a:prstDash val="solid"/>
                    </a:lnBlToTr>
                    <a:solidFill>
                      <a:srgbClr val="95B3D7"/>
                    </a:solidFill>
                  </a:tcPr>
                </a:tc>
                <a:tc>
                  <a:txBody>
                    <a:bodyPr/>
                    <a:lstStyle/>
                    <a:p>
                      <a:pPr algn="ctr" fontAlgn="ctr"/>
                      <a:r>
                        <a:rPr lang="en-US" sz="1400" b="0" i="0" u="none" strike="noStrike" dirty="0">
                          <a:solidFill>
                            <a:schemeClr val="tx1"/>
                          </a:solidFill>
                          <a:effectLst/>
                          <a:latin typeface="Calibri"/>
                        </a:rPr>
                        <a:t>229.1</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a:noFill/>
                    </a:lnT>
                    <a:lnB>
                      <a:noFill/>
                    </a:lnB>
                    <a:solidFill>
                      <a:srgbClr val="95B3D7"/>
                    </a:solidFill>
                  </a:tcPr>
                </a:tc>
                <a:extLst>
                  <a:ext uri="{0D108BD9-81ED-4DB2-BD59-A6C34878D82A}">
                    <a16:rowId xmlns:a16="http://schemas.microsoft.com/office/drawing/2014/main" val="10004"/>
                  </a:ext>
                </a:extLst>
              </a:tr>
              <a:tr h="411480">
                <a:tc>
                  <a:txBody>
                    <a:bodyPr/>
                    <a:lstStyle/>
                    <a:p>
                      <a:pPr algn="l" fontAlgn="b"/>
                      <a:r>
                        <a:rPr lang="en-US" sz="1400" b="0" i="0" u="none" strike="noStrike" dirty="0">
                          <a:solidFill>
                            <a:srgbClr val="000000"/>
                          </a:solidFill>
                          <a:effectLst/>
                          <a:latin typeface="Calibri"/>
                        </a:rPr>
                        <a:t>Critical Needs- other Specialties</a:t>
                      </a:r>
                    </a:p>
                  </a:txBody>
                  <a:tcPr marL="0" marR="0" marT="0" marB="0" anchor="b">
                    <a:lnL w="6350" cap="flat" cmpd="sng" algn="ctr">
                      <a:solidFill>
                        <a:srgbClr val="000000"/>
                      </a:solidFill>
                      <a:prstDash val="solid"/>
                      <a:round/>
                      <a:headEnd type="none" w="med" len="med"/>
                      <a:tailEnd type="none" w="med" len="med"/>
                    </a:lnL>
                    <a:lnR>
                      <a:noFill/>
                    </a:lnR>
                    <a:lnT>
                      <a:noFill/>
                    </a:lnT>
                    <a:lnB w="12700" cap="flat" cmpd="sng" algn="ctr">
                      <a:solidFill>
                        <a:schemeClr val="tx1"/>
                      </a:solidFill>
                      <a:prstDash val="solid"/>
                      <a:round/>
                      <a:headEnd type="none" w="med" len="med"/>
                      <a:tailEnd type="none" w="med" len="med"/>
                    </a:lnB>
                    <a:solidFill>
                      <a:srgbClr val="B8CCE4"/>
                    </a:solidFill>
                  </a:tcPr>
                </a:tc>
                <a:tc>
                  <a:txBody>
                    <a:bodyPr/>
                    <a:lstStyle/>
                    <a:p>
                      <a:pPr algn="ctr" fontAlgn="ctr"/>
                      <a:r>
                        <a:rPr lang="en-US" sz="1400" b="0" i="0" u="none" strike="noStrike" dirty="0">
                          <a:solidFill>
                            <a:schemeClr val="tx1"/>
                          </a:solidFill>
                          <a:effectLst/>
                          <a:latin typeface="Calibri"/>
                        </a:rPr>
                        <a:t>44.0</a:t>
                      </a:r>
                    </a:p>
                  </a:txBody>
                  <a:tcPr marL="0" marR="0" marT="0" marB="0" anchor="ctr">
                    <a:lnL>
                      <a:noFill/>
                    </a:lnL>
                    <a:lnR>
                      <a:noFill/>
                    </a:lnR>
                    <a:lnT>
                      <a:noFill/>
                    </a:lnT>
                    <a:lnB w="6350" cap="flat" cmpd="sng" algn="ctr">
                      <a:solidFill>
                        <a:srgbClr val="000000"/>
                      </a:solidFill>
                      <a:prstDash val="solid"/>
                      <a:round/>
                      <a:headEnd type="none" w="med" len="med"/>
                      <a:tailEnd type="none" w="med" len="med"/>
                    </a:lnB>
                    <a:solidFill>
                      <a:srgbClr val="B8CCE4"/>
                    </a:solidFill>
                  </a:tcPr>
                </a:tc>
                <a:tc>
                  <a:txBody>
                    <a:bodyPr/>
                    <a:lstStyle/>
                    <a:p>
                      <a:pPr algn="ctr" fontAlgn="ctr"/>
                      <a:r>
                        <a:rPr lang="en-US" sz="1400" b="0" i="0" u="none" strike="noStrike" dirty="0">
                          <a:solidFill>
                            <a:srgbClr val="000000"/>
                          </a:solidFill>
                          <a:effectLst/>
                          <a:latin typeface="Calibri"/>
                        </a:rPr>
                        <a:t>67.6</a:t>
                      </a:r>
                    </a:p>
                  </a:txBody>
                  <a:tcPr marL="0" marR="0" marT="0" marB="0" anchor="ctr">
                    <a:lnL>
                      <a:noFill/>
                    </a:lnL>
                    <a:lnR>
                      <a:noFill/>
                    </a:lnR>
                    <a:lnT>
                      <a:noFill/>
                    </a:lnT>
                    <a:lnB w="6350" cap="flat" cmpd="sng" algn="ctr">
                      <a:solidFill>
                        <a:srgbClr val="000000"/>
                      </a:solidFill>
                      <a:prstDash val="solid"/>
                      <a:round/>
                      <a:headEnd type="none" w="med" len="med"/>
                      <a:tailEnd type="none" w="med" len="med"/>
                    </a:lnB>
                    <a:solidFill>
                      <a:srgbClr val="B8CCE4"/>
                    </a:solidFill>
                  </a:tcPr>
                </a:tc>
                <a:tc>
                  <a:txBody>
                    <a:bodyPr/>
                    <a:lstStyle/>
                    <a:p>
                      <a:pPr algn="ctr" fontAlgn="ctr"/>
                      <a:r>
                        <a:rPr lang="en-US" sz="1400" b="0" i="0" u="none" strike="noStrike" dirty="0">
                          <a:solidFill>
                            <a:srgbClr val="000000"/>
                          </a:solidFill>
                          <a:effectLst/>
                          <a:latin typeface="Calibri"/>
                        </a:rPr>
                        <a:t>64.1</a:t>
                      </a:r>
                    </a:p>
                  </a:txBody>
                  <a:tcPr marL="0" marR="0" marT="0" marB="0" anchor="ctr">
                    <a:lnL>
                      <a:noFill/>
                    </a:lnL>
                    <a:lnR>
                      <a:noFill/>
                    </a:lnR>
                    <a:lnT>
                      <a:noFill/>
                    </a:lnT>
                    <a:lnB w="6350" cap="flat" cmpd="sng" algn="ctr">
                      <a:solidFill>
                        <a:srgbClr val="000000"/>
                      </a:solidFill>
                      <a:prstDash val="solid"/>
                      <a:round/>
                      <a:headEnd type="none" w="med" len="med"/>
                      <a:tailEnd type="none" w="med" len="med"/>
                    </a:lnB>
                    <a:solidFill>
                      <a:srgbClr val="B8CCE4"/>
                    </a:solidFill>
                  </a:tcPr>
                </a:tc>
                <a:tc>
                  <a:txBody>
                    <a:bodyPr/>
                    <a:lstStyle/>
                    <a:p>
                      <a:pPr algn="ctr" fontAlgn="ctr"/>
                      <a:r>
                        <a:rPr lang="en-US" sz="1400" b="0" i="0" u="none" strike="noStrike" dirty="0">
                          <a:solidFill>
                            <a:schemeClr val="tx1"/>
                          </a:solidFill>
                          <a:effectLst/>
                          <a:latin typeface="Calibri"/>
                        </a:rPr>
                        <a:t>80.8</a:t>
                      </a:r>
                    </a:p>
                  </a:txBody>
                  <a:tcPr marL="0" marR="0" marT="0" marB="0" anchor="ctr">
                    <a:lnL>
                      <a:noFill/>
                    </a:lnL>
                    <a:lnR w="12700" cap="flat" cmpd="sng" algn="ctr">
                      <a:noFill/>
                      <a:prstDash val="solid"/>
                      <a:round/>
                      <a:headEnd type="none" w="med" len="med"/>
                      <a:tailEnd type="none" w="med" len="med"/>
                    </a:lnR>
                    <a:lnT>
                      <a:noFill/>
                    </a:lnT>
                    <a:lnB w="6350" cap="flat" cmpd="sng" algn="ctr">
                      <a:solidFill>
                        <a:srgbClr val="000000"/>
                      </a:solidFill>
                      <a:prstDash val="solid"/>
                      <a:round/>
                      <a:headEnd type="none" w="med" len="med"/>
                      <a:tailEnd type="none" w="med" len="med"/>
                    </a:lnB>
                    <a:solidFill>
                      <a:srgbClr val="B8CCE4"/>
                    </a:solidFill>
                  </a:tcPr>
                </a:tc>
                <a:tc>
                  <a:txBody>
                    <a:bodyPr/>
                    <a:lstStyle/>
                    <a:p>
                      <a:pPr algn="ctr" fontAlgn="ctr"/>
                      <a:r>
                        <a:rPr lang="en-US" sz="1400" b="0" i="0" u="none" strike="noStrike" dirty="0">
                          <a:solidFill>
                            <a:schemeClr val="tx1"/>
                          </a:solidFill>
                          <a:effectLst/>
                          <a:latin typeface="Calibri"/>
                        </a:rPr>
                        <a:t>126.5</a:t>
                      </a: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a:noFill/>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B8CCE4"/>
                    </a:solidFill>
                  </a:tcPr>
                </a:tc>
                <a:tc>
                  <a:txBody>
                    <a:bodyPr/>
                    <a:lstStyle/>
                    <a:p>
                      <a:pPr algn="ctr" fontAlgn="ctr"/>
                      <a:r>
                        <a:rPr lang="en-US" sz="1400" b="0" i="0" u="none" strike="noStrike" dirty="0">
                          <a:solidFill>
                            <a:schemeClr val="tx1"/>
                          </a:solidFill>
                          <a:effectLst/>
                          <a:latin typeface="Calibri"/>
                        </a:rPr>
                        <a:t>383.0</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a:noFill/>
                    </a:lnT>
                    <a:lnB w="6350" cap="flat" cmpd="sng" algn="ctr">
                      <a:solidFill>
                        <a:srgbClr val="000000"/>
                      </a:solidFill>
                      <a:prstDash val="solid"/>
                      <a:round/>
                      <a:headEnd type="none" w="med" len="med"/>
                      <a:tailEnd type="none" w="med" len="med"/>
                    </a:lnB>
                    <a:solidFill>
                      <a:srgbClr val="B8CCE4"/>
                    </a:solidFill>
                  </a:tcPr>
                </a:tc>
                <a:extLst>
                  <a:ext uri="{0D108BD9-81ED-4DB2-BD59-A6C34878D82A}">
                    <a16:rowId xmlns:a16="http://schemas.microsoft.com/office/drawing/2014/main" val="10005"/>
                  </a:ext>
                </a:extLst>
              </a:tr>
              <a:tr h="411480">
                <a:tc>
                  <a:txBody>
                    <a:bodyPr/>
                    <a:lstStyle/>
                    <a:p>
                      <a:pPr algn="ctr" fontAlgn="b"/>
                      <a:r>
                        <a:rPr lang="en-US" sz="1400" b="0" i="1" u="none" strike="noStrike" dirty="0">
                          <a:solidFill>
                            <a:srgbClr val="000000"/>
                          </a:solidFill>
                          <a:effectLst/>
                          <a:latin typeface="Calibri"/>
                        </a:rPr>
                        <a:t>                Total positions by year  </a:t>
                      </a:r>
                    </a:p>
                  </a:txBody>
                  <a:tcPr marL="0" marR="0" marT="0" marB="0" anchor="b">
                    <a:lnL w="6350" cap="flat" cmpd="sng" algn="ctr">
                      <a:solidFill>
                        <a:srgbClr val="000000"/>
                      </a:solidFill>
                      <a:prstDash val="solid"/>
                      <a:round/>
                      <a:headEnd type="none" w="med" len="med"/>
                      <a:tailEnd type="none" w="med" len="med"/>
                    </a:lnL>
                    <a:lnR>
                      <a:noFill/>
                    </a:lnR>
                    <a:lnT w="12700" cap="flat" cmpd="sng" algn="ctr">
                      <a:solidFill>
                        <a:schemeClr val="tx1"/>
                      </a:solidFill>
                      <a:prstDash val="solid"/>
                      <a:round/>
                      <a:headEnd type="none" w="med" len="med"/>
                      <a:tailEnd type="none" w="med" len="med"/>
                    </a:lnT>
                    <a:lnB>
                      <a:noFill/>
                    </a:lnB>
                    <a:solidFill>
                      <a:srgbClr val="B8CCE4"/>
                    </a:solidFill>
                  </a:tcPr>
                </a:tc>
                <a:tc>
                  <a:txBody>
                    <a:bodyPr/>
                    <a:lstStyle/>
                    <a:p>
                      <a:pPr algn="ctr" fontAlgn="ctr"/>
                      <a:r>
                        <a:rPr lang="en-US" sz="1400" b="1" i="1" u="none" strike="noStrike" dirty="0">
                          <a:solidFill>
                            <a:srgbClr val="000000"/>
                          </a:solidFill>
                          <a:effectLst/>
                          <a:latin typeface="Calibri"/>
                        </a:rPr>
                        <a:t>204.2</a:t>
                      </a:r>
                    </a:p>
                  </a:txBody>
                  <a:tcPr marL="0" marR="0" marT="0" marB="0" anchor="ctr">
                    <a:lnL>
                      <a:noFill/>
                    </a:lnL>
                    <a:lnR>
                      <a:noFill/>
                    </a:lnR>
                    <a:lnT w="6350" cap="flat" cmpd="sng" algn="ctr">
                      <a:solidFill>
                        <a:srgbClr val="000000"/>
                      </a:solidFill>
                      <a:prstDash val="solid"/>
                      <a:round/>
                      <a:headEnd type="none" w="med" len="med"/>
                      <a:tailEnd type="none" w="med" len="med"/>
                    </a:lnT>
                    <a:lnB>
                      <a:noFill/>
                    </a:lnB>
                    <a:solidFill>
                      <a:srgbClr val="B8CCE4"/>
                    </a:solidFill>
                  </a:tcPr>
                </a:tc>
                <a:tc>
                  <a:txBody>
                    <a:bodyPr/>
                    <a:lstStyle/>
                    <a:p>
                      <a:pPr algn="ctr" fontAlgn="ctr"/>
                      <a:r>
                        <a:rPr lang="en-US" sz="1400" b="1" i="1" u="none" strike="noStrike" dirty="0">
                          <a:solidFill>
                            <a:srgbClr val="000000"/>
                          </a:solidFill>
                          <a:effectLst/>
                          <a:latin typeface="Calibri"/>
                        </a:rPr>
                        <a:t>168.0</a:t>
                      </a:r>
                    </a:p>
                  </a:txBody>
                  <a:tcPr marL="0" marR="0" marT="0" marB="0" anchor="ctr">
                    <a:lnL>
                      <a:noFill/>
                    </a:lnL>
                    <a:lnR>
                      <a:noFill/>
                    </a:lnR>
                    <a:lnT w="6350" cap="flat" cmpd="sng" algn="ctr">
                      <a:solidFill>
                        <a:srgbClr val="000000"/>
                      </a:solidFill>
                      <a:prstDash val="solid"/>
                      <a:round/>
                      <a:headEnd type="none" w="med" len="med"/>
                      <a:tailEnd type="none" w="med" len="med"/>
                    </a:lnT>
                    <a:lnB>
                      <a:noFill/>
                    </a:lnB>
                    <a:solidFill>
                      <a:srgbClr val="B8CCE4"/>
                    </a:solidFill>
                  </a:tcPr>
                </a:tc>
                <a:tc>
                  <a:txBody>
                    <a:bodyPr/>
                    <a:lstStyle/>
                    <a:p>
                      <a:pPr algn="ctr" fontAlgn="ctr"/>
                      <a:r>
                        <a:rPr lang="en-US" sz="1400" b="1" i="1" u="none" strike="noStrike" dirty="0">
                          <a:solidFill>
                            <a:srgbClr val="000000"/>
                          </a:solidFill>
                          <a:effectLst/>
                          <a:latin typeface="Calibri"/>
                        </a:rPr>
                        <a:t>175.2</a:t>
                      </a:r>
                    </a:p>
                  </a:txBody>
                  <a:tcPr marL="0" marR="0" marT="0" marB="0" anchor="ctr">
                    <a:lnL>
                      <a:noFill/>
                    </a:lnL>
                    <a:lnR>
                      <a:noFill/>
                    </a:lnR>
                    <a:lnT w="6350" cap="flat" cmpd="sng" algn="ctr">
                      <a:solidFill>
                        <a:srgbClr val="000000"/>
                      </a:solidFill>
                      <a:prstDash val="solid"/>
                      <a:round/>
                      <a:headEnd type="none" w="med" len="med"/>
                      <a:tailEnd type="none" w="med" len="med"/>
                    </a:lnT>
                    <a:lnB>
                      <a:noFill/>
                    </a:lnB>
                    <a:solidFill>
                      <a:srgbClr val="B8CCE4"/>
                    </a:solidFill>
                  </a:tcPr>
                </a:tc>
                <a:tc>
                  <a:txBody>
                    <a:bodyPr/>
                    <a:lstStyle/>
                    <a:p>
                      <a:pPr algn="ctr" fontAlgn="ctr"/>
                      <a:r>
                        <a:rPr lang="en-US" sz="1400" b="1" i="1" u="none" strike="noStrike" dirty="0">
                          <a:solidFill>
                            <a:srgbClr val="000000"/>
                          </a:solidFill>
                          <a:effectLst/>
                          <a:latin typeface="Calibri"/>
                        </a:rPr>
                        <a:t>226.1</a:t>
                      </a:r>
                    </a:p>
                  </a:txBody>
                  <a:tcPr marL="0" marR="0" marT="0" marB="0" anchor="ctr">
                    <a:lnL>
                      <a:noFill/>
                    </a:lnL>
                    <a:lnR w="12700" cap="flat" cmpd="sng" algn="ctr">
                      <a:noFill/>
                      <a:prstDash val="solid"/>
                      <a:round/>
                      <a:headEnd type="none" w="med" len="med"/>
                      <a:tailEnd type="none" w="med" len="med"/>
                    </a:lnR>
                    <a:lnT w="6350" cap="flat" cmpd="sng" algn="ctr">
                      <a:solidFill>
                        <a:srgbClr val="000000"/>
                      </a:solidFill>
                      <a:prstDash val="solid"/>
                      <a:round/>
                      <a:headEnd type="none" w="med" len="med"/>
                      <a:tailEnd type="none" w="med" len="med"/>
                    </a:lnT>
                    <a:lnB>
                      <a:noFill/>
                    </a:lnB>
                    <a:solidFill>
                      <a:srgbClr val="B8CCE4"/>
                    </a:solidFill>
                  </a:tcPr>
                </a:tc>
                <a:tc>
                  <a:txBody>
                    <a:bodyPr/>
                    <a:lstStyle/>
                    <a:p>
                      <a:pPr algn="ctr" fontAlgn="ctr"/>
                      <a:r>
                        <a:rPr lang="en-US" sz="1400" b="1" i="1" u="none" strike="noStrike" dirty="0">
                          <a:solidFill>
                            <a:srgbClr val="000000"/>
                          </a:solidFill>
                          <a:effectLst/>
                          <a:latin typeface="Calibri"/>
                        </a:rPr>
                        <a:t>281.8</a:t>
                      </a: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solidFill>
                        <a:schemeClr val="tx1"/>
                      </a:solidFill>
                      <a:prstDash val="solid"/>
                      <a:round/>
                      <a:headEnd type="none" w="med" len="med"/>
                      <a:tailEnd type="none" w="med" len="med"/>
                    </a:lnT>
                    <a:lnB>
                      <a:noFill/>
                    </a:lnB>
                    <a:lnTlToBr w="12700" cmpd="sng">
                      <a:noFill/>
                      <a:prstDash val="solid"/>
                    </a:lnTlToBr>
                    <a:lnBlToTr w="12700" cmpd="sng">
                      <a:noFill/>
                      <a:prstDash val="solid"/>
                    </a:lnBlToTr>
                    <a:solidFill>
                      <a:srgbClr val="B8CCE4"/>
                    </a:solidFill>
                  </a:tcPr>
                </a:tc>
                <a:tc>
                  <a:txBody>
                    <a:bodyPr/>
                    <a:lstStyle/>
                    <a:p>
                      <a:pPr algn="ctr" fontAlgn="ctr"/>
                      <a:r>
                        <a:rPr lang="en-US" sz="1400" b="1" i="1" u="none" strike="noStrike" dirty="0">
                          <a:solidFill>
                            <a:srgbClr val="000000"/>
                          </a:solidFill>
                          <a:effectLst/>
                          <a:latin typeface="Calibri"/>
                        </a:rPr>
                        <a:t> 1055.3</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a:noFill/>
                    </a:lnB>
                    <a:solidFill>
                      <a:srgbClr val="B8CCE4"/>
                    </a:solidFill>
                  </a:tcPr>
                </a:tc>
                <a:extLst>
                  <a:ext uri="{0D108BD9-81ED-4DB2-BD59-A6C34878D82A}">
                    <a16:rowId xmlns:a16="http://schemas.microsoft.com/office/drawing/2014/main" val="10006"/>
                  </a:ext>
                </a:extLst>
              </a:tr>
              <a:tr h="317822">
                <a:tc gridSpan="2">
                  <a:txBody>
                    <a:bodyPr/>
                    <a:lstStyle/>
                    <a:p>
                      <a:pPr algn="l" fontAlgn="b"/>
                      <a:r>
                        <a:rPr lang="en-US" sz="1500" b="1" i="0" u="none" strike="noStrike" dirty="0">
                          <a:solidFill>
                            <a:srgbClr val="000000"/>
                          </a:solidFill>
                          <a:effectLst/>
                          <a:latin typeface="Calibri"/>
                        </a:rPr>
                        <a:t>Total VACAA Positions Approved</a:t>
                      </a:r>
                    </a:p>
                  </a:txBody>
                  <a:tcPr marL="0" marR="0" marT="0" marB="0" anchor="b">
                    <a:lnL w="6350" cap="flat" cmpd="sng" algn="ctr">
                      <a:solidFill>
                        <a:srgbClr val="000000"/>
                      </a:solidFill>
                      <a:prstDash val="solid"/>
                      <a:round/>
                      <a:headEnd type="none" w="med" len="med"/>
                      <a:tailEnd type="none" w="med" len="med"/>
                    </a:lnL>
                    <a:lnR>
                      <a:noFill/>
                    </a:lnR>
                    <a:lnT>
                      <a:noFill/>
                    </a:lnT>
                    <a:lnB w="6350" cap="flat" cmpd="sng" algn="ctr">
                      <a:solidFill>
                        <a:srgbClr val="000000"/>
                      </a:solidFill>
                      <a:prstDash val="solid"/>
                      <a:round/>
                      <a:headEnd type="none" w="med" len="med"/>
                      <a:tailEnd type="none" w="med" len="med"/>
                    </a:lnB>
                    <a:solidFill>
                      <a:srgbClr val="95B3D7"/>
                    </a:solidFill>
                  </a:tcPr>
                </a:tc>
                <a:tc hMerge="1">
                  <a:txBody>
                    <a:bodyPr/>
                    <a:lstStyle/>
                    <a:p>
                      <a:endParaRPr lang="en-US"/>
                    </a:p>
                  </a:txBody>
                  <a:tcPr/>
                </a:tc>
                <a:tc>
                  <a:txBody>
                    <a:bodyPr/>
                    <a:lstStyle/>
                    <a:p>
                      <a:pPr algn="ctr" fontAlgn="ctr"/>
                      <a:r>
                        <a:rPr lang="en-US" sz="1400" b="1" i="0" u="none" strike="noStrike">
                          <a:solidFill>
                            <a:srgbClr val="000000"/>
                          </a:solidFill>
                          <a:effectLst/>
                          <a:latin typeface="Calibri"/>
                        </a:rPr>
                        <a:t> </a:t>
                      </a:r>
                    </a:p>
                  </a:txBody>
                  <a:tcPr marL="0" marR="0" marT="0" marB="0" anchor="ctr">
                    <a:lnL>
                      <a:noFill/>
                    </a:lnL>
                    <a:lnR>
                      <a:noFill/>
                    </a:lnR>
                    <a:lnT>
                      <a:noFill/>
                    </a:lnT>
                    <a:lnB w="6350" cap="flat" cmpd="sng" algn="ctr">
                      <a:solidFill>
                        <a:srgbClr val="000000"/>
                      </a:solidFill>
                      <a:prstDash val="solid"/>
                      <a:round/>
                      <a:headEnd type="none" w="med" len="med"/>
                      <a:tailEnd type="none" w="med" len="med"/>
                    </a:lnB>
                    <a:solidFill>
                      <a:srgbClr val="95B3D7"/>
                    </a:solidFill>
                  </a:tcPr>
                </a:tc>
                <a:tc>
                  <a:txBody>
                    <a:bodyPr/>
                    <a:lstStyle/>
                    <a:p>
                      <a:pPr algn="ctr" fontAlgn="ctr"/>
                      <a:r>
                        <a:rPr lang="en-US" sz="1400" b="1" i="0" u="none" strike="noStrike">
                          <a:solidFill>
                            <a:srgbClr val="000000"/>
                          </a:solidFill>
                          <a:effectLst/>
                          <a:latin typeface="Calibri"/>
                        </a:rPr>
                        <a:t> </a:t>
                      </a:r>
                    </a:p>
                  </a:txBody>
                  <a:tcPr marL="0" marR="0" marT="0" marB="0" anchor="ctr">
                    <a:lnL>
                      <a:noFill/>
                    </a:lnL>
                    <a:lnR>
                      <a:noFill/>
                    </a:lnR>
                    <a:lnT>
                      <a:noFill/>
                    </a:lnT>
                    <a:lnB w="6350" cap="flat" cmpd="sng" algn="ctr">
                      <a:solidFill>
                        <a:srgbClr val="000000"/>
                      </a:solidFill>
                      <a:prstDash val="solid"/>
                      <a:round/>
                      <a:headEnd type="none" w="med" len="med"/>
                      <a:tailEnd type="none" w="med" len="med"/>
                    </a:lnB>
                    <a:solidFill>
                      <a:srgbClr val="95B3D7"/>
                    </a:solidFill>
                  </a:tcPr>
                </a:tc>
                <a:tc>
                  <a:txBody>
                    <a:bodyPr/>
                    <a:lstStyle/>
                    <a:p>
                      <a:pPr algn="ctr" fontAlgn="ctr"/>
                      <a:endParaRPr lang="en-US" sz="1400" b="1" i="0" u="none" strike="noStrike" dirty="0">
                        <a:solidFill>
                          <a:srgbClr val="000000"/>
                        </a:solidFill>
                        <a:effectLst/>
                        <a:latin typeface="Calibri"/>
                      </a:endParaRPr>
                    </a:p>
                  </a:txBody>
                  <a:tcPr marL="0" marR="0" marT="0" marB="0" anchor="ctr">
                    <a:lnL>
                      <a:noFill/>
                    </a:lnL>
                    <a:lnR w="12700" cap="flat" cmpd="sng" algn="ctr">
                      <a:noFill/>
                      <a:prstDash val="solid"/>
                      <a:round/>
                      <a:headEnd type="none" w="med" len="med"/>
                      <a:tailEnd type="none" w="med" len="med"/>
                    </a:lnR>
                    <a:lnT>
                      <a:noFill/>
                    </a:lnT>
                    <a:lnB w="6350" cap="flat" cmpd="sng" algn="ctr">
                      <a:solidFill>
                        <a:srgbClr val="000000"/>
                      </a:solidFill>
                      <a:prstDash val="solid"/>
                      <a:round/>
                      <a:headEnd type="none" w="med" len="med"/>
                      <a:tailEnd type="none" w="med" len="med"/>
                    </a:lnB>
                    <a:solidFill>
                      <a:srgbClr val="95B3D7"/>
                    </a:solidFill>
                  </a:tcPr>
                </a:tc>
                <a:tc>
                  <a:txBody>
                    <a:bodyPr/>
                    <a:lstStyle/>
                    <a:p>
                      <a:pPr algn="ctr" fontAlgn="ctr"/>
                      <a:endParaRPr lang="en-US" sz="1400" b="1" i="0" u="none" strike="noStrike" dirty="0">
                        <a:solidFill>
                          <a:srgbClr val="000000"/>
                        </a:solidFill>
                        <a:effectLst/>
                        <a:latin typeface="Calibri"/>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a:noFill/>
                    </a:lnT>
                    <a:lnB w="6350" cap="flat" cmpd="sng" algn="ctr">
                      <a:noFill/>
                      <a:prstDash val="solid"/>
                      <a:round/>
                      <a:headEnd type="none" w="med" len="med"/>
                      <a:tailEnd type="none" w="med" len="med"/>
                    </a:lnB>
                    <a:lnTlToBr w="12700" cmpd="sng">
                      <a:noFill/>
                      <a:prstDash val="solid"/>
                    </a:lnTlToBr>
                    <a:lnBlToTr w="12700" cmpd="sng">
                      <a:noFill/>
                      <a:prstDash val="solid"/>
                    </a:lnBlToTr>
                    <a:solidFill>
                      <a:srgbClr val="95B3D7"/>
                    </a:solidFill>
                  </a:tcPr>
                </a:tc>
                <a:tc>
                  <a:txBody>
                    <a:bodyPr/>
                    <a:lstStyle/>
                    <a:p>
                      <a:pPr algn="ctr" fontAlgn="ctr"/>
                      <a:r>
                        <a:rPr lang="en-US" sz="1500" b="1" i="0" u="none" strike="noStrike" dirty="0">
                          <a:solidFill>
                            <a:srgbClr val="000000"/>
                          </a:solidFill>
                          <a:effectLst/>
                          <a:latin typeface="Calibri"/>
                        </a:rPr>
                        <a:t>1055.3</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a:noFill/>
                    </a:lnT>
                    <a:lnB w="6350" cap="flat" cmpd="sng" algn="ctr">
                      <a:solidFill>
                        <a:srgbClr val="000000"/>
                      </a:solidFill>
                      <a:prstDash val="solid"/>
                      <a:round/>
                      <a:headEnd type="none" w="med" len="med"/>
                      <a:tailEnd type="none" w="med" len="med"/>
                    </a:lnB>
                    <a:solidFill>
                      <a:srgbClr val="95B3D7"/>
                    </a:solidFill>
                  </a:tcPr>
                </a:tc>
                <a:extLst>
                  <a:ext uri="{0D108BD9-81ED-4DB2-BD59-A6C34878D82A}">
                    <a16:rowId xmlns:a16="http://schemas.microsoft.com/office/drawing/2014/main" val="10007"/>
                  </a:ext>
                </a:extLst>
              </a:tr>
            </a:tbl>
          </a:graphicData>
        </a:graphic>
      </p:graphicFrame>
    </p:spTree>
    <p:extLst>
      <p:ext uri="{BB962C8B-B14F-4D97-AF65-F5344CB8AC3E}">
        <p14:creationId xmlns:p14="http://schemas.microsoft.com/office/powerpoint/2010/main" val="243316782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5400" b="1" dirty="0"/>
              <a:t>Challenges</a:t>
            </a:r>
          </a:p>
        </p:txBody>
      </p:sp>
      <p:graphicFrame>
        <p:nvGraphicFramePr>
          <p:cNvPr id="4" name="Content Placeholder 3"/>
          <p:cNvGraphicFramePr>
            <a:graphicFrameLocks noGrp="1"/>
          </p:cNvGraphicFramePr>
          <p:nvPr>
            <p:ph idx="1"/>
            <p:extLst/>
          </p:nvPr>
        </p:nvGraphicFramePr>
        <p:xfrm>
          <a:off x="836676" y="1960246"/>
          <a:ext cx="6852858" cy="2351370"/>
        </p:xfrm>
        <a:graphic>
          <a:graphicData uri="http://schemas.openxmlformats.org/drawingml/2006/table">
            <a:tbl>
              <a:tblPr/>
              <a:tblGrid>
                <a:gridCol w="2603729">
                  <a:extLst>
                    <a:ext uri="{9D8B030D-6E8A-4147-A177-3AD203B41FA5}">
                      <a16:colId xmlns:a16="http://schemas.microsoft.com/office/drawing/2014/main" val="20000"/>
                    </a:ext>
                  </a:extLst>
                </a:gridCol>
                <a:gridCol w="642455">
                  <a:extLst>
                    <a:ext uri="{9D8B030D-6E8A-4147-A177-3AD203B41FA5}">
                      <a16:colId xmlns:a16="http://schemas.microsoft.com/office/drawing/2014/main" val="20001"/>
                    </a:ext>
                  </a:extLst>
                </a:gridCol>
                <a:gridCol w="685286">
                  <a:extLst>
                    <a:ext uri="{9D8B030D-6E8A-4147-A177-3AD203B41FA5}">
                      <a16:colId xmlns:a16="http://schemas.microsoft.com/office/drawing/2014/main" val="20002"/>
                    </a:ext>
                  </a:extLst>
                </a:gridCol>
                <a:gridCol w="635959">
                  <a:extLst>
                    <a:ext uri="{9D8B030D-6E8A-4147-A177-3AD203B41FA5}">
                      <a16:colId xmlns:a16="http://schemas.microsoft.com/office/drawing/2014/main" val="20003"/>
                    </a:ext>
                  </a:extLst>
                </a:gridCol>
                <a:gridCol w="634676">
                  <a:extLst>
                    <a:ext uri="{9D8B030D-6E8A-4147-A177-3AD203B41FA5}">
                      <a16:colId xmlns:a16="http://schemas.microsoft.com/office/drawing/2014/main" val="20005"/>
                    </a:ext>
                  </a:extLst>
                </a:gridCol>
                <a:gridCol w="685286">
                  <a:extLst>
                    <a:ext uri="{9D8B030D-6E8A-4147-A177-3AD203B41FA5}">
                      <a16:colId xmlns:a16="http://schemas.microsoft.com/office/drawing/2014/main" val="4121072786"/>
                    </a:ext>
                  </a:extLst>
                </a:gridCol>
                <a:gridCol w="965467">
                  <a:extLst>
                    <a:ext uri="{9D8B030D-6E8A-4147-A177-3AD203B41FA5}">
                      <a16:colId xmlns:a16="http://schemas.microsoft.com/office/drawing/2014/main" val="20004"/>
                    </a:ext>
                  </a:extLst>
                </a:gridCol>
              </a:tblGrid>
              <a:tr h="748664">
                <a:tc gridSpan="7">
                  <a:txBody>
                    <a:bodyPr/>
                    <a:lstStyle/>
                    <a:p>
                      <a:pPr algn="l" fontAlgn="b"/>
                      <a:r>
                        <a:rPr lang="en-US" sz="1800" b="1" i="0" u="none" strike="noStrike" dirty="0">
                          <a:solidFill>
                            <a:srgbClr val="000000"/>
                          </a:solidFill>
                          <a:effectLst/>
                          <a:latin typeface="Calibri"/>
                        </a:rPr>
                        <a:t>VACAA GME Expansion by Target</a:t>
                      </a:r>
                    </a:p>
                    <a:p>
                      <a:pPr algn="l" fontAlgn="b"/>
                      <a:endParaRPr lang="en-US" sz="1800" b="1" i="0" u="none" strike="noStrike" dirty="0">
                        <a:solidFill>
                          <a:srgbClr val="000000"/>
                        </a:solidFill>
                        <a:effectLst/>
                        <a:latin typeface="Calibri"/>
                      </a:endParaRPr>
                    </a:p>
                  </a:txBody>
                  <a:tcPr marL="0" marR="0" marT="0" marB="0" anchor="b">
                    <a:lnL>
                      <a:noFill/>
                    </a:lnL>
                    <a:lnR>
                      <a:noFill/>
                    </a:lnR>
                    <a:lnT>
                      <a:noFill/>
                    </a:lnT>
                    <a:lnB w="6350" cap="flat" cmpd="sng" algn="ctr">
                      <a:solidFill>
                        <a:srgbClr val="000000"/>
                      </a:solidFill>
                      <a:prstDash val="solid"/>
                      <a:round/>
                      <a:headEnd type="none" w="med" len="med"/>
                      <a:tailEnd type="none" w="med" len="med"/>
                    </a:lnB>
                  </a:tcPr>
                </a:tc>
                <a:tc hMerge="1">
                  <a:txBody>
                    <a:bodyPr/>
                    <a:lstStyle/>
                    <a:p>
                      <a:endParaRPr lang="en-US"/>
                    </a:p>
                  </a:txBody>
                  <a:tcPr/>
                </a:tc>
                <a:tc hMerge="1">
                  <a:txBody>
                    <a:bodyPr/>
                    <a:lstStyle/>
                    <a:p>
                      <a:pPr algn="ctr" fontAlgn="ctr"/>
                      <a:endParaRPr lang="en-US" sz="1100" b="0" i="0" u="none" strike="noStrike" dirty="0">
                        <a:solidFill>
                          <a:srgbClr val="000000"/>
                        </a:solidFill>
                        <a:effectLst/>
                        <a:latin typeface="Calibri"/>
                      </a:endParaRPr>
                    </a:p>
                  </a:txBody>
                  <a:tcPr marL="0" marR="0" marT="0" marB="0" anchor="ctr">
                    <a:lnL>
                      <a:noFill/>
                    </a:lnL>
                    <a:lnR>
                      <a:noFill/>
                    </a:lnR>
                    <a:lnT>
                      <a:noFill/>
                    </a:lnT>
                    <a:lnB w="6350" cap="flat" cmpd="sng" algn="ctr">
                      <a:solidFill>
                        <a:srgbClr val="000000"/>
                      </a:solidFill>
                      <a:prstDash val="solid"/>
                      <a:round/>
                      <a:headEnd type="none" w="med" len="med"/>
                      <a:tailEnd type="none" w="med" len="med"/>
                    </a:lnB>
                  </a:tcPr>
                </a:tc>
                <a:tc hMerge="1">
                  <a:txBody>
                    <a:bodyPr/>
                    <a:lstStyle/>
                    <a:p>
                      <a:pPr algn="ctr" fontAlgn="ctr"/>
                      <a:endParaRPr lang="en-US" sz="1100" b="0" i="0" u="none" strike="noStrike" dirty="0">
                        <a:solidFill>
                          <a:srgbClr val="000000"/>
                        </a:solidFill>
                        <a:effectLst/>
                        <a:latin typeface="Calibri"/>
                      </a:endParaRPr>
                    </a:p>
                  </a:txBody>
                  <a:tcPr marL="0" marR="0" marT="0" marB="0" anchor="ctr">
                    <a:lnL>
                      <a:noFill/>
                    </a:lnL>
                    <a:lnR>
                      <a:noFill/>
                    </a:lnR>
                    <a:lnT>
                      <a:noFill/>
                    </a:lnT>
                    <a:lnB w="6350" cap="flat" cmpd="sng" algn="ctr">
                      <a:solidFill>
                        <a:srgbClr val="000000"/>
                      </a:solidFill>
                      <a:prstDash val="solid"/>
                      <a:round/>
                      <a:headEnd type="none" w="med" len="med"/>
                      <a:tailEnd type="none" w="med" len="med"/>
                    </a:lnB>
                  </a:tcPr>
                </a:tc>
                <a:tc hMerge="1">
                  <a:txBody>
                    <a:bodyPr/>
                    <a:lstStyle/>
                    <a:p>
                      <a:pPr algn="ctr" fontAlgn="ctr"/>
                      <a:endParaRPr lang="en-US" sz="1100" b="0" i="0" u="none" strike="noStrike" dirty="0">
                        <a:solidFill>
                          <a:srgbClr val="000000"/>
                        </a:solidFill>
                        <a:effectLst/>
                        <a:latin typeface="Calibri"/>
                      </a:endParaRPr>
                    </a:p>
                  </a:txBody>
                  <a:tcPr marL="0" marR="0" marT="0" marB="0" anchor="ctr">
                    <a:lnL>
                      <a:noFill/>
                    </a:lnL>
                    <a:lnR>
                      <a:noFill/>
                    </a:lnR>
                    <a:lnT>
                      <a:noFill/>
                    </a:lnT>
                    <a:lnB w="6350" cap="flat" cmpd="sng" algn="ctr">
                      <a:solidFill>
                        <a:srgbClr val="000000"/>
                      </a:solidFill>
                      <a:prstDash val="solid"/>
                      <a:round/>
                      <a:headEnd type="none" w="med" len="med"/>
                      <a:tailEnd type="none" w="med" len="med"/>
                    </a:lnB>
                  </a:tcPr>
                </a:tc>
                <a:tc hMerge="1">
                  <a:txBody>
                    <a:bodyPr/>
                    <a:lstStyle/>
                    <a:p>
                      <a:endParaRPr lang="en-US"/>
                    </a:p>
                  </a:txBody>
                  <a:tcPr/>
                </a:tc>
                <a:tc hMerge="1">
                  <a:txBody>
                    <a:bodyPr/>
                    <a:lstStyle/>
                    <a:p>
                      <a:pPr algn="l" fontAlgn="b"/>
                      <a:endParaRPr lang="en-US" sz="1100" b="0" i="0" u="none" strike="noStrike" dirty="0">
                        <a:solidFill>
                          <a:srgbClr val="000000"/>
                        </a:solidFill>
                        <a:effectLst/>
                        <a:latin typeface="Calibri"/>
                      </a:endParaRPr>
                    </a:p>
                  </a:txBody>
                  <a:tcPr marL="0" marR="0" marT="0" marB="0" anchor="b">
                    <a:lnL>
                      <a:noFill/>
                    </a:lnL>
                    <a:lnR>
                      <a:noFill/>
                    </a:lnR>
                    <a:lnT>
                      <a:noFill/>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0"/>
                  </a:ext>
                </a:extLst>
              </a:tr>
              <a:tr h="290262">
                <a:tc>
                  <a:txBody>
                    <a:bodyPr/>
                    <a:lstStyle/>
                    <a:p>
                      <a:pPr algn="ctr" fontAlgn="ctr"/>
                      <a:r>
                        <a:rPr lang="en-US" sz="1400" b="1" i="0" u="none" strike="noStrike" dirty="0">
                          <a:solidFill>
                            <a:srgbClr val="FFFFFF"/>
                          </a:solidFill>
                          <a:effectLst/>
                          <a:latin typeface="Calibri"/>
                        </a:rPr>
                        <a:t>VACAA GME Initiative </a:t>
                      </a:r>
                    </a:p>
                  </a:txBody>
                  <a:tcPr marL="0" marR="0" marT="0" marB="0" anchor="ctr">
                    <a:lnL w="6350" cap="flat" cmpd="sng" algn="ctr">
                      <a:solidFill>
                        <a:srgbClr val="000000"/>
                      </a:solidFill>
                      <a:prstDash val="solid"/>
                      <a:round/>
                      <a:headEnd type="none" w="med" len="med"/>
                      <a:tailEnd type="none" w="med" len="med"/>
                    </a:lnL>
                    <a:lnR>
                      <a:noFill/>
                    </a:lnR>
                    <a:lnT w="6350" cap="flat" cmpd="sng" algn="ctr">
                      <a:solidFill>
                        <a:srgbClr val="000000"/>
                      </a:solidFill>
                      <a:prstDash val="solid"/>
                      <a:round/>
                      <a:headEnd type="none" w="med" len="med"/>
                      <a:tailEnd type="none" w="med" len="med"/>
                    </a:lnT>
                    <a:lnB>
                      <a:noFill/>
                    </a:lnB>
                    <a:solidFill>
                      <a:schemeClr val="accent6">
                        <a:lumMod val="75000"/>
                      </a:schemeClr>
                    </a:solidFill>
                  </a:tcPr>
                </a:tc>
                <a:tc gridSpan="4">
                  <a:txBody>
                    <a:bodyPr/>
                    <a:lstStyle/>
                    <a:p>
                      <a:pPr algn="ctr" fontAlgn="ctr"/>
                      <a:r>
                        <a:rPr lang="en-US" sz="1400" b="1" i="0" u="none" strike="noStrike" dirty="0">
                          <a:solidFill>
                            <a:srgbClr val="FFFFFF"/>
                          </a:solidFill>
                          <a:effectLst/>
                          <a:latin typeface="Calibri"/>
                        </a:rPr>
                        <a:t>Approved Positions</a:t>
                      </a:r>
                    </a:p>
                  </a:txBody>
                  <a:tcPr marL="0" marR="0" marT="0" marB="0" anchor="ctr">
                    <a:lnL>
                      <a:noFill/>
                    </a:lnL>
                    <a:lnR w="12700" cap="flat" cmpd="sng" algn="ctr">
                      <a:noFill/>
                      <a:prstDash val="solid"/>
                      <a:round/>
                      <a:headEnd type="none" w="med" len="med"/>
                      <a:tailEnd type="none" w="med" len="med"/>
                    </a:lnR>
                    <a:lnT w="6350" cap="flat" cmpd="sng" algn="ctr">
                      <a:solidFill>
                        <a:srgbClr val="000000"/>
                      </a:solidFill>
                      <a:prstDash val="solid"/>
                      <a:round/>
                      <a:headEnd type="none" w="med" len="med"/>
                      <a:tailEnd type="none" w="med" len="med"/>
                    </a:lnT>
                    <a:lnB>
                      <a:noFill/>
                    </a:lnB>
                    <a:solidFill>
                      <a:schemeClr val="accent6">
                        <a:lumMod val="75000"/>
                      </a:schemeClr>
                    </a:solidFill>
                  </a:tcPr>
                </a:tc>
                <a:tc hMerge="1">
                  <a:txBody>
                    <a:bodyPr/>
                    <a:lstStyle/>
                    <a:p>
                      <a:endParaRPr lang="en-US"/>
                    </a:p>
                  </a:txBody>
                  <a:tcPr/>
                </a:tc>
                <a:tc hMerge="1">
                  <a:txBody>
                    <a:bodyPr/>
                    <a:lstStyle/>
                    <a:p>
                      <a:endParaRPr lang="en-US"/>
                    </a:p>
                  </a:txBody>
                  <a:tcPr/>
                </a:tc>
                <a:tc hMerge="1">
                  <a:txBody>
                    <a:bodyPr/>
                    <a:lstStyle/>
                    <a:p>
                      <a:pPr algn="ctr" fontAlgn="ctr"/>
                      <a:endParaRPr lang="en-US" sz="1800" b="1" i="0" u="none" strike="noStrike" dirty="0">
                        <a:solidFill>
                          <a:srgbClr val="FFFFFF"/>
                        </a:solidFill>
                        <a:effectLst/>
                        <a:latin typeface="Calibri"/>
                      </a:endParaRPr>
                    </a:p>
                  </a:txBody>
                  <a:tcPr marL="0" marR="0" marT="0" marB="0" anchor="ctr">
                    <a:lnL w="12700" cap="flat" cmpd="sng" algn="ctr">
                      <a:no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a:noFill/>
                    </a:lnB>
                    <a:lnTlToBr w="12700" cmpd="sng">
                      <a:noFill/>
                      <a:prstDash val="solid"/>
                    </a:lnTlToBr>
                    <a:lnBlToTr w="12700" cmpd="sng">
                      <a:noFill/>
                      <a:prstDash val="solid"/>
                    </a:lnBlToTr>
                    <a:solidFill>
                      <a:srgbClr val="538DD5"/>
                    </a:solidFill>
                  </a:tcPr>
                </a:tc>
                <a:tc>
                  <a:txBody>
                    <a:bodyPr/>
                    <a:lstStyle/>
                    <a:p>
                      <a:pPr algn="ctr" fontAlgn="ctr"/>
                      <a:endParaRPr lang="en-US" sz="1400" b="1" i="0" u="none" strike="noStrike" dirty="0">
                        <a:solidFill>
                          <a:srgbClr val="FFFFFF"/>
                        </a:solidFill>
                        <a:effectLst/>
                        <a:latin typeface="Calibri"/>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6350" cap="flat" cmpd="sng" algn="ctr">
                      <a:noFill/>
                      <a:prstDash val="solid"/>
                      <a:round/>
                      <a:headEnd type="none" w="med" len="med"/>
                      <a:tailEnd type="none" w="med" len="med"/>
                    </a:lnT>
                    <a:lnB>
                      <a:noFill/>
                    </a:lnB>
                    <a:lnTlToBr w="12700" cmpd="sng">
                      <a:noFill/>
                      <a:prstDash val="solid"/>
                    </a:lnTlToBr>
                    <a:lnBlToTr w="12700" cmpd="sng">
                      <a:noFill/>
                      <a:prstDash val="solid"/>
                    </a:lnBlToTr>
                    <a:solidFill>
                      <a:schemeClr val="accent6">
                        <a:lumMod val="75000"/>
                      </a:schemeClr>
                    </a:solidFill>
                  </a:tcPr>
                </a:tc>
                <a:tc>
                  <a:txBody>
                    <a:bodyPr/>
                    <a:lstStyle/>
                    <a:p>
                      <a:pPr algn="ctr" fontAlgn="ctr"/>
                      <a:r>
                        <a:rPr lang="en-US" sz="1200" b="1" i="1" u="none" strike="noStrike" dirty="0">
                          <a:solidFill>
                            <a:srgbClr val="FFFF00"/>
                          </a:solidFill>
                          <a:effectLst/>
                          <a:latin typeface="Calibri"/>
                        </a:rPr>
                        <a:t>Cumulative </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a:noFill/>
                    </a:lnB>
                    <a:solidFill>
                      <a:schemeClr val="accent6">
                        <a:lumMod val="75000"/>
                      </a:schemeClr>
                    </a:solidFill>
                  </a:tcPr>
                </a:tc>
                <a:extLst>
                  <a:ext uri="{0D108BD9-81ED-4DB2-BD59-A6C34878D82A}">
                    <a16:rowId xmlns:a16="http://schemas.microsoft.com/office/drawing/2014/main" val="10001"/>
                  </a:ext>
                </a:extLst>
              </a:tr>
              <a:tr h="305200">
                <a:tc>
                  <a:txBody>
                    <a:bodyPr/>
                    <a:lstStyle/>
                    <a:p>
                      <a:pPr algn="ctr" fontAlgn="ctr"/>
                      <a:r>
                        <a:rPr lang="en-US" sz="1400" b="1" i="0" u="none" strike="noStrike" dirty="0">
                          <a:solidFill>
                            <a:srgbClr val="FFFFFF"/>
                          </a:solidFill>
                          <a:effectLst/>
                          <a:latin typeface="Calibri"/>
                        </a:rPr>
                        <a:t>through 5th Round</a:t>
                      </a:r>
                    </a:p>
                  </a:txBody>
                  <a:tcPr marL="0" marR="0" marT="0" marB="0" anchor="ctr">
                    <a:lnL w="6350" cap="flat" cmpd="sng" algn="ctr">
                      <a:solidFill>
                        <a:srgbClr val="000000"/>
                      </a:solidFill>
                      <a:prstDash val="solid"/>
                      <a:round/>
                      <a:headEnd type="none" w="med" len="med"/>
                      <a:tailEnd type="none" w="med" len="med"/>
                    </a:lnL>
                    <a:lnR>
                      <a:noFill/>
                    </a:lnR>
                    <a:lnT>
                      <a:noFill/>
                    </a:lnT>
                    <a:lnB>
                      <a:noFill/>
                    </a:lnB>
                    <a:solidFill>
                      <a:schemeClr val="accent6">
                        <a:lumMod val="75000"/>
                      </a:schemeClr>
                    </a:solidFill>
                  </a:tcPr>
                </a:tc>
                <a:tc>
                  <a:txBody>
                    <a:bodyPr/>
                    <a:lstStyle/>
                    <a:p>
                      <a:pPr algn="ctr" fontAlgn="ctr"/>
                      <a:r>
                        <a:rPr lang="en-US" sz="1200" b="1" i="1" u="none" strike="noStrike" dirty="0">
                          <a:solidFill>
                            <a:srgbClr val="FFFF00"/>
                          </a:solidFill>
                          <a:effectLst/>
                          <a:latin typeface="Calibri"/>
                        </a:rPr>
                        <a:t>Round 1</a:t>
                      </a:r>
                      <a:r>
                        <a:rPr lang="en-US" sz="1200" b="1" i="1" u="none" strike="noStrike" dirty="0">
                          <a:solidFill>
                            <a:schemeClr val="tx1"/>
                          </a:solidFill>
                          <a:effectLst/>
                          <a:latin typeface="Calibri"/>
                        </a:rPr>
                        <a:t> </a:t>
                      </a:r>
                    </a:p>
                  </a:txBody>
                  <a:tcPr marL="0" marR="0" marT="0" marB="0" anchor="ctr">
                    <a:lnL>
                      <a:noFill/>
                    </a:lnL>
                    <a:lnR>
                      <a:noFill/>
                    </a:lnR>
                    <a:lnT>
                      <a:noFill/>
                    </a:lnT>
                    <a:lnB>
                      <a:noFill/>
                    </a:lnB>
                    <a:solidFill>
                      <a:schemeClr val="accent6">
                        <a:lumMod val="75000"/>
                      </a:schemeClr>
                    </a:solidFill>
                  </a:tcPr>
                </a:tc>
                <a:tc>
                  <a:txBody>
                    <a:bodyPr/>
                    <a:lstStyle/>
                    <a:p>
                      <a:pPr algn="ctr" fontAlgn="ctr"/>
                      <a:r>
                        <a:rPr lang="en-US" sz="1200" b="1" i="1" u="none" strike="noStrike" dirty="0">
                          <a:solidFill>
                            <a:srgbClr val="FFFF00"/>
                          </a:solidFill>
                          <a:effectLst/>
                          <a:latin typeface="Calibri"/>
                        </a:rPr>
                        <a:t>Round 2</a:t>
                      </a:r>
                    </a:p>
                  </a:txBody>
                  <a:tcPr marL="0" marR="0" marT="0" marB="0" anchor="ctr">
                    <a:lnL>
                      <a:noFill/>
                    </a:lnL>
                    <a:lnR>
                      <a:noFill/>
                    </a:lnR>
                    <a:lnT>
                      <a:noFill/>
                    </a:lnT>
                    <a:lnB>
                      <a:noFill/>
                    </a:lnB>
                    <a:solidFill>
                      <a:schemeClr val="accent6">
                        <a:lumMod val="75000"/>
                      </a:schemeClr>
                    </a:solidFill>
                  </a:tcPr>
                </a:tc>
                <a:tc>
                  <a:txBody>
                    <a:bodyPr/>
                    <a:lstStyle/>
                    <a:p>
                      <a:pPr algn="ctr" fontAlgn="ctr"/>
                      <a:r>
                        <a:rPr lang="en-US" sz="1200" b="1" i="1" u="none" strike="noStrike" dirty="0">
                          <a:solidFill>
                            <a:srgbClr val="FFFF00"/>
                          </a:solidFill>
                          <a:effectLst/>
                          <a:latin typeface="Calibri"/>
                        </a:rPr>
                        <a:t>Round 3</a:t>
                      </a:r>
                    </a:p>
                  </a:txBody>
                  <a:tcPr marL="0" marR="0" marT="0" marB="0" anchor="ctr">
                    <a:lnL>
                      <a:noFill/>
                    </a:lnL>
                    <a:lnR w="6350" cap="flat" cmpd="sng" algn="ctr">
                      <a:noFill/>
                      <a:prstDash val="solid"/>
                      <a:round/>
                      <a:headEnd type="none" w="med" len="med"/>
                      <a:tailEnd type="none" w="med" len="med"/>
                    </a:lnR>
                    <a:lnT>
                      <a:noFill/>
                    </a:lnT>
                    <a:lnB>
                      <a:noFill/>
                    </a:lnB>
                    <a:solidFill>
                      <a:schemeClr val="accent6">
                        <a:lumMod val="75000"/>
                      </a:schemeClr>
                    </a:solidFill>
                  </a:tcPr>
                </a:tc>
                <a:tc>
                  <a:txBody>
                    <a:bodyPr/>
                    <a:lstStyle/>
                    <a:p>
                      <a:pPr algn="ctr" fontAlgn="ctr"/>
                      <a:r>
                        <a:rPr lang="en-US" sz="1200" b="1" i="1" u="none" strike="noStrike" dirty="0">
                          <a:solidFill>
                            <a:srgbClr val="FFFF00"/>
                          </a:solidFill>
                          <a:effectLst/>
                          <a:latin typeface="Calibri"/>
                        </a:rPr>
                        <a:t>Round 4</a:t>
                      </a:r>
                    </a:p>
                  </a:txBody>
                  <a:tcPr marL="0" marR="0" marT="0" marB="0" anchor="ctr">
                    <a:lnL w="6350" cap="flat" cmpd="sng" algn="ctr">
                      <a:noFill/>
                      <a:prstDash val="solid"/>
                      <a:round/>
                      <a:headEnd type="none" w="med" len="med"/>
                      <a:tailEnd type="none" w="med" len="med"/>
                    </a:lnL>
                    <a:lnR w="12700" cap="flat" cmpd="sng" algn="ctr">
                      <a:noFill/>
                      <a:prstDash val="solid"/>
                      <a:round/>
                      <a:headEnd type="none" w="med" len="med"/>
                      <a:tailEnd type="none" w="med" len="med"/>
                    </a:lnR>
                    <a:lnT>
                      <a:noFill/>
                    </a:lnT>
                    <a:lnB>
                      <a:noFill/>
                    </a:lnB>
                    <a:lnTlToBr w="12700" cmpd="sng">
                      <a:noFill/>
                      <a:prstDash val="solid"/>
                    </a:lnTlToBr>
                    <a:lnBlToTr w="12700" cmpd="sng">
                      <a:noFill/>
                      <a:prstDash val="solid"/>
                    </a:lnBlToTr>
                    <a:solidFill>
                      <a:schemeClr val="accent6">
                        <a:lumMod val="75000"/>
                      </a:schemeClr>
                    </a:solidFill>
                  </a:tcPr>
                </a:tc>
                <a:tc>
                  <a:txBody>
                    <a:bodyPr/>
                    <a:lstStyle/>
                    <a:p>
                      <a:pPr algn="ctr" fontAlgn="ctr"/>
                      <a:r>
                        <a:rPr lang="en-US" sz="1200" b="1" i="1" u="none" strike="noStrike" dirty="0">
                          <a:solidFill>
                            <a:srgbClr val="FFFF00"/>
                          </a:solidFill>
                          <a:effectLst/>
                          <a:latin typeface="Calibri"/>
                        </a:rPr>
                        <a:t>Round 5</a:t>
                      </a: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a:noFill/>
                    </a:lnT>
                    <a:lnB>
                      <a:noFill/>
                    </a:lnB>
                    <a:lnTlToBr w="12700" cmpd="sng">
                      <a:noFill/>
                      <a:prstDash val="solid"/>
                    </a:lnTlToBr>
                    <a:lnBlToTr w="12700" cmpd="sng">
                      <a:noFill/>
                      <a:prstDash val="solid"/>
                    </a:lnBlToTr>
                    <a:solidFill>
                      <a:schemeClr val="accent6">
                        <a:lumMod val="75000"/>
                      </a:schemeClr>
                    </a:solidFill>
                  </a:tcPr>
                </a:tc>
                <a:tc>
                  <a:txBody>
                    <a:bodyPr/>
                    <a:lstStyle/>
                    <a:p>
                      <a:pPr algn="ctr" fontAlgn="ctr"/>
                      <a:r>
                        <a:rPr lang="en-US" sz="1200" b="1" i="1" u="none" strike="noStrike" dirty="0">
                          <a:solidFill>
                            <a:srgbClr val="FFFF00"/>
                          </a:solidFill>
                          <a:effectLst/>
                          <a:latin typeface="Calibri"/>
                        </a:rPr>
                        <a:t>5-yr Totals</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a:noFill/>
                    </a:lnT>
                    <a:lnB>
                      <a:noFill/>
                    </a:lnB>
                    <a:solidFill>
                      <a:schemeClr val="accent6">
                        <a:lumMod val="75000"/>
                      </a:schemeClr>
                    </a:solidFill>
                  </a:tcPr>
                </a:tc>
                <a:extLst>
                  <a:ext uri="{0D108BD9-81ED-4DB2-BD59-A6C34878D82A}">
                    <a16:rowId xmlns:a16="http://schemas.microsoft.com/office/drawing/2014/main" val="10002"/>
                  </a:ext>
                </a:extLst>
              </a:tr>
              <a:tr h="290262">
                <a:tc>
                  <a:txBody>
                    <a:bodyPr/>
                    <a:lstStyle/>
                    <a:p>
                      <a:pPr algn="l" fontAlgn="b"/>
                      <a:r>
                        <a:rPr lang="en-US" sz="1400" b="0" i="0" u="none" strike="noStrike" dirty="0">
                          <a:solidFill>
                            <a:srgbClr val="000000"/>
                          </a:solidFill>
                          <a:effectLst/>
                          <a:latin typeface="Calibri"/>
                        </a:rPr>
                        <a:t>Rural Positions (self-designated sites) </a:t>
                      </a:r>
                    </a:p>
                  </a:txBody>
                  <a:tcPr marL="0" marR="0" marT="0" marB="0" anchor="b">
                    <a:lnL w="6350" cap="flat" cmpd="sng" algn="ctr">
                      <a:solidFill>
                        <a:srgbClr val="000000"/>
                      </a:solidFill>
                      <a:prstDash val="solid"/>
                      <a:round/>
                      <a:headEnd type="none" w="med" len="med"/>
                      <a:tailEnd type="none" w="med" len="med"/>
                    </a:lnL>
                    <a:lnR>
                      <a:noFill/>
                    </a:lnR>
                    <a:lnT>
                      <a:noFill/>
                    </a:lnT>
                    <a:lnB>
                      <a:noFill/>
                    </a:lnB>
                    <a:solidFill>
                      <a:schemeClr val="accent6">
                        <a:lumMod val="40000"/>
                        <a:lumOff val="60000"/>
                      </a:schemeClr>
                    </a:solidFill>
                  </a:tcPr>
                </a:tc>
                <a:tc>
                  <a:txBody>
                    <a:bodyPr/>
                    <a:lstStyle/>
                    <a:p>
                      <a:pPr algn="ctr" fontAlgn="ctr"/>
                      <a:r>
                        <a:rPr lang="en-US" sz="1400" b="0" i="0" u="none" strike="noStrike" dirty="0">
                          <a:solidFill>
                            <a:schemeClr val="tx1"/>
                          </a:solidFill>
                          <a:effectLst/>
                          <a:latin typeface="Calibri"/>
                        </a:rPr>
                        <a:t>18.7</a:t>
                      </a:r>
                    </a:p>
                  </a:txBody>
                  <a:tcPr marL="0" marR="0" marT="0" marB="0" anchor="ctr">
                    <a:lnL>
                      <a:noFill/>
                    </a:lnL>
                    <a:lnR>
                      <a:noFill/>
                    </a:lnR>
                    <a:lnT>
                      <a:noFill/>
                    </a:lnT>
                    <a:lnB>
                      <a:noFill/>
                    </a:lnB>
                    <a:solidFill>
                      <a:schemeClr val="accent6">
                        <a:lumMod val="40000"/>
                        <a:lumOff val="60000"/>
                      </a:schemeClr>
                    </a:solidFill>
                  </a:tcPr>
                </a:tc>
                <a:tc>
                  <a:txBody>
                    <a:bodyPr/>
                    <a:lstStyle/>
                    <a:p>
                      <a:pPr algn="ctr" fontAlgn="ctr"/>
                      <a:r>
                        <a:rPr lang="en-US" sz="1400" b="0" i="0" u="none" strike="noStrike" dirty="0">
                          <a:solidFill>
                            <a:srgbClr val="000000"/>
                          </a:solidFill>
                          <a:effectLst/>
                          <a:latin typeface="Calibri"/>
                        </a:rPr>
                        <a:t>21.5</a:t>
                      </a:r>
                    </a:p>
                  </a:txBody>
                  <a:tcPr marL="0" marR="0" marT="0" marB="0" anchor="ctr">
                    <a:lnL>
                      <a:noFill/>
                    </a:lnL>
                    <a:lnR>
                      <a:noFill/>
                    </a:lnR>
                    <a:lnT>
                      <a:noFill/>
                    </a:lnT>
                    <a:lnB>
                      <a:noFill/>
                    </a:lnB>
                    <a:solidFill>
                      <a:schemeClr val="accent6">
                        <a:lumMod val="40000"/>
                        <a:lumOff val="60000"/>
                      </a:schemeClr>
                    </a:solidFill>
                  </a:tcPr>
                </a:tc>
                <a:tc>
                  <a:txBody>
                    <a:bodyPr/>
                    <a:lstStyle/>
                    <a:p>
                      <a:pPr algn="ctr" fontAlgn="ctr"/>
                      <a:r>
                        <a:rPr lang="en-US" sz="1400" b="0" i="0" u="none" strike="noStrike" dirty="0">
                          <a:solidFill>
                            <a:srgbClr val="000000"/>
                          </a:solidFill>
                          <a:effectLst/>
                          <a:latin typeface="Calibri"/>
                        </a:rPr>
                        <a:t>15.0</a:t>
                      </a:r>
                    </a:p>
                  </a:txBody>
                  <a:tcPr marL="0" marR="0" marT="0" marB="0" anchor="ctr">
                    <a:lnL>
                      <a:noFill/>
                    </a:lnL>
                    <a:lnR>
                      <a:noFill/>
                    </a:lnR>
                    <a:lnT>
                      <a:noFill/>
                    </a:lnT>
                    <a:lnB>
                      <a:noFill/>
                    </a:lnB>
                    <a:solidFill>
                      <a:schemeClr val="accent6">
                        <a:lumMod val="40000"/>
                        <a:lumOff val="60000"/>
                      </a:schemeClr>
                    </a:solidFill>
                  </a:tcPr>
                </a:tc>
                <a:tc>
                  <a:txBody>
                    <a:bodyPr/>
                    <a:lstStyle/>
                    <a:p>
                      <a:pPr algn="ctr" fontAlgn="ctr"/>
                      <a:r>
                        <a:rPr lang="en-US" sz="1400" b="0" i="0" u="none" strike="noStrike" dirty="0">
                          <a:solidFill>
                            <a:schemeClr val="tx1"/>
                          </a:solidFill>
                          <a:effectLst/>
                          <a:latin typeface="Calibri"/>
                        </a:rPr>
                        <a:t>10.6</a:t>
                      </a:r>
                    </a:p>
                  </a:txBody>
                  <a:tcPr marL="0" marR="0" marT="0" marB="0" anchor="ctr">
                    <a:lnL>
                      <a:noFill/>
                    </a:lnL>
                    <a:lnR w="12700" cap="flat" cmpd="sng" algn="ctr">
                      <a:noFill/>
                      <a:prstDash val="solid"/>
                      <a:round/>
                      <a:headEnd type="none" w="med" len="med"/>
                      <a:tailEnd type="none" w="med" len="med"/>
                    </a:lnR>
                    <a:lnT>
                      <a:noFill/>
                    </a:lnT>
                    <a:lnB>
                      <a:noFill/>
                    </a:lnB>
                    <a:solidFill>
                      <a:schemeClr val="accent6">
                        <a:lumMod val="40000"/>
                        <a:lumOff val="60000"/>
                      </a:schemeClr>
                    </a:solidFill>
                  </a:tcPr>
                </a:tc>
                <a:tc>
                  <a:txBody>
                    <a:bodyPr/>
                    <a:lstStyle/>
                    <a:p>
                      <a:pPr algn="ctr" fontAlgn="ctr"/>
                      <a:r>
                        <a:rPr lang="en-US" sz="1400" b="0" i="0" u="none" strike="noStrike" dirty="0">
                          <a:solidFill>
                            <a:schemeClr val="tx1"/>
                          </a:solidFill>
                          <a:effectLst/>
                          <a:latin typeface="Calibri"/>
                        </a:rPr>
                        <a:t>1.7</a:t>
                      </a: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a:noFill/>
                    </a:lnT>
                    <a:lnB>
                      <a:noFill/>
                    </a:lnB>
                    <a:lnTlToBr w="12700" cmpd="sng">
                      <a:noFill/>
                      <a:prstDash val="solid"/>
                    </a:lnTlToBr>
                    <a:lnBlToTr w="12700" cmpd="sng">
                      <a:noFill/>
                      <a:prstDash val="solid"/>
                    </a:lnBlToTr>
                    <a:solidFill>
                      <a:schemeClr val="accent6">
                        <a:lumMod val="40000"/>
                        <a:lumOff val="60000"/>
                      </a:schemeClr>
                    </a:solidFill>
                  </a:tcPr>
                </a:tc>
                <a:tc>
                  <a:txBody>
                    <a:bodyPr/>
                    <a:lstStyle/>
                    <a:p>
                      <a:pPr algn="ctr" fontAlgn="ctr"/>
                      <a:r>
                        <a:rPr lang="en-US" sz="1400" b="0" i="0" u="none" strike="noStrike" dirty="0">
                          <a:solidFill>
                            <a:schemeClr val="tx1"/>
                          </a:solidFill>
                          <a:effectLst/>
                          <a:latin typeface="Calibri"/>
                        </a:rPr>
                        <a:t>67.5</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a:noFill/>
                    </a:lnT>
                    <a:lnB>
                      <a:noFill/>
                    </a:lnB>
                    <a:solidFill>
                      <a:schemeClr val="accent6">
                        <a:lumMod val="40000"/>
                        <a:lumOff val="60000"/>
                      </a:schemeClr>
                    </a:solidFill>
                  </a:tcPr>
                </a:tc>
                <a:extLst>
                  <a:ext uri="{0D108BD9-81ED-4DB2-BD59-A6C34878D82A}">
                    <a16:rowId xmlns:a16="http://schemas.microsoft.com/office/drawing/2014/main" val="10003"/>
                  </a:ext>
                </a:extLst>
              </a:tr>
              <a:tr h="290262">
                <a:tc>
                  <a:txBody>
                    <a:bodyPr/>
                    <a:lstStyle/>
                    <a:p>
                      <a:pPr algn="l" fontAlgn="b"/>
                      <a:r>
                        <a:rPr lang="en-US" sz="1400" b="0" i="0" u="none" strike="noStrike" dirty="0">
                          <a:solidFill>
                            <a:srgbClr val="000000"/>
                          </a:solidFill>
                          <a:effectLst/>
                          <a:latin typeface="Calibri"/>
                        </a:rPr>
                        <a:t>Family Medicine Positions</a:t>
                      </a:r>
                    </a:p>
                  </a:txBody>
                  <a:tcPr marL="0" marR="0" marT="0" marB="0" anchor="b">
                    <a:lnL w="6350" cap="flat" cmpd="sng" algn="ctr">
                      <a:solidFill>
                        <a:srgbClr val="000000"/>
                      </a:solidFill>
                      <a:prstDash val="solid"/>
                      <a:round/>
                      <a:headEnd type="none" w="med" len="med"/>
                      <a:tailEnd type="none" w="med" len="med"/>
                    </a:lnL>
                    <a:lnR>
                      <a:noFill/>
                    </a:lnR>
                    <a:lnT>
                      <a:noFill/>
                    </a:lnT>
                    <a:lnB>
                      <a:noFill/>
                    </a:lnB>
                    <a:solidFill>
                      <a:schemeClr val="accent6">
                        <a:lumMod val="60000"/>
                        <a:lumOff val="40000"/>
                      </a:schemeClr>
                    </a:solidFill>
                  </a:tcPr>
                </a:tc>
                <a:tc>
                  <a:txBody>
                    <a:bodyPr/>
                    <a:lstStyle/>
                    <a:p>
                      <a:pPr algn="ctr" fontAlgn="ctr"/>
                      <a:r>
                        <a:rPr lang="en-US" sz="1400" b="0" i="0" u="none" strike="noStrike" dirty="0">
                          <a:solidFill>
                            <a:schemeClr val="tx1"/>
                          </a:solidFill>
                          <a:effectLst/>
                          <a:latin typeface="Calibri"/>
                        </a:rPr>
                        <a:t>19.9</a:t>
                      </a:r>
                    </a:p>
                  </a:txBody>
                  <a:tcPr marL="0" marR="0" marT="0" marB="0" anchor="ctr">
                    <a:lnL>
                      <a:noFill/>
                    </a:lnL>
                    <a:lnR>
                      <a:noFill/>
                    </a:lnR>
                    <a:lnT>
                      <a:noFill/>
                    </a:lnT>
                    <a:lnB>
                      <a:noFill/>
                    </a:lnB>
                    <a:solidFill>
                      <a:schemeClr val="accent6">
                        <a:lumMod val="60000"/>
                        <a:lumOff val="40000"/>
                      </a:schemeClr>
                    </a:solidFill>
                  </a:tcPr>
                </a:tc>
                <a:tc>
                  <a:txBody>
                    <a:bodyPr/>
                    <a:lstStyle/>
                    <a:p>
                      <a:pPr algn="ctr" fontAlgn="ctr"/>
                      <a:r>
                        <a:rPr lang="en-US" sz="1400" b="0" i="0" u="none" strike="noStrike" dirty="0">
                          <a:solidFill>
                            <a:srgbClr val="000000"/>
                          </a:solidFill>
                          <a:effectLst/>
                          <a:latin typeface="Calibri"/>
                        </a:rPr>
                        <a:t>7.3</a:t>
                      </a:r>
                    </a:p>
                  </a:txBody>
                  <a:tcPr marL="0" marR="0" marT="0" marB="0" anchor="ctr">
                    <a:lnL>
                      <a:noFill/>
                    </a:lnL>
                    <a:lnR>
                      <a:noFill/>
                    </a:lnR>
                    <a:lnT>
                      <a:noFill/>
                    </a:lnT>
                    <a:lnB>
                      <a:noFill/>
                    </a:lnB>
                    <a:solidFill>
                      <a:schemeClr val="accent6">
                        <a:lumMod val="60000"/>
                        <a:lumOff val="40000"/>
                      </a:schemeClr>
                    </a:solidFill>
                  </a:tcPr>
                </a:tc>
                <a:tc>
                  <a:txBody>
                    <a:bodyPr/>
                    <a:lstStyle/>
                    <a:p>
                      <a:pPr algn="ctr" fontAlgn="ctr"/>
                      <a:r>
                        <a:rPr lang="en-US" sz="1400" b="0" i="0" u="none" strike="noStrike" dirty="0">
                          <a:solidFill>
                            <a:srgbClr val="000000"/>
                          </a:solidFill>
                          <a:effectLst/>
                          <a:latin typeface="Calibri"/>
                        </a:rPr>
                        <a:t>19.5</a:t>
                      </a:r>
                    </a:p>
                  </a:txBody>
                  <a:tcPr marL="0" marR="0" marT="0" marB="0" anchor="ctr">
                    <a:lnL>
                      <a:noFill/>
                    </a:lnL>
                    <a:lnR>
                      <a:noFill/>
                    </a:lnR>
                    <a:lnT>
                      <a:noFill/>
                    </a:lnT>
                    <a:lnB>
                      <a:noFill/>
                    </a:lnB>
                    <a:solidFill>
                      <a:schemeClr val="accent6">
                        <a:lumMod val="60000"/>
                        <a:lumOff val="40000"/>
                      </a:schemeClr>
                    </a:solidFill>
                  </a:tcPr>
                </a:tc>
                <a:tc>
                  <a:txBody>
                    <a:bodyPr/>
                    <a:lstStyle/>
                    <a:p>
                      <a:pPr algn="ctr" fontAlgn="ctr"/>
                      <a:r>
                        <a:rPr lang="en-US" sz="1400" b="0" i="0" u="none" strike="noStrike" dirty="0">
                          <a:solidFill>
                            <a:schemeClr val="tx1"/>
                          </a:solidFill>
                          <a:effectLst/>
                          <a:latin typeface="Calibri"/>
                        </a:rPr>
                        <a:t>38.9</a:t>
                      </a:r>
                    </a:p>
                  </a:txBody>
                  <a:tcPr marL="0" marR="0" marT="0" marB="0" anchor="ctr">
                    <a:lnL>
                      <a:noFill/>
                    </a:lnL>
                    <a:lnR w="12700" cap="flat" cmpd="sng" algn="ctr">
                      <a:noFill/>
                      <a:prstDash val="solid"/>
                      <a:round/>
                      <a:headEnd type="none" w="med" len="med"/>
                      <a:tailEnd type="none" w="med" len="med"/>
                    </a:lnR>
                    <a:lnT>
                      <a:noFill/>
                    </a:lnT>
                    <a:lnB>
                      <a:noFill/>
                    </a:lnB>
                    <a:solidFill>
                      <a:schemeClr val="accent6">
                        <a:lumMod val="60000"/>
                        <a:lumOff val="40000"/>
                      </a:schemeClr>
                    </a:solidFill>
                  </a:tcPr>
                </a:tc>
                <a:tc>
                  <a:txBody>
                    <a:bodyPr/>
                    <a:lstStyle/>
                    <a:p>
                      <a:pPr algn="ctr" fontAlgn="ctr"/>
                      <a:r>
                        <a:rPr lang="en-US" sz="1400" b="0" i="0" u="none" strike="noStrike" dirty="0">
                          <a:solidFill>
                            <a:schemeClr val="tx1"/>
                          </a:solidFill>
                          <a:effectLst/>
                          <a:latin typeface="Calibri"/>
                        </a:rPr>
                        <a:t>16.1</a:t>
                      </a: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a:noFill/>
                    </a:lnT>
                    <a:lnB>
                      <a:noFill/>
                    </a:lnB>
                    <a:lnTlToBr w="12700" cmpd="sng">
                      <a:noFill/>
                      <a:prstDash val="solid"/>
                    </a:lnTlToBr>
                    <a:lnBlToTr w="12700" cmpd="sng">
                      <a:noFill/>
                      <a:prstDash val="solid"/>
                    </a:lnBlToTr>
                    <a:solidFill>
                      <a:schemeClr val="accent6">
                        <a:lumMod val="60000"/>
                        <a:lumOff val="40000"/>
                      </a:schemeClr>
                    </a:solidFill>
                  </a:tcPr>
                </a:tc>
                <a:tc>
                  <a:txBody>
                    <a:bodyPr/>
                    <a:lstStyle/>
                    <a:p>
                      <a:pPr algn="ctr" fontAlgn="ctr"/>
                      <a:r>
                        <a:rPr lang="en-US" sz="1400" b="0" i="0" u="none" strike="noStrike" dirty="0">
                          <a:solidFill>
                            <a:schemeClr val="tx1"/>
                          </a:solidFill>
                          <a:effectLst/>
                          <a:latin typeface="Calibri"/>
                        </a:rPr>
                        <a:t>101.7</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a:noFill/>
                    </a:lnT>
                    <a:lnB>
                      <a:noFill/>
                    </a:lnB>
                    <a:solidFill>
                      <a:schemeClr val="accent6">
                        <a:lumMod val="60000"/>
                        <a:lumOff val="40000"/>
                      </a:schemeClr>
                    </a:solidFill>
                  </a:tcPr>
                </a:tc>
                <a:extLst>
                  <a:ext uri="{0D108BD9-81ED-4DB2-BD59-A6C34878D82A}">
                    <a16:rowId xmlns:a16="http://schemas.microsoft.com/office/drawing/2014/main" val="10004"/>
                  </a:ext>
                </a:extLst>
              </a:tr>
              <a:tr h="290262">
                <a:tc>
                  <a:txBody>
                    <a:bodyPr/>
                    <a:lstStyle/>
                    <a:p>
                      <a:pPr algn="l" fontAlgn="b"/>
                      <a:r>
                        <a:rPr lang="en-US" sz="1400" b="0" i="0" u="none" strike="noStrike" dirty="0">
                          <a:solidFill>
                            <a:srgbClr val="000000"/>
                          </a:solidFill>
                          <a:effectLst/>
                          <a:latin typeface="Calibri"/>
                        </a:rPr>
                        <a:t>Osteopathic Positions</a:t>
                      </a:r>
                    </a:p>
                  </a:txBody>
                  <a:tcPr marL="0" marR="0" marT="0" marB="0" anchor="b">
                    <a:lnL w="6350" cap="flat" cmpd="sng" algn="ctr">
                      <a:solidFill>
                        <a:srgbClr val="000000"/>
                      </a:solidFill>
                      <a:prstDash val="solid"/>
                      <a:round/>
                      <a:headEnd type="none" w="med" len="med"/>
                      <a:tailEnd type="none" w="med" len="med"/>
                    </a:lnL>
                    <a:lnR>
                      <a:noFill/>
                    </a:lnR>
                    <a:lnT>
                      <a:noFill/>
                    </a:lnT>
                    <a:lnB w="12700" cap="flat" cmpd="sng" algn="ctr">
                      <a:solidFill>
                        <a:schemeClr val="tx1"/>
                      </a:solidFill>
                      <a:prstDash val="solid"/>
                      <a:round/>
                      <a:headEnd type="none" w="med" len="med"/>
                      <a:tailEnd type="none" w="med" len="med"/>
                    </a:lnB>
                    <a:solidFill>
                      <a:schemeClr val="accent6">
                        <a:lumMod val="40000"/>
                        <a:lumOff val="60000"/>
                      </a:schemeClr>
                    </a:solidFill>
                  </a:tcPr>
                </a:tc>
                <a:tc>
                  <a:txBody>
                    <a:bodyPr/>
                    <a:lstStyle/>
                    <a:p>
                      <a:pPr algn="ctr" fontAlgn="ctr"/>
                      <a:r>
                        <a:rPr lang="en-US" sz="1400" b="0" i="0" u="none" strike="noStrike" dirty="0">
                          <a:solidFill>
                            <a:schemeClr val="tx1"/>
                          </a:solidFill>
                          <a:effectLst/>
                          <a:latin typeface="Calibri"/>
                        </a:rPr>
                        <a:t>15.7</a:t>
                      </a:r>
                    </a:p>
                  </a:txBody>
                  <a:tcPr marL="0" marR="0" marT="0" marB="0" anchor="ctr">
                    <a:lnL>
                      <a:noFill/>
                    </a:lnL>
                    <a:lnR>
                      <a:noFill/>
                    </a:lnR>
                    <a:lnT>
                      <a:noFill/>
                    </a:lnT>
                    <a:lnB w="6350" cap="flat" cmpd="sng" algn="ctr">
                      <a:solidFill>
                        <a:srgbClr val="000000"/>
                      </a:solidFill>
                      <a:prstDash val="solid"/>
                      <a:round/>
                      <a:headEnd type="none" w="med" len="med"/>
                      <a:tailEnd type="none" w="med" len="med"/>
                    </a:lnB>
                    <a:solidFill>
                      <a:schemeClr val="accent6">
                        <a:lumMod val="40000"/>
                        <a:lumOff val="60000"/>
                      </a:schemeClr>
                    </a:solidFill>
                  </a:tcPr>
                </a:tc>
                <a:tc>
                  <a:txBody>
                    <a:bodyPr/>
                    <a:lstStyle/>
                    <a:p>
                      <a:pPr algn="ctr" fontAlgn="ctr"/>
                      <a:r>
                        <a:rPr lang="en-US" sz="1400" b="0" i="0" u="none" strike="noStrike" dirty="0">
                          <a:solidFill>
                            <a:srgbClr val="000000"/>
                          </a:solidFill>
                          <a:effectLst/>
                          <a:latin typeface="Calibri"/>
                        </a:rPr>
                        <a:t>1.0</a:t>
                      </a:r>
                    </a:p>
                  </a:txBody>
                  <a:tcPr marL="0" marR="0" marT="0" marB="0" anchor="ctr">
                    <a:lnL>
                      <a:noFill/>
                    </a:lnL>
                    <a:lnR>
                      <a:noFill/>
                    </a:lnR>
                    <a:lnT>
                      <a:noFill/>
                    </a:lnT>
                    <a:lnB w="6350" cap="flat" cmpd="sng" algn="ctr">
                      <a:solidFill>
                        <a:srgbClr val="000000"/>
                      </a:solidFill>
                      <a:prstDash val="solid"/>
                      <a:round/>
                      <a:headEnd type="none" w="med" len="med"/>
                      <a:tailEnd type="none" w="med" len="med"/>
                    </a:lnB>
                    <a:solidFill>
                      <a:schemeClr val="accent6">
                        <a:lumMod val="40000"/>
                        <a:lumOff val="60000"/>
                      </a:schemeClr>
                    </a:solidFill>
                  </a:tcPr>
                </a:tc>
                <a:tc>
                  <a:txBody>
                    <a:bodyPr/>
                    <a:lstStyle/>
                    <a:p>
                      <a:pPr algn="ctr" fontAlgn="ctr"/>
                      <a:r>
                        <a:rPr lang="en-US" sz="1400" b="0" i="0" u="none" strike="noStrike" dirty="0">
                          <a:solidFill>
                            <a:srgbClr val="000000"/>
                          </a:solidFill>
                          <a:effectLst/>
                          <a:latin typeface="Calibri"/>
                        </a:rPr>
                        <a:t>4.3</a:t>
                      </a:r>
                    </a:p>
                  </a:txBody>
                  <a:tcPr marL="0" marR="0" marT="0" marB="0" anchor="ctr">
                    <a:lnL>
                      <a:noFill/>
                    </a:lnL>
                    <a:lnR>
                      <a:noFill/>
                    </a:lnR>
                    <a:lnT>
                      <a:noFill/>
                    </a:lnT>
                    <a:lnB w="6350" cap="flat" cmpd="sng" algn="ctr">
                      <a:solidFill>
                        <a:srgbClr val="000000"/>
                      </a:solidFill>
                      <a:prstDash val="solid"/>
                      <a:round/>
                      <a:headEnd type="none" w="med" len="med"/>
                      <a:tailEnd type="none" w="med" len="med"/>
                    </a:lnB>
                    <a:solidFill>
                      <a:schemeClr val="accent6">
                        <a:lumMod val="40000"/>
                        <a:lumOff val="60000"/>
                      </a:schemeClr>
                    </a:solidFill>
                  </a:tcPr>
                </a:tc>
                <a:tc>
                  <a:txBody>
                    <a:bodyPr/>
                    <a:lstStyle/>
                    <a:p>
                      <a:pPr algn="ctr" fontAlgn="ctr"/>
                      <a:r>
                        <a:rPr lang="en-US" sz="1400" b="0" i="0" u="none" strike="noStrike" dirty="0">
                          <a:solidFill>
                            <a:schemeClr val="tx1"/>
                          </a:solidFill>
                          <a:effectLst/>
                          <a:latin typeface="Calibri"/>
                        </a:rPr>
                        <a:t>15.5</a:t>
                      </a:r>
                    </a:p>
                  </a:txBody>
                  <a:tcPr marL="0" marR="0" marT="0" marB="0" anchor="ctr">
                    <a:lnL>
                      <a:noFill/>
                    </a:lnL>
                    <a:lnR w="12700" cap="flat" cmpd="sng" algn="ctr">
                      <a:noFill/>
                      <a:prstDash val="solid"/>
                      <a:round/>
                      <a:headEnd type="none" w="med" len="med"/>
                      <a:tailEnd type="none" w="med" len="med"/>
                    </a:lnR>
                    <a:lnT>
                      <a:noFill/>
                    </a:lnT>
                    <a:lnB w="6350" cap="flat" cmpd="sng" algn="ctr">
                      <a:solidFill>
                        <a:srgbClr val="000000"/>
                      </a:solidFill>
                      <a:prstDash val="solid"/>
                      <a:round/>
                      <a:headEnd type="none" w="med" len="med"/>
                      <a:tailEnd type="none" w="med" len="med"/>
                    </a:lnB>
                    <a:solidFill>
                      <a:schemeClr val="accent6">
                        <a:lumMod val="40000"/>
                        <a:lumOff val="60000"/>
                      </a:schemeClr>
                    </a:solidFill>
                  </a:tcPr>
                </a:tc>
                <a:tc>
                  <a:txBody>
                    <a:bodyPr/>
                    <a:lstStyle/>
                    <a:p>
                      <a:pPr algn="ctr" fontAlgn="ctr"/>
                      <a:r>
                        <a:rPr lang="en-US" sz="1400" b="0" i="0" u="none" strike="noStrike" dirty="0">
                          <a:solidFill>
                            <a:schemeClr val="tx1"/>
                          </a:solidFill>
                          <a:effectLst/>
                          <a:latin typeface="Calibri"/>
                        </a:rPr>
                        <a:t>20.4</a:t>
                      </a: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a:noFill/>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6">
                        <a:lumMod val="40000"/>
                        <a:lumOff val="60000"/>
                      </a:schemeClr>
                    </a:solidFill>
                  </a:tcPr>
                </a:tc>
                <a:tc>
                  <a:txBody>
                    <a:bodyPr/>
                    <a:lstStyle/>
                    <a:p>
                      <a:pPr algn="ctr" fontAlgn="ctr"/>
                      <a:r>
                        <a:rPr lang="en-US" sz="1400" b="0" i="0" u="none" strike="noStrike" dirty="0">
                          <a:solidFill>
                            <a:schemeClr val="tx1"/>
                          </a:solidFill>
                          <a:effectLst/>
                          <a:latin typeface="Calibri"/>
                        </a:rPr>
                        <a:t>53.6</a:t>
                      </a:r>
                    </a:p>
                  </a:txBody>
                  <a:tcPr marL="0" marR="0" marT="0" marB="0" anchor="ctr">
                    <a:lnL w="12700" cap="flat" cmpd="sng" algn="ctr">
                      <a:noFill/>
                      <a:prstDash val="solid"/>
                      <a:round/>
                      <a:headEnd type="none" w="med" len="med"/>
                      <a:tailEnd type="none" w="med" len="med"/>
                    </a:lnL>
                    <a:lnR w="6350" cap="flat" cmpd="sng" algn="ctr">
                      <a:solidFill>
                        <a:srgbClr val="000000"/>
                      </a:solidFill>
                      <a:prstDash val="solid"/>
                      <a:round/>
                      <a:headEnd type="none" w="med" len="med"/>
                      <a:tailEnd type="none" w="med" len="med"/>
                    </a:lnR>
                    <a:lnT>
                      <a:noFill/>
                    </a:lnT>
                    <a:lnB w="6350" cap="flat" cmpd="sng" algn="ctr">
                      <a:solidFill>
                        <a:srgbClr val="000000"/>
                      </a:solidFill>
                      <a:prstDash val="solid"/>
                      <a:round/>
                      <a:headEnd type="none" w="med" len="med"/>
                      <a:tailEnd type="none" w="med" len="med"/>
                    </a:lnB>
                    <a:solidFill>
                      <a:schemeClr val="accent6">
                        <a:lumMod val="40000"/>
                        <a:lumOff val="60000"/>
                      </a:schemeClr>
                    </a:solidFill>
                  </a:tcPr>
                </a:tc>
                <a:extLst>
                  <a:ext uri="{0D108BD9-81ED-4DB2-BD59-A6C34878D82A}">
                    <a16:rowId xmlns:a16="http://schemas.microsoft.com/office/drawing/2014/main" val="10005"/>
                  </a:ext>
                </a:extLst>
              </a:tr>
            </a:tbl>
          </a:graphicData>
        </a:graphic>
      </p:graphicFrame>
    </p:spTree>
    <p:extLst>
      <p:ext uri="{BB962C8B-B14F-4D97-AF65-F5344CB8AC3E}">
        <p14:creationId xmlns:p14="http://schemas.microsoft.com/office/powerpoint/2010/main" val="251712378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34E36F-2F88-4BF2-889A-FE5270457EE6}"/>
              </a:ext>
            </a:extLst>
          </p:cNvPr>
          <p:cNvSpPr>
            <a:spLocks noGrp="1"/>
          </p:cNvSpPr>
          <p:nvPr>
            <p:ph type="title"/>
          </p:nvPr>
        </p:nvSpPr>
        <p:spPr/>
        <p:txBody>
          <a:bodyPr/>
          <a:lstStyle/>
          <a:p>
            <a:r>
              <a:rPr lang="en-US" dirty="0"/>
              <a:t>Additional Points of Interest</a:t>
            </a:r>
          </a:p>
        </p:txBody>
      </p:sp>
      <p:sp>
        <p:nvSpPr>
          <p:cNvPr id="3" name="Content Placeholder 2">
            <a:extLst>
              <a:ext uri="{FF2B5EF4-FFF2-40B4-BE49-F238E27FC236}">
                <a16:creationId xmlns:a16="http://schemas.microsoft.com/office/drawing/2014/main" id="{CC42C025-0FA4-4D96-B50D-19B3923FA81B}"/>
              </a:ext>
            </a:extLst>
          </p:cNvPr>
          <p:cNvSpPr>
            <a:spLocks noGrp="1"/>
          </p:cNvSpPr>
          <p:nvPr>
            <p:ph idx="1"/>
          </p:nvPr>
        </p:nvSpPr>
        <p:spPr/>
        <p:txBody>
          <a:bodyPr>
            <a:normAutofit fontScale="70000" lnSpcReduction="20000"/>
          </a:bodyPr>
          <a:lstStyle/>
          <a:p>
            <a:r>
              <a:rPr lang="en-US" dirty="0"/>
              <a:t>2/3 of the VACAA positions have now been awarded</a:t>
            </a:r>
          </a:p>
          <a:p>
            <a:r>
              <a:rPr lang="en-US" dirty="0"/>
              <a:t>64% of VACAA positions have been awarded to primary care and mental health meeting two of the priorities of VACAA</a:t>
            </a:r>
          </a:p>
          <a:p>
            <a:r>
              <a:rPr lang="en-US" dirty="0"/>
              <a:t>A total of 53.6 positions have gone to clearly DO granting schools, residency sponsors or consortiums meaning that between 200 and 650 new osteopathic residents could now have experience working at a VAMC.</a:t>
            </a:r>
          </a:p>
          <a:p>
            <a:r>
              <a:rPr lang="en-US" dirty="0"/>
              <a:t>Family Medicine has been increased by 102 positions which could impact 400 to 1200 individual residents</a:t>
            </a:r>
          </a:p>
          <a:p>
            <a:r>
              <a:rPr lang="en-US" dirty="0"/>
              <a:t>We are drilling down on the number of positions given to rural areas but confounders have been the definitions of rural and that </a:t>
            </a:r>
            <a:r>
              <a:rPr lang="en-US"/>
              <a:t>some VAMCs </a:t>
            </a:r>
            <a:r>
              <a:rPr lang="en-US" dirty="0"/>
              <a:t>have both rural and urban coverage. </a:t>
            </a:r>
          </a:p>
          <a:p>
            <a:endParaRPr lang="en-US" dirty="0"/>
          </a:p>
        </p:txBody>
      </p:sp>
    </p:spTree>
    <p:extLst>
      <p:ext uri="{BB962C8B-B14F-4D97-AF65-F5344CB8AC3E}">
        <p14:creationId xmlns:p14="http://schemas.microsoft.com/office/powerpoint/2010/main" val="224075707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F1FED6F-42CD-40B1-BB8B-44C43E899F90}"/>
              </a:ext>
            </a:extLst>
          </p:cNvPr>
          <p:cNvSpPr>
            <a:spLocks noGrp="1"/>
          </p:cNvSpPr>
          <p:nvPr>
            <p:ph type="title"/>
          </p:nvPr>
        </p:nvSpPr>
        <p:spPr>
          <a:xfrm>
            <a:off x="222422" y="123568"/>
            <a:ext cx="8616778" cy="1556951"/>
          </a:xfrm>
        </p:spPr>
        <p:txBody>
          <a:bodyPr>
            <a:noAutofit/>
          </a:bodyPr>
          <a:lstStyle/>
          <a:p>
            <a:pPr algn="ctr"/>
            <a:r>
              <a:rPr lang="en-US" sz="4800" b="0" dirty="0"/>
              <a:t>The VA MISSION Act                </a:t>
            </a:r>
            <a:br>
              <a:rPr lang="en-US" sz="4800" b="0" dirty="0"/>
            </a:br>
            <a:r>
              <a:rPr lang="en-US" sz="4800" b="0" dirty="0"/>
              <a:t> of 2018</a:t>
            </a:r>
          </a:p>
        </p:txBody>
      </p:sp>
      <p:sp>
        <p:nvSpPr>
          <p:cNvPr id="3" name="Content Placeholder 2">
            <a:extLst>
              <a:ext uri="{FF2B5EF4-FFF2-40B4-BE49-F238E27FC236}">
                <a16:creationId xmlns:a16="http://schemas.microsoft.com/office/drawing/2014/main" id="{434897FB-1DA5-4FE3-BFD4-259B45A2BE1B}"/>
              </a:ext>
            </a:extLst>
          </p:cNvPr>
          <p:cNvSpPr>
            <a:spLocks noGrp="1"/>
          </p:cNvSpPr>
          <p:nvPr>
            <p:ph idx="1"/>
          </p:nvPr>
        </p:nvSpPr>
        <p:spPr>
          <a:xfrm>
            <a:off x="589671" y="1981200"/>
            <a:ext cx="8229600" cy="4525963"/>
          </a:xfrm>
        </p:spPr>
        <p:txBody>
          <a:bodyPr>
            <a:normAutofit fontScale="92500" lnSpcReduction="20000"/>
          </a:bodyPr>
          <a:lstStyle/>
          <a:p>
            <a:r>
              <a:rPr lang="en-US" dirty="0">
                <a:latin typeface="+mn-lt"/>
              </a:rPr>
              <a:t>Named for John McCain, Daniel Akaka, and Samuel Johnson- became PL 115-182 on 6/6/18. </a:t>
            </a:r>
            <a:r>
              <a:rPr lang="en-US" b="1" u="sng" dirty="0">
                <a:effectLst>
                  <a:outerShdw blurRad="38100" dist="38100" dir="2700000" algn="tl">
                    <a:srgbClr val="000000">
                      <a:alpha val="43137"/>
                    </a:srgbClr>
                  </a:outerShdw>
                </a:effectLst>
                <a:latin typeface="+mn-lt"/>
              </a:rPr>
              <a:t>VA</a:t>
            </a:r>
            <a:r>
              <a:rPr lang="en-US" dirty="0">
                <a:latin typeface="+mn-lt"/>
              </a:rPr>
              <a:t> </a:t>
            </a:r>
            <a:r>
              <a:rPr lang="en-US" b="1" u="sng" dirty="0">
                <a:effectLst>
                  <a:outerShdw blurRad="38100" dist="38100" dir="2700000" algn="tl">
                    <a:srgbClr val="000000">
                      <a:alpha val="43137"/>
                    </a:srgbClr>
                  </a:outerShdw>
                </a:effectLst>
                <a:latin typeface="+mn-lt"/>
              </a:rPr>
              <a:t>M</a:t>
            </a:r>
            <a:r>
              <a:rPr lang="en-US" dirty="0">
                <a:latin typeface="+mn-lt"/>
              </a:rPr>
              <a:t>aintaining </a:t>
            </a:r>
            <a:r>
              <a:rPr lang="en-US" b="1" u="sng" dirty="0">
                <a:effectLst>
                  <a:outerShdw blurRad="38100" dist="38100" dir="2700000" algn="tl">
                    <a:srgbClr val="000000">
                      <a:alpha val="43137"/>
                    </a:srgbClr>
                  </a:outerShdw>
                </a:effectLst>
                <a:latin typeface="+mn-lt"/>
              </a:rPr>
              <a:t>I</a:t>
            </a:r>
            <a:r>
              <a:rPr lang="en-US" dirty="0">
                <a:latin typeface="+mn-lt"/>
              </a:rPr>
              <a:t>nternal </a:t>
            </a:r>
            <a:r>
              <a:rPr lang="en-US" b="1" u="sng" dirty="0">
                <a:effectLst>
                  <a:outerShdw blurRad="38100" dist="38100" dir="2700000" algn="tl">
                    <a:srgbClr val="000000">
                      <a:alpha val="43137"/>
                    </a:srgbClr>
                  </a:outerShdw>
                </a:effectLst>
                <a:latin typeface="+mn-lt"/>
              </a:rPr>
              <a:t>S</a:t>
            </a:r>
            <a:r>
              <a:rPr lang="en-US" dirty="0">
                <a:latin typeface="+mn-lt"/>
              </a:rPr>
              <a:t>ystems and </a:t>
            </a:r>
            <a:r>
              <a:rPr lang="en-US" b="1" u="sng" dirty="0">
                <a:effectLst>
                  <a:outerShdw blurRad="38100" dist="38100" dir="2700000" algn="tl">
                    <a:srgbClr val="000000">
                      <a:alpha val="43137"/>
                    </a:srgbClr>
                  </a:outerShdw>
                </a:effectLst>
                <a:latin typeface="+mn-lt"/>
              </a:rPr>
              <a:t>S</a:t>
            </a:r>
            <a:r>
              <a:rPr lang="en-US" dirty="0">
                <a:latin typeface="+mn-lt"/>
              </a:rPr>
              <a:t>trengthening </a:t>
            </a:r>
            <a:r>
              <a:rPr lang="en-US" b="1" u="sng" dirty="0">
                <a:effectLst>
                  <a:outerShdw blurRad="38100" dist="38100" dir="2700000" algn="tl">
                    <a:srgbClr val="000000">
                      <a:alpha val="43137"/>
                    </a:srgbClr>
                  </a:outerShdw>
                </a:effectLst>
                <a:latin typeface="+mn-lt"/>
              </a:rPr>
              <a:t>I</a:t>
            </a:r>
            <a:r>
              <a:rPr lang="en-US" dirty="0">
                <a:latin typeface="+mn-lt"/>
              </a:rPr>
              <a:t>ntegrated </a:t>
            </a:r>
            <a:r>
              <a:rPr lang="en-US" b="1" u="sng" dirty="0">
                <a:effectLst>
                  <a:outerShdw blurRad="38100" dist="38100" dir="2700000" algn="tl">
                    <a:srgbClr val="000000">
                      <a:alpha val="43137"/>
                    </a:srgbClr>
                  </a:outerShdw>
                </a:effectLst>
                <a:latin typeface="+mn-lt"/>
              </a:rPr>
              <a:t>O</a:t>
            </a:r>
            <a:r>
              <a:rPr lang="en-US" dirty="0">
                <a:latin typeface="+mn-lt"/>
              </a:rPr>
              <a:t>utside </a:t>
            </a:r>
            <a:r>
              <a:rPr lang="en-US" b="1" u="sng" dirty="0">
                <a:effectLst>
                  <a:outerShdw blurRad="38100" dist="38100" dir="2700000" algn="tl">
                    <a:srgbClr val="000000">
                      <a:alpha val="43137"/>
                    </a:srgbClr>
                  </a:outerShdw>
                </a:effectLst>
                <a:latin typeface="+mn-lt"/>
              </a:rPr>
              <a:t>N</a:t>
            </a:r>
            <a:r>
              <a:rPr lang="en-US" dirty="0">
                <a:latin typeface="+mn-lt"/>
              </a:rPr>
              <a:t>etworks</a:t>
            </a:r>
          </a:p>
          <a:p>
            <a:endParaRPr lang="en-US" dirty="0">
              <a:latin typeface="+mn-lt"/>
            </a:endParaRPr>
          </a:p>
          <a:p>
            <a:r>
              <a:rPr lang="en-US" sz="3000" dirty="0">
                <a:latin typeface="+mn-lt"/>
              </a:rPr>
              <a:t>Primary purpose:  Establish a permanent community care program for Veterans , to establish a commission for the purpose of making recommendations regarding the modernization or realignment of facilities of the Veterans Health Administration (VHA)…..</a:t>
            </a:r>
          </a:p>
        </p:txBody>
      </p:sp>
    </p:spTree>
    <p:extLst>
      <p:ext uri="{BB962C8B-B14F-4D97-AF65-F5344CB8AC3E}">
        <p14:creationId xmlns:p14="http://schemas.microsoft.com/office/powerpoint/2010/main" val="98034242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457200" y="1417637"/>
            <a:ext cx="8229600" cy="5113383"/>
          </a:xfrm>
        </p:spPr>
        <p:txBody>
          <a:bodyPr>
            <a:normAutofit fontScale="92500" lnSpcReduction="20000"/>
          </a:bodyPr>
          <a:lstStyle/>
          <a:p>
            <a:r>
              <a:rPr lang="en-US" dirty="0"/>
              <a:t>The VA MISSION Act of 2018 will fundamentally transform elements of the VA health care system, fulfilling the President’s commitment to help Veterans live a healthy and fulfilling life. It was signed into law by the President on June 6, 2018.</a:t>
            </a:r>
          </a:p>
          <a:p>
            <a:pPr marL="0" indent="0">
              <a:buNone/>
            </a:pPr>
            <a:endParaRPr lang="en-US" dirty="0"/>
          </a:p>
          <a:p>
            <a:r>
              <a:rPr lang="en-US" dirty="0"/>
              <a:t>Our transformed health care system will:</a:t>
            </a:r>
          </a:p>
          <a:p>
            <a:pPr lvl="1"/>
            <a:r>
              <a:rPr lang="en-US" b="1" dirty="0"/>
              <a:t>Ensure easy and reliable access to care</a:t>
            </a:r>
            <a:r>
              <a:rPr lang="en-US" dirty="0"/>
              <a:t> when Veterans need it.</a:t>
            </a:r>
          </a:p>
          <a:p>
            <a:pPr lvl="1"/>
            <a:r>
              <a:rPr lang="en-US" b="1" dirty="0"/>
              <a:t>Provide exceptional care to Veterans </a:t>
            </a:r>
            <a:r>
              <a:rPr lang="en-US" dirty="0"/>
              <a:t>anytime, anywhere.</a:t>
            </a:r>
          </a:p>
          <a:p>
            <a:pPr lvl="1"/>
            <a:r>
              <a:rPr lang="en-US" b="1" dirty="0"/>
              <a:t>Serve as a trusted, caring partner</a:t>
            </a:r>
            <a:r>
              <a:rPr lang="en-US" dirty="0"/>
              <a:t>, helping Veterans and their families be healthy and well.</a:t>
            </a:r>
          </a:p>
          <a:p>
            <a:pPr defTabSz="914400">
              <a:spcBef>
                <a:spcPts val="0"/>
              </a:spcBef>
              <a:buFont typeface="Symbol" panose="05050102010706020507" pitchFamily="18" charset="2"/>
              <a:buChar char=""/>
            </a:pPr>
            <a:endParaRPr lang="en-US" dirty="0"/>
          </a:p>
          <a:p>
            <a:pPr marL="0" indent="0" defTabSz="914400">
              <a:spcBef>
                <a:spcPts val="0"/>
              </a:spcBef>
              <a:buNone/>
            </a:pPr>
            <a:endParaRPr lang="en-US" dirty="0">
              <a:cs typeface="Times New Roman" panose="02020603050405020304" pitchFamily="18" charset="0"/>
            </a:endParaRPr>
          </a:p>
          <a:p>
            <a:pPr defTabSz="914400">
              <a:spcBef>
                <a:spcPts val="0"/>
              </a:spcBef>
              <a:buFont typeface="Symbol" panose="05050102010706020507" pitchFamily="18" charset="2"/>
              <a:buChar char=""/>
            </a:pPr>
            <a:endParaRPr lang="en-US" dirty="0">
              <a:cs typeface="Times New Roman" panose="02020603050405020304" pitchFamily="18" charset="0"/>
            </a:endParaRPr>
          </a:p>
          <a:p>
            <a:pPr defTabSz="914400">
              <a:spcBef>
                <a:spcPts val="0"/>
              </a:spcBef>
              <a:buFont typeface="Symbol" panose="05050102010706020507" pitchFamily="18" charset="2"/>
              <a:buChar char=""/>
            </a:pPr>
            <a:endParaRPr lang="en-US" dirty="0">
              <a:cs typeface="Times New Roman" panose="02020603050405020304" pitchFamily="18" charset="0"/>
            </a:endParaRPr>
          </a:p>
          <a:p>
            <a:pPr defTabSz="914400">
              <a:spcBef>
                <a:spcPts val="0"/>
              </a:spcBef>
              <a:buFont typeface="Symbol" panose="05050102010706020507" pitchFamily="18" charset="2"/>
              <a:buChar char=""/>
            </a:pPr>
            <a:endParaRPr lang="en-US" dirty="0">
              <a:cs typeface="Times New Roman" panose="02020603050405020304" pitchFamily="18" charset="0"/>
            </a:endParaRPr>
          </a:p>
          <a:p>
            <a:pPr defTabSz="914400">
              <a:spcBef>
                <a:spcPts val="0"/>
              </a:spcBef>
              <a:buFont typeface="Symbol" panose="05050102010706020507" pitchFamily="18" charset="2"/>
              <a:buChar char=""/>
            </a:pPr>
            <a:endParaRPr lang="en-US" dirty="0">
              <a:cs typeface="Times New Roman" panose="02020603050405020304" pitchFamily="18" charset="0"/>
            </a:endParaRPr>
          </a:p>
          <a:p>
            <a:pPr defTabSz="914400">
              <a:spcBef>
                <a:spcPts val="0"/>
              </a:spcBef>
              <a:buFont typeface="Symbol" panose="05050102010706020507" pitchFamily="18" charset="2"/>
              <a:buChar char=""/>
            </a:pPr>
            <a:endParaRPr lang="en-US" sz="1600" dirty="0">
              <a:cs typeface="Times New Roman" panose="02020603050405020304" pitchFamily="18" charset="0"/>
            </a:endParaRPr>
          </a:p>
          <a:p>
            <a:pPr marL="914400" lvl="3" indent="0">
              <a:buNone/>
            </a:pPr>
            <a:endParaRPr lang="en-US" dirty="0"/>
          </a:p>
          <a:p>
            <a:pPr marL="0" indent="0">
              <a:buNone/>
            </a:pPr>
            <a:endParaRPr lang="en-US" dirty="0"/>
          </a:p>
        </p:txBody>
      </p:sp>
      <p:sp>
        <p:nvSpPr>
          <p:cNvPr id="3" name="Slide Number Placeholder 2"/>
          <p:cNvSpPr>
            <a:spLocks noGrp="1"/>
          </p:cNvSpPr>
          <p:nvPr>
            <p:ph type="sldNum" sz="quarter" idx="12"/>
          </p:nvPr>
        </p:nvSpPr>
        <p:spPr/>
        <p:txBody>
          <a:bodyPr/>
          <a:lstStyle/>
          <a:p>
            <a:fld id="{D983F1FA-211D-3044-9E35-958DFBC26156}" type="slidenum">
              <a:rPr lang="en-US" smtClean="0"/>
              <a:pPr/>
              <a:t>12</a:t>
            </a:fld>
            <a:endParaRPr lang="en-US" dirty="0"/>
          </a:p>
        </p:txBody>
      </p:sp>
      <p:sp>
        <p:nvSpPr>
          <p:cNvPr id="6" name="Title 5">
            <a:extLst>
              <a:ext uri="{FF2B5EF4-FFF2-40B4-BE49-F238E27FC236}">
                <a16:creationId xmlns:a16="http://schemas.microsoft.com/office/drawing/2014/main" id="{72D053B1-3E88-4ACC-8FC8-2486AE69F5DE}"/>
              </a:ext>
            </a:extLst>
          </p:cNvPr>
          <p:cNvSpPr>
            <a:spLocks noGrp="1"/>
          </p:cNvSpPr>
          <p:nvPr>
            <p:ph type="title"/>
          </p:nvPr>
        </p:nvSpPr>
        <p:spPr/>
        <p:txBody>
          <a:bodyPr/>
          <a:lstStyle/>
          <a:p>
            <a:r>
              <a:rPr lang="en-US" dirty="0"/>
              <a:t>VA MISSION Act of 2018</a:t>
            </a:r>
          </a:p>
        </p:txBody>
      </p:sp>
    </p:spTree>
    <p:extLst>
      <p:ext uri="{BB962C8B-B14F-4D97-AF65-F5344CB8AC3E}">
        <p14:creationId xmlns:p14="http://schemas.microsoft.com/office/powerpoint/2010/main" val="361429016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781BCFCF-0E3D-4C9C-BABF-04AF26F561A2}"/>
              </a:ext>
            </a:extLst>
          </p:cNvPr>
          <p:cNvPicPr>
            <a:picLocks noChangeAspect="1"/>
          </p:cNvPicPr>
          <p:nvPr/>
        </p:nvPicPr>
        <p:blipFill>
          <a:blip r:embed="rId3"/>
          <a:stretch>
            <a:fillRect/>
          </a:stretch>
        </p:blipFill>
        <p:spPr>
          <a:xfrm>
            <a:off x="0" y="-32302"/>
            <a:ext cx="9187068" cy="6890302"/>
          </a:xfrm>
          <a:prstGeom prst="rect">
            <a:avLst/>
          </a:prstGeom>
        </p:spPr>
      </p:pic>
    </p:spTree>
    <p:extLst>
      <p:ext uri="{BB962C8B-B14F-4D97-AF65-F5344CB8AC3E}">
        <p14:creationId xmlns:p14="http://schemas.microsoft.com/office/powerpoint/2010/main" val="39593661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528A5B2-EBB8-476C-BAEC-6505CEE3138E}"/>
              </a:ext>
            </a:extLst>
          </p:cNvPr>
          <p:cNvSpPr>
            <a:spLocks noGrp="1"/>
          </p:cNvSpPr>
          <p:nvPr>
            <p:ph type="title"/>
          </p:nvPr>
        </p:nvSpPr>
        <p:spPr>
          <a:xfrm>
            <a:off x="457200" y="76200"/>
            <a:ext cx="8229600" cy="990600"/>
          </a:xfrm>
        </p:spPr>
        <p:txBody>
          <a:bodyPr/>
          <a:lstStyle/>
          <a:p>
            <a:r>
              <a:rPr lang="en-US" u="sng" dirty="0"/>
              <a:t>The VA </a:t>
            </a:r>
            <a:r>
              <a:rPr lang="en-US" u="sng" dirty="0">
                <a:latin typeface="+mn-lt"/>
              </a:rPr>
              <a:t>MISSION</a:t>
            </a:r>
            <a:r>
              <a:rPr lang="en-US" u="sng" dirty="0"/>
              <a:t> Act</a:t>
            </a:r>
          </a:p>
        </p:txBody>
      </p:sp>
      <p:sp>
        <p:nvSpPr>
          <p:cNvPr id="3" name="Content Placeholder 2">
            <a:extLst>
              <a:ext uri="{FF2B5EF4-FFF2-40B4-BE49-F238E27FC236}">
                <a16:creationId xmlns:a16="http://schemas.microsoft.com/office/drawing/2014/main" id="{C700A01C-8011-4CB9-AC21-6158F197194B}"/>
              </a:ext>
            </a:extLst>
          </p:cNvPr>
          <p:cNvSpPr>
            <a:spLocks noGrp="1"/>
          </p:cNvSpPr>
          <p:nvPr>
            <p:ph idx="1"/>
          </p:nvPr>
        </p:nvSpPr>
        <p:spPr>
          <a:xfrm>
            <a:off x="457200" y="1066800"/>
            <a:ext cx="8229600" cy="5059363"/>
          </a:xfrm>
        </p:spPr>
        <p:txBody>
          <a:bodyPr>
            <a:noAutofit/>
          </a:bodyPr>
          <a:lstStyle/>
          <a:p>
            <a:pPr>
              <a:spcAft>
                <a:spcPts val="600"/>
              </a:spcAft>
            </a:pPr>
            <a:r>
              <a:rPr lang="en-US" sz="3600" dirty="0"/>
              <a:t>Title   I: 	  Healthcare Delivery</a:t>
            </a:r>
          </a:p>
          <a:p>
            <a:pPr>
              <a:spcBef>
                <a:spcPts val="0"/>
              </a:spcBef>
            </a:pPr>
            <a:r>
              <a:rPr lang="en-US" sz="3600" dirty="0"/>
              <a:t>Title  II:	  VA Asset and Infrastructure                              	           Review</a:t>
            </a:r>
          </a:p>
          <a:p>
            <a:pPr>
              <a:spcBef>
                <a:spcPts val="0"/>
              </a:spcBef>
            </a:pPr>
            <a:r>
              <a:rPr lang="en-US" sz="3600" b="1" u="sng" dirty="0"/>
              <a:t>Title III:</a:t>
            </a:r>
            <a:r>
              <a:rPr lang="en-US" sz="3600" dirty="0"/>
              <a:t>	  Improvements to Recruitment 	           of Health Care Professionals</a:t>
            </a:r>
          </a:p>
          <a:p>
            <a:pPr>
              <a:spcBef>
                <a:spcPts val="0"/>
              </a:spcBef>
              <a:spcAft>
                <a:spcPts val="600"/>
              </a:spcAft>
            </a:pPr>
            <a:r>
              <a:rPr lang="en-US" sz="3600" b="1" u="sng" dirty="0"/>
              <a:t>Title IV:	</a:t>
            </a:r>
            <a:r>
              <a:rPr lang="en-US" sz="3600" dirty="0"/>
              <a:t>  Health Care in Underserved 	  	           Areas</a:t>
            </a:r>
          </a:p>
          <a:p>
            <a:pPr>
              <a:spcBef>
                <a:spcPts val="0"/>
              </a:spcBef>
            </a:pPr>
            <a:r>
              <a:rPr lang="en-US" sz="3600" dirty="0"/>
              <a:t>Title  V:   Other Matters</a:t>
            </a:r>
          </a:p>
        </p:txBody>
      </p:sp>
    </p:spTree>
    <p:extLst>
      <p:ext uri="{BB962C8B-B14F-4D97-AF65-F5344CB8AC3E}">
        <p14:creationId xmlns:p14="http://schemas.microsoft.com/office/powerpoint/2010/main" val="81639766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2" name="Object 11" hidden="1">
            <a:extLst>
              <a:ext uri="{FF2B5EF4-FFF2-40B4-BE49-F238E27FC236}">
                <a16:creationId xmlns:a16="http://schemas.microsoft.com/office/drawing/2014/main" id="{8CEA52D3-9EDD-4D6D-AB3F-2BE9F711314E}"/>
              </a:ext>
            </a:extLst>
          </p:cNvPr>
          <p:cNvGraphicFramePr>
            <a:graphicFrameLocks noChangeAspect="1"/>
          </p:cNvGraphicFramePr>
          <p:nvPr>
            <p:custDataLst>
              <p:tags r:id="rId2"/>
            </p:custDataLs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1082" name="think-cell Slide" r:id="rId6" imgW="395" imgH="394" progId="TCLayout.ActiveDocument.1">
                  <p:embed/>
                </p:oleObj>
              </mc:Choice>
              <mc:Fallback>
                <p:oleObj name="think-cell Slide" r:id="rId6" imgW="395" imgH="394" progId="TCLayout.ActiveDocument.1">
                  <p:embed/>
                  <p:pic>
                    <p:nvPicPr>
                      <p:cNvPr id="12" name="Object 11" hidden="1">
                        <a:extLst>
                          <a:ext uri="{FF2B5EF4-FFF2-40B4-BE49-F238E27FC236}">
                            <a16:creationId xmlns:a16="http://schemas.microsoft.com/office/drawing/2014/main" id="{8CEA52D3-9EDD-4D6D-AB3F-2BE9F711314E}"/>
                          </a:ext>
                        </a:extLst>
                      </p:cNvPr>
                      <p:cNvPicPr/>
                      <p:nvPr/>
                    </p:nvPicPr>
                    <p:blipFill>
                      <a:blip r:embed="rId7"/>
                      <a:stretch>
                        <a:fillRect/>
                      </a:stretch>
                    </p:blipFill>
                    <p:spPr>
                      <a:xfrm>
                        <a:off x="1588" y="1588"/>
                        <a:ext cx="1588" cy="1588"/>
                      </a:xfrm>
                      <a:prstGeom prst="rect">
                        <a:avLst/>
                      </a:prstGeom>
                    </p:spPr>
                  </p:pic>
                </p:oleObj>
              </mc:Fallback>
            </mc:AlternateContent>
          </a:graphicData>
        </a:graphic>
      </p:graphicFrame>
      <p:sp>
        <p:nvSpPr>
          <p:cNvPr id="4" name="Rectangle 3" hidden="1">
            <a:extLst>
              <a:ext uri="{FF2B5EF4-FFF2-40B4-BE49-F238E27FC236}">
                <a16:creationId xmlns:a16="http://schemas.microsoft.com/office/drawing/2014/main" id="{E63310AC-4718-492E-8E25-B514EEC980A7}"/>
              </a:ext>
            </a:extLst>
          </p:cNvPr>
          <p:cNvSpPr/>
          <p:nvPr>
            <p:custDataLst>
              <p:tags r:id="rId3"/>
            </p:custDataLst>
          </p:nvPr>
        </p:nvSpPr>
        <p:spPr>
          <a:xfrm>
            <a:off x="0" y="0"/>
            <a:ext cx="158750" cy="158750"/>
          </a:xfrm>
          <a:prstGeom prst="rect">
            <a:avLst/>
          </a:prstGeom>
        </p:spPr>
        <p:style>
          <a:lnRef idx="1">
            <a:schemeClr val="accent1"/>
          </a:lnRef>
          <a:fillRef idx="3">
            <a:schemeClr val="accent1"/>
          </a:fillRef>
          <a:effectRef idx="2">
            <a:schemeClr val="accent1"/>
          </a:effectRef>
          <a:fontRef idx="minor">
            <a:schemeClr val="lt1"/>
          </a:fontRef>
        </p:style>
        <p:txBody>
          <a:bodyPr vert="horz" wrap="none" lIns="0" tIns="0" rIns="0" bIns="0" numCol="1" spcCol="0" rtlCol="0" anchor="ctr" anchorCtr="0">
            <a:noAutofit/>
          </a:bodyPr>
          <a:lstStyle/>
          <a:p>
            <a:pPr algn="ctr">
              <a:spcBef>
                <a:spcPct val="0"/>
              </a:spcBef>
              <a:spcAft>
                <a:spcPct val="0"/>
              </a:spcAft>
            </a:pPr>
            <a:endParaRPr lang="en-US" sz="4000" dirty="0">
              <a:latin typeface="Georgia" panose="02040502050405020303" pitchFamily="18" charset="0"/>
              <a:ea typeface="+mj-ea"/>
              <a:cs typeface="+mj-cs"/>
              <a:sym typeface="Calibri" panose="020F0502020204030204" pitchFamily="34" charset="0"/>
            </a:endParaRPr>
          </a:p>
        </p:txBody>
      </p:sp>
      <p:sp>
        <p:nvSpPr>
          <p:cNvPr id="18" name="TextBox 17">
            <a:extLst>
              <a:ext uri="{FF2B5EF4-FFF2-40B4-BE49-F238E27FC236}">
                <a16:creationId xmlns:a16="http://schemas.microsoft.com/office/drawing/2014/main" id="{802463D1-D7C6-465A-A36E-AAA8AE5871FF}"/>
              </a:ext>
            </a:extLst>
          </p:cNvPr>
          <p:cNvSpPr txBox="1"/>
          <p:nvPr/>
        </p:nvSpPr>
        <p:spPr>
          <a:xfrm flipH="1">
            <a:off x="1768997" y="3414956"/>
            <a:ext cx="1049193" cy="861774"/>
          </a:xfrm>
          <a:prstGeom prst="rect">
            <a:avLst/>
          </a:prstGeom>
          <a:noFill/>
        </p:spPr>
        <p:txBody>
          <a:bodyPr wrap="square" rtlCol="0">
            <a:spAutoFit/>
          </a:bodyPr>
          <a:lstStyle/>
          <a:p>
            <a:pPr lvl="0" algn="ctr" defTabSz="914400">
              <a:spcAft>
                <a:spcPts val="600"/>
              </a:spcAft>
              <a:defRPr/>
            </a:pPr>
            <a:r>
              <a:rPr lang="en-US" sz="1000" b="1" kern="0" dirty="0">
                <a:solidFill>
                  <a:schemeClr val="bg1"/>
                </a:solidFill>
                <a:latin typeface="Georgia" panose="02040502050405020303" pitchFamily="18" charset="0"/>
                <a:cs typeface="Arial" panose="020B0604020202020204" pitchFamily="34" charset="0"/>
              </a:rPr>
              <a:t>Consolidate VA’s community care programs</a:t>
            </a:r>
          </a:p>
        </p:txBody>
      </p:sp>
      <p:sp>
        <p:nvSpPr>
          <p:cNvPr id="19" name="TextBox 18">
            <a:extLst>
              <a:ext uri="{FF2B5EF4-FFF2-40B4-BE49-F238E27FC236}">
                <a16:creationId xmlns:a16="http://schemas.microsoft.com/office/drawing/2014/main" id="{2D622AF7-7FBB-4D69-95E9-8E8750AAD031}"/>
              </a:ext>
            </a:extLst>
          </p:cNvPr>
          <p:cNvSpPr txBox="1"/>
          <p:nvPr/>
        </p:nvSpPr>
        <p:spPr>
          <a:xfrm flipH="1">
            <a:off x="6834379" y="3414956"/>
            <a:ext cx="1021021" cy="1169551"/>
          </a:xfrm>
          <a:prstGeom prst="rect">
            <a:avLst/>
          </a:prstGeom>
          <a:noFill/>
        </p:spPr>
        <p:txBody>
          <a:bodyPr wrap="square" rtlCol="0">
            <a:spAutoFit/>
          </a:bodyPr>
          <a:lstStyle/>
          <a:p>
            <a:pPr lvl="0" algn="ctr" defTabSz="914400">
              <a:spcAft>
                <a:spcPts val="600"/>
              </a:spcAft>
              <a:defRPr/>
            </a:pPr>
            <a:r>
              <a:rPr lang="en-US" sz="1000" b="1" kern="0" dirty="0">
                <a:solidFill>
                  <a:schemeClr val="bg1"/>
                </a:solidFill>
                <a:latin typeface="Georgia" panose="02040502050405020303" pitchFamily="18" charset="0"/>
                <a:cs typeface="Arial" panose="020B0604020202020204" pitchFamily="34" charset="0"/>
              </a:rPr>
              <a:t>Expand eligibility for the Caregivers Program to all service eras</a:t>
            </a:r>
          </a:p>
        </p:txBody>
      </p:sp>
      <p:sp>
        <p:nvSpPr>
          <p:cNvPr id="20" name="TextBox 19">
            <a:extLst>
              <a:ext uri="{FF2B5EF4-FFF2-40B4-BE49-F238E27FC236}">
                <a16:creationId xmlns:a16="http://schemas.microsoft.com/office/drawing/2014/main" id="{79E94198-964D-457A-8562-52A169280B3C}"/>
              </a:ext>
            </a:extLst>
          </p:cNvPr>
          <p:cNvSpPr txBox="1"/>
          <p:nvPr/>
        </p:nvSpPr>
        <p:spPr>
          <a:xfrm flipH="1">
            <a:off x="5067869" y="3414956"/>
            <a:ext cx="1277178" cy="707886"/>
          </a:xfrm>
          <a:prstGeom prst="rect">
            <a:avLst/>
          </a:prstGeom>
          <a:noFill/>
        </p:spPr>
        <p:txBody>
          <a:bodyPr wrap="square" rtlCol="0">
            <a:spAutoFit/>
          </a:bodyPr>
          <a:lstStyle/>
          <a:p>
            <a:pPr algn="ctr"/>
            <a:r>
              <a:rPr lang="en-US" sz="1000" b="1" kern="0" dirty="0">
                <a:solidFill>
                  <a:schemeClr val="bg1"/>
                </a:solidFill>
                <a:latin typeface="Georgia" panose="02040502050405020303" pitchFamily="18" charset="0"/>
                <a:cs typeface="Arial" pitchFamily="34" charset="0"/>
              </a:rPr>
              <a:t>Recruit and retain quality health care professionals</a:t>
            </a:r>
          </a:p>
        </p:txBody>
      </p:sp>
      <p:sp>
        <p:nvSpPr>
          <p:cNvPr id="21" name="TextBox 20">
            <a:extLst>
              <a:ext uri="{FF2B5EF4-FFF2-40B4-BE49-F238E27FC236}">
                <a16:creationId xmlns:a16="http://schemas.microsoft.com/office/drawing/2014/main" id="{1D5CCE5A-C335-48BB-B38C-1D4D1105DD6A}"/>
              </a:ext>
            </a:extLst>
          </p:cNvPr>
          <p:cNvSpPr txBox="1"/>
          <p:nvPr/>
        </p:nvSpPr>
        <p:spPr>
          <a:xfrm flipH="1">
            <a:off x="3375669" y="3414956"/>
            <a:ext cx="1277179" cy="1015663"/>
          </a:xfrm>
          <a:prstGeom prst="rect">
            <a:avLst/>
          </a:prstGeom>
          <a:noFill/>
        </p:spPr>
        <p:txBody>
          <a:bodyPr wrap="square" rIns="118872" rtlCol="0">
            <a:spAutoFit/>
          </a:bodyPr>
          <a:lstStyle/>
          <a:p>
            <a:pPr algn="ctr"/>
            <a:r>
              <a:rPr lang="en-US" sz="1000" b="1" kern="0" dirty="0">
                <a:solidFill>
                  <a:schemeClr val="bg1"/>
                </a:solidFill>
                <a:latin typeface="Georgia" panose="02040502050405020303" pitchFamily="18" charset="0"/>
                <a:cs typeface="Arial" pitchFamily="34" charset="0"/>
              </a:rPr>
              <a:t>Align VA’s infrastructure footprint with the needs of our nation’s Veterans</a:t>
            </a:r>
          </a:p>
        </p:txBody>
      </p:sp>
      <p:pic>
        <p:nvPicPr>
          <p:cNvPr id="13" name="Picture 12">
            <a:extLst>
              <a:ext uri="{FF2B5EF4-FFF2-40B4-BE49-F238E27FC236}">
                <a16:creationId xmlns:a16="http://schemas.microsoft.com/office/drawing/2014/main" id="{7F7830B5-BEEF-9546-BE06-CAC654FBACCF}"/>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810178" y="2557112"/>
            <a:ext cx="1702361" cy="2837050"/>
          </a:xfrm>
          <a:prstGeom prst="rect">
            <a:avLst/>
          </a:prstGeom>
        </p:spPr>
      </p:pic>
      <p:pic>
        <p:nvPicPr>
          <p:cNvPr id="14" name="Picture 13">
            <a:extLst>
              <a:ext uri="{FF2B5EF4-FFF2-40B4-BE49-F238E27FC236}">
                <a16:creationId xmlns:a16="http://schemas.microsoft.com/office/drawing/2014/main" id="{F69257BA-75E7-0142-B03A-7E14709B32ED}"/>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2732730" y="2557112"/>
            <a:ext cx="1702361" cy="2837050"/>
          </a:xfrm>
          <a:prstGeom prst="rect">
            <a:avLst/>
          </a:prstGeom>
        </p:spPr>
      </p:pic>
      <p:pic>
        <p:nvPicPr>
          <p:cNvPr id="15" name="Picture 14">
            <a:extLst>
              <a:ext uri="{FF2B5EF4-FFF2-40B4-BE49-F238E27FC236}">
                <a16:creationId xmlns:a16="http://schemas.microsoft.com/office/drawing/2014/main" id="{ADC0E734-D5F7-F24D-960D-1E27E62AFA89}"/>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4655282" y="2557112"/>
            <a:ext cx="1702361" cy="2837050"/>
          </a:xfrm>
          <a:prstGeom prst="rect">
            <a:avLst/>
          </a:prstGeom>
        </p:spPr>
      </p:pic>
      <p:pic>
        <p:nvPicPr>
          <p:cNvPr id="16" name="Picture 15">
            <a:extLst>
              <a:ext uri="{FF2B5EF4-FFF2-40B4-BE49-F238E27FC236}">
                <a16:creationId xmlns:a16="http://schemas.microsoft.com/office/drawing/2014/main" id="{7C2191A9-742C-E246-8EA9-62D4F4E8E52E}"/>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6640315" y="2557112"/>
            <a:ext cx="1702361" cy="2837050"/>
          </a:xfrm>
          <a:prstGeom prst="rect">
            <a:avLst/>
          </a:prstGeom>
        </p:spPr>
      </p:pic>
      <p:sp>
        <p:nvSpPr>
          <p:cNvPr id="22" name="TextBox 21"/>
          <p:cNvSpPr txBox="1"/>
          <p:nvPr/>
        </p:nvSpPr>
        <p:spPr>
          <a:xfrm flipH="1">
            <a:off x="1036928" y="3788973"/>
            <a:ext cx="1154540" cy="830997"/>
          </a:xfrm>
          <a:prstGeom prst="rect">
            <a:avLst/>
          </a:prstGeom>
          <a:noFill/>
        </p:spPr>
        <p:txBody>
          <a:bodyPr wrap="square" rtlCol="0">
            <a:spAutoFit/>
          </a:bodyPr>
          <a:lstStyle/>
          <a:p>
            <a:pPr lvl="0" algn="ctr" defTabSz="914400">
              <a:spcAft>
                <a:spcPts val="600"/>
              </a:spcAft>
              <a:defRPr/>
            </a:pPr>
            <a:r>
              <a:rPr lang="en-US" sz="1200" b="1" kern="0" dirty="0">
                <a:solidFill>
                  <a:schemeClr val="bg1"/>
                </a:solidFill>
                <a:cs typeface="Arial" panose="020B0604020202020204" pitchFamily="34" charset="0"/>
              </a:rPr>
              <a:t>Consolidate VA’s community care programs</a:t>
            </a:r>
          </a:p>
        </p:txBody>
      </p:sp>
      <p:sp>
        <p:nvSpPr>
          <p:cNvPr id="23" name="TextBox 22"/>
          <p:cNvSpPr txBox="1"/>
          <p:nvPr/>
        </p:nvSpPr>
        <p:spPr>
          <a:xfrm flipH="1">
            <a:off x="3022139" y="3808585"/>
            <a:ext cx="1123539" cy="1015663"/>
          </a:xfrm>
          <a:prstGeom prst="rect">
            <a:avLst/>
          </a:prstGeom>
          <a:noFill/>
        </p:spPr>
        <p:txBody>
          <a:bodyPr wrap="square" rtlCol="0">
            <a:spAutoFit/>
          </a:bodyPr>
          <a:lstStyle/>
          <a:p>
            <a:pPr lvl="0" algn="ctr" defTabSz="914400">
              <a:spcAft>
                <a:spcPts val="600"/>
              </a:spcAft>
              <a:defRPr/>
            </a:pPr>
            <a:r>
              <a:rPr lang="en-US" sz="1200" b="1" kern="0" dirty="0">
                <a:solidFill>
                  <a:schemeClr val="bg1"/>
                </a:solidFill>
                <a:cs typeface="Arial" panose="020B0604020202020204" pitchFamily="34" charset="0"/>
              </a:rPr>
              <a:t>Expand eligibility for the Caregivers Program to all service eras</a:t>
            </a:r>
          </a:p>
        </p:txBody>
      </p:sp>
      <p:sp>
        <p:nvSpPr>
          <p:cNvPr id="24" name="TextBox 23"/>
          <p:cNvSpPr txBox="1"/>
          <p:nvPr/>
        </p:nvSpPr>
        <p:spPr>
          <a:xfrm flipH="1">
            <a:off x="6856791" y="3779166"/>
            <a:ext cx="1298232" cy="830997"/>
          </a:xfrm>
          <a:prstGeom prst="rect">
            <a:avLst/>
          </a:prstGeom>
          <a:noFill/>
        </p:spPr>
        <p:txBody>
          <a:bodyPr wrap="square" rtlCol="0">
            <a:spAutoFit/>
          </a:bodyPr>
          <a:lstStyle/>
          <a:p>
            <a:pPr algn="ctr"/>
            <a:r>
              <a:rPr lang="en-US" sz="1200" b="1" kern="0" dirty="0">
                <a:solidFill>
                  <a:schemeClr val="bg1"/>
                </a:solidFill>
                <a:cs typeface="Arial" panose="020B0604020202020204" pitchFamily="34" charset="0"/>
              </a:rPr>
              <a:t>Recruit and retain quality health care professionals</a:t>
            </a:r>
          </a:p>
        </p:txBody>
      </p:sp>
      <p:sp>
        <p:nvSpPr>
          <p:cNvPr id="25" name="TextBox 24"/>
          <p:cNvSpPr txBox="1"/>
          <p:nvPr/>
        </p:nvSpPr>
        <p:spPr>
          <a:xfrm flipH="1">
            <a:off x="4792471" y="3798779"/>
            <a:ext cx="1405417" cy="1015663"/>
          </a:xfrm>
          <a:prstGeom prst="rect">
            <a:avLst/>
          </a:prstGeom>
          <a:noFill/>
        </p:spPr>
        <p:txBody>
          <a:bodyPr wrap="square" rtlCol="0">
            <a:spAutoFit/>
          </a:bodyPr>
          <a:lstStyle/>
          <a:p>
            <a:pPr algn="ctr"/>
            <a:r>
              <a:rPr lang="en-US" sz="1200" b="1" kern="0" dirty="0">
                <a:solidFill>
                  <a:schemeClr val="bg1"/>
                </a:solidFill>
                <a:cs typeface="Arial" panose="020B0604020202020204" pitchFamily="34" charset="0"/>
              </a:rPr>
              <a:t>Align VA’s infrastructure footprint with the needs of our nation’s Veterans</a:t>
            </a:r>
          </a:p>
        </p:txBody>
      </p:sp>
      <p:pic>
        <p:nvPicPr>
          <p:cNvPr id="29" name="Picture 28">
            <a:extLst>
              <a:ext uri="{FF2B5EF4-FFF2-40B4-BE49-F238E27FC236}">
                <a16:creationId xmlns:a16="http://schemas.microsoft.com/office/drawing/2014/main" id="{EFB27DE8-FD22-CD4E-803C-302A9B2CB291}"/>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810290" y="2358433"/>
            <a:ext cx="1704795" cy="1614265"/>
          </a:xfrm>
          <a:prstGeom prst="rect">
            <a:avLst/>
          </a:prstGeom>
        </p:spPr>
      </p:pic>
      <p:pic>
        <p:nvPicPr>
          <p:cNvPr id="30" name="Picture 29">
            <a:extLst>
              <a:ext uri="{FF2B5EF4-FFF2-40B4-BE49-F238E27FC236}">
                <a16:creationId xmlns:a16="http://schemas.microsoft.com/office/drawing/2014/main" id="{4E633AB2-DDD9-2649-A0B0-820FB5AC306D}"/>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947986" y="1236235"/>
            <a:ext cx="7248027" cy="1147675"/>
          </a:xfrm>
          <a:prstGeom prst="rect">
            <a:avLst/>
          </a:prstGeom>
        </p:spPr>
      </p:pic>
      <p:pic>
        <p:nvPicPr>
          <p:cNvPr id="31" name="Picture 30">
            <a:extLst>
              <a:ext uri="{FF2B5EF4-FFF2-40B4-BE49-F238E27FC236}">
                <a16:creationId xmlns:a16="http://schemas.microsoft.com/office/drawing/2014/main" id="{0C7B3F46-50C2-8544-B0DE-CCD28E53540D}"/>
              </a:ext>
            </a:extLst>
          </p:cNvPr>
          <p:cNvPicPr>
            <a:picLocks noChangeAspect="1"/>
          </p:cNvPicPr>
          <p:nvPr/>
        </p:nvPicPr>
        <p:blipFill>
          <a:blip r:embed="rId11">
            <a:alphaModFix/>
            <a:extLst>
              <a:ext uri="{28A0092B-C50C-407E-A947-70E740481C1C}">
                <a14:useLocalDpi xmlns:a14="http://schemas.microsoft.com/office/drawing/2010/main" val="0"/>
              </a:ext>
            </a:extLst>
          </a:blip>
          <a:stretch>
            <a:fillRect/>
          </a:stretch>
        </p:blipFill>
        <p:spPr>
          <a:xfrm>
            <a:off x="4655282" y="2358433"/>
            <a:ext cx="1704795" cy="1614265"/>
          </a:xfrm>
          <a:prstGeom prst="rect">
            <a:avLst/>
          </a:prstGeom>
        </p:spPr>
      </p:pic>
      <p:pic>
        <p:nvPicPr>
          <p:cNvPr id="32" name="Picture 31">
            <a:extLst>
              <a:ext uri="{FF2B5EF4-FFF2-40B4-BE49-F238E27FC236}">
                <a16:creationId xmlns:a16="http://schemas.microsoft.com/office/drawing/2014/main" id="{4A23EDC9-261D-F64B-AF5B-206B8512025C}"/>
              </a:ext>
            </a:extLst>
          </p:cNvPr>
          <p:cNvPicPr>
            <a:picLocks noChangeAspect="1"/>
          </p:cNvPicPr>
          <p:nvPr/>
        </p:nvPicPr>
        <p:blipFill>
          <a:blip r:embed="rId12">
            <a:extLst>
              <a:ext uri="{28A0092B-C50C-407E-A947-70E740481C1C}">
                <a14:useLocalDpi xmlns:a14="http://schemas.microsoft.com/office/drawing/2010/main" val="0"/>
              </a:ext>
            </a:extLst>
          </a:blip>
          <a:stretch>
            <a:fillRect/>
          </a:stretch>
        </p:blipFill>
        <p:spPr>
          <a:xfrm>
            <a:off x="2758491" y="2358433"/>
            <a:ext cx="1704795" cy="1614265"/>
          </a:xfrm>
          <a:prstGeom prst="rect">
            <a:avLst/>
          </a:prstGeom>
        </p:spPr>
      </p:pic>
      <p:pic>
        <p:nvPicPr>
          <p:cNvPr id="33" name="Picture 32">
            <a:extLst>
              <a:ext uri="{FF2B5EF4-FFF2-40B4-BE49-F238E27FC236}">
                <a16:creationId xmlns:a16="http://schemas.microsoft.com/office/drawing/2014/main" id="{D3793748-DFB8-6C4C-B976-20E3D0465127}"/>
              </a:ext>
            </a:extLst>
          </p:cNvPr>
          <p:cNvPicPr>
            <a:picLocks noChangeAspect="1"/>
          </p:cNvPicPr>
          <p:nvPr/>
        </p:nvPicPr>
        <p:blipFill>
          <a:blip r:embed="rId13">
            <a:extLst>
              <a:ext uri="{28A0092B-C50C-407E-A947-70E740481C1C}">
                <a14:useLocalDpi xmlns:a14="http://schemas.microsoft.com/office/drawing/2010/main" val="0"/>
              </a:ext>
            </a:extLst>
          </a:blip>
          <a:stretch>
            <a:fillRect/>
          </a:stretch>
        </p:blipFill>
        <p:spPr>
          <a:xfrm>
            <a:off x="6633137" y="2358433"/>
            <a:ext cx="1704795" cy="1614265"/>
          </a:xfrm>
          <a:prstGeom prst="rect">
            <a:avLst/>
          </a:prstGeom>
        </p:spPr>
      </p:pic>
      <p:grpSp>
        <p:nvGrpSpPr>
          <p:cNvPr id="34" name="Group 33">
            <a:extLst>
              <a:ext uri="{FF2B5EF4-FFF2-40B4-BE49-F238E27FC236}">
                <a16:creationId xmlns:a16="http://schemas.microsoft.com/office/drawing/2014/main" id="{5F6238FB-4076-8B4E-853B-972FB868FEE8}"/>
              </a:ext>
            </a:extLst>
          </p:cNvPr>
          <p:cNvGrpSpPr/>
          <p:nvPr/>
        </p:nvGrpSpPr>
        <p:grpSpPr>
          <a:xfrm>
            <a:off x="581711" y="5502210"/>
            <a:ext cx="8147141" cy="746190"/>
            <a:chOff x="1960562" y="5683324"/>
            <a:chExt cx="8267700" cy="950480"/>
          </a:xfrm>
        </p:grpSpPr>
        <p:pic>
          <p:nvPicPr>
            <p:cNvPr id="35" name="Picture 34">
              <a:extLst>
                <a:ext uri="{FF2B5EF4-FFF2-40B4-BE49-F238E27FC236}">
                  <a16:creationId xmlns:a16="http://schemas.microsoft.com/office/drawing/2014/main" id="{BFAD0248-8B02-004A-8734-C782C4C38804}"/>
                </a:ext>
              </a:extLst>
            </p:cNvPr>
            <p:cNvPicPr>
              <a:picLocks noChangeAspect="1"/>
            </p:cNvPicPr>
            <p:nvPr/>
          </p:nvPicPr>
          <p:blipFill>
            <a:blip r:embed="rId14">
              <a:extLst>
                <a:ext uri="{28A0092B-C50C-407E-A947-70E740481C1C}">
                  <a14:useLocalDpi xmlns:a14="http://schemas.microsoft.com/office/drawing/2010/main" val="0"/>
                </a:ext>
              </a:extLst>
            </a:blip>
            <a:stretch>
              <a:fillRect/>
            </a:stretch>
          </p:blipFill>
          <p:spPr>
            <a:xfrm>
              <a:off x="1960562" y="6225225"/>
              <a:ext cx="8267700" cy="408579"/>
            </a:xfrm>
            <a:prstGeom prst="rect">
              <a:avLst/>
            </a:prstGeom>
          </p:spPr>
        </p:pic>
        <p:pic>
          <p:nvPicPr>
            <p:cNvPr id="36" name="Picture 35">
              <a:extLst>
                <a:ext uri="{FF2B5EF4-FFF2-40B4-BE49-F238E27FC236}">
                  <a16:creationId xmlns:a16="http://schemas.microsoft.com/office/drawing/2014/main" id="{381CB668-E09E-0A4F-85A3-2A0B406D4EAC}"/>
                </a:ext>
              </a:extLst>
            </p:cNvPr>
            <p:cNvPicPr>
              <a:picLocks noChangeAspect="1"/>
            </p:cNvPicPr>
            <p:nvPr/>
          </p:nvPicPr>
          <p:blipFill>
            <a:blip r:embed="rId14">
              <a:extLst>
                <a:ext uri="{28A0092B-C50C-407E-A947-70E740481C1C}">
                  <a14:useLocalDpi xmlns:a14="http://schemas.microsoft.com/office/drawing/2010/main" val="0"/>
                </a:ext>
              </a:extLst>
            </a:blip>
            <a:stretch>
              <a:fillRect/>
            </a:stretch>
          </p:blipFill>
          <p:spPr>
            <a:xfrm>
              <a:off x="2208212" y="5683324"/>
              <a:ext cx="7696200" cy="408579"/>
            </a:xfrm>
            <a:prstGeom prst="rect">
              <a:avLst/>
            </a:prstGeom>
          </p:spPr>
        </p:pic>
      </p:grpSp>
      <p:sp>
        <p:nvSpPr>
          <p:cNvPr id="3" name="Title 2">
            <a:extLst>
              <a:ext uri="{FF2B5EF4-FFF2-40B4-BE49-F238E27FC236}">
                <a16:creationId xmlns:a16="http://schemas.microsoft.com/office/drawing/2014/main" id="{2DBBB513-7C4B-49D4-B124-133B6B9ABD1E}"/>
              </a:ext>
            </a:extLst>
          </p:cNvPr>
          <p:cNvSpPr>
            <a:spLocks noGrp="1"/>
          </p:cNvSpPr>
          <p:nvPr>
            <p:ph type="title"/>
          </p:nvPr>
        </p:nvSpPr>
        <p:spPr/>
        <p:txBody>
          <a:bodyPr/>
          <a:lstStyle/>
          <a:p>
            <a:r>
              <a:rPr lang="en-US" b="1" dirty="0">
                <a:latin typeface="+mn-lt"/>
              </a:rPr>
              <a:t>VA MISSION Act: Four Pillars</a:t>
            </a:r>
          </a:p>
        </p:txBody>
      </p:sp>
      <p:sp>
        <p:nvSpPr>
          <p:cNvPr id="5" name="Slide Number Placeholder 4"/>
          <p:cNvSpPr>
            <a:spLocks noGrp="1"/>
          </p:cNvSpPr>
          <p:nvPr>
            <p:ph type="sldNum" sz="quarter" idx="12"/>
          </p:nvPr>
        </p:nvSpPr>
        <p:spPr/>
        <p:txBody>
          <a:bodyPr/>
          <a:lstStyle/>
          <a:p>
            <a:fld id="{D983F1FA-211D-3044-9E35-958DFBC26156}" type="slidenum">
              <a:rPr lang="en-US" smtClean="0">
                <a:solidFill>
                  <a:prstClr val="white"/>
                </a:solidFill>
              </a:rPr>
              <a:pPr/>
              <a:t>15</a:t>
            </a:fld>
            <a:endParaRPr lang="en-US" dirty="0">
              <a:solidFill>
                <a:prstClr val="white"/>
              </a:solidFill>
            </a:endParaRPr>
          </a:p>
        </p:txBody>
      </p:sp>
    </p:spTree>
    <p:extLst>
      <p:ext uri="{BB962C8B-B14F-4D97-AF65-F5344CB8AC3E}">
        <p14:creationId xmlns:p14="http://schemas.microsoft.com/office/powerpoint/2010/main" val="195068442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E1B4E00-EB85-49CF-85A0-179B18E50399}"/>
              </a:ext>
            </a:extLst>
          </p:cNvPr>
          <p:cNvSpPr>
            <a:spLocks noGrp="1"/>
          </p:cNvSpPr>
          <p:nvPr>
            <p:ph type="title"/>
          </p:nvPr>
        </p:nvSpPr>
        <p:spPr>
          <a:xfrm>
            <a:off x="461889" y="9378"/>
            <a:ext cx="8229600" cy="1514622"/>
          </a:xfrm>
        </p:spPr>
        <p:txBody>
          <a:bodyPr>
            <a:noAutofit/>
          </a:bodyPr>
          <a:lstStyle/>
          <a:p>
            <a:r>
              <a:rPr lang="en-US" dirty="0"/>
              <a:t>The VA MISSION Act -  Title I </a:t>
            </a:r>
            <a:br>
              <a:rPr lang="en-US" dirty="0"/>
            </a:br>
            <a:r>
              <a:rPr lang="en-US" u="sng" dirty="0"/>
              <a:t>Caring for Our Veterans</a:t>
            </a:r>
            <a:br>
              <a:rPr lang="en-US" dirty="0"/>
            </a:br>
            <a:r>
              <a:rPr lang="en-US" sz="2800" dirty="0"/>
              <a:t>(Developing an Integrated High Performing Network)</a:t>
            </a:r>
          </a:p>
        </p:txBody>
      </p:sp>
      <p:sp>
        <p:nvSpPr>
          <p:cNvPr id="3" name="Content Placeholder 2">
            <a:extLst>
              <a:ext uri="{FF2B5EF4-FFF2-40B4-BE49-F238E27FC236}">
                <a16:creationId xmlns:a16="http://schemas.microsoft.com/office/drawing/2014/main" id="{485C0AA9-DF7E-4080-9DCA-56CAA02FF871}"/>
              </a:ext>
            </a:extLst>
          </p:cNvPr>
          <p:cNvSpPr>
            <a:spLocks noGrp="1"/>
          </p:cNvSpPr>
          <p:nvPr>
            <p:ph idx="1"/>
          </p:nvPr>
        </p:nvSpPr>
        <p:spPr>
          <a:xfrm>
            <a:off x="461889" y="1752600"/>
            <a:ext cx="8229600" cy="4724400"/>
          </a:xfrm>
        </p:spPr>
        <p:txBody>
          <a:bodyPr>
            <a:normAutofit fontScale="25000" lnSpcReduction="20000"/>
          </a:bodyPr>
          <a:lstStyle/>
          <a:p>
            <a:r>
              <a:rPr lang="en-US" sz="9600" dirty="0"/>
              <a:t>Establish  Community Care Programs. </a:t>
            </a:r>
          </a:p>
          <a:p>
            <a:r>
              <a:rPr lang="en-US" sz="9600" dirty="0"/>
              <a:t>Establish Access standards and standards for quality.</a:t>
            </a:r>
          </a:p>
          <a:p>
            <a:r>
              <a:rPr lang="en-US" sz="9600" dirty="0"/>
              <a:t>Prompt payment to providers.</a:t>
            </a:r>
          </a:p>
          <a:p>
            <a:r>
              <a:rPr lang="en-US" sz="9600" dirty="0"/>
              <a:t>Authorization to provide for operations on live donors for purposes of conducting transplant procedures for Veterans.</a:t>
            </a:r>
          </a:p>
          <a:p>
            <a:r>
              <a:rPr lang="en-US" sz="9600" dirty="0"/>
              <a:t>Licensure of healthcare professionals providing treatment via telemedicine. </a:t>
            </a:r>
          </a:p>
          <a:p>
            <a:r>
              <a:rPr lang="en-US" sz="9600" dirty="0"/>
              <a:t>Competency standards &amp; Continuing education requirements for non-Department medical professionals.</a:t>
            </a:r>
          </a:p>
          <a:p>
            <a:r>
              <a:rPr lang="en-US" sz="9600" dirty="0"/>
              <a:t>Expansion of Family Caregiver Program</a:t>
            </a:r>
          </a:p>
          <a:p>
            <a:r>
              <a:rPr lang="en-US" sz="9600" dirty="0"/>
              <a:t>Establish a “Center for Innovation for Care and Payment” allowing VHA to innovate through the use of pilot programs that can be extended or modified as needed to improve quality of, and/or access to care, or cost savings.</a:t>
            </a:r>
          </a:p>
          <a:p>
            <a:endParaRPr lang="en-US" dirty="0"/>
          </a:p>
        </p:txBody>
      </p:sp>
    </p:spTree>
    <p:extLst>
      <p:ext uri="{BB962C8B-B14F-4D97-AF65-F5344CB8AC3E}">
        <p14:creationId xmlns:p14="http://schemas.microsoft.com/office/powerpoint/2010/main" val="4264433941"/>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C8EA84A-9519-4309-A422-38A2C8544E28}"/>
              </a:ext>
            </a:extLst>
          </p:cNvPr>
          <p:cNvSpPr>
            <a:spLocks noGrp="1"/>
          </p:cNvSpPr>
          <p:nvPr>
            <p:ph type="title"/>
          </p:nvPr>
        </p:nvSpPr>
        <p:spPr/>
        <p:txBody>
          <a:bodyPr>
            <a:noAutofit/>
          </a:bodyPr>
          <a:lstStyle/>
          <a:p>
            <a:r>
              <a:rPr lang="en-US" dirty="0"/>
              <a:t>The VA MISSION Act- Title II</a:t>
            </a:r>
            <a:br>
              <a:rPr lang="en-US" dirty="0"/>
            </a:br>
            <a:r>
              <a:rPr lang="en-US" sz="3600" u="sng" dirty="0"/>
              <a:t>Asset and Infrastructure Review</a:t>
            </a:r>
          </a:p>
        </p:txBody>
      </p:sp>
      <p:sp>
        <p:nvSpPr>
          <p:cNvPr id="3" name="Content Placeholder 2">
            <a:extLst>
              <a:ext uri="{FF2B5EF4-FFF2-40B4-BE49-F238E27FC236}">
                <a16:creationId xmlns:a16="http://schemas.microsoft.com/office/drawing/2014/main" id="{8B11472D-5DF1-437F-987F-8F16DC61111B}"/>
              </a:ext>
            </a:extLst>
          </p:cNvPr>
          <p:cNvSpPr>
            <a:spLocks noGrp="1"/>
          </p:cNvSpPr>
          <p:nvPr>
            <p:ph idx="1"/>
          </p:nvPr>
        </p:nvSpPr>
        <p:spPr>
          <a:xfrm>
            <a:off x="457200" y="1600200"/>
            <a:ext cx="8229600" cy="5105400"/>
          </a:xfrm>
        </p:spPr>
        <p:txBody>
          <a:bodyPr>
            <a:normAutofit/>
          </a:bodyPr>
          <a:lstStyle/>
          <a:p>
            <a:r>
              <a:rPr lang="en-US" sz="2400" dirty="0"/>
              <a:t>Establishment of an independent commission composed of 9 members appointed by the President, by and with the advice and consent of the Senate.</a:t>
            </a:r>
          </a:p>
          <a:p>
            <a:r>
              <a:rPr lang="en-US" sz="2400" dirty="0"/>
              <a:t> Not later than January 31, 2023, transmit to the President. A report containing the Commission’s findings and conclusions based on  a review and analysis of the recommendations made by the Secretary, together with the Commission’s recommendations for modernizations and realignments of facilities of VHA.</a:t>
            </a:r>
          </a:p>
          <a:p>
            <a:r>
              <a:rPr lang="en-US" sz="2400" dirty="0"/>
              <a:t>The Secretary shall begin to implement the recommended modernizations and realignments in the report not later than 3 years after the date on which the President transmits such report to Congress.</a:t>
            </a:r>
          </a:p>
        </p:txBody>
      </p:sp>
    </p:spTree>
    <p:extLst>
      <p:ext uri="{BB962C8B-B14F-4D97-AF65-F5344CB8AC3E}">
        <p14:creationId xmlns:p14="http://schemas.microsoft.com/office/powerpoint/2010/main" val="23759468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2DE1042-3613-4B95-AB44-7C88D68D9E60}"/>
              </a:ext>
            </a:extLst>
          </p:cNvPr>
          <p:cNvSpPr>
            <a:spLocks noGrp="1"/>
          </p:cNvSpPr>
          <p:nvPr>
            <p:ph type="title"/>
          </p:nvPr>
        </p:nvSpPr>
        <p:spPr/>
        <p:txBody>
          <a:bodyPr>
            <a:noAutofit/>
          </a:bodyPr>
          <a:lstStyle/>
          <a:p>
            <a:pPr algn="ctr"/>
            <a:r>
              <a:rPr lang="en-US" dirty="0"/>
              <a:t>The VA MISSION Act Title III</a:t>
            </a:r>
            <a:br>
              <a:rPr lang="en-US" dirty="0"/>
            </a:br>
            <a:r>
              <a:rPr lang="en-US" sz="2400" b="1" u="sng" dirty="0"/>
              <a:t>Improvements to the recruitment of health care professionals</a:t>
            </a:r>
          </a:p>
        </p:txBody>
      </p:sp>
      <p:sp>
        <p:nvSpPr>
          <p:cNvPr id="3" name="Content Placeholder 2">
            <a:extLst>
              <a:ext uri="{FF2B5EF4-FFF2-40B4-BE49-F238E27FC236}">
                <a16:creationId xmlns:a16="http://schemas.microsoft.com/office/drawing/2014/main" id="{A39F0D76-F0DB-41C0-8D1E-B20D98FD2E61}"/>
              </a:ext>
            </a:extLst>
          </p:cNvPr>
          <p:cNvSpPr>
            <a:spLocks noGrp="1"/>
          </p:cNvSpPr>
          <p:nvPr>
            <p:ph idx="1"/>
          </p:nvPr>
        </p:nvSpPr>
        <p:spPr>
          <a:xfrm>
            <a:off x="457200" y="1524000"/>
            <a:ext cx="8229600" cy="5181600"/>
          </a:xfrm>
        </p:spPr>
        <p:txBody>
          <a:bodyPr>
            <a:normAutofit/>
          </a:bodyPr>
          <a:lstStyle/>
          <a:p>
            <a:r>
              <a:rPr lang="en-US" dirty="0"/>
              <a:t>301 -Scholarships for physicians &amp; dentists           </a:t>
            </a:r>
          </a:p>
          <a:p>
            <a:pPr lvl="1">
              <a:buFont typeface="Wingdings" panose="05000000000000000000" pitchFamily="2" charset="2"/>
              <a:buChar char="Ø"/>
            </a:pPr>
            <a:r>
              <a:rPr lang="en-US" sz="2400" dirty="0"/>
              <a:t>Provide the participant with a scholarship (from 2-4 years).</a:t>
            </a:r>
          </a:p>
          <a:p>
            <a:pPr lvl="1">
              <a:buFont typeface="Wingdings" panose="05000000000000000000" pitchFamily="2" charset="2"/>
              <a:buChar char="Ø"/>
            </a:pPr>
            <a:r>
              <a:rPr lang="en-US" sz="2400" dirty="0"/>
              <a:t>The participant agrees to serve as a full-time VHA employee </a:t>
            </a:r>
            <a:r>
              <a:rPr lang="en-US" sz="2400"/>
              <a:t>of 18 months </a:t>
            </a:r>
            <a:r>
              <a:rPr lang="en-US" sz="2400" dirty="0"/>
              <a:t>for each year or part thereof for which the scholarship was provided.</a:t>
            </a:r>
          </a:p>
          <a:p>
            <a:pPr lvl="1">
              <a:buFont typeface="Wingdings" panose="05000000000000000000" pitchFamily="2" charset="2"/>
              <a:buChar char="Ø"/>
            </a:pPr>
            <a:r>
              <a:rPr lang="en-US" sz="2400" dirty="0"/>
              <a:t>The Secretary shall insure that </a:t>
            </a:r>
            <a:r>
              <a:rPr lang="en-US" sz="2400" b="1" u="sng" dirty="0"/>
              <a:t>not less than </a:t>
            </a:r>
            <a:r>
              <a:rPr lang="en-US" sz="2400" dirty="0"/>
              <a:t>50 scholarships are awarded each year  to individuals accepted for enrollment until the staffing shortage of physicians and dentists is less than 500. After such date , an amount equal to </a:t>
            </a:r>
            <a:r>
              <a:rPr lang="en-US" sz="2400" b="1" u="sng" dirty="0"/>
              <a:t>not less than </a:t>
            </a:r>
            <a:r>
              <a:rPr lang="en-US" sz="2400" dirty="0"/>
              <a:t>10% of the physician and dentist staffing shortage in VHA.</a:t>
            </a:r>
          </a:p>
          <a:p>
            <a:pPr lvl="1">
              <a:buFont typeface="Wingdings" panose="05000000000000000000" pitchFamily="2" charset="2"/>
              <a:buChar char="Ø"/>
            </a:pPr>
            <a:r>
              <a:rPr lang="en-US" sz="2400" dirty="0"/>
              <a:t> Title is extended till December 31, 2033</a:t>
            </a:r>
            <a:endParaRPr lang="en-US" sz="2600" dirty="0"/>
          </a:p>
        </p:txBody>
      </p:sp>
      <p:sp>
        <p:nvSpPr>
          <p:cNvPr id="4" name="Footer Placeholder 3">
            <a:extLst>
              <a:ext uri="{FF2B5EF4-FFF2-40B4-BE49-F238E27FC236}">
                <a16:creationId xmlns:a16="http://schemas.microsoft.com/office/drawing/2014/main" id="{1CF9B949-E685-4ABE-80C6-246CE84D6DDB}"/>
              </a:ext>
            </a:extLst>
          </p:cNvPr>
          <p:cNvSpPr>
            <a:spLocks noGrp="1"/>
          </p:cNvSpPr>
          <p:nvPr>
            <p:ph type="ftr" sz="quarter" idx="11"/>
          </p:nvPr>
        </p:nvSpPr>
        <p:spPr>
          <a:xfrm>
            <a:off x="2133600" y="6356350"/>
            <a:ext cx="3886200" cy="365125"/>
          </a:xfrm>
        </p:spPr>
        <p:txBody>
          <a:bodyPr/>
          <a:lstStyle/>
          <a:p>
            <a:r>
              <a:rPr lang="en-US" dirty="0"/>
              <a:t>Enactment is dependent on federal funding.</a:t>
            </a:r>
          </a:p>
        </p:txBody>
      </p:sp>
    </p:spTree>
    <p:extLst>
      <p:ext uri="{BB962C8B-B14F-4D97-AF65-F5344CB8AC3E}">
        <p14:creationId xmlns:p14="http://schemas.microsoft.com/office/powerpoint/2010/main" val="421834132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C7ED59B-27E1-421F-8451-BAF06368648F}"/>
              </a:ext>
            </a:extLst>
          </p:cNvPr>
          <p:cNvSpPr>
            <a:spLocks noGrp="1"/>
          </p:cNvSpPr>
          <p:nvPr>
            <p:ph type="title"/>
          </p:nvPr>
        </p:nvSpPr>
        <p:spPr/>
        <p:txBody>
          <a:bodyPr>
            <a:normAutofit fontScale="90000"/>
          </a:bodyPr>
          <a:lstStyle/>
          <a:p>
            <a:r>
              <a:rPr lang="en-US" dirty="0"/>
              <a:t>The VA MISSION Act Title III</a:t>
            </a:r>
            <a:br>
              <a:rPr lang="en-US" dirty="0"/>
            </a:br>
            <a:r>
              <a:rPr lang="en-US" sz="2700" b="1" u="sng" dirty="0"/>
              <a:t>Improvements to the recruitment of health care professionals</a:t>
            </a:r>
            <a:endParaRPr lang="en-US" sz="2700" dirty="0"/>
          </a:p>
        </p:txBody>
      </p:sp>
      <p:sp>
        <p:nvSpPr>
          <p:cNvPr id="3" name="Content Placeholder 2">
            <a:extLst>
              <a:ext uri="{FF2B5EF4-FFF2-40B4-BE49-F238E27FC236}">
                <a16:creationId xmlns:a16="http://schemas.microsoft.com/office/drawing/2014/main" id="{0A0A44A8-AEAB-40A3-8D1C-BCA34B4FA907}"/>
              </a:ext>
            </a:extLst>
          </p:cNvPr>
          <p:cNvSpPr>
            <a:spLocks noGrp="1"/>
          </p:cNvSpPr>
          <p:nvPr>
            <p:ph idx="1"/>
          </p:nvPr>
        </p:nvSpPr>
        <p:spPr/>
        <p:txBody>
          <a:bodyPr/>
          <a:lstStyle/>
          <a:p>
            <a:r>
              <a:rPr lang="en-US" dirty="0"/>
              <a:t>302  Increase in Maximum Debt reduced under Education Debt Reduction Program</a:t>
            </a:r>
          </a:p>
          <a:p>
            <a:pPr lvl="1">
              <a:buFont typeface="Wingdings" panose="05000000000000000000" pitchFamily="2" charset="2"/>
              <a:buChar char="Ø"/>
            </a:pPr>
            <a:r>
              <a:rPr lang="en-US" sz="2500" dirty="0"/>
              <a:t>Allows higher total limits for established program by striking $120,000 (total amount) and inserting $200,000.</a:t>
            </a:r>
          </a:p>
          <a:p>
            <a:pPr lvl="1">
              <a:buFont typeface="Wingdings" panose="05000000000000000000" pitchFamily="2" charset="2"/>
              <a:buChar char="Ø"/>
            </a:pPr>
            <a:r>
              <a:rPr lang="en-US" sz="2500" dirty="0"/>
              <a:t>Increases annual limit by striking $24,000 and inserting $40,000.</a:t>
            </a:r>
          </a:p>
          <a:p>
            <a:pPr lvl="1">
              <a:buFont typeface="Wingdings" panose="05000000000000000000" pitchFamily="2" charset="2"/>
              <a:buChar char="Ø"/>
            </a:pPr>
            <a:r>
              <a:rPr lang="en-US" sz="2500" dirty="0"/>
              <a:t>The Secretary shall consider the types of medical professionals in greatest demand and projections  needed to meet the needs of veterans.</a:t>
            </a:r>
          </a:p>
          <a:p>
            <a:endParaRPr lang="en-US" dirty="0"/>
          </a:p>
        </p:txBody>
      </p:sp>
      <p:sp>
        <p:nvSpPr>
          <p:cNvPr id="4" name="Footer Placeholder 3">
            <a:extLst>
              <a:ext uri="{FF2B5EF4-FFF2-40B4-BE49-F238E27FC236}">
                <a16:creationId xmlns:a16="http://schemas.microsoft.com/office/drawing/2014/main" id="{380820F8-ECC5-4ADB-8E40-BF069F04AB52}"/>
              </a:ext>
            </a:extLst>
          </p:cNvPr>
          <p:cNvSpPr>
            <a:spLocks noGrp="1"/>
          </p:cNvSpPr>
          <p:nvPr>
            <p:ph type="ftr" sz="quarter" idx="11"/>
          </p:nvPr>
        </p:nvSpPr>
        <p:spPr>
          <a:xfrm>
            <a:off x="2590800" y="6356350"/>
            <a:ext cx="3429000" cy="365125"/>
          </a:xfrm>
        </p:spPr>
        <p:txBody>
          <a:bodyPr/>
          <a:lstStyle/>
          <a:p>
            <a:r>
              <a:rPr lang="en-US" dirty="0"/>
              <a:t>Enactment is dependent on federal funding.</a:t>
            </a:r>
          </a:p>
        </p:txBody>
      </p:sp>
    </p:spTree>
    <p:extLst>
      <p:ext uri="{BB962C8B-B14F-4D97-AF65-F5344CB8AC3E}">
        <p14:creationId xmlns:p14="http://schemas.microsoft.com/office/powerpoint/2010/main" val="273103287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0AB6D30-EA6C-4DE7-AF14-CB14667C8239}"/>
              </a:ext>
            </a:extLst>
          </p:cNvPr>
          <p:cNvSpPr>
            <a:spLocks noGrp="1"/>
          </p:cNvSpPr>
          <p:nvPr>
            <p:ph type="title"/>
          </p:nvPr>
        </p:nvSpPr>
        <p:spPr/>
        <p:txBody>
          <a:bodyPr>
            <a:normAutofit fontScale="90000"/>
          </a:bodyPr>
          <a:lstStyle/>
          <a:p>
            <a:r>
              <a:rPr lang="en-US" dirty="0"/>
              <a:t>The VA MISSION Act Title III</a:t>
            </a:r>
            <a:br>
              <a:rPr lang="en-US" dirty="0"/>
            </a:br>
            <a:r>
              <a:rPr lang="en-US" sz="2700" b="1" u="sng" dirty="0"/>
              <a:t>Improvements to the recruitment of health care professionals</a:t>
            </a:r>
            <a:endParaRPr lang="en-US" sz="2700" dirty="0"/>
          </a:p>
        </p:txBody>
      </p:sp>
      <p:sp>
        <p:nvSpPr>
          <p:cNvPr id="3" name="Content Placeholder 2">
            <a:extLst>
              <a:ext uri="{FF2B5EF4-FFF2-40B4-BE49-F238E27FC236}">
                <a16:creationId xmlns:a16="http://schemas.microsoft.com/office/drawing/2014/main" id="{ECF97C75-E626-4A00-8634-70BB3B53C060}"/>
              </a:ext>
            </a:extLst>
          </p:cNvPr>
          <p:cNvSpPr>
            <a:spLocks noGrp="1"/>
          </p:cNvSpPr>
          <p:nvPr>
            <p:ph idx="1"/>
          </p:nvPr>
        </p:nvSpPr>
        <p:spPr/>
        <p:txBody>
          <a:bodyPr>
            <a:normAutofit/>
          </a:bodyPr>
          <a:lstStyle/>
          <a:p>
            <a:r>
              <a:rPr lang="en-US" dirty="0"/>
              <a:t>303 -Specialty Education Loan Repayment  </a:t>
            </a:r>
          </a:p>
          <a:p>
            <a:pPr lvl="1">
              <a:buFont typeface="Wingdings" panose="05000000000000000000" pitchFamily="2" charset="2"/>
              <a:buChar char="Ø"/>
            </a:pPr>
            <a:r>
              <a:rPr lang="en-US" sz="2500" dirty="0"/>
              <a:t>For MD/DO graduates of accredited medical schools matched to accredited residency programs with more than 2 years remaining in such training.</a:t>
            </a:r>
          </a:p>
          <a:p>
            <a:pPr lvl="1">
              <a:buFont typeface="Wingdings" panose="05000000000000000000" pitchFamily="2" charset="2"/>
              <a:buChar char="Ø"/>
            </a:pPr>
            <a:r>
              <a:rPr lang="en-US" sz="2500" dirty="0"/>
              <a:t>Preferences –Veterans &amp; Individuals participating in rural training programs, </a:t>
            </a:r>
            <a:r>
              <a:rPr lang="en-US" sz="2500" dirty="0">
                <a:highlight>
                  <a:srgbClr val="FFFF00"/>
                </a:highlight>
              </a:rPr>
              <a:t>those affiliated with Indian tribes, tribal health, IHS, or underserved VHA facilities.  </a:t>
            </a:r>
          </a:p>
          <a:p>
            <a:pPr lvl="1">
              <a:buFont typeface="Wingdings" panose="05000000000000000000" pitchFamily="2" charset="2"/>
              <a:buChar char="Ø"/>
            </a:pPr>
            <a:r>
              <a:rPr lang="en-US" sz="2500" dirty="0"/>
              <a:t>Pays education debt $40,000/year for each year served in VHA after training up to $160,000. May select from a list of VAs  provided by the Secretary.</a:t>
            </a:r>
          </a:p>
          <a:p>
            <a:endParaRPr lang="en-US" dirty="0"/>
          </a:p>
        </p:txBody>
      </p:sp>
      <p:sp>
        <p:nvSpPr>
          <p:cNvPr id="4" name="Footer Placeholder 3">
            <a:extLst>
              <a:ext uri="{FF2B5EF4-FFF2-40B4-BE49-F238E27FC236}">
                <a16:creationId xmlns:a16="http://schemas.microsoft.com/office/drawing/2014/main" id="{38372B93-7829-4265-A839-66678A909197}"/>
              </a:ext>
            </a:extLst>
          </p:cNvPr>
          <p:cNvSpPr>
            <a:spLocks noGrp="1"/>
          </p:cNvSpPr>
          <p:nvPr>
            <p:ph type="ftr" sz="quarter" idx="11"/>
          </p:nvPr>
        </p:nvSpPr>
        <p:spPr>
          <a:xfrm>
            <a:off x="2743200" y="6356350"/>
            <a:ext cx="3276600" cy="365125"/>
          </a:xfrm>
        </p:spPr>
        <p:txBody>
          <a:bodyPr/>
          <a:lstStyle/>
          <a:p>
            <a:r>
              <a:rPr lang="en-US" dirty="0"/>
              <a:t>Enactment is dependent on federal funding.</a:t>
            </a:r>
          </a:p>
        </p:txBody>
      </p:sp>
    </p:spTree>
    <p:extLst>
      <p:ext uri="{BB962C8B-B14F-4D97-AF65-F5344CB8AC3E}">
        <p14:creationId xmlns:p14="http://schemas.microsoft.com/office/powerpoint/2010/main" val="82581100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62AB6C-8873-4269-8A0D-83156680F6FA}"/>
              </a:ext>
            </a:extLst>
          </p:cNvPr>
          <p:cNvSpPr>
            <a:spLocks noGrp="1"/>
          </p:cNvSpPr>
          <p:nvPr>
            <p:ph type="title"/>
          </p:nvPr>
        </p:nvSpPr>
        <p:spPr/>
        <p:txBody>
          <a:bodyPr>
            <a:normAutofit fontScale="90000"/>
          </a:bodyPr>
          <a:lstStyle/>
          <a:p>
            <a:r>
              <a:rPr lang="en-US" dirty="0"/>
              <a:t>The VA MISSION Act Title III</a:t>
            </a:r>
            <a:br>
              <a:rPr lang="en-US" dirty="0"/>
            </a:br>
            <a:r>
              <a:rPr lang="en-US" sz="2700" b="1" u="sng" dirty="0"/>
              <a:t>Improvements to the recruitment of health care professionals</a:t>
            </a:r>
            <a:endParaRPr lang="en-US" sz="2700" dirty="0"/>
          </a:p>
        </p:txBody>
      </p:sp>
      <p:sp>
        <p:nvSpPr>
          <p:cNvPr id="3" name="Content Placeholder 2">
            <a:extLst>
              <a:ext uri="{FF2B5EF4-FFF2-40B4-BE49-F238E27FC236}">
                <a16:creationId xmlns:a16="http://schemas.microsoft.com/office/drawing/2014/main" id="{D8F69F01-3D80-4CF8-84CB-9D6D09CB23F1}"/>
              </a:ext>
            </a:extLst>
          </p:cNvPr>
          <p:cNvSpPr>
            <a:spLocks noGrp="1"/>
          </p:cNvSpPr>
          <p:nvPr>
            <p:ph idx="1"/>
          </p:nvPr>
        </p:nvSpPr>
        <p:spPr>
          <a:xfrm>
            <a:off x="474552" y="1433482"/>
            <a:ext cx="8229600" cy="5272118"/>
          </a:xfrm>
        </p:spPr>
        <p:txBody>
          <a:bodyPr>
            <a:normAutofit lnSpcReduction="10000"/>
          </a:bodyPr>
          <a:lstStyle/>
          <a:p>
            <a:r>
              <a:rPr lang="en-US" dirty="0"/>
              <a:t>304 - Veterans Healing Veterans Medical Access and Scholarship Program  </a:t>
            </a:r>
          </a:p>
          <a:p>
            <a:pPr lvl="1">
              <a:buFont typeface="Wingdings" panose="05000000000000000000" pitchFamily="2" charset="2"/>
              <a:buChar char="Ø"/>
            </a:pPr>
            <a:r>
              <a:rPr lang="en-US" sz="2400" dirty="0"/>
              <a:t>Pilot program  under which the Secretary provides full funding for the medical education of 18 eligible veterans at covered medical schools (tuition, stipend, books, fees, equipment, 2 away rotations in 4</a:t>
            </a:r>
            <a:r>
              <a:rPr lang="en-US" sz="2400" baseline="30000" dirty="0"/>
              <a:t>th</a:t>
            </a:r>
            <a:r>
              <a:rPr lang="en-US" sz="2400" dirty="0"/>
              <a:t> year at a VHA facility).</a:t>
            </a:r>
          </a:p>
          <a:p>
            <a:pPr lvl="1">
              <a:buFont typeface="Wingdings" panose="05000000000000000000" pitchFamily="2" charset="2"/>
              <a:buChar char="Ø"/>
            </a:pPr>
            <a:r>
              <a:rPr lang="en-US" sz="2400" dirty="0"/>
              <a:t> Two full scholarship positions per class in each of the 4 HBCUs and 5 “Teague Cranston” medical schools.</a:t>
            </a:r>
          </a:p>
          <a:p>
            <a:pPr lvl="1">
              <a:buFont typeface="Wingdings" panose="05000000000000000000" pitchFamily="2" charset="2"/>
              <a:buChar char="Ø"/>
            </a:pPr>
            <a:r>
              <a:rPr lang="en-US" sz="2400" dirty="0"/>
              <a:t> Funding awarded to the two eligible veterans with the highest admission ranking from each of the covered schools. Veterans shall have been discharged from the Armed Forces not more than 10 years before the date of the application for admission.</a:t>
            </a:r>
          </a:p>
          <a:p>
            <a:endParaRPr lang="en-US" dirty="0"/>
          </a:p>
        </p:txBody>
      </p:sp>
      <p:sp>
        <p:nvSpPr>
          <p:cNvPr id="4" name="Footer Placeholder 3">
            <a:extLst>
              <a:ext uri="{FF2B5EF4-FFF2-40B4-BE49-F238E27FC236}">
                <a16:creationId xmlns:a16="http://schemas.microsoft.com/office/drawing/2014/main" id="{AED99E78-B790-4FB7-9BB5-A4122407F500}"/>
              </a:ext>
            </a:extLst>
          </p:cNvPr>
          <p:cNvSpPr>
            <a:spLocks noGrp="1"/>
          </p:cNvSpPr>
          <p:nvPr>
            <p:ph type="ftr" sz="quarter" idx="11"/>
          </p:nvPr>
        </p:nvSpPr>
        <p:spPr>
          <a:xfrm>
            <a:off x="2438400" y="6356350"/>
            <a:ext cx="3581400" cy="365125"/>
          </a:xfrm>
        </p:spPr>
        <p:txBody>
          <a:bodyPr/>
          <a:lstStyle/>
          <a:p>
            <a:r>
              <a:rPr lang="en-US" dirty="0"/>
              <a:t>Enactment is dependent on federal funding.</a:t>
            </a:r>
          </a:p>
        </p:txBody>
      </p:sp>
    </p:spTree>
    <p:extLst>
      <p:ext uri="{BB962C8B-B14F-4D97-AF65-F5344CB8AC3E}">
        <p14:creationId xmlns:p14="http://schemas.microsoft.com/office/powerpoint/2010/main" val="257847962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CE94CE72-BCF2-4619-807F-33A3C1CBF382}"/>
              </a:ext>
            </a:extLst>
          </p:cNvPr>
          <p:cNvSpPr>
            <a:spLocks noGrp="1"/>
          </p:cNvSpPr>
          <p:nvPr>
            <p:ph type="title"/>
          </p:nvPr>
        </p:nvSpPr>
        <p:spPr/>
        <p:txBody>
          <a:bodyPr>
            <a:normAutofit fontScale="90000"/>
          </a:bodyPr>
          <a:lstStyle/>
          <a:p>
            <a:pPr algn="l"/>
            <a:r>
              <a:rPr lang="en-US" sz="4400" dirty="0"/>
              <a:t>              Veterans Healing Veterans</a:t>
            </a:r>
            <a:br>
              <a:rPr lang="en-US" sz="4400" dirty="0"/>
            </a:br>
            <a:r>
              <a:rPr lang="en-US" sz="4400" u="sng" dirty="0"/>
              <a:t>Teague-Cranston              HBCU______        </a:t>
            </a:r>
            <a:r>
              <a:rPr lang="en-US" sz="4400" dirty="0"/>
              <a:t>       </a:t>
            </a:r>
          </a:p>
        </p:txBody>
      </p:sp>
      <p:sp>
        <p:nvSpPr>
          <p:cNvPr id="5" name="Content Placeholder 4">
            <a:extLst>
              <a:ext uri="{FF2B5EF4-FFF2-40B4-BE49-F238E27FC236}">
                <a16:creationId xmlns:a16="http://schemas.microsoft.com/office/drawing/2014/main" id="{CBFB3463-8CDF-4D00-B919-5FFA9CECE088}"/>
              </a:ext>
            </a:extLst>
          </p:cNvPr>
          <p:cNvSpPr>
            <a:spLocks noGrp="1"/>
          </p:cNvSpPr>
          <p:nvPr>
            <p:ph sz="half" idx="1"/>
          </p:nvPr>
        </p:nvSpPr>
        <p:spPr/>
        <p:txBody>
          <a:bodyPr>
            <a:normAutofit lnSpcReduction="10000"/>
          </a:bodyPr>
          <a:lstStyle/>
          <a:p>
            <a:pPr>
              <a:buFont typeface="+mj-lt"/>
              <a:buAutoNum type="arabicPeriod"/>
            </a:pPr>
            <a:r>
              <a:rPr lang="en-US" sz="2400" dirty="0"/>
              <a:t>Texas A&amp;M College of Medicine</a:t>
            </a:r>
          </a:p>
          <a:p>
            <a:pPr>
              <a:buFont typeface="+mj-lt"/>
              <a:buAutoNum type="arabicPeriod"/>
            </a:pPr>
            <a:r>
              <a:rPr lang="en-US" sz="2400" dirty="0"/>
              <a:t>Quillen College of Medicine at East Tennessee State University</a:t>
            </a:r>
          </a:p>
          <a:p>
            <a:pPr>
              <a:buFont typeface="+mj-lt"/>
              <a:buAutoNum type="arabicPeriod"/>
            </a:pPr>
            <a:r>
              <a:rPr lang="en-US" sz="2400" dirty="0" err="1"/>
              <a:t>Boonshoft</a:t>
            </a:r>
            <a:r>
              <a:rPr lang="en-US" sz="2400" dirty="0"/>
              <a:t> School of Medicine at Wright State University</a:t>
            </a:r>
          </a:p>
          <a:p>
            <a:pPr>
              <a:buFont typeface="+mj-lt"/>
              <a:buAutoNum type="arabicPeriod"/>
            </a:pPr>
            <a:r>
              <a:rPr lang="en-US" sz="2400" dirty="0"/>
              <a:t>Edwards School of Medicine at Marshall University</a:t>
            </a:r>
          </a:p>
          <a:p>
            <a:pPr>
              <a:buFont typeface="+mj-lt"/>
              <a:buAutoNum type="arabicPeriod"/>
            </a:pPr>
            <a:r>
              <a:rPr lang="en-US" sz="2400" dirty="0"/>
              <a:t>The University of South Carolina School of Medicine</a:t>
            </a:r>
          </a:p>
          <a:p>
            <a:endParaRPr lang="en-US" dirty="0"/>
          </a:p>
        </p:txBody>
      </p:sp>
      <p:sp>
        <p:nvSpPr>
          <p:cNvPr id="6" name="Content Placeholder 5">
            <a:extLst>
              <a:ext uri="{FF2B5EF4-FFF2-40B4-BE49-F238E27FC236}">
                <a16:creationId xmlns:a16="http://schemas.microsoft.com/office/drawing/2014/main" id="{CDA28194-DA43-4C78-AE9C-48CFF71A887E}"/>
              </a:ext>
            </a:extLst>
          </p:cNvPr>
          <p:cNvSpPr>
            <a:spLocks noGrp="1"/>
          </p:cNvSpPr>
          <p:nvPr>
            <p:ph sz="half" idx="2"/>
          </p:nvPr>
        </p:nvSpPr>
        <p:spPr/>
        <p:txBody>
          <a:bodyPr>
            <a:normAutofit lnSpcReduction="10000"/>
          </a:bodyPr>
          <a:lstStyle/>
          <a:p>
            <a:pPr>
              <a:buFont typeface="+mj-lt"/>
              <a:buAutoNum type="arabicPeriod"/>
            </a:pPr>
            <a:r>
              <a:rPr lang="en-US" sz="2400" dirty="0"/>
              <a:t>Drew University of Medicine and Science</a:t>
            </a:r>
          </a:p>
          <a:p>
            <a:pPr>
              <a:buFont typeface="+mj-lt"/>
              <a:buAutoNum type="arabicPeriod"/>
            </a:pPr>
            <a:r>
              <a:rPr lang="en-US" sz="2400" dirty="0"/>
              <a:t>Howard University of Medicine</a:t>
            </a:r>
          </a:p>
          <a:p>
            <a:pPr>
              <a:buFont typeface="+mj-lt"/>
              <a:buAutoNum type="arabicPeriod"/>
            </a:pPr>
            <a:r>
              <a:rPr lang="en-US" sz="2400" dirty="0"/>
              <a:t>Meharry Medical College</a:t>
            </a:r>
          </a:p>
          <a:p>
            <a:pPr>
              <a:buFont typeface="+mj-lt"/>
              <a:buAutoNum type="arabicPeriod"/>
            </a:pPr>
            <a:r>
              <a:rPr lang="en-US" sz="2400" dirty="0"/>
              <a:t>Morehouse School of Medicine</a:t>
            </a:r>
          </a:p>
        </p:txBody>
      </p:sp>
    </p:spTree>
    <p:extLst>
      <p:ext uri="{BB962C8B-B14F-4D97-AF65-F5344CB8AC3E}">
        <p14:creationId xmlns:p14="http://schemas.microsoft.com/office/powerpoint/2010/main" val="2124942600"/>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0FA8DB5C-1AA0-4B1E-B659-7108D156B94C}"/>
              </a:ext>
            </a:extLst>
          </p:cNvPr>
          <p:cNvSpPr>
            <a:spLocks noGrp="1"/>
          </p:cNvSpPr>
          <p:nvPr>
            <p:ph type="title"/>
          </p:nvPr>
        </p:nvSpPr>
        <p:spPr>
          <a:xfrm>
            <a:off x="457200" y="0"/>
            <a:ext cx="8229600" cy="1143000"/>
          </a:xfrm>
        </p:spPr>
        <p:txBody>
          <a:bodyPr>
            <a:normAutofit fontScale="90000"/>
          </a:bodyPr>
          <a:lstStyle/>
          <a:p>
            <a:r>
              <a:rPr lang="en-US" dirty="0">
                <a:latin typeface="Calibri" panose="020F0502020204030204" pitchFamily="34" charset="0"/>
              </a:rPr>
              <a:t>The VA MISSION Act - Title IV</a:t>
            </a:r>
            <a:br>
              <a:rPr lang="en-US" dirty="0">
                <a:latin typeface="Calibri" panose="020F0502020204030204" pitchFamily="34" charset="0"/>
              </a:rPr>
            </a:br>
            <a:r>
              <a:rPr lang="en-US" u="sng" dirty="0">
                <a:latin typeface="Calibri" panose="020F0502020204030204" pitchFamily="34" charset="0"/>
              </a:rPr>
              <a:t>Healthcare in Underserved Areas</a:t>
            </a:r>
            <a:endParaRPr lang="en-US" u="sng" dirty="0"/>
          </a:p>
        </p:txBody>
      </p:sp>
      <p:sp>
        <p:nvSpPr>
          <p:cNvPr id="6" name="Content Placeholder 5">
            <a:extLst>
              <a:ext uri="{FF2B5EF4-FFF2-40B4-BE49-F238E27FC236}">
                <a16:creationId xmlns:a16="http://schemas.microsoft.com/office/drawing/2014/main" id="{493ADCE8-CEFB-42CB-B9C0-2017152FD141}"/>
              </a:ext>
            </a:extLst>
          </p:cNvPr>
          <p:cNvSpPr>
            <a:spLocks noGrp="1"/>
          </p:cNvSpPr>
          <p:nvPr>
            <p:ph idx="1"/>
          </p:nvPr>
        </p:nvSpPr>
        <p:spPr>
          <a:xfrm>
            <a:off x="457200" y="1450032"/>
            <a:ext cx="8229600" cy="5331768"/>
          </a:xfrm>
        </p:spPr>
        <p:txBody>
          <a:bodyPr>
            <a:normAutofit/>
          </a:bodyPr>
          <a:lstStyle/>
          <a:p>
            <a:r>
              <a:rPr lang="en-US" sz="3200" dirty="0"/>
              <a:t>401 – Development of Criteria for Designation of Underserved VA Facilities…considering:</a:t>
            </a:r>
          </a:p>
          <a:p>
            <a:pPr lvl="1">
              <a:buFont typeface="Wingdings" panose="05000000000000000000" pitchFamily="2" charset="2"/>
              <a:buChar char="Ø"/>
            </a:pPr>
            <a:r>
              <a:rPr lang="en-US" dirty="0"/>
              <a:t>Ratio of veterans to health care providers including a separate ratio for primary care and specialists.</a:t>
            </a:r>
          </a:p>
          <a:p>
            <a:pPr lvl="1">
              <a:buFont typeface="Wingdings" panose="05000000000000000000" pitchFamily="2" charset="2"/>
              <a:buChar char="Ø"/>
            </a:pPr>
            <a:r>
              <a:rPr lang="en-US" dirty="0"/>
              <a:t>Range of clinical specialties available.</a:t>
            </a:r>
          </a:p>
          <a:p>
            <a:pPr lvl="1">
              <a:buFont typeface="Wingdings" panose="05000000000000000000" pitchFamily="2" charset="2"/>
              <a:buChar char="Ø"/>
            </a:pPr>
            <a:r>
              <a:rPr lang="en-US" dirty="0"/>
              <a:t>The type, number, and age of open consults.</a:t>
            </a:r>
          </a:p>
          <a:p>
            <a:pPr lvl="1">
              <a:buFont typeface="Wingdings" panose="05000000000000000000" pitchFamily="2" charset="2"/>
              <a:buChar char="Ø"/>
            </a:pPr>
            <a:r>
              <a:rPr lang="en-US" dirty="0"/>
              <a:t>Whether the facility is meeting wait time goals.</a:t>
            </a:r>
          </a:p>
          <a:p>
            <a:pPr lvl="1">
              <a:buFont typeface="Wingdings" panose="05000000000000000000" pitchFamily="2" charset="2"/>
              <a:buChar char="Ø"/>
            </a:pPr>
            <a:r>
              <a:rPr lang="en-US" dirty="0"/>
              <a:t>Other  criteria as determined by the Secretary.</a:t>
            </a:r>
          </a:p>
        </p:txBody>
      </p:sp>
    </p:spTree>
    <p:extLst>
      <p:ext uri="{BB962C8B-B14F-4D97-AF65-F5344CB8AC3E}">
        <p14:creationId xmlns:p14="http://schemas.microsoft.com/office/powerpoint/2010/main" val="113938513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E538F5-6CED-4AA3-AEFE-2157C3AB7D8F}"/>
              </a:ext>
            </a:extLst>
          </p:cNvPr>
          <p:cNvSpPr>
            <a:spLocks noGrp="1"/>
          </p:cNvSpPr>
          <p:nvPr>
            <p:ph type="title"/>
          </p:nvPr>
        </p:nvSpPr>
        <p:spPr/>
        <p:txBody>
          <a:bodyPr>
            <a:normAutofit fontScale="90000"/>
          </a:bodyPr>
          <a:lstStyle/>
          <a:p>
            <a:r>
              <a:rPr lang="en-US" dirty="0">
                <a:latin typeface="Calibri" panose="020F0502020204030204" pitchFamily="34" charset="0"/>
              </a:rPr>
              <a:t>The VA MISSION Act - Title IV</a:t>
            </a:r>
            <a:br>
              <a:rPr lang="en-US" dirty="0">
                <a:latin typeface="Calibri" panose="020F0502020204030204" pitchFamily="34" charset="0"/>
              </a:rPr>
            </a:br>
            <a:r>
              <a:rPr lang="en-US" u="sng" dirty="0">
                <a:latin typeface="Calibri" panose="020F0502020204030204" pitchFamily="34" charset="0"/>
              </a:rPr>
              <a:t>Healthcare in Underserved Areas</a:t>
            </a:r>
            <a:endParaRPr lang="en-US" dirty="0"/>
          </a:p>
        </p:txBody>
      </p:sp>
      <p:sp>
        <p:nvSpPr>
          <p:cNvPr id="3" name="Content Placeholder 2">
            <a:extLst>
              <a:ext uri="{FF2B5EF4-FFF2-40B4-BE49-F238E27FC236}">
                <a16:creationId xmlns:a16="http://schemas.microsoft.com/office/drawing/2014/main" id="{917C2089-6EFF-40CA-ADE0-0DC4C3E12A85}"/>
              </a:ext>
            </a:extLst>
          </p:cNvPr>
          <p:cNvSpPr>
            <a:spLocks noGrp="1"/>
          </p:cNvSpPr>
          <p:nvPr>
            <p:ph idx="1"/>
          </p:nvPr>
        </p:nvSpPr>
        <p:spPr>
          <a:xfrm>
            <a:off x="457200" y="1600200"/>
            <a:ext cx="8229600" cy="5029200"/>
          </a:xfrm>
        </p:spPr>
        <p:txBody>
          <a:bodyPr>
            <a:normAutofit lnSpcReduction="10000"/>
          </a:bodyPr>
          <a:lstStyle/>
          <a:p>
            <a:r>
              <a:rPr lang="en-US" dirty="0"/>
              <a:t>Secretary shall submit annual plan to Congress  to address the problem of underserved facilities. Plan shall address:</a:t>
            </a:r>
          </a:p>
          <a:p>
            <a:pPr lvl="1">
              <a:buFont typeface="Wingdings" panose="05000000000000000000" pitchFamily="2" charset="2"/>
              <a:buChar char="Ø"/>
            </a:pPr>
            <a:r>
              <a:rPr lang="en-US" dirty="0"/>
              <a:t>Increasing personnel or temporary personnel assistance including mobile deployment teams.      (Sect 402) </a:t>
            </a:r>
          </a:p>
          <a:p>
            <a:pPr lvl="1">
              <a:buFont typeface="Wingdings" panose="05000000000000000000" pitchFamily="2" charset="2"/>
              <a:buChar char="Ø"/>
            </a:pPr>
            <a:r>
              <a:rPr lang="en-US" dirty="0"/>
              <a:t>Providing special hiring incentives.</a:t>
            </a:r>
          </a:p>
          <a:p>
            <a:pPr lvl="1">
              <a:buFont typeface="Wingdings" panose="05000000000000000000" pitchFamily="2" charset="2"/>
              <a:buChar char="Ø"/>
            </a:pPr>
            <a:r>
              <a:rPr lang="en-US" dirty="0"/>
              <a:t>Using direct hiring authority.</a:t>
            </a:r>
          </a:p>
          <a:p>
            <a:pPr lvl="1">
              <a:buFont typeface="Wingdings" panose="05000000000000000000" pitchFamily="2" charset="2"/>
              <a:buChar char="Ø"/>
            </a:pPr>
            <a:r>
              <a:rPr lang="en-US" dirty="0"/>
              <a:t>Improving training opportunities for staff</a:t>
            </a:r>
          </a:p>
          <a:p>
            <a:pPr lvl="1">
              <a:buFont typeface="Wingdings" panose="05000000000000000000" pitchFamily="2" charset="2"/>
              <a:buChar char="Ø"/>
            </a:pPr>
            <a:r>
              <a:rPr lang="en-US" dirty="0"/>
              <a:t>Other actions as the Secretary considers appropriate</a:t>
            </a:r>
          </a:p>
          <a:p>
            <a:endParaRPr lang="en-US" dirty="0"/>
          </a:p>
        </p:txBody>
      </p:sp>
      <p:sp>
        <p:nvSpPr>
          <p:cNvPr id="4" name="Footer Placeholder 3">
            <a:extLst>
              <a:ext uri="{FF2B5EF4-FFF2-40B4-BE49-F238E27FC236}">
                <a16:creationId xmlns:a16="http://schemas.microsoft.com/office/drawing/2014/main" id="{76F382A8-B355-40F0-972D-E1C56ACBB3AB}"/>
              </a:ext>
            </a:extLst>
          </p:cNvPr>
          <p:cNvSpPr>
            <a:spLocks noGrp="1"/>
          </p:cNvSpPr>
          <p:nvPr>
            <p:ph type="ftr" sz="quarter" idx="11"/>
          </p:nvPr>
        </p:nvSpPr>
        <p:spPr>
          <a:xfrm>
            <a:off x="2514600" y="6356350"/>
            <a:ext cx="3505200" cy="365125"/>
          </a:xfrm>
        </p:spPr>
        <p:txBody>
          <a:bodyPr/>
          <a:lstStyle/>
          <a:p>
            <a:r>
              <a:rPr lang="en-US" dirty="0"/>
              <a:t>Enactment is dependent on federal funding.</a:t>
            </a:r>
          </a:p>
        </p:txBody>
      </p:sp>
    </p:spTree>
    <p:extLst>
      <p:ext uri="{BB962C8B-B14F-4D97-AF65-F5344CB8AC3E}">
        <p14:creationId xmlns:p14="http://schemas.microsoft.com/office/powerpoint/2010/main" val="426206805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0FA8DB5C-1AA0-4B1E-B659-7108D156B94C}"/>
              </a:ext>
            </a:extLst>
          </p:cNvPr>
          <p:cNvSpPr>
            <a:spLocks noGrp="1"/>
          </p:cNvSpPr>
          <p:nvPr>
            <p:ph type="title"/>
          </p:nvPr>
        </p:nvSpPr>
        <p:spPr>
          <a:xfrm>
            <a:off x="457200" y="228600"/>
            <a:ext cx="8229600" cy="1219200"/>
          </a:xfrm>
        </p:spPr>
        <p:txBody>
          <a:bodyPr>
            <a:noAutofit/>
          </a:bodyPr>
          <a:lstStyle/>
          <a:p>
            <a:r>
              <a:rPr lang="en-US" dirty="0">
                <a:latin typeface="Calibri" panose="020F0502020204030204" pitchFamily="34" charset="0"/>
              </a:rPr>
              <a:t>The VA MISSION Act - Title IV</a:t>
            </a:r>
            <a:br>
              <a:rPr lang="en-US" dirty="0">
                <a:latin typeface="Calibri" panose="020F0502020204030204" pitchFamily="34" charset="0"/>
              </a:rPr>
            </a:br>
            <a:r>
              <a:rPr lang="en-US" u="sng" dirty="0">
                <a:latin typeface="Calibri" panose="020F0502020204030204" pitchFamily="34" charset="0"/>
              </a:rPr>
              <a:t>Healthcare in Underserved Areas</a:t>
            </a:r>
          </a:p>
        </p:txBody>
      </p:sp>
      <p:sp>
        <p:nvSpPr>
          <p:cNvPr id="6" name="Content Placeholder 5">
            <a:extLst>
              <a:ext uri="{FF2B5EF4-FFF2-40B4-BE49-F238E27FC236}">
                <a16:creationId xmlns:a16="http://schemas.microsoft.com/office/drawing/2014/main" id="{493ADCE8-CEFB-42CB-B9C0-2017152FD141}"/>
              </a:ext>
            </a:extLst>
          </p:cNvPr>
          <p:cNvSpPr>
            <a:spLocks noGrp="1"/>
          </p:cNvSpPr>
          <p:nvPr>
            <p:ph idx="1"/>
          </p:nvPr>
        </p:nvSpPr>
        <p:spPr>
          <a:xfrm>
            <a:off x="457200" y="1752600"/>
            <a:ext cx="8382000" cy="4714518"/>
          </a:xfrm>
        </p:spPr>
        <p:txBody>
          <a:bodyPr>
            <a:normAutofit fontScale="92500" lnSpcReduction="10000"/>
          </a:bodyPr>
          <a:lstStyle/>
          <a:p>
            <a:r>
              <a:rPr lang="en-US" sz="3200" dirty="0"/>
              <a:t>403(a) Pilot program on Graduate Medical Education and Residency using positions authorized under VACAA at </a:t>
            </a:r>
            <a:r>
              <a:rPr lang="en-US" sz="3200" dirty="0">
                <a:highlight>
                  <a:srgbClr val="FFFF00"/>
                </a:highlight>
              </a:rPr>
              <a:t>covered facilities</a:t>
            </a:r>
            <a:r>
              <a:rPr lang="en-US" sz="3200" dirty="0"/>
              <a:t>. At least 100 residents(from VACAA FTE) to be placed in a “covered” facility (highest priority sites bold).</a:t>
            </a:r>
          </a:p>
          <a:p>
            <a:pPr lvl="1">
              <a:buFont typeface="Wingdings" panose="05000000000000000000" pitchFamily="2" charset="2"/>
              <a:buChar char="Ø"/>
            </a:pPr>
            <a:r>
              <a:rPr lang="en-US" dirty="0">
                <a:highlight>
                  <a:srgbClr val="FFFF00"/>
                </a:highlight>
              </a:rPr>
              <a:t> </a:t>
            </a:r>
            <a:r>
              <a:rPr lang="en-US" b="1" dirty="0">
                <a:highlight>
                  <a:srgbClr val="FFFF00"/>
                </a:highlight>
              </a:rPr>
              <a:t>Indian Health Service</a:t>
            </a:r>
          </a:p>
          <a:p>
            <a:pPr lvl="1">
              <a:buFont typeface="Wingdings" panose="05000000000000000000" pitchFamily="2" charset="2"/>
              <a:buChar char="Ø"/>
            </a:pPr>
            <a:r>
              <a:rPr lang="en-US" b="1" dirty="0">
                <a:highlight>
                  <a:srgbClr val="FFFF00"/>
                </a:highlight>
              </a:rPr>
              <a:t>Tribal health care organizations</a:t>
            </a:r>
          </a:p>
          <a:p>
            <a:pPr lvl="1">
              <a:buFont typeface="Wingdings" panose="05000000000000000000" pitchFamily="2" charset="2"/>
              <a:buChar char="Ø"/>
            </a:pPr>
            <a:r>
              <a:rPr lang="en-US" b="1" dirty="0"/>
              <a:t>Communities of underserved VA facilities</a:t>
            </a:r>
          </a:p>
          <a:p>
            <a:pPr lvl="1">
              <a:buFont typeface="Wingdings" panose="05000000000000000000" pitchFamily="2" charset="2"/>
              <a:buChar char="Ø"/>
            </a:pPr>
            <a:r>
              <a:rPr lang="en-US" dirty="0"/>
              <a:t>DoD facilities with proximity/connections to above facilities</a:t>
            </a:r>
          </a:p>
          <a:p>
            <a:pPr lvl="1">
              <a:buFont typeface="Wingdings" panose="05000000000000000000" pitchFamily="2" charset="2"/>
              <a:buChar char="Ø"/>
            </a:pPr>
            <a:r>
              <a:rPr lang="en-US" dirty="0"/>
              <a:t>Federally Qualified Healthcare Centers</a:t>
            </a:r>
          </a:p>
          <a:p>
            <a:pPr lvl="1">
              <a:buFont typeface="Wingdings" panose="05000000000000000000" pitchFamily="2" charset="2"/>
              <a:buChar char="Ø"/>
            </a:pPr>
            <a:endParaRPr lang="en-US" dirty="0"/>
          </a:p>
        </p:txBody>
      </p:sp>
      <p:sp>
        <p:nvSpPr>
          <p:cNvPr id="2" name="Footer Placeholder 1">
            <a:extLst>
              <a:ext uri="{FF2B5EF4-FFF2-40B4-BE49-F238E27FC236}">
                <a16:creationId xmlns:a16="http://schemas.microsoft.com/office/drawing/2014/main" id="{574F096A-5A2B-407A-97C5-D79A3507BD0F}"/>
              </a:ext>
            </a:extLst>
          </p:cNvPr>
          <p:cNvSpPr>
            <a:spLocks noGrp="1"/>
          </p:cNvSpPr>
          <p:nvPr>
            <p:ph type="ftr" sz="quarter" idx="11"/>
          </p:nvPr>
        </p:nvSpPr>
        <p:spPr>
          <a:xfrm>
            <a:off x="2667000" y="6356350"/>
            <a:ext cx="3352800" cy="365125"/>
          </a:xfrm>
        </p:spPr>
        <p:txBody>
          <a:bodyPr/>
          <a:lstStyle/>
          <a:p>
            <a:r>
              <a:rPr lang="en-US" dirty="0"/>
              <a:t>Enactment is dependent on federal funding.</a:t>
            </a:r>
          </a:p>
        </p:txBody>
      </p:sp>
    </p:spTree>
    <p:extLst>
      <p:ext uri="{BB962C8B-B14F-4D97-AF65-F5344CB8AC3E}">
        <p14:creationId xmlns:p14="http://schemas.microsoft.com/office/powerpoint/2010/main" val="325254715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AB6D67E-C1A0-4553-83BC-34E020FB7478}"/>
              </a:ext>
            </a:extLst>
          </p:cNvPr>
          <p:cNvSpPr>
            <a:spLocks noGrp="1"/>
          </p:cNvSpPr>
          <p:nvPr>
            <p:ph type="title"/>
          </p:nvPr>
        </p:nvSpPr>
        <p:spPr>
          <a:xfrm>
            <a:off x="457200" y="76200"/>
            <a:ext cx="8229600" cy="1143000"/>
          </a:xfrm>
        </p:spPr>
        <p:txBody>
          <a:bodyPr>
            <a:normAutofit fontScale="90000"/>
          </a:bodyPr>
          <a:lstStyle/>
          <a:p>
            <a:r>
              <a:rPr lang="en-US" dirty="0">
                <a:latin typeface="Calibri" panose="020F0502020204030204" pitchFamily="34" charset="0"/>
              </a:rPr>
              <a:t>The VA MISSION Act - Title IV</a:t>
            </a:r>
            <a:br>
              <a:rPr lang="en-US" dirty="0">
                <a:latin typeface="Calibri" panose="020F0502020204030204" pitchFamily="34" charset="0"/>
              </a:rPr>
            </a:br>
            <a:r>
              <a:rPr lang="en-US" u="sng" dirty="0">
                <a:latin typeface="Calibri" panose="020F0502020204030204" pitchFamily="34" charset="0"/>
              </a:rPr>
              <a:t>Healthcare in Underserved Areas</a:t>
            </a:r>
            <a:endParaRPr lang="en-US" dirty="0"/>
          </a:p>
        </p:txBody>
      </p:sp>
      <p:sp>
        <p:nvSpPr>
          <p:cNvPr id="3" name="Content Placeholder 2">
            <a:extLst>
              <a:ext uri="{FF2B5EF4-FFF2-40B4-BE49-F238E27FC236}">
                <a16:creationId xmlns:a16="http://schemas.microsoft.com/office/drawing/2014/main" id="{AA8A96AB-6589-4073-A6F4-4F1273B23C7A}"/>
              </a:ext>
            </a:extLst>
          </p:cNvPr>
          <p:cNvSpPr>
            <a:spLocks noGrp="1"/>
          </p:cNvSpPr>
          <p:nvPr>
            <p:ph idx="1"/>
          </p:nvPr>
        </p:nvSpPr>
        <p:spPr>
          <a:xfrm>
            <a:off x="457200" y="1295400"/>
            <a:ext cx="8229600" cy="5486400"/>
          </a:xfrm>
        </p:spPr>
        <p:txBody>
          <a:bodyPr>
            <a:normAutofit lnSpcReduction="10000"/>
          </a:bodyPr>
          <a:lstStyle/>
          <a:p>
            <a:r>
              <a:rPr lang="en-US" sz="2800" dirty="0"/>
              <a:t>403(b) If a </a:t>
            </a:r>
            <a:r>
              <a:rPr lang="en-US" sz="2800" dirty="0">
                <a:highlight>
                  <a:srgbClr val="FFFF00"/>
                </a:highlight>
              </a:rPr>
              <a:t>covered facility </a:t>
            </a:r>
            <a:r>
              <a:rPr lang="en-US" sz="2800" dirty="0"/>
              <a:t>establishes a new residency program in which the Secretary places a resident under  the pilot program, the Secretary shall reimburse that covered facility for costs of the following:  </a:t>
            </a:r>
          </a:p>
          <a:p>
            <a:pPr lvl="1">
              <a:buFont typeface="Wingdings" panose="05000000000000000000" pitchFamily="2" charset="2"/>
              <a:buChar char="Ø"/>
            </a:pPr>
            <a:r>
              <a:rPr lang="en-US" dirty="0"/>
              <a:t> Curriculum development.</a:t>
            </a:r>
          </a:p>
          <a:p>
            <a:pPr lvl="1">
              <a:buFont typeface="Wingdings" panose="05000000000000000000" pitchFamily="2" charset="2"/>
              <a:buChar char="Ø"/>
            </a:pPr>
            <a:r>
              <a:rPr lang="en-US" dirty="0"/>
              <a:t> Recruitment and retention of faculty.</a:t>
            </a:r>
          </a:p>
          <a:p>
            <a:pPr lvl="1">
              <a:buFont typeface="Wingdings" panose="05000000000000000000" pitchFamily="2" charset="2"/>
              <a:buChar char="Ø"/>
            </a:pPr>
            <a:r>
              <a:rPr lang="en-US" dirty="0"/>
              <a:t> Accreditation of program by ACGME</a:t>
            </a:r>
          </a:p>
          <a:p>
            <a:pPr lvl="1">
              <a:buFont typeface="Wingdings" panose="05000000000000000000" pitchFamily="2" charset="2"/>
              <a:buChar char="Ø"/>
            </a:pPr>
            <a:r>
              <a:rPr lang="en-US" dirty="0"/>
              <a:t>The portion of faculty salaries attributable to duties under the agreement</a:t>
            </a:r>
          </a:p>
          <a:p>
            <a:pPr lvl="1">
              <a:buFont typeface="Wingdings" panose="05000000000000000000" pitchFamily="2" charset="2"/>
              <a:buChar char="Ø"/>
            </a:pPr>
            <a:r>
              <a:rPr lang="en-US" dirty="0"/>
              <a:t>Expenses related to educating a resident under the pilot program.</a:t>
            </a:r>
          </a:p>
          <a:p>
            <a:pPr lvl="1">
              <a:buFont typeface="Wingdings" panose="05000000000000000000" pitchFamily="2" charset="2"/>
              <a:buChar char="Ø"/>
            </a:pPr>
            <a:endParaRPr lang="en-US" dirty="0"/>
          </a:p>
          <a:p>
            <a:endParaRPr lang="en-US" dirty="0"/>
          </a:p>
        </p:txBody>
      </p:sp>
      <p:sp>
        <p:nvSpPr>
          <p:cNvPr id="4" name="Footer Placeholder 3">
            <a:extLst>
              <a:ext uri="{FF2B5EF4-FFF2-40B4-BE49-F238E27FC236}">
                <a16:creationId xmlns:a16="http://schemas.microsoft.com/office/drawing/2014/main" id="{88B46966-1785-4D80-A572-CD45792644DC}"/>
              </a:ext>
            </a:extLst>
          </p:cNvPr>
          <p:cNvSpPr>
            <a:spLocks noGrp="1"/>
          </p:cNvSpPr>
          <p:nvPr>
            <p:ph type="ftr" sz="quarter" idx="11"/>
          </p:nvPr>
        </p:nvSpPr>
        <p:spPr>
          <a:xfrm>
            <a:off x="2514600" y="6356350"/>
            <a:ext cx="3505200" cy="365125"/>
          </a:xfrm>
        </p:spPr>
        <p:txBody>
          <a:bodyPr/>
          <a:lstStyle/>
          <a:p>
            <a:r>
              <a:rPr lang="en-US" dirty="0"/>
              <a:t>Enactment is dependent on federal funding.</a:t>
            </a:r>
          </a:p>
        </p:txBody>
      </p:sp>
    </p:spTree>
    <p:extLst>
      <p:ext uri="{BB962C8B-B14F-4D97-AF65-F5344CB8AC3E}">
        <p14:creationId xmlns:p14="http://schemas.microsoft.com/office/powerpoint/2010/main" val="2508315820"/>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533400" y="1752600"/>
            <a:ext cx="8229600" cy="4789724"/>
          </a:xfrm>
        </p:spPr>
        <p:txBody>
          <a:bodyPr>
            <a:normAutofit fontScale="77500" lnSpcReduction="20000"/>
          </a:bodyPr>
          <a:lstStyle/>
          <a:p>
            <a:pPr marL="0" indent="0">
              <a:buNone/>
            </a:pPr>
            <a:r>
              <a:rPr lang="en-US" b="1" dirty="0">
                <a:cs typeface="Arial" panose="020B0604020202020204" pitchFamily="34" charset="0"/>
              </a:rPr>
              <a:t>Background: </a:t>
            </a:r>
            <a:endParaRPr lang="en-US" dirty="0">
              <a:cs typeface="Arial" panose="020B0604020202020204" pitchFamily="34" charset="0"/>
            </a:endParaRPr>
          </a:p>
          <a:p>
            <a:r>
              <a:rPr lang="en-US" dirty="0">
                <a:cs typeface="Arial" panose="020B0604020202020204" pitchFamily="34" charset="0"/>
              </a:rPr>
              <a:t>Title IV of the VA MISSION Act of 2018 requires VA to identify and provide support to medically underserved populations and the facilities in which they are enrolled. </a:t>
            </a:r>
          </a:p>
          <a:p>
            <a:pPr marL="0" indent="0">
              <a:buNone/>
            </a:pPr>
            <a:endParaRPr lang="en-US" b="1" dirty="0">
              <a:cs typeface="Arial" panose="020B0604020202020204" pitchFamily="34" charset="0"/>
            </a:endParaRPr>
          </a:p>
          <a:p>
            <a:pPr marL="0" indent="0">
              <a:buNone/>
            </a:pPr>
            <a:r>
              <a:rPr lang="en-US" b="1" dirty="0">
                <a:cs typeface="Arial" panose="020B0604020202020204" pitchFamily="34" charset="0"/>
              </a:rPr>
              <a:t>Deliverables: </a:t>
            </a:r>
            <a:endParaRPr lang="en-US" dirty="0">
              <a:cs typeface="Arial" panose="020B0604020202020204" pitchFamily="34" charset="0"/>
            </a:endParaRPr>
          </a:p>
          <a:p>
            <a:r>
              <a:rPr lang="en-US" dirty="0">
                <a:cs typeface="Arial" panose="020B0604020202020204" pitchFamily="34" charset="0"/>
              </a:rPr>
              <a:t>Establish criteria to designate which facilities are underserved, and within each facility, which clinical areas are underserved. </a:t>
            </a:r>
          </a:p>
          <a:p>
            <a:r>
              <a:rPr lang="en-US" dirty="0">
                <a:cs typeface="Arial" panose="020B0604020202020204" pitchFamily="34" charset="0"/>
              </a:rPr>
              <a:t>Annual Veteran Integrated Service Network (VISN) analysis of underserved facilities. </a:t>
            </a:r>
          </a:p>
          <a:p>
            <a:r>
              <a:rPr lang="en-US">
                <a:cs typeface="Arial" panose="020B0604020202020204" pitchFamily="34" charset="0"/>
              </a:rPr>
              <a:t>Annual report </a:t>
            </a:r>
            <a:r>
              <a:rPr lang="en-US" dirty="0">
                <a:cs typeface="Arial" panose="020B0604020202020204" pitchFamily="34" charset="0"/>
              </a:rPr>
              <a:t>to Congress of plan to address underserved facilities. </a:t>
            </a:r>
          </a:p>
          <a:p>
            <a:pPr defTabSz="914400">
              <a:spcBef>
                <a:spcPts val="0"/>
              </a:spcBef>
              <a:buFont typeface="Symbol" panose="05050102010706020507" pitchFamily="18" charset="2"/>
              <a:buChar char=""/>
            </a:pPr>
            <a:endParaRPr lang="en-US" dirty="0">
              <a:cs typeface="Arial" panose="020B0604020202020204" pitchFamily="34" charset="0"/>
            </a:endParaRPr>
          </a:p>
          <a:p>
            <a:pPr defTabSz="914400">
              <a:spcBef>
                <a:spcPts val="0"/>
              </a:spcBef>
              <a:buFont typeface="Symbol" panose="05050102010706020507" pitchFamily="18" charset="2"/>
              <a:buChar char=""/>
            </a:pPr>
            <a:endParaRPr lang="en-US" dirty="0">
              <a:cs typeface="Arial" panose="020B0604020202020204" pitchFamily="34" charset="0"/>
            </a:endParaRPr>
          </a:p>
          <a:p>
            <a:pPr defTabSz="914400">
              <a:spcBef>
                <a:spcPts val="0"/>
              </a:spcBef>
              <a:buFont typeface="Symbol" panose="05050102010706020507" pitchFamily="18" charset="2"/>
              <a:buChar char=""/>
            </a:pPr>
            <a:endParaRPr lang="en-US" sz="1600" dirty="0">
              <a:cs typeface="Arial" panose="020B0604020202020204" pitchFamily="34" charset="0"/>
            </a:endParaRPr>
          </a:p>
          <a:p>
            <a:pPr marL="914400" lvl="3" indent="0">
              <a:buNone/>
            </a:pPr>
            <a:endParaRPr lang="en-US" dirty="0">
              <a:cs typeface="Arial" panose="020B0604020202020204" pitchFamily="34" charset="0"/>
            </a:endParaRPr>
          </a:p>
          <a:p>
            <a:pPr marL="0" indent="0">
              <a:buNone/>
            </a:pPr>
            <a:endParaRPr lang="en-US" dirty="0">
              <a:cs typeface="Arial" panose="020B0604020202020204" pitchFamily="34" charset="0"/>
            </a:endParaRPr>
          </a:p>
        </p:txBody>
      </p:sp>
      <p:sp>
        <p:nvSpPr>
          <p:cNvPr id="3" name="Slide Number Placeholder 2"/>
          <p:cNvSpPr>
            <a:spLocks noGrp="1"/>
          </p:cNvSpPr>
          <p:nvPr>
            <p:ph type="sldNum" sz="quarter" idx="12"/>
          </p:nvPr>
        </p:nvSpPr>
        <p:spPr/>
        <p:txBody>
          <a:bodyPr/>
          <a:lstStyle/>
          <a:p>
            <a:fld id="{D983F1FA-211D-3044-9E35-958DFBC26156}" type="slidenum">
              <a:rPr lang="en-US" smtClean="0"/>
              <a:pPr/>
              <a:t>27</a:t>
            </a:fld>
            <a:endParaRPr lang="en-US" dirty="0"/>
          </a:p>
        </p:txBody>
      </p:sp>
      <p:sp>
        <p:nvSpPr>
          <p:cNvPr id="6" name="Title 5">
            <a:extLst>
              <a:ext uri="{FF2B5EF4-FFF2-40B4-BE49-F238E27FC236}">
                <a16:creationId xmlns:a16="http://schemas.microsoft.com/office/drawing/2014/main" id="{E237FAEE-06D8-40C5-A30C-3D94CD45C36F}"/>
              </a:ext>
            </a:extLst>
          </p:cNvPr>
          <p:cNvSpPr>
            <a:spLocks noGrp="1"/>
          </p:cNvSpPr>
          <p:nvPr>
            <p:ph type="title"/>
          </p:nvPr>
        </p:nvSpPr>
        <p:spPr>
          <a:xfrm>
            <a:off x="533400" y="274638"/>
            <a:ext cx="8229600" cy="1143000"/>
          </a:xfrm>
        </p:spPr>
        <p:txBody>
          <a:bodyPr>
            <a:normAutofit fontScale="90000"/>
          </a:bodyPr>
          <a:lstStyle/>
          <a:p>
            <a:r>
              <a:rPr lang="en-US" dirty="0">
                <a:latin typeface="+mn-lt"/>
                <a:cs typeface="Arial" panose="020B0604020202020204" pitchFamily="34" charset="0"/>
              </a:rPr>
              <a:t>Additional Areas</a:t>
            </a:r>
            <a:br>
              <a:rPr lang="en-US" dirty="0">
                <a:latin typeface="+mn-lt"/>
                <a:cs typeface="Arial" panose="020B0604020202020204" pitchFamily="34" charset="0"/>
              </a:rPr>
            </a:br>
            <a:r>
              <a:rPr lang="en-US" b="1" dirty="0">
                <a:latin typeface="+mn-lt"/>
                <a:cs typeface="Arial" panose="020B0604020202020204" pitchFamily="34" charset="0"/>
              </a:rPr>
              <a:t>Healthcare in Underserved Areas</a:t>
            </a:r>
          </a:p>
        </p:txBody>
      </p:sp>
    </p:spTree>
    <p:extLst>
      <p:ext uri="{BB962C8B-B14F-4D97-AF65-F5344CB8AC3E}">
        <p14:creationId xmlns:p14="http://schemas.microsoft.com/office/powerpoint/2010/main" val="1100129197"/>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E026338-5849-4F60-8550-89D4A92C90EB}"/>
              </a:ext>
            </a:extLst>
          </p:cNvPr>
          <p:cNvSpPr>
            <a:spLocks noGrp="1"/>
          </p:cNvSpPr>
          <p:nvPr>
            <p:ph type="title"/>
          </p:nvPr>
        </p:nvSpPr>
        <p:spPr>
          <a:xfrm>
            <a:off x="228600" y="228600"/>
            <a:ext cx="8229600" cy="1143000"/>
          </a:xfrm>
        </p:spPr>
        <p:txBody>
          <a:bodyPr>
            <a:noAutofit/>
          </a:bodyPr>
          <a:lstStyle/>
          <a:p>
            <a:r>
              <a:rPr lang="en-US" sz="4000" dirty="0"/>
              <a:t>The VA MISSION Act - Title V </a:t>
            </a:r>
            <a:br>
              <a:rPr lang="en-US" sz="4000" dirty="0"/>
            </a:br>
            <a:r>
              <a:rPr lang="en-US" sz="4000" u="sng" dirty="0"/>
              <a:t>Other Matters</a:t>
            </a:r>
          </a:p>
        </p:txBody>
      </p:sp>
      <p:sp>
        <p:nvSpPr>
          <p:cNvPr id="3" name="Content Placeholder 2">
            <a:extLst>
              <a:ext uri="{FF2B5EF4-FFF2-40B4-BE49-F238E27FC236}">
                <a16:creationId xmlns:a16="http://schemas.microsoft.com/office/drawing/2014/main" id="{BBA3232A-C2EA-4D9B-8118-01C8A1F82112}"/>
              </a:ext>
            </a:extLst>
          </p:cNvPr>
          <p:cNvSpPr>
            <a:spLocks noGrp="1"/>
          </p:cNvSpPr>
          <p:nvPr>
            <p:ph idx="1"/>
          </p:nvPr>
        </p:nvSpPr>
        <p:spPr>
          <a:xfrm>
            <a:off x="457200" y="1828800"/>
            <a:ext cx="8229600" cy="4525963"/>
          </a:xfrm>
        </p:spPr>
        <p:txBody>
          <a:bodyPr>
            <a:normAutofit/>
          </a:bodyPr>
          <a:lstStyle/>
          <a:p>
            <a:r>
              <a:rPr lang="en-US" dirty="0"/>
              <a:t>Appropriates $5.2 billion to be deposited in the Veterans Choice Fund (section 510)</a:t>
            </a:r>
          </a:p>
          <a:p>
            <a:r>
              <a:rPr lang="en-US" dirty="0"/>
              <a:t>Aligns podiatry with other physicians (in leadership opportunities and pay)</a:t>
            </a:r>
          </a:p>
          <a:p>
            <a:r>
              <a:rPr lang="en-US" dirty="0"/>
              <a:t>Incorporates peer specialists into PACT Teams</a:t>
            </a:r>
          </a:p>
          <a:p>
            <a:r>
              <a:rPr lang="en-US" dirty="0"/>
              <a:t>Allows pilot for medical scribes</a:t>
            </a:r>
          </a:p>
          <a:p>
            <a:r>
              <a:rPr lang="en-US" dirty="0"/>
              <a:t>Modifies definitions of major and minor construction projects. </a:t>
            </a:r>
          </a:p>
          <a:p>
            <a:endParaRPr lang="en-US" dirty="0"/>
          </a:p>
        </p:txBody>
      </p:sp>
    </p:spTree>
    <p:extLst>
      <p:ext uri="{BB962C8B-B14F-4D97-AF65-F5344CB8AC3E}">
        <p14:creationId xmlns:p14="http://schemas.microsoft.com/office/powerpoint/2010/main" val="429424530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80BD3A2-5074-4DF3-B7C4-ECCFD27BCA23}"/>
              </a:ext>
            </a:extLst>
          </p:cNvPr>
          <p:cNvSpPr>
            <a:spLocks noGrp="1"/>
          </p:cNvSpPr>
          <p:nvPr>
            <p:ph type="title"/>
          </p:nvPr>
        </p:nvSpPr>
        <p:spPr/>
        <p:txBody>
          <a:bodyPr>
            <a:normAutofit fontScale="90000"/>
          </a:bodyPr>
          <a:lstStyle/>
          <a:p>
            <a:r>
              <a:rPr lang="en-US" dirty="0"/>
              <a:t>The VA MISSION Act - Title V </a:t>
            </a:r>
            <a:br>
              <a:rPr lang="en-US" dirty="0"/>
            </a:br>
            <a:r>
              <a:rPr lang="en-US" u="sng" dirty="0"/>
              <a:t>Other Matters</a:t>
            </a:r>
            <a:endParaRPr lang="en-US" dirty="0"/>
          </a:p>
        </p:txBody>
      </p:sp>
      <p:sp>
        <p:nvSpPr>
          <p:cNvPr id="3" name="Content Placeholder 2">
            <a:extLst>
              <a:ext uri="{FF2B5EF4-FFF2-40B4-BE49-F238E27FC236}">
                <a16:creationId xmlns:a16="http://schemas.microsoft.com/office/drawing/2014/main" id="{E032FF27-A12C-4790-BBD5-AD29A0ED6EE8}"/>
              </a:ext>
            </a:extLst>
          </p:cNvPr>
          <p:cNvSpPr>
            <a:spLocks noGrp="1"/>
          </p:cNvSpPr>
          <p:nvPr>
            <p:ph idx="1"/>
          </p:nvPr>
        </p:nvSpPr>
        <p:spPr>
          <a:xfrm>
            <a:off x="457200" y="1600200"/>
            <a:ext cx="8229600" cy="5029200"/>
          </a:xfrm>
        </p:spPr>
        <p:txBody>
          <a:bodyPr>
            <a:normAutofit lnSpcReduction="10000"/>
          </a:bodyPr>
          <a:lstStyle/>
          <a:p>
            <a:r>
              <a:rPr lang="en-US" dirty="0"/>
              <a:t>Section 501-  Annual Report on Performance Awards and Bonuses Awarded to Certain High-Level Employees of the Department due to Congress 100 days after the end of each fiscal year (to include amount, job title, and location of individual receiving the bonus. </a:t>
            </a:r>
          </a:p>
          <a:p>
            <a:pPr lvl="1">
              <a:buFont typeface="Wingdings" panose="05000000000000000000" pitchFamily="2" charset="2"/>
              <a:buChar char="Ø"/>
            </a:pPr>
            <a:r>
              <a:rPr lang="en-US" dirty="0"/>
              <a:t>Regional Office Director.</a:t>
            </a:r>
          </a:p>
          <a:p>
            <a:pPr lvl="1">
              <a:buFont typeface="Wingdings" panose="05000000000000000000" pitchFamily="2" charset="2"/>
              <a:buChar char="Ø"/>
            </a:pPr>
            <a:r>
              <a:rPr lang="en-US" dirty="0"/>
              <a:t>Director of a Medical Center.</a:t>
            </a:r>
          </a:p>
          <a:p>
            <a:pPr lvl="1">
              <a:buFont typeface="Wingdings" panose="05000000000000000000" pitchFamily="2" charset="2"/>
              <a:buChar char="Ø"/>
            </a:pPr>
            <a:r>
              <a:rPr lang="en-US" dirty="0"/>
              <a:t>Director of a VISN.</a:t>
            </a:r>
          </a:p>
          <a:p>
            <a:pPr lvl="1">
              <a:buFont typeface="Wingdings" panose="05000000000000000000" pitchFamily="2" charset="2"/>
              <a:buChar char="Ø"/>
            </a:pPr>
            <a:r>
              <a:rPr lang="en-US" dirty="0"/>
              <a:t>Senior Executives.</a:t>
            </a:r>
          </a:p>
        </p:txBody>
      </p:sp>
    </p:spTree>
    <p:extLst>
      <p:ext uri="{BB962C8B-B14F-4D97-AF65-F5344CB8AC3E}">
        <p14:creationId xmlns:p14="http://schemas.microsoft.com/office/powerpoint/2010/main" val="1813505564"/>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457200" y="1752600"/>
            <a:ext cx="8229600" cy="4789724"/>
          </a:xfrm>
        </p:spPr>
        <p:txBody>
          <a:bodyPr>
            <a:normAutofit fontScale="92500" lnSpcReduction="10000"/>
          </a:bodyPr>
          <a:lstStyle/>
          <a:p>
            <a:r>
              <a:rPr lang="en-US" dirty="0"/>
              <a:t>Section 502 requires that Podiatrists employed by the VHA be paid from the same pay system as VHA physicians and dentists (38 U.S.C. 7431).  </a:t>
            </a:r>
          </a:p>
          <a:p>
            <a:r>
              <a:rPr lang="en-US" dirty="0"/>
              <a:t>The Federal Register Notice (FRN), published Wednesday, September 12, 2018, prescribes the appropriate pay table and the clinical assignments for podiatrists. </a:t>
            </a:r>
          </a:p>
          <a:p>
            <a:r>
              <a:rPr lang="en-US" dirty="0"/>
              <a:t>Podiatrists is eligible for any supervisory position in VHA to the same degree that a physician is eligible.</a:t>
            </a:r>
          </a:p>
          <a:p>
            <a:pPr defTabSz="914400">
              <a:spcBef>
                <a:spcPts val="0"/>
              </a:spcBef>
              <a:buFont typeface="Symbol" panose="05050102010706020507" pitchFamily="18" charset="2"/>
              <a:buChar char=""/>
            </a:pPr>
            <a:endParaRPr lang="en-US" dirty="0">
              <a:cs typeface="Arial" panose="020B0604020202020204" pitchFamily="34" charset="0"/>
            </a:endParaRPr>
          </a:p>
          <a:p>
            <a:pPr defTabSz="914400">
              <a:spcBef>
                <a:spcPts val="0"/>
              </a:spcBef>
              <a:buFont typeface="Symbol" panose="05050102010706020507" pitchFamily="18" charset="2"/>
              <a:buChar char=""/>
            </a:pPr>
            <a:endParaRPr lang="en-US" sz="1600" dirty="0">
              <a:cs typeface="Arial" panose="020B0604020202020204" pitchFamily="34" charset="0"/>
            </a:endParaRPr>
          </a:p>
          <a:p>
            <a:pPr marL="914400" lvl="3" indent="0">
              <a:buNone/>
            </a:pPr>
            <a:endParaRPr lang="en-US" dirty="0">
              <a:cs typeface="Arial" panose="020B0604020202020204" pitchFamily="34" charset="0"/>
            </a:endParaRPr>
          </a:p>
          <a:p>
            <a:pPr marL="0" indent="0">
              <a:buNone/>
            </a:pPr>
            <a:endParaRPr lang="en-US" dirty="0">
              <a:cs typeface="Arial" panose="020B0604020202020204" pitchFamily="34" charset="0"/>
            </a:endParaRPr>
          </a:p>
        </p:txBody>
      </p:sp>
      <p:sp>
        <p:nvSpPr>
          <p:cNvPr id="3" name="Slide Number Placeholder 2"/>
          <p:cNvSpPr>
            <a:spLocks noGrp="1"/>
          </p:cNvSpPr>
          <p:nvPr>
            <p:ph type="sldNum" sz="quarter" idx="12"/>
          </p:nvPr>
        </p:nvSpPr>
        <p:spPr/>
        <p:txBody>
          <a:bodyPr/>
          <a:lstStyle/>
          <a:p>
            <a:fld id="{D983F1FA-211D-3044-9E35-958DFBC26156}" type="slidenum">
              <a:rPr lang="en-US" smtClean="0"/>
              <a:pPr/>
              <a:t>30</a:t>
            </a:fld>
            <a:endParaRPr lang="en-US" dirty="0"/>
          </a:p>
        </p:txBody>
      </p:sp>
      <p:sp>
        <p:nvSpPr>
          <p:cNvPr id="6" name="Title 5">
            <a:extLst>
              <a:ext uri="{FF2B5EF4-FFF2-40B4-BE49-F238E27FC236}">
                <a16:creationId xmlns:a16="http://schemas.microsoft.com/office/drawing/2014/main" id="{E237FAEE-06D8-40C5-A30C-3D94CD45C36F}"/>
              </a:ext>
            </a:extLst>
          </p:cNvPr>
          <p:cNvSpPr>
            <a:spLocks noGrp="1"/>
          </p:cNvSpPr>
          <p:nvPr>
            <p:ph type="title"/>
          </p:nvPr>
        </p:nvSpPr>
        <p:spPr/>
        <p:txBody>
          <a:bodyPr>
            <a:normAutofit fontScale="90000"/>
          </a:bodyPr>
          <a:lstStyle/>
          <a:p>
            <a:r>
              <a:rPr lang="en-US" dirty="0"/>
              <a:t>The VA MISSION Act - Title V</a:t>
            </a:r>
            <a:br>
              <a:rPr lang="en-US" dirty="0">
                <a:latin typeface="+mn-lt"/>
                <a:cs typeface="Arial" panose="020B0604020202020204" pitchFamily="34" charset="0"/>
              </a:rPr>
            </a:br>
            <a:r>
              <a:rPr lang="en-US" u="sng" dirty="0">
                <a:latin typeface="+mn-lt"/>
                <a:cs typeface="Arial" panose="020B0604020202020204" pitchFamily="34" charset="0"/>
              </a:rPr>
              <a:t>Podiatry Pay </a:t>
            </a:r>
          </a:p>
        </p:txBody>
      </p:sp>
    </p:spTree>
    <p:extLst>
      <p:ext uri="{BB962C8B-B14F-4D97-AF65-F5344CB8AC3E}">
        <p14:creationId xmlns:p14="http://schemas.microsoft.com/office/powerpoint/2010/main" val="249679128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2FD900C-7829-4807-86BA-5798FBD98AA4}"/>
              </a:ext>
            </a:extLst>
          </p:cNvPr>
          <p:cNvSpPr>
            <a:spLocks noGrp="1"/>
          </p:cNvSpPr>
          <p:nvPr>
            <p:ph type="title"/>
          </p:nvPr>
        </p:nvSpPr>
        <p:spPr/>
        <p:txBody>
          <a:bodyPr>
            <a:normAutofit fontScale="90000"/>
          </a:bodyPr>
          <a:lstStyle/>
          <a:p>
            <a:r>
              <a:rPr lang="en-US" dirty="0"/>
              <a:t>The VA MISSION Act - Title V </a:t>
            </a:r>
            <a:br>
              <a:rPr lang="en-US" dirty="0"/>
            </a:br>
            <a:r>
              <a:rPr lang="en-US" u="sng" dirty="0"/>
              <a:t>Other Matters</a:t>
            </a:r>
            <a:endParaRPr lang="en-US" dirty="0"/>
          </a:p>
        </p:txBody>
      </p:sp>
      <p:sp>
        <p:nvSpPr>
          <p:cNvPr id="3" name="Content Placeholder 2">
            <a:extLst>
              <a:ext uri="{FF2B5EF4-FFF2-40B4-BE49-F238E27FC236}">
                <a16:creationId xmlns:a16="http://schemas.microsoft.com/office/drawing/2014/main" id="{80E44B38-5ED0-4B9B-9A5D-29D7AF33954A}"/>
              </a:ext>
            </a:extLst>
          </p:cNvPr>
          <p:cNvSpPr>
            <a:spLocks noGrp="1"/>
          </p:cNvSpPr>
          <p:nvPr>
            <p:ph idx="1"/>
          </p:nvPr>
        </p:nvSpPr>
        <p:spPr>
          <a:xfrm>
            <a:off x="457200" y="1600200"/>
            <a:ext cx="8229600" cy="5181600"/>
          </a:xfrm>
        </p:spPr>
        <p:txBody>
          <a:bodyPr>
            <a:normAutofit lnSpcReduction="10000"/>
          </a:bodyPr>
          <a:lstStyle/>
          <a:p>
            <a:r>
              <a:rPr lang="en-US" dirty="0"/>
              <a:t>Section 503 – Definition of Major Medical Facility Project – total expenditure of more that $20,000,000</a:t>
            </a:r>
          </a:p>
          <a:p>
            <a:r>
              <a:rPr lang="en-US" dirty="0"/>
              <a:t>Section 505 – VA Personnel Transparency –VA shall make public (on a website)</a:t>
            </a:r>
          </a:p>
          <a:p>
            <a:pPr lvl="1">
              <a:buFont typeface="Wingdings" panose="05000000000000000000" pitchFamily="2" charset="2"/>
              <a:buChar char="Ø"/>
            </a:pPr>
            <a:r>
              <a:rPr lang="en-US" dirty="0"/>
              <a:t>The number of personnel encumbering positions</a:t>
            </a:r>
          </a:p>
          <a:p>
            <a:pPr lvl="1">
              <a:buFont typeface="Wingdings" panose="05000000000000000000" pitchFamily="2" charset="2"/>
              <a:buChar char="Ø"/>
            </a:pPr>
            <a:r>
              <a:rPr lang="en-US" dirty="0"/>
              <a:t>The number of accessions and separation actions during each quarter.</a:t>
            </a:r>
          </a:p>
          <a:p>
            <a:pPr lvl="1">
              <a:buFont typeface="Wingdings" panose="05000000000000000000" pitchFamily="2" charset="2"/>
              <a:buChar char="Ø"/>
            </a:pPr>
            <a:r>
              <a:rPr lang="en-US" dirty="0"/>
              <a:t>The number of vacancies by occupation.</a:t>
            </a:r>
          </a:p>
          <a:p>
            <a:pPr lvl="1">
              <a:buFont typeface="Wingdings" panose="05000000000000000000" pitchFamily="2" charset="2"/>
              <a:buChar char="Ø"/>
            </a:pPr>
            <a:r>
              <a:rPr lang="en-US" dirty="0"/>
              <a:t> % of new hires within the OPM time-to-hire target.</a:t>
            </a:r>
          </a:p>
        </p:txBody>
      </p:sp>
    </p:spTree>
    <p:extLst>
      <p:ext uri="{BB962C8B-B14F-4D97-AF65-F5344CB8AC3E}">
        <p14:creationId xmlns:p14="http://schemas.microsoft.com/office/powerpoint/2010/main" val="3777810888"/>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457200" y="1600200"/>
            <a:ext cx="8229600" cy="4942124"/>
          </a:xfrm>
        </p:spPr>
        <p:txBody>
          <a:bodyPr>
            <a:normAutofit fontScale="85000" lnSpcReduction="10000"/>
          </a:bodyPr>
          <a:lstStyle/>
          <a:p>
            <a:r>
              <a:rPr lang="en-US" dirty="0"/>
              <a:t>Section 506 of the VA MISSION Act requires VA to carry out a program to establish not fewer than two peer specialists in patient aligned care team (PACT) at VA medical centers.  </a:t>
            </a:r>
          </a:p>
          <a:p>
            <a:pPr lvl="1"/>
            <a:r>
              <a:rPr lang="en-US" dirty="0"/>
              <a:t>at least 15 VA medical centers by May 31, 2019</a:t>
            </a:r>
          </a:p>
          <a:p>
            <a:pPr lvl="1"/>
            <a:r>
              <a:rPr lang="en-US" dirty="0"/>
              <a:t>at least 30 VA medical centers by May 31, 2020 to promote the use and integration of services for mental health, substance use disorder, and behavioral health in a primary care setting.</a:t>
            </a:r>
          </a:p>
          <a:p>
            <a:r>
              <a:rPr lang="en-US" dirty="0"/>
              <a:t>Mental health peer specialists are Veterans who are paid VA employees; they are trained and certified through state approved peer specialist training programs or a VA-approved nonprofit entity.</a:t>
            </a:r>
          </a:p>
          <a:p>
            <a:pPr defTabSz="914400">
              <a:spcBef>
                <a:spcPts val="0"/>
              </a:spcBef>
              <a:buFont typeface="Symbol" panose="05050102010706020507" pitchFamily="18" charset="2"/>
              <a:buChar char=""/>
            </a:pPr>
            <a:endParaRPr lang="en-US" dirty="0">
              <a:cs typeface="Arial" panose="020B0604020202020204" pitchFamily="34" charset="0"/>
            </a:endParaRPr>
          </a:p>
          <a:p>
            <a:pPr defTabSz="914400">
              <a:spcBef>
                <a:spcPts val="0"/>
              </a:spcBef>
              <a:buFont typeface="Symbol" panose="05050102010706020507" pitchFamily="18" charset="2"/>
              <a:buChar char=""/>
            </a:pPr>
            <a:endParaRPr lang="en-US" dirty="0">
              <a:cs typeface="Arial" panose="020B0604020202020204" pitchFamily="34" charset="0"/>
            </a:endParaRPr>
          </a:p>
          <a:p>
            <a:pPr defTabSz="914400">
              <a:spcBef>
                <a:spcPts val="0"/>
              </a:spcBef>
              <a:buFont typeface="Symbol" panose="05050102010706020507" pitchFamily="18" charset="2"/>
              <a:buChar char=""/>
            </a:pPr>
            <a:endParaRPr lang="en-US" sz="1600" dirty="0">
              <a:cs typeface="Arial" panose="020B0604020202020204" pitchFamily="34" charset="0"/>
            </a:endParaRPr>
          </a:p>
          <a:p>
            <a:pPr marL="914400" lvl="3" indent="0">
              <a:buNone/>
            </a:pPr>
            <a:endParaRPr lang="en-US" dirty="0">
              <a:cs typeface="Arial" panose="020B0604020202020204" pitchFamily="34" charset="0"/>
            </a:endParaRPr>
          </a:p>
          <a:p>
            <a:pPr marL="0" indent="0">
              <a:buNone/>
            </a:pPr>
            <a:endParaRPr lang="en-US" dirty="0">
              <a:cs typeface="Arial" panose="020B0604020202020204" pitchFamily="34" charset="0"/>
            </a:endParaRPr>
          </a:p>
        </p:txBody>
      </p:sp>
      <p:sp>
        <p:nvSpPr>
          <p:cNvPr id="3" name="Slide Number Placeholder 2"/>
          <p:cNvSpPr>
            <a:spLocks noGrp="1"/>
          </p:cNvSpPr>
          <p:nvPr>
            <p:ph type="sldNum" sz="quarter" idx="12"/>
          </p:nvPr>
        </p:nvSpPr>
        <p:spPr/>
        <p:txBody>
          <a:bodyPr/>
          <a:lstStyle/>
          <a:p>
            <a:fld id="{D983F1FA-211D-3044-9E35-958DFBC26156}" type="slidenum">
              <a:rPr lang="en-US" smtClean="0"/>
              <a:pPr/>
              <a:t>32</a:t>
            </a:fld>
            <a:endParaRPr lang="en-US" dirty="0"/>
          </a:p>
        </p:txBody>
      </p:sp>
      <p:sp>
        <p:nvSpPr>
          <p:cNvPr id="6" name="Title 5">
            <a:extLst>
              <a:ext uri="{FF2B5EF4-FFF2-40B4-BE49-F238E27FC236}">
                <a16:creationId xmlns:a16="http://schemas.microsoft.com/office/drawing/2014/main" id="{E237FAEE-06D8-40C5-A30C-3D94CD45C36F}"/>
              </a:ext>
            </a:extLst>
          </p:cNvPr>
          <p:cNvSpPr>
            <a:spLocks noGrp="1"/>
          </p:cNvSpPr>
          <p:nvPr>
            <p:ph type="title"/>
          </p:nvPr>
        </p:nvSpPr>
        <p:spPr/>
        <p:txBody>
          <a:bodyPr>
            <a:normAutofit fontScale="90000"/>
          </a:bodyPr>
          <a:lstStyle/>
          <a:p>
            <a:r>
              <a:rPr lang="en-US" dirty="0"/>
              <a:t>The VA MISSION Act - Title V </a:t>
            </a:r>
            <a:br>
              <a:rPr lang="en-US" dirty="0">
                <a:latin typeface="+mn-lt"/>
                <a:cs typeface="Arial" panose="020B0604020202020204" pitchFamily="34" charset="0"/>
              </a:rPr>
            </a:br>
            <a:r>
              <a:rPr lang="en-US" u="sng" dirty="0">
                <a:latin typeface="+mn-lt"/>
                <a:cs typeface="Arial" panose="020B0604020202020204" pitchFamily="34" charset="0"/>
              </a:rPr>
              <a:t>Peer Specialists</a:t>
            </a:r>
          </a:p>
        </p:txBody>
      </p:sp>
    </p:spTree>
    <p:extLst>
      <p:ext uri="{BB962C8B-B14F-4D97-AF65-F5344CB8AC3E}">
        <p14:creationId xmlns:p14="http://schemas.microsoft.com/office/powerpoint/2010/main" val="3364968676"/>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7FDA4B2-5229-4E72-A4D5-6786D7D12A81}"/>
              </a:ext>
            </a:extLst>
          </p:cNvPr>
          <p:cNvSpPr>
            <a:spLocks noGrp="1"/>
          </p:cNvSpPr>
          <p:nvPr>
            <p:ph type="title"/>
          </p:nvPr>
        </p:nvSpPr>
        <p:spPr/>
        <p:txBody>
          <a:bodyPr>
            <a:normAutofit fontScale="90000"/>
          </a:bodyPr>
          <a:lstStyle/>
          <a:p>
            <a:r>
              <a:rPr lang="en-US" dirty="0"/>
              <a:t>The VA MISSION Act - Title V </a:t>
            </a:r>
            <a:br>
              <a:rPr lang="en-US" dirty="0">
                <a:cs typeface="Arial" panose="020B0604020202020204" pitchFamily="34" charset="0"/>
              </a:rPr>
            </a:br>
            <a:r>
              <a:rPr lang="en-US" u="sng" dirty="0">
                <a:cs typeface="Arial" panose="020B0604020202020204" pitchFamily="34" charset="0"/>
              </a:rPr>
              <a:t>Medical Scribe Pilot Program</a:t>
            </a:r>
            <a:endParaRPr lang="en-US" dirty="0"/>
          </a:p>
        </p:txBody>
      </p:sp>
      <p:sp>
        <p:nvSpPr>
          <p:cNvPr id="3" name="Content Placeholder 2">
            <a:extLst>
              <a:ext uri="{FF2B5EF4-FFF2-40B4-BE49-F238E27FC236}">
                <a16:creationId xmlns:a16="http://schemas.microsoft.com/office/drawing/2014/main" id="{32A58B7F-E9F5-4AA4-8003-27838AE3F0F7}"/>
              </a:ext>
            </a:extLst>
          </p:cNvPr>
          <p:cNvSpPr>
            <a:spLocks noGrp="1"/>
          </p:cNvSpPr>
          <p:nvPr>
            <p:ph idx="1"/>
          </p:nvPr>
        </p:nvSpPr>
        <p:spPr>
          <a:xfrm>
            <a:off x="457200" y="1600200"/>
            <a:ext cx="8229600" cy="4953000"/>
          </a:xfrm>
        </p:spPr>
        <p:txBody>
          <a:bodyPr>
            <a:normAutofit/>
          </a:bodyPr>
          <a:lstStyle/>
          <a:p>
            <a:r>
              <a:rPr lang="en-US" dirty="0"/>
              <a:t>Section 507 – Two year pilot program  to increase the use of medical scribes at VAMCs (hire 20 scribes and contract for 20 additional scribes distributing 4 scribes to 10 VAMCs)</a:t>
            </a:r>
          </a:p>
          <a:p>
            <a:pPr lvl="1">
              <a:buFont typeface="Wingdings" panose="05000000000000000000" pitchFamily="2" charset="2"/>
              <a:buChar char="Ø"/>
            </a:pPr>
            <a:r>
              <a:rPr lang="en-US" dirty="0"/>
              <a:t>4 rural &amp; 4 urban VAMCS plus 2 selected VAMCs with need to increase access or efficiency.</a:t>
            </a:r>
          </a:p>
          <a:p>
            <a:pPr lvl="1">
              <a:buFont typeface="Wingdings" panose="05000000000000000000" pitchFamily="2" charset="2"/>
              <a:buChar char="Ø"/>
            </a:pPr>
            <a:r>
              <a:rPr lang="en-US" dirty="0"/>
              <a:t>Two scribes shall be assigned to each of 2 physicians</a:t>
            </a:r>
          </a:p>
          <a:p>
            <a:pPr lvl="1">
              <a:buFont typeface="Wingdings" panose="05000000000000000000" pitchFamily="2" charset="2"/>
              <a:buChar char="Ø"/>
            </a:pPr>
            <a:r>
              <a:rPr lang="en-US" dirty="0"/>
              <a:t>70% in specialty areas with longest wait times,       30% in emergency care </a:t>
            </a:r>
          </a:p>
        </p:txBody>
      </p:sp>
    </p:spTree>
    <p:extLst>
      <p:ext uri="{BB962C8B-B14F-4D97-AF65-F5344CB8AC3E}">
        <p14:creationId xmlns:p14="http://schemas.microsoft.com/office/powerpoint/2010/main" val="48834036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 name="Picture 22"/>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0"/>
            <a:ext cx="9140952" cy="6854952"/>
          </a:xfrm>
          <a:prstGeom prst="rect">
            <a:avLst/>
          </a:prstGeom>
        </p:spPr>
      </p:pic>
      <p:sp>
        <p:nvSpPr>
          <p:cNvPr id="4" name="object 4"/>
          <p:cNvSpPr txBox="1"/>
          <p:nvPr/>
        </p:nvSpPr>
        <p:spPr>
          <a:xfrm>
            <a:off x="4311903" y="2552954"/>
            <a:ext cx="563245" cy="259045"/>
          </a:xfrm>
          <a:prstGeom prst="rect">
            <a:avLst/>
          </a:prstGeom>
        </p:spPr>
        <p:txBody>
          <a:bodyPr vert="horz" wrap="square" lIns="0" tIns="12700" rIns="0" bIns="0" rtlCol="0">
            <a:spAutoFit/>
          </a:bodyPr>
          <a:lstStyle/>
          <a:p>
            <a:pPr marL="12700">
              <a:lnSpc>
                <a:spcPct val="100000"/>
              </a:lnSpc>
              <a:spcBef>
                <a:spcPts val="100"/>
              </a:spcBef>
            </a:pPr>
            <a:r>
              <a:rPr sz="1600" b="1" spc="-5" dirty="0">
                <a:solidFill>
                  <a:schemeClr val="bg1"/>
                </a:solidFill>
                <a:latin typeface="Calibri"/>
                <a:cs typeface="Calibri"/>
              </a:rPr>
              <a:t>TITLE</a:t>
            </a:r>
            <a:r>
              <a:rPr sz="1600" b="1" spc="-100" dirty="0">
                <a:solidFill>
                  <a:schemeClr val="bg1"/>
                </a:solidFill>
                <a:latin typeface="Calibri"/>
                <a:cs typeface="Calibri"/>
              </a:rPr>
              <a:t> </a:t>
            </a:r>
            <a:r>
              <a:rPr sz="1600" b="1" dirty="0">
                <a:solidFill>
                  <a:schemeClr val="bg1"/>
                </a:solidFill>
                <a:latin typeface="Calibri"/>
                <a:cs typeface="Calibri"/>
              </a:rPr>
              <a:t>I</a:t>
            </a:r>
            <a:endParaRPr sz="1600" dirty="0">
              <a:solidFill>
                <a:schemeClr val="bg1"/>
              </a:solidFill>
              <a:latin typeface="Calibri"/>
              <a:cs typeface="Calibri"/>
            </a:endParaRPr>
          </a:p>
        </p:txBody>
      </p:sp>
      <p:sp>
        <p:nvSpPr>
          <p:cNvPr id="2" name="object 2"/>
          <p:cNvSpPr txBox="1"/>
          <p:nvPr/>
        </p:nvSpPr>
        <p:spPr>
          <a:xfrm>
            <a:off x="3856990" y="52832"/>
            <a:ext cx="1440815" cy="227626"/>
          </a:xfrm>
          <a:prstGeom prst="rect">
            <a:avLst/>
          </a:prstGeom>
        </p:spPr>
        <p:txBody>
          <a:bodyPr vert="horz" wrap="square" lIns="0" tIns="12065" rIns="0" bIns="0" rtlCol="0">
            <a:spAutoFit/>
          </a:bodyPr>
          <a:lstStyle/>
          <a:p>
            <a:pPr marL="12700">
              <a:lnSpc>
                <a:spcPct val="100000"/>
              </a:lnSpc>
              <a:spcBef>
                <a:spcPts val="95"/>
              </a:spcBef>
            </a:pPr>
            <a:r>
              <a:rPr sz="1400" b="1" spc="-10" dirty="0">
                <a:solidFill>
                  <a:srgbClr val="15436F"/>
                </a:solidFill>
                <a:latin typeface="Calibri"/>
                <a:cs typeface="Calibri"/>
              </a:rPr>
              <a:t>Caring </a:t>
            </a:r>
            <a:r>
              <a:rPr sz="1400" b="1" spc="-5" dirty="0">
                <a:solidFill>
                  <a:srgbClr val="15436F"/>
                </a:solidFill>
                <a:latin typeface="Calibri"/>
                <a:cs typeface="Calibri"/>
              </a:rPr>
              <a:t>for</a:t>
            </a:r>
            <a:r>
              <a:rPr sz="1400" b="1" spc="-50" dirty="0">
                <a:solidFill>
                  <a:srgbClr val="15436F"/>
                </a:solidFill>
                <a:latin typeface="Calibri"/>
                <a:cs typeface="Calibri"/>
              </a:rPr>
              <a:t> </a:t>
            </a:r>
            <a:r>
              <a:rPr sz="1400" b="1" spc="-15" dirty="0">
                <a:solidFill>
                  <a:srgbClr val="15436F"/>
                </a:solidFill>
                <a:latin typeface="Calibri"/>
                <a:cs typeface="Calibri"/>
              </a:rPr>
              <a:t>Veterans</a:t>
            </a:r>
            <a:endParaRPr sz="1400" dirty="0">
              <a:solidFill>
                <a:srgbClr val="15436F"/>
              </a:solidFill>
              <a:latin typeface="Calibri"/>
              <a:cs typeface="Calibri"/>
            </a:endParaRPr>
          </a:p>
        </p:txBody>
      </p:sp>
      <p:sp>
        <p:nvSpPr>
          <p:cNvPr id="5" name="object 5"/>
          <p:cNvSpPr txBox="1"/>
          <p:nvPr/>
        </p:nvSpPr>
        <p:spPr>
          <a:xfrm>
            <a:off x="205993" y="124044"/>
            <a:ext cx="2281555" cy="1358900"/>
          </a:xfrm>
          <a:prstGeom prst="rect">
            <a:avLst/>
          </a:prstGeom>
        </p:spPr>
        <p:txBody>
          <a:bodyPr vert="horz" wrap="square" lIns="0" tIns="53975" rIns="0" bIns="0" rtlCol="0">
            <a:spAutoFit/>
          </a:bodyPr>
          <a:lstStyle/>
          <a:p>
            <a:pPr marL="12700">
              <a:lnSpc>
                <a:spcPct val="100000"/>
              </a:lnSpc>
              <a:spcBef>
                <a:spcPts val="425"/>
              </a:spcBef>
            </a:pPr>
            <a:r>
              <a:rPr sz="900" b="1" dirty="0">
                <a:solidFill>
                  <a:srgbClr val="15436F"/>
                </a:solidFill>
                <a:latin typeface="Arial"/>
                <a:cs typeface="Arial"/>
              </a:rPr>
              <a:t>Sub-section </a:t>
            </a:r>
            <a:r>
              <a:rPr sz="900" b="1" spc="-5" dirty="0">
                <a:solidFill>
                  <a:srgbClr val="15436F"/>
                </a:solidFill>
                <a:latin typeface="Arial"/>
                <a:cs typeface="Arial"/>
              </a:rPr>
              <a:t>A </a:t>
            </a:r>
            <a:r>
              <a:rPr sz="900" b="1" dirty="0">
                <a:solidFill>
                  <a:srgbClr val="15436F"/>
                </a:solidFill>
                <a:latin typeface="Arial"/>
                <a:cs typeface="Arial"/>
              </a:rPr>
              <a:t>– Community</a:t>
            </a:r>
            <a:r>
              <a:rPr sz="900" b="1" spc="-25" dirty="0">
                <a:solidFill>
                  <a:srgbClr val="15436F"/>
                </a:solidFill>
                <a:latin typeface="Arial"/>
                <a:cs typeface="Arial"/>
              </a:rPr>
              <a:t> </a:t>
            </a:r>
            <a:r>
              <a:rPr sz="900" b="1" spc="-5" dirty="0">
                <a:solidFill>
                  <a:srgbClr val="15436F"/>
                </a:solidFill>
                <a:latin typeface="Arial"/>
                <a:cs typeface="Arial"/>
              </a:rPr>
              <a:t>Care</a:t>
            </a:r>
            <a:endParaRPr sz="900" dirty="0">
              <a:solidFill>
                <a:srgbClr val="15436F"/>
              </a:solidFill>
              <a:latin typeface="Arial"/>
              <a:cs typeface="Arial"/>
            </a:endParaRPr>
          </a:p>
          <a:p>
            <a:pPr marL="12700">
              <a:lnSpc>
                <a:spcPct val="100000"/>
              </a:lnSpc>
              <a:spcBef>
                <a:spcPts val="325"/>
              </a:spcBef>
            </a:pPr>
            <a:r>
              <a:rPr sz="900" b="1" spc="-5" dirty="0">
                <a:latin typeface="Arial"/>
                <a:cs typeface="Arial"/>
              </a:rPr>
              <a:t>Chapter </a:t>
            </a:r>
            <a:r>
              <a:rPr sz="900" b="1" dirty="0">
                <a:latin typeface="Arial"/>
                <a:cs typeface="Arial"/>
              </a:rPr>
              <a:t>1: </a:t>
            </a:r>
            <a:r>
              <a:rPr sz="900" b="1" spc="-5" dirty="0">
                <a:latin typeface="Arial"/>
                <a:cs typeface="Arial"/>
              </a:rPr>
              <a:t>Community Care</a:t>
            </a:r>
            <a:r>
              <a:rPr sz="900" b="1" spc="0" dirty="0">
                <a:latin typeface="Arial"/>
                <a:cs typeface="Arial"/>
              </a:rPr>
              <a:t> </a:t>
            </a:r>
            <a:r>
              <a:rPr sz="900" b="1" spc="-5" dirty="0">
                <a:latin typeface="Arial"/>
                <a:cs typeface="Arial"/>
              </a:rPr>
              <a:t>Programs</a:t>
            </a:r>
            <a:endParaRPr sz="900" dirty="0">
              <a:latin typeface="Arial"/>
              <a:cs typeface="Arial"/>
            </a:endParaRPr>
          </a:p>
          <a:p>
            <a:pPr marL="12700">
              <a:lnSpc>
                <a:spcPct val="100000"/>
              </a:lnSpc>
              <a:spcBef>
                <a:spcPts val="5"/>
              </a:spcBef>
            </a:pPr>
            <a:r>
              <a:rPr sz="800" spc="-5" dirty="0">
                <a:latin typeface="Arial"/>
                <a:cs typeface="Arial"/>
              </a:rPr>
              <a:t>(Sections</a:t>
            </a:r>
            <a:r>
              <a:rPr sz="800" spc="10" dirty="0">
                <a:latin typeface="Arial"/>
                <a:cs typeface="Arial"/>
              </a:rPr>
              <a:t> </a:t>
            </a:r>
            <a:r>
              <a:rPr sz="800" spc="-5" dirty="0">
                <a:latin typeface="Arial"/>
                <a:cs typeface="Arial"/>
              </a:rPr>
              <a:t>101-109)</a:t>
            </a:r>
            <a:endParaRPr sz="800" dirty="0">
              <a:latin typeface="Arial"/>
              <a:cs typeface="Arial"/>
            </a:endParaRPr>
          </a:p>
          <a:p>
            <a:pPr marL="127000" marR="5080" indent="-114300">
              <a:lnSpc>
                <a:spcPct val="100000"/>
              </a:lnSpc>
              <a:spcBef>
                <a:spcPts val="5"/>
              </a:spcBef>
              <a:buChar char="•"/>
              <a:tabLst>
                <a:tab pos="127000" algn="l"/>
              </a:tabLst>
            </a:pPr>
            <a:r>
              <a:rPr sz="800" spc="-5" dirty="0">
                <a:latin typeface="Arial"/>
                <a:cs typeface="Arial"/>
              </a:rPr>
              <a:t>Establishment of a new Veterans Community  Care Program with authorization of agreements  between VA and Non-VA</a:t>
            </a:r>
            <a:r>
              <a:rPr sz="800" spc="80" dirty="0">
                <a:latin typeface="Arial"/>
                <a:cs typeface="Arial"/>
              </a:rPr>
              <a:t> </a:t>
            </a:r>
            <a:r>
              <a:rPr sz="800" spc="-5" dirty="0">
                <a:latin typeface="Arial"/>
                <a:cs typeface="Arial"/>
              </a:rPr>
              <a:t>providers</a:t>
            </a:r>
            <a:endParaRPr sz="800" dirty="0">
              <a:latin typeface="Arial"/>
              <a:cs typeface="Arial"/>
            </a:endParaRPr>
          </a:p>
          <a:p>
            <a:pPr marL="127000" marR="149860" indent="-114300">
              <a:lnSpc>
                <a:spcPct val="100000"/>
              </a:lnSpc>
              <a:buChar char="•"/>
              <a:tabLst>
                <a:tab pos="127000" algn="l"/>
              </a:tabLst>
            </a:pPr>
            <a:r>
              <a:rPr sz="800" spc="-5" dirty="0">
                <a:latin typeface="Arial"/>
                <a:cs typeface="Arial"/>
              </a:rPr>
              <a:t>Conforming amendments for State Veterans  homes</a:t>
            </a:r>
            <a:endParaRPr sz="800" dirty="0">
              <a:latin typeface="Arial"/>
              <a:cs typeface="Arial"/>
            </a:endParaRPr>
          </a:p>
          <a:p>
            <a:pPr marL="127000" marR="257175" indent="-114300">
              <a:lnSpc>
                <a:spcPct val="100000"/>
              </a:lnSpc>
              <a:buChar char="•"/>
              <a:tabLst>
                <a:tab pos="127000" algn="l"/>
              </a:tabLst>
            </a:pPr>
            <a:r>
              <a:rPr sz="800" spc="-5" dirty="0">
                <a:latin typeface="Arial"/>
                <a:cs typeface="Arial"/>
              </a:rPr>
              <a:t>Access to walk-in care and remediation of  Medical Service</a:t>
            </a:r>
            <a:r>
              <a:rPr sz="800" spc="5" dirty="0">
                <a:latin typeface="Arial"/>
                <a:cs typeface="Arial"/>
              </a:rPr>
              <a:t> </a:t>
            </a:r>
            <a:r>
              <a:rPr sz="800" spc="-5" dirty="0">
                <a:latin typeface="Arial"/>
                <a:cs typeface="Arial"/>
              </a:rPr>
              <a:t>Lines</a:t>
            </a:r>
            <a:endParaRPr sz="800" dirty="0">
              <a:latin typeface="Arial"/>
              <a:cs typeface="Arial"/>
            </a:endParaRPr>
          </a:p>
        </p:txBody>
      </p:sp>
      <p:sp>
        <p:nvSpPr>
          <p:cNvPr id="6" name="object 6"/>
          <p:cNvSpPr txBox="1"/>
          <p:nvPr/>
        </p:nvSpPr>
        <p:spPr>
          <a:xfrm>
            <a:off x="2673095" y="348741"/>
            <a:ext cx="2252980" cy="1031875"/>
          </a:xfrm>
          <a:prstGeom prst="rect">
            <a:avLst/>
          </a:prstGeom>
        </p:spPr>
        <p:txBody>
          <a:bodyPr vert="horz" wrap="square" lIns="0" tIns="12700" rIns="0" bIns="0" rtlCol="0">
            <a:spAutoFit/>
          </a:bodyPr>
          <a:lstStyle/>
          <a:p>
            <a:pPr marL="12700" marR="704850">
              <a:lnSpc>
                <a:spcPct val="100000"/>
              </a:lnSpc>
              <a:spcBef>
                <a:spcPts val="100"/>
              </a:spcBef>
            </a:pPr>
            <a:r>
              <a:rPr sz="900" b="1" spc="-5" dirty="0">
                <a:solidFill>
                  <a:srgbClr val="15436F"/>
                </a:solidFill>
                <a:latin typeface="Arial"/>
                <a:cs typeface="Arial"/>
              </a:rPr>
              <a:t>Chapter 2: Paying Providers  &amp; Improving Collections  </a:t>
            </a:r>
            <a:r>
              <a:rPr sz="800" spc="-5" dirty="0">
                <a:latin typeface="Arial"/>
                <a:cs typeface="Arial"/>
              </a:rPr>
              <a:t>(Sections</a:t>
            </a:r>
            <a:r>
              <a:rPr sz="800" spc="10" dirty="0">
                <a:latin typeface="Arial"/>
                <a:cs typeface="Arial"/>
              </a:rPr>
              <a:t> </a:t>
            </a:r>
            <a:r>
              <a:rPr sz="800" spc="-5" dirty="0">
                <a:latin typeface="Arial"/>
                <a:cs typeface="Arial"/>
              </a:rPr>
              <a:t>111-114)</a:t>
            </a:r>
            <a:endParaRPr sz="800" dirty="0">
              <a:latin typeface="Arial"/>
              <a:cs typeface="Arial"/>
            </a:endParaRPr>
          </a:p>
          <a:p>
            <a:pPr marL="127000" marR="174625" indent="-114300">
              <a:lnSpc>
                <a:spcPct val="100000"/>
              </a:lnSpc>
              <a:spcBef>
                <a:spcPts val="5"/>
              </a:spcBef>
              <a:buChar char="•"/>
              <a:tabLst>
                <a:tab pos="127000" algn="l"/>
              </a:tabLst>
            </a:pPr>
            <a:r>
              <a:rPr sz="800" spc="-5" dirty="0">
                <a:latin typeface="Arial"/>
                <a:cs typeface="Arial"/>
              </a:rPr>
              <a:t>Electronic processing of claims and prompt  payment to</a:t>
            </a:r>
            <a:r>
              <a:rPr sz="800" spc="30" dirty="0">
                <a:latin typeface="Arial"/>
                <a:cs typeface="Arial"/>
              </a:rPr>
              <a:t> </a:t>
            </a:r>
            <a:r>
              <a:rPr sz="800" spc="-5" dirty="0">
                <a:latin typeface="Arial"/>
                <a:cs typeface="Arial"/>
              </a:rPr>
              <a:t>providers</a:t>
            </a:r>
            <a:endParaRPr sz="800" dirty="0">
              <a:latin typeface="Arial"/>
              <a:cs typeface="Arial"/>
            </a:endParaRPr>
          </a:p>
          <a:p>
            <a:pPr marL="127000" marR="5080" indent="-114300">
              <a:lnSpc>
                <a:spcPct val="100000"/>
              </a:lnSpc>
              <a:buChar char="•"/>
              <a:tabLst>
                <a:tab pos="127000" algn="l"/>
              </a:tabLst>
            </a:pPr>
            <a:r>
              <a:rPr sz="800" spc="-5" dirty="0">
                <a:latin typeface="Arial"/>
                <a:cs typeface="Arial"/>
              </a:rPr>
              <a:t>Authority to pay for authorized care not subject  to an agreement and improved cost recovery  for non-service connected</a:t>
            </a:r>
            <a:r>
              <a:rPr sz="800" spc="55" dirty="0">
                <a:latin typeface="Arial"/>
                <a:cs typeface="Arial"/>
              </a:rPr>
              <a:t> </a:t>
            </a:r>
            <a:r>
              <a:rPr sz="800" spc="-5" dirty="0">
                <a:latin typeface="Arial"/>
                <a:cs typeface="Arial"/>
              </a:rPr>
              <a:t>disabilities</a:t>
            </a:r>
            <a:endParaRPr sz="800" dirty="0">
              <a:latin typeface="Arial"/>
              <a:cs typeface="Arial"/>
            </a:endParaRPr>
          </a:p>
        </p:txBody>
      </p:sp>
      <p:sp>
        <p:nvSpPr>
          <p:cNvPr id="7" name="object 7"/>
          <p:cNvSpPr txBox="1"/>
          <p:nvPr/>
        </p:nvSpPr>
        <p:spPr>
          <a:xfrm>
            <a:off x="5060188" y="347471"/>
            <a:ext cx="1840230" cy="1153795"/>
          </a:xfrm>
          <a:prstGeom prst="rect">
            <a:avLst/>
          </a:prstGeom>
        </p:spPr>
        <p:txBody>
          <a:bodyPr vert="horz" wrap="square" lIns="0" tIns="12700" rIns="0" bIns="0" rtlCol="0">
            <a:spAutoFit/>
          </a:bodyPr>
          <a:lstStyle/>
          <a:p>
            <a:pPr marL="12700" marR="72390">
              <a:lnSpc>
                <a:spcPct val="100000"/>
              </a:lnSpc>
              <a:spcBef>
                <a:spcPts val="100"/>
              </a:spcBef>
            </a:pPr>
            <a:r>
              <a:rPr sz="900" b="1" spc="-5" dirty="0">
                <a:solidFill>
                  <a:srgbClr val="15436F"/>
                </a:solidFill>
                <a:latin typeface="Arial"/>
                <a:cs typeface="Arial"/>
              </a:rPr>
              <a:t>Chapter 3: Education &amp; Training  Programs</a:t>
            </a:r>
            <a:endParaRPr sz="900" dirty="0">
              <a:solidFill>
                <a:srgbClr val="15436F"/>
              </a:solidFill>
              <a:latin typeface="Arial"/>
              <a:cs typeface="Arial"/>
            </a:endParaRPr>
          </a:p>
          <a:p>
            <a:pPr marL="12700">
              <a:lnSpc>
                <a:spcPct val="100000"/>
              </a:lnSpc>
              <a:spcBef>
                <a:spcPts val="5"/>
              </a:spcBef>
            </a:pPr>
            <a:r>
              <a:rPr sz="800" spc="-5" dirty="0">
                <a:latin typeface="Arial"/>
                <a:cs typeface="Arial"/>
              </a:rPr>
              <a:t>(Sections</a:t>
            </a:r>
            <a:r>
              <a:rPr sz="800" spc="10" dirty="0">
                <a:latin typeface="Arial"/>
                <a:cs typeface="Arial"/>
              </a:rPr>
              <a:t> </a:t>
            </a:r>
            <a:r>
              <a:rPr sz="800" spc="-5" dirty="0">
                <a:latin typeface="Arial"/>
                <a:cs typeface="Arial"/>
              </a:rPr>
              <a:t>121-123)</a:t>
            </a:r>
            <a:endParaRPr sz="800" dirty="0">
              <a:latin typeface="Arial"/>
              <a:cs typeface="Arial"/>
            </a:endParaRPr>
          </a:p>
          <a:p>
            <a:pPr marL="127000" marR="164465" indent="-114300">
              <a:lnSpc>
                <a:spcPct val="100000"/>
              </a:lnSpc>
              <a:buChar char="•"/>
              <a:tabLst>
                <a:tab pos="127000" algn="l"/>
              </a:tabLst>
            </a:pPr>
            <a:r>
              <a:rPr sz="800" spc="-5" dirty="0">
                <a:latin typeface="Arial"/>
                <a:cs typeface="Arial"/>
              </a:rPr>
              <a:t>Education program on health care  option</a:t>
            </a:r>
            <a:endParaRPr sz="800" dirty="0">
              <a:latin typeface="Arial"/>
              <a:cs typeface="Arial"/>
            </a:endParaRPr>
          </a:p>
          <a:p>
            <a:pPr marL="127000" marR="5080" indent="-114300">
              <a:lnSpc>
                <a:spcPct val="100000"/>
              </a:lnSpc>
              <a:buChar char="•"/>
              <a:tabLst>
                <a:tab pos="127000" algn="l"/>
              </a:tabLst>
            </a:pPr>
            <a:r>
              <a:rPr sz="800" spc="-5" dirty="0">
                <a:latin typeface="Arial"/>
                <a:cs typeface="Arial"/>
              </a:rPr>
              <a:t>Training program for administration of  non-VA health</a:t>
            </a:r>
            <a:r>
              <a:rPr sz="800" spc="50" dirty="0">
                <a:latin typeface="Arial"/>
                <a:cs typeface="Arial"/>
              </a:rPr>
              <a:t> </a:t>
            </a:r>
            <a:r>
              <a:rPr sz="800" spc="-5" dirty="0">
                <a:latin typeface="Arial"/>
                <a:cs typeface="Arial"/>
              </a:rPr>
              <a:t>care</a:t>
            </a:r>
            <a:endParaRPr sz="800" dirty="0">
              <a:latin typeface="Arial"/>
              <a:cs typeface="Arial"/>
            </a:endParaRPr>
          </a:p>
          <a:p>
            <a:pPr marL="127000" marR="217170" indent="-114300">
              <a:lnSpc>
                <a:spcPct val="100000"/>
              </a:lnSpc>
              <a:buChar char="•"/>
              <a:tabLst>
                <a:tab pos="127000" algn="l"/>
              </a:tabLst>
            </a:pPr>
            <a:r>
              <a:rPr sz="800" spc="-5" dirty="0">
                <a:latin typeface="Arial"/>
                <a:cs typeface="Arial"/>
              </a:rPr>
              <a:t>Continuing medical education for  non-VA medical</a:t>
            </a:r>
            <a:r>
              <a:rPr sz="800" spc="25" dirty="0">
                <a:latin typeface="Arial"/>
                <a:cs typeface="Arial"/>
              </a:rPr>
              <a:t> </a:t>
            </a:r>
            <a:r>
              <a:rPr sz="800" spc="-5" dirty="0">
                <a:latin typeface="Arial"/>
                <a:cs typeface="Arial"/>
              </a:rPr>
              <a:t>professionals</a:t>
            </a:r>
            <a:endParaRPr sz="800" dirty="0">
              <a:latin typeface="Arial"/>
              <a:cs typeface="Arial"/>
            </a:endParaRPr>
          </a:p>
        </p:txBody>
      </p:sp>
      <p:sp>
        <p:nvSpPr>
          <p:cNvPr id="8" name="object 8"/>
          <p:cNvSpPr txBox="1"/>
          <p:nvPr/>
        </p:nvSpPr>
        <p:spPr>
          <a:xfrm>
            <a:off x="195071" y="1684528"/>
            <a:ext cx="3253740" cy="773430"/>
          </a:xfrm>
          <a:prstGeom prst="rect">
            <a:avLst/>
          </a:prstGeom>
        </p:spPr>
        <p:txBody>
          <a:bodyPr vert="horz" wrap="square" lIns="0" tIns="12700" rIns="0" bIns="0" rtlCol="0">
            <a:spAutoFit/>
          </a:bodyPr>
          <a:lstStyle/>
          <a:p>
            <a:pPr marL="12700">
              <a:lnSpc>
                <a:spcPct val="100000"/>
              </a:lnSpc>
              <a:spcBef>
                <a:spcPts val="100"/>
              </a:spcBef>
            </a:pPr>
            <a:r>
              <a:rPr sz="900" b="1" spc="-5" dirty="0">
                <a:solidFill>
                  <a:srgbClr val="15436F"/>
                </a:solidFill>
                <a:latin typeface="Arial"/>
                <a:cs typeface="Arial"/>
              </a:rPr>
              <a:t>Chapter 4: </a:t>
            </a:r>
            <a:r>
              <a:rPr sz="900" b="1" dirty="0">
                <a:solidFill>
                  <a:srgbClr val="15436F"/>
                </a:solidFill>
                <a:latin typeface="Arial"/>
                <a:cs typeface="Arial"/>
              </a:rPr>
              <a:t>Other </a:t>
            </a:r>
            <a:r>
              <a:rPr sz="900" b="1" spc="-5" dirty="0">
                <a:solidFill>
                  <a:srgbClr val="15436F"/>
                </a:solidFill>
                <a:latin typeface="Arial"/>
                <a:cs typeface="Arial"/>
              </a:rPr>
              <a:t>Matters </a:t>
            </a:r>
            <a:r>
              <a:rPr sz="900" b="1" dirty="0">
                <a:solidFill>
                  <a:srgbClr val="15436F"/>
                </a:solidFill>
                <a:latin typeface="Arial"/>
                <a:cs typeface="Arial"/>
              </a:rPr>
              <a:t>– </a:t>
            </a:r>
            <a:r>
              <a:rPr sz="900" b="1" spc="-5" dirty="0">
                <a:solidFill>
                  <a:srgbClr val="15436F"/>
                </a:solidFill>
                <a:latin typeface="Arial"/>
                <a:cs typeface="Arial"/>
              </a:rPr>
              <a:t>Non-VA</a:t>
            </a:r>
            <a:r>
              <a:rPr sz="900" b="1" dirty="0">
                <a:solidFill>
                  <a:srgbClr val="15436F"/>
                </a:solidFill>
                <a:latin typeface="Arial"/>
                <a:cs typeface="Arial"/>
              </a:rPr>
              <a:t> </a:t>
            </a:r>
            <a:r>
              <a:rPr sz="900" b="1" spc="-5" dirty="0">
                <a:solidFill>
                  <a:srgbClr val="15436F"/>
                </a:solidFill>
                <a:latin typeface="Arial"/>
                <a:cs typeface="Arial"/>
              </a:rPr>
              <a:t>Providers</a:t>
            </a:r>
            <a:endParaRPr sz="900" dirty="0">
              <a:solidFill>
                <a:srgbClr val="15436F"/>
              </a:solidFill>
              <a:latin typeface="Arial"/>
              <a:cs typeface="Arial"/>
            </a:endParaRPr>
          </a:p>
          <a:p>
            <a:pPr marL="12700">
              <a:lnSpc>
                <a:spcPct val="100000"/>
              </a:lnSpc>
            </a:pPr>
            <a:r>
              <a:rPr sz="800" spc="-5" dirty="0">
                <a:latin typeface="Arial"/>
                <a:cs typeface="Arial"/>
              </a:rPr>
              <a:t>(Sections</a:t>
            </a:r>
            <a:r>
              <a:rPr sz="800" spc="10" dirty="0">
                <a:latin typeface="Arial"/>
                <a:cs typeface="Arial"/>
              </a:rPr>
              <a:t> </a:t>
            </a:r>
            <a:r>
              <a:rPr sz="800" spc="-5" dirty="0">
                <a:latin typeface="Arial"/>
                <a:cs typeface="Arial"/>
              </a:rPr>
              <a:t>131-134)</a:t>
            </a:r>
            <a:endParaRPr sz="800" dirty="0">
              <a:latin typeface="Arial"/>
              <a:cs typeface="Arial"/>
            </a:endParaRPr>
          </a:p>
          <a:p>
            <a:pPr marL="127000" marR="490855" indent="-114300">
              <a:lnSpc>
                <a:spcPct val="100000"/>
              </a:lnSpc>
              <a:buChar char="•"/>
              <a:tabLst>
                <a:tab pos="127000" algn="l"/>
              </a:tabLst>
            </a:pPr>
            <a:r>
              <a:rPr sz="800" spc="-5" dirty="0">
                <a:latin typeface="Arial"/>
                <a:cs typeface="Arial"/>
              </a:rPr>
              <a:t>Safe opioid prescribing practices by non-VA providers and  prescription drug monitoring</a:t>
            </a:r>
            <a:r>
              <a:rPr sz="800" spc="60" dirty="0">
                <a:latin typeface="Arial"/>
                <a:cs typeface="Arial"/>
              </a:rPr>
              <a:t> </a:t>
            </a:r>
            <a:r>
              <a:rPr sz="800" spc="-5" dirty="0">
                <a:latin typeface="Arial"/>
                <a:cs typeface="Arial"/>
              </a:rPr>
              <a:t>programs</a:t>
            </a:r>
            <a:endParaRPr sz="800" dirty="0">
              <a:latin typeface="Arial"/>
              <a:cs typeface="Arial"/>
            </a:endParaRPr>
          </a:p>
          <a:p>
            <a:pPr marL="127000" indent="-114300">
              <a:lnSpc>
                <a:spcPct val="100000"/>
              </a:lnSpc>
              <a:buChar char="•"/>
              <a:tabLst>
                <a:tab pos="127000" algn="l"/>
              </a:tabLst>
            </a:pPr>
            <a:r>
              <a:rPr sz="800" spc="-5" dirty="0">
                <a:latin typeface="Arial"/>
                <a:cs typeface="Arial"/>
              </a:rPr>
              <a:t>Improved communication and engagement with community</a:t>
            </a:r>
            <a:r>
              <a:rPr sz="800" spc="30" dirty="0">
                <a:latin typeface="Arial"/>
                <a:cs typeface="Arial"/>
              </a:rPr>
              <a:t> </a:t>
            </a:r>
            <a:r>
              <a:rPr sz="800" spc="-5" dirty="0">
                <a:latin typeface="Arial"/>
                <a:cs typeface="Arial"/>
              </a:rPr>
              <a:t>providers</a:t>
            </a:r>
            <a:endParaRPr sz="800" dirty="0">
              <a:latin typeface="Arial"/>
              <a:cs typeface="Arial"/>
            </a:endParaRPr>
          </a:p>
          <a:p>
            <a:pPr marL="127000" indent="-114300">
              <a:lnSpc>
                <a:spcPct val="100000"/>
              </a:lnSpc>
              <a:spcBef>
                <a:spcPts val="5"/>
              </a:spcBef>
              <a:buChar char="•"/>
              <a:tabLst>
                <a:tab pos="127000" algn="l"/>
              </a:tabLst>
            </a:pPr>
            <a:r>
              <a:rPr sz="800" spc="-5" dirty="0">
                <a:latin typeface="Arial"/>
                <a:cs typeface="Arial"/>
              </a:rPr>
              <a:t>Competency standards for non-VA</a:t>
            </a:r>
            <a:r>
              <a:rPr sz="800" spc="100" dirty="0">
                <a:latin typeface="Arial"/>
                <a:cs typeface="Arial"/>
              </a:rPr>
              <a:t> </a:t>
            </a:r>
            <a:r>
              <a:rPr sz="800" spc="-5" dirty="0">
                <a:latin typeface="Arial"/>
                <a:cs typeface="Arial"/>
              </a:rPr>
              <a:t>providers</a:t>
            </a:r>
            <a:endParaRPr sz="800" dirty="0">
              <a:latin typeface="Arial"/>
              <a:cs typeface="Arial"/>
            </a:endParaRPr>
          </a:p>
        </p:txBody>
      </p:sp>
      <p:sp>
        <p:nvSpPr>
          <p:cNvPr id="9" name="object 9"/>
          <p:cNvSpPr txBox="1"/>
          <p:nvPr/>
        </p:nvSpPr>
        <p:spPr>
          <a:xfrm>
            <a:off x="3629152" y="1684528"/>
            <a:ext cx="3133725" cy="650875"/>
          </a:xfrm>
          <a:prstGeom prst="rect">
            <a:avLst/>
          </a:prstGeom>
        </p:spPr>
        <p:txBody>
          <a:bodyPr vert="horz" wrap="square" lIns="0" tIns="12700" rIns="0" bIns="0" rtlCol="0">
            <a:spAutoFit/>
          </a:bodyPr>
          <a:lstStyle/>
          <a:p>
            <a:pPr marL="12700">
              <a:lnSpc>
                <a:spcPct val="100000"/>
              </a:lnSpc>
              <a:spcBef>
                <a:spcPts val="100"/>
              </a:spcBef>
            </a:pPr>
            <a:r>
              <a:rPr sz="900" b="1" spc="-5" dirty="0">
                <a:solidFill>
                  <a:srgbClr val="15436F"/>
                </a:solidFill>
                <a:latin typeface="Arial"/>
                <a:cs typeface="Arial"/>
              </a:rPr>
              <a:t>Chapter 5: </a:t>
            </a:r>
            <a:r>
              <a:rPr sz="900" b="1" dirty="0">
                <a:solidFill>
                  <a:srgbClr val="15436F"/>
                </a:solidFill>
                <a:latin typeface="Arial"/>
                <a:cs typeface="Arial"/>
              </a:rPr>
              <a:t>Other Non-VA </a:t>
            </a:r>
            <a:r>
              <a:rPr sz="900" b="1" spc="-5" dirty="0">
                <a:solidFill>
                  <a:srgbClr val="15436F"/>
                </a:solidFill>
                <a:latin typeface="Arial"/>
                <a:cs typeface="Arial"/>
              </a:rPr>
              <a:t>Health Related</a:t>
            </a:r>
            <a:r>
              <a:rPr sz="900" b="1" spc="5" dirty="0">
                <a:solidFill>
                  <a:srgbClr val="15436F"/>
                </a:solidFill>
                <a:latin typeface="Arial"/>
                <a:cs typeface="Arial"/>
              </a:rPr>
              <a:t> </a:t>
            </a:r>
            <a:r>
              <a:rPr sz="900" b="1" spc="-5" dirty="0">
                <a:solidFill>
                  <a:srgbClr val="15436F"/>
                </a:solidFill>
                <a:latin typeface="Arial"/>
                <a:cs typeface="Arial"/>
              </a:rPr>
              <a:t>Matters</a:t>
            </a:r>
            <a:endParaRPr sz="900" dirty="0">
              <a:solidFill>
                <a:srgbClr val="15436F"/>
              </a:solidFill>
              <a:latin typeface="Arial"/>
              <a:cs typeface="Arial"/>
            </a:endParaRPr>
          </a:p>
          <a:p>
            <a:pPr marL="12700">
              <a:lnSpc>
                <a:spcPct val="100000"/>
              </a:lnSpc>
            </a:pPr>
            <a:r>
              <a:rPr sz="800" spc="-5" dirty="0">
                <a:latin typeface="Arial"/>
                <a:cs typeface="Arial"/>
              </a:rPr>
              <a:t>(Sections</a:t>
            </a:r>
            <a:r>
              <a:rPr sz="800" spc="10" dirty="0">
                <a:latin typeface="Arial"/>
                <a:cs typeface="Arial"/>
              </a:rPr>
              <a:t> </a:t>
            </a:r>
            <a:r>
              <a:rPr sz="800" spc="-5" dirty="0">
                <a:latin typeface="Arial"/>
                <a:cs typeface="Arial"/>
              </a:rPr>
              <a:t>141-144)</a:t>
            </a:r>
            <a:endParaRPr sz="800" dirty="0">
              <a:latin typeface="Arial"/>
              <a:cs typeface="Arial"/>
            </a:endParaRPr>
          </a:p>
          <a:p>
            <a:pPr marL="127000" indent="-114300">
              <a:lnSpc>
                <a:spcPct val="100000"/>
              </a:lnSpc>
              <a:buChar char="•"/>
              <a:tabLst>
                <a:tab pos="127635" algn="l"/>
              </a:tabLst>
            </a:pPr>
            <a:r>
              <a:rPr sz="800" spc="-5" dirty="0">
                <a:latin typeface="Arial"/>
                <a:cs typeface="Arial"/>
              </a:rPr>
              <a:t>Veterans Choice Fund flexibility to pay at non-department</a:t>
            </a:r>
            <a:r>
              <a:rPr sz="800" spc="75" dirty="0">
                <a:latin typeface="Arial"/>
                <a:cs typeface="Arial"/>
              </a:rPr>
              <a:t> </a:t>
            </a:r>
            <a:r>
              <a:rPr sz="800" spc="-5" dirty="0">
                <a:latin typeface="Arial"/>
                <a:cs typeface="Arial"/>
              </a:rPr>
              <a:t>facilities</a:t>
            </a:r>
            <a:endParaRPr sz="800" dirty="0">
              <a:latin typeface="Arial"/>
              <a:cs typeface="Arial"/>
            </a:endParaRPr>
          </a:p>
          <a:p>
            <a:pPr marL="127000" indent="-114300">
              <a:lnSpc>
                <a:spcPct val="100000"/>
              </a:lnSpc>
              <a:buChar char="•"/>
              <a:tabLst>
                <a:tab pos="127635" algn="l"/>
              </a:tabLst>
            </a:pPr>
            <a:r>
              <a:rPr sz="800" spc="-5" dirty="0">
                <a:latin typeface="Arial"/>
                <a:cs typeface="Arial"/>
              </a:rPr>
              <a:t>Sunset of Veterans Choice Program to consolidate and create</a:t>
            </a:r>
            <a:r>
              <a:rPr sz="800" spc="50" dirty="0">
                <a:latin typeface="Arial"/>
                <a:cs typeface="Arial"/>
              </a:rPr>
              <a:t> </a:t>
            </a:r>
            <a:r>
              <a:rPr sz="800" spc="-5" dirty="0">
                <a:latin typeface="Arial"/>
                <a:cs typeface="Arial"/>
              </a:rPr>
              <a:t>a</a:t>
            </a:r>
            <a:endParaRPr sz="800" dirty="0">
              <a:latin typeface="Arial"/>
              <a:cs typeface="Arial"/>
            </a:endParaRPr>
          </a:p>
          <a:p>
            <a:pPr marL="127000">
              <a:lnSpc>
                <a:spcPct val="100000"/>
              </a:lnSpc>
            </a:pPr>
            <a:r>
              <a:rPr sz="800" spc="-5" dirty="0">
                <a:latin typeface="Arial"/>
                <a:cs typeface="Arial"/>
              </a:rPr>
              <a:t>Veterans Community Care</a:t>
            </a:r>
            <a:r>
              <a:rPr sz="800" spc="50" dirty="0">
                <a:latin typeface="Arial"/>
                <a:cs typeface="Arial"/>
              </a:rPr>
              <a:t> </a:t>
            </a:r>
            <a:r>
              <a:rPr sz="800" spc="-5" dirty="0">
                <a:latin typeface="Arial"/>
                <a:cs typeface="Arial"/>
              </a:rPr>
              <a:t>Program</a:t>
            </a:r>
            <a:endParaRPr sz="800" dirty="0">
              <a:latin typeface="Arial"/>
              <a:cs typeface="Arial"/>
            </a:endParaRPr>
          </a:p>
        </p:txBody>
      </p:sp>
      <p:sp>
        <p:nvSpPr>
          <p:cNvPr id="10" name="object 10"/>
          <p:cNvSpPr txBox="1"/>
          <p:nvPr/>
        </p:nvSpPr>
        <p:spPr>
          <a:xfrm>
            <a:off x="7037831" y="163576"/>
            <a:ext cx="2023745" cy="1311910"/>
          </a:xfrm>
          <a:prstGeom prst="rect">
            <a:avLst/>
          </a:prstGeom>
        </p:spPr>
        <p:txBody>
          <a:bodyPr vert="horz" wrap="square" lIns="0" tIns="12700" rIns="0" bIns="0" rtlCol="0">
            <a:spAutoFit/>
          </a:bodyPr>
          <a:lstStyle/>
          <a:p>
            <a:pPr marL="23495" marR="184150">
              <a:lnSpc>
                <a:spcPct val="100000"/>
              </a:lnSpc>
              <a:spcBef>
                <a:spcPts val="100"/>
              </a:spcBef>
            </a:pPr>
            <a:r>
              <a:rPr sz="900" b="1" dirty="0">
                <a:solidFill>
                  <a:srgbClr val="15436F"/>
                </a:solidFill>
                <a:latin typeface="Arial"/>
                <a:cs typeface="Arial"/>
              </a:rPr>
              <a:t>Sub-section </a:t>
            </a:r>
            <a:r>
              <a:rPr sz="900" b="1" spc="-5" dirty="0">
                <a:solidFill>
                  <a:srgbClr val="15436F"/>
                </a:solidFill>
                <a:latin typeface="Arial"/>
                <a:cs typeface="Arial"/>
              </a:rPr>
              <a:t>B </a:t>
            </a:r>
            <a:r>
              <a:rPr sz="900" b="1" dirty="0">
                <a:solidFill>
                  <a:srgbClr val="15436F"/>
                </a:solidFill>
                <a:latin typeface="Arial"/>
                <a:cs typeface="Arial"/>
              </a:rPr>
              <a:t>– Telehealth, </a:t>
            </a:r>
            <a:r>
              <a:rPr sz="900" b="1" spc="-5" dirty="0">
                <a:solidFill>
                  <a:srgbClr val="15436F"/>
                </a:solidFill>
                <a:latin typeface="Arial"/>
                <a:cs typeface="Arial"/>
              </a:rPr>
              <a:t>Care  </a:t>
            </a:r>
            <a:r>
              <a:rPr sz="900" b="1" dirty="0">
                <a:solidFill>
                  <a:srgbClr val="15436F"/>
                </a:solidFill>
                <a:latin typeface="Arial"/>
                <a:cs typeface="Arial"/>
              </a:rPr>
              <a:t>and </a:t>
            </a:r>
            <a:r>
              <a:rPr sz="900" b="1" spc="-5" dirty="0">
                <a:solidFill>
                  <a:srgbClr val="15436F"/>
                </a:solidFill>
                <a:latin typeface="Arial"/>
                <a:cs typeface="Arial"/>
              </a:rPr>
              <a:t>Payment, Live </a:t>
            </a:r>
            <a:r>
              <a:rPr sz="900" b="1" dirty="0">
                <a:solidFill>
                  <a:srgbClr val="15436F"/>
                </a:solidFill>
                <a:latin typeface="Arial"/>
                <a:cs typeface="Arial"/>
              </a:rPr>
              <a:t>Organ</a:t>
            </a:r>
            <a:r>
              <a:rPr sz="900" b="1" spc="-5" dirty="0">
                <a:solidFill>
                  <a:srgbClr val="15436F"/>
                </a:solidFill>
                <a:latin typeface="Arial"/>
                <a:cs typeface="Arial"/>
              </a:rPr>
              <a:t> </a:t>
            </a:r>
            <a:r>
              <a:rPr sz="900" b="1" dirty="0">
                <a:solidFill>
                  <a:srgbClr val="15436F"/>
                </a:solidFill>
                <a:latin typeface="Arial"/>
                <a:cs typeface="Arial"/>
              </a:rPr>
              <a:t>Donors</a:t>
            </a:r>
            <a:endParaRPr sz="900" dirty="0">
              <a:solidFill>
                <a:srgbClr val="15436F"/>
              </a:solidFill>
              <a:latin typeface="Arial"/>
              <a:cs typeface="Arial"/>
            </a:endParaRPr>
          </a:p>
          <a:p>
            <a:pPr marL="12700">
              <a:lnSpc>
                <a:spcPct val="100000"/>
              </a:lnSpc>
              <a:spcBef>
                <a:spcPts val="285"/>
              </a:spcBef>
            </a:pPr>
            <a:r>
              <a:rPr sz="800" spc="-5" dirty="0">
                <a:latin typeface="Arial"/>
                <a:cs typeface="Arial"/>
              </a:rPr>
              <a:t>(Sections</a:t>
            </a:r>
            <a:r>
              <a:rPr sz="800" spc="10" dirty="0">
                <a:latin typeface="Arial"/>
                <a:cs typeface="Arial"/>
              </a:rPr>
              <a:t> </a:t>
            </a:r>
            <a:r>
              <a:rPr sz="800" spc="-5" dirty="0">
                <a:latin typeface="Arial"/>
                <a:cs typeface="Arial"/>
              </a:rPr>
              <a:t>151-153)</a:t>
            </a:r>
            <a:endParaRPr sz="800" dirty="0">
              <a:latin typeface="Arial"/>
              <a:cs typeface="Arial"/>
            </a:endParaRPr>
          </a:p>
          <a:p>
            <a:pPr marL="127000" marR="5080" indent="-114300">
              <a:lnSpc>
                <a:spcPct val="100000"/>
              </a:lnSpc>
              <a:buChar char="•"/>
              <a:tabLst>
                <a:tab pos="127000" algn="l"/>
              </a:tabLst>
            </a:pPr>
            <a:r>
              <a:rPr sz="800" spc="-5" dirty="0">
                <a:latin typeface="Arial"/>
                <a:cs typeface="Arial"/>
              </a:rPr>
              <a:t>Licensure of VA health care professionals  providing treatment via</a:t>
            </a:r>
            <a:r>
              <a:rPr sz="800" spc="55" dirty="0">
                <a:latin typeface="Arial"/>
                <a:cs typeface="Arial"/>
              </a:rPr>
              <a:t> </a:t>
            </a:r>
            <a:r>
              <a:rPr sz="800" spc="-5" dirty="0">
                <a:latin typeface="Arial"/>
                <a:cs typeface="Arial"/>
              </a:rPr>
              <a:t>telemedicine</a:t>
            </a:r>
            <a:endParaRPr sz="800" dirty="0">
              <a:latin typeface="Arial"/>
              <a:cs typeface="Arial"/>
            </a:endParaRPr>
          </a:p>
          <a:p>
            <a:pPr marL="127000" indent="-114300">
              <a:lnSpc>
                <a:spcPct val="100000"/>
              </a:lnSpc>
              <a:buChar char="•"/>
              <a:tabLst>
                <a:tab pos="127000" algn="l"/>
              </a:tabLst>
            </a:pPr>
            <a:r>
              <a:rPr sz="800" spc="-5" dirty="0">
                <a:latin typeface="Arial"/>
                <a:cs typeface="Arial"/>
              </a:rPr>
              <a:t>Authority of VA Center for Innovation</a:t>
            </a:r>
            <a:r>
              <a:rPr sz="800" spc="140" dirty="0">
                <a:latin typeface="Arial"/>
                <a:cs typeface="Arial"/>
              </a:rPr>
              <a:t> </a:t>
            </a:r>
            <a:r>
              <a:rPr sz="800" spc="-5" dirty="0">
                <a:latin typeface="Arial"/>
                <a:cs typeface="Arial"/>
              </a:rPr>
              <a:t>for</a:t>
            </a:r>
            <a:endParaRPr sz="800" dirty="0">
              <a:latin typeface="Arial"/>
              <a:cs typeface="Arial"/>
            </a:endParaRPr>
          </a:p>
          <a:p>
            <a:pPr marL="127000">
              <a:lnSpc>
                <a:spcPct val="100000"/>
              </a:lnSpc>
            </a:pPr>
            <a:r>
              <a:rPr sz="800" spc="-5" dirty="0">
                <a:latin typeface="Arial"/>
                <a:cs typeface="Arial"/>
              </a:rPr>
              <a:t>Care and</a:t>
            </a:r>
            <a:r>
              <a:rPr sz="800" spc="25" dirty="0">
                <a:latin typeface="Arial"/>
                <a:cs typeface="Arial"/>
              </a:rPr>
              <a:t> </a:t>
            </a:r>
            <a:r>
              <a:rPr sz="800" spc="-5" dirty="0">
                <a:latin typeface="Arial"/>
                <a:cs typeface="Arial"/>
              </a:rPr>
              <a:t>Payment</a:t>
            </a:r>
            <a:endParaRPr sz="800" dirty="0">
              <a:latin typeface="Arial"/>
              <a:cs typeface="Arial"/>
            </a:endParaRPr>
          </a:p>
          <a:p>
            <a:pPr marL="127000" marR="19050" indent="-114300">
              <a:lnSpc>
                <a:spcPct val="100000"/>
              </a:lnSpc>
              <a:buChar char="•"/>
              <a:tabLst>
                <a:tab pos="127000" algn="l"/>
              </a:tabLst>
            </a:pPr>
            <a:r>
              <a:rPr sz="800" spc="-5" dirty="0">
                <a:latin typeface="Arial"/>
                <a:cs typeface="Arial"/>
              </a:rPr>
              <a:t>Authorization </a:t>
            </a:r>
            <a:r>
              <a:rPr sz="800" dirty="0">
                <a:latin typeface="Arial"/>
                <a:cs typeface="Arial"/>
              </a:rPr>
              <a:t>to </a:t>
            </a:r>
            <a:r>
              <a:rPr sz="800" spc="-5" dirty="0">
                <a:latin typeface="Arial"/>
                <a:cs typeface="Arial"/>
              </a:rPr>
              <a:t>provide </a:t>
            </a:r>
            <a:r>
              <a:rPr sz="800" dirty="0">
                <a:latin typeface="Arial"/>
                <a:cs typeface="Arial"/>
              </a:rPr>
              <a:t>for </a:t>
            </a:r>
            <a:r>
              <a:rPr sz="800" spc="-5" dirty="0">
                <a:latin typeface="Arial"/>
                <a:cs typeface="Arial"/>
              </a:rPr>
              <a:t>operations on  live donors for purposes of conducting  transplant procedures for</a:t>
            </a:r>
            <a:r>
              <a:rPr sz="800" spc="75" dirty="0">
                <a:latin typeface="Arial"/>
                <a:cs typeface="Arial"/>
              </a:rPr>
              <a:t> </a:t>
            </a:r>
            <a:r>
              <a:rPr sz="800" spc="-5" dirty="0">
                <a:latin typeface="Arial"/>
                <a:cs typeface="Arial"/>
              </a:rPr>
              <a:t>veterans</a:t>
            </a:r>
            <a:endParaRPr sz="800" dirty="0">
              <a:latin typeface="Arial"/>
              <a:cs typeface="Arial"/>
            </a:endParaRPr>
          </a:p>
        </p:txBody>
      </p:sp>
      <p:sp>
        <p:nvSpPr>
          <p:cNvPr id="11" name="object 11"/>
          <p:cNvSpPr txBox="1"/>
          <p:nvPr/>
        </p:nvSpPr>
        <p:spPr>
          <a:xfrm>
            <a:off x="7028305" y="1575943"/>
            <a:ext cx="2042795" cy="1238801"/>
          </a:xfrm>
          <a:prstGeom prst="rect">
            <a:avLst/>
          </a:prstGeom>
        </p:spPr>
        <p:txBody>
          <a:bodyPr vert="horz" wrap="square" lIns="0" tIns="63500" rIns="0" bIns="0" rtlCol="0">
            <a:spAutoFit/>
          </a:bodyPr>
          <a:lstStyle/>
          <a:p>
            <a:pPr marL="12700">
              <a:lnSpc>
                <a:spcPct val="100000"/>
              </a:lnSpc>
              <a:spcBef>
                <a:spcPts val="500"/>
              </a:spcBef>
            </a:pPr>
            <a:r>
              <a:rPr sz="900" b="1" dirty="0">
                <a:solidFill>
                  <a:srgbClr val="15436F"/>
                </a:solidFill>
                <a:latin typeface="Arial"/>
                <a:cs typeface="Arial"/>
              </a:rPr>
              <a:t>Sub-section </a:t>
            </a:r>
            <a:r>
              <a:rPr sz="900" b="1" spc="-5" dirty="0">
                <a:solidFill>
                  <a:srgbClr val="15436F"/>
                </a:solidFill>
                <a:latin typeface="Arial"/>
                <a:cs typeface="Arial"/>
              </a:rPr>
              <a:t>C </a:t>
            </a:r>
            <a:r>
              <a:rPr sz="900" b="1" dirty="0">
                <a:solidFill>
                  <a:srgbClr val="15436F"/>
                </a:solidFill>
                <a:latin typeface="Arial"/>
                <a:cs typeface="Arial"/>
              </a:rPr>
              <a:t>–</a:t>
            </a:r>
            <a:r>
              <a:rPr sz="900" b="1" spc="-15" dirty="0">
                <a:solidFill>
                  <a:srgbClr val="15436F"/>
                </a:solidFill>
                <a:latin typeface="Arial"/>
                <a:cs typeface="Arial"/>
              </a:rPr>
              <a:t> </a:t>
            </a:r>
            <a:r>
              <a:rPr sz="900" b="1" spc="-5" dirty="0">
                <a:solidFill>
                  <a:srgbClr val="15436F"/>
                </a:solidFill>
                <a:latin typeface="Arial"/>
                <a:cs typeface="Arial"/>
              </a:rPr>
              <a:t>Caregivers</a:t>
            </a:r>
            <a:endParaRPr sz="900" dirty="0">
              <a:solidFill>
                <a:srgbClr val="15436F"/>
              </a:solidFill>
              <a:latin typeface="Arial"/>
              <a:cs typeface="Arial"/>
            </a:endParaRPr>
          </a:p>
          <a:p>
            <a:pPr marL="12700">
              <a:lnSpc>
                <a:spcPct val="100000"/>
              </a:lnSpc>
              <a:spcBef>
                <a:spcPts val="355"/>
              </a:spcBef>
            </a:pPr>
            <a:r>
              <a:rPr sz="800" spc="-5" dirty="0">
                <a:latin typeface="Arial"/>
                <a:cs typeface="Arial"/>
              </a:rPr>
              <a:t>(Sections</a:t>
            </a:r>
            <a:r>
              <a:rPr sz="800" spc="10" dirty="0">
                <a:latin typeface="Arial"/>
                <a:cs typeface="Arial"/>
              </a:rPr>
              <a:t> </a:t>
            </a:r>
            <a:r>
              <a:rPr sz="800" spc="-5" dirty="0">
                <a:latin typeface="Arial"/>
                <a:cs typeface="Arial"/>
              </a:rPr>
              <a:t>161-163)</a:t>
            </a:r>
            <a:endParaRPr sz="800" dirty="0">
              <a:latin typeface="Arial"/>
              <a:cs typeface="Arial"/>
            </a:endParaRPr>
          </a:p>
          <a:p>
            <a:pPr marL="127000" marR="0" lvl="0" indent="-127000">
              <a:spcBef>
                <a:spcPts val="0"/>
              </a:spcBef>
              <a:spcAft>
                <a:spcPts val="0"/>
              </a:spcAft>
              <a:buFont typeface="Calibri" panose="020F0502020204030204" pitchFamily="34" charset="0"/>
              <a:buChar char="•"/>
            </a:pPr>
            <a:r>
              <a:rPr lang="en-US" sz="800" spc="-5" dirty="0">
                <a:latin typeface="Arial"/>
                <a:cs typeface="Arial"/>
              </a:rPr>
              <a:t>Expansion of VA Program of Comprehensive Assistance for Family Caregivers</a:t>
            </a:r>
          </a:p>
          <a:p>
            <a:pPr marL="127000" marR="0" lvl="0" indent="-127000">
              <a:spcBef>
                <a:spcPts val="0"/>
              </a:spcBef>
              <a:spcAft>
                <a:spcPts val="0"/>
              </a:spcAft>
              <a:buFont typeface="Calibri" panose="020F0502020204030204" pitchFamily="34" charset="0"/>
              <a:buChar char="•"/>
            </a:pPr>
            <a:r>
              <a:rPr lang="en-US" sz="800" spc="-5" dirty="0">
                <a:latin typeface="Arial"/>
                <a:cs typeface="Arial"/>
              </a:rPr>
              <a:t>IT system to assess and improve the caregiver program</a:t>
            </a:r>
          </a:p>
          <a:p>
            <a:pPr marL="127000" marR="0" lvl="0" indent="-127000">
              <a:spcBef>
                <a:spcPts val="0"/>
              </a:spcBef>
              <a:spcAft>
                <a:spcPts val="0"/>
              </a:spcAft>
              <a:buFont typeface="Calibri" panose="020F0502020204030204" pitchFamily="34" charset="0"/>
              <a:buChar char="•"/>
            </a:pPr>
            <a:r>
              <a:rPr lang="en-US" sz="800" spc="-5" dirty="0">
                <a:latin typeface="Arial"/>
                <a:cs typeface="Arial"/>
              </a:rPr>
              <a:t>Modifications to annual evaluation report on VA caregiver program</a:t>
            </a:r>
          </a:p>
        </p:txBody>
      </p:sp>
      <p:sp>
        <p:nvSpPr>
          <p:cNvPr id="12" name="object 12"/>
          <p:cNvSpPr txBox="1"/>
          <p:nvPr/>
        </p:nvSpPr>
        <p:spPr>
          <a:xfrm>
            <a:off x="5276596" y="3386328"/>
            <a:ext cx="466725" cy="501015"/>
          </a:xfrm>
          <a:prstGeom prst="rect">
            <a:avLst/>
          </a:prstGeom>
        </p:spPr>
        <p:txBody>
          <a:bodyPr vert="horz" wrap="square" lIns="0" tIns="31115" rIns="0" bIns="0" rtlCol="0">
            <a:spAutoFit/>
          </a:bodyPr>
          <a:lstStyle/>
          <a:p>
            <a:pPr marL="178435" marR="5080" indent="-166370">
              <a:lnSpc>
                <a:spcPts val="1820"/>
              </a:lnSpc>
              <a:spcBef>
                <a:spcPts val="245"/>
              </a:spcBef>
            </a:pPr>
            <a:r>
              <a:rPr sz="1600" b="1" spc="-5" dirty="0">
                <a:solidFill>
                  <a:schemeClr val="bg1"/>
                </a:solidFill>
                <a:latin typeface="Calibri"/>
                <a:cs typeface="Calibri"/>
              </a:rPr>
              <a:t>TITLE  II</a:t>
            </a:r>
            <a:endParaRPr sz="1600">
              <a:solidFill>
                <a:schemeClr val="bg1"/>
              </a:solidFill>
              <a:latin typeface="Calibri"/>
              <a:cs typeface="Calibri"/>
            </a:endParaRPr>
          </a:p>
        </p:txBody>
      </p:sp>
      <p:sp>
        <p:nvSpPr>
          <p:cNvPr id="13" name="object 13"/>
          <p:cNvSpPr txBox="1"/>
          <p:nvPr/>
        </p:nvSpPr>
        <p:spPr>
          <a:xfrm>
            <a:off x="6498793" y="3285311"/>
            <a:ext cx="2362835" cy="1233030"/>
          </a:xfrm>
          <a:prstGeom prst="rect">
            <a:avLst/>
          </a:prstGeom>
        </p:spPr>
        <p:txBody>
          <a:bodyPr vert="horz" wrap="square" lIns="0" tIns="12065" rIns="0" bIns="0" rtlCol="0">
            <a:spAutoFit/>
          </a:bodyPr>
          <a:lstStyle/>
          <a:p>
            <a:pPr marL="12700" marR="556895">
              <a:lnSpc>
                <a:spcPct val="100000"/>
              </a:lnSpc>
              <a:spcBef>
                <a:spcPts val="95"/>
              </a:spcBef>
            </a:pPr>
            <a:r>
              <a:rPr sz="1400" b="1" spc="-5" dirty="0">
                <a:solidFill>
                  <a:srgbClr val="465A82"/>
                </a:solidFill>
                <a:latin typeface="Calibri"/>
                <a:cs typeface="Calibri"/>
              </a:rPr>
              <a:t>Asset and Infrastructure  Review</a:t>
            </a:r>
            <a:r>
              <a:rPr sz="1400" b="1" spc="-10" dirty="0">
                <a:solidFill>
                  <a:srgbClr val="465A82"/>
                </a:solidFill>
                <a:latin typeface="Calibri"/>
                <a:cs typeface="Calibri"/>
              </a:rPr>
              <a:t> </a:t>
            </a:r>
            <a:r>
              <a:rPr sz="1400" b="1" spc="-5" dirty="0">
                <a:solidFill>
                  <a:srgbClr val="465A82"/>
                </a:solidFill>
                <a:latin typeface="Calibri"/>
                <a:cs typeface="Calibri"/>
              </a:rPr>
              <a:t>Act</a:t>
            </a:r>
            <a:endParaRPr sz="1400" dirty="0">
              <a:solidFill>
                <a:srgbClr val="465A82"/>
              </a:solidFill>
              <a:latin typeface="Calibri"/>
              <a:cs typeface="Calibri"/>
            </a:endParaRPr>
          </a:p>
          <a:p>
            <a:pPr marL="24130">
              <a:lnSpc>
                <a:spcPct val="100000"/>
              </a:lnSpc>
              <a:spcBef>
                <a:spcPts val="370"/>
              </a:spcBef>
            </a:pPr>
            <a:r>
              <a:rPr sz="800" spc="-5" dirty="0">
                <a:latin typeface="Arial"/>
                <a:cs typeface="Arial"/>
              </a:rPr>
              <a:t>(Sections</a:t>
            </a:r>
            <a:r>
              <a:rPr sz="800" spc="10" dirty="0">
                <a:latin typeface="Arial"/>
                <a:cs typeface="Arial"/>
              </a:rPr>
              <a:t> </a:t>
            </a:r>
            <a:r>
              <a:rPr sz="800" spc="-5" dirty="0">
                <a:latin typeface="Arial"/>
                <a:cs typeface="Arial"/>
              </a:rPr>
              <a:t>201-213)</a:t>
            </a:r>
            <a:endParaRPr sz="800" dirty="0">
              <a:latin typeface="Arial"/>
              <a:cs typeface="Arial"/>
            </a:endParaRPr>
          </a:p>
          <a:p>
            <a:pPr marL="135890" marR="5080" indent="-114300">
              <a:lnSpc>
                <a:spcPct val="100000"/>
              </a:lnSpc>
              <a:spcBef>
                <a:spcPts val="45"/>
              </a:spcBef>
              <a:buChar char="•"/>
              <a:tabLst>
                <a:tab pos="136525" algn="l"/>
              </a:tabLst>
            </a:pPr>
            <a:r>
              <a:rPr sz="800" spc="-5" dirty="0">
                <a:latin typeface="Arial"/>
                <a:cs typeface="Arial"/>
              </a:rPr>
              <a:t>Establish the Asset and Infrastructure Review  (AIR) Commission to modernize and realign </a:t>
            </a:r>
            <a:br>
              <a:rPr lang="en-US" sz="800" spc="-5" dirty="0">
                <a:latin typeface="Arial"/>
                <a:cs typeface="Arial"/>
              </a:rPr>
            </a:br>
            <a:r>
              <a:rPr sz="800" spc="-5" dirty="0">
                <a:latin typeface="Arial"/>
                <a:cs typeface="Arial"/>
              </a:rPr>
              <a:t>VHA  facilities</a:t>
            </a:r>
            <a:endParaRPr sz="800" dirty="0">
              <a:latin typeface="Arial"/>
              <a:cs typeface="Arial"/>
            </a:endParaRPr>
          </a:p>
          <a:p>
            <a:pPr marL="135890" indent="-114300">
              <a:lnSpc>
                <a:spcPct val="100000"/>
              </a:lnSpc>
              <a:buChar char="•"/>
              <a:tabLst>
                <a:tab pos="136525" algn="l"/>
              </a:tabLst>
            </a:pPr>
            <a:r>
              <a:rPr sz="800" spc="-5" dirty="0">
                <a:latin typeface="Arial"/>
                <a:cs typeface="Arial"/>
              </a:rPr>
              <a:t>Review of enhanced use</a:t>
            </a:r>
            <a:r>
              <a:rPr sz="800" spc="60" dirty="0">
                <a:latin typeface="Arial"/>
                <a:cs typeface="Arial"/>
              </a:rPr>
              <a:t> </a:t>
            </a:r>
            <a:r>
              <a:rPr sz="800" spc="-5" dirty="0">
                <a:latin typeface="Arial"/>
                <a:cs typeface="Arial"/>
              </a:rPr>
              <a:t>leases</a:t>
            </a:r>
            <a:endParaRPr sz="800" dirty="0">
              <a:latin typeface="Arial"/>
              <a:cs typeface="Arial"/>
            </a:endParaRPr>
          </a:p>
          <a:p>
            <a:pPr marL="135890" indent="-114300">
              <a:lnSpc>
                <a:spcPct val="100000"/>
              </a:lnSpc>
              <a:buChar char="•"/>
              <a:tabLst>
                <a:tab pos="136525" algn="l"/>
              </a:tabLst>
            </a:pPr>
            <a:r>
              <a:rPr sz="800" spc="-5" dirty="0">
                <a:latin typeface="Arial"/>
                <a:cs typeface="Arial"/>
              </a:rPr>
              <a:t>Assess health care in Pacific</a:t>
            </a:r>
            <a:r>
              <a:rPr sz="800" spc="55" dirty="0">
                <a:latin typeface="Arial"/>
                <a:cs typeface="Arial"/>
              </a:rPr>
              <a:t> </a:t>
            </a:r>
            <a:r>
              <a:rPr sz="800" spc="-5" dirty="0">
                <a:latin typeface="Arial"/>
                <a:cs typeface="Arial"/>
              </a:rPr>
              <a:t>territories</a:t>
            </a:r>
            <a:endParaRPr sz="800" dirty="0">
              <a:latin typeface="Arial"/>
              <a:cs typeface="Arial"/>
            </a:endParaRPr>
          </a:p>
        </p:txBody>
      </p:sp>
      <p:sp>
        <p:nvSpPr>
          <p:cNvPr id="14" name="object 14"/>
          <p:cNvSpPr txBox="1"/>
          <p:nvPr/>
        </p:nvSpPr>
        <p:spPr>
          <a:xfrm>
            <a:off x="4824476" y="4157726"/>
            <a:ext cx="466725" cy="513715"/>
          </a:xfrm>
          <a:prstGeom prst="rect">
            <a:avLst/>
          </a:prstGeom>
        </p:spPr>
        <p:txBody>
          <a:bodyPr vert="horz" wrap="square" lIns="0" tIns="12700" rIns="0" bIns="0" rtlCol="0">
            <a:spAutoFit/>
          </a:bodyPr>
          <a:lstStyle/>
          <a:p>
            <a:pPr marL="151765" marR="5080" indent="-139700">
              <a:lnSpc>
                <a:spcPct val="100000"/>
              </a:lnSpc>
              <a:spcBef>
                <a:spcPts val="100"/>
              </a:spcBef>
            </a:pPr>
            <a:r>
              <a:rPr sz="1600" b="1" spc="-5" dirty="0">
                <a:solidFill>
                  <a:schemeClr val="bg1"/>
                </a:solidFill>
                <a:latin typeface="Calibri"/>
                <a:cs typeface="Calibri"/>
              </a:rPr>
              <a:t>TITLE  III</a:t>
            </a:r>
            <a:endParaRPr sz="1600" dirty="0">
              <a:solidFill>
                <a:schemeClr val="bg1"/>
              </a:solidFill>
              <a:latin typeface="Calibri"/>
              <a:cs typeface="Calibri"/>
            </a:endParaRPr>
          </a:p>
        </p:txBody>
      </p:sp>
      <p:sp>
        <p:nvSpPr>
          <p:cNvPr id="15" name="object 15"/>
          <p:cNvSpPr txBox="1"/>
          <p:nvPr/>
        </p:nvSpPr>
        <p:spPr>
          <a:xfrm>
            <a:off x="4740402" y="4867909"/>
            <a:ext cx="2879598" cy="1435649"/>
          </a:xfrm>
          <a:prstGeom prst="rect">
            <a:avLst/>
          </a:prstGeom>
        </p:spPr>
        <p:txBody>
          <a:bodyPr vert="horz" wrap="square" lIns="0" tIns="12065" rIns="0" bIns="0" rtlCol="0">
            <a:spAutoFit/>
          </a:bodyPr>
          <a:lstStyle/>
          <a:p>
            <a:pPr marL="12700" marR="805815">
              <a:lnSpc>
                <a:spcPct val="100000"/>
              </a:lnSpc>
              <a:spcBef>
                <a:spcPts val="95"/>
              </a:spcBef>
            </a:pPr>
            <a:r>
              <a:rPr sz="1400" b="1" spc="-5" dirty="0">
                <a:solidFill>
                  <a:srgbClr val="6D7699"/>
                </a:solidFill>
                <a:latin typeface="Calibri"/>
                <a:cs typeface="Calibri"/>
              </a:rPr>
              <a:t>Improvements to  Recruitment of</a:t>
            </a:r>
            <a:r>
              <a:rPr sz="1400" b="1" spc="-35" dirty="0">
                <a:solidFill>
                  <a:srgbClr val="6D7699"/>
                </a:solidFill>
                <a:latin typeface="Calibri"/>
                <a:cs typeface="Calibri"/>
              </a:rPr>
              <a:t> </a:t>
            </a:r>
            <a:r>
              <a:rPr sz="1400" b="1" spc="-5" dirty="0">
                <a:solidFill>
                  <a:srgbClr val="6D7699"/>
                </a:solidFill>
                <a:latin typeface="Calibri"/>
                <a:cs typeface="Calibri"/>
              </a:rPr>
              <a:t>Health  </a:t>
            </a:r>
            <a:br>
              <a:rPr lang="en-US" sz="1400" b="1" spc="-5" dirty="0">
                <a:solidFill>
                  <a:srgbClr val="6D7699"/>
                </a:solidFill>
                <a:latin typeface="Calibri"/>
                <a:cs typeface="Calibri"/>
              </a:rPr>
            </a:br>
            <a:r>
              <a:rPr sz="1400" b="1" spc="-5" dirty="0">
                <a:solidFill>
                  <a:srgbClr val="6D7699"/>
                </a:solidFill>
                <a:latin typeface="Calibri"/>
                <a:cs typeface="Calibri"/>
              </a:rPr>
              <a:t>Care</a:t>
            </a:r>
            <a:r>
              <a:rPr sz="1400" b="1" spc="-15" dirty="0">
                <a:solidFill>
                  <a:srgbClr val="6D7699"/>
                </a:solidFill>
                <a:latin typeface="Calibri"/>
                <a:cs typeface="Calibri"/>
              </a:rPr>
              <a:t> </a:t>
            </a:r>
            <a:r>
              <a:rPr sz="1400" b="1" spc="-10" dirty="0">
                <a:solidFill>
                  <a:srgbClr val="6D7699"/>
                </a:solidFill>
                <a:latin typeface="Calibri"/>
                <a:cs typeface="Calibri"/>
              </a:rPr>
              <a:t>Professionals</a:t>
            </a:r>
            <a:endParaRPr sz="1400" dirty="0">
              <a:solidFill>
                <a:srgbClr val="6D7699"/>
              </a:solidFill>
              <a:latin typeface="Calibri"/>
              <a:cs typeface="Calibri"/>
            </a:endParaRPr>
          </a:p>
          <a:p>
            <a:pPr marL="27940">
              <a:lnSpc>
                <a:spcPct val="100000"/>
              </a:lnSpc>
              <a:spcBef>
                <a:spcPts val="315"/>
              </a:spcBef>
            </a:pPr>
            <a:r>
              <a:rPr sz="800" spc="-5" dirty="0">
                <a:latin typeface="Arial"/>
                <a:cs typeface="Arial"/>
              </a:rPr>
              <a:t>(Sections</a:t>
            </a:r>
            <a:r>
              <a:rPr sz="800" spc="10" dirty="0">
                <a:latin typeface="Arial"/>
                <a:cs typeface="Arial"/>
              </a:rPr>
              <a:t> </a:t>
            </a:r>
            <a:r>
              <a:rPr sz="800" spc="-5" dirty="0">
                <a:latin typeface="Arial"/>
                <a:cs typeface="Arial"/>
              </a:rPr>
              <a:t>301-306)</a:t>
            </a:r>
            <a:endParaRPr sz="800" dirty="0">
              <a:latin typeface="Arial"/>
              <a:cs typeface="Arial"/>
            </a:endParaRPr>
          </a:p>
          <a:p>
            <a:pPr marL="142240" marR="186055" indent="-114300">
              <a:lnSpc>
                <a:spcPct val="100000"/>
              </a:lnSpc>
              <a:buChar char="•"/>
              <a:tabLst>
                <a:tab pos="142875" algn="l"/>
              </a:tabLst>
            </a:pPr>
            <a:r>
              <a:rPr sz="800" spc="-5" dirty="0">
                <a:latin typeface="Arial"/>
                <a:cs typeface="Arial"/>
              </a:rPr>
              <a:t>Veterans healing Veterans medical access and  scholarship</a:t>
            </a:r>
            <a:r>
              <a:rPr sz="800" spc="5" dirty="0">
                <a:latin typeface="Arial"/>
                <a:cs typeface="Arial"/>
              </a:rPr>
              <a:t> </a:t>
            </a:r>
            <a:r>
              <a:rPr sz="800" spc="-5" dirty="0">
                <a:latin typeface="Arial"/>
                <a:cs typeface="Arial"/>
              </a:rPr>
              <a:t>program</a:t>
            </a:r>
            <a:endParaRPr sz="800" dirty="0">
              <a:latin typeface="Arial"/>
              <a:cs typeface="Arial"/>
            </a:endParaRPr>
          </a:p>
          <a:p>
            <a:pPr marL="142240" marR="147955" indent="-114300">
              <a:lnSpc>
                <a:spcPct val="100000"/>
              </a:lnSpc>
              <a:buChar char="•"/>
              <a:tabLst>
                <a:tab pos="142875" algn="l"/>
              </a:tabLst>
            </a:pPr>
            <a:r>
              <a:rPr sz="800" spc="-5" dirty="0">
                <a:latin typeface="Arial"/>
                <a:cs typeface="Arial"/>
              </a:rPr>
              <a:t>VA Health Professional Scholarship program for  physicians and</a:t>
            </a:r>
            <a:r>
              <a:rPr sz="800" spc="35" dirty="0">
                <a:latin typeface="Arial"/>
                <a:cs typeface="Arial"/>
              </a:rPr>
              <a:t> </a:t>
            </a:r>
            <a:r>
              <a:rPr sz="800" spc="-5" dirty="0">
                <a:latin typeface="Arial"/>
                <a:cs typeface="Arial"/>
              </a:rPr>
              <a:t>dentists</a:t>
            </a:r>
            <a:endParaRPr sz="800" dirty="0">
              <a:latin typeface="Arial"/>
              <a:cs typeface="Arial"/>
            </a:endParaRPr>
          </a:p>
          <a:p>
            <a:pPr marL="142240" marR="5080" indent="-114300">
              <a:lnSpc>
                <a:spcPct val="100000"/>
              </a:lnSpc>
              <a:buChar char="•"/>
              <a:tabLst>
                <a:tab pos="142875" algn="l"/>
              </a:tabLst>
            </a:pPr>
            <a:r>
              <a:rPr sz="800" spc="-5" dirty="0">
                <a:latin typeface="Arial"/>
                <a:cs typeface="Arial"/>
              </a:rPr>
              <a:t>Establish VA Specialty Education Loan Repayment  program</a:t>
            </a:r>
            <a:endParaRPr sz="800" dirty="0">
              <a:latin typeface="Arial"/>
              <a:cs typeface="Arial"/>
            </a:endParaRPr>
          </a:p>
        </p:txBody>
      </p:sp>
      <p:sp>
        <p:nvSpPr>
          <p:cNvPr id="16" name="object 16"/>
          <p:cNvSpPr txBox="1"/>
          <p:nvPr/>
        </p:nvSpPr>
        <p:spPr>
          <a:xfrm>
            <a:off x="3838447" y="4173473"/>
            <a:ext cx="466725" cy="513715"/>
          </a:xfrm>
          <a:prstGeom prst="rect">
            <a:avLst/>
          </a:prstGeom>
        </p:spPr>
        <p:txBody>
          <a:bodyPr vert="horz" wrap="square" lIns="0" tIns="12700" rIns="0" bIns="0" rtlCol="0">
            <a:spAutoFit/>
          </a:bodyPr>
          <a:lstStyle/>
          <a:p>
            <a:pPr marL="146050" marR="5080" indent="-133350">
              <a:lnSpc>
                <a:spcPct val="100000"/>
              </a:lnSpc>
              <a:spcBef>
                <a:spcPts val="100"/>
              </a:spcBef>
            </a:pPr>
            <a:r>
              <a:rPr sz="1600" b="1" spc="-5" dirty="0">
                <a:solidFill>
                  <a:schemeClr val="bg1"/>
                </a:solidFill>
                <a:latin typeface="Calibri"/>
                <a:cs typeface="Calibri"/>
              </a:rPr>
              <a:t>TITLE  IV</a:t>
            </a:r>
            <a:endParaRPr sz="1600">
              <a:solidFill>
                <a:schemeClr val="bg1"/>
              </a:solidFill>
              <a:latin typeface="Calibri"/>
              <a:cs typeface="Calibri"/>
            </a:endParaRPr>
          </a:p>
        </p:txBody>
      </p:sp>
      <p:sp>
        <p:nvSpPr>
          <p:cNvPr id="17" name="object 17"/>
          <p:cNvSpPr txBox="1"/>
          <p:nvPr/>
        </p:nvSpPr>
        <p:spPr>
          <a:xfrm>
            <a:off x="2187003" y="5404520"/>
            <a:ext cx="2275211" cy="873957"/>
          </a:xfrm>
          <a:prstGeom prst="rect">
            <a:avLst/>
          </a:prstGeom>
        </p:spPr>
        <p:txBody>
          <a:bodyPr vert="horz" wrap="square" lIns="0" tIns="12065" rIns="0" bIns="0" rtlCol="0">
            <a:spAutoFit/>
          </a:bodyPr>
          <a:lstStyle/>
          <a:p>
            <a:pPr marL="12700">
              <a:lnSpc>
                <a:spcPct val="100000"/>
              </a:lnSpc>
              <a:spcBef>
                <a:spcPts val="265"/>
              </a:spcBef>
            </a:pPr>
            <a:r>
              <a:rPr sz="800" spc="-5" dirty="0">
                <a:latin typeface="Arial"/>
                <a:cs typeface="Arial"/>
              </a:rPr>
              <a:t>(Sections</a:t>
            </a:r>
            <a:r>
              <a:rPr sz="800" spc="10" dirty="0">
                <a:latin typeface="Arial"/>
                <a:cs typeface="Arial"/>
              </a:rPr>
              <a:t> </a:t>
            </a:r>
            <a:r>
              <a:rPr sz="800" spc="-5" dirty="0">
                <a:latin typeface="Arial"/>
                <a:cs typeface="Arial"/>
              </a:rPr>
              <a:t>401-403)</a:t>
            </a:r>
            <a:endParaRPr sz="800" dirty="0">
              <a:latin typeface="Arial"/>
              <a:cs typeface="Arial"/>
            </a:endParaRPr>
          </a:p>
          <a:p>
            <a:pPr marL="127000" marR="292735" indent="-114300">
              <a:lnSpc>
                <a:spcPct val="100000"/>
              </a:lnSpc>
              <a:buChar char="•"/>
              <a:tabLst>
                <a:tab pos="127000" algn="l"/>
              </a:tabLst>
            </a:pPr>
            <a:r>
              <a:rPr sz="800" spc="-5" dirty="0">
                <a:latin typeface="Arial"/>
                <a:cs typeface="Arial"/>
              </a:rPr>
              <a:t>Development of criteria for  designation of underserved VA  facilities</a:t>
            </a:r>
            <a:endParaRPr sz="800" dirty="0">
              <a:latin typeface="Arial"/>
              <a:cs typeface="Arial"/>
            </a:endParaRPr>
          </a:p>
          <a:p>
            <a:pPr marL="127000" marR="5080" indent="-114300">
              <a:lnSpc>
                <a:spcPct val="100000"/>
              </a:lnSpc>
              <a:buChar char="•"/>
              <a:tabLst>
                <a:tab pos="127000" algn="l"/>
              </a:tabLst>
            </a:pPr>
            <a:r>
              <a:rPr sz="800" spc="-5" dirty="0">
                <a:latin typeface="Arial"/>
                <a:cs typeface="Arial"/>
              </a:rPr>
              <a:t>Pilot program for medical deployment  teams to underserved</a:t>
            </a:r>
            <a:r>
              <a:rPr sz="800" spc="50" dirty="0">
                <a:latin typeface="Arial"/>
                <a:cs typeface="Arial"/>
              </a:rPr>
              <a:t> </a:t>
            </a:r>
            <a:r>
              <a:rPr sz="800" spc="-5" dirty="0">
                <a:latin typeface="Arial"/>
                <a:cs typeface="Arial"/>
              </a:rPr>
              <a:t>facilities</a:t>
            </a:r>
            <a:endParaRPr sz="800" dirty="0">
              <a:latin typeface="Arial"/>
              <a:cs typeface="Arial"/>
            </a:endParaRPr>
          </a:p>
          <a:p>
            <a:pPr marL="127000" marR="129539" indent="-114300">
              <a:lnSpc>
                <a:spcPct val="100000"/>
              </a:lnSpc>
              <a:buChar char="•"/>
              <a:tabLst>
                <a:tab pos="127000" algn="l"/>
              </a:tabLst>
            </a:pPr>
            <a:r>
              <a:rPr sz="800" spc="-5" dirty="0">
                <a:latin typeface="Arial"/>
                <a:cs typeface="Arial"/>
              </a:rPr>
              <a:t>Pilot program on graduate medical  education and</a:t>
            </a:r>
            <a:r>
              <a:rPr sz="800" spc="50" dirty="0">
                <a:latin typeface="Arial"/>
                <a:cs typeface="Arial"/>
              </a:rPr>
              <a:t> </a:t>
            </a:r>
            <a:r>
              <a:rPr sz="800" spc="-5" dirty="0">
                <a:latin typeface="Arial"/>
                <a:cs typeface="Arial"/>
              </a:rPr>
              <a:t>residency</a:t>
            </a:r>
            <a:endParaRPr sz="800" dirty="0">
              <a:latin typeface="Arial"/>
              <a:cs typeface="Arial"/>
            </a:endParaRPr>
          </a:p>
        </p:txBody>
      </p:sp>
      <p:sp>
        <p:nvSpPr>
          <p:cNvPr id="18" name="object 18"/>
          <p:cNvSpPr txBox="1"/>
          <p:nvPr/>
        </p:nvSpPr>
        <p:spPr>
          <a:xfrm>
            <a:off x="3373373" y="3386328"/>
            <a:ext cx="466725" cy="513715"/>
          </a:xfrm>
          <a:prstGeom prst="rect">
            <a:avLst/>
          </a:prstGeom>
        </p:spPr>
        <p:txBody>
          <a:bodyPr vert="horz" wrap="square" lIns="0" tIns="12700" rIns="0" bIns="0" rtlCol="0">
            <a:spAutoFit/>
          </a:bodyPr>
          <a:lstStyle/>
          <a:p>
            <a:pPr marL="172720" marR="5080" indent="-160020">
              <a:lnSpc>
                <a:spcPct val="100000"/>
              </a:lnSpc>
              <a:spcBef>
                <a:spcPts val="100"/>
              </a:spcBef>
            </a:pPr>
            <a:r>
              <a:rPr sz="1600" b="1" spc="-5" dirty="0">
                <a:solidFill>
                  <a:schemeClr val="bg1"/>
                </a:solidFill>
                <a:latin typeface="Calibri"/>
                <a:cs typeface="Calibri"/>
              </a:rPr>
              <a:t>TITLE  </a:t>
            </a:r>
            <a:r>
              <a:rPr sz="1600" b="1" dirty="0">
                <a:solidFill>
                  <a:schemeClr val="bg1"/>
                </a:solidFill>
                <a:latin typeface="Calibri"/>
                <a:cs typeface="Calibri"/>
              </a:rPr>
              <a:t>V</a:t>
            </a:r>
            <a:endParaRPr sz="1600">
              <a:solidFill>
                <a:schemeClr val="bg1"/>
              </a:solidFill>
              <a:latin typeface="Calibri"/>
              <a:cs typeface="Calibri"/>
            </a:endParaRPr>
          </a:p>
        </p:txBody>
      </p:sp>
      <p:sp>
        <p:nvSpPr>
          <p:cNvPr id="19" name="object 19"/>
          <p:cNvSpPr txBox="1"/>
          <p:nvPr/>
        </p:nvSpPr>
        <p:spPr>
          <a:xfrm>
            <a:off x="218376" y="3291332"/>
            <a:ext cx="1085215" cy="227626"/>
          </a:xfrm>
          <a:prstGeom prst="rect">
            <a:avLst/>
          </a:prstGeom>
        </p:spPr>
        <p:txBody>
          <a:bodyPr vert="horz" wrap="square" lIns="0" tIns="12065" rIns="0" bIns="0" rtlCol="0">
            <a:spAutoFit/>
          </a:bodyPr>
          <a:lstStyle/>
          <a:p>
            <a:pPr marL="12700">
              <a:lnSpc>
                <a:spcPct val="100000"/>
              </a:lnSpc>
              <a:spcBef>
                <a:spcPts val="95"/>
              </a:spcBef>
            </a:pPr>
            <a:r>
              <a:rPr sz="1400" b="1" spc="-5" dirty="0">
                <a:solidFill>
                  <a:srgbClr val="949AB4"/>
                </a:solidFill>
                <a:latin typeface="Calibri"/>
                <a:cs typeface="Calibri"/>
              </a:rPr>
              <a:t>Other</a:t>
            </a:r>
            <a:r>
              <a:rPr sz="1400" b="1" spc="-45" dirty="0">
                <a:solidFill>
                  <a:srgbClr val="949AB4"/>
                </a:solidFill>
                <a:latin typeface="Calibri"/>
                <a:cs typeface="Calibri"/>
              </a:rPr>
              <a:t> </a:t>
            </a:r>
            <a:r>
              <a:rPr sz="1400" b="1" spc="-10" dirty="0">
                <a:solidFill>
                  <a:srgbClr val="949AB4"/>
                </a:solidFill>
                <a:latin typeface="Calibri"/>
                <a:cs typeface="Calibri"/>
              </a:rPr>
              <a:t>Matters</a:t>
            </a:r>
            <a:endParaRPr sz="1400" dirty="0">
              <a:solidFill>
                <a:srgbClr val="949AB4"/>
              </a:solidFill>
              <a:latin typeface="Calibri"/>
              <a:cs typeface="Calibri"/>
            </a:endParaRPr>
          </a:p>
        </p:txBody>
      </p:sp>
      <p:sp>
        <p:nvSpPr>
          <p:cNvPr id="20" name="object 20"/>
          <p:cNvSpPr txBox="1"/>
          <p:nvPr/>
        </p:nvSpPr>
        <p:spPr>
          <a:xfrm>
            <a:off x="218376" y="3551173"/>
            <a:ext cx="2207260" cy="1244600"/>
          </a:xfrm>
          <a:prstGeom prst="rect">
            <a:avLst/>
          </a:prstGeom>
        </p:spPr>
        <p:txBody>
          <a:bodyPr vert="horz" wrap="square" lIns="0" tIns="12065" rIns="0" bIns="0" rtlCol="0">
            <a:spAutoFit/>
          </a:bodyPr>
          <a:lstStyle/>
          <a:p>
            <a:pPr marL="12700">
              <a:lnSpc>
                <a:spcPct val="100000"/>
              </a:lnSpc>
              <a:spcBef>
                <a:spcPts val="95"/>
              </a:spcBef>
            </a:pPr>
            <a:r>
              <a:rPr sz="800" spc="-5" dirty="0">
                <a:latin typeface="Arial"/>
                <a:cs typeface="Arial"/>
              </a:rPr>
              <a:t>(Sections</a:t>
            </a:r>
            <a:r>
              <a:rPr sz="800" spc="10" dirty="0">
                <a:latin typeface="Arial"/>
                <a:cs typeface="Arial"/>
              </a:rPr>
              <a:t> </a:t>
            </a:r>
            <a:r>
              <a:rPr sz="800" spc="-5" dirty="0">
                <a:latin typeface="Arial"/>
                <a:cs typeface="Arial"/>
              </a:rPr>
              <a:t>501-512)</a:t>
            </a:r>
            <a:endParaRPr sz="800" dirty="0">
              <a:latin typeface="Arial"/>
              <a:cs typeface="Arial"/>
            </a:endParaRPr>
          </a:p>
          <a:p>
            <a:pPr marL="127000" marR="5080" indent="-114300">
              <a:lnSpc>
                <a:spcPct val="100000"/>
              </a:lnSpc>
              <a:buChar char="•"/>
              <a:tabLst>
                <a:tab pos="127000" algn="l"/>
              </a:tabLst>
            </a:pPr>
            <a:r>
              <a:rPr sz="800" spc="-5" dirty="0">
                <a:latin typeface="Arial"/>
                <a:cs typeface="Arial"/>
              </a:rPr>
              <a:t>Authorization of major medical facility projects  in Livermore,</a:t>
            </a:r>
            <a:r>
              <a:rPr sz="800" spc="5" dirty="0">
                <a:latin typeface="Arial"/>
                <a:cs typeface="Arial"/>
              </a:rPr>
              <a:t> </a:t>
            </a:r>
            <a:r>
              <a:rPr sz="800" spc="-5" dirty="0">
                <a:latin typeface="Arial"/>
                <a:cs typeface="Arial"/>
              </a:rPr>
              <a:t>CA</a:t>
            </a:r>
            <a:endParaRPr sz="800" dirty="0">
              <a:latin typeface="Arial"/>
              <a:cs typeface="Arial"/>
            </a:endParaRPr>
          </a:p>
          <a:p>
            <a:pPr marL="127000" marR="77470" indent="-114300">
              <a:lnSpc>
                <a:spcPct val="100000"/>
              </a:lnSpc>
              <a:buChar char="•"/>
              <a:tabLst>
                <a:tab pos="127000" algn="l"/>
              </a:tabLst>
            </a:pPr>
            <a:r>
              <a:rPr sz="800" spc="-5" dirty="0">
                <a:latin typeface="Arial"/>
                <a:cs typeface="Arial"/>
              </a:rPr>
              <a:t>Extension of reduced VA pension for certain  veterans covered by Medicaid plans for  services furnished by nursing</a:t>
            </a:r>
            <a:r>
              <a:rPr sz="800" spc="65" dirty="0">
                <a:latin typeface="Arial"/>
                <a:cs typeface="Arial"/>
              </a:rPr>
              <a:t> </a:t>
            </a:r>
            <a:r>
              <a:rPr sz="800" spc="-5" dirty="0">
                <a:latin typeface="Arial"/>
                <a:cs typeface="Arial"/>
              </a:rPr>
              <a:t>facilities</a:t>
            </a:r>
            <a:endParaRPr sz="800" dirty="0">
              <a:latin typeface="Arial"/>
              <a:cs typeface="Arial"/>
            </a:endParaRPr>
          </a:p>
          <a:p>
            <a:pPr marL="127000" marR="191770" indent="-114300">
              <a:lnSpc>
                <a:spcPct val="100000"/>
              </a:lnSpc>
              <a:buChar char="•"/>
              <a:tabLst>
                <a:tab pos="127000" algn="l"/>
              </a:tabLst>
            </a:pPr>
            <a:r>
              <a:rPr sz="800" spc="-5" dirty="0">
                <a:latin typeface="Arial"/>
                <a:cs typeface="Arial"/>
              </a:rPr>
              <a:t>Peer specialists in Patient Aligned Care  Team (PACT) settings, VA medical scribe  pilot program, technical corrections, and  budgetary</a:t>
            </a:r>
            <a:r>
              <a:rPr sz="800" spc="10" dirty="0">
                <a:latin typeface="Arial"/>
                <a:cs typeface="Arial"/>
              </a:rPr>
              <a:t> </a:t>
            </a:r>
            <a:r>
              <a:rPr sz="800" spc="-5" dirty="0">
                <a:latin typeface="Arial"/>
                <a:cs typeface="Arial"/>
              </a:rPr>
              <a:t>effects</a:t>
            </a:r>
            <a:endParaRPr sz="800" dirty="0">
              <a:latin typeface="Arial"/>
              <a:cs typeface="Arial"/>
            </a:endParaRPr>
          </a:p>
        </p:txBody>
      </p:sp>
      <p:sp>
        <p:nvSpPr>
          <p:cNvPr id="21" name="object 21"/>
          <p:cNvSpPr txBox="1"/>
          <p:nvPr/>
        </p:nvSpPr>
        <p:spPr>
          <a:xfrm>
            <a:off x="1675131" y="6491387"/>
            <a:ext cx="5793739" cy="258404"/>
          </a:xfrm>
          <a:prstGeom prst="rect">
            <a:avLst/>
          </a:prstGeom>
        </p:spPr>
        <p:txBody>
          <a:bodyPr vert="horz" wrap="square" lIns="0" tIns="12065" rIns="0" bIns="0" rtlCol="0">
            <a:spAutoFit/>
          </a:bodyPr>
          <a:lstStyle/>
          <a:p>
            <a:pPr marL="12700" marR="5080">
              <a:lnSpc>
                <a:spcPct val="100000"/>
              </a:lnSpc>
              <a:spcBef>
                <a:spcPts val="95"/>
              </a:spcBef>
            </a:pPr>
            <a:r>
              <a:rPr sz="800" i="1" spc="-5" dirty="0">
                <a:latin typeface="Calibri"/>
                <a:cs typeface="Calibri"/>
              </a:rPr>
              <a:t>* This is a high-level overview. Subsections to the provision, sub-owners and cooperating offices are not listed. For detailed information, please see the MISSION </a:t>
            </a:r>
            <a:r>
              <a:rPr sz="800" i="1" spc="-10" dirty="0">
                <a:latin typeface="Calibri"/>
                <a:cs typeface="Calibri"/>
              </a:rPr>
              <a:t>crosswalk </a:t>
            </a:r>
            <a:r>
              <a:rPr sz="800" i="1" spc="-5" dirty="0">
                <a:latin typeface="Calibri"/>
                <a:cs typeface="Calibri"/>
              </a:rPr>
              <a:t>on Share Point </a:t>
            </a:r>
            <a:r>
              <a:rPr sz="800" i="1" spc="-10" dirty="0">
                <a:latin typeface="Calibri"/>
                <a:cs typeface="Calibri"/>
              </a:rPr>
              <a:t>at </a:t>
            </a:r>
            <a:r>
              <a:rPr sz="800" i="1" u="sng" spc="155" dirty="0">
                <a:solidFill>
                  <a:srgbClr val="0562C1"/>
                </a:solidFill>
                <a:uFill>
                  <a:solidFill>
                    <a:srgbClr val="0562C1"/>
                  </a:solidFill>
                </a:uFill>
                <a:latin typeface="Calibri"/>
                <a:cs typeface="Calibri"/>
              </a:rPr>
              <a:t> </a:t>
            </a:r>
            <a:r>
              <a:rPr sz="800" i="1" u="sng" spc="-5" dirty="0">
                <a:solidFill>
                  <a:srgbClr val="0562C1"/>
                </a:solidFill>
                <a:uFill>
                  <a:solidFill>
                    <a:srgbClr val="0562C1"/>
                  </a:solidFill>
                </a:uFill>
                <a:latin typeface="Calibri"/>
                <a:cs typeface="Calibri"/>
                <a:hlinkClick r:id="rId3"/>
              </a:rPr>
              <a:t>https://vaww.vashare.vha.va.gov/sites/LIT/MISSION_Act/_layouts/15/start.aspx</a:t>
            </a:r>
            <a:endParaRPr sz="800" dirty="0">
              <a:latin typeface="Calibri"/>
              <a:cs typeface="Calibri"/>
            </a:endParaRPr>
          </a:p>
        </p:txBody>
      </p:sp>
      <p:sp>
        <p:nvSpPr>
          <p:cNvPr id="27" name="Title 26">
            <a:extLst>
              <a:ext uri="{FF2B5EF4-FFF2-40B4-BE49-F238E27FC236}">
                <a16:creationId xmlns:a16="http://schemas.microsoft.com/office/drawing/2014/main" id="{265C3065-8F80-479D-8C5A-646F33605260}"/>
              </a:ext>
            </a:extLst>
          </p:cNvPr>
          <p:cNvSpPr>
            <a:spLocks noGrp="1"/>
          </p:cNvSpPr>
          <p:nvPr>
            <p:ph type="title" idx="4294967295"/>
          </p:nvPr>
        </p:nvSpPr>
        <p:spPr>
          <a:xfrm>
            <a:off x="4002563" y="3264851"/>
            <a:ext cx="1111568" cy="673610"/>
          </a:xfrm>
        </p:spPr>
        <p:txBody>
          <a:bodyPr/>
          <a:lstStyle/>
          <a:p>
            <a:r>
              <a:rPr lang="en-US" sz="1200" dirty="0"/>
              <a:t>VA MISSION Act Titles</a:t>
            </a:r>
          </a:p>
        </p:txBody>
      </p:sp>
      <p:sp>
        <p:nvSpPr>
          <p:cNvPr id="24" name="TextBox 23"/>
          <p:cNvSpPr txBox="1"/>
          <p:nvPr/>
        </p:nvSpPr>
        <p:spPr>
          <a:xfrm>
            <a:off x="2790696" y="4872974"/>
            <a:ext cx="1632077" cy="523220"/>
          </a:xfrm>
          <a:prstGeom prst="rect">
            <a:avLst/>
          </a:prstGeom>
          <a:noFill/>
        </p:spPr>
        <p:txBody>
          <a:bodyPr wrap="square" rtlCol="0">
            <a:spAutoFit/>
          </a:bodyPr>
          <a:lstStyle/>
          <a:p>
            <a:r>
              <a:rPr lang="en-US" sz="1400" b="1" spc="-5" dirty="0">
                <a:solidFill>
                  <a:srgbClr val="949AB4"/>
                </a:solidFill>
                <a:cs typeface="Calibri"/>
              </a:rPr>
              <a:t>Health Care in  </a:t>
            </a:r>
            <a:r>
              <a:rPr lang="en-US" sz="1400" b="1" spc="-5">
                <a:solidFill>
                  <a:srgbClr val="949AB4"/>
                </a:solidFill>
                <a:cs typeface="Calibri"/>
              </a:rPr>
              <a:t>Underserved</a:t>
            </a:r>
            <a:r>
              <a:rPr lang="en-US" sz="1400" b="1" spc="-40">
                <a:solidFill>
                  <a:srgbClr val="949AB4"/>
                </a:solidFill>
                <a:cs typeface="Calibri"/>
              </a:rPr>
              <a:t> </a:t>
            </a:r>
            <a:r>
              <a:rPr lang="en-US" sz="1400" b="1" spc="-5">
                <a:solidFill>
                  <a:srgbClr val="949AB4"/>
                </a:solidFill>
                <a:cs typeface="Calibri"/>
              </a:rPr>
              <a:t>Areas</a:t>
            </a:r>
            <a:endParaRPr lang="en-US" dirty="0"/>
          </a:p>
        </p:txBody>
      </p:sp>
    </p:spTree>
    <p:extLst>
      <p:ext uri="{BB962C8B-B14F-4D97-AF65-F5344CB8AC3E}">
        <p14:creationId xmlns:p14="http://schemas.microsoft.com/office/powerpoint/2010/main" val="174586985"/>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Title 1">
            <a:extLst>
              <a:ext uri="{FF2B5EF4-FFF2-40B4-BE49-F238E27FC236}">
                <a16:creationId xmlns:a16="http://schemas.microsoft.com/office/drawing/2014/main" id="{443B7112-9C75-4C5F-9859-456AEDE0D874}"/>
              </a:ext>
            </a:extLst>
          </p:cNvPr>
          <p:cNvSpPr>
            <a:spLocks noGrp="1"/>
          </p:cNvSpPr>
          <p:nvPr>
            <p:ph type="title"/>
          </p:nvPr>
        </p:nvSpPr>
        <p:spPr/>
        <p:txBody>
          <a:bodyPr>
            <a:normAutofit fontScale="90000"/>
          </a:bodyPr>
          <a:lstStyle/>
          <a:p>
            <a:pPr algn="ctr"/>
            <a:r>
              <a:rPr lang="en-US" altLang="en-US" sz="4800" dirty="0">
                <a:cs typeface="Georgia" panose="02040502050405020303" pitchFamily="18" charset="0"/>
              </a:rPr>
              <a:t>What’s Next for the                           VA MISSION Act? </a:t>
            </a:r>
          </a:p>
        </p:txBody>
      </p:sp>
      <p:sp>
        <p:nvSpPr>
          <p:cNvPr id="73731" name="Content Placeholder 2">
            <a:extLst>
              <a:ext uri="{FF2B5EF4-FFF2-40B4-BE49-F238E27FC236}">
                <a16:creationId xmlns:a16="http://schemas.microsoft.com/office/drawing/2014/main" id="{A7E9400D-7B99-4441-98EC-92871973C053}"/>
              </a:ext>
            </a:extLst>
          </p:cNvPr>
          <p:cNvSpPr>
            <a:spLocks noGrp="1"/>
          </p:cNvSpPr>
          <p:nvPr>
            <p:ph idx="1"/>
          </p:nvPr>
        </p:nvSpPr>
        <p:spPr>
          <a:xfrm>
            <a:off x="457200" y="1935163"/>
            <a:ext cx="8229600" cy="4191000"/>
          </a:xfrm>
        </p:spPr>
        <p:txBody>
          <a:bodyPr>
            <a:normAutofit/>
          </a:bodyPr>
          <a:lstStyle/>
          <a:p>
            <a:r>
              <a:rPr lang="en-US" altLang="en-US" dirty="0"/>
              <a:t>Regulations need to be established- this is usually an 18-24 month process.</a:t>
            </a:r>
          </a:p>
          <a:p>
            <a:r>
              <a:rPr lang="en-US" altLang="en-US" dirty="0"/>
              <a:t>Should bring VA more flexibility to work with other government partners when enacted.</a:t>
            </a:r>
          </a:p>
          <a:p>
            <a:r>
              <a:rPr lang="en-US" altLang="en-US" dirty="0"/>
              <a:t>Enactment is dependent on federal funding.</a:t>
            </a:r>
          </a:p>
        </p:txBody>
      </p:sp>
    </p:spTree>
    <p:extLst>
      <p:ext uri="{BB962C8B-B14F-4D97-AF65-F5344CB8AC3E}">
        <p14:creationId xmlns:p14="http://schemas.microsoft.com/office/powerpoint/2010/main" val="312058236"/>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04F1926-D5FC-49F4-9356-71744A60F41B}"/>
              </a:ext>
            </a:extLst>
          </p:cNvPr>
          <p:cNvSpPr>
            <a:spLocks noGrp="1"/>
          </p:cNvSpPr>
          <p:nvPr>
            <p:ph type="title"/>
          </p:nvPr>
        </p:nvSpPr>
        <p:spPr/>
        <p:txBody>
          <a:bodyPr/>
          <a:lstStyle/>
          <a:p>
            <a:r>
              <a:rPr lang="en-US" dirty="0"/>
              <a:t>Contact Information</a:t>
            </a:r>
          </a:p>
        </p:txBody>
      </p:sp>
      <p:sp>
        <p:nvSpPr>
          <p:cNvPr id="3" name="Content Placeholder 2">
            <a:extLst>
              <a:ext uri="{FF2B5EF4-FFF2-40B4-BE49-F238E27FC236}">
                <a16:creationId xmlns:a16="http://schemas.microsoft.com/office/drawing/2014/main" id="{6BE8E13E-D2F6-4123-99CB-2EB5E0E9F20A}"/>
              </a:ext>
            </a:extLst>
          </p:cNvPr>
          <p:cNvSpPr>
            <a:spLocks noGrp="1"/>
          </p:cNvSpPr>
          <p:nvPr>
            <p:ph sz="half" idx="1"/>
          </p:nvPr>
        </p:nvSpPr>
        <p:spPr/>
        <p:txBody>
          <a:bodyPr/>
          <a:lstStyle/>
          <a:p>
            <a:r>
              <a:rPr lang="en-US" dirty="0"/>
              <a:t>Edward Bope MD</a:t>
            </a:r>
          </a:p>
          <a:p>
            <a:pPr lvl="1"/>
            <a:r>
              <a:rPr lang="en-US" dirty="0"/>
              <a:t>Edward.Bope@va.gov</a:t>
            </a:r>
          </a:p>
          <a:p>
            <a:r>
              <a:rPr lang="en-US" dirty="0"/>
              <a:t>Anthony Albanese MD</a:t>
            </a:r>
          </a:p>
          <a:p>
            <a:pPr lvl="1"/>
            <a:r>
              <a:rPr lang="en-US" sz="2000" b="1" dirty="0"/>
              <a:t>Anthony.Albanese@va.gov</a:t>
            </a:r>
          </a:p>
          <a:p>
            <a:pPr marL="457200" lvl="1" indent="0">
              <a:buNone/>
            </a:pPr>
            <a:r>
              <a:rPr lang="en-US" dirty="0"/>
              <a:t>				</a:t>
            </a:r>
          </a:p>
          <a:p>
            <a:pPr marL="0" indent="0">
              <a:buNone/>
            </a:pPr>
            <a:endParaRPr lang="en-US" dirty="0"/>
          </a:p>
        </p:txBody>
      </p:sp>
      <p:pic>
        <p:nvPicPr>
          <p:cNvPr id="6" name="Content Placeholder 5">
            <a:extLst>
              <a:ext uri="{FF2B5EF4-FFF2-40B4-BE49-F238E27FC236}">
                <a16:creationId xmlns:a16="http://schemas.microsoft.com/office/drawing/2014/main" id="{4B92ECB3-24D7-439B-8AB4-950B435E60A5}"/>
              </a:ext>
            </a:extLst>
          </p:cNvPr>
          <p:cNvPicPr>
            <a:picLocks noGrp="1" noChangeAspect="1"/>
          </p:cNvPicPr>
          <p:nvPr>
            <p:ph sz="half" idx="2"/>
          </p:nvPr>
        </p:nvPicPr>
        <p:blipFill>
          <a:blip r:embed="rId2" cstate="print">
            <a:extLst>
              <a:ext uri="{28A0092B-C50C-407E-A947-70E740481C1C}">
                <a14:useLocalDpi xmlns:a14="http://schemas.microsoft.com/office/drawing/2010/main" val="0"/>
              </a:ext>
              <a:ext uri="{837473B0-CC2E-450A-ABE3-18F120FF3D39}">
                <a1611:picAttrSrcUrl xmlns:a1611="http://schemas.microsoft.com/office/drawing/2016/11/main" r:id="rId3"/>
              </a:ext>
            </a:extLst>
          </a:blip>
          <a:stretch>
            <a:fillRect/>
          </a:stretch>
        </p:blipFill>
        <p:spPr>
          <a:xfrm>
            <a:off x="4970264" y="1600200"/>
            <a:ext cx="3394472" cy="4525963"/>
          </a:xfrm>
        </p:spPr>
      </p:pic>
      <p:sp>
        <p:nvSpPr>
          <p:cNvPr id="7" name="TextBox 6">
            <a:extLst>
              <a:ext uri="{FF2B5EF4-FFF2-40B4-BE49-F238E27FC236}">
                <a16:creationId xmlns:a16="http://schemas.microsoft.com/office/drawing/2014/main" id="{A46C150C-A7CB-4D8F-A0FD-B918738718B6}"/>
              </a:ext>
            </a:extLst>
          </p:cNvPr>
          <p:cNvSpPr txBox="1"/>
          <p:nvPr/>
        </p:nvSpPr>
        <p:spPr>
          <a:xfrm>
            <a:off x="4970264" y="6126163"/>
            <a:ext cx="3394472" cy="230832"/>
          </a:xfrm>
          <a:prstGeom prst="rect">
            <a:avLst/>
          </a:prstGeom>
          <a:noFill/>
        </p:spPr>
        <p:txBody>
          <a:bodyPr wrap="square" rtlCol="0">
            <a:spAutoFit/>
          </a:bodyPr>
          <a:lstStyle/>
          <a:p>
            <a:r>
              <a:rPr lang="en-US" sz="900">
                <a:hlinkClick r:id="rId3" tooltip="http://commons.wikimedia.org/wiki/File:USA_Flag_-_Hyannis_-_Massachusetts.jpg"/>
              </a:rPr>
              <a:t>This Photo</a:t>
            </a:r>
            <a:r>
              <a:rPr lang="en-US" sz="900"/>
              <a:t> by Unknown Author is licensed under </a:t>
            </a:r>
            <a:r>
              <a:rPr lang="en-US" sz="900">
                <a:hlinkClick r:id="rId4" tooltip="https://creativecommons.org/licenses/by-sa/3.0/"/>
              </a:rPr>
              <a:t>CC BY-SA</a:t>
            </a:r>
            <a:endParaRPr lang="en-US" sz="900"/>
          </a:p>
        </p:txBody>
      </p:sp>
    </p:spTree>
    <p:extLst>
      <p:ext uri="{BB962C8B-B14F-4D97-AF65-F5344CB8AC3E}">
        <p14:creationId xmlns:p14="http://schemas.microsoft.com/office/powerpoint/2010/main" val="2365363328"/>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xml><?xml version="1.0" encoding="utf-8"?>
<p:tagLst xmlns:a="http://schemas.openxmlformats.org/drawingml/2006/main" xmlns:r="http://schemas.openxmlformats.org/officeDocument/2006/relationships" xmlns:p="http://schemas.openxmlformats.org/presentationml/2006/main">
  <p:tag name="THINKCELLSHAPEDONOTDELETE" val="tqojR.ZQXThablrlqwIxrmw"/>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1296</TotalTime>
  <Words>3126</Words>
  <Application>Microsoft Office PowerPoint</Application>
  <PresentationFormat>On-screen Show (4:3)</PresentationFormat>
  <Paragraphs>390</Paragraphs>
  <Slides>36</Slides>
  <Notes>12</Notes>
  <HiddenSlides>0</HiddenSlides>
  <MMClips>0</MMClips>
  <ScaleCrop>false</ScaleCrop>
  <HeadingPairs>
    <vt:vector size="8" baseType="variant">
      <vt:variant>
        <vt:lpstr>Fonts Used</vt:lpstr>
      </vt:variant>
      <vt:variant>
        <vt:i4>7</vt:i4>
      </vt:variant>
      <vt:variant>
        <vt:lpstr>Theme</vt:lpstr>
      </vt:variant>
      <vt:variant>
        <vt:i4>1</vt:i4>
      </vt:variant>
      <vt:variant>
        <vt:lpstr>Embedded OLE Servers</vt:lpstr>
      </vt:variant>
      <vt:variant>
        <vt:i4>1</vt:i4>
      </vt:variant>
      <vt:variant>
        <vt:lpstr>Slide Titles</vt:lpstr>
      </vt:variant>
      <vt:variant>
        <vt:i4>36</vt:i4>
      </vt:variant>
    </vt:vector>
  </HeadingPairs>
  <TitlesOfParts>
    <vt:vector size="45" baseType="lpstr">
      <vt:lpstr>Arial</vt:lpstr>
      <vt:lpstr>Calibri</vt:lpstr>
      <vt:lpstr>Courier New</vt:lpstr>
      <vt:lpstr>Georgia</vt:lpstr>
      <vt:lpstr>Symbol</vt:lpstr>
      <vt:lpstr>Times New Roman</vt:lpstr>
      <vt:lpstr>Wingdings</vt:lpstr>
      <vt:lpstr>Office Theme</vt:lpstr>
      <vt:lpstr>think-cell Slide</vt:lpstr>
      <vt:lpstr>VA- An Academic Partner for GME Expansion Tribal Self Governance Conference,  2019</vt:lpstr>
      <vt:lpstr>What is the VHA Mission?</vt:lpstr>
      <vt:lpstr>Veterans Health Administration Scope</vt:lpstr>
      <vt:lpstr>Education is one of VA’s 4 Statutory Missions (38 USC 7302)</vt:lpstr>
      <vt:lpstr>Medical Education Scope</vt:lpstr>
      <vt:lpstr>Scope of Affiliations (AY2016-17)</vt:lpstr>
      <vt:lpstr>Veterans Access, Choice, &amp; Accountability Act (VACAA)</vt:lpstr>
      <vt:lpstr>VACAA GME Expansion at 5 Years By the Numbers</vt:lpstr>
      <vt:lpstr>Challenges</vt:lpstr>
      <vt:lpstr>Additional Points of Interest</vt:lpstr>
      <vt:lpstr>The VA MISSION Act                  of 2018</vt:lpstr>
      <vt:lpstr>VA MISSION Act of 2018</vt:lpstr>
      <vt:lpstr>PowerPoint Presentation</vt:lpstr>
      <vt:lpstr>The VA MISSION Act</vt:lpstr>
      <vt:lpstr>VA MISSION Act: Four Pillars</vt:lpstr>
      <vt:lpstr>The VA MISSION Act -  Title I  Caring for Our Veterans (Developing an Integrated High Performing Network)</vt:lpstr>
      <vt:lpstr>The VA MISSION Act- Title II Asset and Infrastructure Review</vt:lpstr>
      <vt:lpstr>The VA MISSION Act Title III Improvements to the recruitment of health care professionals</vt:lpstr>
      <vt:lpstr>The VA MISSION Act Title III Improvements to the recruitment of health care professionals</vt:lpstr>
      <vt:lpstr>The VA MISSION Act Title III Improvements to the recruitment of health care professionals</vt:lpstr>
      <vt:lpstr>The VA MISSION Act Title III Improvements to the recruitment of health care professionals</vt:lpstr>
      <vt:lpstr>              Veterans Healing Veterans Teague-Cranston              HBCU______               </vt:lpstr>
      <vt:lpstr>The VA MISSION Act - Title IV Healthcare in Underserved Areas</vt:lpstr>
      <vt:lpstr>The VA MISSION Act - Title IV Healthcare in Underserved Areas</vt:lpstr>
      <vt:lpstr>The VA MISSION Act - Title IV Healthcare in Underserved Areas</vt:lpstr>
      <vt:lpstr>The VA MISSION Act - Title IV Healthcare in Underserved Areas</vt:lpstr>
      <vt:lpstr>Additional Areas Healthcare in Underserved Areas</vt:lpstr>
      <vt:lpstr>The VA MISSION Act - Title V  Other Matters</vt:lpstr>
      <vt:lpstr>The VA MISSION Act - Title V  Other Matters</vt:lpstr>
      <vt:lpstr>The VA MISSION Act - Title V Podiatry Pay </vt:lpstr>
      <vt:lpstr>The VA MISSION Act - Title V  Other Matters</vt:lpstr>
      <vt:lpstr>The VA MISSION Act - Title V  Peer Specialists</vt:lpstr>
      <vt:lpstr>The VA MISSION Act - Title V  Medical Scribe Pilot Program</vt:lpstr>
      <vt:lpstr>VA MISSION Act Titles</vt:lpstr>
      <vt:lpstr>What’s Next for the                           VA MISSION Act? </vt:lpstr>
      <vt:lpstr>Contact Information</vt:lpstr>
    </vt:vector>
  </TitlesOfParts>
  <Company>Microsoft</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Disclosures</dc:title>
  <dc:creator>Danielle Spencer</dc:creator>
  <cp:lastModifiedBy>Bope, Edward T., MD (OAA/Columbus VA)</cp:lastModifiedBy>
  <cp:revision>108</cp:revision>
  <dcterms:created xsi:type="dcterms:W3CDTF">2015-02-10T20:28:04Z</dcterms:created>
  <dcterms:modified xsi:type="dcterms:W3CDTF">2019-04-01T22:17:38Z</dcterms:modified>
</cp:coreProperties>
</file>