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wdp" ContentType="image/vnd.ms-photo"/>
  <Default Extension="tiff" ContentType="image/tiff"/>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charts/chart2.xml" ContentType="application/vnd.openxmlformats-officedocument.drawingml.chart+xml"/>
  <Override PartName="/ppt/charts/style1.xml" ContentType="application/vnd.ms-office.chartstyle+xml"/>
  <Override PartName="/ppt/charts/colors1.xml" ContentType="application/vnd.ms-office.chartcolorstyle+xml"/>
  <Override PartName="/ppt/notesSlides/notesSlide14.xml" ContentType="application/vnd.openxmlformats-officedocument.presentationml.notesSlide+xml"/>
  <Override PartName="/ppt/charts/chart3.xml" ContentType="application/vnd.openxmlformats-officedocument.drawingml.chart+xml"/>
  <Override PartName="/ppt/charts/style2.xml" ContentType="application/vnd.ms-office.chartstyle+xml"/>
  <Override PartName="/ppt/charts/colors2.xml" ContentType="application/vnd.ms-office.chartcolorstyle+xml"/>
  <Override PartName="/ppt/notesSlides/notesSlide15.xml" ContentType="application/vnd.openxmlformats-officedocument.presentationml.notesSlide+xml"/>
  <Override PartName="/ppt/charts/chart4.xml" ContentType="application/vnd.openxmlformats-officedocument.drawingml.chart+xml"/>
  <Override PartName="/ppt/charts/style3.xml" ContentType="application/vnd.ms-office.chartstyle+xml"/>
  <Override PartName="/ppt/charts/colors3.xml" ContentType="application/vnd.ms-office.chartcolorstyl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media/image54.jpg" ContentType="image/jpg"/>
  <Override PartName="/docProps/core.xml" ContentType="application/vnd.openxmlformats-package.core-properties+xml"/>
  <Override PartName="/docProps/app.xml" ContentType="application/vnd.openxmlformats-officedocument.extended-properties+xml"/>
  <Override PartName="/ppt/charts/chart1.xml" ContentType="application/vnd.openxmlformats-officedocument.drawingml.chart+xml"/>
  <Override PartName="/ppt/charts/colors10.xml" ContentType="application/vnd.ms-office.chartcolorstyle+xml"/>
  <Override PartName="/ppt/charts/style10.xml" ContentType="application/vnd.ms-office.chartstyle+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37"/>
  </p:notesMasterIdLst>
  <p:handoutMasterIdLst>
    <p:handoutMasterId r:id="rId38"/>
  </p:handoutMasterIdLst>
  <p:sldIdLst>
    <p:sldId id="374" r:id="rId2"/>
    <p:sldId id="376" r:id="rId3"/>
    <p:sldId id="406" r:id="rId4"/>
    <p:sldId id="395" r:id="rId5"/>
    <p:sldId id="380" r:id="rId6"/>
    <p:sldId id="396" r:id="rId7"/>
    <p:sldId id="398" r:id="rId8"/>
    <p:sldId id="404" r:id="rId9"/>
    <p:sldId id="405" r:id="rId10"/>
    <p:sldId id="397" r:id="rId11"/>
    <p:sldId id="402" r:id="rId12"/>
    <p:sldId id="403" r:id="rId13"/>
    <p:sldId id="371" r:id="rId14"/>
    <p:sldId id="373" r:id="rId15"/>
    <p:sldId id="379" r:id="rId16"/>
    <p:sldId id="378" r:id="rId17"/>
    <p:sldId id="386" r:id="rId18"/>
    <p:sldId id="387" r:id="rId19"/>
    <p:sldId id="388" r:id="rId20"/>
    <p:sldId id="389" r:id="rId21"/>
    <p:sldId id="330" r:id="rId22"/>
    <p:sldId id="331" r:id="rId23"/>
    <p:sldId id="333" r:id="rId24"/>
    <p:sldId id="400" r:id="rId25"/>
    <p:sldId id="393" r:id="rId26"/>
    <p:sldId id="312" r:id="rId27"/>
    <p:sldId id="343" r:id="rId28"/>
    <p:sldId id="317" r:id="rId29"/>
    <p:sldId id="345" r:id="rId30"/>
    <p:sldId id="309" r:id="rId31"/>
    <p:sldId id="350" r:id="rId32"/>
    <p:sldId id="368" r:id="rId33"/>
    <p:sldId id="369" r:id="rId34"/>
    <p:sldId id="366" r:id="rId35"/>
    <p:sldId id="385" r:id="rId36"/>
  </p:sldIdLst>
  <p:sldSz cx="12192000" cy="6858000"/>
  <p:notesSz cx="6950075" cy="9236075"/>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useTimings="0">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0"/>
      </p:ext>
    </p:extLst>
  </p:showPr>
  <p:clrMru>
    <a:srgbClr val="5898FB"/>
    <a:srgbClr val="EDEDE8"/>
    <a:srgbClr val="26547C"/>
    <a:srgbClr val="B6B7B6"/>
    <a:srgbClr val="FFFFFF"/>
    <a:srgbClr val="E6EEF2"/>
    <a:srgbClr val="FFF301"/>
    <a:srgbClr val="F1850F"/>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7975" autoAdjust="0"/>
    <p:restoredTop sz="75799" autoAdjust="0"/>
  </p:normalViewPr>
  <p:slideViewPr>
    <p:cSldViewPr snapToGrid="0">
      <p:cViewPr varScale="1">
        <p:scale>
          <a:sx n="70" d="100"/>
          <a:sy n="70" d="100"/>
        </p:scale>
        <p:origin x="798" y="4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handoutMaster" Target="handoutMasters/handout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notesMaster" Target="notesMasters/notesMaster1.xml"/><Relationship Id="rId40"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s>
</file>

<file path=ppt/charts/_rels/chart1.xml.rels><?xml version="1.0" encoding="UTF-8" standalone="yes"?>
<Relationships xmlns="http://schemas.openxmlformats.org/package/2006/relationships"><Relationship Id="rId3" Type="http://schemas.microsoft.com/office/2011/relationships/chartColorStyle" Target="colors10.xml"/><Relationship Id="rId2" Type="http://schemas.microsoft.com/office/2011/relationships/chartStyle" Target="style10.xml"/><Relationship Id="rId1" Type="http://schemas.openxmlformats.org/officeDocument/2006/relationships/oleObject" Target="file:///C:\Users\bjs0189\Documents\Native%20Stats%20for%20Danielle\AI-AN-ChartsGraphs-02242019.xlsx" TargetMode="External"/></Relationships>
</file>

<file path=ppt/charts/_rels/chart2.xml.rels><?xml version="1.0" encoding="UTF-8" standalone="yes"?>
<Relationships xmlns="http://schemas.openxmlformats.org/package/2006/relationships"><Relationship Id="rId3" Type="http://schemas.openxmlformats.org/officeDocument/2006/relationships/oleObject" Target="file:///C:\Users\bjs0189\Documents\Native%20Stats%20for%20Danielle\AI-AN-ChartsGraphs-02242019.xlsx" TargetMode="External"/><Relationship Id="rId2" Type="http://schemas.microsoft.com/office/2011/relationships/chartColorStyle" Target="colors1.xml"/><Relationship Id="rId1" Type="http://schemas.microsoft.com/office/2011/relationships/chartStyle" Target="style1.xml"/></Relationships>
</file>

<file path=ppt/charts/_rels/chart3.xml.rels><?xml version="1.0" encoding="UTF-8" standalone="yes"?>
<Relationships xmlns="http://schemas.openxmlformats.org/package/2006/relationships"><Relationship Id="rId3" Type="http://schemas.openxmlformats.org/officeDocument/2006/relationships/oleObject" Target="file:///C:\Users\bjs0189\Documents\Native%20Stats%20for%20Danielle\AI-AN-ChartsGraphs-02242019.xlsx" TargetMode="External"/><Relationship Id="rId2" Type="http://schemas.microsoft.com/office/2011/relationships/chartColorStyle" Target="colors2.xml"/><Relationship Id="rId1" Type="http://schemas.microsoft.com/office/2011/relationships/chartStyle" Target="style2.xml"/></Relationships>
</file>

<file path=ppt/charts/_rels/chart4.xml.rels><?xml version="1.0" encoding="UTF-8" standalone="yes"?>
<Relationships xmlns="http://schemas.openxmlformats.org/package/2006/relationships"><Relationship Id="rId3" Type="http://schemas.openxmlformats.org/officeDocument/2006/relationships/oleObject" Target="file:///C:\Users\bjs0189\Documents\Native%20Stats%20for%20Danielle\AI-AN-ChartsGraphs-02242019.xlsx" TargetMode="External"/><Relationship Id="rId2" Type="http://schemas.microsoft.com/office/2011/relationships/chartColorStyle" Target="colors3.xml"/><Relationship Id="rId1" Type="http://schemas.microsoft.com/office/2011/relationships/chartStyle" Target="style3.xml"/></Relationships>
</file>

<file path=ppt/charts/chart1.xml><?xml version="1.0" encoding="utf-8"?>
<cx:chartSpace xmlns:a="http://schemas.openxmlformats.org/drawingml/2006/main" xmlns:r="http://schemas.openxmlformats.org/officeDocument/2006/relationships" xmlns:cx="http://schemas.microsoft.com/office/drawing/2014/chartex">
  <cx:chartData>
    <cx:externalData r:id="rId1" cx:autoUpdate="0"/>
    <cx:data id="0">
      <cx:strDim type="cat">
        <cx:f>Sheet1!$F$17:$F$19</cx:f>
        <cx:lvl ptCount="3">
          <cx:pt idx="0">Juvenile Under 18</cx:pt>
          <cx:pt idx="1">Adult 18-20</cx:pt>
          <cx:pt idx="2">Adult Over 20</cx:pt>
        </cx:lvl>
      </cx:strDim>
      <cx:numDim type="size">
        <cx:f>Sheet1!$G$17:$G$19</cx:f>
        <cx:lvl ptCount="3" formatCode="General">
          <cx:pt idx="0">31</cx:pt>
          <cx:pt idx="1">35</cx:pt>
          <cx:pt idx="2">289</cx:pt>
        </cx:lvl>
      </cx:numDim>
    </cx:data>
  </cx:chartData>
  <cx:chart>
    <cx:title pos="t" align="ctr" overlay="0">
      <cx:tx>
        <cx:rich>
          <a:bodyPr spcFirstLastPara="1" vertOverflow="ellipsis" wrap="square" lIns="0" tIns="0" rIns="0" bIns="0" anchor="ctr" anchorCtr="1"/>
          <a:lstStyle/>
          <a:p>
            <a:pPr algn="ctr">
              <a:defRPr sz="2400"/>
            </a:pPr>
            <a:r>
              <a:rPr lang="en-US" sz="2400" dirty="0"/>
              <a:t>Cases by Age Group of Missing Person (N = 355</a:t>
            </a:r>
            <a:r>
              <a:rPr lang="en-US" sz="2400" dirty="0" smtClean="0"/>
              <a:t>)</a:t>
            </a:r>
          </a:p>
          <a:p>
            <a:pPr algn="ctr">
              <a:defRPr sz="2400"/>
            </a:pPr>
            <a:endParaRPr lang="en-US" sz="1200" dirty="0"/>
          </a:p>
        </cx:rich>
      </cx:tx>
    </cx:title>
    <cx:plotArea>
      <cx:plotAreaRegion>
        <cx:series layoutId="sunburst" uniqueId="{EA516E12-1818-4480-AE38-F773A126BC39}">
          <cx:dataLabels pos="ctr">
            <cx:txPr>
              <a:bodyPr spcFirstLastPara="1" vertOverflow="ellipsis" wrap="square" lIns="0" tIns="0" rIns="0" bIns="0" anchor="ctr" anchorCtr="1">
                <a:spAutoFit/>
              </a:bodyPr>
              <a:lstStyle/>
              <a:p>
                <a:pPr>
                  <a:defRPr sz="2400"/>
                </a:pPr>
                <a:endParaRPr lang="en-US" sz="2400"/>
              </a:p>
            </cx:txPr>
            <cx:visibility seriesName="0" categoryName="0" value="1"/>
            <cx:separator>, </cx:separator>
          </cx:dataLabels>
          <cx:dataId val="0"/>
        </cx:series>
      </cx:plotAreaRegion>
    </cx:plotArea>
    <cx:legend pos="b" align="ctr" overlay="0">
      <cx:txPr>
        <a:bodyPr spcFirstLastPara="1" vertOverflow="ellipsis" wrap="square" lIns="0" tIns="0" rIns="0" bIns="0" anchor="ctr" anchorCtr="1"/>
        <a:lstStyle/>
        <a:p>
          <a:pPr>
            <a:defRPr sz="2400"/>
          </a:pPr>
          <a:endParaRPr lang="en-US" sz="2400"/>
        </a:p>
      </cx:txPr>
    </cx:legend>
  </cx:chart>
</cx:chartSpace>
</file>

<file path=ppt/charts/chart2.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2400" b="0" i="0" u="none" strike="noStrike" kern="1200" spc="0" baseline="0">
                <a:solidFill>
                  <a:schemeClr val="tx1">
                    <a:lumMod val="65000"/>
                    <a:lumOff val="35000"/>
                  </a:schemeClr>
                </a:solidFill>
                <a:latin typeface="+mn-lt"/>
                <a:ea typeface="+mn-ea"/>
                <a:cs typeface="+mn-cs"/>
              </a:defRPr>
            </a:pPr>
            <a:r>
              <a:rPr lang="en-US" sz="2400"/>
              <a:t>Cases by Sex of Missing</a:t>
            </a:r>
            <a:r>
              <a:rPr lang="en-US" sz="2400" baseline="0"/>
              <a:t> Person (N = 355)</a:t>
            </a:r>
            <a:endParaRPr lang="en-US" sz="2400"/>
          </a:p>
        </c:rich>
      </c:tx>
      <c:layout>
        <c:manualLayout>
          <c:xMode val="edge"/>
          <c:yMode val="edge"/>
          <c:x val="0.21071983288481344"/>
          <c:y val="2.7777777777777776E-2"/>
        </c:manualLayout>
      </c:layout>
      <c:overlay val="0"/>
      <c:spPr>
        <a:noFill/>
        <a:ln>
          <a:noFill/>
        </a:ln>
        <a:effectLst/>
      </c:spPr>
      <c:txPr>
        <a:bodyPr rot="0" spcFirstLastPara="1" vertOverflow="ellipsis" vert="horz" wrap="square" anchor="ctr" anchorCtr="1"/>
        <a:lstStyle/>
        <a:p>
          <a:pPr>
            <a:defRPr sz="2400" b="0" i="0" u="none" strike="noStrike" kern="1200" spc="0" baseline="0">
              <a:solidFill>
                <a:schemeClr val="tx1">
                  <a:lumMod val="65000"/>
                  <a:lumOff val="35000"/>
                </a:schemeClr>
              </a:solidFill>
              <a:latin typeface="+mn-lt"/>
              <a:ea typeface="+mn-ea"/>
              <a:cs typeface="+mn-cs"/>
            </a:defRPr>
          </a:pPr>
          <a:endParaRPr lang="en-US"/>
        </a:p>
      </c:txPr>
    </c:title>
    <c:autoTitleDeleted val="0"/>
    <c:plotArea>
      <c:layout/>
      <c:barChart>
        <c:barDir val="bar"/>
        <c:grouping val="clustered"/>
        <c:varyColors val="0"/>
        <c:ser>
          <c:idx val="0"/>
          <c:order val="0"/>
          <c:spPr>
            <a:solidFill>
              <a:schemeClr val="accent1"/>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2400" b="1" i="0" u="none" strike="noStrike" kern="1200" baseline="0">
                    <a:solidFill>
                      <a:schemeClr val="tx1">
                        <a:lumMod val="75000"/>
                        <a:lumOff val="25000"/>
                      </a:schemeClr>
                    </a:solidFill>
                    <a:latin typeface="+mn-lt"/>
                    <a:ea typeface="+mn-ea"/>
                    <a:cs typeface="+mn-cs"/>
                  </a:defRPr>
                </a:pPr>
                <a:endParaRPr lang="en-US"/>
              </a:p>
            </c:txPr>
            <c:dLblPos val="outEnd"/>
            <c:showLegendKey val="0"/>
            <c:showVal val="1"/>
            <c:showCatName val="0"/>
            <c:showSerName val="0"/>
            <c:showPercent val="0"/>
            <c:showBubbleSize val="0"/>
            <c:showLeaderLines val="0"/>
            <c:extLst xmlns:c16r2="http://schemas.microsoft.com/office/drawing/2015/06/char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Sheet1!$F$34:$F$35</c:f>
              <c:strCache>
                <c:ptCount val="2"/>
                <c:pt idx="0">
                  <c:v>Male</c:v>
                </c:pt>
                <c:pt idx="1">
                  <c:v>Female</c:v>
                </c:pt>
              </c:strCache>
            </c:strRef>
          </c:cat>
          <c:val>
            <c:numRef>
              <c:f>Sheet1!$G$34:$G$35</c:f>
              <c:numCache>
                <c:formatCode>General</c:formatCode>
                <c:ptCount val="2"/>
                <c:pt idx="0">
                  <c:v>226</c:v>
                </c:pt>
                <c:pt idx="1">
                  <c:v>129</c:v>
                </c:pt>
              </c:numCache>
            </c:numRef>
          </c:val>
          <c:extLst xmlns:c16r2="http://schemas.microsoft.com/office/drawing/2015/06/chart">
            <c:ext xmlns:c16="http://schemas.microsoft.com/office/drawing/2014/chart" uri="{C3380CC4-5D6E-409C-BE32-E72D297353CC}">
              <c16:uniqueId val="{00000000-E6B4-42E4-9643-A8107CDA7D7D}"/>
            </c:ext>
          </c:extLst>
        </c:ser>
        <c:dLbls>
          <c:showLegendKey val="0"/>
          <c:showVal val="0"/>
          <c:showCatName val="0"/>
          <c:showSerName val="0"/>
          <c:showPercent val="0"/>
          <c:showBubbleSize val="0"/>
        </c:dLbls>
        <c:gapWidth val="182"/>
        <c:axId val="254070424"/>
        <c:axId val="254071208"/>
      </c:barChart>
      <c:catAx>
        <c:axId val="254070424"/>
        <c:scaling>
          <c:orientation val="minMax"/>
        </c:scaling>
        <c:delete val="0"/>
        <c:axPos val="l"/>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2400" b="0" i="0" u="none" strike="noStrike" kern="1200" baseline="0">
                <a:solidFill>
                  <a:schemeClr val="tx1">
                    <a:lumMod val="65000"/>
                    <a:lumOff val="35000"/>
                  </a:schemeClr>
                </a:solidFill>
                <a:latin typeface="+mn-lt"/>
                <a:ea typeface="+mn-ea"/>
                <a:cs typeface="+mn-cs"/>
              </a:defRPr>
            </a:pPr>
            <a:endParaRPr lang="en-US"/>
          </a:p>
        </c:txPr>
        <c:crossAx val="254071208"/>
        <c:crosses val="autoZero"/>
        <c:auto val="1"/>
        <c:lblAlgn val="ctr"/>
        <c:lblOffset val="100"/>
        <c:noMultiLvlLbl val="0"/>
      </c:catAx>
      <c:valAx>
        <c:axId val="254071208"/>
        <c:scaling>
          <c:orientation val="minMax"/>
        </c:scaling>
        <c:delete val="0"/>
        <c:axPos val="b"/>
        <c:majorGridlines>
          <c:spPr>
            <a:ln w="9525" cap="flat" cmpd="sng" algn="ctr">
              <a:solidFill>
                <a:schemeClr val="tx1">
                  <a:lumMod val="15000"/>
                  <a:lumOff val="85000"/>
                </a:schemeClr>
              </a:solidFill>
              <a:round/>
            </a:ln>
            <a:effectLst/>
          </c:spPr>
        </c:majorGridlines>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2400" b="0" i="0" u="none" strike="noStrike" kern="1200" baseline="0">
                <a:solidFill>
                  <a:schemeClr val="tx1">
                    <a:lumMod val="65000"/>
                    <a:lumOff val="35000"/>
                  </a:schemeClr>
                </a:solidFill>
                <a:latin typeface="+mn-lt"/>
                <a:ea typeface="+mn-ea"/>
                <a:cs typeface="+mn-cs"/>
              </a:defRPr>
            </a:pPr>
            <a:endParaRPr lang="en-US"/>
          </a:p>
        </c:txPr>
        <c:crossAx val="254070424"/>
        <c:crosses val="autoZero"/>
        <c:crossBetween val="between"/>
      </c:valAx>
      <c:spPr>
        <a:noFill/>
        <a:ln>
          <a:noFill/>
        </a:ln>
        <a:effectLst/>
      </c:spPr>
    </c:plotArea>
    <c:plotVisOnly val="1"/>
    <c:dispBlanksAs val="gap"/>
    <c:showDLblsOverMax val="0"/>
  </c:chart>
  <c:spPr>
    <a:noFill/>
    <a:ln>
      <a:noFill/>
    </a:ln>
    <a:effectLst/>
  </c:spPr>
  <c:txPr>
    <a:bodyPr/>
    <a:lstStyle/>
    <a:p>
      <a:pPr>
        <a:defRPr/>
      </a:pPr>
      <a:endParaRPr lang="en-US"/>
    </a:p>
  </c:txPr>
  <c:externalData r:id="rId3">
    <c:autoUpdate val="0"/>
  </c:externalData>
</c:chartSpace>
</file>

<file path=ppt/charts/chart3.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2400" b="0" i="0" u="none" strike="noStrike" kern="1200" spc="0" baseline="0">
                <a:solidFill>
                  <a:schemeClr val="tx1">
                    <a:lumMod val="65000"/>
                    <a:lumOff val="35000"/>
                  </a:schemeClr>
                </a:solidFill>
                <a:latin typeface="+mn-lt"/>
                <a:ea typeface="+mn-ea"/>
                <a:cs typeface="+mn-cs"/>
              </a:defRPr>
            </a:pPr>
            <a:r>
              <a:rPr lang="en-US" sz="2400" b="0" i="0" baseline="0" dirty="0">
                <a:effectLst/>
              </a:rPr>
              <a:t>Cases by Length of Disappearance (N = 355)</a:t>
            </a:r>
          </a:p>
        </c:rich>
      </c:tx>
      <c:layout>
        <c:manualLayout>
          <c:xMode val="edge"/>
          <c:yMode val="edge"/>
          <c:x val="0.18153668422091537"/>
          <c:y val="7.5246082065424255E-2"/>
        </c:manualLayout>
      </c:layout>
      <c:overlay val="0"/>
      <c:spPr>
        <a:noFill/>
        <a:ln>
          <a:noFill/>
        </a:ln>
        <a:effectLst/>
      </c:spPr>
      <c:txPr>
        <a:bodyPr rot="0" spcFirstLastPara="1" vertOverflow="ellipsis" vert="horz" wrap="square" anchor="ctr" anchorCtr="1"/>
        <a:lstStyle/>
        <a:p>
          <a:pPr>
            <a:defRPr sz="2400" b="0" i="0" u="none" strike="noStrike" kern="1200" spc="0" baseline="0">
              <a:solidFill>
                <a:schemeClr val="tx1">
                  <a:lumMod val="65000"/>
                  <a:lumOff val="35000"/>
                </a:schemeClr>
              </a:solidFill>
              <a:latin typeface="+mn-lt"/>
              <a:ea typeface="+mn-ea"/>
              <a:cs typeface="+mn-cs"/>
            </a:defRPr>
          </a:pPr>
          <a:endParaRPr lang="en-US"/>
        </a:p>
      </c:txPr>
    </c:title>
    <c:autoTitleDeleted val="0"/>
    <c:plotArea>
      <c:layout>
        <c:manualLayout>
          <c:layoutTarget val="inner"/>
          <c:xMode val="edge"/>
          <c:yMode val="edge"/>
          <c:x val="0.2989905275983597"/>
          <c:y val="0.21137634417993925"/>
          <c:w val="0.40479231901336793"/>
          <c:h val="0.67465386502227986"/>
        </c:manualLayout>
      </c:layout>
      <c:pieChart>
        <c:varyColors val="1"/>
        <c:ser>
          <c:idx val="0"/>
          <c:order val="0"/>
          <c:dPt>
            <c:idx val="0"/>
            <c:bubble3D val="0"/>
            <c:spPr>
              <a:solidFill>
                <a:schemeClr val="accent1"/>
              </a:solidFill>
              <a:ln w="19050">
                <a:solidFill>
                  <a:schemeClr val="lt1"/>
                </a:solidFill>
              </a:ln>
              <a:effectLst/>
            </c:spPr>
            <c:extLst xmlns:c16r2="http://schemas.microsoft.com/office/drawing/2015/06/chart">
              <c:ext xmlns:c16="http://schemas.microsoft.com/office/drawing/2014/chart" uri="{C3380CC4-5D6E-409C-BE32-E72D297353CC}">
                <c16:uniqueId val="{00000001-7C0F-4ACF-82D6-BB1FE5F64F11}"/>
              </c:ext>
            </c:extLst>
          </c:dPt>
          <c:dPt>
            <c:idx val="1"/>
            <c:bubble3D val="0"/>
            <c:spPr>
              <a:solidFill>
                <a:schemeClr val="accent2"/>
              </a:solidFill>
              <a:ln w="19050">
                <a:solidFill>
                  <a:schemeClr val="lt1"/>
                </a:solidFill>
              </a:ln>
              <a:effectLst/>
            </c:spPr>
            <c:extLst xmlns:c16r2="http://schemas.microsoft.com/office/drawing/2015/06/chart">
              <c:ext xmlns:c16="http://schemas.microsoft.com/office/drawing/2014/chart" uri="{C3380CC4-5D6E-409C-BE32-E72D297353CC}">
                <c16:uniqueId val="{00000003-7C0F-4ACF-82D6-BB1FE5F64F11}"/>
              </c:ext>
            </c:extLst>
          </c:dPt>
          <c:dLbls>
            <c:dLbl>
              <c:idx val="0"/>
              <c:layout>
                <c:manualLayout>
                  <c:x val="-2.0414739221017693E-3"/>
                  <c:y val="-0.35009204412866507"/>
                </c:manualLayout>
              </c:layout>
              <c:spPr>
                <a:noFill/>
                <a:ln>
                  <a:noFill/>
                </a:ln>
                <a:effectLst/>
              </c:spPr>
              <c:txPr>
                <a:bodyPr rot="0" spcFirstLastPara="1" vertOverflow="ellipsis" vert="horz" wrap="square" lIns="38100" tIns="19050" rIns="38100" bIns="19050" anchor="ctr" anchorCtr="1">
                  <a:spAutoFit/>
                </a:bodyPr>
                <a:lstStyle/>
                <a:p>
                  <a:pPr>
                    <a:defRPr sz="2400" b="1" i="0" u="none" strike="noStrike" kern="1200" baseline="0">
                      <a:solidFill>
                        <a:schemeClr val="bg1"/>
                      </a:solidFill>
                      <a:latin typeface="+mn-lt"/>
                      <a:ea typeface="+mn-ea"/>
                      <a:cs typeface="+mn-cs"/>
                    </a:defRPr>
                  </a:pPr>
                  <a:endParaRPr lang="en-US"/>
                </a:p>
              </c:txPr>
              <c:showLegendKey val="0"/>
              <c:showVal val="0"/>
              <c:showCatName val="0"/>
              <c:showSerName val="0"/>
              <c:showPercent val="1"/>
              <c:showBubbleSize val="0"/>
              <c:extLst xmlns:c16r2="http://schemas.microsoft.com/office/drawing/2015/06/chart">
                <c:ext xmlns:c16="http://schemas.microsoft.com/office/drawing/2014/chart" uri="{C3380CC4-5D6E-409C-BE32-E72D297353CC}">
                  <c16:uniqueId val="{00000001-7C0F-4ACF-82D6-BB1FE5F64F11}"/>
                </c:ext>
                <c:ext xmlns:c15="http://schemas.microsoft.com/office/drawing/2012/chart" uri="{CE6537A1-D6FC-4f65-9D91-7224C49458BB}"/>
              </c:extLst>
            </c:dLbl>
            <c:dLbl>
              <c:idx val="1"/>
              <c:layout>
                <c:manualLayout>
                  <c:x val="2.6505037535865372E-2"/>
                  <c:y val="0.11393448947001421"/>
                </c:manualLayout>
              </c:layout>
              <c:showLegendKey val="0"/>
              <c:showVal val="0"/>
              <c:showCatName val="0"/>
              <c:showSerName val="0"/>
              <c:showPercent val="1"/>
              <c:showBubbleSize val="0"/>
              <c:extLst xmlns:c16r2="http://schemas.microsoft.com/office/drawing/2015/06/chart">
                <c:ext xmlns:c16="http://schemas.microsoft.com/office/drawing/2014/chart" uri="{C3380CC4-5D6E-409C-BE32-E72D297353CC}">
                  <c16:uniqueId val="{00000003-7C0F-4ACF-82D6-BB1FE5F64F11}"/>
                </c:ext>
                <c:ext xmlns:c15="http://schemas.microsoft.com/office/drawing/2012/chart" uri="{CE6537A1-D6FC-4f65-9D91-7224C49458BB}"/>
              </c:extLst>
            </c:dLbl>
            <c:spPr>
              <a:noFill/>
              <a:ln>
                <a:noFill/>
              </a:ln>
              <a:effectLst/>
            </c:spPr>
            <c:txPr>
              <a:bodyPr rot="0" spcFirstLastPara="1" vertOverflow="ellipsis" vert="horz" wrap="square" lIns="38100" tIns="19050" rIns="38100" bIns="19050" anchor="ctr" anchorCtr="1">
                <a:spAutoFit/>
              </a:bodyPr>
              <a:lstStyle/>
              <a:p>
                <a:pPr>
                  <a:defRPr sz="2400" b="1" i="0" u="none" strike="noStrike" kern="1200" baseline="0">
                    <a:solidFill>
                      <a:schemeClr val="tx1">
                        <a:lumMod val="75000"/>
                        <a:lumOff val="25000"/>
                      </a:schemeClr>
                    </a:solidFill>
                    <a:latin typeface="+mn-lt"/>
                    <a:ea typeface="+mn-ea"/>
                    <a:cs typeface="+mn-cs"/>
                  </a:defRPr>
                </a:pPr>
                <a:endParaRPr lang="en-US"/>
              </a:p>
            </c:txPr>
            <c:showLegendKey val="0"/>
            <c:showVal val="0"/>
            <c:showCatName val="0"/>
            <c:showSerName val="0"/>
            <c:showPercent val="1"/>
            <c:showBubbleSize val="0"/>
            <c:showLeaderLines val="1"/>
            <c:leaderLines>
              <c:spPr>
                <a:ln w="9525" cap="flat" cmpd="sng" algn="ctr">
                  <a:solidFill>
                    <a:schemeClr val="tx1">
                      <a:lumMod val="35000"/>
                      <a:lumOff val="65000"/>
                    </a:schemeClr>
                  </a:solidFill>
                  <a:round/>
                </a:ln>
                <a:effectLst/>
              </c:spPr>
            </c:leaderLines>
            <c:extLst xmlns:c16r2="http://schemas.microsoft.com/office/drawing/2015/06/chart">
              <c:ext xmlns:c15="http://schemas.microsoft.com/office/drawing/2012/chart" uri="{CE6537A1-D6FC-4f65-9D91-7224C49458BB}"/>
            </c:extLst>
          </c:dLbls>
          <c:cat>
            <c:strRef>
              <c:f>Sheet1!$F$25:$F$26</c:f>
              <c:strCache>
                <c:ptCount val="2"/>
                <c:pt idx="0">
                  <c:v>Missing Less Than 1 Year</c:v>
                </c:pt>
                <c:pt idx="1">
                  <c:v>Missing 1 Year or More</c:v>
                </c:pt>
              </c:strCache>
            </c:strRef>
          </c:cat>
          <c:val>
            <c:numRef>
              <c:f>Sheet1!$G$25:$G$26</c:f>
              <c:numCache>
                <c:formatCode>General</c:formatCode>
                <c:ptCount val="2"/>
                <c:pt idx="0">
                  <c:v>328</c:v>
                </c:pt>
                <c:pt idx="1">
                  <c:v>27</c:v>
                </c:pt>
              </c:numCache>
            </c:numRef>
          </c:val>
          <c:extLst xmlns:c16r2="http://schemas.microsoft.com/office/drawing/2015/06/chart">
            <c:ext xmlns:c16="http://schemas.microsoft.com/office/drawing/2014/chart" uri="{C3380CC4-5D6E-409C-BE32-E72D297353CC}">
              <c16:uniqueId val="{00000004-7C0F-4ACF-82D6-BB1FE5F64F11}"/>
            </c:ext>
          </c:extLst>
        </c:ser>
        <c:dLbls>
          <c:showLegendKey val="0"/>
          <c:showVal val="0"/>
          <c:showCatName val="0"/>
          <c:showSerName val="0"/>
          <c:showPercent val="0"/>
          <c:showBubbleSize val="0"/>
          <c:showLeaderLines val="1"/>
        </c:dLbls>
        <c:firstSliceAng val="0"/>
      </c:pieChart>
      <c:spPr>
        <a:noFill/>
        <a:ln>
          <a:noFill/>
        </a:ln>
        <a:effectLst/>
      </c:spPr>
    </c:plotArea>
    <c:legend>
      <c:legendPos val="b"/>
      <c:layout>
        <c:manualLayout>
          <c:xMode val="edge"/>
          <c:yMode val="edge"/>
          <c:x val="5.0000046554761438E-2"/>
          <c:y val="0.90918045105562106"/>
          <c:w val="0.89999990689047715"/>
          <c:h val="9.0819548944378992E-2"/>
        </c:manualLayout>
      </c:layout>
      <c:overlay val="0"/>
      <c:spPr>
        <a:noFill/>
        <a:ln>
          <a:noFill/>
        </a:ln>
        <a:effectLst/>
      </c:spPr>
      <c:txPr>
        <a:bodyPr rot="0" spcFirstLastPara="1" vertOverflow="ellipsis" vert="horz" wrap="square" anchor="ctr" anchorCtr="1"/>
        <a:lstStyle/>
        <a:p>
          <a:pPr>
            <a:defRPr sz="2400" b="0" i="0" u="none" strike="noStrike" kern="1200" baseline="0">
              <a:solidFill>
                <a:schemeClr val="tx1">
                  <a:lumMod val="65000"/>
                  <a:lumOff val="35000"/>
                </a:schemeClr>
              </a:solidFill>
              <a:latin typeface="+mn-lt"/>
              <a:ea typeface="+mn-ea"/>
              <a:cs typeface="+mn-cs"/>
            </a:defRPr>
          </a:pPr>
          <a:endParaRPr lang="en-US"/>
        </a:p>
      </c:txPr>
    </c:legend>
    <c:plotVisOnly val="1"/>
    <c:dispBlanksAs val="gap"/>
    <c:showDLblsOverMax val="0"/>
  </c:chart>
  <c:spPr>
    <a:noFill/>
    <a:ln>
      <a:noFill/>
    </a:ln>
    <a:effectLst/>
  </c:spPr>
  <c:txPr>
    <a:bodyPr/>
    <a:lstStyle/>
    <a:p>
      <a:pPr>
        <a:defRPr/>
      </a:pPr>
      <a:endParaRPr lang="en-US"/>
    </a:p>
  </c:txPr>
  <c:externalData r:id="rId3">
    <c:autoUpdate val="0"/>
  </c:externalData>
</c:chartSpace>
</file>

<file path=ppt/charts/chart4.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2300" b="0" i="0" u="none" strike="noStrike" kern="1200" spc="0" baseline="0">
                <a:solidFill>
                  <a:schemeClr val="tx1">
                    <a:lumMod val="65000"/>
                    <a:lumOff val="35000"/>
                  </a:schemeClr>
                </a:solidFill>
                <a:latin typeface="+mn-lt"/>
                <a:ea typeface="+mn-ea"/>
                <a:cs typeface="+mn-cs"/>
              </a:defRPr>
            </a:pPr>
            <a:r>
              <a:rPr lang="en-US" sz="2300" dirty="0"/>
              <a:t>States</a:t>
            </a:r>
            <a:r>
              <a:rPr lang="en-US" sz="2300" baseline="0" dirty="0"/>
              <a:t> with the Highest Number of Published </a:t>
            </a:r>
            <a:r>
              <a:rPr lang="en-US" sz="2300" baseline="0" dirty="0" smtClean="0"/>
              <a:t>AI/AN Cases</a:t>
            </a:r>
            <a:r>
              <a:rPr lang="en-US" sz="2300" baseline="0" dirty="0"/>
              <a:t>,</a:t>
            </a:r>
          </a:p>
          <a:p>
            <a:pPr>
              <a:defRPr sz="2300"/>
            </a:pPr>
            <a:r>
              <a:rPr lang="en-US" sz="2300" baseline="0" dirty="0"/>
              <a:t>with Case </a:t>
            </a:r>
            <a:r>
              <a:rPr lang="en-US" sz="2300" baseline="0" dirty="0" smtClean="0"/>
              <a:t>Counts</a:t>
            </a:r>
          </a:p>
          <a:p>
            <a:pPr>
              <a:defRPr sz="2300"/>
            </a:pPr>
            <a:endParaRPr lang="en-US" sz="2300" dirty="0"/>
          </a:p>
        </c:rich>
      </c:tx>
      <c:overlay val="0"/>
      <c:spPr>
        <a:noFill/>
        <a:ln>
          <a:noFill/>
        </a:ln>
        <a:effectLst/>
      </c:spPr>
      <c:txPr>
        <a:bodyPr rot="0" spcFirstLastPara="1" vertOverflow="ellipsis" vert="horz" wrap="square" anchor="ctr" anchorCtr="1"/>
        <a:lstStyle/>
        <a:p>
          <a:pPr>
            <a:defRPr sz="2300" b="0" i="0" u="none" strike="noStrike" kern="1200" spc="0" baseline="0">
              <a:solidFill>
                <a:schemeClr val="tx1">
                  <a:lumMod val="65000"/>
                  <a:lumOff val="35000"/>
                </a:schemeClr>
              </a:solidFill>
              <a:latin typeface="+mn-lt"/>
              <a:ea typeface="+mn-ea"/>
              <a:cs typeface="+mn-cs"/>
            </a:defRPr>
          </a:pPr>
          <a:endParaRPr lang="en-US"/>
        </a:p>
      </c:txPr>
    </c:title>
    <c:autoTitleDeleted val="0"/>
    <c:plotArea>
      <c:layout/>
      <c:barChart>
        <c:barDir val="col"/>
        <c:grouping val="clustered"/>
        <c:varyColors val="0"/>
        <c:ser>
          <c:idx val="0"/>
          <c:order val="0"/>
          <c:tx>
            <c:strRef>
              <c:f>Sheet1!$D$3</c:f>
              <c:strCache>
                <c:ptCount val="1"/>
                <c:pt idx="0">
                  <c:v>Alaska</c:v>
                </c:pt>
              </c:strCache>
            </c:strRef>
          </c:tx>
          <c:spPr>
            <a:solidFill>
              <a:schemeClr val="accent1"/>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2400" b="1" i="0" u="none" strike="noStrike" kern="1200" baseline="0">
                    <a:solidFill>
                      <a:schemeClr val="tx1">
                        <a:lumMod val="75000"/>
                        <a:lumOff val="25000"/>
                      </a:schemeClr>
                    </a:solidFill>
                    <a:latin typeface="+mn-lt"/>
                    <a:ea typeface="+mn-ea"/>
                    <a:cs typeface="+mn-cs"/>
                  </a:defRPr>
                </a:pPr>
                <a:endParaRPr lang="en-US"/>
              </a:p>
            </c:txPr>
            <c:dLblPos val="outEnd"/>
            <c:showLegendKey val="0"/>
            <c:showVal val="1"/>
            <c:showCatName val="0"/>
            <c:showSerName val="0"/>
            <c:showPercent val="0"/>
            <c:showBubbleSize val="0"/>
            <c:showLeaderLines val="0"/>
            <c:extLst xmlns:c16r2="http://schemas.microsoft.com/office/drawing/2015/06/char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val>
            <c:numRef>
              <c:f>Sheet1!$E$3</c:f>
              <c:numCache>
                <c:formatCode>General</c:formatCode>
                <c:ptCount val="1"/>
                <c:pt idx="0">
                  <c:v>75</c:v>
                </c:pt>
              </c:numCache>
            </c:numRef>
          </c:val>
          <c:extLst xmlns:c16r2="http://schemas.microsoft.com/office/drawing/2015/06/chart">
            <c:ext xmlns:c16="http://schemas.microsoft.com/office/drawing/2014/chart" uri="{C3380CC4-5D6E-409C-BE32-E72D297353CC}">
              <c16:uniqueId val="{00000000-4C45-4706-9183-1F7EB89B0C7D}"/>
            </c:ext>
          </c:extLst>
        </c:ser>
        <c:ser>
          <c:idx val="1"/>
          <c:order val="1"/>
          <c:tx>
            <c:strRef>
              <c:f>Sheet1!$D$4</c:f>
              <c:strCache>
                <c:ptCount val="1"/>
                <c:pt idx="0">
                  <c:v>Washington</c:v>
                </c:pt>
              </c:strCache>
            </c:strRef>
          </c:tx>
          <c:spPr>
            <a:solidFill>
              <a:schemeClr val="accent2"/>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2400" b="1" i="0" u="none" strike="noStrike" kern="1200" baseline="0">
                    <a:solidFill>
                      <a:schemeClr val="tx1">
                        <a:lumMod val="75000"/>
                        <a:lumOff val="25000"/>
                      </a:schemeClr>
                    </a:solidFill>
                    <a:latin typeface="+mn-lt"/>
                    <a:ea typeface="+mn-ea"/>
                    <a:cs typeface="+mn-cs"/>
                  </a:defRPr>
                </a:pPr>
                <a:endParaRPr lang="en-US"/>
              </a:p>
            </c:txPr>
            <c:dLblPos val="outEnd"/>
            <c:showLegendKey val="0"/>
            <c:showVal val="1"/>
            <c:showCatName val="0"/>
            <c:showSerName val="0"/>
            <c:showPercent val="0"/>
            <c:showBubbleSize val="0"/>
            <c:showLeaderLines val="0"/>
            <c:extLst xmlns:c16r2="http://schemas.microsoft.com/office/drawing/2015/06/chart">
              <c:ext xmlns:c15="http://schemas.microsoft.com/office/drawing/2012/chart" uri="{CE6537A1-D6FC-4f65-9D91-7224C49458BB}">
                <c15:showLeaderLines val="0"/>
              </c:ext>
            </c:extLst>
          </c:dLbls>
          <c:val>
            <c:numRef>
              <c:f>Sheet1!$E$4</c:f>
              <c:numCache>
                <c:formatCode>General</c:formatCode>
                <c:ptCount val="1"/>
                <c:pt idx="0">
                  <c:v>37</c:v>
                </c:pt>
              </c:numCache>
            </c:numRef>
          </c:val>
          <c:extLst xmlns:c16r2="http://schemas.microsoft.com/office/drawing/2015/06/chart">
            <c:ext xmlns:c16="http://schemas.microsoft.com/office/drawing/2014/chart" uri="{C3380CC4-5D6E-409C-BE32-E72D297353CC}">
              <c16:uniqueId val="{00000001-4C45-4706-9183-1F7EB89B0C7D}"/>
            </c:ext>
          </c:extLst>
        </c:ser>
        <c:ser>
          <c:idx val="2"/>
          <c:order val="2"/>
          <c:tx>
            <c:strRef>
              <c:f>Sheet1!$D$5</c:f>
              <c:strCache>
                <c:ptCount val="1"/>
                <c:pt idx="0">
                  <c:v>Arizona</c:v>
                </c:pt>
              </c:strCache>
            </c:strRef>
          </c:tx>
          <c:spPr>
            <a:solidFill>
              <a:schemeClr val="accent3"/>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2400" b="1" i="0" u="none" strike="noStrike" kern="1200" baseline="0">
                    <a:solidFill>
                      <a:schemeClr val="tx1">
                        <a:lumMod val="75000"/>
                        <a:lumOff val="25000"/>
                      </a:schemeClr>
                    </a:solidFill>
                    <a:latin typeface="+mn-lt"/>
                    <a:ea typeface="+mn-ea"/>
                    <a:cs typeface="+mn-cs"/>
                  </a:defRPr>
                </a:pPr>
                <a:endParaRPr lang="en-US"/>
              </a:p>
            </c:txPr>
            <c:dLblPos val="outEnd"/>
            <c:showLegendKey val="0"/>
            <c:showVal val="1"/>
            <c:showCatName val="0"/>
            <c:showSerName val="0"/>
            <c:showPercent val="0"/>
            <c:showBubbleSize val="0"/>
            <c:showLeaderLines val="0"/>
            <c:extLst xmlns:c16r2="http://schemas.microsoft.com/office/drawing/2015/06/char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val>
            <c:numRef>
              <c:f>Sheet1!$E$5</c:f>
              <c:numCache>
                <c:formatCode>General</c:formatCode>
                <c:ptCount val="1"/>
                <c:pt idx="0">
                  <c:v>34</c:v>
                </c:pt>
              </c:numCache>
            </c:numRef>
          </c:val>
          <c:extLst xmlns:c16r2="http://schemas.microsoft.com/office/drawing/2015/06/chart">
            <c:ext xmlns:c16="http://schemas.microsoft.com/office/drawing/2014/chart" uri="{C3380CC4-5D6E-409C-BE32-E72D297353CC}">
              <c16:uniqueId val="{00000002-4C45-4706-9183-1F7EB89B0C7D}"/>
            </c:ext>
          </c:extLst>
        </c:ser>
        <c:ser>
          <c:idx val="3"/>
          <c:order val="3"/>
          <c:tx>
            <c:strRef>
              <c:f>Sheet1!$D$6</c:f>
              <c:strCache>
                <c:ptCount val="1"/>
                <c:pt idx="0">
                  <c:v>Oklahoma</c:v>
                </c:pt>
              </c:strCache>
            </c:strRef>
          </c:tx>
          <c:spPr>
            <a:solidFill>
              <a:schemeClr val="accent4"/>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2400" b="1" i="0" u="none" strike="noStrike" kern="1200" baseline="0">
                    <a:solidFill>
                      <a:schemeClr val="tx1">
                        <a:lumMod val="75000"/>
                        <a:lumOff val="25000"/>
                      </a:schemeClr>
                    </a:solidFill>
                    <a:latin typeface="+mn-lt"/>
                    <a:ea typeface="+mn-ea"/>
                    <a:cs typeface="+mn-cs"/>
                  </a:defRPr>
                </a:pPr>
                <a:endParaRPr lang="en-US"/>
              </a:p>
            </c:txPr>
            <c:dLblPos val="outEnd"/>
            <c:showLegendKey val="0"/>
            <c:showVal val="1"/>
            <c:showCatName val="0"/>
            <c:showSerName val="0"/>
            <c:showPercent val="0"/>
            <c:showBubbleSize val="0"/>
            <c:showLeaderLines val="0"/>
            <c:extLst xmlns:c16r2="http://schemas.microsoft.com/office/drawing/2015/06/char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val>
            <c:numRef>
              <c:f>Sheet1!$E$6</c:f>
              <c:numCache>
                <c:formatCode>General</c:formatCode>
                <c:ptCount val="1"/>
                <c:pt idx="0">
                  <c:v>34</c:v>
                </c:pt>
              </c:numCache>
            </c:numRef>
          </c:val>
          <c:extLst xmlns:c16r2="http://schemas.microsoft.com/office/drawing/2015/06/chart">
            <c:ext xmlns:c16="http://schemas.microsoft.com/office/drawing/2014/chart" uri="{C3380CC4-5D6E-409C-BE32-E72D297353CC}">
              <c16:uniqueId val="{00000003-4C45-4706-9183-1F7EB89B0C7D}"/>
            </c:ext>
          </c:extLst>
        </c:ser>
        <c:ser>
          <c:idx val="4"/>
          <c:order val="4"/>
          <c:tx>
            <c:strRef>
              <c:f>Sheet1!$D$7</c:f>
              <c:strCache>
                <c:ptCount val="1"/>
                <c:pt idx="0">
                  <c:v>New Mexico</c:v>
                </c:pt>
              </c:strCache>
            </c:strRef>
          </c:tx>
          <c:spPr>
            <a:solidFill>
              <a:schemeClr val="accent5"/>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2400" b="1" i="0" u="none" strike="noStrike" kern="1200" baseline="0">
                    <a:solidFill>
                      <a:schemeClr val="tx1">
                        <a:lumMod val="75000"/>
                        <a:lumOff val="25000"/>
                      </a:schemeClr>
                    </a:solidFill>
                    <a:latin typeface="+mn-lt"/>
                    <a:ea typeface="+mn-ea"/>
                    <a:cs typeface="+mn-cs"/>
                  </a:defRPr>
                </a:pPr>
                <a:endParaRPr lang="en-US"/>
              </a:p>
            </c:txPr>
            <c:dLblPos val="outEnd"/>
            <c:showLegendKey val="0"/>
            <c:showVal val="1"/>
            <c:showCatName val="0"/>
            <c:showSerName val="0"/>
            <c:showPercent val="0"/>
            <c:showBubbleSize val="0"/>
            <c:showLeaderLines val="0"/>
            <c:extLst xmlns:c16r2="http://schemas.microsoft.com/office/drawing/2015/06/char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val>
            <c:numRef>
              <c:f>Sheet1!$E$7</c:f>
              <c:numCache>
                <c:formatCode>General</c:formatCode>
                <c:ptCount val="1"/>
                <c:pt idx="0">
                  <c:v>31</c:v>
                </c:pt>
              </c:numCache>
            </c:numRef>
          </c:val>
          <c:extLst xmlns:c16r2="http://schemas.microsoft.com/office/drawing/2015/06/chart">
            <c:ext xmlns:c16="http://schemas.microsoft.com/office/drawing/2014/chart" uri="{C3380CC4-5D6E-409C-BE32-E72D297353CC}">
              <c16:uniqueId val="{00000004-4C45-4706-9183-1F7EB89B0C7D}"/>
            </c:ext>
          </c:extLst>
        </c:ser>
        <c:ser>
          <c:idx val="5"/>
          <c:order val="5"/>
          <c:tx>
            <c:strRef>
              <c:f>Sheet1!$D$8</c:f>
              <c:strCache>
                <c:ptCount val="1"/>
                <c:pt idx="0">
                  <c:v>California</c:v>
                </c:pt>
              </c:strCache>
            </c:strRef>
          </c:tx>
          <c:spPr>
            <a:solidFill>
              <a:schemeClr val="accent6"/>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2400" b="1" i="0" u="none" strike="noStrike" kern="1200" baseline="0">
                    <a:solidFill>
                      <a:schemeClr val="tx1">
                        <a:lumMod val="75000"/>
                        <a:lumOff val="25000"/>
                      </a:schemeClr>
                    </a:solidFill>
                    <a:latin typeface="+mn-lt"/>
                    <a:ea typeface="+mn-ea"/>
                    <a:cs typeface="+mn-cs"/>
                  </a:defRPr>
                </a:pPr>
                <a:endParaRPr lang="en-US"/>
              </a:p>
            </c:txPr>
            <c:dLblPos val="outEnd"/>
            <c:showLegendKey val="0"/>
            <c:showVal val="1"/>
            <c:showCatName val="0"/>
            <c:showSerName val="0"/>
            <c:showPercent val="0"/>
            <c:showBubbleSize val="0"/>
            <c:showLeaderLines val="0"/>
            <c:extLst xmlns:c16r2="http://schemas.microsoft.com/office/drawing/2015/06/char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val>
            <c:numRef>
              <c:f>Sheet1!$E$8</c:f>
              <c:numCache>
                <c:formatCode>General</c:formatCode>
                <c:ptCount val="1"/>
                <c:pt idx="0">
                  <c:v>24</c:v>
                </c:pt>
              </c:numCache>
            </c:numRef>
          </c:val>
          <c:extLst xmlns:c16r2="http://schemas.microsoft.com/office/drawing/2015/06/chart">
            <c:ext xmlns:c16="http://schemas.microsoft.com/office/drawing/2014/chart" uri="{C3380CC4-5D6E-409C-BE32-E72D297353CC}">
              <c16:uniqueId val="{00000005-4C45-4706-9183-1F7EB89B0C7D}"/>
            </c:ext>
          </c:extLst>
        </c:ser>
        <c:dLbls>
          <c:dLblPos val="outEnd"/>
          <c:showLegendKey val="0"/>
          <c:showVal val="1"/>
          <c:showCatName val="0"/>
          <c:showSerName val="0"/>
          <c:showPercent val="0"/>
          <c:showBubbleSize val="0"/>
        </c:dLbls>
        <c:gapWidth val="219"/>
        <c:overlap val="-27"/>
        <c:axId val="252344720"/>
        <c:axId val="254072384"/>
      </c:barChart>
      <c:catAx>
        <c:axId val="252344720"/>
        <c:scaling>
          <c:orientation val="minMax"/>
        </c:scaling>
        <c:delete val="1"/>
        <c:axPos val="b"/>
        <c:numFmt formatCode="General" sourceLinked="1"/>
        <c:majorTickMark val="none"/>
        <c:minorTickMark val="none"/>
        <c:tickLblPos val="nextTo"/>
        <c:crossAx val="254072384"/>
        <c:crosses val="autoZero"/>
        <c:auto val="1"/>
        <c:lblAlgn val="ctr"/>
        <c:lblOffset val="100"/>
        <c:noMultiLvlLbl val="0"/>
      </c:catAx>
      <c:valAx>
        <c:axId val="254072384"/>
        <c:scaling>
          <c:orientation val="minMax"/>
        </c:scaling>
        <c:delete val="0"/>
        <c:axPos val="l"/>
        <c:majorGridlines>
          <c:spPr>
            <a:ln w="9525" cap="flat" cmpd="sng" algn="ctr">
              <a:solidFill>
                <a:schemeClr val="tx1">
                  <a:lumMod val="15000"/>
                  <a:lumOff val="85000"/>
                </a:schemeClr>
              </a:solidFill>
              <a:round/>
            </a:ln>
            <a:effectLst/>
          </c:spPr>
        </c:majorGridlines>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2400" b="0" i="0" u="none" strike="noStrike" kern="1200" baseline="0">
                <a:solidFill>
                  <a:schemeClr val="tx1">
                    <a:lumMod val="65000"/>
                    <a:lumOff val="35000"/>
                  </a:schemeClr>
                </a:solidFill>
                <a:latin typeface="+mn-lt"/>
                <a:ea typeface="+mn-ea"/>
                <a:cs typeface="+mn-cs"/>
              </a:defRPr>
            </a:pPr>
            <a:endParaRPr lang="en-US"/>
          </a:p>
        </c:txPr>
        <c:crossAx val="252344720"/>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2400" b="0" i="0" u="none" strike="noStrike" kern="1200" baseline="0">
              <a:solidFill>
                <a:schemeClr val="tx1">
                  <a:lumMod val="65000"/>
                  <a:lumOff val="35000"/>
                </a:schemeClr>
              </a:solidFill>
              <a:latin typeface="+mn-lt"/>
              <a:ea typeface="+mn-ea"/>
              <a:cs typeface="+mn-cs"/>
            </a:defRPr>
          </a:pPr>
          <a:endParaRPr lang="en-US"/>
        </a:p>
      </c:txPr>
    </c:legend>
    <c:plotVisOnly val="1"/>
    <c:dispBlanksAs val="gap"/>
    <c:showDLblsOverMax val="0"/>
  </c:chart>
  <c:spPr>
    <a:noFill/>
    <a:ln>
      <a:noFill/>
    </a:ln>
    <a:effectLst/>
  </c:spPr>
  <c:txPr>
    <a:bodyPr/>
    <a:lstStyle/>
    <a:p>
      <a:pPr>
        <a:defRPr/>
      </a:pPr>
      <a:endParaRPr lang="en-US"/>
    </a:p>
  </c:txPr>
  <c:externalData r:id="rId3">
    <c:autoUpdate val="0"/>
  </c:externalData>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2.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3.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10.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216">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2.xml><?xml version="1.0" encoding="utf-8"?>
<cs:chartStyle xmlns:cs="http://schemas.microsoft.com/office/drawing/2012/chartStyle" xmlns:a="http://schemas.openxmlformats.org/drawingml/2006/main" id="251">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9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ln w="19050">
        <a:solidFill>
          <a:schemeClr val="lt1"/>
        </a:solidFill>
      </a:ln>
    </cs:spPr>
  </cs:dataPoint>
  <cs:dataPoint3D>
    <cs:lnRef idx="0"/>
    <cs:fillRef idx="1">
      <cs:styleClr val="auto"/>
    </cs:fillRef>
    <cs:effectRef idx="0"/>
    <cs:fontRef idx="minor">
      <a:schemeClr val="tx1"/>
    </cs:fontRef>
    <cs:spPr>
      <a:ln w="25400">
        <a:solidFill>
          <a:schemeClr val="lt1"/>
        </a:solidFill>
      </a:ln>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0"/>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3.xml><?xml version="1.0" encoding="utf-8"?>
<cs:chartStyle xmlns:cs="http://schemas.microsoft.com/office/drawing/2012/chartStyle" xmlns:a="http://schemas.openxmlformats.org/drawingml/2006/main" id="201">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10.xml><?xml version="1.0" encoding="utf-8"?>
<cs:chartStyle xmlns:cs="http://schemas.microsoft.com/office/drawing/2012/chartStyle" xmlns:a="http://schemas.openxmlformats.org/drawingml/2006/main" id="381">
  <cs:axisTitle>
    <cs:lnRef idx="0"/>
    <cs:fillRef idx="0"/>
    <cs:effectRef idx="0"/>
    <cs:fontRef idx="minor">
      <a:schemeClr val="tx1">
        <a:lumMod val="65000"/>
        <a:lumOff val="35000"/>
      </a:schemeClr>
    </cs:fontRef>
    <cs:defRPr sz="9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900" kern="1200"/>
  </cs:chartArea>
  <cs:dataLabel>
    <cs:lnRef idx="0"/>
    <cs:fillRef idx="0"/>
    <cs:effectRef idx="0"/>
    <cs:fontRef idx="minor">
      <a:schemeClr val="lt1"/>
    </cs:fontRef>
    <cs:defRPr sz="850" kern="1200"/>
    <cs:bodyPr wrap="square" lIns="38100" tIns="19050" rIns="38100" bIns="19050" anchor="ctr">
      <a:spAutoFit/>
    </cs:bodyPr>
  </cs:dataLabel>
  <cs:dataLabelCallout>
    <cs:lnRef idx="0"/>
    <cs:fillRef idx="0"/>
    <cs:effectRef idx="0"/>
    <cs:fontRef idx="minor">
      <a:schemeClr val="tx1">
        <a:lumMod val="65000"/>
        <a:lumOff val="35000"/>
      </a:schemeClr>
    </cs:fontRef>
    <cs:spPr>
      <a:solidFill>
        <a:schemeClr val="lt1"/>
      </a:solidFill>
      <a:ln>
        <a:solidFill>
          <a:schemeClr val="dk1">
            <a:lumMod val="25000"/>
            <a:lumOff val="75000"/>
          </a:schemeClr>
        </a:solidFill>
      </a:ln>
    </cs:spPr>
    <cs:defRPr sz="900"/>
    <cs:bodyPr rot="0" spcFirstLastPara="1" vertOverflow="clip" horzOverflow="clip" vert="horz" wrap="square" lIns="36576" tIns="18288" rIns="36576" bIns="18288" anchor="ctr" anchorCtr="1">
      <a:spAutoFit/>
    </cs:bodyPr>
  </cs:dataLabelCallout>
  <cs:dataPoint>
    <cs:lnRef idx="0"/>
    <cs:fillRef idx="0">
      <cs:styleClr val="auto"/>
    </cs:fillRef>
    <cs:effectRef idx="0"/>
    <cs:fontRef idx="minor">
      <a:schemeClr val="tx1"/>
    </cs:fontRef>
    <cs:spPr>
      <a:solidFill>
        <a:schemeClr val="phClr"/>
      </a:solidFill>
      <a:ln w="9525">
        <a:solidFill>
          <a:schemeClr val="lt1"/>
        </a:solidFill>
      </a:ln>
    </cs:spPr>
  </cs:dataPoint>
  <cs:dataPoint3D>
    <cs:lnRef idx="0"/>
    <cs:fillRef idx="0">
      <cs:styleClr val="auto"/>
    </cs:fillRef>
    <cs:effectRef idx="0"/>
    <cs:fontRef idx="minor">
      <a:schemeClr val="tx1"/>
    </cs:fontRef>
    <cs:spPr>
      <a:solidFill>
        <a:schemeClr val="phClr"/>
      </a:solidFill>
      <a:ln w="25400">
        <a:solidFill>
          <a:schemeClr val="lt1"/>
        </a:solidFill>
      </a:ln>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fillRef idx="0">
      <cs:styleClr val="auto"/>
    </cs:fillRef>
    <cs:effectRef idx="0"/>
    <cs:fontRef idx="minor">
      <a:schemeClr val="tx1"/>
    </cs:fontRef>
    <cs:spPr>
      <a:solidFill>
        <a:schemeClr val="phClr"/>
      </a:solidFill>
      <a:ln w="9525">
        <a:solidFill>
          <a:schemeClr val="lt1"/>
        </a:solidFill>
      </a:ln>
    </cs:spPr>
  </cs:dataPointMarker>
  <cs:dataPointMarkerLayout symbol="circle" size="5"/>
  <cs:dataPointWireframe>
    <cs:lnRef idx="0">
      <cs:styleClr val="auto"/>
    </cs:lnRef>
    <cs:fillRef idx="0"/>
    <cs:effectRef idx="0"/>
    <cs:fontRef idx="minor">
      <a:schemeClr val="tx1"/>
    </cs:fontRef>
    <cs:spPr>
      <a:ln w="28575" cap="rnd">
        <a:solidFill>
          <a:schemeClr val="phClr"/>
        </a:solidFill>
        <a:round/>
      </a:ln>
    </cs:spPr>
  </cs:dataPointWireframe>
  <cs:dataTable>
    <cs:lnRef idx="0"/>
    <cs:fillRef idx="0"/>
    <cs:effectRef idx="0"/>
    <cs:fontRef idx="minor">
      <a:schemeClr val="tx1">
        <a:lumMod val="65000"/>
        <a:lumOff val="35000"/>
      </a:schemeClr>
    </cs:fontRef>
    <cs:defRPr sz="900"/>
  </cs:dataTable>
  <cs:downBar>
    <cs:lnRef idx="0"/>
    <cs:fillRef idx="0"/>
    <cs:effectRef idx="0"/>
    <cs:fontRef idx="minor">
      <a:schemeClr val="tx1"/>
    </cs:fontRef>
    <cs:spPr>
      <a:solidFill>
        <a:schemeClr val="dk1"/>
      </a:solidFill>
    </cs:spPr>
  </cs:downBar>
  <cs:dropLine>
    <cs:lnRef idx="0"/>
    <cs:fillRef idx="0"/>
    <cs:effectRef idx="0"/>
    <cs:fontRef idx="minor">
      <a:schemeClr val="tx1"/>
    </cs:fontRef>
  </cs:dropLine>
  <cs:errorBar>
    <cs:lnRef idx="0"/>
    <cs:fillRef idx="0"/>
    <cs:effectRef idx="0"/>
    <cs:fontRef idx="minor">
      <a:schemeClr val="tx1"/>
    </cs:fontRef>
  </cs:errorBar>
  <cs:floor>
    <cs:lnRef idx="0"/>
    <cs:fillRef idx="0"/>
    <cs:effectRef idx="0"/>
    <cs:fontRef idx="minor">
      <a:schemeClr val="tx1"/>
    </cs:fontRef>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lumOff val="10000"/>
          </a:schemeClr>
        </a:solidFill>
        <a:round/>
      </a:ln>
    </cs:spPr>
  </cs:gridlineMinor>
  <cs:hiLoLine>
    <cs:lnRef idx="0"/>
    <cs:fillRef idx="0"/>
    <cs:effectRef idx="0"/>
    <cs:fontRef idx="minor">
      <a:schemeClr val="tx1"/>
    </cs:fontRef>
  </cs:hiLoLine>
  <cs:leaderLine>
    <cs:lnRef idx="0"/>
    <cs:fillRef idx="0"/>
    <cs:effectRef idx="0"/>
    <cs:fontRef idx="minor">
      <a:schemeClr val="tx1"/>
    </cs:fontRef>
  </cs:leaderLine>
  <cs:legend>
    <cs:lnRef idx="0"/>
    <cs:fillRef idx="0"/>
    <cs:effectRef idx="0"/>
    <cs:fontRef idx="minor">
      <a:schemeClr val="tx1">
        <a:lumMod val="65000"/>
        <a:lumOff val="35000"/>
      </a:schemeClr>
    </cs:fontRef>
    <cs:defRPr sz="9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cs:seriesAxis>
  <cs:seriesLine>
    <cs:lnRef idx="0"/>
    <cs:fillRef idx="0"/>
    <cs:effectRef idx="0"/>
    <cs:fontRef idx="minor">
      <a:schemeClr val="tx1"/>
    </cs:fontRef>
    <cs:spPr>
      <a:ln w="9525" cap="flat">
        <a:solidFill>
          <a:srgbClr val="D9D9D9"/>
        </a:solidFill>
        <a:round/>
      </a:ln>
    </cs:spPr>
  </cs:seriesLine>
  <cs:title>
    <cs:lnRef idx="0"/>
    <cs:fillRef idx="0"/>
    <cs:effectRef idx="0"/>
    <cs:fontRef idx="minor">
      <a:schemeClr val="tx1">
        <a:lumMod val="65000"/>
        <a:lumOff val="35000"/>
      </a:schemeClr>
    </cs:fontRef>
    <cs:defRPr sz="1400" b="0" kern="1200" spc="0" baseline="0"/>
    <cs:bodyPr/>
  </cs:title>
  <cs:trendline>
    <cs:lnRef idx="0">
      <cs:styleClr val="auto"/>
    </cs:lnRef>
    <cs:fillRef idx="0"/>
    <cs:effectRef idx="0"/>
    <cs:fontRef idx="minor">
      <a:schemeClr val="tx1"/>
    </cs:fontRef>
    <cs:spPr>
      <a:ln w="19050" cap="rnd">
        <a:solidFill>
          <a:schemeClr val="phClr"/>
        </a:solidFill>
        <a:prstDash val="sysDash"/>
      </a:ln>
    </cs:spPr>
  </cs:trendline>
  <cs:trendlineLabel>
    <cs:lnRef idx="0"/>
    <cs:fillRef idx="0"/>
    <cs:effectRef idx="0"/>
    <cs:fontRef idx="minor">
      <a:schemeClr val="tx1">
        <a:lumMod val="65000"/>
        <a:lumOff val="35000"/>
      </a:schemeClr>
    </cs:fontRef>
    <cs:defRPr sz="900"/>
  </cs:trendlineLabel>
  <cs:upBar>
    <cs:lnRef idx="0"/>
    <cs:fillRef idx="0"/>
    <cs:effectRef idx="0"/>
    <cs:fontRef idx="minor">
      <a:schemeClr val="tx1"/>
    </cs:fontRef>
    <cs:spPr>
      <a:solidFill>
        <a:schemeClr val="lt1"/>
      </a:solidFill>
    </cs:spPr>
  </cs:upBar>
  <cs:valueAxis>
    <cs:lnRef idx="0"/>
    <cs:fillRef idx="0"/>
    <cs:effectRef idx="0"/>
    <cs:fontRef idx="minor">
      <a:schemeClr val="tx1">
        <a:lumMod val="65000"/>
        <a:lumOff val="35000"/>
      </a:schemeClr>
    </cs:fontRef>
    <cs:defRPr sz="900"/>
  </cs:valueAxis>
  <cs:wall>
    <cs:lnRef idx="0"/>
    <cs:fillRef idx="0"/>
    <cs:effectRef idx="0"/>
    <cs:fontRef idx="minor">
      <a:schemeClr val="tx1"/>
    </cs:fontRef>
  </cs:wall>
</cs:chartStyle>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11488" cy="463550"/>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sz="quarter" idx="1"/>
          </p:nvPr>
        </p:nvSpPr>
        <p:spPr>
          <a:xfrm>
            <a:off x="3937000" y="0"/>
            <a:ext cx="3011488" cy="463550"/>
          </a:xfrm>
          <a:prstGeom prst="rect">
            <a:avLst/>
          </a:prstGeom>
        </p:spPr>
        <p:txBody>
          <a:bodyPr vert="horz" lIns="91440" tIns="45720" rIns="91440" bIns="45720" rtlCol="0"/>
          <a:lstStyle>
            <a:lvl1pPr algn="r">
              <a:defRPr sz="1200"/>
            </a:lvl1pPr>
          </a:lstStyle>
          <a:p>
            <a:fld id="{D2CAB411-D349-42F5-8E54-80E568490C94}" type="datetimeFigureOut">
              <a:rPr lang="en-US" smtClean="0"/>
              <a:t>3/6/2019</a:t>
            </a:fld>
            <a:endParaRPr lang="en-US" dirty="0"/>
          </a:p>
        </p:txBody>
      </p:sp>
      <p:sp>
        <p:nvSpPr>
          <p:cNvPr id="4" name="Footer Placeholder 3"/>
          <p:cNvSpPr>
            <a:spLocks noGrp="1"/>
          </p:cNvSpPr>
          <p:nvPr>
            <p:ph type="ftr" sz="quarter" idx="2"/>
          </p:nvPr>
        </p:nvSpPr>
        <p:spPr>
          <a:xfrm>
            <a:off x="0" y="8772525"/>
            <a:ext cx="3011488" cy="463550"/>
          </a:xfrm>
          <a:prstGeom prst="rect">
            <a:avLst/>
          </a:prstGeom>
        </p:spPr>
        <p:txBody>
          <a:bodyPr vert="horz" lIns="91440" tIns="45720" rIns="91440" bIns="45720" rtlCol="0" anchor="b"/>
          <a:lstStyle>
            <a:lvl1pPr algn="l">
              <a:defRPr sz="1200"/>
            </a:lvl1pPr>
          </a:lstStyle>
          <a:p>
            <a:endParaRPr lang="en-US" dirty="0"/>
          </a:p>
        </p:txBody>
      </p:sp>
      <p:sp>
        <p:nvSpPr>
          <p:cNvPr id="5" name="Slide Number Placeholder 4"/>
          <p:cNvSpPr>
            <a:spLocks noGrp="1"/>
          </p:cNvSpPr>
          <p:nvPr>
            <p:ph type="sldNum" sz="quarter" idx="3"/>
          </p:nvPr>
        </p:nvSpPr>
        <p:spPr>
          <a:xfrm>
            <a:off x="3937000" y="8772525"/>
            <a:ext cx="3011488" cy="463550"/>
          </a:xfrm>
          <a:prstGeom prst="rect">
            <a:avLst/>
          </a:prstGeom>
        </p:spPr>
        <p:txBody>
          <a:bodyPr vert="horz" lIns="91440" tIns="45720" rIns="91440" bIns="45720" rtlCol="0" anchor="b"/>
          <a:lstStyle>
            <a:lvl1pPr algn="r">
              <a:defRPr sz="1200"/>
            </a:lvl1pPr>
          </a:lstStyle>
          <a:p>
            <a:fld id="{FF050275-EBFA-42DA-B90C-C545E167EDD9}" type="slidenum">
              <a:rPr lang="en-US" smtClean="0"/>
              <a:t>‹#›</a:t>
            </a:fld>
            <a:endParaRPr lang="en-US" dirty="0"/>
          </a:p>
        </p:txBody>
      </p:sp>
    </p:spTree>
    <p:extLst>
      <p:ext uri="{BB962C8B-B14F-4D97-AF65-F5344CB8AC3E}">
        <p14:creationId xmlns:p14="http://schemas.microsoft.com/office/powerpoint/2010/main" val="682729274"/>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11488" cy="463550"/>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idx="1"/>
          </p:nvPr>
        </p:nvSpPr>
        <p:spPr>
          <a:xfrm>
            <a:off x="3937000" y="0"/>
            <a:ext cx="3011488" cy="463550"/>
          </a:xfrm>
          <a:prstGeom prst="rect">
            <a:avLst/>
          </a:prstGeom>
        </p:spPr>
        <p:txBody>
          <a:bodyPr vert="horz" lIns="91440" tIns="45720" rIns="91440" bIns="45720" rtlCol="0"/>
          <a:lstStyle>
            <a:lvl1pPr algn="r">
              <a:defRPr sz="1200"/>
            </a:lvl1pPr>
          </a:lstStyle>
          <a:p>
            <a:fld id="{A8F8E079-713B-44EB-B956-1939C353D103}" type="datetimeFigureOut">
              <a:rPr lang="en-US" smtClean="0"/>
              <a:t>3/6/2019</a:t>
            </a:fld>
            <a:endParaRPr lang="en-US" dirty="0"/>
          </a:p>
        </p:txBody>
      </p:sp>
      <p:sp>
        <p:nvSpPr>
          <p:cNvPr id="4" name="Slide Image Placeholder 3"/>
          <p:cNvSpPr>
            <a:spLocks noGrp="1" noRot="1" noChangeAspect="1"/>
          </p:cNvSpPr>
          <p:nvPr>
            <p:ph type="sldImg" idx="2"/>
          </p:nvPr>
        </p:nvSpPr>
        <p:spPr>
          <a:xfrm>
            <a:off x="703263" y="1154113"/>
            <a:ext cx="5543550" cy="3117850"/>
          </a:xfrm>
          <a:prstGeom prst="rect">
            <a:avLst/>
          </a:prstGeom>
          <a:noFill/>
          <a:ln w="12700">
            <a:solidFill>
              <a:prstClr val="black"/>
            </a:solidFill>
          </a:ln>
        </p:spPr>
        <p:txBody>
          <a:bodyPr vert="horz" lIns="91440" tIns="45720" rIns="91440" bIns="45720" rtlCol="0" anchor="ctr"/>
          <a:lstStyle/>
          <a:p>
            <a:endParaRPr lang="en-US" dirty="0"/>
          </a:p>
        </p:txBody>
      </p:sp>
      <p:sp>
        <p:nvSpPr>
          <p:cNvPr id="5" name="Notes Placeholder 4"/>
          <p:cNvSpPr>
            <a:spLocks noGrp="1"/>
          </p:cNvSpPr>
          <p:nvPr>
            <p:ph type="body" sz="quarter" idx="3"/>
          </p:nvPr>
        </p:nvSpPr>
        <p:spPr>
          <a:xfrm>
            <a:off x="695325" y="4445000"/>
            <a:ext cx="5559425" cy="3636963"/>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772525"/>
            <a:ext cx="3011488" cy="463550"/>
          </a:xfrm>
          <a:prstGeom prst="rect">
            <a:avLst/>
          </a:prstGeom>
        </p:spPr>
        <p:txBody>
          <a:bodyPr vert="horz" lIns="91440" tIns="45720" rIns="91440" bIns="45720" rtlCol="0" anchor="b"/>
          <a:lstStyle>
            <a:lvl1pPr algn="l">
              <a:defRPr sz="1200"/>
            </a:lvl1pPr>
          </a:lstStyle>
          <a:p>
            <a:endParaRPr lang="en-US" dirty="0"/>
          </a:p>
        </p:txBody>
      </p:sp>
      <p:sp>
        <p:nvSpPr>
          <p:cNvPr id="7" name="Slide Number Placeholder 6"/>
          <p:cNvSpPr>
            <a:spLocks noGrp="1"/>
          </p:cNvSpPr>
          <p:nvPr>
            <p:ph type="sldNum" sz="quarter" idx="5"/>
          </p:nvPr>
        </p:nvSpPr>
        <p:spPr>
          <a:xfrm>
            <a:off x="3937000" y="8772525"/>
            <a:ext cx="3011488" cy="463550"/>
          </a:xfrm>
          <a:prstGeom prst="rect">
            <a:avLst/>
          </a:prstGeom>
        </p:spPr>
        <p:txBody>
          <a:bodyPr vert="horz" lIns="91440" tIns="45720" rIns="91440" bIns="45720" rtlCol="0" anchor="b"/>
          <a:lstStyle>
            <a:lvl1pPr algn="r">
              <a:defRPr sz="1200"/>
            </a:lvl1pPr>
          </a:lstStyle>
          <a:p>
            <a:fld id="{649A8966-AAB5-4FE6-A1DF-ACF6846A053E}" type="slidenum">
              <a:rPr lang="en-US" smtClean="0"/>
              <a:t>‹#›</a:t>
            </a:fld>
            <a:endParaRPr lang="en-US" dirty="0"/>
          </a:p>
        </p:txBody>
      </p:sp>
    </p:spTree>
    <p:extLst>
      <p:ext uri="{BB962C8B-B14F-4D97-AF65-F5344CB8AC3E}">
        <p14:creationId xmlns:p14="http://schemas.microsoft.com/office/powerpoint/2010/main" val="1000193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dirty="0"/>
              <a:t>ALL – SELF INTROS</a:t>
            </a:r>
          </a:p>
          <a:p>
            <a:endParaRPr lang="en-US" sz="1400" dirty="0"/>
          </a:p>
          <a:p>
            <a:r>
              <a:rPr lang="en-US" sz="1400" dirty="0"/>
              <a:t>Pulse Check – Poll audience participants</a:t>
            </a:r>
          </a:p>
          <a:p>
            <a:pPr marL="342900" indent="-342900">
              <a:buFont typeface="+mj-lt"/>
              <a:buAutoNum type="arabicPeriod"/>
            </a:pPr>
            <a:r>
              <a:rPr lang="en-US" sz="1400" dirty="0"/>
              <a:t>By profession—law enforcement, prosecutors, victim specialists/service providers, medical and health professionals, social workers, and advocates; anyone who didn’t respond</a:t>
            </a:r>
          </a:p>
          <a:p>
            <a:pPr marL="342900" indent="-342900">
              <a:buFont typeface="+mj-lt"/>
              <a:buAutoNum type="arabicPeriod"/>
            </a:pPr>
            <a:endParaRPr lang="en-US" sz="1400" dirty="0"/>
          </a:p>
          <a:p>
            <a:pPr marL="342900" indent="-342900">
              <a:buFont typeface="+mj-lt"/>
              <a:buAutoNum type="arabicPeriod"/>
            </a:pPr>
            <a:r>
              <a:rPr lang="en-US" sz="1400" dirty="0"/>
              <a:t>At what level government do they work (jurisdiction—federal, state, county/local, tribal)</a:t>
            </a:r>
          </a:p>
          <a:p>
            <a:pPr marL="342900" indent="-342900">
              <a:buFont typeface="+mj-lt"/>
              <a:buAutoNum type="arabicPeriod"/>
            </a:pPr>
            <a:endParaRPr lang="en-US" sz="1400" dirty="0"/>
          </a:p>
          <a:p>
            <a:pPr marL="342900" indent="-342900">
              <a:buFont typeface="+mj-lt"/>
              <a:buAutoNum type="arabicPeriod"/>
            </a:pPr>
            <a:r>
              <a:rPr lang="en-US" sz="1400" dirty="0"/>
              <a:t>Knowledge of NIJ</a:t>
            </a:r>
          </a:p>
          <a:p>
            <a:pPr marL="342900" indent="-342900">
              <a:buFont typeface="+mj-lt"/>
              <a:buAutoNum type="arabicPeriod"/>
            </a:pPr>
            <a:endParaRPr lang="en-US" sz="1400" dirty="0"/>
          </a:p>
          <a:p>
            <a:pPr marL="342900" indent="-342900">
              <a:buFont typeface="+mj-lt"/>
              <a:buAutoNum type="arabicPeriod"/>
            </a:pPr>
            <a:r>
              <a:rPr lang="en-US" sz="1400" dirty="0"/>
              <a:t>Knowledge of NamUs</a:t>
            </a:r>
          </a:p>
          <a:p>
            <a:pPr marL="342900" indent="-342900">
              <a:buFont typeface="+mj-lt"/>
              <a:buAutoNum type="arabicPeriod"/>
            </a:pPr>
            <a:endParaRPr lang="en-US" sz="1400" dirty="0"/>
          </a:p>
          <a:p>
            <a:pPr marL="342900" indent="-342900">
              <a:buFont typeface="+mj-lt"/>
              <a:buAutoNum type="arabicPeriod"/>
            </a:pPr>
            <a:r>
              <a:rPr lang="en-US" sz="1400" dirty="0"/>
              <a:t>How many have ever used NamUs</a:t>
            </a:r>
          </a:p>
          <a:p>
            <a:endParaRPr lang="en-US" sz="1400" dirty="0"/>
          </a:p>
          <a:p>
            <a:endParaRPr lang="en-US" sz="1400" dirty="0"/>
          </a:p>
        </p:txBody>
      </p:sp>
      <p:sp>
        <p:nvSpPr>
          <p:cNvPr id="4" name="Slide Number Placeholder 3"/>
          <p:cNvSpPr>
            <a:spLocks noGrp="1"/>
          </p:cNvSpPr>
          <p:nvPr>
            <p:ph type="sldNum" sz="quarter" idx="10"/>
          </p:nvPr>
        </p:nvSpPr>
        <p:spPr/>
        <p:txBody>
          <a:bodyPr/>
          <a:lstStyle/>
          <a:p>
            <a:fld id="{A5CD135E-E700-45B8-94A7-1151ECE31336}" type="slidenum">
              <a:rPr lang="en-US" smtClean="0"/>
              <a:pPr/>
              <a:t>2</a:t>
            </a:fld>
            <a:endParaRPr lang="en-US" dirty="0"/>
          </a:p>
        </p:txBody>
      </p:sp>
    </p:spTree>
    <p:extLst>
      <p:ext uri="{BB962C8B-B14F-4D97-AF65-F5344CB8AC3E}">
        <p14:creationId xmlns:p14="http://schemas.microsoft.com/office/powerpoint/2010/main" val="121499539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As</a:t>
            </a:r>
            <a:r>
              <a:rPr lang="en-US" baseline="0" dirty="0" smtClean="0"/>
              <a:t> we all know, there is a grassroots movement taking place to bring awareness to the issue of missing and murdered indigenous women.  Each week, media articles highlight the high rate of violence experienced by Native American women, and point to a nationwide data crisis.  This media attention brings much-needed awareness to this issue, however, there is one misstatement that I continue to hear in some of these article – that there is currently no database to track cases of missing indigenous persons.  </a:t>
            </a:r>
          </a:p>
          <a:p>
            <a:endParaRPr lang="en-US" baseline="0" dirty="0" smtClean="0"/>
          </a:p>
          <a:p>
            <a:r>
              <a:rPr lang="en-US" baseline="0" dirty="0" smtClean="0"/>
              <a:t>Since 2008, the National Missing and Unidentified Persons System, or NamUs, has offered free online databases to store, search, and compare information on ALL missing person cases, including those of missing indigenous persons.  As a national database accessible to all, with free forensic services, NamUs is a powerful tool to resolve cases in Indian County and beyond, and as more cases are entered, NamUs will become the ideal tool for determining the scope of missing indigenous person cases in our country.</a:t>
            </a:r>
            <a:endParaRPr lang="en-US" dirty="0"/>
          </a:p>
        </p:txBody>
      </p:sp>
      <p:sp>
        <p:nvSpPr>
          <p:cNvPr id="4" name="Slide Number Placeholder 3"/>
          <p:cNvSpPr>
            <a:spLocks noGrp="1"/>
          </p:cNvSpPr>
          <p:nvPr>
            <p:ph type="sldNum" sz="quarter" idx="10"/>
          </p:nvPr>
        </p:nvSpPr>
        <p:spPr/>
        <p:txBody>
          <a:bodyPr/>
          <a:lstStyle/>
          <a:p>
            <a:fld id="{649A8966-AAB5-4FE6-A1DF-ACF6846A053E}" type="slidenum">
              <a:rPr lang="en-US" smtClean="0"/>
              <a:t>4</a:t>
            </a:fld>
            <a:endParaRPr lang="en-US" dirty="0"/>
          </a:p>
        </p:txBody>
      </p:sp>
    </p:spTree>
    <p:extLst>
      <p:ext uri="{BB962C8B-B14F-4D97-AF65-F5344CB8AC3E}">
        <p14:creationId xmlns:p14="http://schemas.microsoft.com/office/powerpoint/2010/main" val="63063837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49A8966-AAB5-4FE6-A1DF-ACF6846A053E}" type="slidenum">
              <a:rPr lang="en-US" smtClean="0"/>
              <a:t>5</a:t>
            </a:fld>
            <a:endParaRPr lang="en-US" dirty="0"/>
          </a:p>
        </p:txBody>
      </p:sp>
    </p:spTree>
    <p:extLst>
      <p:ext uri="{BB962C8B-B14F-4D97-AF65-F5344CB8AC3E}">
        <p14:creationId xmlns:p14="http://schemas.microsoft.com/office/powerpoint/2010/main" val="6923689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E416CBC-3088-456A-A87A-96D631B1C222}" type="slidenum">
              <a:rPr lang="en-US" smtClean="0"/>
              <a:pPr/>
              <a:t>6</a:t>
            </a:fld>
            <a:endParaRPr lang="en-US" dirty="0"/>
          </a:p>
        </p:txBody>
      </p:sp>
    </p:spTree>
    <p:extLst>
      <p:ext uri="{BB962C8B-B14F-4D97-AF65-F5344CB8AC3E}">
        <p14:creationId xmlns:p14="http://schemas.microsoft.com/office/powerpoint/2010/main" val="310813559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E416CBC-3088-456A-A87A-96D631B1C222}" type="slidenum">
              <a:rPr lang="en-US" smtClean="0"/>
              <a:pPr/>
              <a:t>7</a:t>
            </a:fld>
            <a:endParaRPr lang="en-US" dirty="0"/>
          </a:p>
        </p:txBody>
      </p:sp>
    </p:spTree>
    <p:extLst>
      <p:ext uri="{BB962C8B-B14F-4D97-AF65-F5344CB8AC3E}">
        <p14:creationId xmlns:p14="http://schemas.microsoft.com/office/powerpoint/2010/main" val="23140737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E416CBC-3088-456A-A87A-96D631B1C222}" type="slidenum">
              <a:rPr lang="en-US" smtClean="0"/>
              <a:pPr/>
              <a:t>10</a:t>
            </a:fld>
            <a:endParaRPr lang="en-US" dirty="0"/>
          </a:p>
        </p:txBody>
      </p:sp>
    </p:spTree>
    <p:extLst>
      <p:ext uri="{BB962C8B-B14F-4D97-AF65-F5344CB8AC3E}">
        <p14:creationId xmlns:p14="http://schemas.microsoft.com/office/powerpoint/2010/main" val="3188325696"/>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E416CBC-3088-456A-A87A-96D631B1C222}" type="slidenum">
              <a:rPr lang="en-US" smtClean="0"/>
              <a:pPr/>
              <a:t>11</a:t>
            </a:fld>
            <a:endParaRPr lang="en-US" dirty="0"/>
          </a:p>
        </p:txBody>
      </p:sp>
    </p:spTree>
    <p:extLst>
      <p:ext uri="{BB962C8B-B14F-4D97-AF65-F5344CB8AC3E}">
        <p14:creationId xmlns:p14="http://schemas.microsoft.com/office/powerpoint/2010/main" val="1720463587"/>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E416CBC-3088-456A-A87A-96D631B1C222}" type="slidenum">
              <a:rPr lang="en-US" smtClean="0"/>
              <a:pPr/>
              <a:t>12</a:t>
            </a:fld>
            <a:endParaRPr lang="en-US" dirty="0"/>
          </a:p>
        </p:txBody>
      </p:sp>
    </p:spTree>
    <p:extLst>
      <p:ext uri="{BB962C8B-B14F-4D97-AF65-F5344CB8AC3E}">
        <p14:creationId xmlns:p14="http://schemas.microsoft.com/office/powerpoint/2010/main" val="58787386"/>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defTabSz="922904">
              <a:defRPr/>
            </a:pPr>
            <a:r>
              <a:rPr lang="en-US" dirty="0"/>
              <a:t>B.J.</a:t>
            </a:r>
          </a:p>
          <a:p>
            <a:endParaRPr lang="en-US" dirty="0"/>
          </a:p>
        </p:txBody>
      </p:sp>
      <p:sp>
        <p:nvSpPr>
          <p:cNvPr id="4" name="Slide Number Placeholder 3"/>
          <p:cNvSpPr>
            <a:spLocks noGrp="1"/>
          </p:cNvSpPr>
          <p:nvPr>
            <p:ph type="sldNum" sz="quarter" idx="10"/>
          </p:nvPr>
        </p:nvSpPr>
        <p:spPr/>
        <p:txBody>
          <a:bodyPr/>
          <a:lstStyle/>
          <a:p>
            <a:fld id="{95F8A989-162F-4263-828C-72B46B5EBB4B}" type="slidenum">
              <a:rPr lang="en-US" smtClean="0"/>
              <a:pPr/>
              <a:t>13</a:t>
            </a:fld>
            <a:endParaRPr lang="en-US" dirty="0"/>
          </a:p>
        </p:txBody>
      </p:sp>
    </p:spTree>
    <p:extLst>
      <p:ext uri="{BB962C8B-B14F-4D97-AF65-F5344CB8AC3E}">
        <p14:creationId xmlns:p14="http://schemas.microsoft.com/office/powerpoint/2010/main" val="270413033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defTabSz="922904">
              <a:defRPr/>
            </a:pPr>
            <a:r>
              <a:rPr lang="en-US" dirty="0"/>
              <a:t>B.J.</a:t>
            </a:r>
          </a:p>
          <a:p>
            <a:endParaRPr lang="en-US" dirty="0"/>
          </a:p>
        </p:txBody>
      </p:sp>
      <p:sp>
        <p:nvSpPr>
          <p:cNvPr id="4" name="Slide Number Placeholder 3"/>
          <p:cNvSpPr>
            <a:spLocks noGrp="1"/>
          </p:cNvSpPr>
          <p:nvPr>
            <p:ph type="sldNum" sz="quarter" idx="10"/>
          </p:nvPr>
        </p:nvSpPr>
        <p:spPr/>
        <p:txBody>
          <a:bodyPr/>
          <a:lstStyle/>
          <a:p>
            <a:fld id="{95F8A989-162F-4263-828C-72B46B5EBB4B}" type="slidenum">
              <a:rPr lang="en-US" smtClean="0"/>
              <a:pPr/>
              <a:t>14</a:t>
            </a:fld>
            <a:endParaRPr lang="en-US" dirty="0"/>
          </a:p>
        </p:txBody>
      </p:sp>
    </p:spTree>
    <p:extLst>
      <p:ext uri="{BB962C8B-B14F-4D97-AF65-F5344CB8AC3E}">
        <p14:creationId xmlns:p14="http://schemas.microsoft.com/office/powerpoint/2010/main" val="3070052760"/>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
                <a:schemeClr val="tx1"/>
              </a:buClr>
              <a:buSzTx/>
              <a:buFont typeface="Wingdings" panose="05000000000000000000" pitchFamily="2" charset="2"/>
              <a:buNone/>
              <a:tabLst/>
              <a:defRPr/>
            </a:pPr>
            <a:r>
              <a:rPr lang="en-US" dirty="0"/>
              <a:t>B.J.</a:t>
            </a:r>
          </a:p>
          <a:p>
            <a:endParaRPr lang="en-US" dirty="0"/>
          </a:p>
        </p:txBody>
      </p:sp>
      <p:sp>
        <p:nvSpPr>
          <p:cNvPr id="4" name="Slide Number Placeholder 3"/>
          <p:cNvSpPr>
            <a:spLocks noGrp="1"/>
          </p:cNvSpPr>
          <p:nvPr>
            <p:ph type="sldNum" sz="quarter" idx="10"/>
          </p:nvPr>
        </p:nvSpPr>
        <p:spPr/>
        <p:txBody>
          <a:bodyPr/>
          <a:lstStyle/>
          <a:p>
            <a:fld id="{A5CD135E-E700-45B8-94A7-1151ECE31336}" type="slidenum">
              <a:rPr lang="en-US" smtClean="0"/>
              <a:pPr/>
              <a:t>15</a:t>
            </a:fld>
            <a:endParaRPr lang="en-US" dirty="0"/>
          </a:p>
        </p:txBody>
      </p:sp>
    </p:spTree>
    <p:extLst>
      <p:ext uri="{BB962C8B-B14F-4D97-AF65-F5344CB8AC3E}">
        <p14:creationId xmlns:p14="http://schemas.microsoft.com/office/powerpoint/2010/main" val="4247109039"/>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A5CD135E-E700-45B8-94A7-1151ECE31336}" type="slidenum">
              <a:rPr lang="en-US" smtClean="0"/>
              <a:pPr/>
              <a:t>16</a:t>
            </a:fld>
            <a:endParaRPr lang="en-US" dirty="0"/>
          </a:p>
        </p:txBody>
      </p:sp>
    </p:spTree>
    <p:extLst>
      <p:ext uri="{BB962C8B-B14F-4D97-AF65-F5344CB8AC3E}">
        <p14:creationId xmlns:p14="http://schemas.microsoft.com/office/powerpoint/2010/main" val="898882501"/>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49A8966-AAB5-4FE6-A1DF-ACF6846A053E}" type="slidenum">
              <a:rPr lang="en-US" smtClean="0"/>
              <a:t>18</a:t>
            </a:fld>
            <a:endParaRPr lang="en-US" dirty="0"/>
          </a:p>
        </p:txBody>
      </p:sp>
    </p:spTree>
    <p:extLst>
      <p:ext uri="{BB962C8B-B14F-4D97-AF65-F5344CB8AC3E}">
        <p14:creationId xmlns:p14="http://schemas.microsoft.com/office/powerpoint/2010/main" val="1325367643"/>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49A8966-AAB5-4FE6-A1DF-ACF6846A053E}" type="slidenum">
              <a:rPr lang="en-US" smtClean="0"/>
              <a:t>19</a:t>
            </a:fld>
            <a:endParaRPr lang="en-US" dirty="0"/>
          </a:p>
        </p:txBody>
      </p:sp>
    </p:spTree>
    <p:extLst>
      <p:ext uri="{BB962C8B-B14F-4D97-AF65-F5344CB8AC3E}">
        <p14:creationId xmlns:p14="http://schemas.microsoft.com/office/powerpoint/2010/main" val="323747455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49A8966-AAB5-4FE6-A1DF-ACF6846A053E}" type="slidenum">
              <a:rPr lang="en-US" smtClean="0"/>
              <a:t>20</a:t>
            </a:fld>
            <a:endParaRPr lang="en-US" dirty="0"/>
          </a:p>
        </p:txBody>
      </p:sp>
    </p:spTree>
    <p:extLst>
      <p:ext uri="{BB962C8B-B14F-4D97-AF65-F5344CB8AC3E}">
        <p14:creationId xmlns:p14="http://schemas.microsoft.com/office/powerpoint/2010/main" val="2472917842"/>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3044" indent="-173044" defTabSz="922904">
              <a:buFontTx/>
              <a:buChar char="-"/>
              <a:defRPr/>
            </a:pPr>
            <a:endParaRPr lang="en-US" baseline="0" dirty="0"/>
          </a:p>
        </p:txBody>
      </p:sp>
      <p:sp>
        <p:nvSpPr>
          <p:cNvPr id="4" name="Slide Number Placeholder 3"/>
          <p:cNvSpPr>
            <a:spLocks noGrp="1"/>
          </p:cNvSpPr>
          <p:nvPr>
            <p:ph type="sldNum" sz="quarter" idx="10"/>
          </p:nvPr>
        </p:nvSpPr>
        <p:spPr/>
        <p:txBody>
          <a:bodyPr/>
          <a:lstStyle/>
          <a:p>
            <a:fld id="{58BE1359-2DA2-4102-8E5F-3C314329F386}" type="slidenum">
              <a:rPr lang="en-US" smtClean="0"/>
              <a:t>21</a:t>
            </a:fld>
            <a:endParaRPr lang="en-US" dirty="0"/>
          </a:p>
        </p:txBody>
      </p:sp>
    </p:spTree>
    <p:extLst>
      <p:ext uri="{BB962C8B-B14F-4D97-AF65-F5344CB8AC3E}">
        <p14:creationId xmlns:p14="http://schemas.microsoft.com/office/powerpoint/2010/main" val="1093114785"/>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A5CD135E-E700-45B8-94A7-1151ECE31336}" type="slidenum">
              <a:rPr lang="en-US" smtClean="0"/>
              <a:pPr/>
              <a:t>22</a:t>
            </a:fld>
            <a:endParaRPr lang="en-US" dirty="0"/>
          </a:p>
        </p:txBody>
      </p:sp>
    </p:spTree>
    <p:extLst>
      <p:ext uri="{BB962C8B-B14F-4D97-AF65-F5344CB8AC3E}">
        <p14:creationId xmlns:p14="http://schemas.microsoft.com/office/powerpoint/2010/main" val="2265947456"/>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B.J.</a:t>
            </a:r>
          </a:p>
        </p:txBody>
      </p:sp>
      <p:sp>
        <p:nvSpPr>
          <p:cNvPr id="4" name="Slide Number Placeholder 3"/>
          <p:cNvSpPr>
            <a:spLocks noGrp="1"/>
          </p:cNvSpPr>
          <p:nvPr>
            <p:ph type="sldNum" sz="quarter" idx="10"/>
          </p:nvPr>
        </p:nvSpPr>
        <p:spPr/>
        <p:txBody>
          <a:bodyPr/>
          <a:lstStyle/>
          <a:p>
            <a:fld id="{5E416CBC-3088-456A-A87A-96D631B1C222}" type="slidenum">
              <a:rPr lang="en-US" smtClean="0"/>
              <a:pPr/>
              <a:t>23</a:t>
            </a:fld>
            <a:endParaRPr lang="en-US" dirty="0"/>
          </a:p>
        </p:txBody>
      </p:sp>
    </p:spTree>
    <p:extLst>
      <p:ext uri="{BB962C8B-B14F-4D97-AF65-F5344CB8AC3E}">
        <p14:creationId xmlns:p14="http://schemas.microsoft.com/office/powerpoint/2010/main" val="3115145088"/>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NGI</a:t>
            </a:r>
            <a:r>
              <a:rPr lang="en-US" baseline="0" dirty="0" smtClean="0"/>
              <a:t> refers to the FBI’s “Next Generation Identification” system.  Speaker will elaborate on the biometric records contained in NGI and how they are utilized to compare missing and unidentified persons. </a:t>
            </a:r>
          </a:p>
          <a:p>
            <a:endParaRPr lang="en-US" dirty="0"/>
          </a:p>
        </p:txBody>
      </p:sp>
      <p:sp>
        <p:nvSpPr>
          <p:cNvPr id="4" name="Slide Number Placeholder 3"/>
          <p:cNvSpPr>
            <a:spLocks noGrp="1"/>
          </p:cNvSpPr>
          <p:nvPr>
            <p:ph type="sldNum" sz="quarter" idx="10"/>
          </p:nvPr>
        </p:nvSpPr>
        <p:spPr/>
        <p:txBody>
          <a:bodyPr/>
          <a:lstStyle/>
          <a:p>
            <a:fld id="{A5CD135E-E700-45B8-94A7-1151ECE31336}" type="slidenum">
              <a:rPr lang="en-US" smtClean="0"/>
              <a:pPr/>
              <a:t>24</a:t>
            </a:fld>
            <a:endParaRPr lang="en-US" dirty="0"/>
          </a:p>
        </p:txBody>
      </p:sp>
    </p:spTree>
    <p:extLst>
      <p:ext uri="{BB962C8B-B14F-4D97-AF65-F5344CB8AC3E}">
        <p14:creationId xmlns:p14="http://schemas.microsoft.com/office/powerpoint/2010/main" val="1725625857"/>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49A8966-AAB5-4FE6-A1DF-ACF6846A053E}" type="slidenum">
              <a:rPr lang="en-US" smtClean="0"/>
              <a:t>25</a:t>
            </a:fld>
            <a:endParaRPr lang="en-US"/>
          </a:p>
        </p:txBody>
      </p:sp>
    </p:spTree>
    <p:extLst>
      <p:ext uri="{BB962C8B-B14F-4D97-AF65-F5344CB8AC3E}">
        <p14:creationId xmlns:p14="http://schemas.microsoft.com/office/powerpoint/2010/main" val="3652347444"/>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8BE1359-2DA2-4102-8E5F-3C314329F386}" type="slidenum">
              <a:rPr lang="en-US" smtClean="0"/>
              <a:t>26</a:t>
            </a:fld>
            <a:endParaRPr lang="en-US" dirty="0"/>
          </a:p>
        </p:txBody>
      </p:sp>
    </p:spTree>
    <p:extLst>
      <p:ext uri="{BB962C8B-B14F-4D97-AF65-F5344CB8AC3E}">
        <p14:creationId xmlns:p14="http://schemas.microsoft.com/office/powerpoint/2010/main" val="712619436"/>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22904">
              <a:defRPr/>
            </a:pPr>
            <a:r>
              <a:rPr lang="en-US" dirty="0"/>
              <a:t>B.J.</a:t>
            </a:r>
          </a:p>
          <a:p>
            <a:endParaRPr lang="en-US" dirty="0"/>
          </a:p>
        </p:txBody>
      </p:sp>
      <p:sp>
        <p:nvSpPr>
          <p:cNvPr id="4" name="Slide Number Placeholder 3"/>
          <p:cNvSpPr>
            <a:spLocks noGrp="1"/>
          </p:cNvSpPr>
          <p:nvPr>
            <p:ph type="sldNum" sz="quarter" idx="10"/>
          </p:nvPr>
        </p:nvSpPr>
        <p:spPr/>
        <p:txBody>
          <a:bodyPr/>
          <a:lstStyle/>
          <a:p>
            <a:fld id="{5E416CBC-3088-456A-A87A-96D631B1C222}" type="slidenum">
              <a:rPr lang="en-US" smtClean="0"/>
              <a:pPr/>
              <a:t>27</a:t>
            </a:fld>
            <a:endParaRPr lang="en-US" dirty="0"/>
          </a:p>
        </p:txBody>
      </p:sp>
    </p:spTree>
    <p:extLst>
      <p:ext uri="{BB962C8B-B14F-4D97-AF65-F5344CB8AC3E}">
        <p14:creationId xmlns:p14="http://schemas.microsoft.com/office/powerpoint/2010/main" val="2880013926"/>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22904">
              <a:defRPr/>
            </a:pPr>
            <a:r>
              <a:rPr lang="en-US" dirty="0"/>
              <a:t>B.J.</a:t>
            </a:r>
          </a:p>
          <a:p>
            <a:endParaRPr lang="en-US" dirty="0"/>
          </a:p>
        </p:txBody>
      </p:sp>
      <p:sp>
        <p:nvSpPr>
          <p:cNvPr id="4" name="Slide Number Placeholder 3"/>
          <p:cNvSpPr>
            <a:spLocks noGrp="1"/>
          </p:cNvSpPr>
          <p:nvPr>
            <p:ph type="sldNum" sz="quarter" idx="10"/>
          </p:nvPr>
        </p:nvSpPr>
        <p:spPr/>
        <p:txBody>
          <a:bodyPr/>
          <a:lstStyle/>
          <a:p>
            <a:fld id="{58BE1359-2DA2-4102-8E5F-3C314329F386}" type="slidenum">
              <a:rPr lang="en-US" smtClean="0"/>
              <a:t>29</a:t>
            </a:fld>
            <a:endParaRPr lang="en-US" dirty="0"/>
          </a:p>
        </p:txBody>
      </p:sp>
    </p:spTree>
    <p:extLst>
      <p:ext uri="{BB962C8B-B14F-4D97-AF65-F5344CB8AC3E}">
        <p14:creationId xmlns:p14="http://schemas.microsoft.com/office/powerpoint/2010/main" val="3552904063"/>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8BE1359-2DA2-4102-8E5F-3C314329F386}" type="slidenum">
              <a:rPr lang="en-US" smtClean="0"/>
              <a:t>30</a:t>
            </a:fld>
            <a:endParaRPr lang="en-US" dirty="0"/>
          </a:p>
        </p:txBody>
      </p:sp>
    </p:spTree>
    <p:extLst>
      <p:ext uri="{BB962C8B-B14F-4D97-AF65-F5344CB8AC3E}">
        <p14:creationId xmlns:p14="http://schemas.microsoft.com/office/powerpoint/2010/main" val="3201630867"/>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22904">
              <a:defRPr/>
            </a:pPr>
            <a:endParaRPr lang="en-US" dirty="0"/>
          </a:p>
        </p:txBody>
      </p:sp>
      <p:sp>
        <p:nvSpPr>
          <p:cNvPr id="4" name="Slide Number Placeholder 3"/>
          <p:cNvSpPr>
            <a:spLocks noGrp="1"/>
          </p:cNvSpPr>
          <p:nvPr>
            <p:ph type="sldNum" sz="quarter" idx="10"/>
          </p:nvPr>
        </p:nvSpPr>
        <p:spPr/>
        <p:txBody>
          <a:bodyPr/>
          <a:lstStyle/>
          <a:p>
            <a:fld id="{5E416CBC-3088-456A-A87A-96D631B1C222}" type="slidenum">
              <a:rPr lang="en-US" smtClean="0"/>
              <a:pPr/>
              <a:t>31</a:t>
            </a:fld>
            <a:endParaRPr lang="en-US" dirty="0"/>
          </a:p>
        </p:txBody>
      </p:sp>
    </p:spTree>
    <p:extLst>
      <p:ext uri="{BB962C8B-B14F-4D97-AF65-F5344CB8AC3E}">
        <p14:creationId xmlns:p14="http://schemas.microsoft.com/office/powerpoint/2010/main" val="204972844"/>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49A8966-AAB5-4FE6-A1DF-ACF6846A053E}" type="slidenum">
              <a:rPr lang="en-US" smtClean="0"/>
              <a:t>33</a:t>
            </a:fld>
            <a:endParaRPr lang="en-US" dirty="0"/>
          </a:p>
        </p:txBody>
      </p:sp>
    </p:spTree>
    <p:extLst>
      <p:ext uri="{BB962C8B-B14F-4D97-AF65-F5344CB8AC3E}">
        <p14:creationId xmlns:p14="http://schemas.microsoft.com/office/powerpoint/2010/main" val="3642893746"/>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p:cNvSpPr>
            <a:spLocks noGrp="1"/>
          </p:cNvSpPr>
          <p:nvPr>
            <p:ph type="dt" sz="half" idx="10"/>
          </p:nvPr>
        </p:nvSpPr>
        <p:spPr/>
        <p:txBody>
          <a:bodyPr/>
          <a:lstStyle/>
          <a:p>
            <a:fld id="{7FF93BB9-924A-4D5F-AACB-57569E388253}" type="datetimeFigureOut">
              <a:rPr lang="en-US" smtClean="0"/>
              <a:t>3/6/2019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7A960EB3-6C03-4426-B0F4-40E8884485FE}" type="slidenum">
              <a:rPr lang="en-US" smtClean="0"/>
              <a:t>‹#›</a:t>
            </a:fld>
            <a:endParaRPr lang="en-US" dirty="0"/>
          </a:p>
        </p:txBody>
      </p:sp>
    </p:spTree>
    <p:extLst>
      <p:ext uri="{BB962C8B-B14F-4D97-AF65-F5344CB8AC3E}">
        <p14:creationId xmlns:p14="http://schemas.microsoft.com/office/powerpoint/2010/main" val="404459504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7FF93BB9-924A-4D5F-AACB-57569E388253}" type="datetimeFigureOut">
              <a:rPr lang="en-US" smtClean="0"/>
              <a:t>3/6/2019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7A960EB3-6C03-4426-B0F4-40E8884485FE}" type="slidenum">
              <a:rPr lang="en-US" smtClean="0"/>
              <a:t>‹#›</a:t>
            </a:fld>
            <a:endParaRPr lang="en-US" dirty="0"/>
          </a:p>
        </p:txBody>
      </p:sp>
    </p:spTree>
    <p:extLst>
      <p:ext uri="{BB962C8B-B14F-4D97-AF65-F5344CB8AC3E}">
        <p14:creationId xmlns:p14="http://schemas.microsoft.com/office/powerpoint/2010/main" val="172674712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7FF93BB9-924A-4D5F-AACB-57569E388253}" type="datetimeFigureOut">
              <a:rPr lang="en-US" smtClean="0"/>
              <a:t>3/6/2019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7A960EB3-6C03-4426-B0F4-40E8884485FE}" type="slidenum">
              <a:rPr lang="en-US" smtClean="0"/>
              <a:t>‹#›</a:t>
            </a:fld>
            <a:endParaRPr lang="en-US" dirty="0"/>
          </a:p>
        </p:txBody>
      </p:sp>
    </p:spTree>
    <p:extLst>
      <p:ext uri="{BB962C8B-B14F-4D97-AF65-F5344CB8AC3E}">
        <p14:creationId xmlns:p14="http://schemas.microsoft.com/office/powerpoint/2010/main" val="128989708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7FF93BB9-924A-4D5F-AACB-57569E388253}" type="datetimeFigureOut">
              <a:rPr lang="en-US" smtClean="0"/>
              <a:t>3/6/2019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7A960EB3-6C03-4426-B0F4-40E8884485FE}" type="slidenum">
              <a:rPr lang="en-US" smtClean="0"/>
              <a:t>‹#›</a:t>
            </a:fld>
            <a:endParaRPr lang="en-US" dirty="0"/>
          </a:p>
        </p:txBody>
      </p:sp>
    </p:spTree>
    <p:extLst>
      <p:ext uri="{BB962C8B-B14F-4D97-AF65-F5344CB8AC3E}">
        <p14:creationId xmlns:p14="http://schemas.microsoft.com/office/powerpoint/2010/main" val="234007966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7FF93BB9-924A-4D5F-AACB-57569E388253}" type="datetimeFigureOut">
              <a:rPr lang="en-US" smtClean="0"/>
              <a:t>3/6/2019</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7A960EB3-6C03-4426-B0F4-40E8884485FE}" type="slidenum">
              <a:rPr lang="en-US" smtClean="0"/>
              <a:t>‹#›</a:t>
            </a:fld>
            <a:endParaRPr lang="en-US" dirty="0"/>
          </a:p>
        </p:txBody>
      </p:sp>
    </p:spTree>
    <p:extLst>
      <p:ext uri="{BB962C8B-B14F-4D97-AF65-F5344CB8AC3E}">
        <p14:creationId xmlns:p14="http://schemas.microsoft.com/office/powerpoint/2010/main" val="225343039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7FF93BB9-924A-4D5F-AACB-57569E388253}" type="datetimeFigureOut">
              <a:rPr lang="en-US" smtClean="0"/>
              <a:t>3/6/2019</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7A960EB3-6C03-4426-B0F4-40E8884485FE}" type="slidenum">
              <a:rPr lang="en-US" smtClean="0"/>
              <a:t>‹#›</a:t>
            </a:fld>
            <a:endParaRPr lang="en-US" dirty="0"/>
          </a:p>
        </p:txBody>
      </p:sp>
    </p:spTree>
    <p:extLst>
      <p:ext uri="{BB962C8B-B14F-4D97-AF65-F5344CB8AC3E}">
        <p14:creationId xmlns:p14="http://schemas.microsoft.com/office/powerpoint/2010/main" val="184945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7FF93BB9-924A-4D5F-AACB-57569E388253}" type="datetimeFigureOut">
              <a:rPr lang="en-US" smtClean="0"/>
              <a:t>3/6/2019</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7A960EB3-6C03-4426-B0F4-40E8884485FE}" type="slidenum">
              <a:rPr lang="en-US" smtClean="0"/>
              <a:t>‹#›</a:t>
            </a:fld>
            <a:endParaRPr lang="en-US" dirty="0"/>
          </a:p>
        </p:txBody>
      </p:sp>
    </p:spTree>
    <p:extLst>
      <p:ext uri="{BB962C8B-B14F-4D97-AF65-F5344CB8AC3E}">
        <p14:creationId xmlns:p14="http://schemas.microsoft.com/office/powerpoint/2010/main" val="160519796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7FF93BB9-924A-4D5F-AACB-57569E388253}" type="datetimeFigureOut">
              <a:rPr lang="en-US" smtClean="0"/>
              <a:t>3/6/2019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7A960EB3-6C03-4426-B0F4-40E8884485FE}" type="slidenum">
              <a:rPr lang="en-US" smtClean="0"/>
              <a:t>‹#›</a:t>
            </a:fld>
            <a:endParaRPr lang="en-US" dirty="0"/>
          </a:p>
        </p:txBody>
      </p:sp>
    </p:spTree>
    <p:extLst>
      <p:ext uri="{BB962C8B-B14F-4D97-AF65-F5344CB8AC3E}">
        <p14:creationId xmlns:p14="http://schemas.microsoft.com/office/powerpoint/2010/main" val="26825168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7FF93BB9-924A-4D5F-AACB-57569E388253}" type="datetimeFigureOut">
              <a:rPr lang="en-US" smtClean="0"/>
              <a:t>3/6/2019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7A960EB3-6C03-4426-B0F4-40E8884485FE}" type="slidenum">
              <a:rPr lang="en-US" smtClean="0"/>
              <a:t>‹#›</a:t>
            </a:fld>
            <a:endParaRPr lang="en-US" dirty="0"/>
          </a:p>
        </p:txBody>
      </p:sp>
    </p:spTree>
    <p:extLst>
      <p:ext uri="{BB962C8B-B14F-4D97-AF65-F5344CB8AC3E}">
        <p14:creationId xmlns:p14="http://schemas.microsoft.com/office/powerpoint/2010/main" val="264834746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7FF93BB9-924A-4D5F-AACB-57569E388253}" type="datetimeFigureOut">
              <a:rPr lang="en-US" smtClean="0"/>
              <a:t>3/6/2019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7A960EB3-6C03-4426-B0F4-40E8884485FE}" type="slidenum">
              <a:rPr lang="en-US" smtClean="0"/>
              <a:t>‹#›</a:t>
            </a:fld>
            <a:endParaRPr lang="en-US" dirty="0"/>
          </a:p>
        </p:txBody>
      </p:sp>
    </p:spTree>
    <p:extLst>
      <p:ext uri="{BB962C8B-B14F-4D97-AF65-F5344CB8AC3E}">
        <p14:creationId xmlns:p14="http://schemas.microsoft.com/office/powerpoint/2010/main" val="109941170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7FF93BB9-924A-4D5F-AACB-57569E388253}" type="datetimeFigureOut">
              <a:rPr lang="en-US" smtClean="0"/>
              <a:t>3/6/2019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7A960EB3-6C03-4426-B0F4-40E8884485FE}" type="slidenum">
              <a:rPr lang="en-US" smtClean="0"/>
              <a:t>‹#›</a:t>
            </a:fld>
            <a:endParaRPr lang="en-US" dirty="0"/>
          </a:p>
        </p:txBody>
      </p:sp>
    </p:spTree>
    <p:extLst>
      <p:ext uri="{BB962C8B-B14F-4D97-AF65-F5344CB8AC3E}">
        <p14:creationId xmlns:p14="http://schemas.microsoft.com/office/powerpoint/2010/main" val="171542692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dirty="0"/>
              <a:t>Click to edit Master title style</a:t>
            </a:r>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7FF93BB9-924A-4D5F-AACB-57569E388253}" type="datetimeFigureOut">
              <a:rPr lang="en-US" smtClean="0"/>
              <a:t>3/6/2019</a:t>
            </a:fld>
            <a:endParaRPr lang="en-US" dirty="0"/>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7A960EB3-6C03-4426-B0F4-40E8884485FE}" type="slidenum">
              <a:rPr lang="en-US" smtClean="0"/>
              <a:t>‹#›</a:t>
            </a:fld>
            <a:endParaRPr lang="en-US" dirty="0"/>
          </a:p>
        </p:txBody>
      </p:sp>
      <p:sp>
        <p:nvSpPr>
          <p:cNvPr id="7" name="Rectangle 2"/>
          <p:cNvSpPr>
            <a:spLocks noChangeArrowheads="1"/>
          </p:cNvSpPr>
          <p:nvPr userDrawn="1"/>
        </p:nvSpPr>
        <p:spPr bwMode="auto">
          <a:xfrm flipV="1">
            <a:off x="-76200" y="6766562"/>
            <a:ext cx="12268200" cy="91437"/>
          </a:xfrm>
          <a:prstGeom prst="rect">
            <a:avLst/>
          </a:prstGeom>
          <a:solidFill>
            <a:srgbClr val="C00000"/>
          </a:solidFill>
          <a:ln w="9525" algn="in">
            <a:solidFill>
              <a:srgbClr val="C00000"/>
            </a:solidFill>
            <a:miter lim="800000"/>
            <a:headEnd/>
            <a:tailEnd/>
          </a:ln>
          <a:effectLst/>
        </p:spPr>
        <p:txBody>
          <a:bodyPr vert="horz" wrap="square" lIns="36576" tIns="36576" rIns="36576" bIns="36576" numCol="1" anchor="t" anchorCtr="0" compatLnSpc="1">
            <a:prstTxWarp prst="textNoShape">
              <a:avLst/>
            </a:prstTxWarp>
          </a:bodyPr>
          <a:lstStyle/>
          <a:p>
            <a:endParaRPr lang="en-US" dirty="0"/>
          </a:p>
        </p:txBody>
      </p:sp>
      <p:sp>
        <p:nvSpPr>
          <p:cNvPr id="8" name="Rectangle 2"/>
          <p:cNvSpPr>
            <a:spLocks noChangeArrowheads="1"/>
          </p:cNvSpPr>
          <p:nvPr userDrawn="1"/>
        </p:nvSpPr>
        <p:spPr bwMode="auto">
          <a:xfrm>
            <a:off x="-76200" y="6354295"/>
            <a:ext cx="12268200" cy="457200"/>
          </a:xfrm>
          <a:prstGeom prst="rect">
            <a:avLst/>
          </a:prstGeom>
          <a:solidFill>
            <a:srgbClr val="003366"/>
          </a:solidFill>
          <a:ln w="9525" algn="in">
            <a:solidFill>
              <a:srgbClr val="003366"/>
            </a:solidFill>
            <a:miter lim="800000"/>
            <a:headEnd/>
            <a:tailEnd/>
          </a:ln>
          <a:effectLst/>
        </p:spPr>
        <p:txBody>
          <a:bodyPr vert="horz" wrap="square" lIns="36576" tIns="36576" rIns="36576" bIns="36576" numCol="1" anchor="t" anchorCtr="0" compatLnSpc="1">
            <a:prstTxWarp prst="textNoShape">
              <a:avLst/>
            </a:prstTxWarp>
          </a:bodyPr>
          <a:lstStyle/>
          <a:p>
            <a:endParaRPr lang="en-US" dirty="0"/>
          </a:p>
        </p:txBody>
      </p:sp>
      <p:sp>
        <p:nvSpPr>
          <p:cNvPr id="9" name="Rectangle 2"/>
          <p:cNvSpPr>
            <a:spLocks noChangeArrowheads="1"/>
          </p:cNvSpPr>
          <p:nvPr userDrawn="1"/>
        </p:nvSpPr>
        <p:spPr bwMode="auto">
          <a:xfrm>
            <a:off x="0" y="1588"/>
            <a:ext cx="12268200" cy="69433"/>
          </a:xfrm>
          <a:prstGeom prst="rect">
            <a:avLst/>
          </a:prstGeom>
          <a:solidFill>
            <a:srgbClr val="003366"/>
          </a:solidFill>
          <a:ln w="9525" algn="in">
            <a:solidFill>
              <a:srgbClr val="003366"/>
            </a:solidFill>
            <a:miter lim="800000"/>
            <a:headEnd/>
            <a:tailEnd/>
          </a:ln>
          <a:effectLst/>
        </p:spPr>
        <p:txBody>
          <a:bodyPr vert="horz" wrap="square" lIns="36576" tIns="36576" rIns="36576" bIns="36576" numCol="1" anchor="t" anchorCtr="0" compatLnSpc="1">
            <a:prstTxWarp prst="textNoShape">
              <a:avLst/>
            </a:prstTxWarp>
          </a:bodyPr>
          <a:lstStyle/>
          <a:p>
            <a:endParaRPr lang="en-US" dirty="0"/>
          </a:p>
        </p:txBody>
      </p:sp>
    </p:spTree>
    <p:extLst>
      <p:ext uri="{BB962C8B-B14F-4D97-AF65-F5344CB8AC3E}">
        <p14:creationId xmlns:p14="http://schemas.microsoft.com/office/powerpoint/2010/main" val="3496029107"/>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b="1" kern="1200">
          <a:solidFill>
            <a:srgbClr val="26547C"/>
          </a:solidFill>
          <a:latin typeface="Arial Narrow" panose="020B0606020202030204" pitchFamily="34" charset="0"/>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Arial" panose="020B0604020202020204" pitchFamily="34" charset="0"/>
          <a:ea typeface="+mn-ea"/>
          <a:cs typeface="Arial" panose="020B0604020202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Arial" panose="020B0604020202020204" pitchFamily="34" charset="0"/>
          <a:ea typeface="+mn-ea"/>
          <a:cs typeface="Arial" panose="020B0604020202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Arial" panose="020B0604020202020204" pitchFamily="34" charset="0"/>
          <a:ea typeface="+mn-ea"/>
          <a:cs typeface="Arial" panose="020B0604020202020204" pitchFamily="34"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Arial" panose="020B0604020202020204" pitchFamily="34" charset="0"/>
          <a:ea typeface="+mn-ea"/>
          <a:cs typeface="Arial" panose="020B0604020202020204" pitchFamily="34"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Arial" panose="020B0604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tiff"/><Relationship Id="rId2" Type="http://schemas.openxmlformats.org/officeDocument/2006/relationships/image" Target="../media/image1.png"/><Relationship Id="rId1" Type="http://schemas.openxmlformats.org/officeDocument/2006/relationships/slideLayout" Target="../slideLayouts/slideLayout1.xml"/><Relationship Id="rId6" Type="http://schemas.openxmlformats.org/officeDocument/2006/relationships/image" Target="../media/image5.png"/><Relationship Id="rId5" Type="http://schemas.openxmlformats.org/officeDocument/2006/relationships/image" Target="../media/image4.png"/><Relationship Id="rId4" Type="http://schemas.openxmlformats.org/officeDocument/2006/relationships/image" Target="../media/image3.jpg"/></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2.xml"/><Relationship Id="rId1" Type="http://schemas.openxmlformats.org/officeDocument/2006/relationships/slideLayout" Target="../slideLayouts/slideLayout7.xml"/><Relationship Id="rId5" Type="http://schemas.openxmlformats.org/officeDocument/2006/relationships/image" Target="../media/image9.png"/><Relationship Id="rId4" Type="http://schemas.openxmlformats.org/officeDocument/2006/relationships/image" Target="../media/image8.png"/></Relationships>
</file>

<file path=ppt/slides/_rels/slide5.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3.xml"/><Relationship Id="rId1" Type="http://schemas.openxmlformats.org/officeDocument/2006/relationships/slideLayout" Target="../slideLayouts/slideLayout2.xml"/><Relationship Id="rId4" Type="http://schemas.openxmlformats.org/officeDocument/2006/relationships/image" Target="../media/image11.jpeg"/></Relationships>
</file>

<file path=ppt/slides/_rels/slide6.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4.xml"/><Relationship Id="rId1" Type="http://schemas.openxmlformats.org/officeDocument/2006/relationships/slideLayout" Target="../slideLayouts/slideLayout2.xml"/><Relationship Id="rId6" Type="http://schemas.openxmlformats.org/officeDocument/2006/relationships/image" Target="../media/image15.png"/><Relationship Id="rId5" Type="http://schemas.openxmlformats.org/officeDocument/2006/relationships/image" Target="../media/image14.png"/><Relationship Id="rId4" Type="http://schemas.openxmlformats.org/officeDocument/2006/relationships/image" Target="../media/image13.png"/></Relationships>
</file>

<file path=ppt/slides/_rels/slide7.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17.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8.xml"/><Relationship Id="rId1" Type="http://schemas.openxmlformats.org/officeDocument/2006/relationships/slideLayout" Target="../slideLayouts/slideLayout2.xml"/><Relationship Id="rId4" Type="http://schemas.openxmlformats.org/officeDocument/2006/relationships/image" Target="../media/image22.png"/></Relationships>
</file>

<file path=ppt/slides/_rels/slide13.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notesSlide" Target="../notesSlides/notesSlide9.xml"/><Relationship Id="rId1" Type="http://schemas.openxmlformats.org/officeDocument/2006/relationships/slideLayout" Target="../slideLayouts/slideLayout2.xml"/><Relationship Id="rId5" Type="http://schemas.openxmlformats.org/officeDocument/2006/relationships/image" Target="../media/image25.png"/><Relationship Id="rId4" Type="http://schemas.openxmlformats.org/officeDocument/2006/relationships/image" Target="../media/image24.png"/></Relationships>
</file>

<file path=ppt/slides/_rels/slide14.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10.xml"/><Relationship Id="rId1" Type="http://schemas.openxmlformats.org/officeDocument/2006/relationships/slideLayout" Target="../slideLayouts/slideLayout6.xml"/><Relationship Id="rId5" Type="http://schemas.openxmlformats.org/officeDocument/2006/relationships/image" Target="../media/image28.png"/><Relationship Id="rId4" Type="http://schemas.openxmlformats.org/officeDocument/2006/relationships/image" Target="../media/image27.png"/></Relationships>
</file>

<file path=ppt/slides/_rels/slide15.xml.rels><?xml version="1.0" encoding="UTF-8" standalone="yes"?>
<Relationships xmlns="http://schemas.openxmlformats.org/package/2006/relationships"><Relationship Id="rId3" Type="http://schemas.openxmlformats.org/officeDocument/2006/relationships/image" Target="../media/image29.JP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30.jpg"/><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chart" Target="../charts/chart1.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chart" Target="../charts/chart2.xml"/><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chart" Target="../charts/chart3.xml"/><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chart" Target="../charts/chart4.xml"/><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image" Target="../media/image33.jpg"/><Relationship Id="rId2" Type="http://schemas.openxmlformats.org/officeDocument/2006/relationships/notesSlide" Target="../notesSlides/notesSlide17.xml"/><Relationship Id="rId1" Type="http://schemas.openxmlformats.org/officeDocument/2006/relationships/slideLayout" Target="../slideLayouts/slideLayout2.xml"/><Relationship Id="rId6" Type="http://schemas.openxmlformats.org/officeDocument/2006/relationships/image" Target="../media/image36.png"/><Relationship Id="rId5" Type="http://schemas.openxmlformats.org/officeDocument/2006/relationships/image" Target="../media/image35.jpeg"/><Relationship Id="rId4" Type="http://schemas.openxmlformats.org/officeDocument/2006/relationships/image" Target="../media/image34.jpeg"/></Relationships>
</file>

<file path=ppt/slides/_rels/slide23.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image" Target="../media/image38.jpeg"/><Relationship Id="rId2" Type="http://schemas.openxmlformats.org/officeDocument/2006/relationships/notesSlide" Target="../notesSlides/notesSlide19.xml"/><Relationship Id="rId1" Type="http://schemas.openxmlformats.org/officeDocument/2006/relationships/slideLayout" Target="../slideLayouts/slideLayout2.xml"/><Relationship Id="rId4" Type="http://schemas.openxmlformats.org/officeDocument/2006/relationships/image" Target="../media/image39.jpeg"/></Relationships>
</file>

<file path=ppt/slides/_rels/slide25.xml.rels><?xml version="1.0" encoding="UTF-8" standalone="yes"?>
<Relationships xmlns="http://schemas.openxmlformats.org/package/2006/relationships"><Relationship Id="rId3" Type="http://schemas.openxmlformats.org/officeDocument/2006/relationships/image" Target="../media/image40.png"/><Relationship Id="rId2" Type="http://schemas.openxmlformats.org/officeDocument/2006/relationships/notesSlide" Target="../notesSlides/notesSlide20.xml"/><Relationship Id="rId1" Type="http://schemas.openxmlformats.org/officeDocument/2006/relationships/slideLayout" Target="../slideLayouts/slideLayout6.xml"/></Relationships>
</file>

<file path=ppt/slides/_rels/slide26.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3" Type="http://schemas.openxmlformats.org/officeDocument/2006/relationships/image" Target="../media/image42.jpeg"/><Relationship Id="rId2" Type="http://schemas.openxmlformats.org/officeDocument/2006/relationships/notesSlide" Target="../notesSlides/notesSlide22.xml"/><Relationship Id="rId1" Type="http://schemas.openxmlformats.org/officeDocument/2006/relationships/slideLayout" Target="../slideLayouts/slideLayout2.xml"/><Relationship Id="rId6" Type="http://schemas.openxmlformats.org/officeDocument/2006/relationships/image" Target="../media/image44.jpg"/><Relationship Id="rId5" Type="http://schemas.openxmlformats.org/officeDocument/2006/relationships/image" Target="../media/image43.jpg"/><Relationship Id="rId4" Type="http://schemas.microsoft.com/office/2007/relationships/hdphoto" Target="../media/hdphoto1.wdp"/></Relationships>
</file>

<file path=ppt/slides/_rels/slide28.xml.rels><?xml version="1.0" encoding="UTF-8" standalone="yes"?>
<Relationships xmlns="http://schemas.openxmlformats.org/package/2006/relationships"><Relationship Id="rId2" Type="http://schemas.openxmlformats.org/officeDocument/2006/relationships/image" Target="../media/image45.jp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image" Target="../media/image46.jpeg"/><Relationship Id="rId2" Type="http://schemas.openxmlformats.org/officeDocument/2006/relationships/notesSlide" Target="../notesSlides/notesSlide23.xml"/><Relationship Id="rId1" Type="http://schemas.openxmlformats.org/officeDocument/2006/relationships/slideLayout" Target="../slideLayouts/slideLayout2.xml"/><Relationship Id="rId4" Type="http://schemas.microsoft.com/office/2007/relationships/hdphoto" Target="../media/hdphoto2.wdp"/></Relationships>
</file>

<file path=ppt/slides/_rels/slide30.xml.rels><?xml version="1.0" encoding="UTF-8" standalone="yes"?>
<Relationships xmlns="http://schemas.openxmlformats.org/package/2006/relationships"><Relationship Id="rId3" Type="http://schemas.openxmlformats.org/officeDocument/2006/relationships/image" Target="../media/image47.png"/><Relationship Id="rId7" Type="http://schemas.openxmlformats.org/officeDocument/2006/relationships/image" Target="../media/image51.png"/><Relationship Id="rId2" Type="http://schemas.openxmlformats.org/officeDocument/2006/relationships/notesSlide" Target="../notesSlides/notesSlide24.xml"/><Relationship Id="rId1" Type="http://schemas.openxmlformats.org/officeDocument/2006/relationships/slideLayout" Target="../slideLayouts/slideLayout2.xml"/><Relationship Id="rId6" Type="http://schemas.openxmlformats.org/officeDocument/2006/relationships/image" Target="../media/image50.png"/><Relationship Id="rId5" Type="http://schemas.openxmlformats.org/officeDocument/2006/relationships/image" Target="../media/image49.png"/><Relationship Id="rId4" Type="http://schemas.openxmlformats.org/officeDocument/2006/relationships/image" Target="../media/image48.png"/></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33.xml.rels><?xml version="1.0" encoding="UTF-8" standalone="yes"?>
<Relationships xmlns="http://schemas.openxmlformats.org/package/2006/relationships"><Relationship Id="rId3" Type="http://schemas.openxmlformats.org/officeDocument/2006/relationships/image" Target="../media/image52.jpeg"/><Relationship Id="rId2" Type="http://schemas.openxmlformats.org/officeDocument/2006/relationships/notesSlide" Target="../notesSlides/notesSlide26.xml"/><Relationship Id="rId1" Type="http://schemas.openxmlformats.org/officeDocument/2006/relationships/slideLayout" Target="../slideLayouts/slideLayout7.xml"/></Relationships>
</file>

<file path=ppt/slides/_rels/slide34.xml.rels><?xml version="1.0" encoding="UTF-8" standalone="yes"?>
<Relationships xmlns="http://schemas.openxmlformats.org/package/2006/relationships"><Relationship Id="rId2" Type="http://schemas.openxmlformats.org/officeDocument/2006/relationships/image" Target="../media/image53.jpeg"/><Relationship Id="rId1" Type="http://schemas.openxmlformats.org/officeDocument/2006/relationships/slideLayout" Target="../slideLayouts/slideLayout7.xml"/></Relationships>
</file>

<file path=ppt/slides/_rels/slide35.xml.rels><?xml version="1.0" encoding="UTF-8" standalone="yes"?>
<Relationships xmlns="http://schemas.openxmlformats.org/package/2006/relationships"><Relationship Id="rId2" Type="http://schemas.openxmlformats.org/officeDocument/2006/relationships/image" Target="../media/image54.jpg"/><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object 7"/>
          <p:cNvSpPr/>
          <p:nvPr/>
        </p:nvSpPr>
        <p:spPr>
          <a:xfrm>
            <a:off x="6504317" y="0"/>
            <a:ext cx="6087181" cy="7652456"/>
          </a:xfrm>
          <a:prstGeom prst="rect">
            <a:avLst/>
          </a:prstGeom>
          <a:blipFill>
            <a:blip r:embed="rId2" cstate="print"/>
            <a:stretch>
              <a:fillRect/>
            </a:stretch>
          </a:blipFill>
        </p:spPr>
        <p:txBody>
          <a:bodyPr wrap="square" lIns="0" tIns="0" rIns="0" bIns="0" rtlCol="0"/>
          <a:lstStyle/>
          <a:p>
            <a:endParaRPr dirty="0"/>
          </a:p>
        </p:txBody>
      </p:sp>
      <p:sp>
        <p:nvSpPr>
          <p:cNvPr id="4" name="Title 3"/>
          <p:cNvSpPr>
            <a:spLocks noGrp="1"/>
          </p:cNvSpPr>
          <p:nvPr>
            <p:ph type="ctrTitle"/>
          </p:nvPr>
        </p:nvSpPr>
        <p:spPr>
          <a:xfrm>
            <a:off x="272755" y="1103312"/>
            <a:ext cx="6304874" cy="2387600"/>
          </a:xfrm>
        </p:spPr>
        <p:txBody>
          <a:bodyPr>
            <a:normAutofit/>
          </a:bodyPr>
          <a:lstStyle/>
          <a:p>
            <a:r>
              <a:rPr lang="en-US" sz="4400" i="1" dirty="0"/>
              <a:t>Using NamUs to Resolve </a:t>
            </a:r>
            <a:r>
              <a:rPr lang="en-US" sz="4400" i="1" dirty="0" smtClean="0"/>
              <a:t>Missing </a:t>
            </a:r>
            <a:r>
              <a:rPr lang="en-US" sz="4400" i="1" dirty="0"/>
              <a:t>and Unidentified Person Cases</a:t>
            </a:r>
          </a:p>
        </p:txBody>
      </p:sp>
      <p:pic>
        <p:nvPicPr>
          <p:cNvPr id="7" name="Picture 6"/>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390144" y="4783454"/>
            <a:ext cx="1333881" cy="1333881"/>
          </a:xfrm>
          <a:prstGeom prst="rect">
            <a:avLst/>
          </a:prstGeom>
        </p:spPr>
      </p:pic>
      <p:pic>
        <p:nvPicPr>
          <p:cNvPr id="8" name="Picture 7"/>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800723" y="4774699"/>
            <a:ext cx="1428750" cy="1323975"/>
          </a:xfrm>
          <a:prstGeom prst="rect">
            <a:avLst/>
          </a:prstGeom>
        </p:spPr>
      </p:pic>
      <p:pic>
        <p:nvPicPr>
          <p:cNvPr id="9" name="Picture 8"/>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5350701" y="3961079"/>
            <a:ext cx="2819393" cy="1489315"/>
          </a:xfrm>
          <a:prstGeom prst="rect">
            <a:avLst/>
          </a:prstGeom>
        </p:spPr>
      </p:pic>
      <p:pic>
        <p:nvPicPr>
          <p:cNvPr id="3" name="Picture 2">
            <a:extLst>
              <a:ext uri="{FF2B5EF4-FFF2-40B4-BE49-F238E27FC236}">
                <a16:creationId xmlns="" xmlns:a16="http://schemas.microsoft.com/office/drawing/2014/main" id="{9FCE14CA-FF72-4004-BE58-D84235B3175C}"/>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5350701" y="5630369"/>
            <a:ext cx="2819393" cy="467718"/>
          </a:xfrm>
          <a:prstGeom prst="rect">
            <a:avLst/>
          </a:prstGeom>
        </p:spPr>
      </p:pic>
    </p:spTree>
    <p:extLst>
      <p:ext uri="{BB962C8B-B14F-4D97-AF65-F5344CB8AC3E}">
        <p14:creationId xmlns:p14="http://schemas.microsoft.com/office/powerpoint/2010/main" val="3292966821"/>
      </p:ext>
    </p:extLst>
  </p:cSld>
  <p:clrMapOvr>
    <a:masterClrMapping/>
  </p:clrMapOvr>
  <p:transition advTm="10000"/>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 y="-190083"/>
            <a:ext cx="12192000" cy="1143000"/>
          </a:xfrm>
        </p:spPr>
        <p:txBody>
          <a:bodyPr>
            <a:noAutofit/>
          </a:bodyPr>
          <a:lstStyle/>
          <a:p>
            <a:pPr algn="ctr"/>
            <a:r>
              <a:rPr lang="en-US" sz="4400" dirty="0">
                <a:effectLst>
                  <a:outerShdw blurRad="38100" dist="38100" dir="2700000" algn="tl">
                    <a:srgbClr val="000000">
                      <a:alpha val="43137"/>
                    </a:srgbClr>
                  </a:outerShdw>
                </a:effectLst>
              </a:rPr>
              <a:t/>
            </a:r>
            <a:br>
              <a:rPr lang="en-US" sz="4400" dirty="0">
                <a:effectLst>
                  <a:outerShdw blurRad="38100" dist="38100" dir="2700000" algn="tl">
                    <a:srgbClr val="000000">
                      <a:alpha val="43137"/>
                    </a:srgbClr>
                  </a:outerShdw>
                </a:effectLst>
              </a:rPr>
            </a:br>
            <a:r>
              <a:rPr lang="en-US" sz="4400" dirty="0">
                <a:effectLst>
                  <a:outerShdw blurRad="38100" dist="38100" dir="2700000" algn="tl">
                    <a:srgbClr val="000000">
                      <a:alpha val="43137"/>
                    </a:srgbClr>
                  </a:outerShdw>
                </a:effectLst>
              </a:rPr>
              <a:t>Presenters’ Information and Disclaimer</a:t>
            </a:r>
            <a:endParaRPr lang="en-US" sz="4400" dirty="0"/>
          </a:p>
        </p:txBody>
      </p:sp>
      <p:sp>
        <p:nvSpPr>
          <p:cNvPr id="6" name="Content Placeholder 2"/>
          <p:cNvSpPr>
            <a:spLocks noGrp="1"/>
          </p:cNvSpPr>
          <p:nvPr>
            <p:ph idx="1"/>
          </p:nvPr>
        </p:nvSpPr>
        <p:spPr>
          <a:xfrm>
            <a:off x="254001" y="1387736"/>
            <a:ext cx="11684000" cy="4789227"/>
          </a:xfrm>
        </p:spPr>
        <p:txBody>
          <a:bodyPr>
            <a:normAutofit fontScale="85000" lnSpcReduction="10000"/>
          </a:bodyPr>
          <a:lstStyle/>
          <a:p>
            <a:pPr marL="0" indent="0">
              <a:lnSpc>
                <a:spcPct val="110000"/>
              </a:lnSpc>
              <a:buNone/>
            </a:pPr>
            <a:r>
              <a:rPr lang="en-US" sz="3500" b="1" dirty="0" smtClean="0">
                <a:solidFill>
                  <a:srgbClr val="26547C"/>
                </a:solidFill>
                <a:effectLst>
                  <a:outerShdw blurRad="38100" dist="38100" dir="2700000" algn="tl">
                    <a:srgbClr val="000000">
                      <a:alpha val="43137"/>
                    </a:srgbClr>
                  </a:outerShdw>
                </a:effectLst>
              </a:rPr>
              <a:t>Chuck Heurich	</a:t>
            </a:r>
            <a:endParaRPr lang="en-US" sz="3500" b="1" dirty="0">
              <a:solidFill>
                <a:srgbClr val="26547C"/>
              </a:solidFill>
              <a:effectLst>
                <a:outerShdw blurRad="38100" dist="38100" dir="2700000" algn="tl">
                  <a:srgbClr val="000000">
                    <a:alpha val="43137"/>
                  </a:srgbClr>
                </a:outerShdw>
              </a:effectLst>
            </a:endParaRPr>
          </a:p>
          <a:p>
            <a:pPr marL="461963" indent="0">
              <a:lnSpc>
                <a:spcPct val="110000"/>
              </a:lnSpc>
              <a:buNone/>
            </a:pPr>
            <a:r>
              <a:rPr lang="en-US" sz="2600" dirty="0" smtClean="0">
                <a:effectLst>
                  <a:outerShdw blurRad="38100" dist="38100" dir="2700000" algn="tl">
                    <a:srgbClr val="000000">
                      <a:alpha val="43137"/>
                    </a:srgbClr>
                  </a:outerShdw>
                </a:effectLst>
              </a:rPr>
              <a:t>Senior Physical Scientist/Program Manager</a:t>
            </a:r>
            <a:endParaRPr lang="en-US" sz="2600" dirty="0">
              <a:effectLst>
                <a:outerShdw blurRad="38100" dist="38100" dir="2700000" algn="tl">
                  <a:srgbClr val="000000">
                    <a:alpha val="43137"/>
                  </a:srgbClr>
                </a:outerShdw>
              </a:effectLst>
            </a:endParaRPr>
          </a:p>
          <a:p>
            <a:pPr marL="461963" indent="0">
              <a:lnSpc>
                <a:spcPct val="110000"/>
              </a:lnSpc>
              <a:buNone/>
            </a:pPr>
            <a:r>
              <a:rPr lang="en-US" sz="2600" dirty="0" smtClean="0">
                <a:effectLst>
                  <a:outerShdw blurRad="38100" dist="38100" dir="2700000" algn="tl">
                    <a:srgbClr val="000000">
                      <a:alpha val="43137"/>
                    </a:srgbClr>
                  </a:outerShdw>
                </a:effectLst>
              </a:rPr>
              <a:t>National Institute of Justice, Office of Investigative and Forensic Sciences</a:t>
            </a:r>
            <a:endParaRPr lang="en-US" sz="2600" dirty="0">
              <a:effectLst>
                <a:outerShdw blurRad="38100" dist="38100" dir="2700000" algn="tl">
                  <a:srgbClr val="000000">
                    <a:alpha val="43137"/>
                  </a:srgbClr>
                </a:outerShdw>
              </a:effectLst>
            </a:endParaRPr>
          </a:p>
          <a:p>
            <a:pPr marL="461963" indent="0">
              <a:lnSpc>
                <a:spcPct val="110000"/>
              </a:lnSpc>
              <a:buNone/>
            </a:pPr>
            <a:r>
              <a:rPr lang="en-US" sz="2600" dirty="0">
                <a:effectLst>
                  <a:outerShdw blurRad="38100" dist="38100" dir="2700000" algn="tl">
                    <a:srgbClr val="000000">
                      <a:alpha val="43137"/>
                    </a:srgbClr>
                  </a:outerShdw>
                </a:effectLst>
              </a:rPr>
              <a:t>Email:  </a:t>
            </a:r>
            <a:r>
              <a:rPr lang="en-US" sz="2600" dirty="0" smtClean="0">
                <a:effectLst>
                  <a:outerShdw blurRad="38100" dist="38100" dir="2700000" algn="tl">
                    <a:srgbClr val="000000">
                      <a:alpha val="43137"/>
                    </a:srgbClr>
                  </a:outerShdw>
                </a:effectLst>
              </a:rPr>
              <a:t>charles.heurich@usdoj.gov</a:t>
            </a:r>
            <a:endParaRPr lang="en-US" sz="2600" dirty="0">
              <a:effectLst>
                <a:outerShdw blurRad="38100" dist="38100" dir="2700000" algn="tl">
                  <a:srgbClr val="000000">
                    <a:alpha val="43137"/>
                  </a:srgbClr>
                </a:outerShdw>
              </a:effectLst>
            </a:endParaRPr>
          </a:p>
          <a:p>
            <a:pPr marL="461963" indent="0">
              <a:lnSpc>
                <a:spcPct val="110000"/>
              </a:lnSpc>
              <a:buNone/>
            </a:pPr>
            <a:r>
              <a:rPr lang="en-US" sz="2600" dirty="0">
                <a:effectLst>
                  <a:outerShdw blurRad="38100" dist="38100" dir="2700000" algn="tl">
                    <a:srgbClr val="000000">
                      <a:alpha val="43137"/>
                    </a:srgbClr>
                  </a:outerShdw>
                </a:effectLst>
              </a:rPr>
              <a:t>Cell:  </a:t>
            </a:r>
            <a:r>
              <a:rPr lang="en-US" sz="2600" dirty="0" smtClean="0">
                <a:effectLst>
                  <a:outerShdw blurRad="38100" dist="38100" dir="2700000" algn="tl">
                    <a:srgbClr val="000000">
                      <a:alpha val="43137"/>
                    </a:srgbClr>
                  </a:outerShdw>
                </a:effectLst>
              </a:rPr>
              <a:t>202-616-9264</a:t>
            </a:r>
            <a:endParaRPr lang="en-US" sz="2600" dirty="0">
              <a:effectLst>
                <a:outerShdw blurRad="38100" dist="38100" dir="2700000" algn="tl">
                  <a:srgbClr val="000000">
                    <a:alpha val="43137"/>
                  </a:srgbClr>
                </a:outerShdw>
              </a:effectLst>
            </a:endParaRPr>
          </a:p>
          <a:p>
            <a:pPr marL="461963" indent="0">
              <a:lnSpc>
                <a:spcPct val="110000"/>
              </a:lnSpc>
              <a:buNone/>
            </a:pPr>
            <a:endParaRPr lang="en-US" sz="2100" dirty="0">
              <a:effectLst>
                <a:outerShdw blurRad="38100" dist="38100" dir="2700000" algn="tl">
                  <a:srgbClr val="000000">
                    <a:alpha val="43137"/>
                  </a:srgbClr>
                </a:outerShdw>
              </a:effectLst>
            </a:endParaRPr>
          </a:p>
          <a:p>
            <a:pPr marL="0" indent="0">
              <a:lnSpc>
                <a:spcPct val="110000"/>
              </a:lnSpc>
              <a:spcAft>
                <a:spcPts val="1200"/>
              </a:spcAft>
              <a:buNone/>
            </a:pPr>
            <a:r>
              <a:rPr lang="en-US" sz="2600" dirty="0"/>
              <a:t>Today’s presentation is supported by Award Number 2016-MU-BX-K007 awarded by the National Institute of Justice, Office of Justice Programs, U.S. Department of Justice.</a:t>
            </a:r>
          </a:p>
          <a:p>
            <a:pPr marL="0" indent="0">
              <a:lnSpc>
                <a:spcPct val="110000"/>
              </a:lnSpc>
              <a:buNone/>
            </a:pPr>
            <a:r>
              <a:rPr lang="en-US" sz="2600" dirty="0"/>
              <a:t>The opinions, findings, and conclusions or recommendations expressed in this presentation are those of the authors and do not necessarily reflect those of the Department of Justice.</a:t>
            </a:r>
          </a:p>
          <a:p>
            <a:pPr>
              <a:lnSpc>
                <a:spcPct val="110000"/>
              </a:lnSpc>
            </a:pPr>
            <a:endParaRPr lang="en-US" sz="3100" dirty="0"/>
          </a:p>
        </p:txBody>
      </p:sp>
    </p:spTree>
    <p:extLst>
      <p:ext uri="{BB962C8B-B14F-4D97-AF65-F5344CB8AC3E}">
        <p14:creationId xmlns:p14="http://schemas.microsoft.com/office/powerpoint/2010/main" val="3353035285"/>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lstStyle/>
          <a:p>
            <a:endParaRPr lang="en-US"/>
          </a:p>
        </p:txBody>
      </p:sp>
      <p:pic>
        <p:nvPicPr>
          <p:cNvPr id="4" name="Picture 3"/>
          <p:cNvPicPr>
            <a:picLocks noChangeAspect="1"/>
          </p:cNvPicPr>
          <p:nvPr/>
        </p:nvPicPr>
        <p:blipFill>
          <a:blip r:embed="rId2"/>
          <a:stretch>
            <a:fillRect/>
          </a:stretch>
        </p:blipFill>
        <p:spPr>
          <a:xfrm>
            <a:off x="838200" y="365125"/>
            <a:ext cx="10515600" cy="5811838"/>
          </a:xfrm>
          <a:prstGeom prst="rect">
            <a:avLst/>
          </a:prstGeom>
        </p:spPr>
      </p:pic>
    </p:spTree>
    <p:extLst>
      <p:ext uri="{BB962C8B-B14F-4D97-AF65-F5344CB8AC3E}">
        <p14:creationId xmlns:p14="http://schemas.microsoft.com/office/powerpoint/2010/main" val="1862197686"/>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a:stretch>
            <a:fillRect/>
          </a:stretch>
        </p:blipFill>
        <p:spPr>
          <a:xfrm>
            <a:off x="267987" y="284317"/>
            <a:ext cx="7244966" cy="5307115"/>
          </a:xfrm>
          <a:prstGeom prst="rect">
            <a:avLst/>
          </a:prstGeom>
          <a:effectLst>
            <a:outerShdw blurRad="50800" dist="38100" dir="8100000" algn="tr" rotWithShape="0">
              <a:prstClr val="black">
                <a:alpha val="40000"/>
              </a:prstClr>
            </a:outerShdw>
          </a:effectLst>
        </p:spPr>
      </p:pic>
      <p:grpSp>
        <p:nvGrpSpPr>
          <p:cNvPr id="9" name="Group 8"/>
          <p:cNvGrpSpPr/>
          <p:nvPr/>
        </p:nvGrpSpPr>
        <p:grpSpPr>
          <a:xfrm>
            <a:off x="6332515" y="1306988"/>
            <a:ext cx="5605257" cy="5649867"/>
            <a:chOff x="5881559" y="1140171"/>
            <a:chExt cx="5369269" cy="5412001"/>
          </a:xfrm>
        </p:grpSpPr>
        <p:pic>
          <p:nvPicPr>
            <p:cNvPr id="6" name="Picture 5"/>
            <p:cNvPicPr>
              <a:picLocks noChangeAspect="1"/>
            </p:cNvPicPr>
            <p:nvPr/>
          </p:nvPicPr>
          <p:blipFill rotWithShape="1">
            <a:blip r:embed="rId4"/>
            <a:srcRect r="13327"/>
            <a:stretch/>
          </p:blipFill>
          <p:spPr>
            <a:xfrm>
              <a:off x="5881559" y="1140171"/>
              <a:ext cx="5326019" cy="5412001"/>
            </a:xfrm>
            <a:prstGeom prst="rect">
              <a:avLst/>
            </a:prstGeom>
            <a:effectLst>
              <a:outerShdw blurRad="50800" dist="38100" dir="8100000" algn="tr" rotWithShape="0">
                <a:prstClr val="black">
                  <a:alpha val="40000"/>
                </a:prstClr>
              </a:outerShdw>
            </a:effectLst>
          </p:spPr>
        </p:pic>
        <p:sp>
          <p:nvSpPr>
            <p:cNvPr id="7" name="Rectangle 6"/>
            <p:cNvSpPr/>
            <p:nvPr/>
          </p:nvSpPr>
          <p:spPr>
            <a:xfrm>
              <a:off x="10237574" y="2014151"/>
              <a:ext cx="1013254" cy="4538021"/>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pic>
        <p:nvPicPr>
          <p:cNvPr id="2" name="Picture 1"/>
          <p:cNvPicPr>
            <a:picLocks noChangeAspect="1"/>
          </p:cNvPicPr>
          <p:nvPr/>
        </p:nvPicPr>
        <p:blipFill>
          <a:blip r:embed="rId5"/>
          <a:stretch>
            <a:fillRect/>
          </a:stretch>
        </p:blipFill>
        <p:spPr>
          <a:xfrm rot="20537458">
            <a:off x="2812170" y="4764347"/>
            <a:ext cx="3683005" cy="1459969"/>
          </a:xfrm>
          <a:prstGeom prst="rect">
            <a:avLst/>
          </a:prstGeom>
          <a:effectLst>
            <a:outerShdw blurRad="50800" dist="38100" dir="8100000" algn="tr" rotWithShape="0">
              <a:prstClr val="black">
                <a:alpha val="40000"/>
              </a:prstClr>
            </a:outerShdw>
          </a:effectLst>
        </p:spPr>
      </p:pic>
    </p:spTree>
    <p:extLst>
      <p:ext uri="{BB962C8B-B14F-4D97-AF65-F5344CB8AC3E}">
        <p14:creationId xmlns:p14="http://schemas.microsoft.com/office/powerpoint/2010/main" val="36242080"/>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rotWithShape="1">
          <a:blip r:embed="rId3"/>
          <a:srcRect t="6542" b="1977"/>
          <a:stretch/>
        </p:blipFill>
        <p:spPr>
          <a:xfrm>
            <a:off x="4118721" y="243840"/>
            <a:ext cx="8073279" cy="6083807"/>
          </a:xfrm>
          <a:prstGeom prst="rect">
            <a:avLst/>
          </a:prstGeom>
        </p:spPr>
      </p:pic>
      <p:sp>
        <p:nvSpPr>
          <p:cNvPr id="7" name="TextBox 6"/>
          <p:cNvSpPr txBox="1"/>
          <p:nvPr/>
        </p:nvSpPr>
        <p:spPr>
          <a:xfrm>
            <a:off x="397175" y="2516146"/>
            <a:ext cx="3858301" cy="3231654"/>
          </a:xfrm>
          <a:prstGeom prst="rect">
            <a:avLst/>
          </a:prstGeom>
          <a:noFill/>
        </p:spPr>
        <p:txBody>
          <a:bodyPr wrap="square" rtlCol="0">
            <a:spAutoFit/>
          </a:bodyPr>
          <a:lstStyle/>
          <a:p>
            <a:pPr>
              <a:spcAft>
                <a:spcPts val="1800"/>
              </a:spcAft>
            </a:pPr>
            <a:r>
              <a:rPr lang="en-US" sz="3400" dirty="0">
                <a:latin typeface="Arial" panose="020B0604020202020204" pitchFamily="34" charset="0"/>
                <a:cs typeface="Arial" panose="020B0604020202020204" pitchFamily="34" charset="0"/>
              </a:rPr>
              <a:t>The NamUs program combines technology, forensic services, and investigative support.</a:t>
            </a:r>
          </a:p>
        </p:txBody>
      </p:sp>
      <p:pic>
        <p:nvPicPr>
          <p:cNvPr id="10" name="Picture 9" descr="namus_v2_CMYK.jpg"/>
          <p:cNvPicPr>
            <a:picLocks noChangeAspect="1"/>
          </p:cNvPicPr>
          <p:nvPr/>
        </p:nvPicPr>
        <p:blipFill>
          <a:blip r:embed="rId4">
            <a:clrChange>
              <a:clrFrom>
                <a:srgbClr val="FFFEFD"/>
              </a:clrFrom>
              <a:clrTo>
                <a:srgbClr val="FFFEFD">
                  <a:alpha val="0"/>
                </a:srgbClr>
              </a:clrTo>
            </a:clrChange>
          </a:blip>
          <a:srcRect b="47042"/>
          <a:stretch>
            <a:fillRect/>
          </a:stretch>
        </p:blipFill>
        <p:spPr>
          <a:xfrm>
            <a:off x="449930" y="433874"/>
            <a:ext cx="3227293" cy="1709120"/>
          </a:xfrm>
          <a:prstGeom prst="rect">
            <a:avLst/>
          </a:prstGeom>
        </p:spPr>
      </p:pic>
      <p:sp>
        <p:nvSpPr>
          <p:cNvPr id="2" name="TextBox 1">
            <a:extLst>
              <a:ext uri="{FF2B5EF4-FFF2-40B4-BE49-F238E27FC236}">
                <a16:creationId xmlns="" xmlns:a16="http://schemas.microsoft.com/office/drawing/2014/main" id="{42538ACB-8BEE-4648-873B-AB09124D8725}"/>
              </a:ext>
            </a:extLst>
          </p:cNvPr>
          <p:cNvSpPr txBox="1"/>
          <p:nvPr/>
        </p:nvSpPr>
        <p:spPr>
          <a:xfrm>
            <a:off x="5679830" y="2866290"/>
            <a:ext cx="1565031" cy="477054"/>
          </a:xfrm>
          <a:prstGeom prst="rect">
            <a:avLst/>
          </a:prstGeom>
          <a:solidFill>
            <a:srgbClr val="5898FB"/>
          </a:solidFill>
        </p:spPr>
        <p:txBody>
          <a:bodyPr wrap="square" rtlCol="0">
            <a:spAutoFit/>
          </a:bodyPr>
          <a:lstStyle/>
          <a:p>
            <a:pPr algn="ctr"/>
            <a:r>
              <a:rPr lang="en-US" sz="2500" b="1" dirty="0">
                <a:solidFill>
                  <a:srgbClr val="EDEDE8"/>
                </a:solidFill>
              </a:rPr>
              <a:t>Services</a:t>
            </a:r>
          </a:p>
        </p:txBody>
      </p:sp>
    </p:spTree>
    <p:extLst>
      <p:ext uri="{BB962C8B-B14F-4D97-AF65-F5344CB8AC3E}">
        <p14:creationId xmlns:p14="http://schemas.microsoft.com/office/powerpoint/2010/main" val="492346209"/>
      </p:ext>
    </p:extLst>
  </p:cSld>
  <p:clrMapOvr>
    <a:masterClrMapping/>
  </p:clrMapOvr>
  <p:transition advTm="10000"/>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280073" y="46133"/>
            <a:ext cx="4586627" cy="3525317"/>
          </a:xfrm>
        </p:spPr>
        <p:txBody>
          <a:bodyPr>
            <a:noAutofit/>
          </a:bodyPr>
          <a:lstStyle/>
          <a:p>
            <a:r>
              <a:rPr lang="en-US" sz="4000" dirty="0" smtClean="0">
                <a:solidFill>
                  <a:schemeClr val="accent1">
                    <a:lumMod val="75000"/>
                  </a:schemeClr>
                </a:solidFill>
                <a:latin typeface="Arial" panose="020B0604020202020204" pitchFamily="34" charset="0"/>
                <a:cs typeface="Arial" panose="020B0604020202020204" pitchFamily="34" charset="0"/>
              </a:rPr>
              <a:t>www.NamUs.gov</a:t>
            </a:r>
            <a:r>
              <a:rPr lang="en-US" sz="3000" b="0" dirty="0" smtClean="0">
                <a:solidFill>
                  <a:schemeClr val="tx1"/>
                </a:solidFill>
                <a:latin typeface="Arial" panose="020B0604020202020204" pitchFamily="34" charset="0"/>
                <a:cs typeface="Arial" panose="020B0604020202020204" pitchFamily="34" charset="0"/>
              </a:rPr>
              <a:t/>
            </a:r>
            <a:br>
              <a:rPr lang="en-US" sz="3000" b="0" dirty="0" smtClean="0">
                <a:solidFill>
                  <a:schemeClr val="tx1"/>
                </a:solidFill>
                <a:latin typeface="Arial" panose="020B0604020202020204" pitchFamily="34" charset="0"/>
                <a:cs typeface="Arial" panose="020B0604020202020204" pitchFamily="34" charset="0"/>
              </a:rPr>
            </a:br>
            <a:r>
              <a:rPr lang="en-US" sz="3000" b="0" dirty="0" smtClean="0">
                <a:solidFill>
                  <a:schemeClr val="tx1"/>
                </a:solidFill>
                <a:latin typeface="Arial" panose="020B0604020202020204" pitchFamily="34" charset="0"/>
                <a:cs typeface="Arial" panose="020B0604020202020204" pitchFamily="34" charset="0"/>
              </a:rPr>
              <a:t/>
            </a:r>
            <a:br>
              <a:rPr lang="en-US" sz="3000" b="0" dirty="0" smtClean="0">
                <a:solidFill>
                  <a:schemeClr val="tx1"/>
                </a:solidFill>
                <a:latin typeface="Arial" panose="020B0604020202020204" pitchFamily="34" charset="0"/>
                <a:cs typeface="Arial" panose="020B0604020202020204" pitchFamily="34" charset="0"/>
              </a:rPr>
            </a:br>
            <a:endParaRPr lang="en-US" sz="3000" b="0" dirty="0">
              <a:solidFill>
                <a:schemeClr val="tx1"/>
              </a:solidFill>
              <a:latin typeface="Arial" panose="020B0604020202020204" pitchFamily="34" charset="0"/>
              <a:cs typeface="Arial" panose="020B0604020202020204" pitchFamily="34" charset="0"/>
            </a:endParaRPr>
          </a:p>
        </p:txBody>
      </p:sp>
      <p:sp>
        <p:nvSpPr>
          <p:cNvPr id="2" name="Rectangle 1"/>
          <p:cNvSpPr/>
          <p:nvPr/>
        </p:nvSpPr>
        <p:spPr>
          <a:xfrm>
            <a:off x="3864864" y="1072896"/>
            <a:ext cx="7156704" cy="219456"/>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5" name="Group 4"/>
          <p:cNvGrpSpPr/>
          <p:nvPr/>
        </p:nvGrpSpPr>
        <p:grpSpPr>
          <a:xfrm>
            <a:off x="4970331" y="1182624"/>
            <a:ext cx="5509013" cy="7699248"/>
            <a:chOff x="5577840" y="356616"/>
            <a:chExt cx="5934293" cy="8293608"/>
          </a:xfrm>
        </p:grpSpPr>
        <p:sp>
          <p:nvSpPr>
            <p:cNvPr id="6" name="Rectangle 5"/>
            <p:cNvSpPr/>
            <p:nvPr/>
          </p:nvSpPr>
          <p:spPr>
            <a:xfrm>
              <a:off x="5577840" y="356616"/>
              <a:ext cx="5934293" cy="8293608"/>
            </a:xfrm>
            <a:prstGeom prst="rect">
              <a:avLst/>
            </a:prstGeom>
            <a:solidFill>
              <a:schemeClr val="bg1"/>
            </a:solidFill>
            <a:ln w="28575">
              <a:solidFill>
                <a:schemeClr val="accent1">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7" name="Group 6"/>
            <p:cNvGrpSpPr/>
            <p:nvPr/>
          </p:nvGrpSpPr>
          <p:grpSpPr>
            <a:xfrm>
              <a:off x="5888737" y="606690"/>
              <a:ext cx="5387070" cy="7978604"/>
              <a:chOff x="4443984" y="397187"/>
              <a:chExt cx="5824873" cy="8627019"/>
            </a:xfrm>
          </p:grpSpPr>
          <p:grpSp>
            <p:nvGrpSpPr>
              <p:cNvPr id="8" name="Group 7"/>
              <p:cNvGrpSpPr/>
              <p:nvPr/>
            </p:nvGrpSpPr>
            <p:grpSpPr>
              <a:xfrm>
                <a:off x="4443984" y="397187"/>
                <a:ext cx="5824873" cy="5537269"/>
                <a:chOff x="4242815" y="343580"/>
                <a:chExt cx="7387235" cy="7022489"/>
              </a:xfrm>
            </p:grpSpPr>
            <p:pic>
              <p:nvPicPr>
                <p:cNvPr id="11" name="Picture 10"/>
                <p:cNvPicPr>
                  <a:picLocks noChangeAspect="1"/>
                </p:cNvPicPr>
                <p:nvPr/>
              </p:nvPicPr>
              <p:blipFill>
                <a:blip r:embed="rId3"/>
                <a:stretch>
                  <a:fillRect/>
                </a:stretch>
              </p:blipFill>
              <p:spPr>
                <a:xfrm>
                  <a:off x="4242815" y="343580"/>
                  <a:ext cx="7387235" cy="3326986"/>
                </a:xfrm>
                <a:prstGeom prst="rect">
                  <a:avLst/>
                </a:prstGeom>
                <a:ln w="19050">
                  <a:noFill/>
                </a:ln>
              </p:spPr>
            </p:pic>
            <p:pic>
              <p:nvPicPr>
                <p:cNvPr id="12" name="Picture 11"/>
                <p:cNvPicPr>
                  <a:picLocks noChangeAspect="1"/>
                </p:cNvPicPr>
                <p:nvPr/>
              </p:nvPicPr>
              <p:blipFill>
                <a:blip r:embed="rId4"/>
                <a:stretch>
                  <a:fillRect/>
                </a:stretch>
              </p:blipFill>
              <p:spPr>
                <a:xfrm>
                  <a:off x="4242816" y="3563084"/>
                  <a:ext cx="7387234" cy="3802985"/>
                </a:xfrm>
                <a:prstGeom prst="rect">
                  <a:avLst/>
                </a:prstGeom>
                <a:ln w="19050">
                  <a:noFill/>
                </a:ln>
              </p:spPr>
            </p:pic>
          </p:grpSp>
          <p:pic>
            <p:nvPicPr>
              <p:cNvPr id="9" name="Picture 8"/>
              <p:cNvPicPr>
                <a:picLocks noChangeAspect="1"/>
              </p:cNvPicPr>
              <p:nvPr/>
            </p:nvPicPr>
            <p:blipFill>
              <a:blip r:embed="rId5"/>
              <a:stretch>
                <a:fillRect/>
              </a:stretch>
            </p:blipFill>
            <p:spPr>
              <a:xfrm>
                <a:off x="4711677" y="5256207"/>
                <a:ext cx="5557180" cy="3767999"/>
              </a:xfrm>
              <a:prstGeom prst="rect">
                <a:avLst/>
              </a:prstGeom>
            </p:spPr>
          </p:pic>
        </p:grpSp>
      </p:grpSp>
      <p:pic>
        <p:nvPicPr>
          <p:cNvPr id="10" name="Picture 9"/>
          <p:cNvPicPr>
            <a:picLocks noChangeAspect="1"/>
          </p:cNvPicPr>
          <p:nvPr/>
        </p:nvPicPr>
        <p:blipFill>
          <a:blip r:embed="rId6"/>
          <a:stretch>
            <a:fillRect/>
          </a:stretch>
        </p:blipFill>
        <p:spPr>
          <a:xfrm>
            <a:off x="5404278" y="182612"/>
            <a:ext cx="6633860" cy="6777745"/>
          </a:xfrm>
          <a:prstGeom prst="rect">
            <a:avLst/>
          </a:prstGeom>
          <a:ln w="38100">
            <a:solidFill>
              <a:schemeClr val="accent1">
                <a:lumMod val="20000"/>
                <a:lumOff val="80000"/>
              </a:schemeClr>
            </a:solidFill>
          </a:ln>
        </p:spPr>
      </p:pic>
      <p:sp>
        <p:nvSpPr>
          <p:cNvPr id="4" name="Rectangle 3"/>
          <p:cNvSpPr/>
          <p:nvPr/>
        </p:nvSpPr>
        <p:spPr>
          <a:xfrm>
            <a:off x="363537" y="2120167"/>
            <a:ext cx="3935508" cy="2554545"/>
          </a:xfrm>
          <a:prstGeom prst="rect">
            <a:avLst/>
          </a:prstGeom>
        </p:spPr>
        <p:txBody>
          <a:bodyPr wrap="square">
            <a:spAutoFit/>
          </a:bodyPr>
          <a:lstStyle/>
          <a:p>
            <a:r>
              <a:rPr lang="en-US" sz="3200" dirty="0">
                <a:latin typeface="Arial" panose="020B0604020202020204" pitchFamily="34" charset="0"/>
                <a:cs typeface="Arial" panose="020B0604020202020204" pitchFamily="34" charset="0"/>
              </a:rPr>
              <a:t>NamUs creates a central repository for all missing and unidentified person case information.</a:t>
            </a:r>
            <a:endParaRPr lang="en-US" sz="3200" dirty="0"/>
          </a:p>
        </p:txBody>
      </p:sp>
    </p:spTree>
    <p:extLst>
      <p:ext uri="{BB962C8B-B14F-4D97-AF65-F5344CB8AC3E}">
        <p14:creationId xmlns:p14="http://schemas.microsoft.com/office/powerpoint/2010/main" val="2408718382"/>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Picture 3"/>
          <p:cNvPicPr>
            <a:picLocks noChangeAspect="1"/>
          </p:cNvPicPr>
          <p:nvPr/>
        </p:nvPicPr>
        <p:blipFill rotWithShape="1">
          <a:blip r:embed="rId3"/>
          <a:srcRect b="19170"/>
          <a:stretch/>
        </p:blipFill>
        <p:spPr>
          <a:xfrm>
            <a:off x="230123" y="261556"/>
            <a:ext cx="11708883" cy="7138987"/>
          </a:xfrm>
          <a:prstGeom prst="rect">
            <a:avLst/>
          </a:prstGeom>
          <a:ln w="38100">
            <a:solidFill>
              <a:schemeClr val="accent1">
                <a:lumMod val="40000"/>
                <a:lumOff val="60000"/>
              </a:schemeClr>
            </a:solidFill>
          </a:ln>
        </p:spPr>
      </p:pic>
    </p:spTree>
    <p:extLst>
      <p:ext uri="{BB962C8B-B14F-4D97-AF65-F5344CB8AC3E}">
        <p14:creationId xmlns:p14="http://schemas.microsoft.com/office/powerpoint/2010/main" val="165524355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13037" y="0"/>
            <a:ext cx="11827475" cy="1325563"/>
          </a:xfrm>
        </p:spPr>
        <p:txBody>
          <a:bodyPr>
            <a:normAutofit/>
          </a:bodyPr>
          <a:lstStyle/>
          <a:p>
            <a:r>
              <a:rPr lang="en-US" sz="3600" dirty="0" smtClean="0"/>
              <a:t>New Data Fields in NamUs: Tribal Enrollment/Affiliation</a:t>
            </a:r>
            <a:endParaRPr lang="en-US" sz="3600" dirty="0"/>
          </a:p>
        </p:txBody>
      </p:sp>
      <p:pic>
        <p:nvPicPr>
          <p:cNvPr id="4" name="Content Placeholder 3"/>
          <p:cNvPicPr>
            <a:picLocks noGrp="1" noChangeAspect="1"/>
          </p:cNvPicPr>
          <p:nvPr>
            <p:ph idx="1"/>
          </p:nvPr>
        </p:nvPicPr>
        <p:blipFill>
          <a:blip r:embed="rId2"/>
          <a:stretch>
            <a:fillRect/>
          </a:stretch>
        </p:blipFill>
        <p:spPr>
          <a:xfrm>
            <a:off x="1139078" y="1232500"/>
            <a:ext cx="9739267" cy="4748169"/>
          </a:xfrm>
          <a:prstGeom prst="rect">
            <a:avLst/>
          </a:prstGeom>
        </p:spPr>
      </p:pic>
      <p:sp>
        <p:nvSpPr>
          <p:cNvPr id="5" name="Right Arrow 4"/>
          <p:cNvSpPr/>
          <p:nvPr/>
        </p:nvSpPr>
        <p:spPr>
          <a:xfrm>
            <a:off x="407773" y="3385858"/>
            <a:ext cx="963827" cy="267258"/>
          </a:xfrm>
          <a:prstGeom prst="rightArrow">
            <a:avLst/>
          </a:prstGeom>
          <a:solidFill>
            <a:schemeClr val="accent2">
              <a:lumMod val="75000"/>
            </a:schemeClr>
          </a:solidFill>
          <a:ln>
            <a:solidFill>
              <a:srgbClr val="F1850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895254491"/>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13037" y="0"/>
            <a:ext cx="11827475" cy="1325563"/>
          </a:xfrm>
        </p:spPr>
        <p:txBody>
          <a:bodyPr>
            <a:normAutofit/>
          </a:bodyPr>
          <a:lstStyle/>
          <a:p>
            <a:r>
              <a:rPr lang="en-US" sz="3600" dirty="0" smtClean="0"/>
              <a:t>New Data Fields in NamUs: Missing From/Resides on Tribal Land</a:t>
            </a:r>
            <a:endParaRPr lang="en-US" sz="3600" dirty="0"/>
          </a:p>
        </p:txBody>
      </p:sp>
      <p:pic>
        <p:nvPicPr>
          <p:cNvPr id="3" name="Picture 2"/>
          <p:cNvPicPr>
            <a:picLocks noChangeAspect="1"/>
          </p:cNvPicPr>
          <p:nvPr/>
        </p:nvPicPr>
        <p:blipFill>
          <a:blip r:embed="rId2"/>
          <a:stretch>
            <a:fillRect/>
          </a:stretch>
        </p:blipFill>
        <p:spPr>
          <a:xfrm>
            <a:off x="1139078" y="1216646"/>
            <a:ext cx="9739267" cy="4759103"/>
          </a:xfrm>
          <a:prstGeom prst="rect">
            <a:avLst/>
          </a:prstGeom>
        </p:spPr>
      </p:pic>
      <p:sp>
        <p:nvSpPr>
          <p:cNvPr id="5" name="Right Arrow 4"/>
          <p:cNvSpPr/>
          <p:nvPr/>
        </p:nvSpPr>
        <p:spPr>
          <a:xfrm>
            <a:off x="401288" y="3878725"/>
            <a:ext cx="963827" cy="267258"/>
          </a:xfrm>
          <a:prstGeom prst="rightArrow">
            <a:avLst/>
          </a:prstGeom>
          <a:solidFill>
            <a:schemeClr val="accent2">
              <a:lumMod val="75000"/>
            </a:schemeClr>
          </a:solidFill>
          <a:ln>
            <a:solidFill>
              <a:srgbClr val="F1850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61657803"/>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8" name="Group 7"/>
          <p:cNvGrpSpPr/>
          <p:nvPr/>
        </p:nvGrpSpPr>
        <p:grpSpPr>
          <a:xfrm>
            <a:off x="181839" y="232787"/>
            <a:ext cx="9441227" cy="4481945"/>
            <a:chOff x="47922" y="1375685"/>
            <a:chExt cx="9441227" cy="4481945"/>
          </a:xfrm>
        </p:grpSpPr>
        <p:pic>
          <p:nvPicPr>
            <p:cNvPr id="2" name="Picture 1"/>
            <p:cNvPicPr>
              <a:picLocks noChangeAspect="1"/>
            </p:cNvPicPr>
            <p:nvPr/>
          </p:nvPicPr>
          <p:blipFill>
            <a:blip r:embed="rId3"/>
            <a:stretch>
              <a:fillRect/>
            </a:stretch>
          </p:blipFill>
          <p:spPr>
            <a:xfrm>
              <a:off x="47922" y="1375685"/>
              <a:ext cx="9441227" cy="4481945"/>
            </a:xfrm>
            <a:prstGeom prst="rect">
              <a:avLst/>
            </a:prstGeom>
          </p:spPr>
        </p:pic>
        <p:sp>
          <p:nvSpPr>
            <p:cNvPr id="3" name="Oval 2"/>
            <p:cNvSpPr/>
            <p:nvPr/>
          </p:nvSpPr>
          <p:spPr>
            <a:xfrm>
              <a:off x="8349742" y="1597496"/>
              <a:ext cx="873800" cy="380266"/>
            </a:xfrm>
            <a:prstGeom prst="ellipse">
              <a:avLst/>
            </a:prstGeom>
            <a:no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4" name="TextBox 3"/>
          <p:cNvSpPr txBox="1"/>
          <p:nvPr/>
        </p:nvSpPr>
        <p:spPr>
          <a:xfrm>
            <a:off x="130844" y="4558635"/>
            <a:ext cx="4577516" cy="1569660"/>
          </a:xfrm>
          <a:prstGeom prst="rect">
            <a:avLst/>
          </a:prstGeom>
          <a:noFill/>
        </p:spPr>
        <p:txBody>
          <a:bodyPr wrap="square" rtlCol="0">
            <a:spAutoFit/>
          </a:bodyPr>
          <a:lstStyle/>
          <a:p>
            <a:pPr>
              <a:spcAft>
                <a:spcPts val="1800"/>
              </a:spcAft>
            </a:pPr>
            <a:r>
              <a:rPr lang="en-US" sz="3200" dirty="0" smtClean="0"/>
              <a:t>Professional users must provide a “sponsor” at the time of registration.</a:t>
            </a:r>
            <a:endParaRPr lang="en-US" sz="3200" dirty="0"/>
          </a:p>
        </p:txBody>
      </p:sp>
      <p:sp>
        <p:nvSpPr>
          <p:cNvPr id="13" name="Rectangle 12"/>
          <p:cNvSpPr/>
          <p:nvPr/>
        </p:nvSpPr>
        <p:spPr>
          <a:xfrm>
            <a:off x="9674061" y="169023"/>
            <a:ext cx="2387000" cy="646331"/>
          </a:xfrm>
          <a:prstGeom prst="rect">
            <a:avLst/>
          </a:prstGeom>
        </p:spPr>
        <p:txBody>
          <a:bodyPr wrap="none">
            <a:spAutoFit/>
          </a:bodyPr>
          <a:lstStyle/>
          <a:p>
            <a:r>
              <a:rPr lang="en-US" sz="3600" b="1" dirty="0" smtClean="0"/>
              <a:t>NamUs.gov</a:t>
            </a:r>
            <a:endParaRPr lang="en-US" sz="3600" b="1" dirty="0"/>
          </a:p>
        </p:txBody>
      </p:sp>
    </p:spTree>
    <p:extLst>
      <p:ext uri="{BB962C8B-B14F-4D97-AF65-F5344CB8AC3E}">
        <p14:creationId xmlns:p14="http://schemas.microsoft.com/office/powerpoint/2010/main" val="321893932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242597" y="365125"/>
            <a:ext cx="4220221" cy="1777573"/>
          </a:xfrm>
        </p:spPr>
        <p:txBody>
          <a:bodyPr>
            <a:normAutofit/>
          </a:bodyPr>
          <a:lstStyle/>
          <a:p>
            <a:r>
              <a:rPr lang="en-US" sz="4000" dirty="0" smtClean="0"/>
              <a:t>Short entry form</a:t>
            </a:r>
            <a:br>
              <a:rPr lang="en-US" sz="4000" dirty="0" smtClean="0"/>
            </a:br>
            <a:r>
              <a:rPr lang="en-US" sz="4000" dirty="0" smtClean="0"/>
              <a:t>to quickly create</a:t>
            </a:r>
            <a:br>
              <a:rPr lang="en-US" sz="4000" dirty="0" smtClean="0"/>
            </a:br>
            <a:r>
              <a:rPr lang="en-US" sz="4000" dirty="0" smtClean="0"/>
              <a:t>a new case draft</a:t>
            </a:r>
            <a:endParaRPr lang="en-US" sz="4000" dirty="0"/>
          </a:p>
        </p:txBody>
      </p:sp>
      <p:pic>
        <p:nvPicPr>
          <p:cNvPr id="4" name="Picture 3"/>
          <p:cNvPicPr>
            <a:picLocks noChangeAspect="1"/>
          </p:cNvPicPr>
          <p:nvPr/>
        </p:nvPicPr>
        <p:blipFill>
          <a:blip r:embed="rId3"/>
          <a:stretch>
            <a:fillRect/>
          </a:stretch>
        </p:blipFill>
        <p:spPr>
          <a:xfrm>
            <a:off x="4736795" y="289286"/>
            <a:ext cx="7134837" cy="6302583"/>
          </a:xfrm>
          <a:prstGeom prst="rect">
            <a:avLst/>
          </a:prstGeom>
          <a:ln w="38100">
            <a:solidFill>
              <a:schemeClr val="accent1">
                <a:lumMod val="60000"/>
                <a:lumOff val="40000"/>
              </a:schemeClr>
            </a:solidFill>
          </a:ln>
        </p:spPr>
      </p:pic>
    </p:spTree>
    <p:extLst>
      <p:ext uri="{BB962C8B-B14F-4D97-AF65-F5344CB8AC3E}">
        <p14:creationId xmlns:p14="http://schemas.microsoft.com/office/powerpoint/2010/main" val="1734342994"/>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242597" y="365126"/>
            <a:ext cx="11111203" cy="651912"/>
          </a:xfrm>
        </p:spPr>
        <p:txBody>
          <a:bodyPr>
            <a:normAutofit/>
          </a:bodyPr>
          <a:lstStyle/>
          <a:p>
            <a:r>
              <a:rPr lang="en-US" sz="4000" dirty="0" smtClean="0"/>
              <a:t>Complete and submit newly created case entry</a:t>
            </a:r>
            <a:endParaRPr lang="en-US" sz="4000" dirty="0"/>
          </a:p>
        </p:txBody>
      </p:sp>
      <p:pic>
        <p:nvPicPr>
          <p:cNvPr id="4" name="Picture 3"/>
          <p:cNvPicPr>
            <a:picLocks noChangeAspect="1"/>
          </p:cNvPicPr>
          <p:nvPr/>
        </p:nvPicPr>
        <p:blipFill>
          <a:blip r:embed="rId3"/>
          <a:stretch>
            <a:fillRect/>
          </a:stretch>
        </p:blipFill>
        <p:spPr>
          <a:xfrm>
            <a:off x="640308" y="1188525"/>
            <a:ext cx="10713492" cy="6687305"/>
          </a:xfrm>
          <a:prstGeom prst="rect">
            <a:avLst/>
          </a:prstGeom>
          <a:ln w="38100">
            <a:solidFill>
              <a:schemeClr val="accent1">
                <a:lumMod val="40000"/>
                <a:lumOff val="60000"/>
              </a:schemeClr>
            </a:solidFill>
          </a:ln>
        </p:spPr>
      </p:pic>
      <p:pic>
        <p:nvPicPr>
          <p:cNvPr id="2" name="Picture 1"/>
          <p:cNvPicPr>
            <a:picLocks noChangeAspect="1"/>
          </p:cNvPicPr>
          <p:nvPr/>
        </p:nvPicPr>
        <p:blipFill rotWithShape="1">
          <a:blip r:embed="rId4"/>
          <a:srcRect b="14495"/>
          <a:stretch/>
        </p:blipFill>
        <p:spPr>
          <a:xfrm>
            <a:off x="909765" y="1703769"/>
            <a:ext cx="665720" cy="723067"/>
          </a:xfrm>
          <a:prstGeom prst="rect">
            <a:avLst/>
          </a:prstGeom>
        </p:spPr>
      </p:pic>
    </p:spTree>
    <p:extLst>
      <p:ext uri="{BB962C8B-B14F-4D97-AF65-F5344CB8AC3E}">
        <p14:creationId xmlns:p14="http://schemas.microsoft.com/office/powerpoint/2010/main" val="567566383"/>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Box 6"/>
          <p:cNvSpPr txBox="1"/>
          <p:nvPr/>
        </p:nvSpPr>
        <p:spPr>
          <a:xfrm>
            <a:off x="254520" y="288716"/>
            <a:ext cx="2609978" cy="5509200"/>
          </a:xfrm>
          <a:prstGeom prst="rect">
            <a:avLst/>
          </a:prstGeom>
          <a:noFill/>
        </p:spPr>
        <p:txBody>
          <a:bodyPr wrap="square" rtlCol="0">
            <a:spAutoFit/>
          </a:bodyPr>
          <a:lstStyle/>
          <a:p>
            <a:pPr>
              <a:spcAft>
                <a:spcPts val="1200"/>
              </a:spcAft>
            </a:pPr>
            <a:r>
              <a:rPr lang="en-US" sz="3600" b="1" dirty="0">
                <a:solidFill>
                  <a:schemeClr val="accent1">
                    <a:lumMod val="50000"/>
                  </a:schemeClr>
                </a:solidFill>
                <a:latin typeface="Arial Narrow" panose="020B0606020202030204" pitchFamily="34" charset="0"/>
              </a:rPr>
              <a:t>Advanced NamUs Searching</a:t>
            </a:r>
          </a:p>
          <a:p>
            <a:pPr>
              <a:spcAft>
                <a:spcPts val="600"/>
              </a:spcAft>
            </a:pPr>
            <a:r>
              <a:rPr lang="en-US" sz="2600" dirty="0">
                <a:latin typeface="Arial Narrow" panose="020B0606020202030204" pitchFamily="34" charset="0"/>
              </a:rPr>
              <a:t>Searches can be done to locate cases in specific areas, or to match unique physical descriptors, such as scars, marks, tattoos, clothing, jewelry, etc.</a:t>
            </a:r>
          </a:p>
        </p:txBody>
      </p:sp>
      <p:pic>
        <p:nvPicPr>
          <p:cNvPr id="3" name="Picture 2"/>
          <p:cNvPicPr>
            <a:picLocks noChangeAspect="1"/>
          </p:cNvPicPr>
          <p:nvPr/>
        </p:nvPicPr>
        <p:blipFill>
          <a:blip r:embed="rId3"/>
          <a:stretch>
            <a:fillRect/>
          </a:stretch>
        </p:blipFill>
        <p:spPr>
          <a:xfrm>
            <a:off x="2950296" y="223402"/>
            <a:ext cx="6310323" cy="2109251"/>
          </a:xfrm>
          <a:prstGeom prst="rect">
            <a:avLst/>
          </a:prstGeom>
          <a:ln w="19050">
            <a:solidFill>
              <a:schemeClr val="accent1">
                <a:lumMod val="40000"/>
                <a:lumOff val="60000"/>
              </a:schemeClr>
            </a:solidFill>
          </a:ln>
        </p:spPr>
      </p:pic>
      <p:pic>
        <p:nvPicPr>
          <p:cNvPr id="4" name="Picture 3"/>
          <p:cNvPicPr>
            <a:picLocks noChangeAspect="1"/>
          </p:cNvPicPr>
          <p:nvPr/>
        </p:nvPicPr>
        <p:blipFill>
          <a:blip r:embed="rId4"/>
          <a:stretch>
            <a:fillRect/>
          </a:stretch>
        </p:blipFill>
        <p:spPr>
          <a:xfrm>
            <a:off x="4157495" y="1388644"/>
            <a:ext cx="6319711" cy="3494531"/>
          </a:xfrm>
          <a:prstGeom prst="rect">
            <a:avLst/>
          </a:prstGeom>
          <a:ln w="19050">
            <a:solidFill>
              <a:schemeClr val="accent1">
                <a:lumMod val="40000"/>
                <a:lumOff val="60000"/>
              </a:schemeClr>
            </a:solidFill>
          </a:ln>
        </p:spPr>
      </p:pic>
      <p:pic>
        <p:nvPicPr>
          <p:cNvPr id="5" name="Picture 4"/>
          <p:cNvPicPr>
            <a:picLocks noChangeAspect="1"/>
          </p:cNvPicPr>
          <p:nvPr/>
        </p:nvPicPr>
        <p:blipFill>
          <a:blip r:embed="rId5"/>
          <a:stretch>
            <a:fillRect/>
          </a:stretch>
        </p:blipFill>
        <p:spPr>
          <a:xfrm>
            <a:off x="5676135" y="2465932"/>
            <a:ext cx="6319709" cy="4187025"/>
          </a:xfrm>
          <a:prstGeom prst="rect">
            <a:avLst/>
          </a:prstGeom>
          <a:ln w="19050">
            <a:solidFill>
              <a:schemeClr val="accent1">
                <a:lumMod val="40000"/>
                <a:lumOff val="60000"/>
              </a:schemeClr>
            </a:solidFill>
          </a:ln>
        </p:spPr>
      </p:pic>
    </p:spTree>
    <p:extLst>
      <p:ext uri="{BB962C8B-B14F-4D97-AF65-F5344CB8AC3E}">
        <p14:creationId xmlns:p14="http://schemas.microsoft.com/office/powerpoint/2010/main" val="4042191391"/>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345232" y="1120606"/>
            <a:ext cx="9596796" cy="5821370"/>
          </a:xfrm>
          <a:prstGeom prst="rect">
            <a:avLst/>
          </a:prstGeom>
          <a:ln w="28575">
            <a:solidFill>
              <a:schemeClr val="accent1">
                <a:lumMod val="40000"/>
                <a:lumOff val="60000"/>
              </a:schemeClr>
            </a:solidFill>
          </a:ln>
        </p:spPr>
      </p:pic>
      <p:pic>
        <p:nvPicPr>
          <p:cNvPr id="4" name="Picture 3"/>
          <p:cNvPicPr>
            <a:picLocks noChangeAspect="1"/>
          </p:cNvPicPr>
          <p:nvPr/>
        </p:nvPicPr>
        <p:blipFill>
          <a:blip r:embed="rId4"/>
          <a:stretch>
            <a:fillRect/>
          </a:stretch>
        </p:blipFill>
        <p:spPr>
          <a:xfrm>
            <a:off x="1811366" y="1581291"/>
            <a:ext cx="8987540" cy="6200440"/>
          </a:xfrm>
          <a:prstGeom prst="rect">
            <a:avLst/>
          </a:prstGeom>
          <a:ln w="28575">
            <a:solidFill>
              <a:schemeClr val="accent1">
                <a:lumMod val="40000"/>
                <a:lumOff val="60000"/>
              </a:schemeClr>
            </a:solidFill>
          </a:ln>
        </p:spPr>
      </p:pic>
      <p:pic>
        <p:nvPicPr>
          <p:cNvPr id="8" name="Picture 7"/>
          <p:cNvPicPr>
            <a:picLocks noChangeAspect="1"/>
          </p:cNvPicPr>
          <p:nvPr/>
        </p:nvPicPr>
        <p:blipFill>
          <a:blip r:embed="rId5"/>
          <a:stretch>
            <a:fillRect/>
          </a:stretch>
        </p:blipFill>
        <p:spPr>
          <a:xfrm>
            <a:off x="2978197" y="2051595"/>
            <a:ext cx="8646071" cy="5188959"/>
          </a:xfrm>
          <a:prstGeom prst="rect">
            <a:avLst/>
          </a:prstGeom>
          <a:ln w="28575">
            <a:solidFill>
              <a:schemeClr val="accent1">
                <a:lumMod val="40000"/>
                <a:lumOff val="60000"/>
              </a:schemeClr>
            </a:solidFill>
          </a:ln>
        </p:spPr>
      </p:pic>
      <p:sp>
        <p:nvSpPr>
          <p:cNvPr id="10" name="TextBox 9"/>
          <p:cNvSpPr txBox="1"/>
          <p:nvPr/>
        </p:nvSpPr>
        <p:spPr>
          <a:xfrm>
            <a:off x="254520" y="288716"/>
            <a:ext cx="11563231" cy="584775"/>
          </a:xfrm>
          <a:prstGeom prst="rect">
            <a:avLst/>
          </a:prstGeom>
          <a:noFill/>
        </p:spPr>
        <p:txBody>
          <a:bodyPr wrap="square" rtlCol="0">
            <a:spAutoFit/>
          </a:bodyPr>
          <a:lstStyle/>
          <a:p>
            <a:pPr>
              <a:spcAft>
                <a:spcPts val="600"/>
              </a:spcAft>
              <a:tabLst>
                <a:tab pos="2862263" algn="l"/>
              </a:tabLst>
            </a:pPr>
            <a:r>
              <a:rPr lang="en-US" sz="3200" b="1" dirty="0">
                <a:solidFill>
                  <a:schemeClr val="accent1">
                    <a:lumMod val="50000"/>
                  </a:schemeClr>
                </a:solidFill>
                <a:latin typeface="Arial Narrow" panose="020B0606020202030204" pitchFamily="34" charset="0"/>
              </a:rPr>
              <a:t>Viewing Search Results: Lists, Galleries, and Map Views</a:t>
            </a:r>
            <a:endParaRPr lang="en-US" sz="3200" dirty="0">
              <a:latin typeface="Arial Narrow" panose="020B0606020202030204" pitchFamily="34" charset="0"/>
            </a:endParaRPr>
          </a:p>
        </p:txBody>
      </p:sp>
    </p:spTree>
    <p:extLst>
      <p:ext uri="{BB962C8B-B14F-4D97-AF65-F5344CB8AC3E}">
        <p14:creationId xmlns:p14="http://schemas.microsoft.com/office/powerpoint/2010/main" val="1139798780"/>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rotWithShape="1">
          <a:blip r:embed="rId3" cstate="print">
            <a:extLst>
              <a:ext uri="{28A0092B-C50C-407E-A947-70E740481C1C}">
                <a14:useLocalDpi xmlns:a14="http://schemas.microsoft.com/office/drawing/2010/main" val="0"/>
              </a:ext>
            </a:extLst>
          </a:blip>
          <a:srcRect l="5760" t="18469" r="5206" b="14055"/>
          <a:stretch/>
        </p:blipFill>
        <p:spPr>
          <a:xfrm>
            <a:off x="2511552" y="1097073"/>
            <a:ext cx="9561001" cy="5574333"/>
          </a:xfrm>
          <a:prstGeom prst="rect">
            <a:avLst/>
          </a:prstGeom>
        </p:spPr>
      </p:pic>
      <p:sp>
        <p:nvSpPr>
          <p:cNvPr id="2" name="Title 1"/>
          <p:cNvSpPr>
            <a:spLocks noGrp="1"/>
          </p:cNvSpPr>
          <p:nvPr>
            <p:ph type="title"/>
          </p:nvPr>
        </p:nvSpPr>
        <p:spPr>
          <a:xfrm>
            <a:off x="390144" y="851827"/>
            <a:ext cx="2121408" cy="5467350"/>
          </a:xfrm>
        </p:spPr>
        <p:txBody>
          <a:bodyPr>
            <a:normAutofit fontScale="90000"/>
          </a:bodyPr>
          <a:lstStyle/>
          <a:p>
            <a:r>
              <a:rPr lang="en-US" sz="3600" b="0" dirty="0">
                <a:solidFill>
                  <a:schemeClr val="tx1"/>
                </a:solidFill>
              </a:rPr>
              <a:t>There are currently </a:t>
            </a:r>
            <a:r>
              <a:rPr lang="en-US" sz="3600" dirty="0" smtClean="0">
                <a:solidFill>
                  <a:schemeClr val="accent1">
                    <a:lumMod val="75000"/>
                  </a:schemeClr>
                </a:solidFill>
              </a:rPr>
              <a:t>105</a:t>
            </a:r>
            <a:r>
              <a:rPr lang="en-US" sz="3600" b="0" dirty="0" smtClean="0">
                <a:solidFill>
                  <a:schemeClr val="tx1"/>
                </a:solidFill>
              </a:rPr>
              <a:t> </a:t>
            </a:r>
            <a:r>
              <a:rPr lang="en-US" sz="3600" b="0" dirty="0">
                <a:solidFill>
                  <a:schemeClr val="tx1"/>
                </a:solidFill>
              </a:rPr>
              <a:t>Native Americans found in </a:t>
            </a:r>
            <a:r>
              <a:rPr lang="en-US" sz="3600" dirty="0" smtClean="0">
                <a:solidFill>
                  <a:schemeClr val="accent1">
                    <a:lumMod val="75000"/>
                  </a:schemeClr>
                </a:solidFill>
              </a:rPr>
              <a:t>24</a:t>
            </a:r>
            <a:r>
              <a:rPr lang="en-US" sz="3600" b="0" dirty="0" smtClean="0">
                <a:solidFill>
                  <a:schemeClr val="tx1"/>
                </a:solidFill>
              </a:rPr>
              <a:t> </a:t>
            </a:r>
            <a:r>
              <a:rPr lang="en-US" sz="3600" b="0" dirty="0">
                <a:solidFill>
                  <a:schemeClr val="tx1"/>
                </a:solidFill>
              </a:rPr>
              <a:t>states entered into NamUs as unidentified decedents</a:t>
            </a:r>
          </a:p>
        </p:txBody>
      </p:sp>
      <p:sp>
        <p:nvSpPr>
          <p:cNvPr id="5" name="Rectangle 4"/>
          <p:cNvSpPr/>
          <p:nvPr/>
        </p:nvSpPr>
        <p:spPr>
          <a:xfrm>
            <a:off x="323850" y="345804"/>
            <a:ext cx="10827772" cy="584775"/>
          </a:xfrm>
          <a:prstGeom prst="rect">
            <a:avLst/>
          </a:prstGeom>
        </p:spPr>
        <p:txBody>
          <a:bodyPr wrap="none">
            <a:spAutoFit/>
          </a:bodyPr>
          <a:lstStyle/>
          <a:p>
            <a:r>
              <a:rPr lang="en-US" sz="3200" b="1" dirty="0">
                <a:solidFill>
                  <a:schemeClr val="accent1">
                    <a:lumMod val="50000"/>
                  </a:schemeClr>
                </a:solidFill>
                <a:latin typeface="Arial" panose="020B0604020202020204" pitchFamily="34" charset="0"/>
                <a:cs typeface="Arial" panose="020B0604020202020204" pitchFamily="34" charset="0"/>
              </a:rPr>
              <a:t>NamUs Native American Unidentified Person Statistics</a:t>
            </a:r>
            <a:endParaRPr lang="en-US" sz="3200" dirty="0"/>
          </a:p>
        </p:txBody>
      </p:sp>
      <p:sp>
        <p:nvSpPr>
          <p:cNvPr id="7" name="Rectangle 6"/>
          <p:cNvSpPr/>
          <p:nvPr/>
        </p:nvSpPr>
        <p:spPr>
          <a:xfrm>
            <a:off x="5430795" y="6147488"/>
            <a:ext cx="4670854" cy="51358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Title 1"/>
          <p:cNvSpPr txBox="1">
            <a:spLocks/>
          </p:cNvSpPr>
          <p:nvPr/>
        </p:nvSpPr>
        <p:spPr bwMode="auto">
          <a:xfrm>
            <a:off x="6400223" y="5903928"/>
            <a:ext cx="3048000" cy="6858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ＭＳ Ｐゴシック" charset="-128"/>
                <a:cs typeface="ＭＳ Ｐゴシック" charset="-128"/>
              </a:defRPr>
            </a:lvl1pPr>
            <a:lvl2pPr algn="ctr" rtl="0" eaLnBrk="0" fontAlgn="base" hangingPunct="0">
              <a:spcBef>
                <a:spcPct val="0"/>
              </a:spcBef>
              <a:spcAft>
                <a:spcPct val="0"/>
              </a:spcAft>
              <a:defRPr sz="4400">
                <a:solidFill>
                  <a:schemeClr val="tx2"/>
                </a:solidFill>
                <a:latin typeface="Arial" charset="0"/>
                <a:ea typeface="ＭＳ Ｐゴシック" charset="-128"/>
                <a:cs typeface="ＭＳ Ｐゴシック" charset="-128"/>
              </a:defRPr>
            </a:lvl2pPr>
            <a:lvl3pPr algn="ctr" rtl="0" eaLnBrk="0" fontAlgn="base" hangingPunct="0">
              <a:spcBef>
                <a:spcPct val="0"/>
              </a:spcBef>
              <a:spcAft>
                <a:spcPct val="0"/>
              </a:spcAft>
              <a:defRPr sz="4400">
                <a:solidFill>
                  <a:schemeClr val="tx2"/>
                </a:solidFill>
                <a:latin typeface="Arial" charset="0"/>
                <a:ea typeface="ＭＳ Ｐゴシック" charset="-128"/>
                <a:cs typeface="ＭＳ Ｐゴシック" charset="-128"/>
              </a:defRPr>
            </a:lvl3pPr>
            <a:lvl4pPr algn="ctr" rtl="0" eaLnBrk="0" fontAlgn="base" hangingPunct="0">
              <a:spcBef>
                <a:spcPct val="0"/>
              </a:spcBef>
              <a:spcAft>
                <a:spcPct val="0"/>
              </a:spcAft>
              <a:defRPr sz="4400">
                <a:solidFill>
                  <a:schemeClr val="tx2"/>
                </a:solidFill>
                <a:latin typeface="Arial" charset="0"/>
                <a:ea typeface="ＭＳ Ｐゴシック" charset="-128"/>
                <a:cs typeface="ＭＳ Ｐゴシック" charset="-128"/>
              </a:defRPr>
            </a:lvl4pPr>
            <a:lvl5pPr algn="ctr" rtl="0" eaLnBrk="0" fontAlgn="base" hangingPunct="0">
              <a:spcBef>
                <a:spcPct val="0"/>
              </a:spcBef>
              <a:spcAft>
                <a:spcPct val="0"/>
              </a:spcAft>
              <a:defRPr sz="4400">
                <a:solidFill>
                  <a:schemeClr val="tx2"/>
                </a:solidFill>
                <a:latin typeface="Arial" charset="0"/>
                <a:ea typeface="ＭＳ Ｐゴシック" charset="-128"/>
                <a:cs typeface="ＭＳ Ｐゴシック" charset="-128"/>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a:lstStyle>
          <a:p>
            <a:r>
              <a:rPr lang="en-US" sz="1800" kern="0" dirty="0">
                <a:latin typeface="Arial" panose="020B0604020202020204" pitchFamily="34" charset="0"/>
              </a:rPr>
              <a:t>Female = </a:t>
            </a:r>
            <a:r>
              <a:rPr lang="en-US" sz="1800" b="1" kern="0" dirty="0" smtClean="0">
                <a:latin typeface="Arial" panose="020B0604020202020204" pitchFamily="34" charset="0"/>
              </a:rPr>
              <a:t>82</a:t>
            </a:r>
            <a:endParaRPr lang="en-US" sz="1800" b="1" kern="0" dirty="0">
              <a:latin typeface="Arial" panose="020B0604020202020204" pitchFamily="34" charset="0"/>
            </a:endParaRPr>
          </a:p>
          <a:p>
            <a:r>
              <a:rPr lang="en-US" sz="1800" kern="0" dirty="0">
                <a:latin typeface="Arial" panose="020B0604020202020204" pitchFamily="34" charset="0"/>
              </a:rPr>
              <a:t>Male = </a:t>
            </a:r>
            <a:r>
              <a:rPr lang="en-US" sz="1800" b="1" kern="0" dirty="0" smtClean="0">
                <a:latin typeface="Arial" panose="020B0604020202020204" pitchFamily="34" charset="0"/>
              </a:rPr>
              <a:t>19</a:t>
            </a:r>
            <a:endParaRPr lang="en-US" sz="1800" b="1" kern="0" dirty="0">
              <a:latin typeface="Arial" panose="020B0604020202020204" pitchFamily="34" charset="0"/>
            </a:endParaRPr>
          </a:p>
          <a:p>
            <a:r>
              <a:rPr lang="en-US" sz="1800" kern="0" dirty="0">
                <a:latin typeface="Arial" panose="020B0604020202020204" pitchFamily="34" charset="0"/>
              </a:rPr>
              <a:t>Unknown =</a:t>
            </a:r>
            <a:r>
              <a:rPr lang="en-US" sz="1800" b="1" kern="0" dirty="0">
                <a:latin typeface="Arial" panose="020B0604020202020204" pitchFamily="34" charset="0"/>
              </a:rPr>
              <a:t> 4</a:t>
            </a:r>
          </a:p>
        </p:txBody>
      </p:sp>
      <p:sp>
        <p:nvSpPr>
          <p:cNvPr id="9" name="TextBox 8"/>
          <p:cNvSpPr txBox="1"/>
          <p:nvPr/>
        </p:nvSpPr>
        <p:spPr>
          <a:xfrm>
            <a:off x="8022076" y="868188"/>
            <a:ext cx="3446705" cy="369332"/>
          </a:xfrm>
          <a:prstGeom prst="rect">
            <a:avLst/>
          </a:prstGeom>
          <a:noFill/>
        </p:spPr>
        <p:txBody>
          <a:bodyPr wrap="square" rtlCol="0">
            <a:spAutoFit/>
          </a:bodyPr>
          <a:lstStyle/>
          <a:p>
            <a:r>
              <a:rPr lang="en-US" dirty="0" smtClean="0"/>
              <a:t>Current as of January 31, 2019</a:t>
            </a:r>
            <a:endParaRPr lang="en-US" dirty="0"/>
          </a:p>
        </p:txBody>
      </p:sp>
    </p:spTree>
    <p:extLst>
      <p:ext uri="{BB962C8B-B14F-4D97-AF65-F5344CB8AC3E}">
        <p14:creationId xmlns:p14="http://schemas.microsoft.com/office/powerpoint/2010/main" val="2754342988"/>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p:cNvSpPr/>
          <p:nvPr/>
        </p:nvSpPr>
        <p:spPr>
          <a:xfrm>
            <a:off x="2340864" y="5395609"/>
            <a:ext cx="9695493" cy="1374842"/>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652712" y="1175128"/>
            <a:ext cx="9262576" cy="5485164"/>
          </a:xfrm>
          <a:prstGeom prst="rect">
            <a:avLst/>
          </a:prstGeom>
        </p:spPr>
      </p:pic>
      <p:sp>
        <p:nvSpPr>
          <p:cNvPr id="2" name="Title 1"/>
          <p:cNvSpPr>
            <a:spLocks noGrp="1"/>
          </p:cNvSpPr>
          <p:nvPr>
            <p:ph type="title"/>
          </p:nvPr>
        </p:nvSpPr>
        <p:spPr>
          <a:xfrm>
            <a:off x="323850" y="930579"/>
            <a:ext cx="2017014" cy="5353050"/>
          </a:xfrm>
        </p:spPr>
        <p:txBody>
          <a:bodyPr>
            <a:noAutofit/>
          </a:bodyPr>
          <a:lstStyle/>
          <a:p>
            <a:r>
              <a:rPr lang="en-US" sz="3400" b="0" dirty="0">
                <a:solidFill>
                  <a:schemeClr val="tx1"/>
                </a:solidFill>
              </a:rPr>
              <a:t>There are currently </a:t>
            </a:r>
            <a:r>
              <a:rPr lang="en-US" sz="3400" dirty="0" smtClean="0">
                <a:solidFill>
                  <a:schemeClr val="accent1">
                    <a:lumMod val="75000"/>
                  </a:schemeClr>
                </a:solidFill>
              </a:rPr>
              <a:t>355</a:t>
            </a:r>
            <a:r>
              <a:rPr lang="en-US" sz="3400" b="0" dirty="0" smtClean="0">
                <a:solidFill>
                  <a:schemeClr val="tx1"/>
                </a:solidFill>
              </a:rPr>
              <a:t> </a:t>
            </a:r>
            <a:r>
              <a:rPr lang="en-US" sz="3400" b="0" dirty="0">
                <a:solidFill>
                  <a:schemeClr val="tx1"/>
                </a:solidFill>
              </a:rPr>
              <a:t>Native Americans missing from </a:t>
            </a:r>
            <a:r>
              <a:rPr lang="en-US" sz="3400" dirty="0" smtClean="0">
                <a:solidFill>
                  <a:schemeClr val="accent1">
                    <a:lumMod val="75000"/>
                  </a:schemeClr>
                </a:solidFill>
              </a:rPr>
              <a:t>32</a:t>
            </a:r>
            <a:r>
              <a:rPr lang="en-US" sz="3400" b="0" dirty="0" smtClean="0">
                <a:solidFill>
                  <a:schemeClr val="tx1"/>
                </a:solidFill>
              </a:rPr>
              <a:t> </a:t>
            </a:r>
            <a:r>
              <a:rPr lang="en-US" sz="3400" b="0" dirty="0">
                <a:solidFill>
                  <a:schemeClr val="tx1"/>
                </a:solidFill>
              </a:rPr>
              <a:t>states entered into NamUs</a:t>
            </a:r>
          </a:p>
        </p:txBody>
      </p:sp>
      <p:sp>
        <p:nvSpPr>
          <p:cNvPr id="8" name="Title 1"/>
          <p:cNvSpPr txBox="1">
            <a:spLocks/>
          </p:cNvSpPr>
          <p:nvPr/>
        </p:nvSpPr>
        <p:spPr bwMode="auto">
          <a:xfrm>
            <a:off x="6308598" y="5871947"/>
            <a:ext cx="3048000" cy="6858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ＭＳ Ｐゴシック" charset="-128"/>
                <a:cs typeface="ＭＳ Ｐゴシック" charset="-128"/>
              </a:defRPr>
            </a:lvl1pPr>
            <a:lvl2pPr algn="ctr" rtl="0" eaLnBrk="0" fontAlgn="base" hangingPunct="0">
              <a:spcBef>
                <a:spcPct val="0"/>
              </a:spcBef>
              <a:spcAft>
                <a:spcPct val="0"/>
              </a:spcAft>
              <a:defRPr sz="4400">
                <a:solidFill>
                  <a:schemeClr val="tx2"/>
                </a:solidFill>
                <a:latin typeface="Arial" charset="0"/>
                <a:ea typeface="ＭＳ Ｐゴシック" charset="-128"/>
                <a:cs typeface="ＭＳ Ｐゴシック" charset="-128"/>
              </a:defRPr>
            </a:lvl2pPr>
            <a:lvl3pPr algn="ctr" rtl="0" eaLnBrk="0" fontAlgn="base" hangingPunct="0">
              <a:spcBef>
                <a:spcPct val="0"/>
              </a:spcBef>
              <a:spcAft>
                <a:spcPct val="0"/>
              </a:spcAft>
              <a:defRPr sz="4400">
                <a:solidFill>
                  <a:schemeClr val="tx2"/>
                </a:solidFill>
                <a:latin typeface="Arial" charset="0"/>
                <a:ea typeface="ＭＳ Ｐゴシック" charset="-128"/>
                <a:cs typeface="ＭＳ Ｐゴシック" charset="-128"/>
              </a:defRPr>
            </a:lvl3pPr>
            <a:lvl4pPr algn="ctr" rtl="0" eaLnBrk="0" fontAlgn="base" hangingPunct="0">
              <a:spcBef>
                <a:spcPct val="0"/>
              </a:spcBef>
              <a:spcAft>
                <a:spcPct val="0"/>
              </a:spcAft>
              <a:defRPr sz="4400">
                <a:solidFill>
                  <a:schemeClr val="tx2"/>
                </a:solidFill>
                <a:latin typeface="Arial" charset="0"/>
                <a:ea typeface="ＭＳ Ｐゴシック" charset="-128"/>
                <a:cs typeface="ＭＳ Ｐゴシック" charset="-128"/>
              </a:defRPr>
            </a:lvl4pPr>
            <a:lvl5pPr algn="ctr" rtl="0" eaLnBrk="0" fontAlgn="base" hangingPunct="0">
              <a:spcBef>
                <a:spcPct val="0"/>
              </a:spcBef>
              <a:spcAft>
                <a:spcPct val="0"/>
              </a:spcAft>
              <a:defRPr sz="4400">
                <a:solidFill>
                  <a:schemeClr val="tx2"/>
                </a:solidFill>
                <a:latin typeface="Arial" charset="0"/>
                <a:ea typeface="ＭＳ Ｐゴシック" charset="-128"/>
                <a:cs typeface="ＭＳ Ｐゴシック" charset="-128"/>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a:lstStyle>
          <a:p>
            <a:r>
              <a:rPr lang="en-US" sz="1800" kern="0" dirty="0">
                <a:latin typeface="Arial" panose="020B0604020202020204" pitchFamily="34" charset="0"/>
              </a:rPr>
              <a:t>Female = </a:t>
            </a:r>
            <a:r>
              <a:rPr lang="en-US" sz="1800" b="1" kern="0" dirty="0" smtClean="0">
                <a:latin typeface="Arial" panose="020B0604020202020204" pitchFamily="34" charset="0"/>
              </a:rPr>
              <a:t>129</a:t>
            </a:r>
            <a:endParaRPr lang="en-US" sz="1800" b="1" kern="0" dirty="0">
              <a:latin typeface="Arial" panose="020B0604020202020204" pitchFamily="34" charset="0"/>
            </a:endParaRPr>
          </a:p>
          <a:p>
            <a:r>
              <a:rPr lang="en-US" sz="1800" kern="0" dirty="0">
                <a:latin typeface="Arial" panose="020B0604020202020204" pitchFamily="34" charset="0"/>
              </a:rPr>
              <a:t>Male = </a:t>
            </a:r>
            <a:r>
              <a:rPr lang="en-US" sz="1800" b="1" kern="0" dirty="0" smtClean="0">
                <a:latin typeface="Arial" panose="020B0604020202020204" pitchFamily="34" charset="0"/>
              </a:rPr>
              <a:t>226</a:t>
            </a:r>
            <a:endParaRPr lang="en-US" sz="1800" b="1" kern="0" dirty="0">
              <a:latin typeface="Arial" panose="020B0604020202020204" pitchFamily="34" charset="0"/>
            </a:endParaRPr>
          </a:p>
        </p:txBody>
      </p:sp>
      <p:sp>
        <p:nvSpPr>
          <p:cNvPr id="3" name="Rectangle 2"/>
          <p:cNvSpPr/>
          <p:nvPr/>
        </p:nvSpPr>
        <p:spPr>
          <a:xfrm>
            <a:off x="323850" y="345804"/>
            <a:ext cx="9986195" cy="584775"/>
          </a:xfrm>
          <a:prstGeom prst="rect">
            <a:avLst/>
          </a:prstGeom>
        </p:spPr>
        <p:txBody>
          <a:bodyPr wrap="none">
            <a:spAutoFit/>
          </a:bodyPr>
          <a:lstStyle/>
          <a:p>
            <a:r>
              <a:rPr lang="en-US" sz="3200" b="1" dirty="0">
                <a:solidFill>
                  <a:schemeClr val="accent1">
                    <a:lumMod val="50000"/>
                  </a:schemeClr>
                </a:solidFill>
                <a:latin typeface="Arial" panose="020B0604020202020204" pitchFamily="34" charset="0"/>
                <a:cs typeface="Arial" panose="020B0604020202020204" pitchFamily="34" charset="0"/>
              </a:rPr>
              <a:t>NamUs Native American Missing Person Statistics</a:t>
            </a:r>
            <a:endParaRPr lang="en-US" sz="3200" dirty="0"/>
          </a:p>
        </p:txBody>
      </p:sp>
      <p:sp>
        <p:nvSpPr>
          <p:cNvPr id="6" name="TextBox 5"/>
          <p:cNvSpPr txBox="1"/>
          <p:nvPr/>
        </p:nvSpPr>
        <p:spPr>
          <a:xfrm>
            <a:off x="7091072" y="868188"/>
            <a:ext cx="4377710" cy="369332"/>
          </a:xfrm>
          <a:prstGeom prst="rect">
            <a:avLst/>
          </a:prstGeom>
          <a:noFill/>
        </p:spPr>
        <p:txBody>
          <a:bodyPr wrap="square" rtlCol="0">
            <a:spAutoFit/>
          </a:bodyPr>
          <a:lstStyle/>
          <a:p>
            <a:r>
              <a:rPr lang="en-US" dirty="0" smtClean="0"/>
              <a:t>Current as of February 24, 2019</a:t>
            </a:r>
            <a:endParaRPr lang="en-US" dirty="0"/>
          </a:p>
        </p:txBody>
      </p:sp>
      <p:sp>
        <p:nvSpPr>
          <p:cNvPr id="7" name="Rectangle 2"/>
          <p:cNvSpPr>
            <a:spLocks noChangeArrowheads="1"/>
          </p:cNvSpPr>
          <p:nvPr/>
        </p:nvSpPr>
        <p:spPr bwMode="auto">
          <a:xfrm>
            <a:off x="3342503" y="1328351"/>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Tree>
    <p:extLst>
      <p:ext uri="{BB962C8B-B14F-4D97-AF65-F5344CB8AC3E}">
        <p14:creationId xmlns:p14="http://schemas.microsoft.com/office/powerpoint/2010/main" val="1774604431"/>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96562" y="74741"/>
            <a:ext cx="11349681" cy="1325563"/>
          </a:xfrm>
        </p:spPr>
        <p:txBody>
          <a:bodyPr>
            <a:normAutofit/>
          </a:bodyPr>
          <a:lstStyle/>
          <a:p>
            <a:r>
              <a:rPr lang="en-US" sz="3600" dirty="0" smtClean="0"/>
              <a:t>Published AI/AN NamUs Cases, as of February 24, 2019</a:t>
            </a:r>
            <a:endParaRPr lang="en-US" sz="3600" dirty="0"/>
          </a:p>
        </p:txBody>
      </p:sp>
      <mc:AlternateContent xmlns:mc="http://schemas.openxmlformats.org/markup-compatibility/2006">
        <mc:Choice xmlns="" xmlns:cx="http://schemas.microsoft.com/office/drawing/2014/chartex" Requires="cx">
          <p:graphicFrame>
            <p:nvGraphicFramePr>
              <p:cNvPr id="4" name="Chart 3"/>
              <p:cNvGraphicFramePr/>
              <p:nvPr>
                <p:extLst>
                  <p:ext uri="{D42A27DB-BD31-4B8C-83A1-F6EECF244321}">
                    <p14:modId xmlns:p14="http://schemas.microsoft.com/office/powerpoint/2010/main" val="1891777448"/>
                  </p:ext>
                </p:extLst>
              </p:nvPr>
            </p:nvGraphicFramePr>
            <p:xfrm>
              <a:off x="1773195" y="1328749"/>
              <a:ext cx="8584972" cy="4967019"/>
            </p:xfrm>
            <a:graphic>
              <a:graphicData uri="http://schemas.microsoft.com/office/drawing/2014/chartex">
                <c:chart xmlns:c="http://schemas.openxmlformats.org/drawingml/2006/chart" xmlns:r="http://schemas.openxmlformats.org/officeDocument/2006/relationships" r:id="rId2"/>
              </a:graphicData>
            </a:graphic>
          </p:graphicFrame>
        </mc:Choice>
        <mc:Fallback>
          <p:pic>
            <p:nvPicPr>
              <p:cNvPr id="4" name="Chart 3"/>
              <p:cNvPicPr>
                <a:picLocks noGrp="1" noRot="1" noChangeAspect="1" noMove="1" noResize="1" noEditPoints="1" noAdjustHandles="1" noChangeArrowheads="1" noChangeShapeType="1"/>
              </p:cNvPicPr>
              <p:nvPr/>
            </p:nvPicPr>
            <p:blipFill>
              <a:blip r:embed="rId3"/>
              <a:stretch>
                <a:fillRect/>
              </a:stretch>
            </p:blipFill>
            <p:spPr>
              <a:xfrm>
                <a:off x="1773195" y="1328749"/>
                <a:ext cx="8584972" cy="4967019"/>
              </a:xfrm>
              <a:prstGeom prst="rect">
                <a:avLst/>
              </a:prstGeom>
            </p:spPr>
          </p:pic>
        </mc:Fallback>
      </mc:AlternateContent>
    </p:spTree>
    <p:extLst>
      <p:ext uri="{BB962C8B-B14F-4D97-AF65-F5344CB8AC3E}">
        <p14:creationId xmlns:p14="http://schemas.microsoft.com/office/powerpoint/2010/main" val="3729247984"/>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96562" y="74741"/>
            <a:ext cx="11349681" cy="1325563"/>
          </a:xfrm>
        </p:spPr>
        <p:txBody>
          <a:bodyPr>
            <a:normAutofit/>
          </a:bodyPr>
          <a:lstStyle/>
          <a:p>
            <a:r>
              <a:rPr lang="en-US" sz="3600" dirty="0" smtClean="0"/>
              <a:t>Published AI/AN NamUs Cases, as of February 24, 2019</a:t>
            </a:r>
            <a:endParaRPr lang="en-US" sz="3600" dirty="0"/>
          </a:p>
        </p:txBody>
      </p:sp>
      <p:graphicFrame>
        <p:nvGraphicFramePr>
          <p:cNvPr id="5" name="Chart 4">
            <a:extLst>
              <a:ext uri="{FF2B5EF4-FFF2-40B4-BE49-F238E27FC236}">
                <a16:creationId xmlns="" xmlns:a16="http://schemas.microsoft.com/office/drawing/2014/main" id="{BD2053D5-D901-4AE3-A20D-96445833E173}"/>
              </a:ext>
            </a:extLst>
          </p:cNvPr>
          <p:cNvGraphicFramePr>
            <a:graphicFrameLocks/>
          </p:cNvGraphicFramePr>
          <p:nvPr>
            <p:extLst>
              <p:ext uri="{D42A27DB-BD31-4B8C-83A1-F6EECF244321}">
                <p14:modId xmlns:p14="http://schemas.microsoft.com/office/powerpoint/2010/main" val="1722892289"/>
              </p:ext>
            </p:extLst>
          </p:nvPr>
        </p:nvGraphicFramePr>
        <p:xfrm>
          <a:off x="1532237" y="1258200"/>
          <a:ext cx="9026611" cy="4944891"/>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val="1775536540"/>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96562" y="74741"/>
            <a:ext cx="11349681" cy="1325563"/>
          </a:xfrm>
        </p:spPr>
        <p:txBody>
          <a:bodyPr>
            <a:normAutofit/>
          </a:bodyPr>
          <a:lstStyle/>
          <a:p>
            <a:r>
              <a:rPr lang="en-US" sz="3600" dirty="0" smtClean="0"/>
              <a:t>Published AI/AN NamUs Cases, as of February 24, 2019</a:t>
            </a:r>
            <a:endParaRPr lang="en-US" sz="3600" dirty="0"/>
          </a:p>
        </p:txBody>
      </p:sp>
      <p:graphicFrame>
        <p:nvGraphicFramePr>
          <p:cNvPr id="4" name="Chart 3">
            <a:extLst>
              <a:ext uri="{FF2B5EF4-FFF2-40B4-BE49-F238E27FC236}">
                <a16:creationId xmlns="" xmlns:a16="http://schemas.microsoft.com/office/drawing/2014/main" id="{4C54CB98-E2B6-496D-84D4-127A988ABDA9}"/>
              </a:ext>
            </a:extLst>
          </p:cNvPr>
          <p:cNvGraphicFramePr>
            <a:graphicFrameLocks/>
          </p:cNvGraphicFramePr>
          <p:nvPr>
            <p:extLst>
              <p:ext uri="{D42A27DB-BD31-4B8C-83A1-F6EECF244321}">
                <p14:modId xmlns:p14="http://schemas.microsoft.com/office/powerpoint/2010/main" val="1457235269"/>
              </p:ext>
            </p:extLst>
          </p:nvPr>
        </p:nvGraphicFramePr>
        <p:xfrm>
          <a:off x="1676433" y="998064"/>
          <a:ext cx="8987447" cy="5119862"/>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val="631753365"/>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96562" y="74741"/>
            <a:ext cx="11349681" cy="1325563"/>
          </a:xfrm>
        </p:spPr>
        <p:txBody>
          <a:bodyPr>
            <a:normAutofit/>
          </a:bodyPr>
          <a:lstStyle/>
          <a:p>
            <a:r>
              <a:rPr lang="en-US" sz="3600" dirty="0" smtClean="0"/>
              <a:t>Published AI/AN NamUs Cases, as of February 24, 2019</a:t>
            </a:r>
            <a:endParaRPr lang="en-US" sz="3600" dirty="0"/>
          </a:p>
        </p:txBody>
      </p:sp>
      <p:graphicFrame>
        <p:nvGraphicFramePr>
          <p:cNvPr id="4" name="Chart 3">
            <a:extLst>
              <a:ext uri="{FF2B5EF4-FFF2-40B4-BE49-F238E27FC236}">
                <a16:creationId xmlns="" xmlns:a16="http://schemas.microsoft.com/office/drawing/2014/main" id="{EFEE334C-68F4-4C92-98BA-BC36E571C082}"/>
              </a:ext>
            </a:extLst>
          </p:cNvPr>
          <p:cNvGraphicFramePr>
            <a:graphicFrameLocks/>
          </p:cNvGraphicFramePr>
          <p:nvPr>
            <p:extLst>
              <p:ext uri="{D42A27DB-BD31-4B8C-83A1-F6EECF244321}">
                <p14:modId xmlns:p14="http://schemas.microsoft.com/office/powerpoint/2010/main" val="2407528866"/>
              </p:ext>
            </p:extLst>
          </p:nvPr>
        </p:nvGraphicFramePr>
        <p:xfrm>
          <a:off x="759941" y="1400761"/>
          <a:ext cx="10886302" cy="4802331"/>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val="1699162975"/>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rotWithShape="1">
          <a:blip r:embed="rId3"/>
          <a:srcRect l="671"/>
          <a:stretch/>
        </p:blipFill>
        <p:spPr>
          <a:xfrm>
            <a:off x="1700785" y="197016"/>
            <a:ext cx="9107424" cy="6459815"/>
          </a:xfrm>
          <a:prstGeom prst="rect">
            <a:avLst/>
          </a:prstGeom>
          <a:ln w="28575">
            <a:solidFill>
              <a:schemeClr val="accent1">
                <a:lumMod val="40000"/>
                <a:lumOff val="60000"/>
              </a:schemeClr>
            </a:solidFill>
          </a:ln>
        </p:spPr>
      </p:pic>
    </p:spTree>
    <p:extLst>
      <p:ext uri="{BB962C8B-B14F-4D97-AF65-F5344CB8AC3E}">
        <p14:creationId xmlns:p14="http://schemas.microsoft.com/office/powerpoint/2010/main" val="1619555811"/>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162469" y="228599"/>
            <a:ext cx="4749208" cy="6530163"/>
          </a:xfrm>
          <a:prstGeom prst="rect">
            <a:avLst/>
          </a:prstGeom>
          <a:ln w="28575">
            <a:solidFill>
              <a:schemeClr val="accent1">
                <a:lumMod val="40000"/>
                <a:lumOff val="60000"/>
              </a:schemeClr>
            </a:solidFill>
          </a:ln>
        </p:spPr>
      </p:pic>
      <p:pic>
        <p:nvPicPr>
          <p:cNvPr id="7" name="Picture 6"/>
          <p:cNvPicPr/>
          <p:nvPr/>
        </p:nvPicPr>
        <p:blipFill rotWithShape="1">
          <a:blip r:embed="rId4" cstate="print">
            <a:extLst>
              <a:ext uri="{28A0092B-C50C-407E-A947-70E740481C1C}">
                <a14:useLocalDpi xmlns:a14="http://schemas.microsoft.com/office/drawing/2010/main" val="0"/>
              </a:ext>
            </a:extLst>
          </a:blip>
          <a:srcRect r="2976"/>
          <a:stretch/>
        </p:blipFill>
        <p:spPr bwMode="auto">
          <a:xfrm>
            <a:off x="357940" y="3860800"/>
            <a:ext cx="4929420" cy="2857323"/>
          </a:xfrm>
          <a:prstGeom prst="rect">
            <a:avLst/>
          </a:prstGeom>
          <a:noFill/>
          <a:ln w="28575">
            <a:solidFill>
              <a:schemeClr val="accent1">
                <a:lumMod val="40000"/>
                <a:lumOff val="60000"/>
              </a:schemeClr>
            </a:solidFill>
            <a:miter lim="800000"/>
            <a:headEnd/>
            <a:tailEnd/>
          </a:ln>
        </p:spPr>
      </p:pic>
      <p:sp>
        <p:nvSpPr>
          <p:cNvPr id="2" name="Title 1"/>
          <p:cNvSpPr>
            <a:spLocks noGrp="1"/>
          </p:cNvSpPr>
          <p:nvPr>
            <p:ph type="title"/>
          </p:nvPr>
        </p:nvSpPr>
        <p:spPr>
          <a:xfrm>
            <a:off x="609600" y="228600"/>
            <a:ext cx="10972800" cy="685800"/>
          </a:xfrm>
        </p:spPr>
        <p:txBody>
          <a:bodyPr>
            <a:normAutofit fontScale="90000"/>
          </a:bodyPr>
          <a:lstStyle/>
          <a:p>
            <a:r>
              <a:rPr lang="en-US" dirty="0"/>
              <a:t>Training and Outreach</a:t>
            </a:r>
          </a:p>
        </p:txBody>
      </p:sp>
      <p:pic>
        <p:nvPicPr>
          <p:cNvPr id="8" name="Picture 7"/>
          <p:cNvPicPr/>
          <p:nvPr/>
        </p:nvPicPr>
        <p:blipFill rotWithShape="1">
          <a:blip r:embed="rId5" cstate="print">
            <a:extLst>
              <a:ext uri="{28A0092B-C50C-407E-A947-70E740481C1C}">
                <a14:useLocalDpi xmlns:a14="http://schemas.microsoft.com/office/drawing/2010/main" val="0"/>
              </a:ext>
            </a:extLst>
          </a:blip>
          <a:srcRect l="932" t="1881" r="506" b="2866"/>
          <a:stretch/>
        </p:blipFill>
        <p:spPr bwMode="auto">
          <a:xfrm>
            <a:off x="357940" y="1303398"/>
            <a:ext cx="3171644" cy="2389896"/>
          </a:xfrm>
          <a:prstGeom prst="rect">
            <a:avLst/>
          </a:prstGeom>
          <a:noFill/>
          <a:ln w="28575">
            <a:solidFill>
              <a:schemeClr val="accent1">
                <a:lumMod val="40000"/>
                <a:lumOff val="60000"/>
              </a:schemeClr>
            </a:solidFill>
            <a:miter lim="800000"/>
            <a:headEnd/>
            <a:tailEnd/>
          </a:ln>
        </p:spPr>
      </p:pic>
      <p:pic>
        <p:nvPicPr>
          <p:cNvPr id="9" name="Picture 8"/>
          <p:cNvPicPr>
            <a:picLocks noChangeAspect="1"/>
          </p:cNvPicPr>
          <p:nvPr/>
        </p:nvPicPr>
        <p:blipFill>
          <a:blip r:embed="rId6"/>
          <a:stretch>
            <a:fillRect/>
          </a:stretch>
        </p:blipFill>
        <p:spPr>
          <a:xfrm>
            <a:off x="3729747" y="1298023"/>
            <a:ext cx="3814053" cy="4925717"/>
          </a:xfrm>
          <a:prstGeom prst="rect">
            <a:avLst/>
          </a:prstGeom>
          <a:ln w="28575">
            <a:solidFill>
              <a:schemeClr val="accent1">
                <a:lumMod val="40000"/>
                <a:lumOff val="60000"/>
              </a:schemeClr>
            </a:solidFill>
          </a:ln>
        </p:spPr>
      </p:pic>
    </p:spTree>
    <p:extLst>
      <p:ext uri="{BB962C8B-B14F-4D97-AF65-F5344CB8AC3E}">
        <p14:creationId xmlns:p14="http://schemas.microsoft.com/office/powerpoint/2010/main" val="942632312"/>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09600" y="228600"/>
            <a:ext cx="10972800" cy="929640"/>
          </a:xfrm>
        </p:spPr>
        <p:txBody>
          <a:bodyPr/>
          <a:lstStyle/>
          <a:p>
            <a:r>
              <a:rPr lang="en-US" dirty="0"/>
              <a:t>Fingerprint Services</a:t>
            </a:r>
          </a:p>
        </p:txBody>
      </p:sp>
      <p:sp>
        <p:nvSpPr>
          <p:cNvPr id="6" name="Content Placeholder 1"/>
          <p:cNvSpPr>
            <a:spLocks noGrp="1"/>
          </p:cNvSpPr>
          <p:nvPr>
            <p:ph idx="1"/>
          </p:nvPr>
        </p:nvSpPr>
        <p:spPr>
          <a:xfrm>
            <a:off x="609600" y="1402080"/>
            <a:ext cx="9912095" cy="4647883"/>
          </a:xfrm>
        </p:spPr>
        <p:txBody>
          <a:bodyPr>
            <a:normAutofit/>
          </a:bodyPr>
          <a:lstStyle/>
          <a:p>
            <a:pPr>
              <a:spcBef>
                <a:spcPts val="0"/>
              </a:spcBef>
              <a:spcAft>
                <a:spcPts val="1800"/>
              </a:spcAft>
            </a:pPr>
            <a:r>
              <a:rPr lang="en-US" sz="3000" dirty="0"/>
              <a:t>Locating/acquiring fingerprint records</a:t>
            </a:r>
          </a:p>
          <a:p>
            <a:pPr>
              <a:spcBef>
                <a:spcPts val="0"/>
              </a:spcBef>
              <a:spcAft>
                <a:spcPts val="1800"/>
              </a:spcAft>
            </a:pPr>
            <a:r>
              <a:rPr lang="en-US" sz="3000" dirty="0"/>
              <a:t>Coding prints for NCIC and NamUs entry</a:t>
            </a:r>
          </a:p>
        </p:txBody>
      </p:sp>
      <p:pic>
        <p:nvPicPr>
          <p:cNvPr id="3" name="Picture 2"/>
          <p:cNvPicPr>
            <a:picLocks noChangeAspect="1"/>
          </p:cNvPicPr>
          <p:nvPr/>
        </p:nvPicPr>
        <p:blipFill rotWithShape="1">
          <a:blip r:embed="rId3"/>
          <a:srcRect l="624" t="1730" r="480"/>
          <a:stretch/>
        </p:blipFill>
        <p:spPr>
          <a:xfrm>
            <a:off x="3657600" y="2798544"/>
            <a:ext cx="7924800" cy="3251419"/>
          </a:xfrm>
          <a:prstGeom prst="rect">
            <a:avLst/>
          </a:prstGeom>
          <a:ln w="28575">
            <a:solidFill>
              <a:schemeClr val="accent1">
                <a:lumMod val="40000"/>
                <a:lumOff val="60000"/>
              </a:schemeClr>
            </a:solidFill>
          </a:ln>
        </p:spPr>
      </p:pic>
      <p:sp>
        <p:nvSpPr>
          <p:cNvPr id="4" name="Rectangle 3"/>
          <p:cNvSpPr/>
          <p:nvPr/>
        </p:nvSpPr>
        <p:spPr>
          <a:xfrm>
            <a:off x="609600" y="2694432"/>
            <a:ext cx="3547872" cy="4247317"/>
          </a:xfrm>
          <a:prstGeom prst="rect">
            <a:avLst/>
          </a:prstGeom>
        </p:spPr>
        <p:txBody>
          <a:bodyPr wrap="square">
            <a:spAutoFit/>
          </a:bodyPr>
          <a:lstStyle/>
          <a:p>
            <a:pPr marL="231775" indent="-231775">
              <a:spcBef>
                <a:spcPts val="0"/>
              </a:spcBef>
              <a:spcAft>
                <a:spcPts val="1800"/>
              </a:spcAft>
              <a:buFont typeface="Arial" panose="020B0604020202020204" pitchFamily="34" charset="0"/>
              <a:buChar char="•"/>
            </a:pPr>
            <a:r>
              <a:rPr lang="en-US" sz="3000" dirty="0">
                <a:latin typeface="Arial" panose="020B0604020202020204" pitchFamily="34" charset="0"/>
                <a:cs typeface="Arial" panose="020B0604020202020204" pitchFamily="34" charset="0"/>
              </a:rPr>
              <a:t>Facilitating fingerprint database searches</a:t>
            </a:r>
          </a:p>
          <a:p>
            <a:pPr marL="231775" indent="-231775">
              <a:spcBef>
                <a:spcPts val="0"/>
              </a:spcBef>
              <a:spcAft>
                <a:spcPts val="1800"/>
              </a:spcAft>
              <a:buFont typeface="Arial" panose="020B0604020202020204" pitchFamily="34" charset="0"/>
              <a:buChar char="•"/>
            </a:pPr>
            <a:r>
              <a:rPr lang="en-US" sz="3000" dirty="0">
                <a:latin typeface="Arial" panose="020B0604020202020204" pitchFamily="34" charset="0"/>
                <a:cs typeface="Arial" panose="020B0604020202020204" pitchFamily="34" charset="0"/>
              </a:rPr>
              <a:t>Performing fingerprint comparisons </a:t>
            </a:r>
          </a:p>
          <a:p>
            <a:pPr marL="231775" lvl="1" indent="-231775">
              <a:buFont typeface="Arial" panose="020B0604020202020204" pitchFamily="34" charset="0"/>
              <a:buChar char="•"/>
            </a:pPr>
            <a:endParaRPr lang="en-US" sz="3000" dirty="0"/>
          </a:p>
        </p:txBody>
      </p:sp>
    </p:spTree>
    <p:extLst>
      <p:ext uri="{BB962C8B-B14F-4D97-AF65-F5344CB8AC3E}">
        <p14:creationId xmlns:p14="http://schemas.microsoft.com/office/powerpoint/2010/main" val="687828336"/>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 name="TextBox 14"/>
          <p:cNvSpPr txBox="1"/>
          <p:nvPr/>
        </p:nvSpPr>
        <p:spPr>
          <a:xfrm>
            <a:off x="372473" y="315030"/>
            <a:ext cx="11320174" cy="646331"/>
          </a:xfrm>
          <a:prstGeom prst="rect">
            <a:avLst/>
          </a:prstGeom>
          <a:noFill/>
        </p:spPr>
        <p:txBody>
          <a:bodyPr wrap="square" rtlCol="0">
            <a:spAutoFit/>
          </a:bodyPr>
          <a:lstStyle/>
          <a:p>
            <a:pPr>
              <a:spcAft>
                <a:spcPts val="1350"/>
              </a:spcAft>
            </a:pPr>
            <a:r>
              <a:rPr lang="en-US" sz="3600" b="1" dirty="0">
                <a:solidFill>
                  <a:srgbClr val="26547C"/>
                </a:solidFill>
                <a:latin typeface="Arial Narrow" panose="020B0606020202030204" pitchFamily="34" charset="0"/>
              </a:rPr>
              <a:t>NamUs/FBI Fingerprint Collaboration Overview</a:t>
            </a:r>
          </a:p>
        </p:txBody>
      </p:sp>
      <p:sp>
        <p:nvSpPr>
          <p:cNvPr id="3" name="TextBox 2"/>
          <p:cNvSpPr txBox="1"/>
          <p:nvPr/>
        </p:nvSpPr>
        <p:spPr>
          <a:xfrm>
            <a:off x="509914" y="1212632"/>
            <a:ext cx="6327615" cy="4632037"/>
          </a:xfrm>
          <a:prstGeom prst="rect">
            <a:avLst/>
          </a:prstGeom>
          <a:noFill/>
        </p:spPr>
        <p:txBody>
          <a:bodyPr wrap="square" rtlCol="0">
            <a:spAutoFit/>
          </a:bodyPr>
          <a:lstStyle/>
          <a:p>
            <a:pPr marL="214313" indent="-214313">
              <a:spcAft>
                <a:spcPts val="1800"/>
              </a:spcAft>
              <a:buFont typeface="Arial" panose="020B0604020202020204" pitchFamily="34" charset="0"/>
              <a:buChar char="•"/>
            </a:pPr>
            <a:r>
              <a:rPr lang="en-US" sz="2800" dirty="0" smtClean="0"/>
              <a:t>Since February 2017, over </a:t>
            </a:r>
            <a:r>
              <a:rPr lang="en-US" sz="2800" b="1" dirty="0" smtClean="0"/>
              <a:t>2,200 </a:t>
            </a:r>
            <a:r>
              <a:rPr lang="en-US" sz="2800" dirty="0" smtClean="0"/>
              <a:t>fingerprint images for unidentified persons have been submitted to the FBI’s Latent Print Support Unit for searching through the FBI and Homeland Security federal fingerprint databases.</a:t>
            </a:r>
            <a:endParaRPr lang="en-US" sz="2800" dirty="0"/>
          </a:p>
          <a:p>
            <a:pPr marL="214313" indent="-214313">
              <a:spcAft>
                <a:spcPts val="1800"/>
              </a:spcAft>
              <a:buFont typeface="Arial" panose="020B0604020202020204" pitchFamily="34" charset="0"/>
              <a:buChar char="•"/>
            </a:pPr>
            <a:r>
              <a:rPr lang="en-US" sz="2800" b="1" dirty="0" smtClean="0"/>
              <a:t>234</a:t>
            </a:r>
            <a:r>
              <a:rPr lang="en-US" sz="2800" dirty="0" smtClean="0"/>
              <a:t> fingerprint hits have been located to date, with the oldest case resolved through a fingerprint association dating back to 1971.</a:t>
            </a:r>
            <a:endParaRPr lang="en-US" sz="2800" dirty="0"/>
          </a:p>
        </p:txBody>
      </p:sp>
      <p:pic>
        <p:nvPicPr>
          <p:cNvPr id="4" name="Picture 3"/>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399892" y="4590735"/>
            <a:ext cx="4792108" cy="3194738"/>
          </a:xfrm>
          <a:prstGeom prst="rect">
            <a:avLst/>
          </a:prstGeom>
        </p:spPr>
      </p:pic>
      <p:pic>
        <p:nvPicPr>
          <p:cNvPr id="2" name="Picture 1"/>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399892" y="1179522"/>
            <a:ext cx="4792108" cy="3411213"/>
          </a:xfrm>
          <a:prstGeom prst="rect">
            <a:avLst/>
          </a:prstGeom>
        </p:spPr>
      </p:pic>
    </p:spTree>
    <p:extLst>
      <p:ext uri="{BB962C8B-B14F-4D97-AF65-F5344CB8AC3E}">
        <p14:creationId xmlns:p14="http://schemas.microsoft.com/office/powerpoint/2010/main" val="376698291"/>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433998" y="963441"/>
            <a:ext cx="7117870" cy="5262979"/>
          </a:xfrm>
          <a:prstGeom prst="rect">
            <a:avLst/>
          </a:prstGeom>
        </p:spPr>
        <p:txBody>
          <a:bodyPr wrap="square">
            <a:spAutoFit/>
          </a:bodyPr>
          <a:lstStyle/>
          <a:p>
            <a:pPr algn="just">
              <a:lnSpc>
                <a:spcPct val="105000"/>
              </a:lnSpc>
            </a:pPr>
            <a:endParaRPr lang="en-US" sz="2200" dirty="0" smtClean="0">
              <a:latin typeface="Arial" panose="020B0604020202020204" pitchFamily="34" charset="0"/>
              <a:ea typeface="Calibri" panose="020F0502020204030204" pitchFamily="34" charset="0"/>
              <a:cs typeface="Times New Roman" panose="02020603050405020304" pitchFamily="18" charset="0"/>
            </a:endParaRPr>
          </a:p>
          <a:p>
            <a:pPr algn="just">
              <a:lnSpc>
                <a:spcPct val="105000"/>
              </a:lnSpc>
            </a:pPr>
            <a:r>
              <a:rPr lang="en-US" sz="2300" dirty="0" smtClean="0">
                <a:latin typeface="Arial" panose="020B0604020202020204" pitchFamily="34" charset="0"/>
                <a:ea typeface="Calibri" panose="020F0502020204030204" pitchFamily="34" charset="0"/>
                <a:cs typeface="Times New Roman" panose="02020603050405020304" pitchFamily="18" charset="0"/>
              </a:rPr>
              <a:t>NamUs </a:t>
            </a:r>
            <a:r>
              <a:rPr lang="en-US" sz="2300" dirty="0">
                <a:latin typeface="Arial" panose="020B0604020202020204" pitchFamily="34" charset="0"/>
                <a:ea typeface="Calibri" panose="020F0502020204030204" pitchFamily="34" charset="0"/>
                <a:cs typeface="Times New Roman" panose="02020603050405020304" pitchFamily="18" charset="0"/>
              </a:rPr>
              <a:t>Numbers: 	UP 8576</a:t>
            </a:r>
            <a:endParaRPr lang="en-US" sz="2300" dirty="0">
              <a:latin typeface="Calibri" panose="020F0502020204030204" pitchFamily="34" charset="0"/>
              <a:ea typeface="Calibri" panose="020F0502020204030204" pitchFamily="34" charset="0"/>
              <a:cs typeface="Times New Roman" panose="02020603050405020304" pitchFamily="18" charset="0"/>
            </a:endParaRPr>
          </a:p>
          <a:p>
            <a:pPr algn="just">
              <a:lnSpc>
                <a:spcPct val="105000"/>
              </a:lnSpc>
            </a:pPr>
            <a:r>
              <a:rPr lang="en-US" sz="2300" dirty="0" smtClean="0">
                <a:latin typeface="Arial" panose="020B0604020202020204" pitchFamily="34" charset="0"/>
                <a:ea typeface="Calibri" panose="020F0502020204030204" pitchFamily="34" charset="0"/>
                <a:cs typeface="Times New Roman" panose="02020603050405020304" pitchFamily="18" charset="0"/>
              </a:rPr>
              <a:t>Date </a:t>
            </a:r>
            <a:r>
              <a:rPr lang="en-US" sz="2300" dirty="0">
                <a:latin typeface="Arial" panose="020B0604020202020204" pitchFamily="34" charset="0"/>
                <a:ea typeface="Calibri" panose="020F0502020204030204" pitchFamily="34" charset="0"/>
                <a:cs typeface="Times New Roman" panose="02020603050405020304" pitchFamily="18" charset="0"/>
              </a:rPr>
              <a:t>Found:		October 8, 1999</a:t>
            </a:r>
            <a:endParaRPr lang="en-US" sz="2300" dirty="0">
              <a:latin typeface="Calibri" panose="020F0502020204030204" pitchFamily="34" charset="0"/>
              <a:ea typeface="Calibri" panose="020F0502020204030204" pitchFamily="34" charset="0"/>
              <a:cs typeface="Times New Roman" panose="02020603050405020304" pitchFamily="18" charset="0"/>
            </a:endParaRPr>
          </a:p>
          <a:p>
            <a:pPr algn="just">
              <a:lnSpc>
                <a:spcPct val="105000"/>
              </a:lnSpc>
            </a:pPr>
            <a:r>
              <a:rPr lang="en-US" sz="2300" dirty="0">
                <a:latin typeface="Arial" panose="020B0604020202020204" pitchFamily="34" charset="0"/>
                <a:ea typeface="Calibri" panose="020F0502020204030204" pitchFamily="34" charset="0"/>
                <a:cs typeface="Times New Roman" panose="02020603050405020304" pitchFamily="18" charset="0"/>
              </a:rPr>
              <a:t>Date Identified: 	</a:t>
            </a:r>
            <a:r>
              <a:rPr lang="en-US" sz="2300" dirty="0" smtClean="0">
                <a:latin typeface="Arial" panose="020B0604020202020204" pitchFamily="34" charset="0"/>
                <a:ea typeface="Calibri" panose="020F0502020204030204" pitchFamily="34" charset="0"/>
                <a:cs typeface="Times New Roman" panose="02020603050405020304" pitchFamily="18" charset="0"/>
              </a:rPr>
              <a:t>May </a:t>
            </a:r>
            <a:r>
              <a:rPr lang="en-US" sz="2300" dirty="0">
                <a:latin typeface="Arial" panose="020B0604020202020204" pitchFamily="34" charset="0"/>
                <a:ea typeface="Calibri" panose="020F0502020204030204" pitchFamily="34" charset="0"/>
                <a:cs typeface="Times New Roman" panose="02020603050405020304" pitchFamily="18" charset="0"/>
              </a:rPr>
              <a:t>8, 2017</a:t>
            </a:r>
            <a:endParaRPr lang="en-US" sz="2300" dirty="0">
              <a:latin typeface="Calibri" panose="020F0502020204030204" pitchFamily="34" charset="0"/>
              <a:ea typeface="Calibri" panose="020F0502020204030204" pitchFamily="34" charset="0"/>
              <a:cs typeface="Times New Roman" panose="02020603050405020304" pitchFamily="18" charset="0"/>
            </a:endParaRPr>
          </a:p>
          <a:p>
            <a:pPr algn="just">
              <a:lnSpc>
                <a:spcPct val="105000"/>
              </a:lnSpc>
            </a:pPr>
            <a:r>
              <a:rPr lang="en-US" sz="2300" dirty="0">
                <a:latin typeface="Arial" panose="020B0604020202020204" pitchFamily="34" charset="0"/>
                <a:ea typeface="Calibri" panose="020F0502020204030204" pitchFamily="34" charset="0"/>
                <a:cs typeface="Times New Roman" panose="02020603050405020304" pitchFamily="18" charset="0"/>
              </a:rPr>
              <a:t> </a:t>
            </a:r>
            <a:endParaRPr lang="en-US" sz="2300" dirty="0">
              <a:latin typeface="Calibri" panose="020F0502020204030204" pitchFamily="34" charset="0"/>
              <a:ea typeface="Calibri" panose="020F0502020204030204" pitchFamily="34" charset="0"/>
              <a:cs typeface="Times New Roman" panose="02020603050405020304" pitchFamily="18" charset="0"/>
            </a:endParaRPr>
          </a:p>
          <a:p>
            <a:pPr>
              <a:lnSpc>
                <a:spcPct val="105000"/>
              </a:lnSpc>
            </a:pPr>
            <a:r>
              <a:rPr lang="en-US" sz="2300" dirty="0">
                <a:latin typeface="Arial" panose="020B0604020202020204" pitchFamily="34" charset="0"/>
                <a:ea typeface="Calibri" panose="020F0502020204030204" pitchFamily="34" charset="0"/>
                <a:cs typeface="Times New Roman" panose="02020603050405020304" pitchFamily="18" charset="0"/>
              </a:rPr>
              <a:t>On 10/8/1999, </a:t>
            </a:r>
            <a:r>
              <a:rPr lang="en-US" sz="2300" dirty="0" smtClean="0">
                <a:latin typeface="Arial" panose="020B0604020202020204" pitchFamily="34" charset="0"/>
                <a:ea typeface="Calibri" panose="020F0502020204030204" pitchFamily="34" charset="0"/>
                <a:cs typeface="Times New Roman" panose="02020603050405020304" pitchFamily="18" charset="0"/>
              </a:rPr>
              <a:t>a </a:t>
            </a:r>
            <a:r>
              <a:rPr lang="en-US" sz="2300" dirty="0">
                <a:latin typeface="Arial" panose="020B0604020202020204" pitchFamily="34" charset="0"/>
                <a:ea typeface="Calibri" panose="020F0502020204030204" pitchFamily="34" charset="0"/>
                <a:cs typeface="Times New Roman" panose="02020603050405020304" pitchFamily="18" charset="0"/>
              </a:rPr>
              <a:t>young </a:t>
            </a:r>
            <a:r>
              <a:rPr lang="en-US" sz="2300" dirty="0" smtClean="0">
                <a:latin typeface="Arial" panose="020B0604020202020204" pitchFamily="34" charset="0"/>
                <a:ea typeface="Calibri" panose="020F0502020204030204" pitchFamily="34" charset="0"/>
                <a:cs typeface="Times New Roman" panose="02020603050405020304" pitchFamily="18" charset="0"/>
              </a:rPr>
              <a:t>homicide victim was found on the </a:t>
            </a:r>
            <a:r>
              <a:rPr lang="en-US" sz="2300" dirty="0">
                <a:latin typeface="Arial" panose="020B0604020202020204" pitchFamily="34" charset="0"/>
                <a:ea typeface="Calibri" panose="020F0502020204030204" pitchFamily="34" charset="0"/>
                <a:cs typeface="Times New Roman" panose="02020603050405020304" pitchFamily="18" charset="0"/>
              </a:rPr>
              <a:t>bank of the Colorado River near Yuma, </a:t>
            </a:r>
            <a:r>
              <a:rPr lang="en-US" sz="2300" dirty="0" smtClean="0">
                <a:latin typeface="Arial" panose="020B0604020202020204" pitchFamily="34" charset="0"/>
                <a:ea typeface="Calibri" panose="020F0502020204030204" pitchFamily="34" charset="0"/>
                <a:cs typeface="Times New Roman" panose="02020603050405020304" pitchFamily="18" charset="0"/>
              </a:rPr>
              <a:t>Arizona. </a:t>
            </a:r>
            <a:r>
              <a:rPr lang="en-US" sz="2300" dirty="0">
                <a:latin typeface="Arial" panose="020B0604020202020204" pitchFamily="34" charset="0"/>
                <a:ea typeface="Calibri" panose="020F0502020204030204" pitchFamily="34" charset="0"/>
                <a:cs typeface="Times New Roman" panose="02020603050405020304" pitchFamily="18" charset="0"/>
              </a:rPr>
              <a:t>E</a:t>
            </a:r>
            <a:r>
              <a:rPr lang="en-US" sz="2300" dirty="0" smtClean="0">
                <a:latin typeface="Arial" panose="020B0604020202020204" pitchFamily="34" charset="0"/>
                <a:ea typeface="Calibri" panose="020F0502020204030204" pitchFamily="34" charset="0"/>
                <a:cs typeface="Times New Roman" panose="02020603050405020304" pitchFamily="18" charset="0"/>
              </a:rPr>
              <a:t>xtensive searching since located no probable matches to the girl in missing person records.</a:t>
            </a:r>
          </a:p>
          <a:p>
            <a:pPr>
              <a:lnSpc>
                <a:spcPct val="105000"/>
              </a:lnSpc>
            </a:pPr>
            <a:endParaRPr lang="en-US" sz="2200" dirty="0">
              <a:latin typeface="Arial" panose="020B0604020202020204" pitchFamily="34" charset="0"/>
              <a:ea typeface="Calibri" panose="020F0502020204030204" pitchFamily="34" charset="0"/>
              <a:cs typeface="Times New Roman" panose="02020603050405020304" pitchFamily="18" charset="0"/>
            </a:endParaRPr>
          </a:p>
          <a:p>
            <a:pPr>
              <a:lnSpc>
                <a:spcPct val="105000"/>
              </a:lnSpc>
            </a:pPr>
            <a:r>
              <a:rPr lang="en-US" sz="2300" dirty="0" smtClean="0">
                <a:latin typeface="Arial" panose="020B0604020202020204" pitchFamily="34" charset="0"/>
                <a:ea typeface="Calibri" panose="020F0502020204030204" pitchFamily="34" charset="0"/>
                <a:cs typeface="Times New Roman" panose="02020603050405020304" pitchFamily="18" charset="0"/>
              </a:rPr>
              <a:t>In May 2017, NamUs submitted the young woman’s prints to the FBI for searching, where a hit was discovered to an 18-year-old girl from San Diego, CA who had never been reported missing.</a:t>
            </a:r>
            <a:endParaRPr lang="en-US" sz="2300" dirty="0">
              <a:latin typeface="Arial" panose="020B0604020202020204" pitchFamily="34" charset="0"/>
              <a:ea typeface="Calibri" panose="020F0502020204030204" pitchFamily="34" charset="0"/>
              <a:cs typeface="Times New Roman" panose="02020603050405020304" pitchFamily="18" charset="0"/>
            </a:endParaRPr>
          </a:p>
        </p:txBody>
      </p:sp>
      <p:sp>
        <p:nvSpPr>
          <p:cNvPr id="5" name="Rectangle 4"/>
          <p:cNvSpPr/>
          <p:nvPr/>
        </p:nvSpPr>
        <p:spPr>
          <a:xfrm>
            <a:off x="326422" y="359814"/>
            <a:ext cx="8496237" cy="603627"/>
          </a:xfrm>
          <a:prstGeom prst="rect">
            <a:avLst/>
          </a:prstGeom>
        </p:spPr>
        <p:txBody>
          <a:bodyPr wrap="none">
            <a:spAutoFit/>
          </a:bodyPr>
          <a:lstStyle/>
          <a:p>
            <a:pPr>
              <a:lnSpc>
                <a:spcPct val="105000"/>
              </a:lnSpc>
            </a:pPr>
            <a:r>
              <a:rPr lang="en-US" sz="3400" b="1" dirty="0">
                <a:solidFill>
                  <a:schemeClr val="accent1">
                    <a:lumMod val="50000"/>
                  </a:schemeClr>
                </a:solidFill>
                <a:latin typeface="Arial" panose="020B0604020202020204" pitchFamily="34" charset="0"/>
                <a:ea typeface="Calibri" panose="020F0502020204030204" pitchFamily="34" charset="0"/>
                <a:cs typeface="Times New Roman" panose="02020603050405020304" pitchFamily="18" charset="0"/>
              </a:rPr>
              <a:t>1999 Case Resolved with Fingerprint Hit</a:t>
            </a:r>
            <a:endParaRPr lang="en-US" sz="3400" dirty="0">
              <a:latin typeface="Arial" panose="020B0604020202020204" pitchFamily="34" charset="0"/>
              <a:ea typeface="Calibri" panose="020F0502020204030204" pitchFamily="34" charset="0"/>
              <a:cs typeface="Times New Roman" panose="02020603050405020304" pitchFamily="18" charset="0"/>
            </a:endParaRPr>
          </a:p>
        </p:txBody>
      </p:sp>
      <p:pic>
        <p:nvPicPr>
          <p:cNvPr id="6" name="Picture 5"/>
          <p:cNvPicPr>
            <a:picLocks noChangeAspect="1"/>
          </p:cNvPicPr>
          <p:nvPr/>
        </p:nvPicPr>
        <p:blipFill rotWithShape="1">
          <a:blip r:embed="rId3"/>
          <a:srcRect l="18249" t="2640" r="10397" b="4469"/>
          <a:stretch/>
        </p:blipFill>
        <p:spPr>
          <a:xfrm>
            <a:off x="7737025" y="1226372"/>
            <a:ext cx="4139417" cy="4847010"/>
          </a:xfrm>
          <a:prstGeom prst="rect">
            <a:avLst/>
          </a:prstGeom>
          <a:effectLst>
            <a:outerShdw blurRad="50800" dist="38100" dir="8100000" algn="tr" rotWithShape="0">
              <a:prstClr val="black">
                <a:alpha val="40000"/>
              </a:prstClr>
            </a:outerShdw>
          </a:effectLst>
        </p:spPr>
      </p:pic>
    </p:spTree>
    <p:extLst>
      <p:ext uri="{BB962C8B-B14F-4D97-AF65-F5344CB8AC3E}">
        <p14:creationId xmlns:p14="http://schemas.microsoft.com/office/powerpoint/2010/main" val="2605933036"/>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585652" y="1291046"/>
            <a:ext cx="4286973" cy="4865914"/>
          </a:xfrm>
        </p:spPr>
        <p:txBody>
          <a:bodyPr>
            <a:normAutofit fontScale="85000" lnSpcReduction="20000"/>
          </a:bodyPr>
          <a:lstStyle/>
          <a:p>
            <a:pPr>
              <a:lnSpc>
                <a:spcPct val="110000"/>
              </a:lnSpc>
              <a:spcBef>
                <a:spcPts val="0"/>
              </a:spcBef>
              <a:spcAft>
                <a:spcPts val="1800"/>
              </a:spcAft>
            </a:pPr>
            <a:r>
              <a:rPr lang="en-US" dirty="0"/>
              <a:t>Locating/acquiring dental records</a:t>
            </a:r>
          </a:p>
          <a:p>
            <a:pPr>
              <a:lnSpc>
                <a:spcPct val="110000"/>
              </a:lnSpc>
              <a:spcBef>
                <a:spcPts val="0"/>
              </a:spcBef>
              <a:spcAft>
                <a:spcPts val="1800"/>
              </a:spcAft>
            </a:pPr>
            <a:r>
              <a:rPr lang="en-US" dirty="0"/>
              <a:t>Obtaining dental records from national Military Record Repository</a:t>
            </a:r>
          </a:p>
          <a:p>
            <a:pPr>
              <a:lnSpc>
                <a:spcPct val="110000"/>
              </a:lnSpc>
              <a:spcBef>
                <a:spcPts val="0"/>
              </a:spcBef>
              <a:spcAft>
                <a:spcPts val="1800"/>
              </a:spcAft>
            </a:pPr>
            <a:r>
              <a:rPr lang="en-US" dirty="0"/>
              <a:t>Coding dentals for NCIC and NamUs entry</a:t>
            </a:r>
          </a:p>
          <a:p>
            <a:pPr>
              <a:lnSpc>
                <a:spcPct val="110000"/>
              </a:lnSpc>
              <a:spcBef>
                <a:spcPts val="0"/>
              </a:spcBef>
              <a:spcAft>
                <a:spcPts val="1800"/>
              </a:spcAft>
            </a:pPr>
            <a:r>
              <a:rPr lang="en-US" dirty="0"/>
              <a:t>Performing dental comparisons between missing and unidentified persons </a:t>
            </a:r>
          </a:p>
          <a:p>
            <a:pPr lvl="1">
              <a:lnSpc>
                <a:spcPct val="110000"/>
              </a:lnSpc>
            </a:pPr>
            <a:endParaRPr lang="en-US" dirty="0"/>
          </a:p>
          <a:p>
            <a:pPr lvl="1">
              <a:lnSpc>
                <a:spcPct val="110000"/>
              </a:lnSpc>
            </a:pPr>
            <a:endParaRPr lang="en-US" dirty="0"/>
          </a:p>
        </p:txBody>
      </p:sp>
      <p:sp>
        <p:nvSpPr>
          <p:cNvPr id="3" name="Title 2"/>
          <p:cNvSpPr>
            <a:spLocks noGrp="1"/>
          </p:cNvSpPr>
          <p:nvPr>
            <p:ph type="title"/>
          </p:nvPr>
        </p:nvSpPr>
        <p:spPr>
          <a:xfrm>
            <a:off x="585652" y="452846"/>
            <a:ext cx="4449811" cy="685800"/>
          </a:xfrm>
        </p:spPr>
        <p:txBody>
          <a:bodyPr>
            <a:normAutofit/>
          </a:bodyPr>
          <a:lstStyle/>
          <a:p>
            <a:r>
              <a:rPr lang="en-US" sz="3800" b="1" dirty="0">
                <a:solidFill>
                  <a:schemeClr val="accent1">
                    <a:lumMod val="50000"/>
                  </a:schemeClr>
                </a:solidFill>
                <a:cs typeface="Calibri" panose="020F0502020204030204" pitchFamily="34" charset="0"/>
              </a:rPr>
              <a:t>Forensic Odontology</a:t>
            </a:r>
          </a:p>
        </p:txBody>
      </p:sp>
      <p:pic>
        <p:nvPicPr>
          <p:cNvPr id="4" name="Picture 3"/>
          <p:cNvPicPr>
            <a:picLocks noChangeAspect="1"/>
          </p:cNvPicPr>
          <p:nvPr/>
        </p:nvPicPr>
        <p:blipFill rotWithShape="1">
          <a:blip r:embed="rId3"/>
          <a:srcRect l="16902" t="17859" r="5295"/>
          <a:stretch/>
        </p:blipFill>
        <p:spPr>
          <a:xfrm>
            <a:off x="5035463" y="288098"/>
            <a:ext cx="6923955" cy="6313118"/>
          </a:xfrm>
          <a:prstGeom prst="rect">
            <a:avLst/>
          </a:prstGeom>
          <a:ln w="28575">
            <a:solidFill>
              <a:schemeClr val="accent1">
                <a:lumMod val="40000"/>
                <a:lumOff val="60000"/>
              </a:schemeClr>
            </a:solidFill>
          </a:ln>
        </p:spPr>
      </p:pic>
    </p:spTree>
    <p:extLst>
      <p:ext uri="{BB962C8B-B14F-4D97-AF65-F5344CB8AC3E}">
        <p14:creationId xmlns:p14="http://schemas.microsoft.com/office/powerpoint/2010/main" val="3166978053"/>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02122" y="208280"/>
            <a:ext cx="10972800" cy="1031240"/>
          </a:xfrm>
        </p:spPr>
        <p:txBody>
          <a:bodyPr/>
          <a:lstStyle/>
          <a:p>
            <a:r>
              <a:rPr lang="en-US" b="1" dirty="0"/>
              <a:t>Forensic Anthropology</a:t>
            </a:r>
          </a:p>
        </p:txBody>
      </p:sp>
      <p:pic>
        <p:nvPicPr>
          <p:cNvPr id="6" name="Picture 5"/>
          <p:cNvPicPr>
            <a:picLocks noChangeAspect="1"/>
          </p:cNvPicPr>
          <p:nvPr/>
        </p:nvPicPr>
        <p:blipFill rotWithShape="1">
          <a:blip r:embed="rId3" cstate="print">
            <a:extLst>
              <a:ext uri="{BEBA8EAE-BF5A-486C-A8C5-ECC9F3942E4B}">
                <a14:imgProps xmlns:a14="http://schemas.microsoft.com/office/drawing/2010/main">
                  <a14:imgLayer r:embed="rId4">
                    <a14:imgEffect>
                      <a14:brightnessContrast bright="20000" contrast="-20000"/>
                    </a14:imgEffect>
                  </a14:imgLayer>
                </a14:imgProps>
              </a:ext>
              <a:ext uri="{28A0092B-C50C-407E-A947-70E740481C1C}">
                <a14:useLocalDpi xmlns:a14="http://schemas.microsoft.com/office/drawing/2010/main" val="0"/>
              </a:ext>
            </a:extLst>
          </a:blip>
          <a:srcRect r="6514"/>
          <a:stretch/>
        </p:blipFill>
        <p:spPr>
          <a:xfrm>
            <a:off x="7315777" y="1562221"/>
            <a:ext cx="4623737" cy="3720979"/>
          </a:xfrm>
          <a:prstGeom prst="rect">
            <a:avLst/>
          </a:prstGeom>
        </p:spPr>
      </p:pic>
      <p:pic>
        <p:nvPicPr>
          <p:cNvPr id="7" name="Picture 6"/>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202122" y="1561797"/>
            <a:ext cx="2473229" cy="3721403"/>
          </a:xfrm>
          <a:prstGeom prst="rect">
            <a:avLst/>
          </a:prstGeom>
        </p:spPr>
      </p:pic>
      <p:pic>
        <p:nvPicPr>
          <p:cNvPr id="8" name="Picture 7"/>
          <p:cNvPicPr>
            <a:picLocks noChangeAspect="1"/>
          </p:cNvPicPr>
          <p:nvPr/>
        </p:nvPicPr>
        <p:blipFill rotWithShape="1">
          <a:blip r:embed="rId6" cstate="print">
            <a:extLst>
              <a:ext uri="{28A0092B-C50C-407E-A947-70E740481C1C}">
                <a14:useLocalDpi xmlns:a14="http://schemas.microsoft.com/office/drawing/2010/main" val="0"/>
              </a:ext>
            </a:extLst>
          </a:blip>
          <a:srcRect r="19764"/>
          <a:stretch/>
        </p:blipFill>
        <p:spPr>
          <a:xfrm>
            <a:off x="2768601" y="1561797"/>
            <a:ext cx="4458089" cy="3721403"/>
          </a:xfrm>
          <a:prstGeom prst="rect">
            <a:avLst/>
          </a:prstGeom>
        </p:spPr>
      </p:pic>
    </p:spTree>
    <p:extLst>
      <p:ext uri="{BB962C8B-B14F-4D97-AF65-F5344CB8AC3E}">
        <p14:creationId xmlns:p14="http://schemas.microsoft.com/office/powerpoint/2010/main" val="2401308991"/>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53453" y="355600"/>
            <a:ext cx="9657347" cy="685800"/>
          </a:xfrm>
        </p:spPr>
        <p:txBody>
          <a:bodyPr>
            <a:normAutofit fontScale="90000"/>
          </a:bodyPr>
          <a:lstStyle/>
          <a:p>
            <a:r>
              <a:rPr lang="en-US" b="1" dirty="0">
                <a:solidFill>
                  <a:srgbClr val="26547C"/>
                </a:solidFill>
                <a:latin typeface="Calibri" panose="020F0502020204030204" pitchFamily="34" charset="0"/>
                <a:cs typeface="Calibri" panose="020F0502020204030204" pitchFamily="34" charset="0"/>
              </a:rPr>
              <a:t>DNA</a:t>
            </a:r>
            <a:r>
              <a:rPr lang="en-US" sz="4000" b="1" dirty="0"/>
              <a:t> </a:t>
            </a:r>
            <a:r>
              <a:rPr lang="en-US" b="1" dirty="0">
                <a:solidFill>
                  <a:srgbClr val="26547C"/>
                </a:solidFill>
                <a:latin typeface="Calibri" panose="020F0502020204030204" pitchFamily="34" charset="0"/>
                <a:cs typeface="Calibri" panose="020F0502020204030204" pitchFamily="34" charset="0"/>
              </a:rPr>
              <a:t>Analyses</a:t>
            </a:r>
            <a:r>
              <a:rPr lang="en-US" sz="4000" b="1" dirty="0"/>
              <a:t> </a:t>
            </a:r>
            <a:r>
              <a:rPr lang="en-US" b="1" dirty="0">
                <a:solidFill>
                  <a:srgbClr val="26547C"/>
                </a:solidFill>
                <a:latin typeface="Calibri" panose="020F0502020204030204" pitchFamily="34" charset="0"/>
                <a:cs typeface="Calibri" panose="020F0502020204030204" pitchFamily="34" charset="0"/>
              </a:rPr>
              <a:t>through</a:t>
            </a:r>
            <a:r>
              <a:rPr lang="en-US" sz="4000" b="1" dirty="0"/>
              <a:t> </a:t>
            </a:r>
            <a:r>
              <a:rPr lang="en-US" b="1" dirty="0">
                <a:solidFill>
                  <a:srgbClr val="26547C"/>
                </a:solidFill>
                <a:latin typeface="Calibri" panose="020F0502020204030204" pitchFamily="34" charset="0"/>
                <a:cs typeface="Calibri" panose="020F0502020204030204" pitchFamily="34" charset="0"/>
              </a:rPr>
              <a:t>UNTCHI</a:t>
            </a:r>
            <a:r>
              <a:rPr lang="en-US" sz="4000" b="1" dirty="0"/>
              <a:t> </a:t>
            </a:r>
            <a:r>
              <a:rPr lang="en-US" b="1" dirty="0">
                <a:solidFill>
                  <a:srgbClr val="26547C"/>
                </a:solidFill>
                <a:latin typeface="Calibri" panose="020F0502020204030204" pitchFamily="34" charset="0"/>
                <a:cs typeface="Calibri" panose="020F0502020204030204" pitchFamily="34" charset="0"/>
              </a:rPr>
              <a:t>Laboratories</a:t>
            </a:r>
          </a:p>
        </p:txBody>
      </p:sp>
      <p:pic>
        <p:nvPicPr>
          <p:cNvPr id="6" name="Content Placeholder 5"/>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8826551" y="1582264"/>
            <a:ext cx="2768498" cy="4150672"/>
          </a:xfrm>
        </p:spPr>
      </p:pic>
      <p:sp>
        <p:nvSpPr>
          <p:cNvPr id="7" name="Content Placeholder 1"/>
          <p:cNvSpPr txBox="1">
            <a:spLocks/>
          </p:cNvSpPr>
          <p:nvPr/>
        </p:nvSpPr>
        <p:spPr bwMode="auto">
          <a:xfrm>
            <a:off x="685799" y="1295400"/>
            <a:ext cx="7628021" cy="4724400"/>
          </a:xfrm>
          <a:prstGeom prst="rect">
            <a:avLst/>
          </a:prstGeom>
          <a:noFill/>
          <a:ln w="9525">
            <a:noFill/>
            <a:miter lim="800000"/>
            <a:headEnd/>
            <a:tailEnd/>
          </a:ln>
        </p:spPr>
        <p:txBody>
          <a:bodyPr vert="horz" wrap="square" lIns="91440" tIns="45720" rIns="91440" bIns="45720" numCol="1" anchor="t" anchorCtr="0" compatLnSpc="1">
            <a:prstTxWarp prst="textNoShape">
              <a:avLst/>
            </a:prstTxWarp>
            <a:normAutofit fontScale="92500" lnSpcReduction="10000"/>
          </a:bodyPr>
          <a:lstStyle>
            <a:lvl1pPr marL="342900" indent="-342900" algn="l" rtl="0" eaLnBrk="0" fontAlgn="base" hangingPunct="0">
              <a:spcBef>
                <a:spcPct val="20000"/>
              </a:spcBef>
              <a:spcAft>
                <a:spcPct val="0"/>
              </a:spcAft>
              <a:buChar char="•"/>
              <a:defRPr sz="3200">
                <a:solidFill>
                  <a:schemeClr val="tx1"/>
                </a:solidFill>
                <a:latin typeface="+mn-lt"/>
                <a:ea typeface="ＭＳ Ｐゴシック" charset="-128"/>
                <a:cs typeface="ＭＳ Ｐゴシック" charset="-128"/>
              </a:defRPr>
            </a:lvl1pPr>
            <a:lvl2pPr marL="742950" indent="-285750" algn="l" rtl="0" eaLnBrk="0" fontAlgn="base" hangingPunct="0">
              <a:spcBef>
                <a:spcPct val="20000"/>
              </a:spcBef>
              <a:spcAft>
                <a:spcPct val="0"/>
              </a:spcAft>
              <a:buChar char="–"/>
              <a:defRPr sz="2800">
                <a:solidFill>
                  <a:schemeClr val="tx1"/>
                </a:solidFill>
                <a:latin typeface="+mn-lt"/>
                <a:ea typeface="ＭＳ Ｐゴシック" charset="-128"/>
              </a:defRPr>
            </a:lvl2pPr>
            <a:lvl3pPr marL="1143000" indent="-228600" algn="l" rtl="0" eaLnBrk="0" fontAlgn="base" hangingPunct="0">
              <a:spcBef>
                <a:spcPct val="20000"/>
              </a:spcBef>
              <a:spcAft>
                <a:spcPct val="0"/>
              </a:spcAft>
              <a:buChar char="•"/>
              <a:defRPr sz="2400">
                <a:solidFill>
                  <a:schemeClr val="tx1"/>
                </a:solidFill>
                <a:latin typeface="+mn-lt"/>
                <a:ea typeface="ＭＳ Ｐゴシック" charset="-128"/>
              </a:defRPr>
            </a:lvl3pPr>
            <a:lvl4pPr marL="1600200" indent="-228600" algn="l" rtl="0" eaLnBrk="0" fontAlgn="base" hangingPunct="0">
              <a:spcBef>
                <a:spcPct val="20000"/>
              </a:spcBef>
              <a:spcAft>
                <a:spcPct val="0"/>
              </a:spcAft>
              <a:buChar char="–"/>
              <a:defRPr sz="2000">
                <a:solidFill>
                  <a:schemeClr val="tx1"/>
                </a:solidFill>
                <a:latin typeface="+mn-lt"/>
                <a:ea typeface="ＭＳ Ｐゴシック" charset="-128"/>
              </a:defRPr>
            </a:lvl4pPr>
            <a:lvl5pPr marL="2057400" indent="-228600" algn="l" rtl="0" eaLnBrk="0" fontAlgn="base" hangingPunct="0">
              <a:spcBef>
                <a:spcPct val="20000"/>
              </a:spcBef>
              <a:spcAft>
                <a:spcPct val="0"/>
              </a:spcAft>
              <a:buChar char="»"/>
              <a:defRPr sz="2000">
                <a:solidFill>
                  <a:schemeClr val="tx1"/>
                </a:solidFill>
                <a:latin typeface="+mn-lt"/>
                <a:ea typeface="ＭＳ Ｐゴシック" charset="-128"/>
              </a:defRPr>
            </a:lvl5pPr>
            <a:lvl6pPr marL="2514600" indent="-228600" algn="l" rtl="0" fontAlgn="base">
              <a:spcBef>
                <a:spcPct val="20000"/>
              </a:spcBef>
              <a:spcAft>
                <a:spcPct val="0"/>
              </a:spcAft>
              <a:buChar char="»"/>
              <a:defRPr sz="2000">
                <a:solidFill>
                  <a:schemeClr val="tx1"/>
                </a:solidFill>
                <a:latin typeface="+mn-lt"/>
                <a:ea typeface="ＭＳ Ｐゴシック" charset="-128"/>
              </a:defRPr>
            </a:lvl6pPr>
            <a:lvl7pPr marL="2971800" indent="-228600" algn="l" rtl="0" fontAlgn="base">
              <a:spcBef>
                <a:spcPct val="20000"/>
              </a:spcBef>
              <a:spcAft>
                <a:spcPct val="0"/>
              </a:spcAft>
              <a:buChar char="»"/>
              <a:defRPr sz="2000">
                <a:solidFill>
                  <a:schemeClr val="tx1"/>
                </a:solidFill>
                <a:latin typeface="+mn-lt"/>
                <a:ea typeface="ＭＳ Ｐゴシック" charset="-128"/>
              </a:defRPr>
            </a:lvl7pPr>
            <a:lvl8pPr marL="3429000" indent="-228600" algn="l" rtl="0" fontAlgn="base">
              <a:spcBef>
                <a:spcPct val="20000"/>
              </a:spcBef>
              <a:spcAft>
                <a:spcPct val="0"/>
              </a:spcAft>
              <a:buChar char="»"/>
              <a:defRPr sz="2000">
                <a:solidFill>
                  <a:schemeClr val="tx1"/>
                </a:solidFill>
                <a:latin typeface="+mn-lt"/>
                <a:ea typeface="ＭＳ Ｐゴシック" charset="-128"/>
              </a:defRPr>
            </a:lvl8pPr>
            <a:lvl9pPr marL="3886200" indent="-228600" algn="l" rtl="0" fontAlgn="base">
              <a:spcBef>
                <a:spcPct val="20000"/>
              </a:spcBef>
              <a:spcAft>
                <a:spcPct val="0"/>
              </a:spcAft>
              <a:buChar char="»"/>
              <a:defRPr sz="2000">
                <a:solidFill>
                  <a:schemeClr val="tx1"/>
                </a:solidFill>
                <a:latin typeface="+mn-lt"/>
                <a:ea typeface="ＭＳ Ｐゴシック" charset="-128"/>
              </a:defRPr>
            </a:lvl9pPr>
          </a:lstStyle>
          <a:p>
            <a:pPr marL="0" indent="0">
              <a:lnSpc>
                <a:spcPct val="120000"/>
              </a:lnSpc>
              <a:spcBef>
                <a:spcPts val="0"/>
              </a:spcBef>
              <a:spcAft>
                <a:spcPts val="3000"/>
              </a:spcAft>
              <a:buNone/>
            </a:pPr>
            <a:r>
              <a:rPr lang="en-US" sz="3400" kern="0" dirty="0"/>
              <a:t>With funding by the National Institute of Justice, the UNT Center for Human Identification provides STR, Y-STR and mitochondrial analyses for missing and unidentified person cases at no cost to families or investigating agencies.</a:t>
            </a:r>
          </a:p>
          <a:p>
            <a:pPr marL="0" indent="0">
              <a:lnSpc>
                <a:spcPct val="120000"/>
              </a:lnSpc>
              <a:spcBef>
                <a:spcPts val="0"/>
              </a:spcBef>
              <a:spcAft>
                <a:spcPts val="3000"/>
              </a:spcAft>
              <a:buNone/>
            </a:pPr>
            <a:r>
              <a:rPr lang="en-US" sz="3400" kern="0" dirty="0"/>
              <a:t>All eligible profiles are uploaded to the National DNA Index System.</a:t>
            </a:r>
            <a:endParaRPr lang="en-US" kern="0" dirty="0"/>
          </a:p>
        </p:txBody>
      </p:sp>
    </p:spTree>
    <p:extLst>
      <p:ext uri="{BB962C8B-B14F-4D97-AF65-F5344CB8AC3E}">
        <p14:creationId xmlns:p14="http://schemas.microsoft.com/office/powerpoint/2010/main" val="3424875291"/>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a:xfrm>
            <a:off x="369651" y="345332"/>
            <a:ext cx="11212749" cy="763621"/>
          </a:xfrm>
        </p:spPr>
        <p:txBody>
          <a:bodyPr>
            <a:noAutofit/>
          </a:bodyPr>
          <a:lstStyle/>
          <a:p>
            <a:r>
              <a:rPr lang="en-US" sz="3600" b="1" dirty="0"/>
              <a:t>Family Reference Collection Kits</a:t>
            </a:r>
          </a:p>
        </p:txBody>
      </p:sp>
      <p:pic>
        <p:nvPicPr>
          <p:cNvPr id="1026" name="Picture 2" descr="C:\Users\bjs0189\AppData\Local\Microsoft\Windows\Temporary Internet Files\Content.Outlook\07PO4LCQ\photo (5).JPG"/>
          <p:cNvPicPr>
            <a:picLocks noChangeAspect="1" noChangeArrowheads="1"/>
          </p:cNvPicPr>
          <p:nvPr/>
        </p:nvPicPr>
        <p:blipFill rotWithShape="1">
          <a:blip r:embed="rId3" cstate="print">
            <a:extLst>
              <a:ext uri="{BEBA8EAE-BF5A-486C-A8C5-ECC9F3942E4B}">
                <a14:imgProps xmlns:a14="http://schemas.microsoft.com/office/drawing/2010/main">
                  <a14:imgLayer r:embed="rId4">
                    <a14:imgEffect>
                      <a14:brightnessContrast bright="20000" contrast="-20000"/>
                    </a14:imgEffect>
                  </a14:imgLayer>
                </a14:imgProps>
              </a:ext>
              <a:ext uri="{28A0092B-C50C-407E-A947-70E740481C1C}">
                <a14:useLocalDpi xmlns:a14="http://schemas.microsoft.com/office/drawing/2010/main" val="0"/>
              </a:ext>
            </a:extLst>
          </a:blip>
          <a:srcRect l="13046" t="11698" r="12538" b="11359"/>
          <a:stretch/>
        </p:blipFill>
        <p:spPr bwMode="auto">
          <a:xfrm>
            <a:off x="5953328" y="1286404"/>
            <a:ext cx="5834478" cy="4524509"/>
          </a:xfrm>
          <a:prstGeom prst="rect">
            <a:avLst/>
          </a:prstGeom>
          <a:noFill/>
          <a:extLst>
            <a:ext uri="{909E8E84-426E-40DD-AFC4-6F175D3DCCD1}">
              <a14:hiddenFill xmlns:a14="http://schemas.microsoft.com/office/drawing/2010/main">
                <a:solidFill>
                  <a:srgbClr val="FFFFFF"/>
                </a:solidFill>
              </a14:hiddenFill>
            </a:ext>
          </a:extLst>
        </p:spPr>
      </p:pic>
      <p:sp>
        <p:nvSpPr>
          <p:cNvPr id="7" name="Content Placeholder 2"/>
          <p:cNvSpPr txBox="1">
            <a:spLocks/>
          </p:cNvSpPr>
          <p:nvPr/>
        </p:nvSpPr>
        <p:spPr>
          <a:xfrm>
            <a:off x="609600" y="1286404"/>
            <a:ext cx="4778994" cy="4953000"/>
          </a:xfrm>
          <a:prstGeom prst="rect">
            <a:avLst/>
          </a:prstGeom>
        </p:spPr>
        <p:txBody>
          <a:bodyPr vert="horz" anchor="t">
            <a:noAutofit/>
          </a:bodyPr>
          <a:lstStyle/>
          <a:p>
            <a:pPr marL="347663" lvl="4" indent="-342900">
              <a:spcAft>
                <a:spcPts val="600"/>
              </a:spcAft>
              <a:buClr>
                <a:schemeClr val="bg1"/>
              </a:buClr>
              <a:buFont typeface="Wingdings" pitchFamily="2" charset="2"/>
              <a:buChar char="§"/>
              <a:defRPr/>
            </a:pPr>
            <a:r>
              <a:rPr lang="en-US" sz="2400" dirty="0">
                <a:latin typeface="Calibri" pitchFamily="34" charset="0"/>
                <a:cs typeface="Calibri" pitchFamily="34" charset="0"/>
              </a:rPr>
              <a:t>Chain of custody form</a:t>
            </a:r>
          </a:p>
          <a:p>
            <a:pPr marL="347663" lvl="4" indent="-342900">
              <a:spcAft>
                <a:spcPts val="600"/>
              </a:spcAft>
              <a:buClr>
                <a:schemeClr val="bg1"/>
              </a:buClr>
              <a:buFont typeface="Wingdings" pitchFamily="2" charset="2"/>
              <a:buChar char="§"/>
              <a:defRPr/>
            </a:pPr>
            <a:r>
              <a:rPr lang="en-US" sz="2400" dirty="0">
                <a:latin typeface="Calibri" pitchFamily="34" charset="0"/>
                <a:cs typeface="Calibri" pitchFamily="34" charset="0"/>
              </a:rPr>
              <a:t>Consent form</a:t>
            </a:r>
          </a:p>
          <a:p>
            <a:pPr marL="347663" lvl="4" indent="-342900">
              <a:spcAft>
                <a:spcPts val="600"/>
              </a:spcAft>
              <a:buClr>
                <a:schemeClr val="bg1"/>
              </a:buClr>
              <a:buFont typeface="Wingdings" pitchFamily="2" charset="2"/>
              <a:buChar char="§"/>
              <a:defRPr/>
            </a:pPr>
            <a:r>
              <a:rPr lang="en-US" sz="2400" dirty="0">
                <a:latin typeface="Calibri" pitchFamily="34" charset="0"/>
                <a:cs typeface="Calibri" pitchFamily="34" charset="0"/>
              </a:rPr>
              <a:t>Donor Relationship</a:t>
            </a:r>
          </a:p>
          <a:p>
            <a:pPr marL="347663" lvl="4" indent="-342900">
              <a:spcAft>
                <a:spcPts val="600"/>
              </a:spcAft>
              <a:buClr>
                <a:schemeClr val="bg1"/>
              </a:buClr>
              <a:buFont typeface="Wingdings" pitchFamily="2" charset="2"/>
              <a:buChar char="§"/>
              <a:defRPr/>
            </a:pPr>
            <a:r>
              <a:rPr lang="en-US" sz="2400" dirty="0">
                <a:latin typeface="Calibri" pitchFamily="34" charset="0"/>
                <a:cs typeface="Calibri" pitchFamily="34" charset="0"/>
              </a:rPr>
              <a:t>Fax-Back form</a:t>
            </a:r>
          </a:p>
          <a:p>
            <a:pPr marL="347663" lvl="4" indent="-342900">
              <a:spcAft>
                <a:spcPts val="600"/>
              </a:spcAft>
              <a:buClr>
                <a:schemeClr val="bg1"/>
              </a:buClr>
              <a:buFont typeface="Wingdings" pitchFamily="2" charset="2"/>
              <a:buChar char="§"/>
              <a:defRPr/>
            </a:pPr>
            <a:r>
              <a:rPr lang="en-US" sz="2400" dirty="0">
                <a:latin typeface="Calibri" pitchFamily="34" charset="0"/>
                <a:cs typeface="Calibri" pitchFamily="34" charset="0"/>
              </a:rPr>
              <a:t>Latex gloves </a:t>
            </a:r>
          </a:p>
          <a:p>
            <a:pPr marL="347663" lvl="4" indent="-342900">
              <a:spcAft>
                <a:spcPts val="600"/>
              </a:spcAft>
              <a:buClr>
                <a:schemeClr val="bg1"/>
              </a:buClr>
              <a:buFont typeface="Wingdings" pitchFamily="2" charset="2"/>
              <a:buChar char="§"/>
              <a:defRPr/>
            </a:pPr>
            <a:r>
              <a:rPr lang="en-US" sz="2400" dirty="0">
                <a:latin typeface="Calibri" pitchFamily="34" charset="0"/>
                <a:cs typeface="Calibri" pitchFamily="34" charset="0"/>
              </a:rPr>
              <a:t>Buccal swab collectors</a:t>
            </a:r>
          </a:p>
          <a:p>
            <a:pPr marL="347663" lvl="4" indent="-342900">
              <a:buClr>
                <a:schemeClr val="bg1"/>
              </a:buClr>
              <a:buFont typeface="Wingdings" pitchFamily="2" charset="2"/>
              <a:buChar char="§"/>
              <a:defRPr/>
            </a:pPr>
            <a:r>
              <a:rPr lang="en-US" sz="2400" dirty="0">
                <a:latin typeface="Calibri" pitchFamily="34" charset="0"/>
                <a:cs typeface="Calibri" pitchFamily="34" charset="0"/>
              </a:rPr>
              <a:t>Return envelope</a:t>
            </a:r>
          </a:p>
          <a:p>
            <a:pPr marL="347663" lvl="4" indent="-342900">
              <a:buClr>
                <a:srgbClr val="003300"/>
              </a:buClr>
              <a:buFont typeface="Wingdings" pitchFamily="2" charset="2"/>
              <a:buChar char="§"/>
              <a:defRPr/>
            </a:pPr>
            <a:endParaRPr lang="en-US" sz="2400" dirty="0">
              <a:latin typeface="Calibri" pitchFamily="34" charset="0"/>
              <a:cs typeface="Calibri" pitchFamily="34" charset="0"/>
            </a:endParaRPr>
          </a:p>
          <a:p>
            <a:pPr marL="0" lvl="4" indent="1588">
              <a:buClr>
                <a:srgbClr val="003300"/>
              </a:buClr>
              <a:defRPr/>
            </a:pPr>
            <a:r>
              <a:rPr lang="en-US" sz="2400" dirty="0">
                <a:latin typeface="Calibri" pitchFamily="34" charset="0"/>
                <a:cs typeface="Calibri" pitchFamily="34" charset="0"/>
              </a:rPr>
              <a:t>These materials ensure proper documentation, collection, and chain of custody on each collected sample</a:t>
            </a:r>
          </a:p>
        </p:txBody>
      </p:sp>
    </p:spTree>
    <p:extLst>
      <p:ext uri="{BB962C8B-B14F-4D97-AF65-F5344CB8AC3E}">
        <p14:creationId xmlns:p14="http://schemas.microsoft.com/office/powerpoint/2010/main" val="3039287331"/>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noChangeArrowheads="1"/>
          </p:cNvPicPr>
          <p:nvPr/>
        </p:nvPicPr>
        <p:blipFill>
          <a:blip r:embed="rId3" cstate="print"/>
          <a:srcRect l="24583" t="27407" r="39332" b="32972"/>
          <a:stretch>
            <a:fillRect/>
          </a:stretch>
        </p:blipFill>
        <p:spPr bwMode="auto">
          <a:xfrm>
            <a:off x="5550538" y="712454"/>
            <a:ext cx="6135557" cy="4556217"/>
          </a:xfrm>
          <a:prstGeom prst="rect">
            <a:avLst/>
          </a:prstGeom>
          <a:noFill/>
          <a:ln w="9525">
            <a:solidFill>
              <a:schemeClr val="tx1">
                <a:lumMod val="95000"/>
                <a:lumOff val="5000"/>
              </a:schemeClr>
            </a:solidFill>
            <a:miter lim="800000"/>
            <a:headEnd/>
            <a:tailEnd/>
          </a:ln>
        </p:spPr>
      </p:pic>
      <p:sp>
        <p:nvSpPr>
          <p:cNvPr id="4" name="TextBox 3"/>
          <p:cNvSpPr txBox="1"/>
          <p:nvPr/>
        </p:nvSpPr>
        <p:spPr>
          <a:xfrm>
            <a:off x="702198" y="1746632"/>
            <a:ext cx="4601322" cy="3631763"/>
          </a:xfrm>
          <a:prstGeom prst="rect">
            <a:avLst/>
          </a:prstGeom>
          <a:noFill/>
        </p:spPr>
        <p:txBody>
          <a:bodyPr wrap="square" rtlCol="0">
            <a:spAutoFit/>
          </a:bodyPr>
          <a:lstStyle/>
          <a:p>
            <a:pPr marL="228600" indent="-228600">
              <a:spcAft>
                <a:spcPts val="1200"/>
              </a:spcAft>
              <a:buFont typeface="Arial" pitchFamily="34" charset="0"/>
              <a:buChar char="•"/>
            </a:pPr>
            <a:r>
              <a:rPr lang="en-US" sz="3000" dirty="0"/>
              <a:t>Searches for missing persons</a:t>
            </a:r>
          </a:p>
          <a:p>
            <a:pPr marL="228600" indent="-228600">
              <a:spcAft>
                <a:spcPts val="1200"/>
              </a:spcAft>
              <a:buFont typeface="Arial" pitchFamily="34" charset="0"/>
              <a:buChar char="•"/>
            </a:pPr>
            <a:r>
              <a:rPr lang="en-US" sz="3000" dirty="0"/>
              <a:t>Locating next of kin for death notifications</a:t>
            </a:r>
          </a:p>
          <a:p>
            <a:pPr marL="228600" indent="-228600">
              <a:spcAft>
                <a:spcPts val="1200"/>
              </a:spcAft>
              <a:buFont typeface="Arial" pitchFamily="34" charset="0"/>
              <a:buChar char="•"/>
            </a:pPr>
            <a:r>
              <a:rPr lang="en-US" sz="3000" dirty="0"/>
              <a:t>Locating additional family members for DNA collections</a:t>
            </a:r>
          </a:p>
        </p:txBody>
      </p:sp>
      <p:pic>
        <p:nvPicPr>
          <p:cNvPr id="6146" name="Picture 2"/>
          <p:cNvPicPr>
            <a:picLocks noChangeAspect="1" noChangeArrowheads="1"/>
          </p:cNvPicPr>
          <p:nvPr/>
        </p:nvPicPr>
        <p:blipFill rotWithShape="1">
          <a:blip r:embed="rId4">
            <a:clrChange>
              <a:clrFrom>
                <a:srgbClr val="FFFFFF"/>
              </a:clrFrom>
              <a:clrTo>
                <a:srgbClr val="FFFFFF">
                  <a:alpha val="0"/>
                </a:srgbClr>
              </a:clrTo>
            </a:clrChange>
            <a:extLst>
              <a:ext uri="{28A0092B-C50C-407E-A947-70E740481C1C}">
                <a14:useLocalDpi xmlns:a14="http://schemas.microsoft.com/office/drawing/2010/main" val="0"/>
              </a:ext>
            </a:extLst>
          </a:blip>
          <a:srcRect l="76472" r="1252"/>
          <a:stretch/>
        </p:blipFill>
        <p:spPr bwMode="auto">
          <a:xfrm>
            <a:off x="734472" y="5785348"/>
            <a:ext cx="2042730" cy="55345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6147" name="Picture 3"/>
          <p:cNvPicPr>
            <a:picLocks noChangeAspect="1" noChangeArrowheads="1"/>
          </p:cNvPicPr>
          <p:nvPr/>
        </p:nvPicPr>
        <p:blipFill rotWithShape="1">
          <a:blip r:embed="rId4">
            <a:clrChange>
              <a:clrFrom>
                <a:srgbClr val="FFFFFF"/>
              </a:clrFrom>
              <a:clrTo>
                <a:srgbClr val="FFFFFF">
                  <a:alpha val="0"/>
                </a:srgbClr>
              </a:clrTo>
            </a:clrChange>
            <a:extLst>
              <a:ext uri="{28A0092B-C50C-407E-A947-70E740481C1C}">
                <a14:useLocalDpi xmlns:a14="http://schemas.microsoft.com/office/drawing/2010/main" val="0"/>
              </a:ext>
            </a:extLst>
          </a:blip>
          <a:srcRect r="82237"/>
          <a:stretch/>
        </p:blipFill>
        <p:spPr bwMode="auto">
          <a:xfrm>
            <a:off x="3318938" y="5840232"/>
            <a:ext cx="914950" cy="31086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6149" name="Picture 5"/>
          <p:cNvPicPr>
            <a:picLocks noChangeAspect="1" noChangeArrowheads="1"/>
          </p:cNvPicPr>
          <p:nvPr/>
        </p:nvPicPr>
        <p:blipFill>
          <a:blip r:embed="rId5">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6657825" y="5733245"/>
            <a:ext cx="2607217" cy="46887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6150" name="Picture 6"/>
          <p:cNvPicPr>
            <a:picLocks noChangeAspect="1" noChangeArrowheads="1"/>
          </p:cNvPicPr>
          <p:nvPr/>
        </p:nvPicPr>
        <p:blipFill>
          <a:blip r:embed="rId6">
            <a:clrChange>
              <a:clrFrom>
                <a:srgbClr val="F8F7F3"/>
              </a:clrFrom>
              <a:clrTo>
                <a:srgbClr val="F8F7F3">
                  <a:alpha val="0"/>
                </a:srgbClr>
              </a:clrTo>
            </a:clrChange>
            <a:extLst>
              <a:ext uri="{28A0092B-C50C-407E-A947-70E740481C1C}">
                <a14:useLocalDpi xmlns:a14="http://schemas.microsoft.com/office/drawing/2010/main" val="0"/>
              </a:ext>
            </a:extLst>
          </a:blip>
          <a:srcRect/>
          <a:stretch>
            <a:fillRect/>
          </a:stretch>
        </p:blipFill>
        <p:spPr bwMode="auto">
          <a:xfrm>
            <a:off x="4698807" y="5755904"/>
            <a:ext cx="1532346" cy="45536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6151" name="Picture 7"/>
          <p:cNvPicPr>
            <a:picLocks noChangeAspect="1" noChangeArrowheads="1"/>
          </p:cNvPicPr>
          <p:nvPr/>
        </p:nvPicPr>
        <p:blipFill>
          <a:blip r:embed="rId7">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538612" y="5771697"/>
            <a:ext cx="1652632" cy="418301"/>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11" name="Title 1"/>
          <p:cNvSpPr>
            <a:spLocks noGrp="1"/>
          </p:cNvSpPr>
          <p:nvPr>
            <p:ph type="title"/>
          </p:nvPr>
        </p:nvSpPr>
        <p:spPr>
          <a:xfrm>
            <a:off x="486137" y="463888"/>
            <a:ext cx="4987839" cy="1107996"/>
          </a:xfrm>
        </p:spPr>
        <p:txBody>
          <a:bodyPr>
            <a:normAutofit/>
          </a:bodyPr>
          <a:lstStyle/>
          <a:p>
            <a:r>
              <a:rPr lang="en-US" sz="3600" b="1" dirty="0">
                <a:solidFill>
                  <a:srgbClr val="26547C"/>
                </a:solidFill>
                <a:latin typeface="+mn-lt"/>
              </a:rPr>
              <a:t>NamUs Analytical Services</a:t>
            </a:r>
          </a:p>
        </p:txBody>
      </p:sp>
    </p:spTree>
    <p:extLst>
      <p:ext uri="{BB962C8B-B14F-4D97-AF65-F5344CB8AC3E}">
        <p14:creationId xmlns:p14="http://schemas.microsoft.com/office/powerpoint/2010/main" val="2110471392"/>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a:xfrm>
            <a:off x="340658" y="282387"/>
            <a:ext cx="11352904" cy="1464013"/>
          </a:xfrm>
        </p:spPr>
        <p:txBody>
          <a:bodyPr>
            <a:normAutofit/>
          </a:bodyPr>
          <a:lstStyle/>
          <a:p>
            <a:r>
              <a:rPr lang="en-US" sz="3600" b="1" dirty="0"/>
              <a:t>NamUs </a:t>
            </a:r>
            <a:r>
              <a:rPr lang="en-US" sz="3600" b="1" dirty="0" smtClean="0"/>
              <a:t>can help Overcome </a:t>
            </a:r>
            <a:r>
              <a:rPr lang="en-US" sz="3600" b="1" dirty="0"/>
              <a:t>Common Impediments to Resolving Cases</a:t>
            </a:r>
          </a:p>
        </p:txBody>
      </p:sp>
      <p:sp>
        <p:nvSpPr>
          <p:cNvPr id="6" name="Content Placeholder 5"/>
          <p:cNvSpPr>
            <a:spLocks noGrp="1"/>
          </p:cNvSpPr>
          <p:nvPr>
            <p:ph idx="1"/>
          </p:nvPr>
        </p:nvSpPr>
        <p:spPr>
          <a:xfrm>
            <a:off x="609600" y="1926077"/>
            <a:ext cx="10972800" cy="4123886"/>
          </a:xfrm>
        </p:spPr>
        <p:txBody>
          <a:bodyPr>
            <a:normAutofit/>
          </a:bodyPr>
          <a:lstStyle/>
          <a:p>
            <a:pPr>
              <a:spcAft>
                <a:spcPts val="1800"/>
              </a:spcAft>
            </a:pPr>
            <a:r>
              <a:rPr lang="en-US" sz="3200" dirty="0"/>
              <a:t>Family has not yet filed a missing person report</a:t>
            </a:r>
          </a:p>
          <a:p>
            <a:pPr>
              <a:spcAft>
                <a:spcPts val="1800"/>
              </a:spcAft>
            </a:pPr>
            <a:r>
              <a:rPr lang="en-US" sz="3200" dirty="0"/>
              <a:t>Law enforcement declines to take a report</a:t>
            </a:r>
          </a:p>
          <a:p>
            <a:pPr>
              <a:spcAft>
                <a:spcPts val="1800"/>
              </a:spcAft>
            </a:pPr>
            <a:r>
              <a:rPr lang="en-US" sz="3200" dirty="0"/>
              <a:t>Closure of case due to lack of validation, emancipation of juvenile, etc.</a:t>
            </a:r>
          </a:p>
        </p:txBody>
      </p:sp>
    </p:spTree>
    <p:extLst>
      <p:ext uri="{BB962C8B-B14F-4D97-AF65-F5344CB8AC3E}">
        <p14:creationId xmlns:p14="http://schemas.microsoft.com/office/powerpoint/2010/main" val="3743041563"/>
      </p:ext>
    </p:extLst>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842608" y="1430039"/>
            <a:ext cx="10515600" cy="2852737"/>
          </a:xfrm>
        </p:spPr>
        <p:txBody>
          <a:bodyPr/>
          <a:lstStyle/>
          <a:p>
            <a:r>
              <a:rPr lang="en-US" dirty="0"/>
              <a:t>Current Projects to Enhance the NamUs Program in 2018/2019</a:t>
            </a:r>
          </a:p>
        </p:txBody>
      </p:sp>
    </p:spTree>
    <p:extLst>
      <p:ext uri="{BB962C8B-B14F-4D97-AF65-F5344CB8AC3E}">
        <p14:creationId xmlns:p14="http://schemas.microsoft.com/office/powerpoint/2010/main" val="2637663922"/>
      </p:ext>
    </p:extLst>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Box 6"/>
          <p:cNvSpPr txBox="1"/>
          <p:nvPr/>
        </p:nvSpPr>
        <p:spPr>
          <a:xfrm>
            <a:off x="489577" y="535347"/>
            <a:ext cx="6190922" cy="5370701"/>
          </a:xfrm>
          <a:prstGeom prst="rect">
            <a:avLst/>
          </a:prstGeom>
          <a:noFill/>
        </p:spPr>
        <p:txBody>
          <a:bodyPr wrap="square" rtlCol="0">
            <a:spAutoFit/>
          </a:bodyPr>
          <a:lstStyle/>
          <a:p>
            <a:pPr>
              <a:spcAft>
                <a:spcPts val="1800"/>
              </a:spcAft>
            </a:pPr>
            <a:r>
              <a:rPr lang="en-US" sz="3600" b="1" dirty="0">
                <a:solidFill>
                  <a:schemeClr val="accent1">
                    <a:lumMod val="50000"/>
                  </a:schemeClr>
                </a:solidFill>
                <a:latin typeface="Arial Narrow" panose="020B0606020202030204" pitchFamily="34" charset="0"/>
              </a:rPr>
              <a:t>NamUs Victim Services Unit</a:t>
            </a:r>
          </a:p>
          <a:p>
            <a:pPr marL="285750" indent="-285750">
              <a:spcAft>
                <a:spcPts val="2400"/>
              </a:spcAft>
              <a:buFont typeface="Arial" panose="020B0604020202020204" pitchFamily="34" charset="0"/>
              <a:buChar char="•"/>
            </a:pPr>
            <a:r>
              <a:rPr lang="en-US" sz="2800" dirty="0">
                <a:latin typeface="Arial" panose="020B0604020202020204" pitchFamily="34" charset="0"/>
                <a:cs typeface="Arial" panose="020B0604020202020204" pitchFamily="34" charset="0"/>
              </a:rPr>
              <a:t>Connecting families of missing persons to victim resources</a:t>
            </a:r>
          </a:p>
          <a:p>
            <a:pPr marL="285750" indent="-285750">
              <a:spcAft>
                <a:spcPts val="2400"/>
              </a:spcAft>
              <a:buFont typeface="Arial" panose="020B0604020202020204" pitchFamily="34" charset="0"/>
              <a:buChar char="•"/>
            </a:pPr>
            <a:r>
              <a:rPr lang="en-US" sz="2800" dirty="0">
                <a:latin typeface="Arial" panose="020B0604020202020204" pitchFamily="34" charset="0"/>
                <a:cs typeface="Arial" panose="020B0604020202020204" pitchFamily="34" charset="0"/>
              </a:rPr>
              <a:t>Development of publications and outreach to support families whose loved one have gone missing or been found deceased</a:t>
            </a:r>
          </a:p>
          <a:p>
            <a:pPr marL="285750" indent="-285750">
              <a:spcAft>
                <a:spcPts val="2400"/>
              </a:spcAft>
              <a:buFont typeface="Arial" panose="020B0604020202020204" pitchFamily="34" charset="0"/>
              <a:buChar char="•"/>
            </a:pPr>
            <a:r>
              <a:rPr lang="en-US" sz="2800" dirty="0">
                <a:latin typeface="Arial" panose="020B0604020202020204" pitchFamily="34" charset="0"/>
                <a:cs typeface="Arial" panose="020B0604020202020204" pitchFamily="34" charset="0"/>
              </a:rPr>
              <a:t>Development of a peer-to-peer network, where families provide support to one another</a:t>
            </a:r>
          </a:p>
        </p:txBody>
      </p:sp>
      <p:pic>
        <p:nvPicPr>
          <p:cNvPr id="3" name="Picture 2"/>
          <p:cNvPicPr>
            <a:picLocks noChangeAspect="1"/>
          </p:cNvPicPr>
          <p:nvPr/>
        </p:nvPicPr>
        <p:blipFill rotWithShape="1">
          <a:blip r:embed="rId3" cstate="print">
            <a:extLst>
              <a:ext uri="{28A0092B-C50C-407E-A947-70E740481C1C}">
                <a14:useLocalDpi xmlns:a14="http://schemas.microsoft.com/office/drawing/2010/main" val="0"/>
              </a:ext>
            </a:extLst>
          </a:blip>
          <a:srcRect r="45727" b="5474"/>
          <a:stretch/>
        </p:blipFill>
        <p:spPr>
          <a:xfrm>
            <a:off x="6949440" y="383495"/>
            <a:ext cx="4864475" cy="5648155"/>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3385333158"/>
      </p:ext>
    </p:extLst>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Box 6"/>
          <p:cNvSpPr txBox="1"/>
          <p:nvPr/>
        </p:nvSpPr>
        <p:spPr>
          <a:xfrm>
            <a:off x="489577" y="535347"/>
            <a:ext cx="10791430" cy="4501232"/>
          </a:xfrm>
          <a:prstGeom prst="rect">
            <a:avLst/>
          </a:prstGeom>
          <a:noFill/>
        </p:spPr>
        <p:txBody>
          <a:bodyPr wrap="square" rtlCol="0">
            <a:spAutoFit/>
          </a:bodyPr>
          <a:lstStyle/>
          <a:p>
            <a:pPr>
              <a:spcAft>
                <a:spcPts val="1800"/>
              </a:spcAft>
            </a:pPr>
            <a:r>
              <a:rPr lang="en-US" sz="3600" b="1" dirty="0">
                <a:solidFill>
                  <a:schemeClr val="accent1">
                    <a:lumMod val="50000"/>
                  </a:schemeClr>
                </a:solidFill>
                <a:latin typeface="Arial Narrow" panose="020B0606020202030204" pitchFamily="34" charset="0"/>
              </a:rPr>
              <a:t>NamUs Critical Incident Response Software</a:t>
            </a:r>
          </a:p>
          <a:p>
            <a:pPr marL="285750" indent="-285750">
              <a:spcAft>
                <a:spcPts val="1800"/>
              </a:spcAft>
              <a:buFont typeface="Arial" panose="020B0604020202020204" pitchFamily="34" charset="0"/>
              <a:buChar char="•"/>
            </a:pPr>
            <a:r>
              <a:rPr lang="en-US" sz="2400" dirty="0">
                <a:latin typeface="Arial" panose="020B0604020202020204" pitchFamily="34" charset="0"/>
                <a:cs typeface="Arial" panose="020B0604020202020204" pitchFamily="34" charset="0"/>
              </a:rPr>
              <a:t>Will connect emergency responders, medical examiners/coroners, public health officials, and others tasked with critical incident response.</a:t>
            </a:r>
          </a:p>
          <a:p>
            <a:pPr marL="285750" indent="-285750">
              <a:spcAft>
                <a:spcPts val="1800"/>
              </a:spcAft>
              <a:buFont typeface="Arial" panose="020B0604020202020204" pitchFamily="34" charset="0"/>
              <a:buChar char="•"/>
            </a:pPr>
            <a:r>
              <a:rPr lang="en-US" sz="2400" dirty="0">
                <a:latin typeface="Arial" panose="020B0604020202020204" pitchFamily="34" charset="0"/>
                <a:cs typeface="Arial" panose="020B0604020202020204" pitchFamily="34" charset="0"/>
              </a:rPr>
              <a:t>Will assist with victim accounting, reporting, identification, and reunification</a:t>
            </a:r>
          </a:p>
          <a:p>
            <a:pPr marL="285750" indent="-285750">
              <a:spcAft>
                <a:spcPts val="1800"/>
              </a:spcAft>
              <a:buFont typeface="Arial" panose="020B0604020202020204" pitchFamily="34" charset="0"/>
              <a:buChar char="•"/>
            </a:pPr>
            <a:endParaRPr lang="en-US" sz="2400" dirty="0">
              <a:latin typeface="Arial" panose="020B0604020202020204" pitchFamily="34" charset="0"/>
              <a:cs typeface="Arial" panose="020B0604020202020204" pitchFamily="34" charset="0"/>
            </a:endParaRPr>
          </a:p>
          <a:p>
            <a:pPr marL="285750" indent="-285750">
              <a:spcAft>
                <a:spcPts val="1800"/>
              </a:spcAft>
              <a:buFont typeface="Arial" panose="020B0604020202020204" pitchFamily="34" charset="0"/>
              <a:buChar char="•"/>
            </a:pPr>
            <a:endParaRPr lang="en-US" sz="2400" dirty="0">
              <a:latin typeface="Arial" panose="020B0604020202020204" pitchFamily="34" charset="0"/>
              <a:cs typeface="Arial" panose="020B0604020202020204" pitchFamily="34" charset="0"/>
            </a:endParaRPr>
          </a:p>
          <a:p>
            <a:pPr marL="285750" indent="-285750">
              <a:spcAft>
                <a:spcPts val="900"/>
              </a:spcAft>
              <a:buFont typeface="Arial" panose="020B0604020202020204" pitchFamily="34" charset="0"/>
              <a:buChar char="•"/>
            </a:pPr>
            <a:endParaRPr lang="en-US" sz="2400" dirty="0">
              <a:latin typeface="Arial" panose="020B0604020202020204" pitchFamily="34" charset="0"/>
              <a:cs typeface="Arial" panose="020B0604020202020204" pitchFamily="34" charset="0"/>
            </a:endParaRPr>
          </a:p>
          <a:p>
            <a:pPr marL="285750" indent="-285750">
              <a:spcAft>
                <a:spcPts val="900"/>
              </a:spcAft>
              <a:buFont typeface="Arial" panose="020B0604020202020204" pitchFamily="34" charset="0"/>
              <a:buChar char="•"/>
            </a:pPr>
            <a:endParaRPr lang="en-US" sz="2400" dirty="0">
              <a:latin typeface="Arial" panose="020B0604020202020204" pitchFamily="34" charset="0"/>
              <a:cs typeface="Arial" panose="020B0604020202020204" pitchFamily="34" charset="0"/>
            </a:endParaRPr>
          </a:p>
        </p:txBody>
      </p:sp>
      <p:pic>
        <p:nvPicPr>
          <p:cNvPr id="2" name="Picture 1"/>
          <p:cNvPicPr>
            <a:picLocks noChangeAspect="1"/>
          </p:cNvPicPr>
          <p:nvPr/>
        </p:nvPicPr>
        <p:blipFill rotWithShape="1">
          <a:blip r:embed="rId2" cstate="hqprint">
            <a:extLst>
              <a:ext uri="{28A0092B-C50C-407E-A947-70E740481C1C}">
                <a14:useLocalDpi xmlns:a14="http://schemas.microsoft.com/office/drawing/2010/main" val="0"/>
              </a:ext>
            </a:extLst>
          </a:blip>
          <a:srcRect l="4663" t="62028" r="4408" b="6981"/>
          <a:stretch/>
        </p:blipFill>
        <p:spPr>
          <a:xfrm>
            <a:off x="-598099" y="3493008"/>
            <a:ext cx="13353226" cy="3216074"/>
          </a:xfrm>
          <a:prstGeom prst="rect">
            <a:avLst/>
          </a:prstGeom>
        </p:spPr>
      </p:pic>
    </p:spTree>
    <p:extLst>
      <p:ext uri="{BB962C8B-B14F-4D97-AF65-F5344CB8AC3E}">
        <p14:creationId xmlns:p14="http://schemas.microsoft.com/office/powerpoint/2010/main" val="4139633805"/>
      </p:ext>
    </p:extLst>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5037826" y="1122363"/>
            <a:ext cx="6935638" cy="1068746"/>
          </a:xfrm>
        </p:spPr>
        <p:txBody>
          <a:bodyPr>
            <a:normAutofit/>
          </a:bodyPr>
          <a:lstStyle/>
          <a:p>
            <a:r>
              <a:rPr lang="en-US" sz="4000" b="0" dirty="0">
                <a:solidFill>
                  <a:schemeClr val="tx1"/>
                </a:solidFill>
              </a:rPr>
              <a:t>Register for NamUs at:</a:t>
            </a:r>
          </a:p>
        </p:txBody>
      </p:sp>
      <p:sp>
        <p:nvSpPr>
          <p:cNvPr id="3" name="Subtitle 2"/>
          <p:cNvSpPr>
            <a:spLocks noGrp="1"/>
          </p:cNvSpPr>
          <p:nvPr>
            <p:ph type="subTitle" idx="1"/>
          </p:nvPr>
        </p:nvSpPr>
        <p:spPr>
          <a:xfrm>
            <a:off x="5037826" y="2601374"/>
            <a:ext cx="6935638" cy="1655762"/>
          </a:xfrm>
        </p:spPr>
        <p:txBody>
          <a:bodyPr>
            <a:normAutofit/>
          </a:bodyPr>
          <a:lstStyle/>
          <a:p>
            <a:r>
              <a:rPr lang="en-US" sz="6400" b="1" dirty="0">
                <a:solidFill>
                  <a:srgbClr val="26547C"/>
                </a:solidFill>
              </a:rPr>
              <a:t>www.NamUs.gov</a:t>
            </a:r>
          </a:p>
        </p:txBody>
      </p:sp>
      <p:sp>
        <p:nvSpPr>
          <p:cNvPr id="4" name="object 10"/>
          <p:cNvSpPr/>
          <p:nvPr/>
        </p:nvSpPr>
        <p:spPr>
          <a:xfrm>
            <a:off x="4060" y="76706"/>
            <a:ext cx="4878492" cy="6272336"/>
          </a:xfrm>
          <a:prstGeom prst="rect">
            <a:avLst/>
          </a:prstGeom>
          <a:blipFill>
            <a:blip r:embed="rId2" cstate="print"/>
            <a:stretch>
              <a:fillRect/>
            </a:stretch>
          </a:blipFill>
        </p:spPr>
        <p:txBody>
          <a:bodyPr wrap="square" lIns="0" tIns="0" rIns="0" bIns="0" rtlCol="0"/>
          <a:lstStyle/>
          <a:p>
            <a:endParaRPr dirty="0"/>
          </a:p>
        </p:txBody>
      </p:sp>
    </p:spTree>
    <p:extLst>
      <p:ext uri="{BB962C8B-B14F-4D97-AF65-F5344CB8AC3E}">
        <p14:creationId xmlns:p14="http://schemas.microsoft.com/office/powerpoint/2010/main" val="3350764903"/>
      </p:ext>
    </p:extLst>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34056</TotalTime>
  <Words>965</Words>
  <Application>Microsoft Office PowerPoint</Application>
  <PresentationFormat>Widescreen</PresentationFormat>
  <Paragraphs>147</Paragraphs>
  <Slides>35</Slides>
  <Notes>26</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35</vt:i4>
      </vt:variant>
    </vt:vector>
  </HeadingPairs>
  <TitlesOfParts>
    <vt:vector size="42" baseType="lpstr">
      <vt:lpstr>ＭＳ Ｐゴシック</vt:lpstr>
      <vt:lpstr>Arial</vt:lpstr>
      <vt:lpstr>Arial Narrow</vt:lpstr>
      <vt:lpstr>Calibri</vt:lpstr>
      <vt:lpstr>Times New Roman</vt:lpstr>
      <vt:lpstr>Wingdings</vt:lpstr>
      <vt:lpstr>Office Theme</vt:lpstr>
      <vt:lpstr>Using NamUs to Resolve Missing and Unidentified Person Cases</vt:lpstr>
      <vt:lpstr> Presenters’ Information and Disclaimer</vt:lpstr>
      <vt:lpstr>PowerPoint Presentation</vt:lpstr>
      <vt:lpstr>PowerPoint Presentation</vt:lpstr>
      <vt:lpstr>PowerPoint Presentation</vt:lpstr>
      <vt:lpstr>www.NamUs.gov  </vt:lpstr>
      <vt:lpstr>PowerPoint Presentation</vt:lpstr>
      <vt:lpstr>New Data Fields in NamUs: Tribal Enrollment/Affiliation</vt:lpstr>
      <vt:lpstr>New Data Fields in NamUs: Missing From/Resides on Tribal Land</vt:lpstr>
      <vt:lpstr>PowerPoint Presentation</vt:lpstr>
      <vt:lpstr>Short entry form to quickly create a new case draft</vt:lpstr>
      <vt:lpstr>Complete and submit newly created case entry</vt:lpstr>
      <vt:lpstr>PowerPoint Presentation</vt:lpstr>
      <vt:lpstr>PowerPoint Presentation</vt:lpstr>
      <vt:lpstr>There are currently 105 Native Americans found in 24 states entered into NamUs as unidentified decedents</vt:lpstr>
      <vt:lpstr>There are currently 355 Native Americans missing from 32 states entered into NamUs</vt:lpstr>
      <vt:lpstr>Published AI/AN NamUs Cases, as of February 24, 2019</vt:lpstr>
      <vt:lpstr>Published AI/AN NamUs Cases, as of February 24, 2019</vt:lpstr>
      <vt:lpstr>Published AI/AN NamUs Cases, as of February 24, 2019</vt:lpstr>
      <vt:lpstr>Published AI/AN NamUs Cases, as of February 24, 2019</vt:lpstr>
      <vt:lpstr>PowerPoint Presentation</vt:lpstr>
      <vt:lpstr>Training and Outreach</vt:lpstr>
      <vt:lpstr>Fingerprint Services</vt:lpstr>
      <vt:lpstr>PowerPoint Presentation</vt:lpstr>
      <vt:lpstr>PowerPoint Presentation</vt:lpstr>
      <vt:lpstr>Forensic Odontology</vt:lpstr>
      <vt:lpstr>Forensic Anthropology</vt:lpstr>
      <vt:lpstr>DNA Analyses through UNTCHI Laboratories</vt:lpstr>
      <vt:lpstr>Family Reference Collection Kits</vt:lpstr>
      <vt:lpstr>NamUs Analytical Services</vt:lpstr>
      <vt:lpstr>NamUs can help Overcome Common Impediments to Resolving Cases</vt:lpstr>
      <vt:lpstr>Current Projects to Enhance the NamUs Program in 2018/2019</vt:lpstr>
      <vt:lpstr>PowerPoint Presentation</vt:lpstr>
      <vt:lpstr>PowerPoint Presentation</vt:lpstr>
      <vt:lpstr>Register for NamUs at:</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Dungan, Lynley</dc:creator>
  <cp:lastModifiedBy>Heurich, Charles</cp:lastModifiedBy>
  <cp:revision>235</cp:revision>
  <cp:lastPrinted>2018-06-25T19:00:01Z</cp:lastPrinted>
  <dcterms:created xsi:type="dcterms:W3CDTF">2017-01-09T19:42:31Z</dcterms:created>
  <dcterms:modified xsi:type="dcterms:W3CDTF">2019-03-06T15:16:20Z</dcterms:modified>
</cp:coreProperties>
</file>