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7"/>
  </p:notesMasterIdLst>
  <p:sldIdLst>
    <p:sldId id="256" r:id="rId3"/>
    <p:sldId id="257" r:id="rId4"/>
    <p:sldId id="301" r:id="rId5"/>
    <p:sldId id="296" r:id="rId6"/>
    <p:sldId id="289" r:id="rId7"/>
    <p:sldId id="316" r:id="rId8"/>
    <p:sldId id="309" r:id="rId9"/>
    <p:sldId id="704" r:id="rId10"/>
    <p:sldId id="259" r:id="rId11"/>
    <p:sldId id="311" r:id="rId12"/>
    <p:sldId id="312" r:id="rId13"/>
    <p:sldId id="258" r:id="rId14"/>
    <p:sldId id="303" r:id="rId15"/>
    <p:sldId id="30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2934"/>
    <a:srgbClr val="9C2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6"/>
    <p:restoredTop sz="94684"/>
  </p:normalViewPr>
  <p:slideViewPr>
    <p:cSldViewPr snapToGrid="0" snapToObjects="1">
      <p:cViewPr varScale="1">
        <p:scale>
          <a:sx n="82" d="100"/>
          <a:sy n="82" d="100"/>
        </p:scale>
        <p:origin x="165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E7B56-04BB-4FFB-A1A9-DBCE150D738E}" type="datetimeFigureOut">
              <a:rPr lang="en-US" smtClean="0"/>
              <a:t>4/3/2019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983EF-1DBE-4E9D-9653-3085B3FA77A4}" type="slidenum">
              <a:rPr lang="en-US" smtClean="0"/>
              <a:t>‹#›</a:t>
            </a:fld>
            <a:endParaRPr lang="en-US"/>
          </a:p>
        </p:txBody>
      </p:sp>
    </p:spTree>
    <p:extLst>
      <p:ext uri="{BB962C8B-B14F-4D97-AF65-F5344CB8AC3E}">
        <p14:creationId xmlns:p14="http://schemas.microsoft.com/office/powerpoint/2010/main" val="33397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Legitimacy, etc. </a:t>
            </a:r>
          </a:p>
          <a:p>
            <a:r>
              <a:rPr lang="en-US" dirty="0"/>
              <a:t>ARTICLE VIII.</a:t>
            </a:r>
          </a:p>
          <a:p>
            <a:r>
              <a:rPr lang="en-US" dirty="0"/>
              <a:t>If any citizen of the United States, or other person not being an Indian, shall settle on any of the Cherokees' lands, such person shall forfeit the protection of the United States, and the Cherokees may punish him or not, as they please.</a:t>
            </a:r>
          </a:p>
          <a:p>
            <a:r>
              <a:rPr lang="en-US" dirty="0"/>
              <a:t>ARTICLE XI. Cherokee Treaty of Holston 1791</a:t>
            </a:r>
          </a:p>
          <a:p>
            <a:r>
              <a:rPr lang="en-US" dirty="0"/>
              <a:t>If any citizen or inhabitant of the United States, or of either of the territorial districts of the United States, shall go into any town, settlement or territory belonging to the Cherokees, and shall there commit any crime upon, or trespass against the person or property of any peaceable and friendly Indian or Indians, which if committed within the jurisdiction of any state, or within the jurisdiction of either of the said districts, against a citizen or white inhabitant thereof, would be punishable by the laws of such state or district, such offender or offenders, shall be subject to the same punishment, and shall be proceeded against in the same manner as if the offence had been committed within the jurisdiction of the state or district to which he or they may belong against a citizen or white inhabitant thereof.</a:t>
            </a:r>
          </a:p>
          <a:p>
            <a:endParaRPr lang="en-US" dirty="0"/>
          </a:p>
        </p:txBody>
      </p:sp>
      <p:sp>
        <p:nvSpPr>
          <p:cNvPr id="4" name="Slide Number Placeholder 3"/>
          <p:cNvSpPr>
            <a:spLocks noGrp="1"/>
          </p:cNvSpPr>
          <p:nvPr>
            <p:ph type="sldNum" sz="quarter" idx="10"/>
          </p:nvPr>
        </p:nvSpPr>
        <p:spPr/>
        <p:txBody>
          <a:bodyPr/>
          <a:lstStyle/>
          <a:p>
            <a:fld id="{AC0B5457-79D1-45D2-A338-126E7B2BA9FC}" type="slidenum">
              <a:rPr lang="en-US" altLang="en-US" smtClean="0"/>
              <a:pPr/>
              <a:t>3</a:t>
            </a:fld>
            <a:endParaRPr lang="en-US" altLang="en-US" dirty="0"/>
          </a:p>
        </p:txBody>
      </p:sp>
    </p:spTree>
    <p:extLst>
      <p:ext uri="{BB962C8B-B14F-4D97-AF65-F5344CB8AC3E}">
        <p14:creationId xmlns:p14="http://schemas.microsoft.com/office/powerpoint/2010/main" val="176447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435 U.S. 191 (1978).     1973, Suquamish (127 Courts, 71 Tribal Courts, 33 Extended Jurisdiction to Non-Indian offenders  (45 years) </a:t>
            </a:r>
          </a:p>
        </p:txBody>
      </p:sp>
      <p:sp>
        <p:nvSpPr>
          <p:cNvPr id="4" name="Slide Number Placeholder 3"/>
          <p:cNvSpPr>
            <a:spLocks noGrp="1"/>
          </p:cNvSpPr>
          <p:nvPr>
            <p:ph type="sldNum" sz="quarter" idx="10"/>
          </p:nvPr>
        </p:nvSpPr>
        <p:spPr/>
        <p:txBody>
          <a:bodyPr/>
          <a:lstStyle/>
          <a:p>
            <a:fld id="{AC0B5457-79D1-45D2-A338-126E7B2BA9FC}" type="slidenum">
              <a:rPr lang="en-US" altLang="en-US" smtClean="0"/>
              <a:pPr/>
              <a:t>5</a:t>
            </a:fld>
            <a:endParaRPr lang="en-US" altLang="en-US" dirty="0"/>
          </a:p>
        </p:txBody>
      </p:sp>
    </p:spTree>
    <p:extLst>
      <p:ext uri="{BB962C8B-B14F-4D97-AF65-F5344CB8AC3E}">
        <p14:creationId xmlns:p14="http://schemas.microsoft.com/office/powerpoint/2010/main" val="172385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983EF-1DBE-4E9D-9653-3085B3FA77A4}" type="slidenum">
              <a:rPr lang="en-US" smtClean="0"/>
              <a:t>11</a:t>
            </a:fld>
            <a:endParaRPr lang="en-US"/>
          </a:p>
        </p:txBody>
      </p:sp>
    </p:spTree>
    <p:extLst>
      <p:ext uri="{BB962C8B-B14F-4D97-AF65-F5344CB8AC3E}">
        <p14:creationId xmlns:p14="http://schemas.microsoft.com/office/powerpoint/2010/main" val="243019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Chief Judge Michael Petoskey (Grand Traverse) </a:t>
            </a:r>
          </a:p>
        </p:txBody>
      </p:sp>
      <p:sp>
        <p:nvSpPr>
          <p:cNvPr id="4" name="Slide Number Placeholder 3"/>
          <p:cNvSpPr>
            <a:spLocks noGrp="1"/>
          </p:cNvSpPr>
          <p:nvPr>
            <p:ph type="sldNum" sz="quarter" idx="5"/>
          </p:nvPr>
        </p:nvSpPr>
        <p:spPr/>
        <p:txBody>
          <a:bodyPr/>
          <a:lstStyle/>
          <a:p>
            <a:fld id="{DF1983EF-1DBE-4E9D-9653-3085B3FA77A4}" type="slidenum">
              <a:rPr lang="en-US" smtClean="0"/>
              <a:t>14</a:t>
            </a:fld>
            <a:endParaRPr lang="en-US"/>
          </a:p>
        </p:txBody>
      </p:sp>
    </p:spTree>
    <p:extLst>
      <p:ext uri="{BB962C8B-B14F-4D97-AF65-F5344CB8AC3E}">
        <p14:creationId xmlns:p14="http://schemas.microsoft.com/office/powerpoint/2010/main" val="1642772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BBEAC2-CA4F-3343-BC79-48189AC8D4A6}"/>
              </a:ext>
            </a:extLst>
          </p:cNvPr>
          <p:cNvPicPr>
            <a:picLocks noChangeAspect="1"/>
          </p:cNvPicPr>
          <p:nvPr userDrawn="1"/>
        </p:nvPicPr>
        <p:blipFill>
          <a:blip r:embed="rId2"/>
          <a:stretch>
            <a:fillRect/>
          </a:stretch>
        </p:blipFill>
        <p:spPr>
          <a:xfrm>
            <a:off x="-36576" y="0"/>
            <a:ext cx="9179728" cy="6884796"/>
          </a:xfrm>
          <a:prstGeom prst="rect">
            <a:avLst/>
          </a:prstGeom>
        </p:spPr>
      </p:pic>
    </p:spTree>
    <p:extLst>
      <p:ext uri="{BB962C8B-B14F-4D97-AF65-F5344CB8AC3E}">
        <p14:creationId xmlns:p14="http://schemas.microsoft.com/office/powerpoint/2010/main" val="101126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5A9D1DA0-C0F0-4BAF-BF1E-89FF2E1810EA}" type="slidenum">
              <a:rPr lang="en-US" altLang="en-US" smtClean="0"/>
              <a:pPr/>
              <a:t>‹#›</a:t>
            </a:fld>
            <a:endParaRPr lang="en-US" altLang="en-US" sz="1400" dirty="0"/>
          </a:p>
        </p:txBody>
      </p:sp>
    </p:spTree>
    <p:extLst>
      <p:ext uri="{BB962C8B-B14F-4D97-AF65-F5344CB8AC3E}">
        <p14:creationId xmlns:p14="http://schemas.microsoft.com/office/powerpoint/2010/main" val="80922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CFAAF7E-B68B-4746-96B3-E55516884833}" type="slidenum">
              <a:rPr lang="en-US" altLang="en-US" smtClean="0"/>
              <a:pPr/>
              <a:t>‹#›</a:t>
            </a:fld>
            <a:endParaRPr lang="en-US" altLang="en-US" sz="1400" dirty="0"/>
          </a:p>
        </p:txBody>
      </p:sp>
    </p:spTree>
    <p:extLst>
      <p:ext uri="{BB962C8B-B14F-4D97-AF65-F5344CB8AC3E}">
        <p14:creationId xmlns:p14="http://schemas.microsoft.com/office/powerpoint/2010/main" val="299910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94CCF3B9-9054-4E49-87E9-31B167F7DD80}" type="slidenum">
              <a:rPr lang="en-US" altLang="en-US" smtClean="0"/>
              <a:pPr/>
              <a:t>‹#›</a:t>
            </a:fld>
            <a:endParaRPr lang="en-US" altLang="en-US" sz="1400"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49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58972AFA-6C20-4817-9977-6B7E6F514448}" type="slidenum">
              <a:rPr lang="en-US" altLang="en-US" smtClean="0"/>
              <a:pPr/>
              <a:t>‹#›</a:t>
            </a:fld>
            <a:endParaRPr lang="en-US" altLang="en-US" sz="1400" dirty="0"/>
          </a:p>
        </p:txBody>
      </p:sp>
    </p:spTree>
    <p:extLst>
      <p:ext uri="{BB962C8B-B14F-4D97-AF65-F5344CB8AC3E}">
        <p14:creationId xmlns:p14="http://schemas.microsoft.com/office/powerpoint/2010/main" val="263495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0AC181F1-DD46-4420-9F47-14F641C35F5E}" type="slidenum">
              <a:rPr lang="en-US" altLang="en-US" smtClean="0"/>
              <a:pPr/>
              <a:t>‹#›</a:t>
            </a:fld>
            <a:endParaRPr lang="en-US" altLang="en-US" sz="1400" dirty="0"/>
          </a:p>
        </p:txBody>
      </p:sp>
    </p:spTree>
    <p:extLst>
      <p:ext uri="{BB962C8B-B14F-4D97-AF65-F5344CB8AC3E}">
        <p14:creationId xmlns:p14="http://schemas.microsoft.com/office/powerpoint/2010/main" val="131118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A9416563-604A-45C3-BB73-71C43124FB1D}" type="slidenum">
              <a:rPr lang="en-US" altLang="en-US" smtClean="0"/>
              <a:pPr/>
              <a:t>‹#›</a:t>
            </a:fld>
            <a:endParaRPr lang="en-US" altLang="en-US" sz="1400" dirty="0"/>
          </a:p>
        </p:txBody>
      </p:sp>
    </p:spTree>
    <p:extLst>
      <p:ext uri="{BB962C8B-B14F-4D97-AF65-F5344CB8AC3E}">
        <p14:creationId xmlns:p14="http://schemas.microsoft.com/office/powerpoint/2010/main" val="367986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1A69F6F-BF79-4CE8-9BB6-C6D9DE329952}" type="slidenum">
              <a:rPr lang="en-US" altLang="en-US" smtClean="0"/>
              <a:pPr/>
              <a:t>‹#›</a:t>
            </a:fld>
            <a:endParaRPr lang="en-US" altLang="en-US" sz="1400" dirty="0"/>
          </a:p>
        </p:txBody>
      </p:sp>
    </p:spTree>
    <p:extLst>
      <p:ext uri="{BB962C8B-B14F-4D97-AF65-F5344CB8AC3E}">
        <p14:creationId xmlns:p14="http://schemas.microsoft.com/office/powerpoint/2010/main" val="145447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a:t>Click icon to add picture</a:t>
            </a:r>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B4F1044-6035-43AE-9DE3-4E8DD23FDA4E}" type="slidenum">
              <a:rPr lang="en-US" altLang="en-US" smtClean="0"/>
              <a:pPr/>
              <a:t>‹#›</a:t>
            </a:fld>
            <a:endParaRPr lang="en-US" altLang="en-US" sz="1400" dirty="0"/>
          </a:p>
        </p:txBody>
      </p:sp>
    </p:spTree>
    <p:extLst>
      <p:ext uri="{BB962C8B-B14F-4D97-AF65-F5344CB8AC3E}">
        <p14:creationId xmlns:p14="http://schemas.microsoft.com/office/powerpoint/2010/main" val="2032289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7F42DF5D-F0A5-4CDD-828A-04BFA20470AE}" type="slidenum">
              <a:rPr lang="en-US" altLang="en-US" smtClean="0"/>
              <a:pPr/>
              <a:t>‹#›</a:t>
            </a:fld>
            <a:endParaRPr lang="en-US" altLang="en-US" sz="1400" dirty="0"/>
          </a:p>
        </p:txBody>
      </p:sp>
    </p:spTree>
    <p:extLst>
      <p:ext uri="{BB962C8B-B14F-4D97-AF65-F5344CB8AC3E}">
        <p14:creationId xmlns:p14="http://schemas.microsoft.com/office/powerpoint/2010/main" val="18224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A996FA18-1FAA-46A8-B0F2-E6580FBE22FF}" type="slidenum">
              <a:rPr lang="en-US" altLang="en-US" smtClean="0"/>
              <a:pPr/>
              <a:t>‹#›</a:t>
            </a:fld>
            <a:endParaRPr lang="en-US" altLang="en-US" sz="1400" dirty="0"/>
          </a:p>
        </p:txBody>
      </p:sp>
    </p:spTree>
    <p:extLst>
      <p:ext uri="{BB962C8B-B14F-4D97-AF65-F5344CB8AC3E}">
        <p14:creationId xmlns:p14="http://schemas.microsoft.com/office/powerpoint/2010/main" val="385295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AB5B-17E5-664C-B97B-AA6DEA12A62B}"/>
              </a:ext>
            </a:extLst>
          </p:cNvPr>
          <p:cNvSpPr>
            <a:spLocks noGrp="1"/>
          </p:cNvSpPr>
          <p:nvPr>
            <p:ph type="title"/>
          </p:nvPr>
        </p:nvSpPr>
        <p:spPr>
          <a:xfrm>
            <a:off x="1316182" y="1709739"/>
            <a:ext cx="7194406"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CE3A2D-8E3A-4C41-B663-703787F3DB7C}"/>
              </a:ext>
            </a:extLst>
          </p:cNvPr>
          <p:cNvSpPr>
            <a:spLocks noGrp="1"/>
          </p:cNvSpPr>
          <p:nvPr>
            <p:ph type="body" idx="1"/>
          </p:nvPr>
        </p:nvSpPr>
        <p:spPr>
          <a:xfrm>
            <a:off x="1316182" y="4589464"/>
            <a:ext cx="7194406"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B1AF37-A026-8043-8215-5A828640090E}"/>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5" name="Footer Placeholder 4">
            <a:extLst>
              <a:ext uri="{FF2B5EF4-FFF2-40B4-BE49-F238E27FC236}">
                <a16:creationId xmlns:a16="http://schemas.microsoft.com/office/drawing/2014/main" id="{A9BD3FDF-A07C-D74F-BA25-63CEECA3C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E6026-BA40-B14F-AD5A-2D576287ACAE}"/>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7" name="Picture 6">
            <a:extLst>
              <a:ext uri="{FF2B5EF4-FFF2-40B4-BE49-F238E27FC236}">
                <a16:creationId xmlns:a16="http://schemas.microsoft.com/office/drawing/2014/main" id="{A30196A2-5576-E549-A061-B0C0655F9CAA}"/>
              </a:ext>
            </a:extLst>
          </p:cNvPr>
          <p:cNvPicPr>
            <a:picLocks noChangeAspect="1"/>
          </p:cNvPicPr>
          <p:nvPr userDrawn="1"/>
        </p:nvPicPr>
        <p:blipFill rotWithShape="1">
          <a:blip r:embed="rId2"/>
          <a:srcRect r="88030"/>
          <a:stretch/>
        </p:blipFill>
        <p:spPr>
          <a:xfrm>
            <a:off x="0" y="0"/>
            <a:ext cx="1094509" cy="6858000"/>
          </a:xfrm>
          <a:prstGeom prst="rect">
            <a:avLst/>
          </a:prstGeom>
        </p:spPr>
      </p:pic>
    </p:spTree>
    <p:extLst>
      <p:ext uri="{BB962C8B-B14F-4D97-AF65-F5344CB8AC3E}">
        <p14:creationId xmlns:p14="http://schemas.microsoft.com/office/powerpoint/2010/main" val="24162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EB49-3509-264B-8955-EED0DB639B1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3317041-5B85-8949-A427-541178CEA869}"/>
              </a:ext>
            </a:extLst>
          </p:cNvPr>
          <p:cNvSpPr>
            <a:spLocks noGrp="1"/>
          </p:cNvSpPr>
          <p:nvPr>
            <p:ph idx="1"/>
          </p:nvPr>
        </p:nvSpPr>
        <p:spPr>
          <a:xfrm>
            <a:off x="628650" y="1825625"/>
            <a:ext cx="78867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B4D51-2768-4840-9367-A8BDEE5FD16E}"/>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5" name="Footer Placeholder 4">
            <a:extLst>
              <a:ext uri="{FF2B5EF4-FFF2-40B4-BE49-F238E27FC236}">
                <a16:creationId xmlns:a16="http://schemas.microsoft.com/office/drawing/2014/main" id="{7FD88ACC-52F5-A740-A55E-6DC78B760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89C85-FA0E-014F-98C4-BA00AC2A4453}"/>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7" name="Picture 6">
            <a:extLst>
              <a:ext uri="{FF2B5EF4-FFF2-40B4-BE49-F238E27FC236}">
                <a16:creationId xmlns:a16="http://schemas.microsoft.com/office/drawing/2014/main" id="{7BD3D19B-A672-2A41-B04E-B9CD85C0F4AC}"/>
              </a:ext>
            </a:extLst>
          </p:cNvPr>
          <p:cNvPicPr>
            <a:picLocks noChangeAspect="1"/>
          </p:cNvPicPr>
          <p:nvPr userDrawn="1"/>
        </p:nvPicPr>
        <p:blipFill>
          <a:blip r:embed="rId2"/>
          <a:stretch>
            <a:fillRect/>
          </a:stretch>
        </p:blipFill>
        <p:spPr>
          <a:xfrm>
            <a:off x="0" y="5943600"/>
            <a:ext cx="9144000" cy="914400"/>
          </a:xfrm>
          <a:prstGeom prst="rect">
            <a:avLst/>
          </a:prstGeom>
        </p:spPr>
      </p:pic>
      <p:pic>
        <p:nvPicPr>
          <p:cNvPr id="9" name="Picture 8">
            <a:extLst>
              <a:ext uri="{FF2B5EF4-FFF2-40B4-BE49-F238E27FC236}">
                <a16:creationId xmlns:a16="http://schemas.microsoft.com/office/drawing/2014/main" id="{0E072C19-6F0A-524D-94A8-B9512F74187E}"/>
              </a:ext>
            </a:extLst>
          </p:cNvPr>
          <p:cNvPicPr>
            <a:picLocks noChangeAspect="1"/>
          </p:cNvPicPr>
          <p:nvPr userDrawn="1"/>
        </p:nvPicPr>
        <p:blipFill rotWithShape="1">
          <a:blip r:embed="rId2"/>
          <a:srcRect t="85116"/>
          <a:stretch/>
        </p:blipFill>
        <p:spPr>
          <a:xfrm>
            <a:off x="0" y="0"/>
            <a:ext cx="9144000" cy="136095"/>
          </a:xfrm>
          <a:prstGeom prst="rect">
            <a:avLst/>
          </a:prstGeom>
        </p:spPr>
      </p:pic>
    </p:spTree>
    <p:extLst>
      <p:ext uri="{BB962C8B-B14F-4D97-AF65-F5344CB8AC3E}">
        <p14:creationId xmlns:p14="http://schemas.microsoft.com/office/powerpoint/2010/main" val="197597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EB49-3509-264B-8955-EED0DB639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7041-5B85-8949-A427-541178CEA869}"/>
              </a:ext>
            </a:extLst>
          </p:cNvPr>
          <p:cNvSpPr>
            <a:spLocks noGrp="1"/>
          </p:cNvSpPr>
          <p:nvPr>
            <p:ph idx="1"/>
          </p:nvPr>
        </p:nvSpPr>
        <p:spPr>
          <a:xfrm>
            <a:off x="628650" y="1825625"/>
            <a:ext cx="78867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B4D51-2768-4840-9367-A8BDEE5FD16E}"/>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5" name="Footer Placeholder 4">
            <a:extLst>
              <a:ext uri="{FF2B5EF4-FFF2-40B4-BE49-F238E27FC236}">
                <a16:creationId xmlns:a16="http://schemas.microsoft.com/office/drawing/2014/main" id="{7FD88ACC-52F5-A740-A55E-6DC78B760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89C85-FA0E-014F-98C4-BA00AC2A4453}"/>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8" name="Picture 7">
            <a:extLst>
              <a:ext uri="{FF2B5EF4-FFF2-40B4-BE49-F238E27FC236}">
                <a16:creationId xmlns:a16="http://schemas.microsoft.com/office/drawing/2014/main" id="{E97AB403-CBE8-2F4B-A7C5-B5991F446AB2}"/>
              </a:ext>
            </a:extLst>
          </p:cNvPr>
          <p:cNvPicPr>
            <a:picLocks noChangeAspect="1"/>
          </p:cNvPicPr>
          <p:nvPr userDrawn="1"/>
        </p:nvPicPr>
        <p:blipFill>
          <a:blip r:embed="rId2"/>
          <a:stretch>
            <a:fillRect/>
          </a:stretch>
        </p:blipFill>
        <p:spPr>
          <a:xfrm>
            <a:off x="0" y="5942012"/>
            <a:ext cx="9144000" cy="914400"/>
          </a:xfrm>
          <a:prstGeom prst="rect">
            <a:avLst/>
          </a:prstGeom>
        </p:spPr>
      </p:pic>
      <p:pic>
        <p:nvPicPr>
          <p:cNvPr id="9" name="Picture 8">
            <a:extLst>
              <a:ext uri="{FF2B5EF4-FFF2-40B4-BE49-F238E27FC236}">
                <a16:creationId xmlns:a16="http://schemas.microsoft.com/office/drawing/2014/main" id="{4971862B-DE00-F149-A28B-8AA5D508268E}"/>
              </a:ext>
            </a:extLst>
          </p:cNvPr>
          <p:cNvPicPr>
            <a:picLocks noChangeAspect="1"/>
          </p:cNvPicPr>
          <p:nvPr userDrawn="1"/>
        </p:nvPicPr>
        <p:blipFill rotWithShape="1">
          <a:blip r:embed="rId2"/>
          <a:srcRect t="85448"/>
          <a:stretch/>
        </p:blipFill>
        <p:spPr>
          <a:xfrm>
            <a:off x="0" y="3461"/>
            <a:ext cx="9144000" cy="133063"/>
          </a:xfrm>
          <a:prstGeom prst="rect">
            <a:avLst/>
          </a:prstGeom>
        </p:spPr>
      </p:pic>
    </p:spTree>
    <p:extLst>
      <p:ext uri="{BB962C8B-B14F-4D97-AF65-F5344CB8AC3E}">
        <p14:creationId xmlns:p14="http://schemas.microsoft.com/office/powerpoint/2010/main" val="398053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C929-17E1-1C4F-8ECF-5D67FB9F0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282DB-94A5-8543-AAF8-723EAE8E113B}"/>
              </a:ext>
            </a:extLst>
          </p:cNvPr>
          <p:cNvSpPr>
            <a:spLocks noGrp="1"/>
          </p:cNvSpPr>
          <p:nvPr>
            <p:ph sz="half" idx="1"/>
          </p:nvPr>
        </p:nvSpPr>
        <p:spPr>
          <a:xfrm>
            <a:off x="628650" y="1825625"/>
            <a:ext cx="38862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2FDBEE-DC18-804E-855A-4D1F448FC68E}"/>
              </a:ext>
            </a:extLst>
          </p:cNvPr>
          <p:cNvSpPr>
            <a:spLocks noGrp="1"/>
          </p:cNvSpPr>
          <p:nvPr>
            <p:ph sz="half" idx="2"/>
          </p:nvPr>
        </p:nvSpPr>
        <p:spPr>
          <a:xfrm>
            <a:off x="4629150" y="1825625"/>
            <a:ext cx="38862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59F47-78A5-4349-9ABD-D551B145A401}"/>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6" name="Footer Placeholder 5">
            <a:extLst>
              <a:ext uri="{FF2B5EF4-FFF2-40B4-BE49-F238E27FC236}">
                <a16:creationId xmlns:a16="http://schemas.microsoft.com/office/drawing/2014/main" id="{B8BFB891-9588-1E4F-BA37-674775043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A831A-2E7F-0F4E-B06D-24293113961E}"/>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8" name="Picture 7">
            <a:extLst>
              <a:ext uri="{FF2B5EF4-FFF2-40B4-BE49-F238E27FC236}">
                <a16:creationId xmlns:a16="http://schemas.microsoft.com/office/drawing/2014/main" id="{AA6D5F12-49FE-4442-8B76-D306DB5375AD}"/>
              </a:ext>
            </a:extLst>
          </p:cNvPr>
          <p:cNvPicPr>
            <a:picLocks noChangeAspect="1"/>
          </p:cNvPicPr>
          <p:nvPr userDrawn="1"/>
        </p:nvPicPr>
        <p:blipFill>
          <a:blip r:embed="rId2"/>
          <a:stretch>
            <a:fillRect/>
          </a:stretch>
        </p:blipFill>
        <p:spPr>
          <a:xfrm>
            <a:off x="0" y="5942012"/>
            <a:ext cx="9144000" cy="914400"/>
          </a:xfrm>
          <a:prstGeom prst="rect">
            <a:avLst/>
          </a:prstGeom>
        </p:spPr>
      </p:pic>
    </p:spTree>
    <p:extLst>
      <p:ext uri="{BB962C8B-B14F-4D97-AF65-F5344CB8AC3E}">
        <p14:creationId xmlns:p14="http://schemas.microsoft.com/office/powerpoint/2010/main" val="146355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15E9-3BA6-2D42-88E5-221FE44E52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7CF85E-07B0-F241-8887-931064ACFAF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CA9C2F2-3A38-E24E-98D8-2EFAF829D192}"/>
              </a:ext>
            </a:extLst>
          </p:cNvPr>
          <p:cNvSpPr>
            <a:spLocks noGrp="1"/>
          </p:cNvSpPr>
          <p:nvPr>
            <p:ph sz="half" idx="2"/>
          </p:nvPr>
        </p:nvSpPr>
        <p:spPr>
          <a:xfrm>
            <a:off x="629842" y="2505075"/>
            <a:ext cx="3868340" cy="3302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ADDA0-F520-4E4B-848D-3668A3C13FC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81E883C-434E-9543-97B2-54D4A0BE02A0}"/>
              </a:ext>
            </a:extLst>
          </p:cNvPr>
          <p:cNvSpPr>
            <a:spLocks noGrp="1"/>
          </p:cNvSpPr>
          <p:nvPr>
            <p:ph sz="quarter" idx="4"/>
          </p:nvPr>
        </p:nvSpPr>
        <p:spPr>
          <a:xfrm>
            <a:off x="4629150" y="2505075"/>
            <a:ext cx="3887391" cy="3302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121F0-45C9-C94B-A9FA-D62AD086CB75}"/>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8" name="Footer Placeholder 7">
            <a:extLst>
              <a:ext uri="{FF2B5EF4-FFF2-40B4-BE49-F238E27FC236}">
                <a16:creationId xmlns:a16="http://schemas.microsoft.com/office/drawing/2014/main" id="{A9C61E54-498B-8E49-8937-C58975D4EC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E3E29-7C73-9246-BC37-9B5CA50D2301}"/>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10" name="Picture 9">
            <a:extLst>
              <a:ext uri="{FF2B5EF4-FFF2-40B4-BE49-F238E27FC236}">
                <a16:creationId xmlns:a16="http://schemas.microsoft.com/office/drawing/2014/main" id="{FFD1889C-F179-E244-A6C2-EF24FE81C371}"/>
              </a:ext>
            </a:extLst>
          </p:cNvPr>
          <p:cNvPicPr>
            <a:picLocks noChangeAspect="1"/>
          </p:cNvPicPr>
          <p:nvPr userDrawn="1"/>
        </p:nvPicPr>
        <p:blipFill>
          <a:blip r:embed="rId2"/>
          <a:stretch>
            <a:fillRect/>
          </a:stretch>
        </p:blipFill>
        <p:spPr>
          <a:xfrm>
            <a:off x="0" y="5943600"/>
            <a:ext cx="9144000" cy="914400"/>
          </a:xfrm>
          <a:prstGeom prst="rect">
            <a:avLst/>
          </a:prstGeom>
        </p:spPr>
      </p:pic>
    </p:spTree>
    <p:extLst>
      <p:ext uri="{BB962C8B-B14F-4D97-AF65-F5344CB8AC3E}">
        <p14:creationId xmlns:p14="http://schemas.microsoft.com/office/powerpoint/2010/main" val="79198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5E71-9419-6B49-AEF7-D698C98D87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BA8DB-D8E1-3742-833B-3724D8AE24B4}"/>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4" name="Footer Placeholder 3">
            <a:extLst>
              <a:ext uri="{FF2B5EF4-FFF2-40B4-BE49-F238E27FC236}">
                <a16:creationId xmlns:a16="http://schemas.microsoft.com/office/drawing/2014/main" id="{89D390BE-240D-1E44-A4FB-19E244F364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39E133-57DC-234C-955F-396A648D0710}"/>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6" name="Picture 5">
            <a:extLst>
              <a:ext uri="{FF2B5EF4-FFF2-40B4-BE49-F238E27FC236}">
                <a16:creationId xmlns:a16="http://schemas.microsoft.com/office/drawing/2014/main" id="{86213591-99B2-864A-B61A-E9C32F74C3D0}"/>
              </a:ext>
            </a:extLst>
          </p:cNvPr>
          <p:cNvPicPr>
            <a:picLocks noChangeAspect="1"/>
          </p:cNvPicPr>
          <p:nvPr userDrawn="1"/>
        </p:nvPicPr>
        <p:blipFill>
          <a:blip r:embed="rId2"/>
          <a:stretch>
            <a:fillRect/>
          </a:stretch>
        </p:blipFill>
        <p:spPr>
          <a:xfrm>
            <a:off x="0" y="5943600"/>
            <a:ext cx="9144000" cy="914400"/>
          </a:xfrm>
          <a:prstGeom prst="rect">
            <a:avLst/>
          </a:prstGeom>
        </p:spPr>
      </p:pic>
    </p:spTree>
    <p:extLst>
      <p:ext uri="{BB962C8B-B14F-4D97-AF65-F5344CB8AC3E}">
        <p14:creationId xmlns:p14="http://schemas.microsoft.com/office/powerpoint/2010/main" val="242570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DAACB-C77B-D84B-8B8E-EE8CA0FF665B}"/>
              </a:ext>
            </a:extLst>
          </p:cNvPr>
          <p:cNvSpPr>
            <a:spLocks noGrp="1"/>
          </p:cNvSpPr>
          <p:nvPr>
            <p:ph type="dt" sz="half" idx="10"/>
          </p:nvPr>
        </p:nvSpPr>
        <p:spPr/>
        <p:txBody>
          <a:bodyPr/>
          <a:lstStyle/>
          <a:p>
            <a:fld id="{E7B23BC9-64A8-9549-87CA-F6F54DE25F39}" type="datetimeFigureOut">
              <a:rPr lang="en-US" smtClean="0"/>
              <a:t>4/3/2019</a:t>
            </a:fld>
            <a:endParaRPr lang="en-US"/>
          </a:p>
        </p:txBody>
      </p:sp>
      <p:sp>
        <p:nvSpPr>
          <p:cNvPr id="3" name="Footer Placeholder 2">
            <a:extLst>
              <a:ext uri="{FF2B5EF4-FFF2-40B4-BE49-F238E27FC236}">
                <a16:creationId xmlns:a16="http://schemas.microsoft.com/office/drawing/2014/main" id="{89565D40-5AE6-DE47-9409-38A4B23A1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05310-CFF8-8042-8A4D-B10870B0223C}"/>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6" name="Picture 5">
            <a:extLst>
              <a:ext uri="{FF2B5EF4-FFF2-40B4-BE49-F238E27FC236}">
                <a16:creationId xmlns:a16="http://schemas.microsoft.com/office/drawing/2014/main" id="{C3D334EF-06D3-684F-B4F7-8EAD822CFCC5}"/>
              </a:ext>
            </a:extLst>
          </p:cNvPr>
          <p:cNvPicPr>
            <a:picLocks noChangeAspect="1"/>
          </p:cNvPicPr>
          <p:nvPr userDrawn="1"/>
        </p:nvPicPr>
        <p:blipFill>
          <a:blip r:embed="rId2"/>
          <a:stretch>
            <a:fillRect/>
          </a:stretch>
        </p:blipFill>
        <p:spPr>
          <a:xfrm>
            <a:off x="0" y="5942012"/>
            <a:ext cx="9144000" cy="914400"/>
          </a:xfrm>
          <a:prstGeom prst="rect">
            <a:avLst/>
          </a:prstGeom>
        </p:spPr>
      </p:pic>
    </p:spTree>
    <p:extLst>
      <p:ext uri="{BB962C8B-B14F-4D97-AF65-F5344CB8AC3E}">
        <p14:creationId xmlns:p14="http://schemas.microsoft.com/office/powerpoint/2010/main" val="374951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2B39C5E-A15D-4614-9FEA-3B9A1DF2D162}" type="slidenum">
              <a:rPr lang="en-US" altLang="en-US" smtClean="0"/>
              <a:pPr/>
              <a:t>‹#›</a:t>
            </a:fld>
            <a:endParaRPr lang="en-US" altLang="en-US" dirty="0"/>
          </a:p>
        </p:txBody>
      </p:sp>
    </p:spTree>
    <p:extLst>
      <p:ext uri="{BB962C8B-B14F-4D97-AF65-F5344CB8AC3E}">
        <p14:creationId xmlns:p14="http://schemas.microsoft.com/office/powerpoint/2010/main" val="349502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CF5EA-E7F9-A24A-9C7C-346A219F1D2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E53BB1-CE02-2A42-9040-584ABD369C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597CAA9-D28E-F347-A51E-0AD98F99AB9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B23BC9-64A8-9549-87CA-F6F54DE25F39}" type="datetimeFigureOut">
              <a:rPr lang="en-US" smtClean="0"/>
              <a:t>4/3/2019</a:t>
            </a:fld>
            <a:endParaRPr lang="en-US"/>
          </a:p>
        </p:txBody>
      </p:sp>
      <p:sp>
        <p:nvSpPr>
          <p:cNvPr id="5" name="Footer Placeholder 4">
            <a:extLst>
              <a:ext uri="{FF2B5EF4-FFF2-40B4-BE49-F238E27FC236}">
                <a16:creationId xmlns:a16="http://schemas.microsoft.com/office/drawing/2014/main" id="{7E508DE6-CB5F-C24C-96A2-1B017B1212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3050C-36F2-EA4D-B56F-B08E022EAD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8ABA67-FC50-654E-8A96-218D4BBD5773}" type="slidenum">
              <a:rPr lang="en-US" smtClean="0"/>
              <a:t>‹#›</a:t>
            </a:fld>
            <a:endParaRPr lang="en-US"/>
          </a:p>
        </p:txBody>
      </p:sp>
    </p:spTree>
    <p:extLst>
      <p:ext uri="{BB962C8B-B14F-4D97-AF65-F5344CB8AC3E}">
        <p14:creationId xmlns:p14="http://schemas.microsoft.com/office/powerpoint/2010/main" val="412384156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53" r:id="rId6"/>
    <p:sldLayoutId id="2147483654" r:id="rId7"/>
    <p:sldLayoutId id="2147483655" r:id="rId8"/>
  </p:sldLayoutIdLst>
  <p:txStyles>
    <p:title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06E1C30-D163-426F-8BC4-BA6030E9C272}" type="slidenum">
              <a:rPr lang="en-US" altLang="en-US" smtClean="0"/>
              <a:pPr/>
              <a:t>‹#›</a:t>
            </a:fld>
            <a:endParaRPr lang="en-US" altLang="en-US" sz="1400" dirty="0"/>
          </a:p>
        </p:txBody>
      </p:sp>
    </p:spTree>
    <p:extLst>
      <p:ext uri="{BB962C8B-B14F-4D97-AF65-F5344CB8AC3E}">
        <p14:creationId xmlns:p14="http://schemas.microsoft.com/office/powerpoint/2010/main" val="37728766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lfred.Urbina@tonation-nsn.gov"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40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dirty="0">
                <a:solidFill>
                  <a:srgbClr val="FF0000"/>
                </a:solidFill>
              </a:rPr>
              <a:t>D.O.J. TRIBAL ACCESS PROGRAM (the TAP)</a:t>
            </a:r>
          </a:p>
        </p:txBody>
      </p:sp>
      <p:sp>
        <p:nvSpPr>
          <p:cNvPr id="4" name="Text Placeholder 3"/>
          <p:cNvSpPr>
            <a:spLocks noGrp="1"/>
          </p:cNvSpPr>
          <p:nvPr>
            <p:ph type="body" idx="1"/>
          </p:nvPr>
        </p:nvSpPr>
        <p:spPr>
          <a:xfrm>
            <a:off x="76200" y="1097280"/>
            <a:ext cx="5105400" cy="548640"/>
          </a:xfrm>
        </p:spPr>
        <p:txBody>
          <a:bodyPr>
            <a:normAutofit fontScale="92500"/>
          </a:bodyPr>
          <a:lstStyle/>
          <a:p>
            <a:r>
              <a:rPr lang="en-US" b="1" dirty="0"/>
              <a:t>TRIBAL ACCESS TO THE CRIMINAL JUSTICE information SYSTEM (NCIC) (CJIS) </a:t>
            </a:r>
          </a:p>
          <a:p>
            <a:endParaRPr lang="en-US" b="1" dirty="0"/>
          </a:p>
        </p:txBody>
      </p:sp>
      <p:sp>
        <p:nvSpPr>
          <p:cNvPr id="3" name="Subtitle 2"/>
          <p:cNvSpPr>
            <a:spLocks noGrp="1"/>
          </p:cNvSpPr>
          <p:nvPr>
            <p:ph sz="half" idx="2"/>
          </p:nvPr>
        </p:nvSpPr>
        <p:spPr>
          <a:xfrm>
            <a:off x="-1" y="1524000"/>
            <a:ext cx="4678891" cy="5486400"/>
          </a:xfrm>
        </p:spPr>
        <p:txBody>
          <a:bodyPr>
            <a:normAutofit fontScale="85000" lnSpcReduction="10000"/>
          </a:bodyPr>
          <a:lstStyle/>
          <a:p>
            <a:r>
              <a:rPr lang="en-US" dirty="0"/>
              <a:t>The T.A.P. is a special Department of Justice program designed to provide Tribes access to national criminal databases known as the Criminal Justice Information System (CJIS).</a:t>
            </a:r>
          </a:p>
          <a:p>
            <a:r>
              <a:rPr lang="en-US" dirty="0"/>
              <a:t>CJIS is administer by the Federal Bureau of Investigation pursuant to federal law. Access to CJIS is regulated by federal law and FBI regulations.</a:t>
            </a:r>
          </a:p>
          <a:p>
            <a:r>
              <a:rPr lang="en-US" dirty="0"/>
              <a:t>It was created to address the lack of access to criminal justice information by many tribes and to expand access to the tribal courts and civil agencies.</a:t>
            </a:r>
          </a:p>
          <a:p>
            <a:r>
              <a:rPr lang="en-US" dirty="0"/>
              <a:t>Examples of civil agencies are:  Child Welfare, Housing, and Human Resources.</a:t>
            </a:r>
          </a:p>
          <a:p>
            <a:endParaRPr lang="en-US" dirty="0"/>
          </a:p>
          <a:p>
            <a:endParaRPr lang="en-US" dirty="0"/>
          </a:p>
        </p:txBody>
      </p:sp>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78890" y="1341120"/>
            <a:ext cx="4465109" cy="4907280"/>
          </a:xfrm>
        </p:spPr>
      </p:pic>
    </p:spTree>
    <p:extLst>
      <p:ext uri="{BB962C8B-B14F-4D97-AF65-F5344CB8AC3E}">
        <p14:creationId xmlns:p14="http://schemas.microsoft.com/office/powerpoint/2010/main" val="3268251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929639"/>
            <a:ext cx="5738327" cy="5228565"/>
          </a:xfrm>
        </p:spPr>
        <p:txBody>
          <a:bodyPr>
            <a:normAutofit fontScale="92500" lnSpcReduction="10000"/>
          </a:bodyPr>
          <a:lstStyle/>
          <a:p>
            <a:pPr>
              <a:buFont typeface="Arial" panose="020B0604020202020204" pitchFamily="34" charset="0"/>
              <a:buChar char="•"/>
            </a:pPr>
            <a:r>
              <a:rPr lang="en-US" sz="2600" b="1" dirty="0"/>
              <a:t>Access enables a user to perform criminal background checks based on a name or set of prints.</a:t>
            </a:r>
          </a:p>
          <a:p>
            <a:pPr>
              <a:buFont typeface="Arial" panose="020B0604020202020204" pitchFamily="34" charset="0"/>
              <a:buChar char="•"/>
            </a:pPr>
            <a:r>
              <a:rPr lang="en-US" sz="2600" b="1" dirty="0"/>
              <a:t>Allows law enforcement to check for outstanding criminal warrants</a:t>
            </a:r>
          </a:p>
          <a:p>
            <a:pPr>
              <a:buFont typeface="Arial" panose="020B0604020202020204" pitchFamily="34" charset="0"/>
              <a:buChar char="•"/>
            </a:pPr>
            <a:r>
              <a:rPr lang="en-US" sz="2600" b="1" dirty="0"/>
              <a:t>It also allows some users to upload information regarding DV orders of protection and sex offender information.</a:t>
            </a:r>
          </a:p>
          <a:p>
            <a:pPr>
              <a:buFont typeface="Arial" panose="020B0604020202020204" pitchFamily="34" charset="0"/>
              <a:buChar char="•"/>
            </a:pPr>
            <a:r>
              <a:rPr lang="en-US" sz="2600" b="1" dirty="0"/>
              <a:t>It permits background checks of applicants whose jobs involve contact with Indian Children</a:t>
            </a:r>
            <a:r>
              <a:rPr lang="en-US" sz="2600" dirty="0"/>
              <a:t>.</a:t>
            </a:r>
          </a:p>
          <a:p>
            <a:pPr>
              <a:buFont typeface="Arial" panose="020B0604020202020204" pitchFamily="34" charset="0"/>
              <a:buChar char="•"/>
            </a:pPr>
            <a:r>
              <a:rPr lang="en-US" sz="2600" b="1" dirty="0"/>
              <a:t>It enables the Court (or Police) to upload disposition information, warrants, sex offender info, &amp; orders of protection.</a:t>
            </a:r>
          </a:p>
          <a:p>
            <a:pPr>
              <a:buFont typeface="Arial" panose="020B0604020202020204" pitchFamily="34" charset="0"/>
              <a:buChar char="•"/>
            </a:pP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45019" y="1015481"/>
            <a:ext cx="3422781" cy="4405605"/>
          </a:xfrm>
        </p:spPr>
      </p:pic>
      <p:sp>
        <p:nvSpPr>
          <p:cNvPr id="2" name="Title 1"/>
          <p:cNvSpPr>
            <a:spLocks noGrp="1"/>
          </p:cNvSpPr>
          <p:nvPr>
            <p:ph type="title"/>
          </p:nvPr>
        </p:nvSpPr>
        <p:spPr>
          <a:xfrm>
            <a:off x="76200" y="152400"/>
            <a:ext cx="8853195" cy="777240"/>
          </a:xfrm>
          <a:ln>
            <a:solidFill>
              <a:srgbClr val="0070C0"/>
            </a:solidFill>
          </a:ln>
        </p:spPr>
        <p:txBody>
          <a:bodyPr>
            <a:normAutofit fontScale="90000"/>
          </a:bodyPr>
          <a:lstStyle/>
          <a:p>
            <a:pPr algn="ctr"/>
            <a:r>
              <a:rPr lang="en-US" dirty="0">
                <a:solidFill>
                  <a:srgbClr val="FF0000"/>
                </a:solidFill>
              </a:rPr>
              <a:t>What is the Real Life Effects of CJIS Access?</a:t>
            </a:r>
          </a:p>
        </p:txBody>
      </p:sp>
    </p:spTree>
    <p:extLst>
      <p:ext uri="{BB962C8B-B14F-4D97-AF65-F5344CB8AC3E}">
        <p14:creationId xmlns:p14="http://schemas.microsoft.com/office/powerpoint/2010/main" val="354928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1E24-98B9-3D41-8BBD-83942CD6BFC7}"/>
              </a:ext>
            </a:extLst>
          </p:cNvPr>
          <p:cNvSpPr>
            <a:spLocks noGrp="1"/>
          </p:cNvSpPr>
          <p:nvPr>
            <p:ph type="title"/>
          </p:nvPr>
        </p:nvSpPr>
        <p:spPr/>
        <p:txBody>
          <a:bodyPr/>
          <a:lstStyle/>
          <a:p>
            <a:pPr algn="ctr"/>
            <a:r>
              <a:rPr lang="en-US" dirty="0">
                <a:solidFill>
                  <a:srgbClr val="9C2D3B"/>
                </a:solidFill>
              </a:rPr>
              <a:t>Why Do This Now? </a:t>
            </a:r>
          </a:p>
        </p:txBody>
      </p:sp>
      <p:sp>
        <p:nvSpPr>
          <p:cNvPr id="4" name="Content Placeholder 3">
            <a:extLst>
              <a:ext uri="{FF2B5EF4-FFF2-40B4-BE49-F238E27FC236}">
                <a16:creationId xmlns:a16="http://schemas.microsoft.com/office/drawing/2014/main" id="{8345FE43-14B1-40FA-A624-61D1C8131200}"/>
              </a:ext>
            </a:extLst>
          </p:cNvPr>
          <p:cNvSpPr>
            <a:spLocks noGrp="1"/>
          </p:cNvSpPr>
          <p:nvPr>
            <p:ph sz="half" idx="1"/>
          </p:nvPr>
        </p:nvSpPr>
        <p:spPr>
          <a:xfrm>
            <a:off x="130629" y="1614197"/>
            <a:ext cx="4638482" cy="4404048"/>
          </a:xfrm>
        </p:spPr>
        <p:txBody>
          <a:bodyPr>
            <a:normAutofit/>
          </a:bodyPr>
          <a:lstStyle/>
          <a:p>
            <a:r>
              <a:rPr lang="en-US" dirty="0"/>
              <a:t>Sovereignty, Self-Governance</a:t>
            </a:r>
          </a:p>
          <a:p>
            <a:r>
              <a:rPr lang="en-US" dirty="0"/>
              <a:t>Expanded Criminal jurisdiction, Enforce Laws (TLOA, VAWA, SORNA, ICWA, TAP, MMIW)  </a:t>
            </a:r>
          </a:p>
          <a:p>
            <a:r>
              <a:rPr lang="en-US" dirty="0"/>
              <a:t>Civil rights, due process, equality, (ICRA)    </a:t>
            </a:r>
          </a:p>
          <a:p>
            <a:r>
              <a:rPr lang="en-US" dirty="0"/>
              <a:t>Justice, deterrence, social order, rehabilitation.  </a:t>
            </a:r>
          </a:p>
          <a:p>
            <a:r>
              <a:rPr lang="en-US" dirty="0"/>
              <a:t>Governmental, Legitimacy, trust, fairness, conflict resolution.  </a:t>
            </a:r>
          </a:p>
          <a:p>
            <a:r>
              <a:rPr lang="en-US" dirty="0"/>
              <a:t>Incorporate cultural values, history, traditions. </a:t>
            </a:r>
          </a:p>
          <a:p>
            <a:endParaRPr lang="en-US" dirty="0"/>
          </a:p>
        </p:txBody>
      </p:sp>
      <p:pic>
        <p:nvPicPr>
          <p:cNvPr id="6" name="Content Placeholder 5">
            <a:extLst>
              <a:ext uri="{FF2B5EF4-FFF2-40B4-BE49-F238E27FC236}">
                <a16:creationId xmlns:a16="http://schemas.microsoft.com/office/drawing/2014/main" id="{C59D75A3-C137-4F24-8542-AD3274F39597}"/>
              </a:ext>
            </a:extLst>
          </p:cNvPr>
          <p:cNvPicPr>
            <a:picLocks noGrp="1" noChangeAspect="1"/>
          </p:cNvPicPr>
          <p:nvPr>
            <p:ph sz="half" idx="2"/>
          </p:nvPr>
        </p:nvPicPr>
        <p:blipFill>
          <a:blip r:embed="rId2"/>
          <a:stretch>
            <a:fillRect/>
          </a:stretch>
        </p:blipFill>
        <p:spPr>
          <a:xfrm>
            <a:off x="4769111" y="1614197"/>
            <a:ext cx="3886197" cy="3981450"/>
          </a:xfrm>
          <a:prstGeom prst="rect">
            <a:avLst/>
          </a:prstGeom>
        </p:spPr>
      </p:pic>
    </p:spTree>
    <p:extLst>
      <p:ext uri="{BB962C8B-B14F-4D97-AF65-F5344CB8AC3E}">
        <p14:creationId xmlns:p14="http://schemas.microsoft.com/office/powerpoint/2010/main" val="355788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24A4-B8C3-44D6-95E7-7468A8172452}"/>
              </a:ext>
            </a:extLst>
          </p:cNvPr>
          <p:cNvSpPr>
            <a:spLocks noGrp="1"/>
          </p:cNvSpPr>
          <p:nvPr>
            <p:ph type="title"/>
          </p:nvPr>
        </p:nvSpPr>
        <p:spPr>
          <a:xfrm>
            <a:off x="205273" y="289250"/>
            <a:ext cx="3573625" cy="1222309"/>
          </a:xfrm>
        </p:spPr>
        <p:txBody>
          <a:bodyPr>
            <a:normAutofit/>
          </a:bodyPr>
          <a:lstStyle/>
          <a:p>
            <a:r>
              <a:rPr lang="en-US" dirty="0"/>
              <a:t>Inflection Point </a:t>
            </a:r>
          </a:p>
        </p:txBody>
      </p:sp>
      <p:sp>
        <p:nvSpPr>
          <p:cNvPr id="9" name="Content Placeholder 8">
            <a:extLst>
              <a:ext uri="{FF2B5EF4-FFF2-40B4-BE49-F238E27FC236}">
                <a16:creationId xmlns:a16="http://schemas.microsoft.com/office/drawing/2014/main" id="{A2B79945-217F-40B7-A27B-E2A4FAC9BCC4}"/>
              </a:ext>
            </a:extLst>
          </p:cNvPr>
          <p:cNvSpPr>
            <a:spLocks noGrp="1"/>
          </p:cNvSpPr>
          <p:nvPr>
            <p:ph idx="1"/>
          </p:nvPr>
        </p:nvSpPr>
        <p:spPr>
          <a:xfrm>
            <a:off x="0" y="1427584"/>
            <a:ext cx="4021494" cy="4796236"/>
          </a:xfrm>
        </p:spPr>
        <p:txBody>
          <a:bodyPr>
            <a:normAutofit/>
          </a:bodyPr>
          <a:lstStyle/>
          <a:p>
            <a:pPr marL="0" indent="0">
              <a:buNone/>
            </a:pPr>
            <a:r>
              <a:rPr lang="en-US" sz="2800" dirty="0"/>
              <a:t>   Tribal Courts 3.0</a:t>
            </a:r>
          </a:p>
          <a:p>
            <a:pPr marL="0" indent="0">
              <a:buNone/>
            </a:pPr>
            <a:endParaRPr lang="en-US" sz="1600" dirty="0"/>
          </a:p>
          <a:p>
            <a:pPr marL="0" indent="0">
              <a:buNone/>
            </a:pPr>
            <a:r>
              <a:rPr lang="en-US" sz="2000" dirty="0"/>
              <a:t>1.0  CFR Courts</a:t>
            </a:r>
          </a:p>
          <a:p>
            <a:pPr marL="0" indent="0">
              <a:buNone/>
            </a:pPr>
            <a:r>
              <a:rPr lang="en-US" sz="2000" dirty="0"/>
              <a:t>2.0  IRA/ICRA/Self-Determination    	Era </a:t>
            </a:r>
          </a:p>
          <a:p>
            <a:pPr marL="0" indent="0" algn="ctr">
              <a:buNone/>
            </a:pPr>
            <a:r>
              <a:rPr lang="en-US" sz="2000" dirty="0"/>
              <a:t>-------------------------</a:t>
            </a:r>
          </a:p>
          <a:p>
            <a:pPr marL="0" indent="0">
              <a:buNone/>
            </a:pPr>
            <a:r>
              <a:rPr lang="en-US" sz="2000" b="1" dirty="0"/>
              <a:t>Information Era  (21</a:t>
            </a:r>
            <a:r>
              <a:rPr lang="en-US" sz="2000" b="1" baseline="30000" dirty="0"/>
              <a:t>st</a:t>
            </a:r>
            <a:r>
              <a:rPr lang="en-US" sz="2000" b="1" dirty="0"/>
              <a:t> Century)</a:t>
            </a:r>
          </a:p>
          <a:p>
            <a:pPr marL="0" indent="0">
              <a:buNone/>
            </a:pPr>
            <a:r>
              <a:rPr lang="en-US" sz="2000" dirty="0"/>
              <a:t>Renaissance “rebirth” </a:t>
            </a:r>
          </a:p>
          <a:p>
            <a:pPr marL="0" indent="0">
              <a:buNone/>
            </a:pPr>
            <a:r>
              <a:rPr lang="en-US" sz="2000" dirty="0"/>
              <a:t>Opportunity </a:t>
            </a:r>
          </a:p>
          <a:p>
            <a:pPr marL="0" indent="0">
              <a:buNone/>
            </a:pPr>
            <a:r>
              <a:rPr lang="en-US" sz="2000" dirty="0"/>
              <a:t>Challenge </a:t>
            </a:r>
          </a:p>
          <a:p>
            <a:pPr marL="0" indent="0">
              <a:buNone/>
            </a:pPr>
            <a:r>
              <a:rPr lang="en-US" sz="2000" dirty="0"/>
              <a:t>Data/Technology Centered </a:t>
            </a:r>
          </a:p>
          <a:p>
            <a:pPr marL="0" indent="0">
              <a:buNone/>
            </a:pPr>
            <a:r>
              <a:rPr lang="en-US" sz="2000" dirty="0"/>
              <a:t>Increased Criminal/Civil </a:t>
            </a:r>
            <a:r>
              <a:rPr lang="en-US" sz="2000" dirty="0" err="1"/>
              <a:t>Jx</a:t>
            </a:r>
            <a:r>
              <a:rPr lang="en-US" sz="2000" dirty="0"/>
              <a:t> </a:t>
            </a:r>
          </a:p>
        </p:txBody>
      </p:sp>
      <p:pic>
        <p:nvPicPr>
          <p:cNvPr id="7" name="Content Placeholder 3">
            <a:extLst>
              <a:ext uri="{FF2B5EF4-FFF2-40B4-BE49-F238E27FC236}">
                <a16:creationId xmlns:a16="http://schemas.microsoft.com/office/drawing/2014/main" id="{91C1EC9B-7F1B-4393-9319-864073F641B8}"/>
              </a:ext>
            </a:extLst>
          </p:cNvPr>
          <p:cNvPicPr>
            <a:picLocks noChangeAspect="1"/>
          </p:cNvPicPr>
          <p:nvPr/>
        </p:nvPicPr>
        <p:blipFill rotWithShape="1">
          <a:blip r:embed="rId2"/>
          <a:srcRect l="12787" r="11429" b="2"/>
          <a:stretch/>
        </p:blipFill>
        <p:spPr>
          <a:xfrm>
            <a:off x="3918857" y="205272"/>
            <a:ext cx="5141166" cy="5766319"/>
          </a:xfrm>
          <a:prstGeom prst="rect">
            <a:avLst/>
          </a:prstGeom>
          <a:effectLst/>
        </p:spPr>
      </p:pic>
    </p:spTree>
    <p:extLst>
      <p:ext uri="{BB962C8B-B14F-4D97-AF65-F5344CB8AC3E}">
        <p14:creationId xmlns:p14="http://schemas.microsoft.com/office/powerpoint/2010/main" val="100115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5" name="Picture 2" descr="Image may contain: sky and outdoor">
            <a:extLst>
              <a:ext uri="{FF2B5EF4-FFF2-40B4-BE49-F238E27FC236}">
                <a16:creationId xmlns:a16="http://schemas.microsoft.com/office/drawing/2014/main" id="{397DD05A-D90E-4873-88E0-6CD7322CE3E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0" r="9270" b="-1"/>
          <a:stretch/>
        </p:blipFill>
        <p:spPr bwMode="auto">
          <a:xfrm>
            <a:off x="1114193" y="468977"/>
            <a:ext cx="6934154" cy="353906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AB5D25-F31B-427A-A73F-BFCB9EF91FC5}"/>
              </a:ext>
            </a:extLst>
          </p:cNvPr>
          <p:cNvSpPr>
            <a:spLocks noGrp="1"/>
          </p:cNvSpPr>
          <p:nvPr>
            <p:ph type="title"/>
          </p:nvPr>
        </p:nvSpPr>
        <p:spPr>
          <a:xfrm>
            <a:off x="1200150" y="4269282"/>
            <a:ext cx="6743700" cy="1264762"/>
          </a:xfrm>
          <a:solidFill>
            <a:srgbClr val="FFFFFF"/>
          </a:solidFill>
          <a:ln w="38100">
            <a:solidFill>
              <a:srgbClr val="404040"/>
            </a:solidFill>
            <a:miter lim="800000"/>
          </a:ln>
        </p:spPr>
        <p:txBody>
          <a:bodyPr vert="horz" lIns="91440" tIns="45720" rIns="91440" bIns="45720" rtlCol="0" anchor="ctr">
            <a:normAutofit fontScale="90000"/>
          </a:bodyPr>
          <a:lstStyle/>
          <a:p>
            <a:pPr algn="ctr" defTabSz="914400"/>
            <a:r>
              <a:rPr lang="en-US" sz="3500" dirty="0">
                <a:solidFill>
                  <a:srgbClr val="404040"/>
                </a:solidFill>
                <a:latin typeface="+mj-lt"/>
              </a:rPr>
              <a:t>Pokagon Band Court house under construction. Set to be open in late fall 2019. (Sheldon Spotted Elk FB) </a:t>
            </a:r>
            <a:endParaRPr lang="en-US" sz="3500" kern="1200" dirty="0">
              <a:solidFill>
                <a:srgbClr val="404040"/>
              </a:solidFill>
              <a:latin typeface="+mj-lt"/>
              <a:ea typeface="+mj-ea"/>
              <a:cs typeface="+mj-cs"/>
            </a:endParaRPr>
          </a:p>
        </p:txBody>
      </p:sp>
    </p:spTree>
    <p:extLst>
      <p:ext uri="{BB962C8B-B14F-4D97-AF65-F5344CB8AC3E}">
        <p14:creationId xmlns:p14="http://schemas.microsoft.com/office/powerpoint/2010/main" val="4627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CAAB3-232D-6240-92F2-1D708CC1274E}"/>
              </a:ext>
            </a:extLst>
          </p:cNvPr>
          <p:cNvSpPr>
            <a:spLocks noGrp="1"/>
          </p:cNvSpPr>
          <p:nvPr>
            <p:ph type="title"/>
          </p:nvPr>
        </p:nvSpPr>
        <p:spPr>
          <a:xfrm>
            <a:off x="5059971" y="186613"/>
            <a:ext cx="3645490" cy="3242388"/>
          </a:xfrm>
        </p:spPr>
        <p:txBody>
          <a:bodyPr vert="horz" lIns="91440" tIns="45720" rIns="91440" bIns="45720" rtlCol="0" anchor="b">
            <a:normAutofit fontScale="90000"/>
          </a:bodyPr>
          <a:lstStyle/>
          <a:p>
            <a:pPr defTabSz="914400"/>
            <a:r>
              <a:rPr lang="en-US" sz="3600" kern="1200" dirty="0">
                <a:solidFill>
                  <a:schemeClr val="bg1"/>
                </a:solidFill>
                <a:latin typeface="+mj-lt"/>
                <a:ea typeface="+mj-ea"/>
                <a:cs typeface="+mj-cs"/>
              </a:rPr>
              <a:t>“Public Safety &amp; Justice – Strong Tribal Court Systems Strengthen Tribal Sovereignty and Self-Governance: Tribal Court Assessments</a:t>
            </a:r>
            <a:r>
              <a:rPr lang="en-US" sz="2900" kern="1200" dirty="0">
                <a:solidFill>
                  <a:schemeClr val="bg1"/>
                </a:solidFill>
                <a:latin typeface="+mj-lt"/>
                <a:ea typeface="+mj-ea"/>
                <a:cs typeface="+mj-cs"/>
              </a:rPr>
              <a:t>”  </a:t>
            </a:r>
          </a:p>
        </p:txBody>
      </p:sp>
      <p:sp>
        <p:nvSpPr>
          <p:cNvPr id="3" name="Text Placeholder 2">
            <a:extLst>
              <a:ext uri="{FF2B5EF4-FFF2-40B4-BE49-F238E27FC236}">
                <a16:creationId xmlns:a16="http://schemas.microsoft.com/office/drawing/2014/main" id="{70868B53-D977-C042-9DC6-ED630AC25A5F}"/>
              </a:ext>
            </a:extLst>
          </p:cNvPr>
          <p:cNvSpPr>
            <a:spLocks noGrp="1"/>
          </p:cNvSpPr>
          <p:nvPr>
            <p:ph type="body" idx="1"/>
          </p:nvPr>
        </p:nvSpPr>
        <p:spPr>
          <a:xfrm>
            <a:off x="5421086" y="4750893"/>
            <a:ext cx="3415004" cy="1706139"/>
          </a:xfrm>
        </p:spPr>
        <p:txBody>
          <a:bodyPr vert="horz" lIns="91440" tIns="45720" rIns="91440" bIns="45720" rtlCol="0" anchor="t">
            <a:normAutofit/>
          </a:bodyPr>
          <a:lstStyle/>
          <a:p>
            <a:pPr defTabSz="914400">
              <a:spcBef>
                <a:spcPts val="1000"/>
              </a:spcBef>
            </a:pPr>
            <a:endParaRPr lang="en-US" sz="1100" kern="1200" dirty="0">
              <a:solidFill>
                <a:schemeClr val="bg1"/>
              </a:solidFill>
              <a:latin typeface="+mn-lt"/>
              <a:ea typeface="+mn-ea"/>
              <a:cs typeface="+mn-cs"/>
            </a:endParaRPr>
          </a:p>
          <a:p>
            <a:pPr defTabSz="914400">
              <a:spcBef>
                <a:spcPts val="1000"/>
              </a:spcBef>
              <a:defRPr/>
            </a:pPr>
            <a:r>
              <a:rPr lang="en-US" b="1" kern="1200" dirty="0">
                <a:solidFill>
                  <a:schemeClr val="bg1"/>
                </a:solidFill>
                <a:latin typeface="+mn-lt"/>
                <a:ea typeface="+mn-ea"/>
                <a:cs typeface="+mn-cs"/>
              </a:rPr>
              <a:t>Alfred “Fred” Urbina, Esq.</a:t>
            </a:r>
          </a:p>
          <a:p>
            <a:pPr defTabSz="914400">
              <a:spcBef>
                <a:spcPts val="1000"/>
              </a:spcBef>
              <a:defRPr/>
            </a:pPr>
            <a:r>
              <a:rPr lang="en-US" b="1" kern="1200" dirty="0">
                <a:solidFill>
                  <a:schemeClr val="bg1"/>
                </a:solidFill>
                <a:latin typeface="+mn-lt"/>
                <a:ea typeface="+mn-ea"/>
                <a:cs typeface="+mn-cs"/>
              </a:rPr>
              <a:t>Assistant Attorney General –Tohono O’odham Nation</a:t>
            </a:r>
          </a:p>
          <a:p>
            <a:pPr defTabSz="914400">
              <a:spcBef>
                <a:spcPts val="1000"/>
              </a:spcBef>
              <a:defRPr/>
            </a:pPr>
            <a:r>
              <a:rPr lang="en-US" b="1" kern="1200" dirty="0">
                <a:solidFill>
                  <a:schemeClr val="bg1"/>
                </a:solidFill>
                <a:latin typeface="+mn-lt"/>
                <a:ea typeface="+mn-ea"/>
                <a:cs typeface="+mn-cs"/>
                <a:hlinkClick r:id="rId2">
                  <a:extLst>
                    <a:ext uri="{A12FA001-AC4F-418D-AE19-62706E023703}">
                      <ahyp:hlinkClr xmlns:ahyp="http://schemas.microsoft.com/office/drawing/2018/hyperlinkcolor" val="tx"/>
                    </a:ext>
                  </a:extLst>
                </a:hlinkClick>
              </a:rPr>
              <a:t>Alfred.Urbina@tonation-nsn.gov</a:t>
            </a:r>
            <a:r>
              <a:rPr lang="en-US" b="1" kern="1200" dirty="0">
                <a:solidFill>
                  <a:schemeClr val="bg1"/>
                </a:solidFill>
                <a:latin typeface="+mn-lt"/>
                <a:ea typeface="+mn-ea"/>
                <a:cs typeface="+mn-cs"/>
              </a:rPr>
              <a:t>  </a:t>
            </a:r>
          </a:p>
          <a:p>
            <a:pPr defTabSz="914400">
              <a:spcBef>
                <a:spcPts val="1000"/>
              </a:spcBef>
            </a:pPr>
            <a:endParaRPr lang="en-US" sz="1100" kern="1200" dirty="0">
              <a:solidFill>
                <a:schemeClr val="bg1"/>
              </a:solidFill>
              <a:latin typeface="+mn-lt"/>
              <a:ea typeface="+mn-ea"/>
              <a:cs typeface="+mn-cs"/>
            </a:endParaRPr>
          </a:p>
          <a:p>
            <a:pPr defTabSz="914400">
              <a:spcBef>
                <a:spcPts val="1000"/>
              </a:spcBef>
            </a:pPr>
            <a:endParaRPr lang="en-US" sz="1100" kern="1200" dirty="0">
              <a:solidFill>
                <a:schemeClr val="bg1"/>
              </a:solidFill>
              <a:latin typeface="+mn-lt"/>
              <a:ea typeface="+mn-ea"/>
              <a:cs typeface="+mn-cs"/>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D28BC6A-0A0A-44B8-8D39-9EE921E6DAEB}"/>
              </a:ext>
            </a:extLst>
          </p:cNvPr>
          <p:cNvPicPr>
            <a:picLocks noChangeAspect="1"/>
          </p:cNvPicPr>
          <p:nvPr/>
        </p:nvPicPr>
        <p:blipFill>
          <a:blip r:embed="rId3"/>
          <a:stretch>
            <a:fillRect/>
          </a:stretch>
        </p:blipFill>
        <p:spPr>
          <a:xfrm>
            <a:off x="314536" y="1416716"/>
            <a:ext cx="3035882" cy="2656397"/>
          </a:xfrm>
          <a:prstGeom prst="rect">
            <a:avLst/>
          </a:prstGeom>
        </p:spPr>
      </p:pic>
      <p:pic>
        <p:nvPicPr>
          <p:cNvPr id="5" name="Picture 4">
            <a:extLst>
              <a:ext uri="{FF2B5EF4-FFF2-40B4-BE49-F238E27FC236}">
                <a16:creationId xmlns:a16="http://schemas.microsoft.com/office/drawing/2014/main" id="{C0CBFD2C-731D-41DD-9DF4-C06292C282E9}"/>
              </a:ext>
            </a:extLst>
          </p:cNvPr>
          <p:cNvPicPr>
            <a:picLocks noChangeAspect="1"/>
          </p:cNvPicPr>
          <p:nvPr/>
        </p:nvPicPr>
        <p:blipFill>
          <a:blip r:embed="rId4"/>
          <a:stretch>
            <a:fillRect/>
          </a:stretch>
        </p:blipFill>
        <p:spPr>
          <a:xfrm>
            <a:off x="5643089" y="3496695"/>
            <a:ext cx="2176461" cy="1457070"/>
          </a:xfrm>
          <a:prstGeom prst="rect">
            <a:avLst/>
          </a:prstGeom>
        </p:spPr>
      </p:pic>
    </p:spTree>
    <p:extLst>
      <p:ext uri="{BB962C8B-B14F-4D97-AF65-F5344CB8AC3E}">
        <p14:creationId xmlns:p14="http://schemas.microsoft.com/office/powerpoint/2010/main" val="2326942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65760"/>
            <a:ext cx="8458200" cy="548640"/>
          </a:xfrm>
        </p:spPr>
        <p:txBody>
          <a:bodyPr>
            <a:normAutofit/>
          </a:bodyPr>
          <a:lstStyle/>
          <a:p>
            <a:pPr algn="ctr"/>
            <a:r>
              <a:rPr lang="en-US" dirty="0">
                <a:solidFill>
                  <a:srgbClr val="FF0000"/>
                </a:solidFill>
              </a:rPr>
              <a:t>Why Do This Now?  </a:t>
            </a:r>
          </a:p>
        </p:txBody>
      </p:sp>
      <p:sp>
        <p:nvSpPr>
          <p:cNvPr id="6" name="Content Placeholder 5"/>
          <p:cNvSpPr>
            <a:spLocks noGrp="1"/>
          </p:cNvSpPr>
          <p:nvPr>
            <p:ph sz="half" idx="2"/>
          </p:nvPr>
        </p:nvSpPr>
        <p:spPr>
          <a:xfrm>
            <a:off x="0" y="914400"/>
            <a:ext cx="4800598" cy="6172200"/>
          </a:xfrm>
        </p:spPr>
        <p:txBody>
          <a:bodyPr>
            <a:normAutofit/>
          </a:bodyPr>
          <a:lstStyle/>
          <a:p>
            <a:pPr marL="0" indent="0">
              <a:buNone/>
            </a:pPr>
            <a:r>
              <a:rPr lang="en-US" dirty="0"/>
              <a:t>“By submitting to the overriding sovereignty of the United States, Indian tribes therefore necessarily give up their power to try non-Indian citizens of the United States </a:t>
            </a:r>
            <a:r>
              <a:rPr lang="en-US" i="1" dirty="0"/>
              <a:t>except in a manner acceptable to Congress</a:t>
            </a:r>
            <a:r>
              <a:rPr lang="en-US" dirty="0"/>
              <a:t>. This principle would have been obvious a century ago when most Indian tribes were characterized by a "want of fixed laws [and] of competent tribunals of justice." It should be no less obvious today, even though present-day Indian tribal courts embody dramatic advances over their historical antecedents.” </a:t>
            </a:r>
          </a:p>
          <a:p>
            <a:pPr marL="0" indent="0"/>
            <a:r>
              <a:rPr lang="en-US" i="1" dirty="0"/>
              <a:t>Oliphant v. Suquamish Indian Tribe, 435 U.S. 191, 209-10 (1978)</a:t>
            </a:r>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4370977" y="1322980"/>
            <a:ext cx="5029201" cy="4212043"/>
          </a:xfrm>
          <a:prstGeom prst="rect">
            <a:avLst/>
          </a:prstGeom>
        </p:spPr>
      </p:pic>
    </p:spTree>
    <p:extLst>
      <p:ext uri="{BB962C8B-B14F-4D97-AF65-F5344CB8AC3E}">
        <p14:creationId xmlns:p14="http://schemas.microsoft.com/office/powerpoint/2010/main" val="261293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787640" cy="548640"/>
          </a:xfrm>
          <a:ln>
            <a:solidFill>
              <a:srgbClr val="FF0000"/>
            </a:solidFill>
          </a:ln>
        </p:spPr>
        <p:txBody>
          <a:bodyPr>
            <a:normAutofit fontScale="90000"/>
          </a:bodyPr>
          <a:lstStyle/>
          <a:p>
            <a:r>
              <a:rPr lang="en-US" dirty="0">
                <a:solidFill>
                  <a:srgbClr val="FF0000"/>
                </a:solidFill>
              </a:rPr>
              <a:t>Restored </a:t>
            </a:r>
            <a:r>
              <a:rPr lang="en-US" dirty="0"/>
              <a:t>Jurisdiction - Tribal Sovereignty </a:t>
            </a:r>
          </a:p>
        </p:txBody>
      </p:sp>
      <p:sp>
        <p:nvSpPr>
          <p:cNvPr id="4" name="Content Placeholder 3"/>
          <p:cNvSpPr>
            <a:spLocks noGrp="1"/>
          </p:cNvSpPr>
          <p:nvPr>
            <p:ph sz="half" idx="2"/>
          </p:nvPr>
        </p:nvSpPr>
        <p:spPr>
          <a:xfrm>
            <a:off x="152400" y="1066800"/>
            <a:ext cx="4547616" cy="5410200"/>
          </a:xfrm>
        </p:spPr>
        <p:txBody>
          <a:bodyPr>
            <a:noAutofit/>
          </a:bodyPr>
          <a:lstStyle/>
          <a:p>
            <a:pPr marL="0" indent="0"/>
            <a:endParaRPr lang="en-US" sz="2800" dirty="0"/>
          </a:p>
          <a:p>
            <a:pPr marL="0" indent="0">
              <a:buNone/>
            </a:pPr>
            <a:r>
              <a:rPr lang="en-US" sz="2800" dirty="0"/>
              <a:t>Tribes possess all powers of self government, except those relinquished under treaties, those that Congress has expressly extinguished, and those that federal courts have ruled are subject to existing federal law or are not consistent with national policies. </a:t>
            </a:r>
          </a:p>
        </p:txBody>
      </p:sp>
      <p:sp>
        <p:nvSpPr>
          <p:cNvPr id="6" name="Content Placeholder 5"/>
          <p:cNvSpPr>
            <a:spLocks noGrp="1"/>
          </p:cNvSpPr>
          <p:nvPr>
            <p:ph sz="quarter" idx="4"/>
          </p:nvPr>
        </p:nvSpPr>
        <p:spPr>
          <a:xfrm>
            <a:off x="4700016" y="1701848"/>
            <a:ext cx="4291584" cy="4851352"/>
          </a:xfrm>
        </p:spPr>
        <p:txBody>
          <a:bodyPr>
            <a:normAutofit/>
          </a:bodyPr>
          <a:lstStyle/>
          <a:p>
            <a:pPr marL="457200" indent="-457200">
              <a:buFont typeface="+mj-lt"/>
              <a:buAutoNum type="arabicPeriod"/>
            </a:pPr>
            <a:endParaRPr lang="en-US" dirty="0"/>
          </a:p>
          <a:p>
            <a:pPr marL="0" indent="0"/>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016" y="1315616"/>
            <a:ext cx="4367784" cy="4602536"/>
          </a:xfrm>
          <a:prstGeom prst="rect">
            <a:avLst/>
          </a:prstGeom>
        </p:spPr>
      </p:pic>
    </p:spTree>
    <p:extLst>
      <p:ext uri="{BB962C8B-B14F-4D97-AF65-F5344CB8AC3E}">
        <p14:creationId xmlns:p14="http://schemas.microsoft.com/office/powerpoint/2010/main" val="247027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 y="365760"/>
            <a:ext cx="8016240" cy="548640"/>
          </a:xfrm>
        </p:spPr>
        <p:txBody>
          <a:bodyPr>
            <a:normAutofit fontScale="90000"/>
          </a:bodyPr>
          <a:lstStyle/>
          <a:p>
            <a:r>
              <a:rPr lang="en-US" sz="3600" i="1" dirty="0"/>
              <a:t>Oliphant v. Suquamish Indian Tribe </a:t>
            </a:r>
          </a:p>
        </p:txBody>
      </p:sp>
      <p:sp>
        <p:nvSpPr>
          <p:cNvPr id="6" name="Content Placeholder 5"/>
          <p:cNvSpPr>
            <a:spLocks noGrp="1"/>
          </p:cNvSpPr>
          <p:nvPr>
            <p:ph sz="half" idx="2"/>
          </p:nvPr>
        </p:nvSpPr>
        <p:spPr>
          <a:xfrm>
            <a:off x="76200" y="774441"/>
            <a:ext cx="4794380" cy="6083559"/>
          </a:xfrm>
        </p:spPr>
        <p:txBody>
          <a:bodyPr>
            <a:normAutofit fontScale="47500" lnSpcReduction="20000"/>
          </a:bodyPr>
          <a:lstStyle/>
          <a:p>
            <a:pPr marL="0" lvl="0" indent="0"/>
            <a:endParaRPr lang="en-US" sz="3600" dirty="0">
              <a:latin typeface="+mj-lt"/>
            </a:endParaRPr>
          </a:p>
          <a:p>
            <a:pPr marL="0" lvl="0" indent="0">
              <a:buNone/>
            </a:pPr>
            <a:r>
              <a:rPr lang="en-US" sz="6500" b="1" dirty="0">
                <a:latin typeface="+mj-lt"/>
              </a:rPr>
              <a:t>“In the absence of affirmative withdrawal by treaty or statute, I am of the view that Indian tribes enjoy, as a necessary aspect of their retained sovereignty, the right to try and punish all persons who commit offenses against tribal law within the reservation. Accordingly, I dissent.”  </a:t>
            </a:r>
          </a:p>
          <a:p>
            <a:pPr marL="0" lvl="0" indent="0">
              <a:buNone/>
            </a:pPr>
            <a:endParaRPr lang="en-US" sz="6500" b="1" dirty="0">
              <a:latin typeface="+mj-lt"/>
            </a:endParaRPr>
          </a:p>
          <a:p>
            <a:pPr marL="0" lvl="0" indent="0">
              <a:buNone/>
            </a:pPr>
            <a:r>
              <a:rPr lang="en-US" sz="6500" b="1" dirty="0">
                <a:latin typeface="+mj-lt"/>
              </a:rPr>
              <a:t>~Justice Thurgood Marshall      </a:t>
            </a:r>
          </a:p>
          <a:p>
            <a:pPr marL="0" lvl="0" indent="0">
              <a:buNone/>
            </a:pPr>
            <a:r>
              <a:rPr lang="en-US" sz="3600" b="1" dirty="0">
                <a:latin typeface="+mj-lt"/>
              </a:rPr>
              <a:t>                                              1978   </a:t>
            </a:r>
            <a:endParaRPr lang="en-US" sz="2800" b="1" dirty="0">
              <a:latin typeface="+mj-lt"/>
            </a:endParaRPr>
          </a:p>
        </p:txBody>
      </p:sp>
      <p:pic>
        <p:nvPicPr>
          <p:cNvPr id="7" name="Content Placeholder 6">
            <a:extLst>
              <a:ext uri="{FF2B5EF4-FFF2-40B4-BE49-F238E27FC236}">
                <a16:creationId xmlns:a16="http://schemas.microsoft.com/office/drawing/2014/main" id="{E12AF7AD-0578-45F6-B308-9069A4BC227A}"/>
              </a:ext>
            </a:extLst>
          </p:cNvPr>
          <p:cNvPicPr>
            <a:picLocks noGrp="1" noChangeAspect="1"/>
          </p:cNvPicPr>
          <p:nvPr>
            <p:ph sz="quarter" idx="4"/>
          </p:nvPr>
        </p:nvPicPr>
        <p:blipFill>
          <a:blip r:embed="rId3"/>
          <a:stretch>
            <a:fillRect/>
          </a:stretch>
        </p:blipFill>
        <p:spPr>
          <a:xfrm>
            <a:off x="5012093" y="990600"/>
            <a:ext cx="3962400" cy="4876800"/>
          </a:xfrm>
          <a:prstGeom prst="rect">
            <a:avLst/>
          </a:prstGeom>
        </p:spPr>
      </p:pic>
    </p:spTree>
    <p:extLst>
      <p:ext uri="{BB962C8B-B14F-4D97-AF65-F5344CB8AC3E}">
        <p14:creationId xmlns:p14="http://schemas.microsoft.com/office/powerpoint/2010/main" val="1426643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C40D-03DA-4397-93D0-D0D6180BDB15}"/>
              </a:ext>
            </a:extLst>
          </p:cNvPr>
          <p:cNvSpPr>
            <a:spLocks noGrp="1"/>
          </p:cNvSpPr>
          <p:nvPr>
            <p:ph type="title"/>
          </p:nvPr>
        </p:nvSpPr>
        <p:spPr>
          <a:xfrm>
            <a:off x="76200" y="365760"/>
            <a:ext cx="8267700" cy="548640"/>
          </a:xfrm>
          <a:ln>
            <a:solidFill>
              <a:srgbClr val="0070C0"/>
            </a:solidFill>
          </a:ln>
        </p:spPr>
        <p:txBody>
          <a:bodyPr/>
          <a:lstStyle/>
          <a:p>
            <a:pPr algn="ctr"/>
            <a:r>
              <a:rPr lang="en-US" b="1" dirty="0">
                <a:solidFill>
                  <a:srgbClr val="FF0000"/>
                </a:solidFill>
              </a:rPr>
              <a:t>VAWA 2013 </a:t>
            </a:r>
          </a:p>
        </p:txBody>
      </p:sp>
      <p:sp>
        <p:nvSpPr>
          <p:cNvPr id="4" name="Content Placeholder 3">
            <a:extLst>
              <a:ext uri="{FF2B5EF4-FFF2-40B4-BE49-F238E27FC236}">
                <a16:creationId xmlns:a16="http://schemas.microsoft.com/office/drawing/2014/main" id="{A7E30189-B1B1-497F-BCDC-B7BC3EBFBD4C}"/>
              </a:ext>
            </a:extLst>
          </p:cNvPr>
          <p:cNvSpPr>
            <a:spLocks noGrp="1"/>
          </p:cNvSpPr>
          <p:nvPr>
            <p:ph sz="half" idx="2"/>
          </p:nvPr>
        </p:nvSpPr>
        <p:spPr>
          <a:xfrm>
            <a:off x="76200" y="1097280"/>
            <a:ext cx="3962400" cy="5989320"/>
          </a:xfrm>
          <a:ln>
            <a:solidFill>
              <a:srgbClr val="FFFF00"/>
            </a:solidFill>
          </a:ln>
        </p:spPr>
        <p:txBody>
          <a:bodyPr>
            <a:normAutofit/>
          </a:bodyPr>
          <a:lstStyle/>
          <a:p>
            <a:r>
              <a:rPr lang="en-US" dirty="0">
                <a:solidFill>
                  <a:srgbClr val="FF0000"/>
                </a:solidFill>
              </a:rPr>
              <a:t>Nature of SDVCJ criminal jurisdiction   </a:t>
            </a:r>
          </a:p>
          <a:p>
            <a:pPr marL="0" indent="0"/>
            <a:r>
              <a:rPr lang="en-US" dirty="0"/>
              <a:t>Notwithstanding any other provision of law, in addition to all powers of self-government…the powers of self-government of a participating tribe include the inherent power of that tribe, which is hereby recognized and affirmed, to exercise special domestic violence criminal jurisdiction over all persons.  </a:t>
            </a:r>
          </a:p>
          <a:p>
            <a:pPr marL="0" indent="0"/>
            <a:r>
              <a:rPr lang="en-US" dirty="0"/>
              <a:t>25 U.S. Code § 1304 (b)(1) </a:t>
            </a:r>
          </a:p>
          <a:p>
            <a:endParaRPr lang="en-US" dirty="0"/>
          </a:p>
        </p:txBody>
      </p:sp>
      <p:pic>
        <p:nvPicPr>
          <p:cNvPr id="11" name="Content Placeholder 10">
            <a:extLst>
              <a:ext uri="{FF2B5EF4-FFF2-40B4-BE49-F238E27FC236}">
                <a16:creationId xmlns:a16="http://schemas.microsoft.com/office/drawing/2014/main" id="{81D60046-948C-4AD2-ADF8-A3EF715ECA8D}"/>
              </a:ext>
            </a:extLst>
          </p:cNvPr>
          <p:cNvPicPr>
            <a:picLocks noGrp="1" noChangeAspect="1"/>
          </p:cNvPicPr>
          <p:nvPr>
            <p:ph sz="quarter" idx="4"/>
          </p:nvPr>
        </p:nvPicPr>
        <p:blipFill>
          <a:blip r:embed="rId2"/>
          <a:stretch>
            <a:fillRect/>
          </a:stretch>
        </p:blipFill>
        <p:spPr>
          <a:xfrm>
            <a:off x="2590800" y="929640"/>
            <a:ext cx="7749540" cy="4998719"/>
          </a:xfrm>
          <a:prstGeom prst="rect">
            <a:avLst/>
          </a:prstGeom>
        </p:spPr>
      </p:pic>
    </p:spTree>
    <p:extLst>
      <p:ext uri="{BB962C8B-B14F-4D97-AF65-F5344CB8AC3E}">
        <p14:creationId xmlns:p14="http://schemas.microsoft.com/office/powerpoint/2010/main" val="297686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85800"/>
            <a:ext cx="8382000" cy="6022161"/>
          </a:xfrm>
          <a:prstGeom prst="rect">
            <a:avLst/>
          </a:prstGeom>
          <a:solidFill>
            <a:schemeClr val="accent3">
              <a:lumMod val="20000"/>
              <a:lumOff val="80000"/>
            </a:schemeClr>
          </a:solidFill>
        </p:spPr>
        <p:txBody>
          <a:bodyPr wrap="square" numCol="3" spcCol="274320" rtlCol="0">
            <a:spAutoFit/>
          </a:bodyPr>
          <a:lstStyle/>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Pascua Yaqui Tribe (AZ)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February 20, 2014.</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40 Arrests. 20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Tulalip Tribes of Washington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February 20, 2014.</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25 Arrests. 16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Confederated Tribes of the Umatilla Indian Reservation (OR)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February 20, 2014.</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13 Arrests. 8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Sisseton-Wahpeton </a:t>
            </a:r>
            <a:r>
              <a:rPr kumimoji="0" lang="en-US" sz="1200" b="1" i="0" u="none" strike="noStrike" kern="1200" cap="none" spc="0" normalizeH="0" baseline="0" noProof="0" dirty="0" err="1">
                <a:ln>
                  <a:noFill/>
                </a:ln>
                <a:solidFill>
                  <a:prstClr val="black"/>
                </a:solidFill>
                <a:effectLst/>
                <a:uLnTx/>
                <a:uFillTx/>
                <a:latin typeface="Gill Sans MT" panose="020B0502020104020203" pitchFamily="34" charset="0"/>
                <a:ea typeface="Times New Roman" panose="02020603050405020304" pitchFamily="18" charset="0"/>
                <a:cs typeface="+mn-cs"/>
              </a:rPr>
              <a:t>Oyate</a:t>
            </a: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(SD/ND)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6, 2015.</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8 Arrests. 7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Assiniboine &amp; Sioux Tribes of the Fort Peck Reservation (MT)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6, 2015.*	</a:t>
            </a:r>
            <a:b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18 Arrests. 6 Convictions.</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Little Traverse Bay Bands of Odawa Indians (MI)</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7, 2015.	</a:t>
            </a:r>
            <a:b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Alabama-Coushatta Tribe of Texas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7, 2015.	</a:t>
            </a:r>
            <a:b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2 Arrests. 1 Conviction.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Choctaw Nation of Oklahoma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May 9, 2015.	</a:t>
            </a:r>
            <a:b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3 Arrests. 3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Eastern Band of Cherokee Indians (NC)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June 8, 2015.</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25 Arrests. 12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Seminole Nation of Oklahoma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July 6, 2015.	</a:t>
            </a:r>
            <a:b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Sac and Fox Nation (OK)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1,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Kickapoo Tribe of Oklahoma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15,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err="1">
                <a:ln>
                  <a:noFill/>
                </a:ln>
                <a:solidFill>
                  <a:prstClr val="black"/>
                </a:solidFill>
                <a:effectLst/>
                <a:uLnTx/>
                <a:uFillTx/>
                <a:latin typeface="Gill Sans MT" panose="020B0502020104020203" pitchFamily="34" charset="0"/>
                <a:ea typeface="Times New Roman" panose="02020603050405020304" pitchFamily="18" charset="0"/>
                <a:cs typeface="+mn-cs"/>
              </a:rPr>
              <a:t>Nottawaseppi</a:t>
            </a: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Huron Band of Potawatomi (MI)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18,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Muscogee (Creek) Nation (OK)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March 28,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lang="en-US" sz="1200" dirty="0">
                <a:solidFill>
                  <a:prstClr val="black"/>
                </a:solidFill>
                <a:latin typeface="Gill Sans MT" panose="020B0502020104020203" pitchFamily="34" charset="0"/>
                <a:ea typeface="Times New Roman" panose="02020603050405020304" pitchFamily="18" charset="0"/>
              </a:rPr>
              <a:t>1 Conviction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Standing Rock Sioux Tribe (SD/ND)</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May 1,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1 Arrest. 1 Conviction.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Sault Ste. Marie Tribe of Chippewa (MI)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December 13, 2016.</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8 Arrests. 2 Convictions.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Chitimacha Tribe of Louisiana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February 1, 2017.</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Lower Elwha Klallam Tribe (WA)</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Exercising jurisdiction since June 5, 2017.</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rPr>
              <a:t>No arrests.</a:t>
            </a: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effectLst/>
                <a:uLnTx/>
                <a:uFillTx/>
                <a:latin typeface="Gill Sans MT" panose="020B0502020104020203" pitchFamily="34" charset="0"/>
                <a:ea typeface="Times New Roman" panose="02020603050405020304" pitchFamily="18" charset="0"/>
                <a:cs typeface="+mn-cs"/>
              </a:rPr>
              <a:t>Cherokee Nation (OK) </a:t>
            </a: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endParaRPr kumimoji="0" lang="en-US" sz="1200" b="1" i="0" u="none" strike="noStrike" kern="1200" cap="none" spc="0" normalizeH="0" baseline="0" noProof="0" dirty="0">
              <a:ln>
                <a:noFill/>
              </a:ln>
              <a:effectLst/>
              <a:uLnTx/>
              <a:uFillTx/>
              <a:latin typeface="Gill Sans MT" panose="020B0502020104020203" pitchFamily="34" charset="0"/>
              <a:ea typeface="Times New Roman" panose="02020603050405020304" pitchFamily="18" charset="0"/>
              <a:cs typeface="+mn-cs"/>
            </a:endParaRP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effectLst/>
                <a:uLnTx/>
                <a:uFillTx/>
                <a:latin typeface="Gill Sans MT" panose="020B0502020104020203" pitchFamily="34" charset="0"/>
                <a:ea typeface="Times New Roman" panose="02020603050405020304" pitchFamily="18" charset="0"/>
                <a:cs typeface="+mn-cs"/>
              </a:rPr>
              <a:t>Port Gamble S’Klallam Tribe (WA)</a:t>
            </a: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1" i="0" u="none" strike="noStrike" kern="1200" cap="none" spc="0" normalizeH="0" baseline="0" noProof="0" dirty="0">
                <a:ln>
                  <a:noFill/>
                </a:ln>
                <a:effectLst/>
                <a:uLnTx/>
                <a:uFillTx/>
                <a:latin typeface="Gill Sans MT" panose="020B0502020104020203" pitchFamily="34" charset="0"/>
                <a:ea typeface="Times New Roman" panose="02020603050405020304" pitchFamily="18" charset="0"/>
                <a:cs typeface="+mn-cs"/>
              </a:rPr>
              <a:t>Gila River Indian Community (AZ)   </a:t>
            </a:r>
          </a:p>
          <a:p>
            <a:pPr marL="85725" marR="0" lvl="0" indent="0" algn="l" defTabSz="914400" rtl="0" eaLnBrk="1" fontAlgn="base" latinLnBrk="0" hangingPunct="1">
              <a:lnSpc>
                <a:spcPct val="115000"/>
              </a:lnSpc>
              <a:spcBef>
                <a:spcPct val="0"/>
              </a:spcBef>
              <a:spcAft>
                <a:spcPct val="0"/>
              </a:spcAft>
              <a:buClrTx/>
              <a:buSzTx/>
              <a:buFontTx/>
              <a:buNone/>
              <a:tabLst>
                <a:tab pos="85725" algn="l"/>
                <a:tab pos="5100638" algn="r"/>
              </a:tabLst>
              <a:defRPr/>
            </a:pPr>
            <a:r>
              <a:rPr kumimoji="0" lang="en-US" sz="1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 arrest. </a:t>
            </a:r>
          </a:p>
          <a:p>
            <a:pPr marL="85725" marR="0" lvl="0" indent="-85725"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sto MT" panose="02040603050505030304" pitchFamily="18" charset="0"/>
                <a:ea typeface="Times New Roman" panose="02020603050405020304" pitchFamily="18" charset="0"/>
                <a:cs typeface="+mn-cs"/>
              </a:rPr>
              <a:t>* Denotes Pilot Project Tribe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 name="Text Box 2"/>
          <p:cNvSpPr txBox="1">
            <a:spLocks noChangeArrowheads="1"/>
          </p:cNvSpPr>
          <p:nvPr/>
        </p:nvSpPr>
        <p:spPr bwMode="auto">
          <a:xfrm>
            <a:off x="1" y="0"/>
            <a:ext cx="9144000" cy="533400"/>
          </a:xfrm>
          <a:prstGeom prst="rect">
            <a:avLst/>
          </a:prstGeom>
          <a:solidFill>
            <a:srgbClr val="954F72">
              <a:lumMod val="50000"/>
            </a:srgbClr>
          </a:solidFill>
          <a:ln w="9525">
            <a:noFill/>
            <a:miter lim="800000"/>
            <a:headEnd/>
            <a:tailEnd/>
          </a:ln>
        </p:spPr>
        <p:txBody>
          <a:bodyPr rot="0" vert="horz" wrap="square" lIns="68580" tIns="34290" rIns="68580" bIns="34290" anchor="t" anchorCtr="0" upright="1">
            <a:noAutofit/>
          </a:bodyPr>
          <a:lstStyle/>
          <a:p>
            <a:pPr marL="0" marR="0" lvl="0" indent="0" algn="ctr" defTabSz="685800" rtl="0" eaLnBrk="1" fontAlgn="base" latinLnBrk="0" hangingPunct="1">
              <a:lnSpc>
                <a:spcPct val="115000"/>
              </a:lnSpc>
              <a:spcBef>
                <a:spcPct val="0"/>
              </a:spcBef>
              <a:spcAft>
                <a:spcPct val="0"/>
              </a:spcAft>
              <a:buClrTx/>
              <a:buSzTx/>
              <a:buFontTx/>
              <a:buNone/>
              <a:tabLst/>
              <a:defRPr/>
            </a:pPr>
            <a:r>
              <a:rPr kumimoji="0" lang="en-US" sz="2800" b="1" i="0" u="none" strike="noStrike" kern="0" cap="small" spc="0" normalizeH="0" baseline="0" noProof="0" dirty="0">
                <a:ln>
                  <a:noFill/>
                </a:ln>
                <a:solidFill>
                  <a:prstClr val="white"/>
                </a:solidFill>
                <a:effectLst/>
                <a:uLnTx/>
                <a:uFillTx/>
                <a:latin typeface="Gill Sans MT" panose="020B0502020104020203" pitchFamily="34" charset="0"/>
                <a:ea typeface="Times New Roman" panose="02020603050405020304" pitchFamily="18" charset="0"/>
                <a:cs typeface="+mn-cs"/>
              </a:rPr>
              <a:t>SDVCJ Implementing Tribes</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7145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MILESTONE: EXTRADITION </a:t>
            </a:r>
          </a:p>
        </p:txBody>
      </p:sp>
      <p:sp>
        <p:nvSpPr>
          <p:cNvPr id="3" name="Content Placeholder 2"/>
          <p:cNvSpPr>
            <a:spLocks noGrp="1"/>
          </p:cNvSpPr>
          <p:nvPr>
            <p:ph idx="1"/>
          </p:nvPr>
        </p:nvSpPr>
        <p:spPr>
          <a:xfrm>
            <a:off x="594360" y="1446245"/>
            <a:ext cx="8473440" cy="5259355"/>
          </a:xfrm>
        </p:spPr>
        <p:txBody>
          <a:bodyPr>
            <a:normAutofit/>
          </a:bodyPr>
          <a:lstStyle/>
          <a:p>
            <a:r>
              <a:rPr lang="en-US" dirty="0"/>
              <a:t>2 VAWA Offenders with Post-Conviction Tribal Warrants </a:t>
            </a:r>
          </a:p>
          <a:p>
            <a:pPr marL="0" indent="0">
              <a:buNone/>
            </a:pPr>
            <a:endParaRPr lang="en-US" dirty="0"/>
          </a:p>
          <a:p>
            <a:r>
              <a:rPr lang="en-US" dirty="0"/>
              <a:t>Probation Absconders </a:t>
            </a:r>
          </a:p>
          <a:p>
            <a:r>
              <a:rPr lang="en-US" dirty="0"/>
              <a:t>Warrant Domesticated and Executed by State (Comity), pursuant to state statute. </a:t>
            </a:r>
          </a:p>
          <a:p>
            <a:endParaRPr lang="en-US" dirty="0"/>
          </a:p>
          <a:p>
            <a:r>
              <a:rPr lang="en-US" dirty="0"/>
              <a:t>Offenders Extradited by State of Arizona (Pima County) to Tribal Court </a:t>
            </a:r>
          </a:p>
          <a:p>
            <a:endParaRPr lang="en-US" dirty="0"/>
          </a:p>
          <a:p>
            <a:pPr marL="0" indent="0">
              <a:buNone/>
            </a:pPr>
            <a:r>
              <a:rPr lang="en-US" dirty="0"/>
              <a:t>***Along with Orders of Protection Tribal Jurisdictional reach is expanded  into state.  (DOJ TAP Program NCIC Access) </a:t>
            </a:r>
          </a:p>
        </p:txBody>
      </p:sp>
    </p:spTree>
    <p:extLst>
      <p:ext uri="{BB962C8B-B14F-4D97-AF65-F5344CB8AC3E}">
        <p14:creationId xmlns:p14="http://schemas.microsoft.com/office/powerpoint/2010/main" val="31304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C35AA-98B3-8942-A131-35A70498BCF4}"/>
              </a:ext>
            </a:extLst>
          </p:cNvPr>
          <p:cNvSpPr>
            <a:spLocks noGrp="1"/>
          </p:cNvSpPr>
          <p:nvPr>
            <p:ph type="title"/>
          </p:nvPr>
        </p:nvSpPr>
        <p:spPr>
          <a:xfrm>
            <a:off x="628650" y="279918"/>
            <a:ext cx="7886700" cy="771005"/>
          </a:xfrm>
        </p:spPr>
        <p:txBody>
          <a:bodyPr/>
          <a:lstStyle/>
          <a:p>
            <a:pPr algn="ctr"/>
            <a:r>
              <a:rPr lang="en-US" dirty="0"/>
              <a:t>2019  VAWA Reauthorization </a:t>
            </a:r>
          </a:p>
        </p:txBody>
      </p:sp>
      <p:sp>
        <p:nvSpPr>
          <p:cNvPr id="3" name="Content Placeholder 2">
            <a:extLst>
              <a:ext uri="{FF2B5EF4-FFF2-40B4-BE49-F238E27FC236}">
                <a16:creationId xmlns:a16="http://schemas.microsoft.com/office/drawing/2014/main" id="{A17D2DF1-3DE4-2F4D-A884-561C12A000E0}"/>
              </a:ext>
            </a:extLst>
          </p:cNvPr>
          <p:cNvSpPr>
            <a:spLocks noGrp="1"/>
          </p:cNvSpPr>
          <p:nvPr>
            <p:ph idx="1"/>
          </p:nvPr>
        </p:nvSpPr>
        <p:spPr>
          <a:xfrm>
            <a:off x="102637" y="951722"/>
            <a:ext cx="8948057" cy="4855355"/>
          </a:xfrm>
        </p:spPr>
        <p:txBody>
          <a:bodyPr>
            <a:noAutofit/>
          </a:bodyPr>
          <a:lstStyle/>
          <a:p>
            <a:r>
              <a:rPr lang="en-US" sz="2400" dirty="0"/>
              <a:t>Domestic violence;  </a:t>
            </a:r>
          </a:p>
          <a:p>
            <a:r>
              <a:rPr lang="en-US" sz="2400" dirty="0"/>
              <a:t>dating violence; </a:t>
            </a:r>
          </a:p>
          <a:p>
            <a:r>
              <a:rPr lang="en-US" sz="2400" dirty="0"/>
              <a:t>Stalking;  </a:t>
            </a:r>
          </a:p>
          <a:p>
            <a:r>
              <a:rPr lang="en-US" sz="2400" dirty="0"/>
              <a:t>Sex trafficking;  </a:t>
            </a:r>
          </a:p>
          <a:p>
            <a:r>
              <a:rPr lang="en-US" sz="2400" dirty="0"/>
              <a:t>Sexual violence;  </a:t>
            </a:r>
          </a:p>
          <a:p>
            <a:r>
              <a:rPr lang="en-US" sz="2400" dirty="0"/>
              <a:t>Missing and murdered Indians; </a:t>
            </a:r>
          </a:p>
          <a:p>
            <a:r>
              <a:rPr lang="en-US" sz="2400" dirty="0"/>
              <a:t>DV against a child or elder; </a:t>
            </a:r>
          </a:p>
          <a:p>
            <a:r>
              <a:rPr lang="en-US" sz="2400" dirty="0"/>
              <a:t>Obstruction of justice; </a:t>
            </a:r>
          </a:p>
          <a:p>
            <a:r>
              <a:rPr lang="en-US" sz="2400" dirty="0"/>
              <a:t>Assault of a law enforcement or correction officer; </a:t>
            </a:r>
          </a:p>
          <a:p>
            <a:r>
              <a:rPr lang="en-US" sz="2400" dirty="0"/>
              <a:t>Tribal Access Program (TAP) funding; and  </a:t>
            </a:r>
          </a:p>
          <a:p>
            <a:r>
              <a:rPr lang="en-US" sz="2400" dirty="0"/>
              <a:t>Alaska Pilot project to allow up to five tribes in Alaska to implement special tribal criminal jurisdiction</a:t>
            </a:r>
          </a:p>
        </p:txBody>
      </p:sp>
    </p:spTree>
    <p:extLst>
      <p:ext uri="{BB962C8B-B14F-4D97-AF65-F5344CB8AC3E}">
        <p14:creationId xmlns:p14="http://schemas.microsoft.com/office/powerpoint/2010/main" val="4109167242"/>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1069</Words>
  <Application>Microsoft Office PowerPoint</Application>
  <PresentationFormat>On-screen Show (4:3)</PresentationFormat>
  <Paragraphs>129</Paragraphs>
  <Slides>14</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ＭＳ Ｐゴシック</vt:lpstr>
      <vt:lpstr>Arial</vt:lpstr>
      <vt:lpstr>Calibri</vt:lpstr>
      <vt:lpstr>Calibri Light</vt:lpstr>
      <vt:lpstr>Calisto MT</vt:lpstr>
      <vt:lpstr>Franklin Gothic Book</vt:lpstr>
      <vt:lpstr>Franklin Gothic Medium</vt:lpstr>
      <vt:lpstr>Gill Sans MT</vt:lpstr>
      <vt:lpstr>Helvetica</vt:lpstr>
      <vt:lpstr>Times New Roman</vt:lpstr>
      <vt:lpstr>Tunga</vt:lpstr>
      <vt:lpstr>Wingdings</vt:lpstr>
      <vt:lpstr>Office Theme</vt:lpstr>
      <vt:lpstr>Angles</vt:lpstr>
      <vt:lpstr>PowerPoint Presentation</vt:lpstr>
      <vt:lpstr>“Public Safety &amp; Justice – Strong Tribal Court Systems Strengthen Tribal Sovereignty and Self-Governance: Tribal Court Assessments”  </vt:lpstr>
      <vt:lpstr>Why Do This Now?  </vt:lpstr>
      <vt:lpstr>Restored Jurisdiction - Tribal Sovereignty </vt:lpstr>
      <vt:lpstr>Oliphant v. Suquamish Indian Tribe </vt:lpstr>
      <vt:lpstr>VAWA 2013 </vt:lpstr>
      <vt:lpstr>PowerPoint Presentation</vt:lpstr>
      <vt:lpstr>Other MILESTONE: EXTRADITION </vt:lpstr>
      <vt:lpstr>2019  VAWA Reauthorization </vt:lpstr>
      <vt:lpstr>D.O.J. TRIBAL ACCESS PROGRAM (the TAP)</vt:lpstr>
      <vt:lpstr>What is the Real Life Effects of CJIS Access?</vt:lpstr>
      <vt:lpstr>Why Do This Now? </vt:lpstr>
      <vt:lpstr>Inflection Point </vt:lpstr>
      <vt:lpstr>Pokagon Band Court house under construction. Set to be open in late fall 2019. (Sheldon Spotted Elk FB)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Ricki McCarroll</dc:creator>
  <cp:lastModifiedBy>Fred Urbina</cp:lastModifiedBy>
  <cp:revision>17</cp:revision>
  <dcterms:created xsi:type="dcterms:W3CDTF">2019-02-06T18:23:49Z</dcterms:created>
  <dcterms:modified xsi:type="dcterms:W3CDTF">2019-04-04T05:45:52Z</dcterms:modified>
</cp:coreProperties>
</file>