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3" r:id="rId3"/>
    <p:sldId id="265" r:id="rId4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C2D3B"/>
    <a:srgbClr val="7F293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706"/>
    <p:restoredTop sz="94684"/>
  </p:normalViewPr>
  <p:slideViewPr>
    <p:cSldViewPr snapToGrid="0" snapToObjects="1">
      <p:cViewPr>
        <p:scale>
          <a:sx n="76" d="100"/>
          <a:sy n="76" d="100"/>
        </p:scale>
        <p:origin x="-2748" y="-109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slide" Target="slides/slide3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>
            <a:extLst>
              <a:ext uri="{FF2B5EF4-FFF2-40B4-BE49-F238E27FC236}">
                <a16:creationId xmlns="" xmlns:a16="http://schemas.microsoft.com/office/drawing/2014/main" id="{35BBEAC2-CA4F-3343-BC79-48189AC8D4A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36576" y="0"/>
            <a:ext cx="9179728" cy="6884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12654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45C0AB5B-17E5-664C-B97B-AA6DEA12A62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16182" y="1709739"/>
            <a:ext cx="7194406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="" xmlns:a16="http://schemas.microsoft.com/office/drawing/2014/main" id="{CECE3A2D-8E3A-4C41-B663-703787F3DB7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316182" y="4589464"/>
            <a:ext cx="7194406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B7B1AF37-A026-8043-8215-5A82864009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A9BD3FDF-A07C-D74F-BA25-63CEECA3CE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C3CE6026-BA40-B14F-AD5A-2D576287AC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="" xmlns:a16="http://schemas.microsoft.com/office/drawing/2014/main" id="{A30196A2-5576-E549-A061-B0C0655F9CA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r="88030"/>
          <a:stretch/>
        </p:blipFill>
        <p:spPr>
          <a:xfrm>
            <a:off x="0" y="0"/>
            <a:ext cx="1094509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162103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=""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="" xmlns:a16="http://schemas.microsoft.com/office/drawing/2014/main" id="{7BD3D19B-A672-2A41-B04E-B9CD85C0F4A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="" xmlns:a16="http://schemas.microsoft.com/office/drawing/2014/main" id="{0E072C19-6F0A-524D-94A8-B9512F74187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116"/>
          <a:stretch/>
        </p:blipFill>
        <p:spPr>
          <a:xfrm>
            <a:off x="0" y="0"/>
            <a:ext cx="9144000" cy="1360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759737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1C35EB49-3509-264B-8955-EED0DB639B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="" xmlns:a16="http://schemas.microsoft.com/office/drawing/2014/main" id="{33317041-5B85-8949-A427-541178CEA8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28650" y="1825625"/>
            <a:ext cx="78867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2ECB4D51-2768-4840-9367-A8BDEE5FD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7FD88ACC-52F5-A740-A55E-6DC78B760A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F0889C85-FA0E-014F-98C4-BA00AC2A44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="" xmlns:a16="http://schemas.microsoft.com/office/drawing/2014/main" id="{E97AB403-CBE8-2F4B-A7C5-B5991F446AB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="" xmlns:a16="http://schemas.microsoft.com/office/drawing/2014/main" id="{4971862B-DE00-F149-A28B-8AA5D508268E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t="85448"/>
          <a:stretch/>
        </p:blipFill>
        <p:spPr>
          <a:xfrm>
            <a:off x="0" y="3461"/>
            <a:ext cx="9144000" cy="1330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0537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88EFC929-17E1-1C4F-8ECF-5D67FB9F0D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="" xmlns:a16="http://schemas.microsoft.com/office/drawing/2014/main" id="{599282DB-94A5-8543-AAF8-723EAE8E113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="" xmlns:a16="http://schemas.microsoft.com/office/drawing/2014/main" id="{712FDBEE-DC18-804E-855A-4D1F448FC68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398145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="" xmlns:a16="http://schemas.microsoft.com/office/drawing/2014/main" id="{D2D59F47-78A5-4349-9ABD-D551B145A4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="" xmlns:a16="http://schemas.microsoft.com/office/drawing/2014/main" id="{B8BFB891-9588-1E4F-BA37-6747750437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="" xmlns:a16="http://schemas.microsoft.com/office/drawing/2014/main" id="{D8AA831A-2E7F-0F4E-B06D-2429311396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8" name="Picture 7">
            <a:extLst>
              <a:ext uri="{FF2B5EF4-FFF2-40B4-BE49-F238E27FC236}">
                <a16:creationId xmlns="" xmlns:a16="http://schemas.microsoft.com/office/drawing/2014/main" id="{AA6D5F12-49FE-4442-8B76-D306DB5375A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355625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AB1B15E9-3BA6-2D42-88E5-221FE44E52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="" xmlns:a16="http://schemas.microsoft.com/office/drawing/2014/main" id="{557CF85E-07B0-F241-8887-931064ACFAF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="" xmlns:a16="http://schemas.microsoft.com/office/drawing/2014/main" id="{4CA9C2F2-3A38-E24E-98D8-2EFAF829D19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="" xmlns:a16="http://schemas.microsoft.com/office/drawing/2014/main" id="{9B1ADDA0-F520-4E4B-848D-3668A3C13FC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="" xmlns:a16="http://schemas.microsoft.com/office/drawing/2014/main" id="{281E883C-434E-9543-97B2-54D4A0BE02A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30200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="" xmlns:a16="http://schemas.microsoft.com/office/drawing/2014/main" id="{9EB121F0-45C9-C94B-A9FA-D62AD086CB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="" xmlns:a16="http://schemas.microsoft.com/office/drawing/2014/main" id="{A9C61E54-498B-8E49-8937-C58975D4EC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="" xmlns:a16="http://schemas.microsoft.com/office/drawing/2014/main" id="{744E3E29-7C73-9246-BC37-9B5CA50D23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10" name="Picture 9">
            <a:extLst>
              <a:ext uri="{FF2B5EF4-FFF2-40B4-BE49-F238E27FC236}">
                <a16:creationId xmlns="" xmlns:a16="http://schemas.microsoft.com/office/drawing/2014/main" id="{FFD1889C-F179-E244-A6C2-EF24FE81C37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19823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="" xmlns:a16="http://schemas.microsoft.com/office/drawing/2014/main" id="{7CAD5E71-9419-6B49-AEF7-D698C98D87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="" xmlns:a16="http://schemas.microsoft.com/office/drawing/2014/main" id="{03BBA8DB-D8E1-3742-833B-3724D8AE24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="" xmlns:a16="http://schemas.microsoft.com/office/drawing/2014/main" id="{89D390BE-240D-1E44-A4FB-19E244F364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="" xmlns:a16="http://schemas.microsoft.com/office/drawing/2014/main" id="{FA39E133-57DC-234C-955F-396A648D071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="" xmlns:a16="http://schemas.microsoft.com/office/drawing/2014/main" id="{86213591-99B2-864A-B61A-E9C32F74C3D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3600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57076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="" xmlns:a16="http://schemas.microsoft.com/office/drawing/2014/main" id="{DE0DAACB-C77B-D84B-8B8E-EE8CA0FF66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="" xmlns:a16="http://schemas.microsoft.com/office/drawing/2014/main" id="{89565D40-5AE6-DE47-9409-38A4B23A1A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="" xmlns:a16="http://schemas.microsoft.com/office/drawing/2014/main" id="{94305310-CFF8-8042-8A4D-B10870B022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="" xmlns:a16="http://schemas.microsoft.com/office/drawing/2014/main" id="{C3D334EF-06D3-684F-B4F7-8EAD822CF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42012"/>
            <a:ext cx="9144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95115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="" xmlns:a16="http://schemas.microsoft.com/office/drawing/2014/main" id="{B99CF5EA-E7F9-A24A-9C7C-346A219F1D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="" xmlns:a16="http://schemas.microsoft.com/office/drawing/2014/main" id="{E4E53BB1-CE02-2A42-9040-584ABD369C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="" xmlns:a16="http://schemas.microsoft.com/office/drawing/2014/main" id="{E597CAA9-D28E-F347-A51E-0AD98F99AB9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B23BC9-64A8-9549-87CA-F6F54DE25F39}" type="datetimeFigureOut">
              <a:rPr lang="en-US" smtClean="0"/>
              <a:t>3/27/2019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="" xmlns:a16="http://schemas.microsoft.com/office/drawing/2014/main" id="{7E508DE6-CB5F-C24C-96A2-1B017B1212B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="" xmlns:a16="http://schemas.microsoft.com/office/drawing/2014/main" id="{4663050C-36F2-EA4D-B56F-B08E022EAD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8ABA67-FC50-654E-8A96-218D4BBD577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8415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1" r:id="rId2"/>
    <p:sldLayoutId id="2147483650" r:id="rId3"/>
    <p:sldLayoutId id="2147483660" r:id="rId4"/>
    <p:sldLayoutId id="2147483652" r:id="rId5"/>
    <p:sldLayoutId id="2147483653" r:id="rId6"/>
    <p:sldLayoutId id="2147483654" r:id="rId7"/>
    <p:sldLayoutId id="2147483655" r:id="rId8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b="1" i="0" kern="1200">
          <a:solidFill>
            <a:srgbClr val="9C2D3B"/>
          </a:solidFill>
          <a:latin typeface="Helvetica" pitchFamily="2" charset="0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b="0" i="0" kern="1200">
          <a:solidFill>
            <a:schemeClr val="tx1"/>
          </a:solidFill>
          <a:latin typeface="Helvetica" pitchFamily="2" charset="0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jpeg"/><Relationship Id="rId3" Type="http://schemas.openxmlformats.org/officeDocument/2006/relationships/image" Target="../media/image5.jpeg"/><Relationship Id="rId7" Type="http://schemas.openxmlformats.org/officeDocument/2006/relationships/image" Target="../media/image9.pn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8.jpeg"/><Relationship Id="rId5" Type="http://schemas.openxmlformats.org/officeDocument/2006/relationships/image" Target="../media/image7.jpeg"/><Relationship Id="rId4" Type="http://schemas.openxmlformats.org/officeDocument/2006/relationships/image" Target="../media/image6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7" Type="http://schemas.openxmlformats.org/officeDocument/2006/relationships/image" Target="../media/image16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5.png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754088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/>
          <p:cNvGrpSpPr/>
          <p:nvPr/>
        </p:nvGrpSpPr>
        <p:grpSpPr>
          <a:xfrm>
            <a:off x="515174" y="150539"/>
            <a:ext cx="8238995" cy="5805587"/>
            <a:chOff x="228600" y="304800"/>
            <a:chExt cx="8763000" cy="6374411"/>
          </a:xfrm>
        </p:grpSpPr>
        <p:sp>
          <p:nvSpPr>
            <p:cNvPr id="18" name="TextBox 17"/>
            <p:cNvSpPr txBox="1"/>
            <p:nvPr/>
          </p:nvSpPr>
          <p:spPr>
            <a:xfrm>
              <a:off x="228600" y="304800"/>
              <a:ext cx="8763000" cy="64207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200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Office of Self Governance, HQ Office</a:t>
              </a:r>
              <a:endParaRPr lang="en-US" sz="32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grpSp>
          <p:nvGrpSpPr>
            <p:cNvPr id="19" name="Group 18"/>
            <p:cNvGrpSpPr/>
            <p:nvPr/>
          </p:nvGrpSpPr>
          <p:grpSpPr>
            <a:xfrm>
              <a:off x="515642" y="1189495"/>
              <a:ext cx="8171158" cy="5489716"/>
              <a:chOff x="515642" y="1189495"/>
              <a:chExt cx="8171158" cy="5489716"/>
            </a:xfrm>
          </p:grpSpPr>
          <p:sp>
            <p:nvSpPr>
              <p:cNvPr id="20" name="TextBox 19"/>
              <p:cNvSpPr txBox="1"/>
              <p:nvPr/>
            </p:nvSpPr>
            <p:spPr>
              <a:xfrm>
                <a:off x="533400" y="3534598"/>
                <a:ext cx="1828800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 smtClean="0"/>
                  <a:t>Sharee M. Freeman, Director </a:t>
                </a:r>
                <a:endParaRPr lang="en-US" sz="1200" dirty="0"/>
              </a:p>
            </p:txBody>
          </p:sp>
          <p:sp>
            <p:nvSpPr>
              <p:cNvPr id="21" name="TextBox 20"/>
              <p:cNvSpPr txBox="1"/>
              <p:nvPr/>
            </p:nvSpPr>
            <p:spPr>
              <a:xfrm>
                <a:off x="2375115" y="3502199"/>
                <a:ext cx="2234984" cy="50689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 smtClean="0"/>
                  <a:t>Emma Phillips, Administrative Specialist</a:t>
                </a:r>
                <a:endParaRPr lang="en-US" sz="1200" dirty="0"/>
              </a:p>
            </p:txBody>
          </p:sp>
          <p:sp>
            <p:nvSpPr>
              <p:cNvPr id="22" name="TextBox 21"/>
              <p:cNvSpPr txBox="1"/>
              <p:nvPr/>
            </p:nvSpPr>
            <p:spPr>
              <a:xfrm>
                <a:off x="5852227" y="6190035"/>
                <a:ext cx="1817176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 smtClean="0"/>
                  <a:t>Lance Fisher, Financial Specialist</a:t>
                </a:r>
                <a:endParaRPr lang="en-US" sz="1200" dirty="0"/>
              </a:p>
            </p:txBody>
          </p:sp>
          <p:sp>
            <p:nvSpPr>
              <p:cNvPr id="23" name="TextBox 22"/>
              <p:cNvSpPr txBox="1"/>
              <p:nvPr/>
            </p:nvSpPr>
            <p:spPr>
              <a:xfrm>
                <a:off x="4493136" y="3534598"/>
                <a:ext cx="2226349" cy="50689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 smtClean="0"/>
                  <a:t>Kenneth Reinfeld, Senior Policy/Program Analyst</a:t>
                </a:r>
                <a:endParaRPr lang="en-US" sz="1200" dirty="0"/>
              </a:p>
            </p:txBody>
          </p:sp>
          <p:sp>
            <p:nvSpPr>
              <p:cNvPr id="24" name="TextBox 23"/>
              <p:cNvSpPr txBox="1"/>
              <p:nvPr/>
            </p:nvSpPr>
            <p:spPr>
              <a:xfrm>
                <a:off x="6755001" y="3502199"/>
                <a:ext cx="1931799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 smtClean="0"/>
                  <a:t>Dan Santiago, Chief Financial Officer</a:t>
                </a:r>
                <a:endParaRPr lang="en-US" sz="1200" dirty="0"/>
              </a:p>
            </p:txBody>
          </p:sp>
          <p:sp>
            <p:nvSpPr>
              <p:cNvPr id="25" name="TextBox 24"/>
              <p:cNvSpPr txBox="1"/>
              <p:nvPr/>
            </p:nvSpPr>
            <p:spPr>
              <a:xfrm>
                <a:off x="3682227" y="6203790"/>
                <a:ext cx="1723097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 smtClean="0"/>
                  <a:t>Celeste Engles, Financial Specialist</a:t>
                </a:r>
                <a:endParaRPr lang="en-US" sz="1200" dirty="0"/>
              </a:p>
            </p:txBody>
          </p:sp>
          <p:sp>
            <p:nvSpPr>
              <p:cNvPr id="26" name="TextBox 25"/>
              <p:cNvSpPr txBox="1"/>
              <p:nvPr/>
            </p:nvSpPr>
            <p:spPr>
              <a:xfrm>
                <a:off x="1460715" y="6217546"/>
                <a:ext cx="1828799" cy="461665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1200" dirty="0" smtClean="0"/>
                  <a:t>Vickie Hanvey, Program/Policy Analyst</a:t>
                </a:r>
                <a:endParaRPr lang="en-US" sz="1200" dirty="0"/>
              </a:p>
            </p:txBody>
          </p:sp>
          <p:pic>
            <p:nvPicPr>
              <p:cNvPr id="27" name="Picture 26" descr="http://www.justice.gov/crs/images/freeman.jpg"/>
              <p:cNvPicPr/>
              <p:nvPr/>
            </p:nvPicPr>
            <p:blipFill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15642" y="1189495"/>
                <a:ext cx="1828800" cy="2286000"/>
              </a:xfrm>
              <a:prstGeom prst="rect">
                <a:avLst/>
              </a:prstGeom>
              <a:noFill/>
              <a:ln>
                <a:noFill/>
              </a:ln>
              <a:extLst/>
            </p:spPr>
          </p:pic>
          <p:pic>
            <p:nvPicPr>
              <p:cNvPr id="28" name="Picture 27"/>
              <p:cNvPicPr/>
              <p:nvPr/>
            </p:nvPicPr>
            <p:blipFill rotWithShape="1">
              <a:blip r:embed="rId3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3084" r="19519"/>
              <a:stretch/>
            </p:blipFill>
            <p:spPr>
              <a:xfrm>
                <a:off x="2586199" y="1219200"/>
                <a:ext cx="1739443" cy="2286000"/>
              </a:xfrm>
              <a:prstGeom prst="rect">
                <a:avLst/>
              </a:prstGeom>
            </p:spPr>
          </p:pic>
          <p:pic>
            <p:nvPicPr>
              <p:cNvPr id="29" name="Content Placeholder 3" descr="Ken.jpg"/>
              <p:cNvPicPr/>
              <p:nvPr/>
            </p:nvPicPr>
            <p:blipFill rotWithShape="1">
              <a:blip r:embed="rId4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r="9140" b="3460"/>
              <a:stretch/>
            </p:blipFill>
            <p:spPr bwMode="auto">
              <a:xfrm>
                <a:off x="4672417" y="1189495"/>
                <a:ext cx="1710625" cy="2286000"/>
              </a:xfrm>
              <a:prstGeom prst="rect">
                <a:avLst/>
              </a:prstGeom>
              <a:noFill/>
              <a:ln>
                <a:noFill/>
              </a:ln>
              <a:extLst>
                <a:ext uri="{53640926-AAD7-44D8-BBD7-CCE9431645EC}">
                  <a14:shadowObscured xmlns:a14="http://schemas.microsoft.com/office/drawing/2010/main"/>
                </a:ext>
              </a:extLst>
            </p:spPr>
          </p:pic>
          <p:pic>
            <p:nvPicPr>
              <p:cNvPr id="30" name="Picture 29" descr="C:\Users\vickie.hanvey\Downloads\Dan photo.jpg"/>
              <p:cNvPicPr/>
              <p:nvPr/>
            </p:nvPicPr>
            <p:blipFill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719486" y="1189495"/>
                <a:ext cx="1949556" cy="2286000"/>
              </a:xfrm>
              <a:prstGeom prst="rect">
                <a:avLst/>
              </a:prstGeom>
              <a:noFill/>
              <a:ln>
                <a:noFill/>
              </a:ln>
            </p:spPr>
          </p:pic>
          <p:pic>
            <p:nvPicPr>
              <p:cNvPr id="31" name="Content Placeholder 3"/>
              <p:cNvPicPr/>
              <p:nvPr/>
            </p:nvPicPr>
            <p:blipFill>
              <a:blip r:embed="rId6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430041" y="4108481"/>
                <a:ext cx="1828801" cy="2133600"/>
              </a:xfrm>
              <a:prstGeom prst="rect">
                <a:avLst/>
              </a:prstGeom>
            </p:spPr>
          </p:pic>
          <p:pic>
            <p:nvPicPr>
              <p:cNvPr id="32" name="Picture 31"/>
              <p:cNvPicPr/>
              <p:nvPr/>
            </p:nvPicPr>
            <p:blipFill>
              <a:blip r:embed="rId7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677791" y="4108481"/>
                <a:ext cx="1710625" cy="2133600"/>
              </a:xfrm>
              <a:prstGeom prst="rect">
                <a:avLst/>
              </a:prstGeom>
              <a:noFill/>
              <a:ln>
                <a:noFill/>
              </a:ln>
              <a:extLst/>
            </p:spPr>
          </p:pic>
          <p:pic>
            <p:nvPicPr>
              <p:cNvPr id="33" name="Picture 32" descr="C:\Users\vickie.hanvey\AppData\Local\Microsoft\Windows\Temporary Internet Files\Content.Word\IMG_2059.jpg"/>
              <p:cNvPicPr/>
              <p:nvPr/>
            </p:nvPicPr>
            <p:blipFill>
              <a:blip r:embed="rId8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822844" y="4108481"/>
                <a:ext cx="1828801" cy="2133600"/>
              </a:xfrm>
              <a:prstGeom prst="rect">
                <a:avLst/>
              </a:prstGeom>
              <a:noFill/>
              <a:ln>
                <a:noFill/>
              </a:ln>
            </p:spPr>
          </p:pic>
        </p:grpSp>
      </p:grpSp>
    </p:spTree>
    <p:extLst>
      <p:ext uri="{BB962C8B-B14F-4D97-AF65-F5344CB8AC3E}">
        <p14:creationId xmlns:p14="http://schemas.microsoft.com/office/powerpoint/2010/main" val="133632102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/>
          <p:cNvGrpSpPr/>
          <p:nvPr/>
        </p:nvGrpSpPr>
        <p:grpSpPr>
          <a:xfrm>
            <a:off x="247389" y="263047"/>
            <a:ext cx="8646090" cy="5671679"/>
            <a:chOff x="-228600" y="83862"/>
            <a:chExt cx="9372600" cy="6511333"/>
          </a:xfrm>
        </p:grpSpPr>
        <p:sp>
          <p:nvSpPr>
            <p:cNvPr id="4" name="TextBox 3"/>
            <p:cNvSpPr txBox="1"/>
            <p:nvPr/>
          </p:nvSpPr>
          <p:spPr>
            <a:xfrm>
              <a:off x="-228600" y="83862"/>
              <a:ext cx="9372600" cy="67134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200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Office of Self Governance, Northwest Field </a:t>
              </a:r>
              <a:r>
                <a:rPr lang="en-US" sz="3200" dirty="0" smtClean="0">
                  <a:latin typeface="Times New Roman" panose="02020603050405020304" pitchFamily="18" charset="0"/>
                  <a:cs typeface="Times New Roman" panose="02020603050405020304" pitchFamily="18" charset="0"/>
                </a:rPr>
                <a:t>Office</a:t>
              </a:r>
              <a:endParaRPr lang="en-US" sz="3200" dirty="0">
                <a:latin typeface="Times New Roman" panose="02020603050405020304" pitchFamily="18" charset="0"/>
                <a:cs typeface="Times New Roman" panose="02020603050405020304" pitchFamily="18" charset="0"/>
              </a:endParaRPr>
            </a:p>
          </p:txBody>
        </p:sp>
        <p:pic>
          <p:nvPicPr>
            <p:cNvPr id="5" name="Content Placeholder 3" descr="Matt.JPG"/>
            <p:cNvPicPr/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051877" y="1027957"/>
              <a:ext cx="1843723" cy="2286000"/>
            </a:xfrm>
            <a:prstGeom prst="rect">
              <a:avLst/>
            </a:prstGeom>
            <a:noFill/>
            <a:ln>
              <a:noFill/>
            </a:ln>
            <a:extLst/>
          </p:spPr>
        </p:pic>
        <p:pic>
          <p:nvPicPr>
            <p:cNvPr id="6" name="Picture 5"/>
            <p:cNvPicPr/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571175" y="1056718"/>
              <a:ext cx="1839025" cy="2286000"/>
            </a:xfrm>
            <a:prstGeom prst="rect">
              <a:avLst/>
            </a:prstGeom>
            <a:noFill/>
          </p:spPr>
        </p:pic>
        <p:pic>
          <p:nvPicPr>
            <p:cNvPr id="7" name="Content Placeholder 3" descr="Gordon.JPG"/>
            <p:cNvPicPr/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19800" y="1027957"/>
              <a:ext cx="1752601" cy="2286000"/>
            </a:xfrm>
            <a:prstGeom prst="rect">
              <a:avLst/>
            </a:prstGeom>
            <a:noFill/>
            <a:ln>
              <a:noFill/>
            </a:ln>
            <a:extLst/>
          </p:spPr>
        </p:pic>
        <p:pic>
          <p:nvPicPr>
            <p:cNvPr id="8" name="Content Placeholder 3" descr="Fina.jpg"/>
            <p:cNvPicPr/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019589" y="4028517"/>
              <a:ext cx="1843723" cy="2133599"/>
            </a:xfrm>
            <a:prstGeom prst="rect">
              <a:avLst/>
            </a:prstGeom>
            <a:noFill/>
            <a:ln>
              <a:noFill/>
            </a:ln>
            <a:extLst/>
          </p:spPr>
        </p:pic>
        <p:pic>
          <p:nvPicPr>
            <p:cNvPr id="9" name="Picture 8"/>
            <p:cNvPicPr/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571175" y="3999756"/>
              <a:ext cx="1839025" cy="2133599"/>
            </a:xfrm>
            <a:prstGeom prst="rect">
              <a:avLst/>
            </a:prstGeom>
            <a:noFill/>
            <a:ln>
              <a:noFill/>
            </a:ln>
            <a:extLst/>
          </p:spPr>
        </p:pic>
        <p:pic>
          <p:nvPicPr>
            <p:cNvPr id="11" name="Picture 10" descr="C:\Users\vickie.hanvey\AppData\Local\Microsoft\Windows\Temporary Internet Files\Content.Word\miles.jpg"/>
            <p:cNvPicPr/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096000" y="4014310"/>
              <a:ext cx="1752601" cy="2133599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13" name="TextBox 12"/>
            <p:cNvSpPr txBox="1"/>
            <p:nvPr/>
          </p:nvSpPr>
          <p:spPr>
            <a:xfrm>
              <a:off x="3183013" y="3342717"/>
              <a:ext cx="2566349" cy="53001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/>
                <a:t>Maureen </a:t>
              </a:r>
              <a:r>
                <a:rPr lang="en-US" sz="1200" dirty="0" err="1" smtClean="0"/>
                <a:t>Marcellay</a:t>
              </a:r>
              <a:r>
                <a:rPr lang="en-US" sz="1200" dirty="0" smtClean="0"/>
                <a:t>, Program Support Assistant</a:t>
              </a:r>
              <a:endParaRPr lang="en-US" sz="1200" dirty="0"/>
            </a:p>
          </p:txBody>
        </p:sp>
        <p:sp>
          <p:nvSpPr>
            <p:cNvPr id="14" name="TextBox 13"/>
            <p:cNvSpPr txBox="1"/>
            <p:nvPr/>
          </p:nvSpPr>
          <p:spPr>
            <a:xfrm>
              <a:off x="806766" y="3313956"/>
              <a:ext cx="2186148" cy="53001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/>
                <a:t>Matthew </a:t>
              </a:r>
              <a:r>
                <a:rPr lang="en-US" sz="1200" dirty="0" err="1" smtClean="0"/>
                <a:t>Kallappa</a:t>
              </a:r>
              <a:r>
                <a:rPr lang="en-US" sz="1200" dirty="0" smtClean="0"/>
                <a:t>, NWFO Manager </a:t>
              </a:r>
              <a:endParaRPr lang="en-US" sz="1200" dirty="0"/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5844411" y="3323872"/>
              <a:ext cx="2080389" cy="53001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/>
                <a:t>Gordon Smith, Compact Negotiator</a:t>
              </a:r>
              <a:endParaRPr lang="en-US" sz="1200" dirty="0"/>
            </a:p>
          </p:txBody>
        </p:sp>
        <p:sp>
          <p:nvSpPr>
            <p:cNvPr id="16" name="TextBox 15"/>
            <p:cNvSpPr txBox="1"/>
            <p:nvPr/>
          </p:nvSpPr>
          <p:spPr>
            <a:xfrm>
              <a:off x="1027050" y="6127713"/>
              <a:ext cx="18288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/>
                <a:t>Rufina L. </a:t>
              </a:r>
              <a:r>
                <a:rPr lang="en-US" sz="1200" dirty="0" err="1" smtClean="0"/>
                <a:t>Villicana</a:t>
              </a:r>
              <a:r>
                <a:rPr lang="en-US" sz="1200" dirty="0" smtClean="0"/>
                <a:t>, Financial Specialist</a:t>
              </a:r>
              <a:endParaRPr lang="en-US" sz="1200" dirty="0"/>
            </a:p>
          </p:txBody>
        </p:sp>
        <p:sp>
          <p:nvSpPr>
            <p:cNvPr id="17" name="TextBox 16"/>
            <p:cNvSpPr txBox="1"/>
            <p:nvPr/>
          </p:nvSpPr>
          <p:spPr>
            <a:xfrm>
              <a:off x="3581400" y="6098949"/>
              <a:ext cx="18288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/>
                <a:t>Thomas </a:t>
              </a:r>
              <a:r>
                <a:rPr lang="en-US" sz="1200" dirty="0" err="1" smtClean="0"/>
                <a:t>Gubatayao</a:t>
              </a:r>
              <a:r>
                <a:rPr lang="en-US" sz="1200" dirty="0" smtClean="0"/>
                <a:t>, Financial Specialist</a:t>
              </a:r>
              <a:endParaRPr lang="en-US" sz="1200" dirty="0"/>
            </a:p>
          </p:txBody>
        </p:sp>
        <p:sp>
          <p:nvSpPr>
            <p:cNvPr id="18" name="TextBox 17"/>
            <p:cNvSpPr txBox="1"/>
            <p:nvPr/>
          </p:nvSpPr>
          <p:spPr>
            <a:xfrm>
              <a:off x="6096000" y="6133530"/>
              <a:ext cx="1828800" cy="46166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200" dirty="0" smtClean="0"/>
                <a:t>Miles Reader, Financial Specialist</a:t>
              </a:r>
              <a:endParaRPr lang="en-US" sz="1200" dirty="0"/>
            </a:p>
          </p:txBody>
        </p:sp>
      </p:grpSp>
    </p:spTree>
    <p:extLst>
      <p:ext uri="{BB962C8B-B14F-4D97-AF65-F5344CB8AC3E}">
        <p14:creationId xmlns:p14="http://schemas.microsoft.com/office/powerpoint/2010/main" val="395803060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129</TotalTime>
  <Words>86</Words>
  <Application>Microsoft Office PowerPoint</Application>
  <PresentationFormat>On-screen Show (4:3)</PresentationFormat>
  <Paragraphs>15</Paragraphs>
  <Slides>3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4" baseType="lpstr">
      <vt:lpstr>Office Theme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Ricki McCarroll</dc:creator>
  <cp:lastModifiedBy>Phillips, Emma</cp:lastModifiedBy>
  <cp:revision>5</cp:revision>
  <dcterms:created xsi:type="dcterms:W3CDTF">2019-02-06T18:23:49Z</dcterms:created>
  <dcterms:modified xsi:type="dcterms:W3CDTF">2019-03-27T15:36:57Z</dcterms:modified>
</cp:coreProperties>
</file>