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4" r:id="rId2"/>
    <p:sldId id="307" r:id="rId3"/>
    <p:sldId id="311" r:id="rId4"/>
    <p:sldId id="337" r:id="rId5"/>
    <p:sldId id="338" r:id="rId6"/>
    <p:sldId id="339" r:id="rId7"/>
    <p:sldId id="340" r:id="rId8"/>
    <p:sldId id="341" r:id="rId9"/>
    <p:sldId id="312" r:id="rId10"/>
    <p:sldId id="328" r:id="rId11"/>
    <p:sldId id="326" r:id="rId12"/>
    <p:sldId id="343" r:id="rId13"/>
    <p:sldId id="344" r:id="rId14"/>
    <p:sldId id="346" r:id="rId15"/>
    <p:sldId id="347" r:id="rId16"/>
    <p:sldId id="345" r:id="rId17"/>
    <p:sldId id="331" r:id="rId18"/>
    <p:sldId id="342" r:id="rId19"/>
    <p:sldId id="27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13B9A9"/>
    <a:srgbClr val="139DB9"/>
    <a:srgbClr val="1C7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118" autoAdjust="0"/>
  </p:normalViewPr>
  <p:slideViewPr>
    <p:cSldViewPr snapToGrid="0">
      <p:cViewPr varScale="1">
        <p:scale>
          <a:sx n="38" d="100"/>
          <a:sy n="38" d="100"/>
        </p:scale>
        <p:origin x="11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D61B3E3A-1289-4DE1-9010-C2DE6715CF1F}" type="datetimeFigureOut">
              <a:rPr lang="en-US" smtClean="0"/>
              <a:t>4/24/2019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38A42969-7783-45E4-B032-B77B56A121F1}" type="slidenum">
              <a:rPr lang="en-US" smtClean="0"/>
              <a:t>‹#›</a:t>
            </a:fld>
            <a:endParaRPr lang="en-US"/>
          </a:p>
        </p:txBody>
      </p:sp>
    </p:spTree>
    <p:extLst>
      <p:ext uri="{BB962C8B-B14F-4D97-AF65-F5344CB8AC3E}">
        <p14:creationId xmlns:p14="http://schemas.microsoft.com/office/powerpoint/2010/main" val="265237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1</a:t>
            </a:fld>
            <a:endParaRPr lang="en-US"/>
          </a:p>
        </p:txBody>
      </p:sp>
    </p:spTree>
    <p:extLst>
      <p:ext uri="{BB962C8B-B14F-4D97-AF65-F5344CB8AC3E}">
        <p14:creationId xmlns:p14="http://schemas.microsoft.com/office/powerpoint/2010/main" val="1590163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 There are also state specific fact sheets on SDPI. </a:t>
            </a:r>
          </a:p>
          <a:p>
            <a:endParaRPr lang="en-US" i="0" baseline="0" dirty="0" smtClean="0"/>
          </a:p>
          <a:p>
            <a:r>
              <a:rPr lang="en-US" i="0" baseline="0" dirty="0" smtClean="0"/>
              <a:t>They are available on our website www.nihb.org/sdpi </a:t>
            </a:r>
          </a:p>
        </p:txBody>
      </p:sp>
      <p:sp>
        <p:nvSpPr>
          <p:cNvPr id="4" name="Slide Number Placeholder 3"/>
          <p:cNvSpPr>
            <a:spLocks noGrp="1"/>
          </p:cNvSpPr>
          <p:nvPr>
            <p:ph type="sldNum" sz="quarter" idx="10"/>
          </p:nvPr>
        </p:nvSpPr>
        <p:spPr/>
        <p:txBody>
          <a:bodyPr/>
          <a:lstStyle/>
          <a:p>
            <a:fld id="{38A42969-7783-45E4-B032-B77B56A121F1}" type="slidenum">
              <a:rPr lang="en-US" smtClean="0"/>
              <a:t>10</a:t>
            </a:fld>
            <a:endParaRPr lang="en-US"/>
          </a:p>
        </p:txBody>
      </p:sp>
    </p:spTree>
    <p:extLst>
      <p:ext uri="{BB962C8B-B14F-4D97-AF65-F5344CB8AC3E}">
        <p14:creationId xmlns:p14="http://schemas.microsoft.com/office/powerpoint/2010/main" val="216210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president proposed a total budget of $5.9 billion for IHS in FY 2020.   This includes increases for services like hospitals and clinics, behavioral health and $25 million investment in Health IT.  The budget also proposes to eliminate funding for Health education and cut funding dramatically for CHRs.  This would be accompanied by an increase of $20 million for the nationalization of the CHAP program. </a:t>
            </a:r>
          </a:p>
          <a:p>
            <a:endParaRPr lang="en-US" baseline="0" dirty="0" smtClean="0"/>
          </a:p>
          <a:p>
            <a:r>
              <a:rPr lang="en-US" baseline="0" dirty="0" smtClean="0"/>
              <a:t>It includes $25 million for IHS to treat and prevent HIV and Hepatitis C.  This is much more than IHS is currently getting, but it is a drop in the bucket when taking need into account.   We – as tribes – need to come to a conclusion on where we see the need, where the money should be spent.  Tribal direct funding, would be one important aspect for this.  They have recommended it go to TECs. </a:t>
            </a:r>
          </a:p>
          <a:p>
            <a:endParaRPr lang="en-US" baseline="0" dirty="0" smtClean="0"/>
          </a:p>
          <a:p>
            <a:r>
              <a:rPr lang="en-US" baseline="0" dirty="0" smtClean="0"/>
              <a:t>Increase proposed is very nominal.  It would not keep up with inflation, population growth, CSC need, or 105(l) lease need.</a:t>
            </a:r>
          </a:p>
          <a:p>
            <a:endParaRPr lang="en-US" baseline="0" dirty="0" smtClean="0"/>
          </a:p>
          <a:p>
            <a:r>
              <a:rPr lang="en-US" baseline="0" dirty="0" smtClean="0"/>
              <a:t>There are also deep cuts proposed to the Medicaid program which would propose block grants to the states instead of the current system where all care is reimbursed as it is used.    This would be VERY problematic for the IHS and Tribes which rely heavily on Medicaid funding. </a:t>
            </a:r>
          </a:p>
          <a:p>
            <a:endParaRPr lang="en-US" baseline="0" dirty="0" smtClean="0"/>
          </a:p>
          <a:p>
            <a:r>
              <a:rPr lang="en-US" baseline="0" dirty="0" smtClean="0"/>
              <a:t>Administration also proposed to eliminate the Good Health and Wellness in Indian Country program.  They did the same thing last year, but NIHB was successful in getting the program increased by $5 million (DOUBLED in the House bill).  </a:t>
            </a:r>
          </a:p>
        </p:txBody>
      </p:sp>
      <p:sp>
        <p:nvSpPr>
          <p:cNvPr id="4" name="Slide Number Placeholder 3"/>
          <p:cNvSpPr>
            <a:spLocks noGrp="1"/>
          </p:cNvSpPr>
          <p:nvPr>
            <p:ph type="sldNum" sz="quarter" idx="10"/>
          </p:nvPr>
        </p:nvSpPr>
        <p:spPr/>
        <p:txBody>
          <a:bodyPr/>
          <a:lstStyle/>
          <a:p>
            <a:fld id="{38A42969-7783-45E4-B032-B77B56A121F1}" type="slidenum">
              <a:rPr lang="en-US" smtClean="0"/>
              <a:t>11</a:t>
            </a:fld>
            <a:endParaRPr lang="en-US"/>
          </a:p>
        </p:txBody>
      </p:sp>
    </p:spTree>
    <p:extLst>
      <p:ext uri="{BB962C8B-B14F-4D97-AF65-F5344CB8AC3E}">
        <p14:creationId xmlns:p14="http://schemas.microsoft.com/office/powerpoint/2010/main" val="86227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12</a:t>
            </a:fld>
            <a:endParaRPr lang="en-US"/>
          </a:p>
        </p:txBody>
      </p:sp>
    </p:spTree>
    <p:extLst>
      <p:ext uri="{BB962C8B-B14F-4D97-AF65-F5344CB8AC3E}">
        <p14:creationId xmlns:p14="http://schemas.microsoft.com/office/powerpoint/2010/main" val="204300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13</a:t>
            </a:fld>
            <a:endParaRPr lang="en-US"/>
          </a:p>
        </p:txBody>
      </p:sp>
    </p:spTree>
    <p:extLst>
      <p:ext uri="{BB962C8B-B14F-4D97-AF65-F5344CB8AC3E}">
        <p14:creationId xmlns:p14="http://schemas.microsoft.com/office/powerpoint/2010/main" val="96176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14</a:t>
            </a:fld>
            <a:endParaRPr lang="en-US"/>
          </a:p>
        </p:txBody>
      </p:sp>
    </p:spTree>
    <p:extLst>
      <p:ext uri="{BB962C8B-B14F-4D97-AF65-F5344CB8AC3E}">
        <p14:creationId xmlns:p14="http://schemas.microsoft.com/office/powerpoint/2010/main" val="149905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15</a:t>
            </a:fld>
            <a:endParaRPr lang="en-US"/>
          </a:p>
        </p:txBody>
      </p:sp>
    </p:spTree>
    <p:extLst>
      <p:ext uri="{BB962C8B-B14F-4D97-AF65-F5344CB8AC3E}">
        <p14:creationId xmlns:p14="http://schemas.microsoft.com/office/powerpoint/2010/main" val="365919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Create an optional eligibility category under federal Medicaid law providing authority for states to extend Medicaid eligibility to all AI/ANs with household income up to 138% of the federal poverty level (FPL).  </a:t>
            </a:r>
          </a:p>
          <a:p>
            <a:pPr lvl="1"/>
            <a:r>
              <a:rPr lang="en-US" sz="1200" kern="1200" dirty="0" smtClean="0">
                <a:solidFill>
                  <a:schemeClr val="tx1"/>
                </a:solidFill>
                <a:effectLst/>
                <a:latin typeface="+mn-lt"/>
                <a:ea typeface="+mn-ea"/>
                <a:cs typeface="+mn-cs"/>
              </a:rPr>
              <a:t>This would universally implement Medicaid expansion for all American Indians and Alaska Natives, regardless of the state where they reside. </a:t>
            </a:r>
          </a:p>
          <a:p>
            <a:pPr lvl="0"/>
            <a:r>
              <a:rPr lang="en-US" sz="1200" kern="1200" dirty="0" smtClean="0">
                <a:solidFill>
                  <a:schemeClr val="tx1"/>
                </a:solidFill>
                <a:effectLst/>
                <a:latin typeface="+mn-lt"/>
                <a:ea typeface="+mn-ea"/>
                <a:cs typeface="+mn-cs"/>
              </a:rPr>
              <a:t>2. Authorize all providers in the Indian health system, in all states to receive Medicaid reimbursement for the services they are authorized to provide under the Indian Health Care Improvement Act (IHCIA)—referred to as Qualified Indian Provider Services—when delivered to AI/</a:t>
            </a:r>
            <a:r>
              <a:rPr lang="en-US" sz="1200" kern="1200" dirty="0" err="1" smtClean="0">
                <a:solidFill>
                  <a:schemeClr val="tx1"/>
                </a:solidFill>
                <a:effectLst/>
                <a:latin typeface="+mn-lt"/>
                <a:ea typeface="+mn-ea"/>
                <a:cs typeface="+mn-cs"/>
              </a:rPr>
              <a:t>ANs.</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Currently, IHS and Tribes can only receive reimbursement for QIPS services that are authorized through the state Medicaid agency.  This reinforces the direct relationship between Tribes and the federal government, rather than relying on state authority. </a:t>
            </a:r>
          </a:p>
          <a:p>
            <a:pPr lvl="0"/>
            <a:r>
              <a:rPr lang="en-US" sz="1200" kern="1200" dirty="0" smtClean="0">
                <a:solidFill>
                  <a:schemeClr val="tx1"/>
                </a:solidFill>
                <a:effectLst/>
                <a:latin typeface="+mn-lt"/>
                <a:ea typeface="+mn-ea"/>
                <a:cs typeface="+mn-cs"/>
              </a:rPr>
              <a:t>3 Extend full federal funding (through 100% FMAP) to Medicaid services furnished by urban Indian providers to AI/ANs, in addition to services furnished by IHS/Tribal providers to AI/</a:t>
            </a:r>
            <a:r>
              <a:rPr lang="en-US" sz="1200" kern="1200" dirty="0" err="1" smtClean="0">
                <a:solidFill>
                  <a:schemeClr val="tx1"/>
                </a:solidFill>
                <a:effectLst/>
                <a:latin typeface="+mn-lt"/>
                <a:ea typeface="+mn-ea"/>
                <a:cs typeface="+mn-cs"/>
              </a:rPr>
              <a:t>ANs.</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Under current law, only services provided at IHS-operated and Tribal facilities are reimbursed by the federal government at 100%.  If services are received outside an IHS and Tribal facility –including an Urban Indian Health Program – services are reimbursed by both the state and the federal government. </a:t>
            </a:r>
          </a:p>
          <a:p>
            <a:r>
              <a:rPr lang="en-US" sz="1200" kern="1200" dirty="0" smtClean="0">
                <a:solidFill>
                  <a:schemeClr val="tx1"/>
                </a:solidFill>
                <a:effectLst/>
                <a:latin typeface="+mn-lt"/>
                <a:ea typeface="+mn-ea"/>
                <a:cs typeface="+mn-cs"/>
              </a:rPr>
              <a:t>4 In addition, the following items are included in the proposed Medicaid Indian Amendments Act:</a:t>
            </a:r>
          </a:p>
          <a:p>
            <a:pPr lvl="0"/>
            <a:r>
              <a:rPr lang="en-US" sz="1200" kern="1200" dirty="0" smtClean="0">
                <a:solidFill>
                  <a:schemeClr val="tx1"/>
                </a:solidFill>
                <a:effectLst/>
                <a:latin typeface="+mn-lt"/>
                <a:ea typeface="+mn-ea"/>
                <a:cs typeface="+mn-cs"/>
              </a:rPr>
              <a:t>Clarify in federal law and regulations that—</a:t>
            </a:r>
          </a:p>
          <a:p>
            <a:pPr lvl="1"/>
            <a:r>
              <a:rPr lang="en-US" sz="1200" kern="1200" dirty="0" smtClean="0">
                <a:solidFill>
                  <a:schemeClr val="tx1"/>
                </a:solidFill>
                <a:effectLst/>
                <a:latin typeface="+mn-lt"/>
                <a:ea typeface="+mn-ea"/>
                <a:cs typeface="+mn-cs"/>
              </a:rPr>
              <a:t>State Medicaid programs are permitted to implement policies limited to AI/ANs and/or IHCPs (through waivers or State Plan Amendments).  This is in recognition of the unique health needs of AI/ANs as well as IHCPs.  This would permit states and Tribes with increased flexibility to create special services specific to AI/ANs under the Medicaid program. </a:t>
            </a:r>
          </a:p>
          <a:p>
            <a:pPr lvl="1"/>
            <a:r>
              <a:rPr lang="en-US" sz="1200" kern="1200" dirty="0" smtClean="0">
                <a:solidFill>
                  <a:schemeClr val="tx1"/>
                </a:solidFill>
                <a:effectLst/>
                <a:latin typeface="+mn-lt"/>
                <a:ea typeface="+mn-ea"/>
                <a:cs typeface="+mn-cs"/>
              </a:rPr>
              <a:t>State Medicaid programs are prohibited from over-riding (through waivers or State Plan Amendments) Indian-specific provisions in federal Medicaid law.</a:t>
            </a:r>
          </a:p>
          <a:p>
            <a:pPr lvl="1"/>
            <a:r>
              <a:rPr lang="en-US" sz="1200" kern="1200" dirty="0" smtClean="0">
                <a:solidFill>
                  <a:schemeClr val="tx1"/>
                </a:solidFill>
                <a:effectLst/>
                <a:latin typeface="+mn-lt"/>
                <a:ea typeface="+mn-ea"/>
                <a:cs typeface="+mn-cs"/>
              </a:rPr>
              <a:t>These provisions are both intended to ensure that AI/ANs are not negatively impacted by state requirements under Medicaid such as work requirements or adding co-pays and monthly premiums. </a:t>
            </a:r>
          </a:p>
          <a:p>
            <a:pPr lvl="0"/>
            <a:r>
              <a:rPr lang="en-US" sz="1200" kern="1200" smtClean="0">
                <a:solidFill>
                  <a:schemeClr val="tx1"/>
                </a:solidFill>
                <a:effectLst/>
                <a:latin typeface="+mn-lt"/>
                <a:ea typeface="+mn-ea"/>
                <a:cs typeface="+mn-cs"/>
              </a:rPr>
              <a:t>5. Address </a:t>
            </a:r>
            <a:r>
              <a:rPr lang="en-US" sz="1200" kern="1200" dirty="0" smtClean="0">
                <a:solidFill>
                  <a:schemeClr val="tx1"/>
                </a:solidFill>
                <a:effectLst/>
                <a:latin typeface="+mn-lt"/>
                <a:ea typeface="+mn-ea"/>
                <a:cs typeface="+mn-cs"/>
              </a:rPr>
              <a:t>the “four walls” limitations on IHCP “clinic” services by removing the restriction that prohibits billing for services provided outside a clinic facility.  </a:t>
            </a:r>
          </a:p>
          <a:p>
            <a:pPr lvl="1"/>
            <a:r>
              <a:rPr lang="en-US" sz="1200" kern="1200" dirty="0" smtClean="0">
                <a:solidFill>
                  <a:schemeClr val="tx1"/>
                </a:solidFill>
                <a:effectLst/>
                <a:latin typeface="+mn-lt"/>
                <a:ea typeface="+mn-ea"/>
                <a:cs typeface="+mn-cs"/>
              </a:rPr>
              <a:t>Under the current system, Tribes and IHS can only get reimbursed for services provided </a:t>
            </a:r>
            <a:r>
              <a:rPr lang="en-US" sz="1200" b="1" i="1" kern="1200" dirty="0" smtClean="0">
                <a:solidFill>
                  <a:schemeClr val="tx1"/>
                </a:solidFill>
                <a:effectLst/>
                <a:latin typeface="+mn-lt"/>
                <a:ea typeface="+mn-ea"/>
                <a:cs typeface="+mn-cs"/>
              </a:rPr>
              <a:t>inside</a:t>
            </a:r>
            <a:r>
              <a:rPr lang="en-US" sz="1200" kern="1200" dirty="0" smtClean="0">
                <a:solidFill>
                  <a:schemeClr val="tx1"/>
                </a:solidFill>
                <a:effectLst/>
                <a:latin typeface="+mn-lt"/>
                <a:ea typeface="+mn-ea"/>
                <a:cs typeface="+mn-cs"/>
              </a:rPr>
              <a:t> the facility.  This restricts reimbursements for services like home visits, or services referred outside the IHS or Tribal facility.  It will expand the type of services that 100% FMAP can be used for and offset limited purchased/referred care appropriations.  </a:t>
            </a:r>
          </a:p>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16</a:t>
            </a:fld>
            <a:endParaRPr lang="en-US"/>
          </a:p>
        </p:txBody>
      </p:sp>
    </p:spTree>
    <p:extLst>
      <p:ext uri="{BB962C8B-B14F-4D97-AF65-F5344CB8AC3E}">
        <p14:creationId xmlns:p14="http://schemas.microsoft.com/office/powerpoint/2010/main" val="2236212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17</a:t>
            </a:fld>
            <a:endParaRPr lang="en-US"/>
          </a:p>
        </p:txBody>
      </p:sp>
    </p:spTree>
    <p:extLst>
      <p:ext uri="{BB962C8B-B14F-4D97-AF65-F5344CB8AC3E}">
        <p14:creationId xmlns:p14="http://schemas.microsoft.com/office/powerpoint/2010/main" val="1170921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18</a:t>
            </a:fld>
            <a:endParaRPr lang="en-US"/>
          </a:p>
        </p:txBody>
      </p:sp>
    </p:spTree>
    <p:extLst>
      <p:ext uri="{BB962C8B-B14F-4D97-AF65-F5344CB8AC3E}">
        <p14:creationId xmlns:p14="http://schemas.microsoft.com/office/powerpoint/2010/main" val="215395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19</a:t>
            </a:fld>
            <a:endParaRPr lang="en-US"/>
          </a:p>
        </p:txBody>
      </p:sp>
    </p:spTree>
    <p:extLst>
      <p:ext uri="{BB962C8B-B14F-4D97-AF65-F5344CB8AC3E}">
        <p14:creationId xmlns:p14="http://schemas.microsoft.com/office/powerpoint/2010/main" val="328024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2</a:t>
            </a:fld>
            <a:endParaRPr lang="en-US"/>
          </a:p>
        </p:txBody>
      </p:sp>
    </p:spTree>
    <p:extLst>
      <p:ext uri="{BB962C8B-B14F-4D97-AF65-F5344CB8AC3E}">
        <p14:creationId xmlns:p14="http://schemas.microsoft.com/office/powerpoint/2010/main" val="358358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government shutdown in early 2019 was devastating for Tribal communities.  NIHB held two national calls on the effort to</a:t>
            </a:r>
            <a:r>
              <a:rPr lang="en-US" baseline="0" dirty="0" smtClean="0"/>
              <a:t> learn the impacts that tribes were having from the shutdown.  I am sure you know full well what those impacts </a:t>
            </a:r>
            <a:r>
              <a:rPr lang="en-US" baseline="0" dirty="0" err="1" smtClean="0"/>
              <a:t>ar.e</a:t>
            </a:r>
            <a:r>
              <a:rPr lang="en-US" baseline="0" dirty="0" smtClean="0"/>
              <a:t> </a:t>
            </a:r>
          </a:p>
          <a:p>
            <a:endParaRPr lang="en-US" baseline="0" dirty="0" smtClean="0"/>
          </a:p>
          <a:p>
            <a:r>
              <a:rPr lang="en-US" baseline="0" dirty="0" smtClean="0"/>
              <a:t>Bottom line – it destabilized Native health delivery and entire communities in Indian Country.  We must find another alternative. </a:t>
            </a:r>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3</a:t>
            </a:fld>
            <a:endParaRPr lang="en-US"/>
          </a:p>
        </p:txBody>
      </p:sp>
    </p:spTree>
    <p:extLst>
      <p:ext uri="{BB962C8B-B14F-4D97-AF65-F5344CB8AC3E}">
        <p14:creationId xmlns:p14="http://schemas.microsoft.com/office/powerpoint/2010/main" val="137919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NIHB</a:t>
            </a:r>
            <a:r>
              <a:rPr lang="en-US" baseline="0" dirty="0" smtClean="0"/>
              <a:t> has been working very hard this year to get IHS advance appropriations.  This would mean IHS gets its funding passed into law a year before it would be spent, so that there would be no impacts from government shutdowns or sequestration cuts.  NIHB has had a resolution on this since at least 2011, but with the recent 35 day shutdown in close memory, it is a good time to get Congress to move on this. </a:t>
            </a:r>
          </a:p>
          <a:p>
            <a:endParaRPr lang="en-US" baseline="0" dirty="0" smtClean="0"/>
          </a:p>
          <a:p>
            <a:r>
              <a:rPr lang="en-US" baseline="0" dirty="0" smtClean="0"/>
              <a:t>It would create parity with other federal health providers like Veteran’s Administration who already have advance appropriations.  </a:t>
            </a:r>
          </a:p>
          <a:p>
            <a:endParaRPr lang="en-US" baseline="0" dirty="0" smtClean="0"/>
          </a:p>
          <a:p>
            <a:r>
              <a:rPr lang="en-US" baseline="0" dirty="0" smtClean="0"/>
              <a:t>It is also a good time to get Congressional support for this effort because the Government Accountability Office came out with a report last fall that identified a lot of strong arguments from Tribes and the IHS on why advance appropriations would be helpful in the delivery of health care.  Among other things, it cited the extra costs that go along with continual CRs and shutdowns. </a:t>
            </a:r>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4</a:t>
            </a:fld>
            <a:endParaRPr lang="en-US"/>
          </a:p>
        </p:txBody>
      </p:sp>
    </p:spTree>
    <p:extLst>
      <p:ext uri="{BB962C8B-B14F-4D97-AF65-F5344CB8AC3E}">
        <p14:creationId xmlns:p14="http://schemas.microsoft.com/office/powerpoint/2010/main" val="362690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remember that we use the right words when talking about “advance appropriations.” </a:t>
            </a:r>
          </a:p>
          <a:p>
            <a:endParaRPr lang="en-US" baseline="0" dirty="0" smtClean="0"/>
          </a:p>
          <a:p>
            <a:r>
              <a:rPr lang="en-US" baseline="0" dirty="0" smtClean="0"/>
              <a:t>Forward funding is funding that is actually given early so it has a cost score.  Some parts of tribal schools get this. </a:t>
            </a:r>
          </a:p>
          <a:p>
            <a:endParaRPr lang="en-US" baseline="0" dirty="0" smtClean="0"/>
          </a:p>
          <a:p>
            <a:r>
              <a:rPr lang="en-US" baseline="0" dirty="0" smtClean="0"/>
              <a:t>Mandatory appropriations is definitely a goal we want to see for IHS, but we do not have an idea of what a mandatory appropriations funding and distribution would look like.  There needs to be more tribal consultation and determinations before Congress could do it.  Advance appropriations can be an interim step until we are able to achieve mandatory appropriations. </a:t>
            </a:r>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5</a:t>
            </a:fld>
            <a:endParaRPr lang="en-US"/>
          </a:p>
        </p:txBody>
      </p:sp>
    </p:spTree>
    <p:extLst>
      <p:ext uri="{BB962C8B-B14F-4D97-AF65-F5344CB8AC3E}">
        <p14:creationId xmlns:p14="http://schemas.microsoft.com/office/powerpoint/2010/main" val="168198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it is so rare,</a:t>
            </a:r>
            <a:r>
              <a:rPr lang="en-US" baseline="0" dirty="0" smtClean="0"/>
              <a:t> there is not one specific pathway to achieving IHS advance appropriations. </a:t>
            </a:r>
          </a:p>
          <a:p>
            <a:endParaRPr lang="en-US" baseline="0" dirty="0" smtClean="0"/>
          </a:p>
          <a:p>
            <a:r>
              <a:rPr lang="en-US" baseline="0" dirty="0" smtClean="0"/>
              <a:t>However, we do know several things. That should (or must) happen before IHS advance appropriations can be achieved.  </a:t>
            </a:r>
          </a:p>
          <a:p>
            <a:endParaRPr lang="en-US" baseline="0" dirty="0" smtClean="0"/>
          </a:p>
          <a:p>
            <a:pPr marL="228600" indent="-228600">
              <a:buAutoNum type="arabicParenR"/>
            </a:pPr>
            <a:r>
              <a:rPr lang="en-US" baseline="0" dirty="0" smtClean="0"/>
              <a:t>Each year the Budget Resolution – which sets forth the rules by which Congress can write the budget each year – contains a prohibition on advance appropriations EXCEPT for a few program explicitly listed. (these exemptions include certain VA programs as well as the Corporation of Public Broadcasting)</a:t>
            </a:r>
          </a:p>
          <a:p>
            <a:pPr marL="228600" indent="-228600">
              <a:buAutoNum type="arabicParenR"/>
            </a:pPr>
            <a:r>
              <a:rPr lang="en-US" baseline="0" dirty="0" smtClean="0"/>
              <a:t>Under the House rules, the Chairman of the Budget Committee must sign off</a:t>
            </a:r>
          </a:p>
          <a:p>
            <a:pPr marL="228600" indent="-228600">
              <a:buAutoNum type="arabicParenR"/>
            </a:pPr>
            <a:r>
              <a:rPr lang="en-US" baseline="0" dirty="0" smtClean="0"/>
              <a:t>If we get enacting legislation passed by both Chambers it makes it easier to do the appropriation that would be required in advance. </a:t>
            </a:r>
          </a:p>
          <a:p>
            <a:pPr marL="228600" indent="-228600">
              <a:buAutoNum type="arabicParenR"/>
            </a:pPr>
            <a:r>
              <a:rPr lang="en-US" baseline="0" dirty="0" smtClean="0"/>
              <a:t>If all these things happen the Appropriations Committee will be able to make 2 appropriations.  The second appropriation will not count against the current fiscal year, 2021.  So, it does not have a cost. </a:t>
            </a:r>
          </a:p>
          <a:p>
            <a:pPr marL="228600" indent="-228600">
              <a:buAutoNum type="arabicParenR"/>
            </a:pPr>
            <a:endParaRPr lang="en-US" baseline="0" dirty="0" smtClean="0"/>
          </a:p>
          <a:p>
            <a:pPr marL="0" indent="0">
              <a:buNone/>
            </a:pPr>
            <a:r>
              <a:rPr lang="en-US" baseline="0" dirty="0" smtClean="0"/>
              <a:t>This year – FY 2020 – is especially interesting because it is not likely that either chamber will advance a budget resolution.  That means, there is an opening for Advance Appropriations to take hold.  </a:t>
            </a:r>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6</a:t>
            </a:fld>
            <a:endParaRPr lang="en-US"/>
          </a:p>
        </p:txBody>
      </p:sp>
    </p:spTree>
    <p:extLst>
      <p:ext uri="{BB962C8B-B14F-4D97-AF65-F5344CB8AC3E}">
        <p14:creationId xmlns:p14="http://schemas.microsoft.com/office/powerpoint/2010/main" val="232268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bills have been introduced</a:t>
            </a:r>
            <a:r>
              <a:rPr lang="en-US" baseline="0" dirty="0" smtClean="0"/>
              <a:t> so far.  The first is S. 229 / HR 1128 and would provide advance appropriations for both IHS and the BIA.  There is bipartisan support for this bill in the House.  There are no Republicans on this bill in the Senate.  Many have expressed concerns over the BIA.  </a:t>
            </a:r>
          </a:p>
          <a:p>
            <a:endParaRPr lang="en-US" baseline="0" dirty="0" smtClean="0"/>
          </a:p>
          <a:p>
            <a:r>
              <a:rPr lang="en-US" baseline="0" dirty="0" smtClean="0"/>
              <a:t>HR 1135 has been introduced by Don Young in the House.  It would provide advance appropriations for IHS.   It also has bipartisan house support.  It is expected that Senator Murkowski will introduce the senate version of HR 1135 soon.</a:t>
            </a:r>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7</a:t>
            </a:fld>
            <a:endParaRPr lang="en-US"/>
          </a:p>
        </p:txBody>
      </p:sp>
    </p:spTree>
    <p:extLst>
      <p:ext uri="{BB962C8B-B14F-4D97-AF65-F5344CB8AC3E}">
        <p14:creationId xmlns:p14="http://schemas.microsoft.com/office/powerpoint/2010/main" val="69913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NIHB has been</a:t>
            </a:r>
            <a:r>
              <a:rPr lang="en-US" baseline="0" dirty="0" smtClean="0"/>
              <a:t> working to move this forward in 2019, given the momentum in Congress due to the 35 day partial government shutdown.  </a:t>
            </a:r>
            <a:r>
              <a:rPr lang="en-US" dirty="0" smtClean="0"/>
              <a:t>NIHB wrote</a:t>
            </a:r>
            <a:r>
              <a:rPr lang="en-US" baseline="0" dirty="0" smtClean="0"/>
              <a:t> a letter to the Appropriations committee earlier this year asking for a hearing on the GAO report that came out in September.  The appropriations Committee was the one who asked for that report to be written.</a:t>
            </a:r>
          </a:p>
          <a:p>
            <a:endParaRPr lang="en-US" baseline="0" dirty="0" smtClean="0"/>
          </a:p>
          <a:p>
            <a:r>
              <a:rPr lang="en-US" baseline="0" dirty="0" smtClean="0"/>
              <a:t>NIHB chair and other tribal leaders met with the Chairman and other members of the House Budget Committee to educate them on the need for advance appropriations for BIA and the IHS.   We have also met with Democratic staff in the Senate budget committee.  </a:t>
            </a:r>
          </a:p>
          <a:p>
            <a:endParaRPr lang="en-US" baseline="0" dirty="0" smtClean="0"/>
          </a:p>
          <a:p>
            <a:r>
              <a:rPr lang="en-US" baseline="0" dirty="0" smtClean="0"/>
              <a:t>But this week we </a:t>
            </a:r>
            <a:r>
              <a:rPr lang="en-US" b="1" u="sng" baseline="0" dirty="0" smtClean="0"/>
              <a:t>NEED YOUR HELP!! </a:t>
            </a:r>
          </a:p>
          <a:p>
            <a:endParaRPr lang="en-US" baseline="0" dirty="0" smtClean="0"/>
          </a:p>
          <a:p>
            <a:r>
              <a:rPr lang="en-US" baseline="0" dirty="0" smtClean="0"/>
              <a:t>Please ask for members to sign on as co-sponsors to S. 229/ H.R. 1128 and H.R. 1135.  and senator Murkowski’s forthcoming bill.  There are many resources on our website which is listed on this slide. </a:t>
            </a:r>
          </a:p>
          <a:p>
            <a:endParaRPr lang="en-US" baseline="0" dirty="0" smtClean="0"/>
          </a:p>
          <a:p>
            <a:r>
              <a:rPr lang="en-US" baseline="0" dirty="0" smtClean="0"/>
              <a:t>Ask risk members include: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8</a:t>
            </a:fld>
            <a:endParaRPr lang="en-US"/>
          </a:p>
        </p:txBody>
      </p:sp>
    </p:spTree>
    <p:extLst>
      <p:ext uri="{BB962C8B-B14F-4D97-AF65-F5344CB8AC3E}">
        <p14:creationId xmlns:p14="http://schemas.microsoft.com/office/powerpoint/2010/main" val="141660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Dem signers for the SDP Letter, I have: </a:t>
            </a:r>
          </a:p>
          <a:p>
            <a:r>
              <a:rPr lang="en-US" sz="1200" kern="1200" dirty="0" smtClean="0">
                <a:solidFill>
                  <a:schemeClr val="tx1"/>
                </a:solidFill>
                <a:effectLst/>
                <a:latin typeface="+mn-lt"/>
                <a:ea typeface="+mn-ea"/>
                <a:cs typeface="+mn-cs"/>
              </a:rPr>
              <a:t>Shaheen, Warren, Casey, Cortez </a:t>
            </a:r>
            <a:r>
              <a:rPr lang="en-US" sz="1200" kern="1200" dirty="0" err="1" smtClean="0">
                <a:solidFill>
                  <a:schemeClr val="tx1"/>
                </a:solidFill>
                <a:effectLst/>
                <a:latin typeface="+mn-lt"/>
                <a:ea typeface="+mn-ea"/>
                <a:cs typeface="+mn-cs"/>
              </a:rPr>
              <a:t>Masto</a:t>
            </a:r>
            <a:r>
              <a:rPr lang="en-US" sz="1200" kern="1200" dirty="0" smtClean="0">
                <a:solidFill>
                  <a:schemeClr val="tx1"/>
                </a:solidFill>
                <a:effectLst/>
                <a:latin typeface="+mn-lt"/>
                <a:ea typeface="+mn-ea"/>
                <a:cs typeface="+mn-cs"/>
              </a:rPr>
              <a:t>, Wyden, Blumenthal, Markey, Booker, Brown, Tester, Klobuchar, Peters, Van </a:t>
            </a:r>
            <a:r>
              <a:rPr lang="en-US" sz="1200" kern="1200" dirty="0" err="1" smtClean="0">
                <a:solidFill>
                  <a:schemeClr val="tx1"/>
                </a:solidFill>
                <a:effectLst/>
                <a:latin typeface="+mn-lt"/>
                <a:ea typeface="+mn-ea"/>
                <a:cs typeface="+mn-cs"/>
              </a:rPr>
              <a:t>Hollen</a:t>
            </a:r>
            <a:r>
              <a:rPr lang="en-US" sz="1200" kern="1200" dirty="0" smtClean="0">
                <a:solidFill>
                  <a:schemeClr val="tx1"/>
                </a:solidFill>
                <a:effectLst/>
                <a:latin typeface="+mn-lt"/>
                <a:ea typeface="+mn-ea"/>
                <a:cs typeface="+mn-cs"/>
              </a:rPr>
              <a:t>, Leahy, Rosen, Stabenow, </a:t>
            </a:r>
            <a:r>
              <a:rPr lang="en-US" sz="1200" kern="1200" dirty="0" err="1" smtClean="0">
                <a:solidFill>
                  <a:schemeClr val="tx1"/>
                </a:solidFill>
                <a:effectLst/>
                <a:latin typeface="+mn-lt"/>
                <a:ea typeface="+mn-ea"/>
                <a:cs typeface="+mn-cs"/>
              </a:rPr>
              <a:t>Hirono</a:t>
            </a:r>
            <a:r>
              <a:rPr lang="en-US" sz="1200" kern="1200" dirty="0" smtClean="0">
                <a:solidFill>
                  <a:schemeClr val="tx1"/>
                </a:solidFill>
                <a:effectLst/>
                <a:latin typeface="+mn-lt"/>
                <a:ea typeface="+mn-ea"/>
                <a:cs typeface="+mn-cs"/>
              </a:rPr>
              <a:t>, Gillibrand, Reed, Bennet, Udall, Jones, Duckworth, and King.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R’s include: Collins, Wicker, Hyde-Smith, </a:t>
            </a:r>
            <a:r>
              <a:rPr lang="en-US" sz="1200" kern="1200" dirty="0" err="1" smtClean="0">
                <a:solidFill>
                  <a:schemeClr val="tx1"/>
                </a:solidFill>
                <a:effectLst/>
                <a:latin typeface="+mn-lt"/>
                <a:ea typeface="+mn-ea"/>
                <a:cs typeface="+mn-cs"/>
              </a:rPr>
              <a:t>Capito</a:t>
            </a:r>
            <a:r>
              <a:rPr lang="en-US" sz="1200" kern="1200" dirty="0" smtClean="0">
                <a:solidFill>
                  <a:schemeClr val="tx1"/>
                </a:solidFill>
                <a:effectLst/>
                <a:latin typeface="+mn-lt"/>
                <a:ea typeface="+mn-ea"/>
                <a:cs typeface="+mn-cs"/>
              </a:rPr>
              <a:t>, Cramer, Fischer, Grassley, Moran, Hoeven and Inhofe</a:t>
            </a:r>
          </a:p>
          <a:p>
            <a:endParaRPr lang="en-US" b="1" i="0" u="sng"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9</a:t>
            </a:fld>
            <a:endParaRPr lang="en-US"/>
          </a:p>
        </p:txBody>
      </p:sp>
    </p:spTree>
    <p:extLst>
      <p:ext uri="{BB962C8B-B14F-4D97-AF65-F5344CB8AC3E}">
        <p14:creationId xmlns:p14="http://schemas.microsoft.com/office/powerpoint/2010/main" val="1198984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1"/>
            <a:ext cx="10248900" cy="2076449"/>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93080" cy="1837944"/>
          </a:xfrm>
          <a:prstGeom prst="rect">
            <a:avLst/>
          </a:prstGeom>
        </p:spPr>
      </p:pic>
      <p:sp>
        <p:nvSpPr>
          <p:cNvPr id="9" name="Rectangle 8"/>
          <p:cNvSpPr/>
          <p:nvPr userDrawn="1"/>
        </p:nvSpPr>
        <p:spPr>
          <a:xfrm>
            <a:off x="533400" y="4171632"/>
            <a:ext cx="10248900" cy="2215991"/>
          </a:xfrm>
          <a:prstGeom prst="rect">
            <a:avLst/>
          </a:prstGeom>
          <a:solidFill>
            <a:schemeClr val="accent1"/>
          </a:solidFill>
        </p:spPr>
        <p:txBody>
          <a:bodyPr wrap="square">
            <a:spAutoFit/>
          </a:bodyPr>
          <a:lstStyle/>
          <a:p>
            <a:endParaRPr lang="en-US" b="1" dirty="0">
              <a:solidFill>
                <a:prstClr val="white"/>
              </a:solidFill>
              <a:latin typeface="Papyrus" panose="03070502060502030205" pitchFamily="66" charset="0"/>
            </a:endParaRPr>
          </a:p>
          <a:p>
            <a:pPr algn="ctr"/>
            <a:r>
              <a:rPr lang="en-US" sz="2400" b="1" dirty="0">
                <a:solidFill>
                  <a:prstClr val="white"/>
                </a:solidFill>
                <a:latin typeface="Papyrus" panose="03070502060502030205" pitchFamily="66" charset="0"/>
              </a:rPr>
              <a:t>Robert Foley</a:t>
            </a:r>
          </a:p>
          <a:p>
            <a:pPr algn="ctr"/>
            <a:r>
              <a:rPr lang="en-US" sz="2400" b="1" dirty="0">
                <a:solidFill>
                  <a:prstClr val="white"/>
                </a:solidFill>
                <a:latin typeface="Papyrus" panose="03070502060502030205" pitchFamily="66" charset="0"/>
              </a:rPr>
              <a:t>Director of Public Health Policy and Programs</a:t>
            </a:r>
          </a:p>
          <a:p>
            <a:pPr algn="ctr"/>
            <a:r>
              <a:rPr lang="en-US" sz="2400" b="1" dirty="0">
                <a:solidFill>
                  <a:prstClr val="white"/>
                </a:solidFill>
                <a:latin typeface="Papyrus" panose="03070502060502030205" pitchFamily="66" charset="0"/>
              </a:rPr>
              <a:t>National Indian Health Board</a:t>
            </a:r>
          </a:p>
          <a:p>
            <a:pPr algn="ctr"/>
            <a:r>
              <a:rPr lang="en-US" sz="2400" b="1" dirty="0">
                <a:solidFill>
                  <a:prstClr val="white"/>
                </a:solidFill>
                <a:latin typeface="Papyrus" panose="03070502060502030205" pitchFamily="66" charset="0"/>
              </a:rPr>
              <a:t>Winter Board Meeting, 2016</a:t>
            </a:r>
          </a:p>
          <a:p>
            <a:pPr algn="ctr"/>
            <a:r>
              <a:rPr lang="en-US" sz="2400" b="1" dirty="0">
                <a:solidFill>
                  <a:prstClr val="white"/>
                </a:solidFill>
                <a:latin typeface="Papyrus" panose="03070502060502030205" pitchFamily="66" charset="0"/>
              </a:rPr>
              <a:t>January 20, 2016</a:t>
            </a:r>
            <a:r>
              <a:rPr lang="en-US" b="1" dirty="0">
                <a:solidFill>
                  <a:prstClr val="white"/>
                </a:solidFill>
                <a:latin typeface="Papyrus" panose="03070502060502030205" pitchFamily="66" charset="0"/>
              </a:rPr>
              <a:t>  </a:t>
            </a:r>
          </a:p>
        </p:txBody>
      </p:sp>
    </p:spTree>
    <p:extLst>
      <p:ext uri="{BB962C8B-B14F-4D97-AF65-F5344CB8AC3E}">
        <p14:creationId xmlns:p14="http://schemas.microsoft.com/office/powerpoint/2010/main" val="2262685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35133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12062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4468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9876364" cy="1168400"/>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3852863"/>
            <a:ext cx="9876365" cy="1633538"/>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93080" cy="1837944"/>
          </a:xfrm>
          <a:prstGeom prst="rect">
            <a:avLst/>
          </a:prstGeom>
        </p:spPr>
      </p:pic>
    </p:spTree>
    <p:extLst>
      <p:ext uri="{BB962C8B-B14F-4D97-AF65-F5344CB8AC3E}">
        <p14:creationId xmlns:p14="http://schemas.microsoft.com/office/powerpoint/2010/main" val="358540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73701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04160CB-2F8A-4D53-BFB9-96930DAD3863}"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68420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04160CB-2F8A-4D53-BFB9-96930DAD3863}"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77352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4160CB-2F8A-4D53-BFB9-96930DAD3863}"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94209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32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273993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3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fld id="{F04160CB-2F8A-4D53-BFB9-96930DAD3863}"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11908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04160CB-2F8A-4D53-BFB9-96930DAD3863}" type="slidenum">
              <a:rPr lang="en-US" smtClean="0"/>
              <a:pPr/>
              <a:t>‹#›</a:t>
            </a:fld>
            <a:endParaRPr lang="en-US"/>
          </a:p>
        </p:txBody>
      </p:sp>
    </p:spTree>
    <p:extLst>
      <p:ext uri="{BB962C8B-B14F-4D97-AF65-F5344CB8AC3E}">
        <p14:creationId xmlns:p14="http://schemas.microsoft.com/office/powerpoint/2010/main" val="87537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3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ihb.org/sdpi"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mailto:sbohlen@nihb.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ihb.org/legislative/advance_appropriations.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36" y="1524001"/>
            <a:ext cx="9988691" cy="3588774"/>
          </a:xfrm>
        </p:spPr>
        <p:txBody>
          <a:bodyPr/>
          <a:lstStyle/>
          <a:p>
            <a:pPr algn="ctr"/>
            <a:r>
              <a:rPr lang="en-US" b="1" dirty="0" smtClean="0"/>
              <a:t>NIHB Legislative  </a:t>
            </a:r>
            <a:r>
              <a:rPr lang="en-US" b="1" dirty="0"/>
              <a:t>Update to </a:t>
            </a:r>
            <a:r>
              <a:rPr lang="en-US" b="1" dirty="0" smtClean="0"/>
              <a:t>The </a:t>
            </a:r>
            <a:r>
              <a:rPr lang="en-US" b="1" dirty="0"/>
              <a:t>Tribal Self-Governance </a:t>
            </a:r>
            <a:r>
              <a:rPr lang="en-US" b="1" dirty="0" smtClean="0"/>
              <a:t>Advisory </a:t>
            </a:r>
            <a:r>
              <a:rPr lang="en-US" b="1" dirty="0" err="1" smtClean="0"/>
              <a:t>Commitee</a:t>
            </a:r>
            <a:r>
              <a:rPr lang="en-US" b="1" dirty="0" smtClean="0"/>
              <a:t/>
            </a:r>
            <a:br>
              <a:rPr lang="en-US" b="1" dirty="0" smtClean="0"/>
            </a:br>
            <a:r>
              <a:rPr lang="en-US" sz="4800" b="1" dirty="0" smtClean="0"/>
              <a:t/>
            </a:r>
            <a:br>
              <a:rPr lang="en-US" sz="4800" b="1" dirty="0" smtClean="0"/>
            </a:br>
            <a:r>
              <a:rPr lang="en-US" sz="2800" b="1" dirty="0" smtClean="0"/>
              <a:t>April 25, 2019</a:t>
            </a:r>
            <a:endParaRPr lang="en-US" sz="2800" dirty="0"/>
          </a:p>
        </p:txBody>
      </p:sp>
      <p:sp>
        <p:nvSpPr>
          <p:cNvPr id="3" name="Text Placeholder 2"/>
          <p:cNvSpPr>
            <a:spLocks noGrp="1"/>
          </p:cNvSpPr>
          <p:nvPr>
            <p:ph type="body" idx="1"/>
          </p:nvPr>
        </p:nvSpPr>
        <p:spPr>
          <a:xfrm>
            <a:off x="0" y="4904510"/>
            <a:ext cx="11319164" cy="1953490"/>
          </a:xfrm>
          <a:solidFill>
            <a:srgbClr val="990000"/>
          </a:solidFill>
        </p:spPr>
        <p:txBody>
          <a:bodyPr>
            <a:normAutofit/>
          </a:bodyPr>
          <a:lstStyle/>
          <a:p>
            <a:r>
              <a:rPr lang="en-US" sz="2400" dirty="0" smtClean="0">
                <a:solidFill>
                  <a:schemeClr val="bg1"/>
                </a:solidFill>
                <a:latin typeface="Papyrus" panose="03070502060502030205" pitchFamily="66" charset="0"/>
              </a:rPr>
              <a:t>Caitrin Shuy, Director of Congressional Relations</a:t>
            </a:r>
          </a:p>
          <a:p>
            <a:endParaRPr lang="en-US" sz="2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735836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08" y="99205"/>
            <a:ext cx="10160000" cy="1143000"/>
          </a:xfrm>
        </p:spPr>
        <p:txBody>
          <a:bodyPr/>
          <a:lstStyle/>
          <a:p>
            <a:r>
              <a:rPr lang="en-US" sz="4400" b="1" dirty="0" smtClean="0"/>
              <a:t>Special Diabetes Program for Indians</a:t>
            </a:r>
            <a:endParaRPr lang="en-US" sz="4400" b="1" dirty="0"/>
          </a:p>
        </p:txBody>
      </p:sp>
      <p:pic>
        <p:nvPicPr>
          <p:cNvPr id="8" name="Content Placeholder 7"/>
          <p:cNvPicPr>
            <a:picLocks noGrp="1" noChangeAspect="1"/>
          </p:cNvPicPr>
          <p:nvPr>
            <p:ph idx="1"/>
          </p:nvPr>
        </p:nvPicPr>
        <p:blipFill>
          <a:blip r:embed="rId3"/>
          <a:stretch>
            <a:fillRect/>
          </a:stretch>
        </p:blipFill>
        <p:spPr>
          <a:xfrm>
            <a:off x="350070" y="1153714"/>
            <a:ext cx="2121323" cy="4800600"/>
          </a:xfrm>
          <a:prstGeom prst="rect">
            <a:avLst/>
          </a:prstGeom>
        </p:spPr>
      </p:pic>
      <p:pic>
        <p:nvPicPr>
          <p:cNvPr id="7" name="Picture 6"/>
          <p:cNvPicPr>
            <a:picLocks noChangeAspect="1"/>
          </p:cNvPicPr>
          <p:nvPr/>
        </p:nvPicPr>
        <p:blipFill>
          <a:blip r:embed="rId4"/>
          <a:stretch>
            <a:fillRect/>
          </a:stretch>
        </p:blipFill>
        <p:spPr>
          <a:xfrm>
            <a:off x="4943746" y="1114036"/>
            <a:ext cx="3640675" cy="4809203"/>
          </a:xfrm>
          <a:prstGeom prst="rect">
            <a:avLst/>
          </a:prstGeom>
        </p:spPr>
      </p:pic>
      <p:pic>
        <p:nvPicPr>
          <p:cNvPr id="9" name="Picture 8"/>
          <p:cNvPicPr>
            <a:picLocks noChangeAspect="1"/>
          </p:cNvPicPr>
          <p:nvPr/>
        </p:nvPicPr>
        <p:blipFill>
          <a:blip r:embed="rId5"/>
          <a:stretch>
            <a:fillRect/>
          </a:stretch>
        </p:blipFill>
        <p:spPr>
          <a:xfrm>
            <a:off x="2566983" y="1082963"/>
            <a:ext cx="2161312" cy="4871351"/>
          </a:xfrm>
          <a:prstGeom prst="rect">
            <a:avLst/>
          </a:prstGeom>
        </p:spPr>
      </p:pic>
      <p:sp>
        <p:nvSpPr>
          <p:cNvPr id="3" name="TextBox 2"/>
          <p:cNvSpPr txBox="1"/>
          <p:nvPr/>
        </p:nvSpPr>
        <p:spPr>
          <a:xfrm>
            <a:off x="8799872" y="2222089"/>
            <a:ext cx="3392128" cy="1384995"/>
          </a:xfrm>
          <a:prstGeom prst="rect">
            <a:avLst/>
          </a:prstGeom>
          <a:solidFill>
            <a:srgbClr val="800000"/>
          </a:solid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More resources Available at </a:t>
            </a:r>
            <a:r>
              <a:rPr lang="en-US" sz="2800" b="1" dirty="0" smtClean="0">
                <a:solidFill>
                  <a:schemeClr val="bg1"/>
                </a:solidFill>
                <a:latin typeface="Times New Roman" panose="02020603050405020304" pitchFamily="18" charset="0"/>
                <a:cs typeface="Times New Roman" panose="02020603050405020304" pitchFamily="18" charset="0"/>
                <a:hlinkClick r:id="rId6"/>
              </a:rPr>
              <a:t>www.nihb.org/sdpi</a:t>
            </a:r>
            <a:r>
              <a:rPr lang="en-US" sz="2800" b="1" dirty="0"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64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Indian Health Service Appropriations FY 2020</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48202" y="1064343"/>
            <a:ext cx="7936529" cy="5793657"/>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President’s budget was released March 11</a:t>
            </a:r>
          </a:p>
          <a:p>
            <a:pPr lvl="1"/>
            <a:r>
              <a:rPr lang="en-US" dirty="0" smtClean="0">
                <a:latin typeface="Times New Roman" panose="02020603050405020304" pitchFamily="18" charset="0"/>
                <a:cs typeface="Times New Roman" panose="02020603050405020304" pitchFamily="18" charset="0"/>
              </a:rPr>
              <a:t>IHS funded at $5.9 billion</a:t>
            </a:r>
          </a:p>
          <a:p>
            <a:pPr lvl="1"/>
            <a:r>
              <a:rPr lang="en-US" dirty="0" smtClean="0">
                <a:latin typeface="Times New Roman" panose="02020603050405020304" pitchFamily="18" charset="0"/>
                <a:cs typeface="Times New Roman" panose="02020603050405020304" pitchFamily="18" charset="0"/>
              </a:rPr>
              <a:t>Increases in H&amp;C; Behavioral Health; Health IT </a:t>
            </a:r>
          </a:p>
          <a:p>
            <a:pPr lvl="1"/>
            <a:r>
              <a:rPr lang="en-US" dirty="0" smtClean="0">
                <a:latin typeface="Times New Roman" panose="02020603050405020304" pitchFamily="18" charset="0"/>
                <a:cs typeface="Times New Roman" panose="02020603050405020304" pitchFamily="18" charset="0"/>
              </a:rPr>
              <a:t>Decreases to facilities, CHRs; and Health Education </a:t>
            </a:r>
          </a:p>
          <a:p>
            <a:pPr lvl="1"/>
            <a:r>
              <a:rPr lang="en-US" dirty="0" smtClean="0">
                <a:latin typeface="Times New Roman" panose="02020603050405020304" pitchFamily="18" charset="0"/>
                <a:cs typeface="Times New Roman" panose="02020603050405020304" pitchFamily="18" charset="0"/>
              </a:rPr>
              <a:t>$25 million for HIV/HCV prevention 			</a:t>
            </a:r>
          </a:p>
          <a:p>
            <a:r>
              <a:rPr lang="en-US" dirty="0" smtClean="0">
                <a:latin typeface="Times New Roman" panose="02020603050405020304" pitchFamily="18" charset="0"/>
                <a:cs typeface="Times New Roman" panose="02020603050405020304" pitchFamily="18" charset="0"/>
              </a:rPr>
              <a:t>NIHB testified on March 6 – House Interior Appropriations Subcommittee</a:t>
            </a:r>
          </a:p>
          <a:p>
            <a:pPr lvl="1"/>
            <a:r>
              <a:rPr lang="en-US" dirty="0" smtClean="0">
                <a:latin typeface="Times New Roman" panose="02020603050405020304" pitchFamily="18" charset="0"/>
                <a:cs typeface="Times New Roman" panose="02020603050405020304" pitchFamily="18" charset="0"/>
              </a:rPr>
              <a:t>Advance Appropriations</a:t>
            </a:r>
          </a:p>
          <a:p>
            <a:pPr lvl="1"/>
            <a:r>
              <a:rPr lang="en-US" dirty="0" smtClean="0">
                <a:latin typeface="Times New Roman" panose="02020603050405020304" pitchFamily="18" charset="0"/>
                <a:cs typeface="Times New Roman" panose="02020603050405020304" pitchFamily="18" charset="0"/>
              </a:rPr>
              <a:t>End to Sequestration</a:t>
            </a:r>
          </a:p>
          <a:p>
            <a:pPr lvl="1"/>
            <a:r>
              <a:rPr lang="en-US" dirty="0" smtClean="0">
                <a:latin typeface="Times New Roman" panose="02020603050405020304" pitchFamily="18" charset="0"/>
                <a:cs typeface="Times New Roman" panose="02020603050405020304" pitchFamily="18" charset="0"/>
              </a:rPr>
              <a:t>TBFWG request of $7.1 Billion for IHS  </a:t>
            </a:r>
          </a:p>
        </p:txBody>
      </p:sp>
      <p:pic>
        <p:nvPicPr>
          <p:cNvPr id="4" name="Picture 3"/>
          <p:cNvPicPr>
            <a:picLocks noChangeAspect="1"/>
          </p:cNvPicPr>
          <p:nvPr/>
        </p:nvPicPr>
        <p:blipFill rotWithShape="1">
          <a:blip r:embed="rId3"/>
          <a:srcRect b="4297"/>
          <a:stretch/>
        </p:blipFill>
        <p:spPr>
          <a:xfrm>
            <a:off x="8084731" y="2332142"/>
            <a:ext cx="3104915" cy="2436977"/>
          </a:xfrm>
          <a:prstGeom prst="rect">
            <a:avLst/>
          </a:prstGeom>
        </p:spPr>
      </p:pic>
    </p:spTree>
    <p:extLst>
      <p:ext uri="{BB962C8B-B14F-4D97-AF65-F5344CB8AC3E}">
        <p14:creationId xmlns:p14="http://schemas.microsoft.com/office/powerpoint/2010/main" val="3217160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Other HHS Agencies’ Appropriations - FY 2020</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48202" y="1064343"/>
            <a:ext cx="10621398" cy="5793657"/>
          </a:xfrm>
          <a:prstGeom prst="rect">
            <a:avLst/>
          </a:prstGeom>
        </p:spPr>
        <p:txBody>
          <a:bodyPr vert="horz" lIns="91440" tIns="45720" rIns="91440" bIns="45720" rtlCol="0">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President’s CDC budget – Zeroed out Good Health and Wellness in Indian Country 			</a:t>
            </a:r>
          </a:p>
          <a:p>
            <a:r>
              <a:rPr lang="en-US" dirty="0" smtClean="0">
                <a:latin typeface="Times New Roman" panose="02020603050405020304" pitchFamily="18" charset="0"/>
                <a:cs typeface="Times New Roman" panose="02020603050405020304" pitchFamily="18" charset="0"/>
              </a:rPr>
              <a:t>NIHB submitted testimony for the record to House Labor H on April 9</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CDC Recommendations: </a:t>
            </a:r>
          </a:p>
          <a:p>
            <a:pPr lvl="1"/>
            <a:r>
              <a:rPr lang="en-US" dirty="0" smtClean="0">
                <a:latin typeface="Times New Roman" panose="02020603050405020304" pitchFamily="18" charset="0"/>
                <a:cs typeface="Times New Roman" panose="02020603050405020304" pitchFamily="18" charset="0"/>
              </a:rPr>
              <a:t>GHWIC funding at $32 million</a:t>
            </a:r>
          </a:p>
          <a:p>
            <a:pPr lvl="1"/>
            <a:r>
              <a:rPr lang="en-US" dirty="0">
                <a:latin typeface="Times New Roman" panose="02020603050405020304" pitchFamily="18" charset="0"/>
                <a:cs typeface="Times New Roman" panose="02020603050405020304" pitchFamily="18" charset="0"/>
              </a:rPr>
              <a:t>Preventive Health and Health Services Block </a:t>
            </a:r>
            <a:r>
              <a:rPr lang="en-US" dirty="0" smtClean="0">
                <a:latin typeface="Times New Roman" panose="02020603050405020304" pitchFamily="18" charset="0"/>
                <a:cs typeface="Times New Roman" panose="02020603050405020304" pitchFamily="18" charset="0"/>
              </a:rPr>
              <a:t>Grant tribal set aside of 5%</a:t>
            </a:r>
          </a:p>
          <a:p>
            <a:pPr lvl="1"/>
            <a:r>
              <a:rPr lang="en-US" dirty="0" smtClean="0">
                <a:latin typeface="Times New Roman" panose="02020603050405020304" pitchFamily="18" charset="0"/>
                <a:cs typeface="Times New Roman" panose="02020603050405020304" pitchFamily="18" charset="0"/>
              </a:rPr>
              <a:t>Tribal funding for HIV, Viral Hepatitis and STIs</a:t>
            </a:r>
          </a:p>
          <a:p>
            <a:pPr marL="342900" lvl="1">
              <a:buClr>
                <a:schemeClr val="accent1"/>
              </a:buClr>
            </a:pPr>
            <a:r>
              <a:rPr lang="en-US" sz="4000" dirty="0">
                <a:latin typeface="Times New Roman" panose="02020603050405020304" pitchFamily="18" charset="0"/>
                <a:cs typeface="Times New Roman" panose="02020603050405020304" pitchFamily="18" charset="0"/>
              </a:rPr>
              <a:t>SAMHSA </a:t>
            </a:r>
            <a:r>
              <a:rPr lang="en-US" sz="4000" dirty="0" smtClean="0">
                <a:latin typeface="Times New Roman" panose="02020603050405020304" pitchFamily="18" charset="0"/>
                <a:cs typeface="Times New Roman" panose="02020603050405020304" pitchFamily="18" charset="0"/>
              </a:rPr>
              <a:t>Recommendations</a:t>
            </a:r>
          </a:p>
          <a:p>
            <a:pPr lvl="1"/>
            <a:r>
              <a:rPr lang="en-US" dirty="0">
                <a:latin typeface="Times New Roman" panose="02020603050405020304" pitchFamily="18" charset="0"/>
                <a:cs typeface="Times New Roman" panose="02020603050405020304" pitchFamily="18" charset="0"/>
              </a:rPr>
              <a:t>Tribal set aside funding for the Substance Abuse Block Grant</a:t>
            </a:r>
          </a:p>
          <a:p>
            <a:pPr lvl="1"/>
            <a:r>
              <a:rPr lang="en-US" dirty="0">
                <a:latin typeface="Times New Roman" panose="02020603050405020304" pitchFamily="18" charset="0"/>
                <a:cs typeface="Times New Roman" panose="02020603050405020304" pitchFamily="18" charset="0"/>
              </a:rPr>
              <a:t>Tribal behavioral health grants funded at $40 million</a:t>
            </a:r>
          </a:p>
          <a:p>
            <a:pPr lvl="1"/>
            <a:r>
              <a:rPr lang="en-US" dirty="0">
                <a:latin typeface="Times New Roman" panose="02020603050405020304" pitchFamily="18" charset="0"/>
                <a:cs typeface="Times New Roman" panose="02020603050405020304" pitchFamily="18" charset="0"/>
              </a:rPr>
              <a:t>10% set aside for Tribes in opioid </a:t>
            </a:r>
            <a:r>
              <a:rPr lang="en-US" dirty="0" smtClean="0">
                <a:latin typeface="Times New Roman" panose="02020603050405020304" pitchFamily="18" charset="0"/>
                <a:cs typeface="Times New Roman" panose="02020603050405020304" pitchFamily="18" charset="0"/>
              </a:rPr>
              <a:t>funding</a:t>
            </a:r>
          </a:p>
          <a:p>
            <a:pPr lvl="1"/>
            <a:endParaRPr lang="en-US" dirty="0">
              <a:latin typeface="Times New Roman" panose="02020603050405020304" pitchFamily="18" charset="0"/>
              <a:cs typeface="Times New Roman" panose="02020603050405020304" pitchFamily="18" charset="0"/>
            </a:endParaRPr>
          </a:p>
          <a:p>
            <a:pPr marL="342900" lvl="2">
              <a:buClr>
                <a:schemeClr val="accent1"/>
              </a:buClr>
            </a:pPr>
            <a:r>
              <a:rPr lang="en-US" sz="4000" dirty="0">
                <a:latin typeface="Times New Roman" panose="02020603050405020304" pitchFamily="18" charset="0"/>
                <a:cs typeface="Times New Roman" panose="02020603050405020304" pitchFamily="18" charset="0"/>
              </a:rPr>
              <a:t>House Subcommittee Markup on n April 30</a:t>
            </a:r>
          </a:p>
          <a:p>
            <a:pPr lvl="1"/>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910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a:t>VA Tribal Advisory Committee Act</a:t>
            </a:r>
            <a:r>
              <a:rPr lang="en-US" sz="4000" dirty="0"/>
              <a:t> </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48202" y="1064343"/>
            <a:ext cx="8808985" cy="5793657"/>
          </a:xfrm>
          <a:prstGeom prst="rect">
            <a:avLst/>
          </a:prstGeom>
        </p:spPr>
        <p:txBody>
          <a:bodyPr vert="horz" lIns="91440" tIns="45720" rIns="91440" bIns="45720"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February </a:t>
            </a:r>
            <a:r>
              <a:rPr lang="en-US" dirty="0">
                <a:latin typeface="Times New Roman" panose="02020603050405020304" pitchFamily="18" charset="0"/>
                <a:cs typeface="Times New Roman" panose="02020603050405020304" pitchFamily="18" charset="0"/>
              </a:rPr>
              <a:t>21 – Senators on Tester (D-Mont.), Dan Sullivan (R-Alaska), Tom Udall (D-N.M.), and Lisa Murkowski (</a:t>
            </a:r>
            <a:r>
              <a:rPr lang="en-US" dirty="0" smtClean="0">
                <a:latin typeface="Times New Roman" panose="02020603050405020304" pitchFamily="18" charset="0"/>
                <a:cs typeface="Times New Roman" panose="02020603050405020304" pitchFamily="18" charset="0"/>
              </a:rPr>
              <a:t>R-Alaska) introduced legislation to create a VA TAC (S. 524)</a:t>
            </a:r>
          </a:p>
          <a:p>
            <a:r>
              <a:rPr lang="en-US" sz="4000" dirty="0" smtClean="0">
                <a:latin typeface="Times New Roman" panose="02020603050405020304" pitchFamily="18" charset="0"/>
                <a:cs typeface="Times New Roman" panose="02020603050405020304" pitchFamily="18" charset="0"/>
              </a:rPr>
              <a:t>15 member committee – one from each IHS area + 3 at large members</a:t>
            </a:r>
          </a:p>
          <a:p>
            <a:r>
              <a:rPr lang="en-US" dirty="0" smtClean="0">
                <a:latin typeface="Times New Roman" panose="02020603050405020304" pitchFamily="18" charset="0"/>
                <a:cs typeface="Times New Roman" panose="02020603050405020304" pitchFamily="18" charset="0"/>
              </a:rPr>
              <a:t>½ of members are veterans </a:t>
            </a:r>
          </a:p>
          <a:p>
            <a:r>
              <a:rPr lang="en-US" sz="4000" dirty="0" smtClean="0">
                <a:latin typeface="Times New Roman" panose="02020603050405020304" pitchFamily="18" charset="0"/>
                <a:cs typeface="Times New Roman" panose="02020603050405020304" pitchFamily="18" charset="0"/>
              </a:rPr>
              <a:t>Subcommittees allowed, Technical advisors on subcommittees (like TTAG)</a:t>
            </a:r>
          </a:p>
          <a:p>
            <a:r>
              <a:rPr lang="en-US" dirty="0" smtClean="0">
                <a:latin typeface="Times New Roman" panose="02020603050405020304" pitchFamily="18" charset="0"/>
                <a:cs typeface="Times New Roman" panose="02020603050405020304" pitchFamily="18" charset="0"/>
              </a:rPr>
              <a:t>Committee will have a yearly report to Congress on activities </a:t>
            </a:r>
            <a:endParaRPr lang="en-US" sz="4000" dirty="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1573" y="1282176"/>
            <a:ext cx="2650687" cy="3958418"/>
          </a:xfrm>
          <a:prstGeom prst="rect">
            <a:avLst/>
          </a:prstGeom>
        </p:spPr>
      </p:pic>
    </p:spTree>
    <p:extLst>
      <p:ext uri="{BB962C8B-B14F-4D97-AF65-F5344CB8AC3E}">
        <p14:creationId xmlns:p14="http://schemas.microsoft.com/office/powerpoint/2010/main" val="28411903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GAO Report on IHS/VA MOU</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48202" y="1064343"/>
            <a:ext cx="11041445" cy="5793657"/>
          </a:xfrm>
          <a:prstGeom prst="rect">
            <a:avLst/>
          </a:prstGeom>
        </p:spPr>
        <p:txBody>
          <a:bodyPr vert="horz" lIns="91440" tIns="45720" rIns="91440" bIns="45720"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On April 22, GAO released a report on the IHS / VA MOU</a:t>
            </a:r>
          </a:p>
          <a:p>
            <a:r>
              <a:rPr lang="en-US" dirty="0" smtClean="0">
                <a:latin typeface="Times New Roman" panose="02020603050405020304" pitchFamily="18" charset="0"/>
                <a:cs typeface="Times New Roman" panose="02020603050405020304" pitchFamily="18" charset="0"/>
              </a:rPr>
              <a:t>Overall</a:t>
            </a:r>
            <a:r>
              <a:rPr lang="en-US" dirty="0">
                <a:latin typeface="Times New Roman" panose="02020603050405020304" pitchFamily="18" charset="0"/>
                <a:cs typeface="Times New Roman" panose="02020603050405020304" pitchFamily="18" charset="0"/>
              </a:rPr>
              <a:t>, the IHS and Tribal facilities contacted by GAO saw reimbursement agreements as beneficial (</a:t>
            </a:r>
            <a:r>
              <a:rPr lang="en-US" dirty="0" smtClean="0">
                <a:latin typeface="Times New Roman" panose="02020603050405020304" pitchFamily="18" charset="0"/>
                <a:cs typeface="Times New Roman" panose="02020603050405020304" pitchFamily="18" charset="0"/>
              </a:rPr>
              <a:t>some had concerns noted in the report);</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number of reimbursement agreements with VA has increased, showing an increase of Tribal facilities entering reimbursement agreements, claims reimbursed, and veterans served;</a:t>
            </a:r>
          </a:p>
          <a:p>
            <a:r>
              <a:rPr lang="en-US" dirty="0" smtClean="0">
                <a:latin typeface="Times New Roman" panose="02020603050405020304" pitchFamily="18" charset="0"/>
                <a:cs typeface="Times New Roman" panose="02020603050405020304" pitchFamily="18" charset="0"/>
              </a:rPr>
              <a:t>IHS </a:t>
            </a:r>
            <a:r>
              <a:rPr lang="en-US" dirty="0">
                <a:latin typeface="Times New Roman" panose="02020603050405020304" pitchFamily="18" charset="0"/>
                <a:cs typeface="Times New Roman" panose="02020603050405020304" pitchFamily="18" charset="0"/>
              </a:rPr>
              <a:t>facilities accounted for a larger percentage of veterans receiving services reimbursed by VA compared to Tribal facilities;</a:t>
            </a: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483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GAO Report on IHS/VA MOU</a:t>
            </a:r>
            <a:endParaRPr lang="en-US" sz="4000" b="1" dirty="0"/>
          </a:p>
        </p:txBody>
      </p:sp>
      <p:sp>
        <p:nvSpPr>
          <p:cNvPr id="6" name="Content Placeholder 2"/>
          <p:cNvSpPr txBox="1">
            <a:spLocks/>
          </p:cNvSpPr>
          <p:nvPr/>
        </p:nvSpPr>
        <p:spPr>
          <a:xfrm>
            <a:off x="189555" y="1030476"/>
            <a:ext cx="11041445" cy="5793657"/>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smtClean="0">
                <a:latin typeface="Times New Roman" panose="02020603050405020304" pitchFamily="18" charset="0"/>
                <a:cs typeface="Times New Roman" panose="02020603050405020304" pitchFamily="18" charset="0"/>
              </a:rPr>
              <a:t>Recommendations: </a:t>
            </a:r>
          </a:p>
          <a:p>
            <a:pPr marL="857250" indent="-742950">
              <a:buFont typeface="+mj-lt"/>
              <a:buAutoNum type="arabicPeriod"/>
            </a:pPr>
            <a:r>
              <a:rPr lang="en-US" dirty="0" smtClean="0">
                <a:latin typeface="Times New Roman" panose="02020603050405020304" pitchFamily="18" charset="0"/>
                <a:cs typeface="Times New Roman" panose="02020603050405020304" pitchFamily="18" charset="0"/>
              </a:rPr>
              <a:t>VA should establish measurable targets for performance measures</a:t>
            </a:r>
          </a:p>
          <a:p>
            <a:pPr marL="857250" indent="-742950">
              <a:buFont typeface="+mj-lt"/>
              <a:buAutoNum type="arabicPeriod"/>
            </a:pPr>
            <a:r>
              <a:rPr lang="en-US" dirty="0" smtClean="0">
                <a:latin typeface="Times New Roman" panose="02020603050405020304" pitchFamily="18" charset="0"/>
                <a:cs typeface="Times New Roman" panose="02020603050405020304" pitchFamily="18" charset="0"/>
              </a:rPr>
              <a:t>VA should establish written </a:t>
            </a:r>
            <a:r>
              <a:rPr lang="en-US" dirty="0">
                <a:latin typeface="Times New Roman" panose="02020603050405020304" pitchFamily="18" charset="0"/>
                <a:cs typeface="Times New Roman" panose="02020603050405020304" pitchFamily="18" charset="0"/>
              </a:rPr>
              <a:t>policy or guidance on </a:t>
            </a:r>
            <a:r>
              <a:rPr lang="en-US" dirty="0" smtClean="0">
                <a:latin typeface="Times New Roman" panose="02020603050405020304" pitchFamily="18" charset="0"/>
                <a:cs typeface="Times New Roman" panose="02020603050405020304" pitchFamily="18" charset="0"/>
              </a:rPr>
              <a:t>how referrals </a:t>
            </a:r>
            <a:r>
              <a:rPr lang="en-US" dirty="0">
                <a:latin typeface="Times New Roman" panose="02020603050405020304" pitchFamily="18" charset="0"/>
                <a:cs typeface="Times New Roman" panose="02020603050405020304" pitchFamily="18" charset="0"/>
              </a:rPr>
              <a:t>from IHS and THP facilities to VA facilities for specialty </a:t>
            </a:r>
            <a:r>
              <a:rPr lang="en-US" dirty="0" smtClean="0">
                <a:latin typeface="Times New Roman" panose="02020603050405020304" pitchFamily="18" charset="0"/>
                <a:cs typeface="Times New Roman" panose="02020603050405020304" pitchFamily="18" charset="0"/>
              </a:rPr>
              <a:t>care can </a:t>
            </a:r>
            <a:r>
              <a:rPr lang="en-US" dirty="0">
                <a:latin typeface="Times New Roman" panose="02020603050405020304" pitchFamily="18" charset="0"/>
                <a:cs typeface="Times New Roman" panose="02020603050405020304" pitchFamily="18" charset="0"/>
              </a:rPr>
              <a:t>be </a:t>
            </a:r>
            <a:r>
              <a:rPr lang="en-US" dirty="0" smtClean="0">
                <a:latin typeface="Times New Roman" panose="02020603050405020304" pitchFamily="18" charset="0"/>
                <a:cs typeface="Times New Roman" panose="02020603050405020304" pitchFamily="18" charset="0"/>
              </a:rPr>
              <a:t>managed</a:t>
            </a:r>
          </a:p>
          <a:p>
            <a:pPr marL="857250" indent="-742950">
              <a:buFont typeface="+mj-lt"/>
              <a:buAutoNum type="arabicPeriod"/>
            </a:pPr>
            <a:r>
              <a:rPr lang="en-US" dirty="0" smtClean="0">
                <a:latin typeface="Times New Roman" panose="02020603050405020304" pitchFamily="18" charset="0"/>
                <a:cs typeface="Times New Roman" panose="02020603050405020304" pitchFamily="18" charset="0"/>
              </a:rPr>
              <a:t>IHS should </a:t>
            </a:r>
            <a:r>
              <a:rPr lang="en-US" dirty="0">
                <a:latin typeface="Times New Roman" panose="02020603050405020304" pitchFamily="18" charset="0"/>
                <a:cs typeface="Times New Roman" panose="02020603050405020304" pitchFamily="18" charset="0"/>
              </a:rPr>
              <a:t>establish measurable targets for performance </a:t>
            </a:r>
            <a:r>
              <a:rPr lang="en-US" dirty="0" smtClean="0">
                <a:latin typeface="Times New Roman" panose="02020603050405020304" pitchFamily="18" charset="0"/>
                <a:cs typeface="Times New Roman" panose="02020603050405020304" pitchFamily="18" charset="0"/>
              </a:rPr>
              <a:t>measures</a:t>
            </a:r>
          </a:p>
          <a:p>
            <a:pPr marL="114300" indent="0">
              <a:buNone/>
            </a:pPr>
            <a:endParaRPr lang="en-US" dirty="0" smtClean="0">
              <a:latin typeface="Times New Roman" panose="02020603050405020304" pitchFamily="18" charset="0"/>
              <a:cs typeface="Times New Roman" panose="02020603050405020304" pitchFamily="18" charset="0"/>
            </a:endParaRPr>
          </a:p>
          <a:p>
            <a:pPr marL="114300" indent="0">
              <a:buNone/>
            </a:pPr>
            <a:r>
              <a:rPr lang="en-US" dirty="0" smtClean="0">
                <a:latin typeface="Times New Roman" panose="02020603050405020304" pitchFamily="18" charset="0"/>
                <a:cs typeface="Times New Roman" panose="02020603050405020304" pitchFamily="18" charset="0"/>
              </a:rPr>
              <a:t>Agencies concurred with these recommendations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783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Medicaid Legislative Initiative </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48202" y="1064343"/>
            <a:ext cx="10352650" cy="579365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lvl="1">
              <a:lnSpc>
                <a:spcPct val="90000"/>
              </a:lnSpc>
              <a:buClr>
                <a:schemeClr val="accent1"/>
              </a:buClr>
            </a:pPr>
            <a:r>
              <a:rPr lang="en-US" sz="3400" dirty="0">
                <a:latin typeface="Times New Roman" panose="02020603050405020304" pitchFamily="18" charset="0"/>
                <a:cs typeface="Times New Roman" panose="02020603050405020304" pitchFamily="18" charset="0"/>
              </a:rPr>
              <a:t>Holding off on legislative language until CMS decision on Washington State DT program </a:t>
            </a:r>
            <a:endParaRPr lang="en-US" sz="3400" dirty="0" smtClean="0">
              <a:latin typeface="Times New Roman" panose="02020603050405020304" pitchFamily="18" charset="0"/>
              <a:cs typeface="Times New Roman" panose="02020603050405020304" pitchFamily="18" charset="0"/>
            </a:endParaRPr>
          </a:p>
          <a:p>
            <a:pPr marL="342900" lvl="1">
              <a:lnSpc>
                <a:spcPct val="90000"/>
              </a:lnSpc>
              <a:buClr>
                <a:schemeClr val="accent1"/>
              </a:buClr>
            </a:pPr>
            <a:endParaRPr lang="en-US" sz="3400" dirty="0" smtClean="0">
              <a:latin typeface="Times New Roman" panose="02020603050405020304" pitchFamily="18" charset="0"/>
              <a:cs typeface="Times New Roman" panose="02020603050405020304" pitchFamily="18" charset="0"/>
            </a:endParaRPr>
          </a:p>
          <a:p>
            <a:pPr marL="342900" lvl="1">
              <a:lnSpc>
                <a:spcPct val="90000"/>
              </a:lnSpc>
              <a:buClr>
                <a:schemeClr val="accent1"/>
              </a:buClr>
            </a:pPr>
            <a:r>
              <a:rPr lang="en-US" sz="3400" dirty="0" smtClean="0">
                <a:latin typeface="Times New Roman" panose="02020603050405020304" pitchFamily="18" charset="0"/>
                <a:cs typeface="Times New Roman" panose="02020603050405020304" pitchFamily="18" charset="0"/>
              </a:rPr>
              <a:t>A few productive meetings, eager for text.  Senator Udall and Rep. Lujan are interested </a:t>
            </a:r>
          </a:p>
          <a:p>
            <a:pPr marL="342900" lvl="1">
              <a:lnSpc>
                <a:spcPct val="90000"/>
              </a:lnSpc>
              <a:buClr>
                <a:schemeClr val="accent1"/>
              </a:buClr>
            </a:pPr>
            <a:endParaRPr lang="en-US" sz="3400" dirty="0" smtClean="0">
              <a:latin typeface="Times New Roman" panose="02020603050405020304" pitchFamily="18" charset="0"/>
              <a:cs typeface="Times New Roman" panose="02020603050405020304" pitchFamily="18" charset="0"/>
            </a:endParaRPr>
          </a:p>
          <a:p>
            <a:pPr marL="342900" lvl="1">
              <a:lnSpc>
                <a:spcPct val="90000"/>
              </a:lnSpc>
              <a:buClr>
                <a:schemeClr val="accent1"/>
              </a:buClr>
            </a:pPr>
            <a:r>
              <a:rPr lang="en-US" sz="3400" dirty="0" smtClean="0">
                <a:latin typeface="Times New Roman" panose="02020603050405020304" pitchFamily="18" charset="0"/>
                <a:cs typeface="Times New Roman" panose="02020603050405020304" pitchFamily="18" charset="0"/>
              </a:rPr>
              <a:t>Seeking Senate Republican Lead on Finance committee </a:t>
            </a:r>
          </a:p>
          <a:p>
            <a:pPr marL="708660" lvl="2">
              <a:lnSpc>
                <a:spcPct val="90000"/>
              </a:lnSpc>
              <a:buClr>
                <a:schemeClr val="accent1"/>
              </a:buClr>
            </a:pPr>
            <a:r>
              <a:rPr lang="en-US" sz="3000" dirty="0" smtClean="0">
                <a:latin typeface="Times New Roman" panose="02020603050405020304" pitchFamily="18" charset="0"/>
                <a:cs typeface="Times New Roman" panose="02020603050405020304" pitchFamily="18" charset="0"/>
              </a:rPr>
              <a:t>Daines (MT), Thune (SD), Enzi (WY), Roberts (KS), Lankford (OK)?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583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cs typeface="Times New Roman" panose="02020603050405020304" pitchFamily="18" charset="0"/>
              </a:rPr>
              <a:t>NIHB Conferences: TPHS &amp; Behavioral Health</a:t>
            </a:r>
            <a:endParaRPr lang="en-US" sz="4200" b="1" dirty="0">
              <a:cs typeface="Times New Roman" panose="02020603050405020304"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23690" y="1665652"/>
            <a:ext cx="5930060" cy="2107452"/>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3690" y="4203112"/>
            <a:ext cx="5930060" cy="2107452"/>
          </a:xfrm>
          <a:prstGeom prst="rect">
            <a:avLst/>
          </a:prstGeom>
        </p:spPr>
      </p:pic>
    </p:spTree>
    <p:extLst>
      <p:ext uri="{BB962C8B-B14F-4D97-AF65-F5344CB8AC3E}">
        <p14:creationId xmlns:p14="http://schemas.microsoft.com/office/powerpoint/2010/main" val="342728879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cs typeface="Times New Roman" panose="02020603050405020304" pitchFamily="18" charset="0"/>
              </a:rPr>
              <a:t>SAVE THE DATE: National Tribal Health Conference </a:t>
            </a:r>
            <a:endParaRPr lang="en-US" sz="4200" b="1" dirty="0">
              <a:cs typeface="Times New Roman" panose="02020603050405020304" pitchFamily="18" charset="0"/>
            </a:endParaRPr>
          </a:p>
        </p:txBody>
      </p:sp>
      <p:sp>
        <p:nvSpPr>
          <p:cNvPr id="3" name="Content Placeholder 2"/>
          <p:cNvSpPr>
            <a:spLocks noGrp="1"/>
          </p:cNvSpPr>
          <p:nvPr>
            <p:ph idx="1"/>
          </p:nvPr>
        </p:nvSpPr>
        <p:spPr>
          <a:xfrm>
            <a:off x="88489" y="1885335"/>
            <a:ext cx="5683045" cy="4141839"/>
          </a:xfrm>
        </p:spPr>
        <p:txBody>
          <a:bodyPr/>
          <a:lstStyle/>
          <a:p>
            <a:pPr marL="114300" indent="0">
              <a:buNone/>
            </a:pPr>
            <a:r>
              <a:rPr lang="en-US" dirty="0" smtClean="0">
                <a:latin typeface="Times New Roman" panose="02020603050405020304" pitchFamily="18" charset="0"/>
                <a:cs typeface="Times New Roman" panose="02020603050405020304" pitchFamily="18" charset="0"/>
              </a:rPr>
              <a:t>The National Tribal Health Conference will be </a:t>
            </a:r>
            <a:r>
              <a:rPr lang="en-US" b="1" dirty="0" smtClean="0">
                <a:solidFill>
                  <a:srgbClr val="800000"/>
                </a:solidFill>
                <a:latin typeface="Times New Roman" panose="02020603050405020304" pitchFamily="18" charset="0"/>
                <a:cs typeface="Times New Roman" panose="02020603050405020304" pitchFamily="18" charset="0"/>
              </a:rPr>
              <a:t>September 16-20, 2019 </a:t>
            </a:r>
            <a:r>
              <a:rPr lang="en-US" dirty="0" smtClean="0">
                <a:latin typeface="Times New Roman" panose="02020603050405020304" pitchFamily="18" charset="0"/>
                <a:cs typeface="Times New Roman" panose="02020603050405020304" pitchFamily="18" charset="0"/>
              </a:rPr>
              <a:t>at Pechanga Resort and Casino </a:t>
            </a:r>
          </a:p>
          <a:p>
            <a:endParaRPr lang="en-US" dirty="0"/>
          </a:p>
        </p:txBody>
      </p:sp>
      <p:pic>
        <p:nvPicPr>
          <p:cNvPr id="1026" name="Picture 2" descr="https://images.trvl-media.com/hotels/1000000/890000/881800/881773/ee7b1b50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781" y="2031163"/>
            <a:ext cx="5242050" cy="353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3243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02" y="2202861"/>
            <a:ext cx="10160000" cy="1143000"/>
          </a:xfrm>
        </p:spPr>
        <p:txBody>
          <a:bodyPr/>
          <a:lstStyle/>
          <a:p>
            <a:r>
              <a:rPr lang="en-US" sz="9600" b="1" dirty="0" smtClean="0">
                <a:solidFill>
                  <a:srgbClr val="C00000"/>
                </a:solidFill>
                <a:latin typeface="Papyrus" panose="03070502060502030205" pitchFamily="66" charset="0"/>
              </a:rPr>
              <a:t>Thank you! </a:t>
            </a:r>
            <a:br>
              <a:rPr lang="en-US" sz="9600" b="1" dirty="0" smtClean="0">
                <a:solidFill>
                  <a:srgbClr val="C00000"/>
                </a:solidFill>
                <a:latin typeface="Papyrus" panose="03070502060502030205" pitchFamily="66" charset="0"/>
              </a:rPr>
            </a:br>
            <a:r>
              <a:rPr lang="en-US" sz="3200" b="1" dirty="0" smtClean="0">
                <a:solidFill>
                  <a:schemeClr val="tx1"/>
                </a:solidFill>
                <a:latin typeface="Times New Roman" panose="02020603050405020304" pitchFamily="18" charset="0"/>
                <a:cs typeface="Times New Roman" panose="02020603050405020304" pitchFamily="18" charset="0"/>
              </a:rPr>
              <a:t>For more information please contact:</a:t>
            </a:r>
            <a:br>
              <a:rPr lang="en-US" sz="3200" b="1" dirty="0" smtClean="0">
                <a:solidFill>
                  <a:schemeClr val="tx1"/>
                </a:solidFill>
                <a:latin typeface="Times New Roman" panose="02020603050405020304" pitchFamily="18" charset="0"/>
                <a:cs typeface="Times New Roman" panose="02020603050405020304" pitchFamily="18" charset="0"/>
              </a:rPr>
            </a:br>
            <a:r>
              <a:rPr lang="en-US" sz="3200" b="1" dirty="0" smtClean="0">
                <a:solidFill>
                  <a:schemeClr val="tx1"/>
                </a:solidFill>
                <a:latin typeface="Times New Roman" panose="02020603050405020304" pitchFamily="18" charset="0"/>
                <a:cs typeface="Times New Roman" panose="02020603050405020304" pitchFamily="18" charset="0"/>
              </a:rPr>
              <a:t/>
            </a:r>
            <a:br>
              <a:rPr lang="en-US" sz="3200" b="1" dirty="0" smtClean="0">
                <a:solidFill>
                  <a:schemeClr val="tx1"/>
                </a:solidFill>
                <a:latin typeface="Times New Roman" panose="02020603050405020304" pitchFamily="18" charset="0"/>
                <a:cs typeface="Times New Roman" panose="02020603050405020304" pitchFamily="18" charset="0"/>
              </a:rPr>
            </a:br>
            <a:r>
              <a:rPr lang="en-US" sz="2000" b="1" dirty="0" smtClean="0">
                <a:solidFill>
                  <a:schemeClr val="tx1"/>
                </a:solidFill>
                <a:latin typeface="Times New Roman" panose="02020603050405020304" pitchFamily="18" charset="0"/>
                <a:cs typeface="Times New Roman" panose="02020603050405020304" pitchFamily="18" charset="0"/>
              </a:rPr>
              <a:t>Stacy A. Bohlen </a:t>
            </a:r>
            <a:r>
              <a:rPr lang="en-US" sz="2000" b="1" dirty="0" smtClean="0">
                <a:solidFill>
                  <a:schemeClr val="tx1"/>
                </a:solidFill>
                <a:latin typeface="Times New Roman" panose="02020603050405020304" pitchFamily="18" charset="0"/>
                <a:cs typeface="Times New Roman" panose="02020603050405020304" pitchFamily="18" charset="0"/>
                <a:hlinkClick r:id="rId3"/>
              </a:rPr>
              <a:t>sbohlen@nihb.org</a:t>
            </a:r>
            <a:r>
              <a:rPr lang="en-US" sz="2000" b="1" dirty="0" smtClean="0">
                <a:solidFill>
                  <a:schemeClr val="tx1"/>
                </a:solidFill>
                <a:latin typeface="Times New Roman" panose="02020603050405020304" pitchFamily="18" charset="0"/>
                <a:cs typeface="Times New Roman" panose="02020603050405020304" pitchFamily="18" charset="0"/>
              </a:rPr>
              <a:t/>
            </a:r>
            <a:br>
              <a:rPr lang="en-US" sz="2000" b="1" dirty="0" smtClean="0">
                <a:solidFill>
                  <a:schemeClr val="tx1"/>
                </a:solidFill>
                <a:latin typeface="Times New Roman" panose="02020603050405020304" pitchFamily="18" charset="0"/>
                <a:cs typeface="Times New Roman" panose="02020603050405020304" pitchFamily="18" charset="0"/>
              </a:rPr>
            </a:br>
            <a:r>
              <a:rPr lang="en-US" sz="1800" b="1" dirty="0" smtClean="0">
                <a:solidFill>
                  <a:schemeClr val="tx1"/>
                </a:solidFill>
                <a:latin typeface="Times New Roman" panose="02020603050405020304" pitchFamily="18" charset="0"/>
                <a:cs typeface="Times New Roman" panose="02020603050405020304" pitchFamily="18" charset="0"/>
              </a:rPr>
              <a:t>NIHB Chief Executive Officer</a:t>
            </a:r>
            <a:br>
              <a:rPr lang="en-US" sz="1800" b="1" dirty="0" smtClean="0">
                <a:solidFill>
                  <a:schemeClr val="tx1"/>
                </a:solidFill>
                <a:latin typeface="Times New Roman" panose="02020603050405020304" pitchFamily="18" charset="0"/>
                <a:cs typeface="Times New Roman" panose="02020603050405020304" pitchFamily="18" charset="0"/>
              </a:rPr>
            </a:br>
            <a:r>
              <a:rPr lang="en-US" sz="1800" b="1" dirty="0" smtClean="0">
                <a:solidFill>
                  <a:schemeClr val="tx1"/>
                </a:solidFill>
                <a:latin typeface="Times New Roman" panose="02020603050405020304" pitchFamily="18" charset="0"/>
                <a:cs typeface="Times New Roman" panose="02020603050405020304" pitchFamily="18" charset="0"/>
              </a:rPr>
              <a:t/>
            </a:r>
            <a:br>
              <a:rPr lang="en-US" sz="1800" b="1" dirty="0" smtClean="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
            </a:r>
            <a:br>
              <a:rPr lang="en-US"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Papyrus" panose="03070502060502030205" pitchFamily="66" charset="0"/>
            </a:endParaRPr>
          </a:p>
        </p:txBody>
      </p:sp>
      <p:pic>
        <p:nvPicPr>
          <p:cNvPr id="4" name="Content Placeholder 3"/>
          <p:cNvPicPr>
            <a:picLocks noGrp="1" noChangeAspect="1"/>
          </p:cNvPicPr>
          <p:nvPr>
            <p:ph idx="1"/>
          </p:nvPr>
        </p:nvPicPr>
        <p:blipFill>
          <a:blip r:embed="rId4"/>
          <a:stretch>
            <a:fillRect/>
          </a:stretch>
        </p:blipFill>
        <p:spPr>
          <a:xfrm>
            <a:off x="2897390" y="5280818"/>
            <a:ext cx="5584420" cy="1377815"/>
          </a:xfrm>
          <a:prstGeom prst="rect">
            <a:avLst/>
          </a:prstGeom>
        </p:spPr>
      </p:pic>
    </p:spTree>
    <p:extLst>
      <p:ext uri="{BB962C8B-B14F-4D97-AF65-F5344CB8AC3E}">
        <p14:creationId xmlns:p14="http://schemas.microsoft.com/office/powerpoint/2010/main" val="321084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0"/>
            <a:ext cx="10769600" cy="1127352"/>
          </a:xfrm>
        </p:spPr>
        <p:txBody>
          <a:bodyPr/>
          <a:lstStyle/>
          <a:p>
            <a:r>
              <a:rPr lang="en-US" b="1" dirty="0" smtClean="0"/>
              <a:t>Presentation Overview </a:t>
            </a:r>
            <a:endParaRPr lang="en-US" b="1" dirty="0"/>
          </a:p>
        </p:txBody>
      </p:sp>
      <p:sp>
        <p:nvSpPr>
          <p:cNvPr id="3" name="Content Placeholder 2"/>
          <p:cNvSpPr>
            <a:spLocks noGrp="1"/>
          </p:cNvSpPr>
          <p:nvPr>
            <p:ph idx="1"/>
          </p:nvPr>
        </p:nvSpPr>
        <p:spPr>
          <a:xfrm>
            <a:off x="1" y="1030514"/>
            <a:ext cx="11463866" cy="6037943"/>
          </a:xfrm>
        </p:spPr>
        <p:txBody>
          <a:bodyPr>
            <a:normAutofit/>
          </a:bodyPr>
          <a:lstStyle/>
          <a:p>
            <a:pPr marL="857250" indent="-742950">
              <a:buFont typeface="+mj-lt"/>
              <a:buAutoNum type="arabicPeriod"/>
            </a:pPr>
            <a:endParaRPr lang="en-US" sz="3200" dirty="0" smtClean="0">
              <a:latin typeface="Times New Roman" panose="02020603050405020304" pitchFamily="18" charset="0"/>
              <a:cs typeface="Times New Roman" panose="02020603050405020304" pitchFamily="18" charset="0"/>
            </a:endParaRPr>
          </a:p>
          <a:p>
            <a:pPr marL="857250" indent="-742950">
              <a:buFont typeface="+mj-lt"/>
              <a:buAutoNum type="arabicPeriod"/>
            </a:pPr>
            <a:r>
              <a:rPr lang="en-US" sz="3200" dirty="0" smtClean="0">
                <a:latin typeface="Times New Roman" panose="02020603050405020304" pitchFamily="18" charset="0"/>
                <a:cs typeface="Times New Roman" panose="02020603050405020304" pitchFamily="18" charset="0"/>
              </a:rPr>
              <a:t>IHS </a:t>
            </a:r>
            <a:r>
              <a:rPr lang="en-US" sz="3200" dirty="0">
                <a:latin typeface="Times New Roman" panose="02020603050405020304" pitchFamily="18" charset="0"/>
                <a:cs typeface="Times New Roman" panose="02020603050405020304" pitchFamily="18" charset="0"/>
              </a:rPr>
              <a:t>Advance Appropriations </a:t>
            </a:r>
          </a:p>
          <a:p>
            <a:pPr marL="857250" indent="-742950">
              <a:buFont typeface="+mj-lt"/>
              <a:buAutoNum type="arabicPeriod"/>
            </a:pPr>
            <a:r>
              <a:rPr lang="en-US" sz="3200" dirty="0" smtClean="0">
                <a:latin typeface="Times New Roman" panose="02020603050405020304" pitchFamily="18" charset="0"/>
                <a:cs typeface="Times New Roman" panose="02020603050405020304" pitchFamily="18" charset="0"/>
              </a:rPr>
              <a:t>Special </a:t>
            </a:r>
            <a:r>
              <a:rPr lang="en-US" sz="3200" dirty="0">
                <a:latin typeface="Times New Roman" panose="02020603050405020304" pitchFamily="18" charset="0"/>
                <a:cs typeface="Times New Roman" panose="02020603050405020304" pitchFamily="18" charset="0"/>
              </a:rPr>
              <a:t>Diabetes Program from Indians </a:t>
            </a:r>
          </a:p>
          <a:p>
            <a:pPr marL="857250" lvl="0" indent="-742950">
              <a:buFont typeface="+mj-lt"/>
              <a:buAutoNum type="arabicPeriod"/>
            </a:pPr>
            <a:r>
              <a:rPr lang="en-US" sz="3200" dirty="0" smtClean="0">
                <a:latin typeface="Times New Roman" panose="02020603050405020304" pitchFamily="18" charset="0"/>
                <a:cs typeface="Times New Roman" panose="02020603050405020304" pitchFamily="18" charset="0"/>
              </a:rPr>
              <a:t>FY 2020 Appropriations for </a:t>
            </a:r>
            <a:r>
              <a:rPr lang="en-US" sz="3200" dirty="0" smtClean="0">
                <a:latin typeface="Times New Roman" panose="02020603050405020304" pitchFamily="18" charset="0"/>
                <a:cs typeface="Times New Roman" panose="02020603050405020304" pitchFamily="18" charset="0"/>
              </a:rPr>
              <a:t>IHS and other HHS agencies</a:t>
            </a:r>
          </a:p>
          <a:p>
            <a:pPr marL="857250" lvl="0" indent="-742950">
              <a:buFont typeface="+mj-lt"/>
              <a:buAutoNum type="arabicPeriod"/>
            </a:pPr>
            <a:r>
              <a:rPr lang="en-US" sz="3200" dirty="0">
                <a:latin typeface="Times New Roman" panose="02020603050405020304" pitchFamily="18" charset="0"/>
                <a:cs typeface="Times New Roman" panose="02020603050405020304" pitchFamily="18" charset="0"/>
              </a:rPr>
              <a:t>VA Tribal Advisory Committee Act </a:t>
            </a:r>
            <a:endParaRPr lang="en-US" sz="3200" dirty="0" smtClean="0">
              <a:latin typeface="Times New Roman" panose="02020603050405020304" pitchFamily="18" charset="0"/>
              <a:cs typeface="Times New Roman" panose="02020603050405020304" pitchFamily="18" charset="0"/>
            </a:endParaRPr>
          </a:p>
          <a:p>
            <a:pPr marL="857250" lvl="0" indent="-742950">
              <a:buFont typeface="+mj-lt"/>
              <a:buAutoNum type="arabicPeriod"/>
            </a:pPr>
            <a:r>
              <a:rPr lang="en-US" sz="3200" dirty="0" smtClean="0">
                <a:latin typeface="Times New Roman" panose="02020603050405020304" pitchFamily="18" charset="0"/>
                <a:cs typeface="Times New Roman" panose="02020603050405020304" pitchFamily="18" charset="0"/>
              </a:rPr>
              <a:t>Upcoming Conferences </a:t>
            </a:r>
          </a:p>
          <a:p>
            <a:pPr marL="1154430" lvl="1" indent="-742950">
              <a:buFont typeface="+mj-lt"/>
              <a:buAutoNum type="arabicPeriod"/>
            </a:pPr>
            <a:endParaRPr lang="en-US" sz="3200" dirty="0">
              <a:latin typeface="Times New Roman" panose="02020603050405020304" pitchFamily="18" charset="0"/>
              <a:cs typeface="Times New Roman" panose="02020603050405020304" pitchFamily="18" charset="0"/>
            </a:endParaRPr>
          </a:p>
          <a:p>
            <a:pPr marL="11430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78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Government Shutdown Impacts </a:t>
            </a:r>
            <a:endParaRPr lang="en-US" b="1" dirty="0"/>
          </a:p>
        </p:txBody>
      </p:sp>
      <p:sp>
        <p:nvSpPr>
          <p:cNvPr id="3" name="Content Placeholder 2"/>
          <p:cNvSpPr>
            <a:spLocks noGrp="1"/>
          </p:cNvSpPr>
          <p:nvPr>
            <p:ph idx="1"/>
          </p:nvPr>
        </p:nvSpPr>
        <p:spPr>
          <a:xfrm>
            <a:off x="0" y="1417639"/>
            <a:ext cx="6508955" cy="5440362"/>
          </a:xfrm>
        </p:spPr>
        <p:txBody>
          <a:bodyPr>
            <a:normAutofit fontScale="70000" lnSpcReduction="20000"/>
          </a:bodyPr>
          <a:lstStyle/>
          <a:p>
            <a:r>
              <a:rPr lang="en-US" dirty="0" smtClean="0">
                <a:latin typeface="Times New Roman" panose="02020603050405020304" pitchFamily="18" charset="0"/>
                <a:cs typeface="Times New Roman" panose="02020603050405020304" pitchFamily="18" charset="0"/>
              </a:rPr>
              <a:t>During the 35-day government shutdown</a:t>
            </a:r>
          </a:p>
          <a:p>
            <a:pPr marL="114300" indent="0">
              <a:buNone/>
            </a:pPr>
            <a:r>
              <a:rPr lang="en-US" dirty="0" smtClean="0">
                <a:latin typeface="Times New Roman" panose="02020603050405020304" pitchFamily="18" charset="0"/>
                <a:cs typeface="Times New Roman" panose="02020603050405020304" pitchFamily="18" charset="0"/>
              </a:rPr>
              <a:t>NIHB held 2 national calls on this effort and we learned of serious impacts including:</a:t>
            </a:r>
          </a:p>
          <a:p>
            <a:pPr lvl="1"/>
            <a:r>
              <a:rPr lang="en-US" dirty="0" smtClean="0">
                <a:latin typeface="Times New Roman" panose="02020603050405020304" pitchFamily="18" charset="0"/>
                <a:cs typeface="Times New Roman" panose="02020603050405020304" pitchFamily="18" charset="0"/>
              </a:rPr>
              <a:t>Clinic closures</a:t>
            </a:r>
          </a:p>
          <a:p>
            <a:pPr lvl="1"/>
            <a:r>
              <a:rPr lang="en-US" dirty="0" smtClean="0">
                <a:latin typeface="Times New Roman" panose="02020603050405020304" pitchFamily="18" charset="0"/>
                <a:cs typeface="Times New Roman" panose="02020603050405020304" pitchFamily="18" charset="0"/>
              </a:rPr>
              <a:t>Nurses and doctors leaving for the private sector</a:t>
            </a:r>
          </a:p>
          <a:p>
            <a:pPr lvl="1"/>
            <a:r>
              <a:rPr lang="en-US" dirty="0" smtClean="0">
                <a:latin typeface="Times New Roman" panose="02020603050405020304" pitchFamily="18" charset="0"/>
                <a:cs typeface="Times New Roman" panose="02020603050405020304" pitchFamily="18" charset="0"/>
              </a:rPr>
              <a:t>Administrative staff going without pay</a:t>
            </a:r>
          </a:p>
          <a:p>
            <a:pPr lvl="1"/>
            <a:r>
              <a:rPr lang="en-US" dirty="0" smtClean="0">
                <a:latin typeface="Times New Roman" panose="02020603050405020304" pitchFamily="18" charset="0"/>
                <a:cs typeface="Times New Roman" panose="02020603050405020304" pitchFamily="18" charset="0"/>
              </a:rPr>
              <a:t>Difficulties in PRC reimbursement </a:t>
            </a:r>
          </a:p>
          <a:p>
            <a:pPr marL="342900" lvl="1">
              <a:buClr>
                <a:schemeClr val="accent1"/>
              </a:buClr>
            </a:pPr>
            <a:r>
              <a:rPr lang="en-US" sz="4000" u="sng" dirty="0">
                <a:latin typeface="Times New Roman" panose="02020603050405020304" pitchFamily="18" charset="0"/>
                <a:cs typeface="Times New Roman" panose="02020603050405020304" pitchFamily="18" charset="0"/>
              </a:rPr>
              <a:t>Bottom line</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the shutdown </a:t>
            </a:r>
            <a:r>
              <a:rPr lang="en-US" sz="4000" dirty="0">
                <a:latin typeface="Times New Roman" panose="02020603050405020304" pitchFamily="18" charset="0"/>
                <a:cs typeface="Times New Roman" panose="02020603050405020304" pitchFamily="18" charset="0"/>
              </a:rPr>
              <a:t>destabilized Native health delivery and health care provider access; as well as Tribal Governments, families, children and individuals</a:t>
            </a:r>
          </a:p>
        </p:txBody>
      </p:sp>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Dr. Lowell Styler treats Ashley Gravelle for a shoulder injury at the Sault Tribe Health and Human Services in Sault Ste. Marie, Michigan, on Dec. 31,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883" y="1834238"/>
            <a:ext cx="5061957" cy="337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61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IHS Advance Appropriations </a:t>
            </a:r>
            <a:endParaRPr lang="en-US" b="1" dirty="0"/>
          </a:p>
        </p:txBody>
      </p:sp>
      <p:sp>
        <p:nvSpPr>
          <p:cNvPr id="3" name="Content Placeholder 2"/>
          <p:cNvSpPr>
            <a:spLocks noGrp="1"/>
          </p:cNvSpPr>
          <p:nvPr>
            <p:ph idx="1"/>
          </p:nvPr>
        </p:nvSpPr>
        <p:spPr>
          <a:xfrm>
            <a:off x="609600" y="1600200"/>
            <a:ext cx="10160000" cy="4800600"/>
          </a:xfrm>
        </p:spPr>
        <p:txBody>
          <a:bodyPr>
            <a:normAutofit/>
          </a:bodyPr>
          <a:lstStyle/>
          <a:p>
            <a:r>
              <a:rPr lang="en-US" dirty="0" smtClean="0">
                <a:latin typeface="Times New Roman" panose="02020603050405020304" pitchFamily="18" charset="0"/>
                <a:cs typeface="Times New Roman" panose="02020603050405020304" pitchFamily="18" charset="0"/>
              </a:rPr>
              <a:t>What is Advance Appropriations? </a:t>
            </a:r>
          </a:p>
          <a:p>
            <a:pPr lvl="1"/>
            <a:r>
              <a:rPr lang="en-US" dirty="0" smtClean="0">
                <a:latin typeface="Times New Roman" panose="02020603050405020304" pitchFamily="18" charset="0"/>
                <a:cs typeface="Times New Roman" panose="02020603050405020304" pitchFamily="18" charset="0"/>
              </a:rPr>
              <a:t>Funding that becomes </a:t>
            </a:r>
            <a:r>
              <a:rPr lang="en-US" dirty="0">
                <a:latin typeface="Times New Roman" panose="02020603050405020304" pitchFamily="18" charset="0"/>
                <a:cs typeface="Times New Roman" panose="02020603050405020304" pitchFamily="18" charset="0"/>
              </a:rPr>
              <a:t>available </a:t>
            </a:r>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year or more after the year of the appropriations act in which it is contained.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The appropriations law is passed, but funds cannot be used until the FY year in which they are allocated for arrives</a:t>
            </a:r>
          </a:p>
        </p:txBody>
      </p:sp>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16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IHS Advance Appropriations </a:t>
            </a:r>
            <a:endParaRPr lang="en-US" b="1" dirty="0"/>
          </a:p>
        </p:txBody>
      </p:sp>
      <p:sp>
        <p:nvSpPr>
          <p:cNvPr id="3" name="Content Placeholder 2"/>
          <p:cNvSpPr>
            <a:spLocks noGrp="1"/>
          </p:cNvSpPr>
          <p:nvPr>
            <p:ph idx="1"/>
          </p:nvPr>
        </p:nvSpPr>
        <p:spPr>
          <a:xfrm>
            <a:off x="609600" y="1600200"/>
            <a:ext cx="10160000" cy="4800600"/>
          </a:xfrm>
        </p:spPr>
        <p:txBody>
          <a:bodyPr>
            <a:normAutofit/>
          </a:bodyPr>
          <a:lstStyle/>
          <a:p>
            <a:pPr marL="342900" lvl="1">
              <a:buClr>
                <a:schemeClr val="accent1"/>
              </a:buClr>
            </a:pPr>
            <a:r>
              <a:rPr lang="en-US" sz="4000" dirty="0" smtClean="0">
                <a:latin typeface="Times New Roman" panose="02020603050405020304" pitchFamily="18" charset="0"/>
                <a:cs typeface="Times New Roman" panose="02020603050405020304" pitchFamily="18" charset="0"/>
              </a:rPr>
              <a:t>What advance appropriations IS NOT: </a:t>
            </a:r>
          </a:p>
          <a:p>
            <a:pPr lvl="1"/>
            <a:r>
              <a:rPr lang="en-US" sz="2800" dirty="0" smtClean="0">
                <a:latin typeface="Times New Roman" panose="02020603050405020304" pitchFamily="18" charset="0"/>
                <a:cs typeface="Times New Roman" panose="02020603050405020304" pitchFamily="18" charset="0"/>
              </a:rPr>
              <a:t>“</a:t>
            </a:r>
            <a:r>
              <a:rPr lang="en-US" sz="2800" u="sng" dirty="0" smtClean="0">
                <a:latin typeface="Times New Roman" panose="02020603050405020304" pitchFamily="18" charset="0"/>
                <a:cs typeface="Times New Roman" panose="02020603050405020304" pitchFamily="18" charset="0"/>
              </a:rPr>
              <a:t>forward funding</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allows funds to become available beginning late in the budget year and is carried into at least one following fiscal year.  Forward funding is counted against the same budget year. </a:t>
            </a:r>
            <a:r>
              <a:rPr lang="en-US" sz="2800" dirty="0" smtClean="0">
                <a:latin typeface="Times New Roman" panose="02020603050405020304" pitchFamily="18" charset="0"/>
                <a:cs typeface="Times New Roman" panose="02020603050405020304" pitchFamily="18" charset="0"/>
              </a:rPr>
              <a:t> i.e.- it has a cost score! </a:t>
            </a:r>
          </a:p>
          <a:p>
            <a:pPr lvl="1"/>
            <a:r>
              <a:rPr lang="en-US" sz="2800" dirty="0" smtClean="0">
                <a:latin typeface="Times New Roman" panose="02020603050405020304" pitchFamily="18" charset="0"/>
                <a:cs typeface="Times New Roman" panose="02020603050405020304" pitchFamily="18" charset="0"/>
              </a:rPr>
              <a:t>“</a:t>
            </a:r>
            <a:r>
              <a:rPr lang="en-US" sz="2800" u="sng" dirty="0" smtClean="0">
                <a:latin typeface="Times New Roman" panose="02020603050405020304" pitchFamily="18" charset="0"/>
                <a:cs typeface="Times New Roman" panose="02020603050405020304" pitchFamily="18" charset="0"/>
              </a:rPr>
              <a:t>Mandatory appropriations</a:t>
            </a:r>
            <a:r>
              <a:rPr lang="en-US" sz="2800" dirty="0" smtClean="0">
                <a:latin typeface="Times New Roman" panose="02020603050405020304" pitchFamily="18" charset="0"/>
                <a:cs typeface="Times New Roman" panose="02020603050405020304" pitchFamily="18" charset="0"/>
              </a:rPr>
              <a:t>” is funding that is automatic when Congress passes an authorization law, such as Medicare, Medicaid, or SDPI </a:t>
            </a:r>
          </a:p>
        </p:txBody>
      </p:sp>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112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IHS Advance Appropriations </a:t>
            </a:r>
            <a:endParaRPr lang="en-US" b="1" dirty="0"/>
          </a:p>
        </p:txBody>
      </p:sp>
      <p:sp>
        <p:nvSpPr>
          <p:cNvPr id="3" name="Content Placeholder 2"/>
          <p:cNvSpPr>
            <a:spLocks noGrp="1"/>
          </p:cNvSpPr>
          <p:nvPr>
            <p:ph idx="1"/>
          </p:nvPr>
        </p:nvSpPr>
        <p:spPr>
          <a:xfrm>
            <a:off x="609600" y="1600200"/>
            <a:ext cx="10160000" cy="4800600"/>
          </a:xfrm>
        </p:spPr>
        <p:txBody>
          <a:bodyPr>
            <a:normAutofit/>
          </a:bodyPr>
          <a:lstStyle/>
          <a:p>
            <a:pPr marL="342900" lvl="1">
              <a:buClr>
                <a:schemeClr val="accent1"/>
              </a:buClr>
            </a:pPr>
            <a:r>
              <a:rPr lang="en-US" sz="4000" dirty="0" smtClean="0">
                <a:latin typeface="Times New Roman" panose="02020603050405020304" pitchFamily="18" charset="0"/>
                <a:cs typeface="Times New Roman" panose="02020603050405020304" pitchFamily="18" charset="0"/>
              </a:rPr>
              <a:t>How to we get Advance Appropriations?</a:t>
            </a:r>
            <a:endParaRPr lang="en-US" sz="2400" dirty="0">
              <a:latin typeface="Times New Roman" panose="02020603050405020304" pitchFamily="18" charset="0"/>
              <a:cs typeface="Times New Roman" panose="02020603050405020304" pitchFamily="18" charset="0"/>
            </a:endParaRPr>
          </a:p>
          <a:p>
            <a:pPr lvl="1">
              <a:lnSpc>
                <a:spcPct val="80000"/>
              </a:lnSpc>
            </a:pPr>
            <a:r>
              <a:rPr lang="en-US" sz="3100" dirty="0" smtClean="0">
                <a:latin typeface="Times New Roman" panose="02020603050405020304" pitchFamily="18" charset="0"/>
                <a:cs typeface="Times New Roman" panose="02020603050405020304" pitchFamily="18" charset="0"/>
              </a:rPr>
              <a:t>Budget Resolution – exemptions list </a:t>
            </a:r>
          </a:p>
          <a:p>
            <a:pPr lvl="1">
              <a:lnSpc>
                <a:spcPct val="80000"/>
              </a:lnSpc>
            </a:pPr>
            <a:r>
              <a:rPr lang="en-US" sz="3100" dirty="0" smtClean="0">
                <a:latin typeface="Times New Roman" panose="02020603050405020304" pitchFamily="18" charset="0"/>
                <a:cs typeface="Times New Roman" panose="02020603050405020304" pitchFamily="18" charset="0"/>
              </a:rPr>
              <a:t>House Rules – Budget Committee Chairman must comply</a:t>
            </a:r>
          </a:p>
          <a:p>
            <a:pPr lvl="1">
              <a:lnSpc>
                <a:spcPct val="80000"/>
              </a:lnSpc>
            </a:pPr>
            <a:r>
              <a:rPr lang="en-US" sz="3100" dirty="0" smtClean="0">
                <a:latin typeface="Times New Roman" panose="02020603050405020304" pitchFamily="18" charset="0"/>
                <a:cs typeface="Times New Roman" panose="02020603050405020304" pitchFamily="18" charset="0"/>
              </a:rPr>
              <a:t>Enacting law – S.229/ H.R. 1128/ H.R. 1135</a:t>
            </a:r>
          </a:p>
          <a:p>
            <a:pPr lvl="1">
              <a:lnSpc>
                <a:spcPct val="80000"/>
              </a:lnSpc>
            </a:pPr>
            <a:r>
              <a:rPr lang="en-US" sz="3100" dirty="0" smtClean="0">
                <a:latin typeface="Times New Roman" panose="02020603050405020304" pitchFamily="18" charset="0"/>
                <a:cs typeface="Times New Roman" panose="02020603050405020304" pitchFamily="18" charset="0"/>
              </a:rPr>
              <a:t>In </a:t>
            </a:r>
            <a:r>
              <a:rPr lang="en-US" sz="3100" dirty="0">
                <a:latin typeface="Times New Roman" panose="02020603050405020304" pitchFamily="18" charset="0"/>
                <a:cs typeface="Times New Roman" panose="02020603050405020304" pitchFamily="18" charset="0"/>
              </a:rPr>
              <a:t>the first year, </a:t>
            </a:r>
            <a:r>
              <a:rPr lang="en-US" sz="3100" dirty="0" smtClean="0">
                <a:latin typeface="Times New Roman" panose="02020603050405020304" pitchFamily="18" charset="0"/>
                <a:cs typeface="Times New Roman" panose="02020603050405020304" pitchFamily="18" charset="0"/>
              </a:rPr>
              <a:t>there must be a double appropriation – one for FY 2020 and on for FY 2021</a:t>
            </a:r>
          </a:p>
          <a:p>
            <a:pPr lvl="1">
              <a:lnSpc>
                <a:spcPct val="80000"/>
              </a:lnSpc>
            </a:pPr>
            <a:endParaRPr lang="en-US" sz="3100" dirty="0">
              <a:latin typeface="Times New Roman" panose="02020603050405020304" pitchFamily="18" charset="0"/>
              <a:cs typeface="Times New Roman" panose="02020603050405020304" pitchFamily="18" charset="0"/>
            </a:endParaRPr>
          </a:p>
        </p:txBody>
      </p:sp>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2231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IHS Advance Appropriations </a:t>
            </a:r>
            <a:endParaRPr lang="en-US" b="1" dirty="0"/>
          </a:p>
        </p:txBody>
      </p:sp>
      <p:sp>
        <p:nvSpPr>
          <p:cNvPr id="3" name="Content Placeholder 2"/>
          <p:cNvSpPr>
            <a:spLocks noGrp="1"/>
          </p:cNvSpPr>
          <p:nvPr>
            <p:ph idx="1"/>
          </p:nvPr>
        </p:nvSpPr>
        <p:spPr>
          <a:xfrm>
            <a:off x="155575" y="1590367"/>
            <a:ext cx="8309999" cy="5164393"/>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Three bills introduced for Advance Appropriations </a:t>
            </a:r>
          </a:p>
          <a:p>
            <a:r>
              <a:rPr lang="en-US" dirty="0" smtClean="0">
                <a:latin typeface="Times New Roman" panose="02020603050405020304" pitchFamily="18" charset="0"/>
                <a:cs typeface="Times New Roman" panose="02020603050405020304" pitchFamily="18" charset="0"/>
              </a:rPr>
              <a:t>Legislation Introduced</a:t>
            </a:r>
          </a:p>
          <a:p>
            <a:pPr lvl="1"/>
            <a:r>
              <a:rPr lang="en-US" dirty="0" smtClean="0">
                <a:latin typeface="Times New Roman" panose="02020603050405020304" pitchFamily="18" charset="0"/>
                <a:cs typeface="Times New Roman" panose="02020603050405020304" pitchFamily="18" charset="0"/>
              </a:rPr>
              <a:t>S.229 / H.R. 1128 – Indian Programs Advance Appropriations Act</a:t>
            </a:r>
          </a:p>
          <a:p>
            <a:pPr lvl="2"/>
            <a:r>
              <a:rPr lang="en-US" dirty="0" smtClean="0">
                <a:latin typeface="Times New Roman" panose="02020603050405020304" pitchFamily="18" charset="0"/>
                <a:cs typeface="Times New Roman" panose="02020603050405020304" pitchFamily="18" charset="0"/>
              </a:rPr>
              <a:t>Sponsors: Sen. Udall (D-NM)/ Rep. McCollum (D-MN) </a:t>
            </a:r>
          </a:p>
          <a:p>
            <a:pPr lvl="2"/>
            <a:r>
              <a:rPr lang="en-US" dirty="0" smtClean="0">
                <a:latin typeface="Times New Roman" panose="02020603050405020304" pitchFamily="18" charset="0"/>
                <a:cs typeface="Times New Roman" panose="02020603050405020304" pitchFamily="18" charset="0"/>
              </a:rPr>
              <a:t>IHS Services and CSC as well as BIA </a:t>
            </a:r>
          </a:p>
          <a:p>
            <a:pPr lvl="1"/>
            <a:r>
              <a:rPr lang="en-US" dirty="0" smtClean="0">
                <a:latin typeface="Times New Roman" panose="02020603050405020304" pitchFamily="18" charset="0"/>
                <a:cs typeface="Times New Roman" panose="02020603050405020304" pitchFamily="18" charset="0"/>
              </a:rPr>
              <a:t>H.R. 1135 – IHS Advance Appropriations Act </a:t>
            </a:r>
          </a:p>
          <a:p>
            <a:pPr lvl="2"/>
            <a:r>
              <a:rPr lang="en-US" dirty="0" smtClean="0">
                <a:latin typeface="Times New Roman" panose="02020603050405020304" pitchFamily="18" charset="0"/>
                <a:cs typeface="Times New Roman" panose="02020603050405020304" pitchFamily="18" charset="0"/>
              </a:rPr>
              <a:t>Sponsor: Rep. Don Young (R-AK) </a:t>
            </a:r>
          </a:p>
          <a:p>
            <a:pPr lvl="2"/>
            <a:r>
              <a:rPr lang="en-US" dirty="0" smtClean="0">
                <a:latin typeface="Times New Roman" panose="02020603050405020304" pitchFamily="18" charset="0"/>
                <a:cs typeface="Times New Roman" panose="02020603050405020304" pitchFamily="18" charset="0"/>
              </a:rPr>
              <a:t>All of IHS, not BIA </a:t>
            </a:r>
          </a:p>
          <a:p>
            <a:pPr lvl="2"/>
            <a:r>
              <a:rPr lang="en-US" dirty="0" smtClean="0">
                <a:latin typeface="Times New Roman" panose="02020603050405020304" pitchFamily="18" charset="0"/>
                <a:cs typeface="Times New Roman" panose="02020603050405020304" pitchFamily="18" charset="0"/>
              </a:rPr>
              <a:t>Senate bill coming soon </a:t>
            </a:r>
          </a:p>
          <a:p>
            <a:pPr marL="777240" lvl="2" indent="0">
              <a:buNone/>
            </a:pPr>
            <a:endParaRPr lang="en-US" dirty="0">
              <a:latin typeface="Times New Roman" panose="02020603050405020304" pitchFamily="18" charset="0"/>
              <a:cs typeface="Times New Roman" panose="02020603050405020304" pitchFamily="18" charset="0"/>
            </a:endParaRPr>
          </a:p>
        </p:txBody>
      </p:sp>
      <p:pic>
        <p:nvPicPr>
          <p:cNvPr id="2050" name="Picture 2" descr="Image result for senator u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0936" y="1160676"/>
            <a:ext cx="2548577" cy="18676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betty mccollum appropriation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126" r="27215" b="10872"/>
          <a:stretch/>
        </p:blipFill>
        <p:spPr bwMode="auto">
          <a:xfrm>
            <a:off x="8642557" y="2836171"/>
            <a:ext cx="2434406" cy="24576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don young"/>
          <p:cNvPicPr>
            <a:picLocks noChangeAspect="1" noChangeArrowheads="1"/>
          </p:cNvPicPr>
          <p:nvPr/>
        </p:nvPicPr>
        <p:blipFill rotWithShape="1">
          <a:blip r:embed="rId5">
            <a:extLst>
              <a:ext uri="{28A0092B-C50C-407E-A947-70E740481C1C}">
                <a14:useLocalDpi xmlns:a14="http://schemas.microsoft.com/office/drawing/2010/main" val="0"/>
              </a:ext>
            </a:extLst>
          </a:blip>
          <a:srcRect l="26052" t="3494" r="15782" b="1675"/>
          <a:stretch/>
        </p:blipFill>
        <p:spPr bwMode="auto">
          <a:xfrm>
            <a:off x="9910917" y="4558369"/>
            <a:ext cx="2132288" cy="228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45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IHS Advance Appropriations </a:t>
            </a:r>
            <a:endParaRPr lang="en-US" b="1" dirty="0"/>
          </a:p>
        </p:txBody>
      </p:sp>
      <p:sp>
        <p:nvSpPr>
          <p:cNvPr id="3" name="Content Placeholder 2"/>
          <p:cNvSpPr>
            <a:spLocks noGrp="1"/>
          </p:cNvSpPr>
          <p:nvPr>
            <p:ph idx="1"/>
          </p:nvPr>
        </p:nvSpPr>
        <p:spPr>
          <a:xfrm>
            <a:off x="155575" y="1590367"/>
            <a:ext cx="7838051" cy="5164393"/>
          </a:xfrm>
        </p:spPr>
        <p:txBody>
          <a:bodyPr>
            <a:normAutofit fontScale="92500"/>
          </a:bodyPr>
          <a:lstStyle/>
          <a:p>
            <a:pPr marL="114300" indent="0">
              <a:buNone/>
            </a:pPr>
            <a:r>
              <a:rPr lang="en-US" sz="2800" b="1" u="sng" dirty="0" smtClean="0">
                <a:latin typeface="Times New Roman" panose="02020603050405020304" pitchFamily="18" charset="0"/>
                <a:cs typeface="Times New Roman" panose="02020603050405020304" pitchFamily="18" charset="0"/>
              </a:rPr>
              <a:t>Activities</a:t>
            </a:r>
            <a:r>
              <a:rPr lang="en-US" sz="2800" dirty="0" smtClean="0">
                <a:latin typeface="Times New Roman" panose="02020603050405020304" pitchFamily="18" charset="0"/>
                <a:cs typeface="Times New Roman" panose="02020603050405020304" pitchFamily="18" charset="0"/>
              </a:rPr>
              <a:t>: </a:t>
            </a:r>
          </a:p>
          <a:p>
            <a:r>
              <a:rPr lang="en-US" sz="2500" dirty="0" smtClean="0">
                <a:latin typeface="Times New Roman" panose="02020603050405020304" pitchFamily="18" charset="0"/>
                <a:cs typeface="Times New Roman" panose="02020603050405020304" pitchFamily="18" charset="0"/>
              </a:rPr>
              <a:t>Letter to Appropriations Committee on Hearing </a:t>
            </a:r>
          </a:p>
          <a:p>
            <a:r>
              <a:rPr lang="en-US" sz="2500" dirty="0" smtClean="0">
                <a:latin typeface="Times New Roman" panose="02020603050405020304" pitchFamily="18" charset="0"/>
                <a:cs typeface="Times New Roman" panose="02020603050405020304" pitchFamily="18" charset="0"/>
              </a:rPr>
              <a:t>Meeting with Chairman of the Budget Committee and Reps. Kennedy and Kildee </a:t>
            </a:r>
          </a:p>
          <a:p>
            <a:r>
              <a:rPr lang="en-US" sz="2500" dirty="0" smtClean="0">
                <a:latin typeface="Times New Roman" panose="02020603050405020304" pitchFamily="18" charset="0"/>
                <a:cs typeface="Times New Roman" panose="02020603050405020304" pitchFamily="18" charset="0"/>
              </a:rPr>
              <a:t>Meeting with Senate Budget Committee Democratic Staff </a:t>
            </a:r>
          </a:p>
          <a:p>
            <a:r>
              <a:rPr lang="en-US" sz="2500" dirty="0">
                <a:latin typeface="Times New Roman" panose="02020603050405020304" pitchFamily="18" charset="0"/>
                <a:cs typeface="Times New Roman" panose="02020603050405020304" pitchFamily="18" charset="0"/>
              </a:rPr>
              <a:t>Sign on Letter to </a:t>
            </a:r>
            <a:r>
              <a:rPr lang="en-US" sz="2500" dirty="0" smtClean="0">
                <a:latin typeface="Times New Roman" panose="02020603050405020304" pitchFamily="18" charset="0"/>
                <a:cs typeface="Times New Roman" panose="02020603050405020304" pitchFamily="18" charset="0"/>
              </a:rPr>
              <a:t>House Budget Committee </a:t>
            </a:r>
          </a:p>
          <a:p>
            <a:pPr lvl="1"/>
            <a:r>
              <a:rPr lang="en-US" sz="2100" dirty="0" smtClean="0">
                <a:latin typeface="Times New Roman" panose="02020603050405020304" pitchFamily="18" charset="0"/>
                <a:cs typeface="Times New Roman" panose="02020603050405020304" pitchFamily="18" charset="0"/>
              </a:rPr>
              <a:t>60 Signatures </a:t>
            </a:r>
          </a:p>
          <a:p>
            <a:pPr marL="411480" lvl="1" indent="0">
              <a:buNone/>
            </a:pPr>
            <a:endParaRPr lang="en-US" sz="2100" dirty="0">
              <a:latin typeface="Times New Roman" panose="02020603050405020304" pitchFamily="18" charset="0"/>
              <a:cs typeface="Times New Roman" panose="02020603050405020304" pitchFamily="18" charset="0"/>
            </a:endParaRPr>
          </a:p>
          <a:p>
            <a:pPr marL="114300" indent="0">
              <a:buNone/>
            </a:pPr>
            <a:r>
              <a:rPr lang="en-US" sz="2800" b="1" u="sng" dirty="0" smtClean="0">
                <a:latin typeface="Times New Roman" panose="02020603050405020304" pitchFamily="18" charset="0"/>
                <a:cs typeface="Times New Roman" panose="02020603050405020304" pitchFamily="18" charset="0"/>
              </a:rPr>
              <a:t>Actions needed! </a:t>
            </a:r>
            <a:endParaRPr lang="en-US" sz="2800" b="1" u="sng" dirty="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Legislation Co-sponsorship! </a:t>
            </a:r>
          </a:p>
          <a:p>
            <a:r>
              <a:rPr lang="en-US" sz="2500" dirty="0" smtClean="0">
                <a:latin typeface="Times New Roman" panose="02020603050405020304" pitchFamily="18" charset="0"/>
                <a:cs typeface="Times New Roman" panose="02020603050405020304" pitchFamily="18" charset="0"/>
              </a:rPr>
              <a:t>Support with “at risk” members</a:t>
            </a:r>
          </a:p>
          <a:p>
            <a:r>
              <a:rPr lang="en-US" sz="2500" dirty="0" smtClean="0">
                <a:latin typeface="Times New Roman" panose="02020603050405020304" pitchFamily="18" charset="0"/>
                <a:cs typeface="Times New Roman" panose="02020603050405020304" pitchFamily="18" charset="0"/>
              </a:rPr>
              <a:t>IMPACT STORIES!! </a:t>
            </a:r>
          </a:p>
          <a:p>
            <a:endParaRPr lang="en-US" sz="2500" dirty="0" smtClean="0">
              <a:latin typeface="Times New Roman" panose="02020603050405020304" pitchFamily="18" charset="0"/>
              <a:cs typeface="Times New Roman" panose="02020603050405020304" pitchFamily="18" charset="0"/>
            </a:endParaRPr>
          </a:p>
          <a:p>
            <a:endParaRPr lang="en-US" sz="2500" dirty="0" smtClean="0">
              <a:latin typeface="Times New Roman" panose="02020603050405020304" pitchFamily="18" charset="0"/>
              <a:cs typeface="Times New Roman" panose="02020603050405020304" pitchFamily="18" charset="0"/>
            </a:endParaRPr>
          </a:p>
          <a:p>
            <a:pPr marL="114300" indent="0">
              <a:buNone/>
            </a:pPr>
            <a:endParaRPr lang="en-US" dirty="0" smtClean="0">
              <a:latin typeface="Times New Roman" panose="02020603050405020304" pitchFamily="18" charset="0"/>
              <a:cs typeface="Times New Roman" panose="02020603050405020304" pitchFamily="18" charset="0"/>
            </a:endParaRPr>
          </a:p>
          <a:p>
            <a:pPr marL="777240" lvl="2" indent="0">
              <a:buNone/>
            </a:pPr>
            <a:endParaRPr lang="en-US" dirty="0">
              <a:latin typeface="Times New Roman" panose="02020603050405020304" pitchFamily="18" charset="0"/>
              <a:cs typeface="Times New Roman" panose="02020603050405020304" pitchFamily="18" charset="0"/>
            </a:endParaRPr>
          </a:p>
        </p:txBody>
      </p:sp>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e515317a-9cf2-4af1-8741-dd613b48bcac@nih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68891" y="1899256"/>
            <a:ext cx="3852944" cy="288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020829" y="6044250"/>
            <a:ext cx="6302477" cy="738664"/>
          </a:xfrm>
          <a:prstGeom prst="rect">
            <a:avLst/>
          </a:prstGeom>
          <a:solidFill>
            <a:srgbClr val="800000"/>
          </a:solid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View NIHB’s Website for resources at</a:t>
            </a:r>
            <a:r>
              <a:rPr lang="en-US" b="1" dirty="0" smtClean="0">
                <a:solidFill>
                  <a:schemeClr val="bg1"/>
                </a:solidFill>
                <a:latin typeface="Times New Roman" panose="02020603050405020304" pitchFamily="18" charset="0"/>
                <a:cs typeface="Times New Roman" panose="02020603050405020304" pitchFamily="18" charset="0"/>
              </a:rPr>
              <a:t>: </a:t>
            </a:r>
            <a:endParaRPr lang="en-US" b="1" dirty="0">
              <a:solidFill>
                <a:schemeClr val="bg1"/>
              </a:solidFill>
              <a:latin typeface="Times New Roman" panose="02020603050405020304" pitchFamily="18" charset="0"/>
              <a:cs typeface="Times New Roman" panose="02020603050405020304" pitchFamily="18" charset="0"/>
            </a:endParaRPr>
          </a:p>
          <a:p>
            <a:r>
              <a:rPr lang="en-US" b="1" dirty="0">
                <a:solidFill>
                  <a:schemeClr val="bg1"/>
                </a:solidFill>
                <a:hlinkClick r:id="rId4"/>
              </a:rPr>
              <a:t>https://www.nihb.org/legislative/advance_appropriations.php</a:t>
            </a:r>
            <a:r>
              <a:rPr lang="en-US" b="1" dirty="0">
                <a:solidFill>
                  <a:schemeClr val="bg1"/>
                </a:solidFill>
              </a:rPr>
              <a:t> </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33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08" y="99205"/>
            <a:ext cx="10160000" cy="1143000"/>
          </a:xfrm>
        </p:spPr>
        <p:txBody>
          <a:bodyPr/>
          <a:lstStyle/>
          <a:p>
            <a:r>
              <a:rPr lang="en-US" sz="4400" b="1" dirty="0" smtClean="0"/>
              <a:t>Special Diabetes Program for Indians</a:t>
            </a:r>
            <a:endParaRPr lang="en-US" sz="4400" b="1" dirty="0"/>
          </a:p>
        </p:txBody>
      </p:sp>
      <p:sp>
        <p:nvSpPr>
          <p:cNvPr id="3" name="Content Placeholder 2"/>
          <p:cNvSpPr>
            <a:spLocks noGrp="1"/>
          </p:cNvSpPr>
          <p:nvPr>
            <p:ph idx="1"/>
          </p:nvPr>
        </p:nvSpPr>
        <p:spPr>
          <a:xfrm>
            <a:off x="191583" y="1242205"/>
            <a:ext cx="6724301" cy="5348376"/>
          </a:xfrm>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SDPI expires on September 30, 2019</a:t>
            </a:r>
          </a:p>
          <a:p>
            <a:r>
              <a:rPr lang="en-US" sz="2400" dirty="0" smtClean="0">
                <a:latin typeface="Times New Roman" panose="02020603050405020304" pitchFamily="18" charset="0"/>
                <a:cs typeface="Times New Roman" panose="02020603050405020304" pitchFamily="18" charset="0"/>
              </a:rPr>
              <a:t>Senate HELP Committee leaders introduced a 5 year renewal for SDPI at the current $150 million/ year</a:t>
            </a:r>
          </a:p>
          <a:p>
            <a:r>
              <a:rPr lang="en-US" sz="2400" dirty="0" smtClean="0">
                <a:latin typeface="Times New Roman" panose="02020603050405020304" pitchFamily="18" charset="0"/>
                <a:cs typeface="Times New Roman" panose="02020603050405020304" pitchFamily="18" charset="0"/>
              </a:rPr>
              <a:t>House will take separate legislation for each program – 5 years likely, hopefully funding increase. </a:t>
            </a:r>
          </a:p>
          <a:p>
            <a:pPr lvl="1"/>
            <a:r>
              <a:rPr lang="en-US" sz="2000" dirty="0" smtClean="0">
                <a:latin typeface="Times New Roman" panose="02020603050405020304" pitchFamily="18" charset="0"/>
                <a:cs typeface="Times New Roman" panose="02020603050405020304" pitchFamily="18" charset="0"/>
              </a:rPr>
              <a:t>Rep. </a:t>
            </a:r>
            <a:r>
              <a:rPr lang="en-US" sz="2000" dirty="0" err="1" smtClean="0">
                <a:latin typeface="Times New Roman" panose="02020603050405020304" pitchFamily="18" charset="0"/>
                <a:cs typeface="Times New Roman" panose="02020603050405020304" pitchFamily="18" charset="0"/>
              </a:rPr>
              <a:t>O’Halleran</a:t>
            </a:r>
            <a:r>
              <a:rPr lang="en-US" sz="2000" dirty="0" smtClean="0">
                <a:latin typeface="Times New Roman" panose="02020603050405020304" pitchFamily="18" charset="0"/>
                <a:cs typeface="Times New Roman" panose="02020603050405020304" pitchFamily="18" charset="0"/>
              </a:rPr>
              <a:t> (D-AZ) to introduce SDPI bill.</a:t>
            </a:r>
          </a:p>
          <a:p>
            <a:r>
              <a:rPr lang="en-US" sz="2400" dirty="0" smtClean="0">
                <a:latin typeface="Times New Roman" panose="02020603050405020304" pitchFamily="18" charset="0"/>
                <a:cs typeface="Times New Roman" panose="02020603050405020304" pitchFamily="18" charset="0"/>
              </a:rPr>
              <a:t>Working with partners at American Diabetes Association, Juvenile Diabetes Research Foundation and the Endocrine Society to increase funding to </a:t>
            </a:r>
            <a:r>
              <a:rPr lang="en-US" sz="2400" b="1" dirty="0" smtClean="0">
                <a:latin typeface="Times New Roman" panose="02020603050405020304" pitchFamily="18" charset="0"/>
                <a:cs typeface="Times New Roman" panose="02020603050405020304" pitchFamily="18" charset="0"/>
              </a:rPr>
              <a:t>$200 million</a:t>
            </a:r>
          </a:p>
          <a:p>
            <a:r>
              <a:rPr lang="en-US" sz="2400" b="1" u="sng" dirty="0" smtClean="0">
                <a:solidFill>
                  <a:srgbClr val="800000"/>
                </a:solidFill>
                <a:latin typeface="Times New Roman" panose="02020603050405020304" pitchFamily="18" charset="0"/>
                <a:cs typeface="Times New Roman" panose="02020603050405020304" pitchFamily="18" charset="0"/>
              </a:rPr>
              <a:t>Congressional Sign on letter is open– Congressional Outreach needed </a:t>
            </a:r>
          </a:p>
          <a:p>
            <a:pPr lvl="1"/>
            <a:endParaRPr lang="en-US" sz="21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1051560" lvl="3" indent="0">
              <a:buNone/>
            </a:pP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11430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254154" y="1122284"/>
            <a:ext cx="3849823" cy="26724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0472" y="3916393"/>
            <a:ext cx="3433997" cy="2289331"/>
          </a:xfrm>
          <a:prstGeom prst="rect">
            <a:avLst/>
          </a:prstGeom>
        </p:spPr>
      </p:pic>
    </p:spTree>
    <p:extLst>
      <p:ext uri="{BB962C8B-B14F-4D97-AF65-F5344CB8AC3E}">
        <p14:creationId xmlns:p14="http://schemas.microsoft.com/office/powerpoint/2010/main" val="1514899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11478</TotalTime>
  <Words>2552</Words>
  <Application>Microsoft Office PowerPoint</Application>
  <PresentationFormat>Widescreen</PresentationFormat>
  <Paragraphs>210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Papyrus</vt:lpstr>
      <vt:lpstr>Times New Roman</vt:lpstr>
      <vt:lpstr>Adjacency</vt:lpstr>
      <vt:lpstr>NIHB Legislative  Update to The Tribal Self-Governance Advisory Commitee  April 25, 2019</vt:lpstr>
      <vt:lpstr>Presentation Overview </vt:lpstr>
      <vt:lpstr>Government Shutdown Impacts </vt:lpstr>
      <vt:lpstr>IHS Advance Appropriations </vt:lpstr>
      <vt:lpstr>IHS Advance Appropriations </vt:lpstr>
      <vt:lpstr>IHS Advance Appropriations </vt:lpstr>
      <vt:lpstr>IHS Advance Appropriations </vt:lpstr>
      <vt:lpstr>IHS Advance Appropriations </vt:lpstr>
      <vt:lpstr>Special Diabetes Program for Indians</vt:lpstr>
      <vt:lpstr>Special Diabetes Program for Indians</vt:lpstr>
      <vt:lpstr>Indian Health Service Appropriations FY 2020</vt:lpstr>
      <vt:lpstr>Other HHS Agencies’ Appropriations - FY 2020</vt:lpstr>
      <vt:lpstr>VA Tribal Advisory Committee Act </vt:lpstr>
      <vt:lpstr>GAO Report on IHS/VA MOU</vt:lpstr>
      <vt:lpstr>GAO Report on IHS/VA MOU</vt:lpstr>
      <vt:lpstr>Medicaid Legislative Initiative </vt:lpstr>
      <vt:lpstr>NIHB Conferences: TPHS &amp; Behavioral Health</vt:lpstr>
      <vt:lpstr>SAVE THE DATE: National Tribal Health Conference </vt:lpstr>
      <vt:lpstr>Thank you!  For more information please contact:  Stacy A. Bohlen sbohlen@nihb.org NIHB Chief Executive Officer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Caitrin (McCarron) Shuy</dc:creator>
  <cp:lastModifiedBy>Caitrin McCarron Shuy</cp:lastModifiedBy>
  <cp:revision>263</cp:revision>
  <cp:lastPrinted>2019-03-27T16:13:51Z</cp:lastPrinted>
  <dcterms:created xsi:type="dcterms:W3CDTF">2017-03-20T17:57:14Z</dcterms:created>
  <dcterms:modified xsi:type="dcterms:W3CDTF">2019-04-24T15:47:38Z</dcterms:modified>
</cp:coreProperties>
</file>