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Masters/slideMaster1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theme/theme8.xml" ContentType="application/vnd.openxmlformats-officedocument.theme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theme/theme12.xml" ContentType="application/vnd.openxmlformats-officedocument.theme+xml"/>
  <Override PartName="/ppt/theme/theme13.xml" ContentType="application/vnd.openxmlformats-officedocument.theme+xml"/>
  <Override PartName="/ppt/theme/theme14.xml" ContentType="application/vnd.openxmlformats-officedocument.theme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15.xml" ContentType="application/vnd.openxmlformats-officedocument.theme+xml"/>
  <Override PartName="/ppt/theme/theme16.xml" ContentType="application/vnd.openxmlformats-officedocument.theme+xml"/>
  <Override PartName="/ppt/theme/theme17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theme/themeOverride1.xml" ContentType="application/vnd.openxmlformats-officedocument.themeOverr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75" r:id="rId2"/>
    <p:sldMasterId id="2147483683" r:id="rId3"/>
    <p:sldMasterId id="2147483685" r:id="rId4"/>
    <p:sldMasterId id="2147483687" r:id="rId5"/>
    <p:sldMasterId id="2147483689" r:id="rId6"/>
    <p:sldMasterId id="2147483691" r:id="rId7"/>
    <p:sldMasterId id="2147483693" r:id="rId8"/>
    <p:sldMasterId id="2147483695" r:id="rId9"/>
    <p:sldMasterId id="2147483697" r:id="rId10"/>
    <p:sldMasterId id="2147483699" r:id="rId11"/>
    <p:sldMasterId id="2147483701" r:id="rId12"/>
    <p:sldMasterId id="2147483703" r:id="rId13"/>
    <p:sldMasterId id="2147483705" r:id="rId14"/>
    <p:sldMasterId id="2147483706" r:id="rId15"/>
  </p:sldMasterIdLst>
  <p:notesMasterIdLst>
    <p:notesMasterId r:id="rId26"/>
  </p:notesMasterIdLst>
  <p:handoutMasterIdLst>
    <p:handoutMasterId r:id="rId27"/>
  </p:handoutMasterIdLst>
  <p:sldIdLst>
    <p:sldId id="634" r:id="rId16"/>
    <p:sldId id="680" r:id="rId17"/>
    <p:sldId id="734" r:id="rId18"/>
    <p:sldId id="739" r:id="rId19"/>
    <p:sldId id="738" r:id="rId20"/>
    <p:sldId id="737" r:id="rId21"/>
    <p:sldId id="736" r:id="rId22"/>
    <p:sldId id="731" r:id="rId23"/>
    <p:sldId id="735" r:id="rId24"/>
    <p:sldId id="659" r:id="rId25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7CEC3F28-F153-4E52-9DB0-9ED82D5C0E93}">
          <p14:sldIdLst>
            <p14:sldId id="634"/>
            <p14:sldId id="680"/>
            <p14:sldId id="734"/>
            <p14:sldId id="739"/>
            <p14:sldId id="738"/>
            <p14:sldId id="737"/>
            <p14:sldId id="736"/>
            <p14:sldId id="731"/>
            <p14:sldId id="735"/>
            <p14:sldId id="659"/>
          </p14:sldIdLst>
        </p14:section>
      </p14:sectionLst>
    </p:ext>
    <p:ext uri="{EFAFB233-063F-42B5-8137-9DF3F51BA10A}">
      <p15:sldGuideLst xmlns:p15="http://schemas.microsoft.com/office/powerpoint/2012/main">
        <p15:guide id="1" pos="3840" userDrawn="1">
          <p15:clr>
            <a:srgbClr val="A4A3A4"/>
          </p15:clr>
        </p15:guide>
        <p15:guide id="2" orient="horz" pos="216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Buschick, Jennifer (IHS/HQ)" initials="BJ(" lastIdx="3" clrIdx="0">
    <p:extLst>
      <p:ext uri="{19B8F6BF-5375-455C-9EA6-DF929625EA0E}">
        <p15:presenceInfo xmlns:p15="http://schemas.microsoft.com/office/powerpoint/2012/main" userId="S-1-5-21-1547161642-606747145-682003330-54345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5662" autoAdjust="0"/>
    <p:restoredTop sz="65938" autoAdjust="0"/>
  </p:normalViewPr>
  <p:slideViewPr>
    <p:cSldViewPr snapToGrid="0">
      <p:cViewPr>
        <p:scale>
          <a:sx n="50" d="100"/>
          <a:sy n="50" d="100"/>
        </p:scale>
        <p:origin x="654" y="36"/>
      </p:cViewPr>
      <p:guideLst>
        <p:guide pos="3840"/>
        <p:guide orient="horz" pos="2160"/>
      </p:guideLst>
    </p:cSldViewPr>
  </p:slideViewPr>
  <p:outlineViewPr>
    <p:cViewPr>
      <p:scale>
        <a:sx n="33" d="100"/>
        <a:sy n="33" d="100"/>
      </p:scale>
      <p:origin x="0" y="-30053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-5568"/>
    </p:cViewPr>
  </p:sorterViewPr>
  <p:notesViewPr>
    <p:cSldViewPr snapToGrid="0">
      <p:cViewPr varScale="1">
        <p:scale>
          <a:sx n="55" d="100"/>
          <a:sy n="55" d="100"/>
        </p:scale>
        <p:origin x="2850" y="7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3.xml"/><Relationship Id="rId26" Type="http://schemas.openxmlformats.org/officeDocument/2006/relationships/notesMaster" Target="notesMasters/notesMaster1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6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2.xml"/><Relationship Id="rId25" Type="http://schemas.openxmlformats.org/officeDocument/2006/relationships/slide" Target="slides/slide10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.xml"/><Relationship Id="rId20" Type="http://schemas.openxmlformats.org/officeDocument/2006/relationships/slide" Target="slides/slide5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slide" Target="slides/slide9.xml"/><Relationship Id="rId32" Type="http://schemas.openxmlformats.org/officeDocument/2006/relationships/tableStyles" Target="tableStyles.xml"/><Relationship Id="rId5" Type="http://schemas.openxmlformats.org/officeDocument/2006/relationships/slideMaster" Target="slideMasters/slideMaster5.xml"/><Relationship Id="rId15" Type="http://schemas.openxmlformats.org/officeDocument/2006/relationships/slideMaster" Target="slideMasters/slideMaster15.xml"/><Relationship Id="rId23" Type="http://schemas.openxmlformats.org/officeDocument/2006/relationships/slide" Target="slides/slide8.xml"/><Relationship Id="rId28" Type="http://schemas.openxmlformats.org/officeDocument/2006/relationships/commentAuthors" Target="commentAuthors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4.xml"/><Relationship Id="rId31" Type="http://schemas.openxmlformats.org/officeDocument/2006/relationships/theme" Target="theme/theme1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" Target="slides/slide7.xml"/><Relationship Id="rId27" Type="http://schemas.openxmlformats.org/officeDocument/2006/relationships/handoutMaster" Target="handoutMasters/handoutMaster1.xml"/><Relationship Id="rId30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7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5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734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r">
              <a:defRPr sz="1200"/>
            </a:lvl1pPr>
          </a:lstStyle>
          <a:p>
            <a:fld id="{E41EBDD3-3A95-446E-8041-853C1046DB04}" type="datetimeFigureOut">
              <a:rPr lang="en-US" smtClean="0"/>
              <a:t>4/24/2019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5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734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r">
              <a:defRPr sz="1200"/>
            </a:lvl1pPr>
          </a:lstStyle>
          <a:p>
            <a:fld id="{84D54382-FFA4-4D28-AE2D-D3BC2FF58EE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167539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r">
              <a:defRPr sz="1300"/>
            </a:lvl1pPr>
          </a:lstStyle>
          <a:p>
            <a:fld id="{E8BAE669-D304-4EFE-BF01-FEEDBFDDC509}" type="datetimeFigureOut">
              <a:rPr lang="en-US" smtClean="0"/>
              <a:t>4/24/2019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53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084" tIns="46542" rIns="93084" bIns="46542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2" y="4473896"/>
            <a:ext cx="5608320" cy="3660458"/>
          </a:xfrm>
          <a:prstGeom prst="rect">
            <a:avLst/>
          </a:prstGeom>
        </p:spPr>
        <p:txBody>
          <a:bodyPr vert="horz" lIns="93084" tIns="46542" rIns="93084" bIns="46542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r">
              <a:defRPr sz="1300"/>
            </a:lvl1pPr>
          </a:lstStyle>
          <a:p>
            <a:fld id="{BE0D2784-3195-4080-9B24-1409FF6CF391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08266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800" dirty="0"/>
          </a:p>
          <a:p>
            <a:endParaRPr lang="en-US" sz="1800" dirty="0"/>
          </a:p>
          <a:p>
            <a:endParaRPr lang="en-US" sz="11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72676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17550" y="4733440"/>
            <a:ext cx="5608320" cy="4305051"/>
          </a:xfrm>
        </p:spPr>
        <p:txBody>
          <a:bodyPr/>
          <a:lstStyle/>
          <a:p>
            <a:pPr lvl="0"/>
            <a:endParaRPr lang="en-US" sz="2000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087386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8490169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This is</a:t>
            </a:r>
            <a:r>
              <a:rPr lang="en-US" baseline="0" dirty="0" smtClean="0"/>
              <a:t> a breakdown of the Program and Policy Analysts. This shows the analysts and the areas that they work with.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E0D2784-3195-4080-9B24-1409FF6CF39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8949556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This is</a:t>
            </a:r>
            <a:r>
              <a:rPr lang="en-US" baseline="0" dirty="0" smtClean="0"/>
              <a:t> a breakdown of the Financial Analysts. This shows the analysts and the areas that they work with. The area’s that Ms. Carla Mayo is covering is temporary.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E0D2784-3195-4080-9B24-1409FF6CF39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1337324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1981761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085558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778986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004638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7659">
              <a:defRPr/>
            </a:pPr>
            <a:fld id="{70F8E536-381C-49DA-B51B-F692AA943430}" type="slidenum">
              <a:rPr lang="en-US" sz="1200">
                <a:solidFill>
                  <a:prstClr val="black"/>
                </a:solidFill>
                <a:latin typeface="Calibri" panose="020F0502020204030204"/>
              </a:rPr>
              <a:pPr defTabSz="927659">
                <a:defRPr/>
              </a:pPr>
              <a:t>10</a:t>
            </a:fld>
            <a:endParaRPr lang="en-US" sz="12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8681723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FB02CD-3A66-4544-813E-838285707622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A0D3FF-7A19-463D-9E53-77094835EAD0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3E31D-E2AB-40D1-8B51-AFA5AFEF393A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E3AAB0-25DA-4B53-A234-3384D107D27B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5B7AB2-ED70-4A37-9559-C5A937534D20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26C103-3AA3-4896-95A0-67332F8CE9EE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11F325-86DA-45D5-A719-7D293C5A64B7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0CD948-7EF4-484F-BEFB-6A478E814A36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3F4E37B9-9730-41A4-817A-329E8F51440A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A37BA2-B956-4D9B-AE7B-C3E27FA46E9E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60D7DD-8B4C-4938-A41D-EE5DBC0815DC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1D28FF-C6C9-497F-BB3E-1104F5A29A34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>
            <a:spLocks noChangeArrowheads="1"/>
          </p:cNvSpPr>
          <p:nvPr/>
        </p:nvSpPr>
        <p:spPr bwMode="gray">
          <a:xfrm>
            <a:off x="772584" y="1066800"/>
            <a:ext cx="10684933" cy="4545013"/>
          </a:xfrm>
          <a:prstGeom prst="rect">
            <a:avLst/>
          </a:prstGeom>
          <a:solidFill>
            <a:schemeClr val="bg1"/>
          </a:solidFill>
          <a:ln w="127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lIns="90000" tIns="90000" rIns="90000" bIns="90000" anchor="ctr"/>
          <a:lstStyle/>
          <a:p>
            <a:pPr marL="119063" indent="-119063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GB" sz="1100" b="1" dirty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020804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1189893" y="2804350"/>
            <a:ext cx="8788400" cy="326243"/>
          </a:xfrm>
        </p:spPr>
        <p:txBody>
          <a:bodyPr/>
          <a:lstStyle>
            <a:lvl1pPr>
              <a:spcBef>
                <a:spcPct val="100000"/>
              </a:spcBef>
              <a:buClr>
                <a:schemeClr val="tx2"/>
              </a:buClr>
              <a:buSzPct val="85000"/>
              <a:buFont typeface="Wingdings" pitchFamily="2" charset="2"/>
              <a:buNone/>
              <a:defRPr sz="2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020805" name="Rectangle 5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189894" y="3402013"/>
            <a:ext cx="8776677" cy="768350"/>
          </a:xfrm>
        </p:spPr>
        <p:txBody>
          <a:bodyPr/>
          <a:lstStyle>
            <a:lvl1pPr marL="0" indent="0">
              <a:spcBef>
                <a:spcPct val="15000"/>
              </a:spcBef>
              <a:buClrTx/>
              <a:buFont typeface="Wingdings 2" pitchFamily="18" charset="2"/>
              <a:buNone/>
              <a:defRPr sz="1600" b="1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" name="TextBox 1"/>
          <p:cNvSpPr txBox="1"/>
          <p:nvPr userDrawn="1"/>
        </p:nvSpPr>
        <p:spPr>
          <a:xfrm>
            <a:off x="3657600" y="61518"/>
            <a:ext cx="6705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/>
            <a:r>
              <a:rPr lang="en-US" sz="2800" b="1" dirty="0" smtClean="0">
                <a:solidFill>
                  <a:srgbClr val="C00000"/>
                </a:solidFill>
              </a:rPr>
              <a:t>DRAFT</a:t>
            </a:r>
            <a:endParaRPr lang="en-US" sz="2800" b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587677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75195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307298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713565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87680" y="782621"/>
            <a:ext cx="11216640" cy="757255"/>
          </a:xfr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rgbClr val="575757"/>
                </a:solidFill>
              </a:defRPr>
            </a:lvl1pPr>
          </a:lstStyle>
          <a:p>
            <a:pPr lvl="0"/>
            <a:r>
              <a:rPr lang="en-US" dirty="0" smtClean="0"/>
              <a:t>Click to add subtitle</a:t>
            </a:r>
          </a:p>
        </p:txBody>
      </p:sp>
      <p:sp>
        <p:nvSpPr>
          <p:cNvPr id="14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487680" y="295683"/>
            <a:ext cx="11216640" cy="469492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>
              <a:defRPr/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4" name="Line 42"/>
          <p:cNvSpPr>
            <a:spLocks noChangeShapeType="1"/>
          </p:cNvSpPr>
          <p:nvPr userDrawn="1"/>
        </p:nvSpPr>
        <p:spPr bwMode="gray">
          <a:xfrm flipV="1">
            <a:off x="508000" y="782619"/>
            <a:ext cx="11181504" cy="23830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5724739"/>
      </p:ext>
    </p:extLst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" y="6334316"/>
            <a:ext cx="12192000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1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8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199068-CB9F-4F1A-B185-F3BA02B5679E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6925355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023360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0F8409-4B7D-4BDC-B72F-71D7FE7BCC17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29042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D9A89E-C40F-426C-A9D1-8C20DBBF9CF8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9991022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80" y="1845734"/>
            <a:ext cx="4937760" cy="4023359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89DD7F-913C-48CB-AC31-C269D2D862B8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3304408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5"/>
            <a:ext cx="4937760" cy="32867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617440"/>
            <a:ext cx="4937760" cy="32867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04E343-5694-4CF3-A9D7-7DDA856EF9B0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9110441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701B22-C65C-475F-9466-344498E573B9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99329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3625DD4-C971-45FE-9EDF-066A6FCA435C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408283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B21FCB79-43FE-419F-A19B-11F4A1271E2E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>
              <a:solidFill>
                <a:srgbClr val="637052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FB582AC-5695-48DB-B28C-201892CC33C9}" type="slidenum">
              <a:rPr lang="en-US" smtClean="0">
                <a:solidFill>
                  <a:srgbClr val="637052"/>
                </a:solidFill>
              </a:rPr>
              <a:pPr/>
              <a:t>‹#›</a:t>
            </a:fld>
            <a:endParaRPr lang="en-US" dirty="0">
              <a:solidFill>
                <a:srgbClr val="63705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5256524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645" cy="822960"/>
          </a:xfrm>
        </p:spPr>
        <p:txBody>
          <a:bodyPr tIns="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solidFill>
            <a:schemeClr val="bg2">
              <a:lumMod val="90000"/>
            </a:schemeClr>
          </a:solidFill>
        </p:spPr>
        <p:txBody>
          <a:bodyPr lIns="457200" tIns="45720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4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8E0D67-DB78-4BA1-AD1B-BEB499C2FFFC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864440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D1D470-A214-4667-BCEF-DFB326936755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40922755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2302"/>
            <a:ext cx="2628900" cy="575989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2302"/>
            <a:ext cx="7734300" cy="5759898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5E51B4-B6D8-4A9E-9B4F-7BCE51D0D356}" type="datetime1">
              <a:rPr lang="en-US" smtClean="0"/>
              <a:pPr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389882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theme" Target="../theme/theme2.xml"/><Relationship Id="rId5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5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4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5.xml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8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9.xml"/></Relationships>
</file>

<file path=ppt/slideMasters/_rels/slideMaster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1.xml"/></Relationships>
</file>

<file path=ppt/slideMasters/_rels/slideMaster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3.xml"/></Relationships>
</file>

<file path=ppt/slideMasters/_rels/slideMaster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4.xml"/></Relationships>
</file>

<file path=ppt/slideMasters/_rels/slideMaster1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.xml"/><Relationship Id="rId13" Type="http://schemas.openxmlformats.org/officeDocument/2006/relationships/image" Target="../media/image5.png"/><Relationship Id="rId3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3.xml"/><Relationship Id="rId12" Type="http://schemas.openxmlformats.org/officeDocument/2006/relationships/theme" Target="../theme/theme15.xml"/><Relationship Id="rId2" Type="http://schemas.openxmlformats.org/officeDocument/2006/relationships/slideLayout" Target="../slideLayouts/slideLayout18.xml"/><Relationship Id="rId1" Type="http://schemas.openxmlformats.org/officeDocument/2006/relationships/slideLayout" Target="../slideLayouts/slideLayout17.xml"/><Relationship Id="rId6" Type="http://schemas.openxmlformats.org/officeDocument/2006/relationships/slideLayout" Target="../slideLayouts/slideLayout22.xml"/><Relationship Id="rId11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1.xml"/><Relationship Id="rId10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5.xml"/><Relationship Id="rId14" Type="http://schemas.openxmlformats.org/officeDocument/2006/relationships/image" Target="../media/image6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DF8BFF27-43B1-4AF1-B6F0-A8924BBB5B45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gray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gray">
          <a:xfrm>
            <a:off x="529167" y="479425"/>
            <a:ext cx="11150600" cy="293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gray">
          <a:xfrm>
            <a:off x="512234" y="1123951"/>
            <a:ext cx="11167533" cy="51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  <a:p>
            <a:pPr lvl="3"/>
            <a:endParaRPr lang="en-US" smtClean="0"/>
          </a:p>
        </p:txBody>
      </p:sp>
      <p:pic>
        <p:nvPicPr>
          <p:cNvPr id="5" name="Picture 3" descr="image003"/>
          <p:cNvPicPr>
            <a:picLocks noChangeAspect="1" noChangeArrowheads="1"/>
          </p:cNvPicPr>
          <p:nvPr userDrawn="1"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00" y="6022145"/>
            <a:ext cx="988157" cy="741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Slide Number Placeholder 9"/>
          <p:cNvSpPr>
            <a:spLocks/>
          </p:cNvSpPr>
          <p:nvPr userDrawn="1"/>
        </p:nvSpPr>
        <p:spPr bwMode="gray">
          <a:xfrm>
            <a:off x="363259" y="6514386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  <p:sp>
        <p:nvSpPr>
          <p:cNvPr id="8" name="Slide Number Placeholder 9"/>
          <p:cNvSpPr>
            <a:spLocks/>
          </p:cNvSpPr>
          <p:nvPr userDrawn="1"/>
        </p:nvSpPr>
        <p:spPr bwMode="gray">
          <a:xfrm>
            <a:off x="11293771" y="6590313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52537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</p:sldLayoutIdLst>
  <p:timing>
    <p:tnLst>
      <p:par>
        <p:cTn id="1" dur="indefinite" restart="never" nodeType="tmRoot"/>
      </p:par>
    </p:tnLst>
  </p:timing>
  <p:hf hdr="0" dt="0"/>
  <p:txStyles>
    <p:titleStyle>
      <a:lvl1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2pPr>
      <a:lvl3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3pPr>
      <a:lvl4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4pPr>
      <a:lvl5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5pPr>
      <a:lvl6pPr marL="4572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6pPr>
      <a:lvl7pPr marL="9144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7pPr>
      <a:lvl8pPr marL="13716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8pPr>
      <a:lvl9pPr marL="18288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9pPr>
    </p:titleStyle>
    <p:bodyStyle>
      <a:lvl1pPr marL="17780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Wingdings 2" pitchFamily="18" charset="2"/>
        <a:buChar char="¡"/>
        <a:defRPr sz="1400">
          <a:solidFill>
            <a:schemeClr val="tx1"/>
          </a:solidFill>
          <a:latin typeface="+mn-lt"/>
          <a:ea typeface="+mn-ea"/>
          <a:cs typeface="+mn-cs"/>
        </a:defRPr>
      </a:lvl1pPr>
      <a:lvl2pPr marL="62865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2pPr>
      <a:lvl3pPr marL="1060450" indent="-180975" algn="l" rtl="0" eaLnBrk="0" fontAlgn="base" hangingPunct="0">
        <a:lnSpc>
          <a:spcPct val="106000"/>
        </a:lnSpc>
        <a:spcBef>
          <a:spcPct val="4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3pPr>
      <a:lvl4pPr marL="1589088" indent="-195263" algn="l" rtl="0" eaLnBrk="0" fontAlgn="base" hangingPunct="0">
        <a:lnSpc>
          <a:spcPct val="110000"/>
        </a:lnSpc>
        <a:spcBef>
          <a:spcPct val="2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4pPr>
      <a:lvl5pPr marL="2005013" indent="-236538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5pPr>
      <a:lvl6pPr marL="24622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6pPr>
      <a:lvl7pPr marL="29194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7pPr>
      <a:lvl8pPr marL="33766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8pPr>
      <a:lvl9pPr marL="38338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3110396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561891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723209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9031942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5716865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6180333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570536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2785028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61461385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173394926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091880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99660781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pPr defTabSz="914400"/>
            <a:fld id="{C51BE4FE-554B-4539-86A1-6BEEB9AFE783}" type="datetime1">
              <a:rPr lang="en-US" smtClean="0"/>
              <a:pPr defTabSz="914400"/>
              <a:t>4/24/2019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pPr defTabSz="914400"/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pPr defTabSz="914400"/>
            <a:fld id="{CFB582AC-5695-48DB-B28C-201892CC33C9}" type="slidenum">
              <a:rPr lang="en-US" smtClean="0"/>
              <a:pPr defTabSz="91440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" name="Picture 10"/>
          <p:cNvPicPr/>
          <p:nvPr userDrawn="1"/>
        </p:nvPicPr>
        <p:blipFill>
          <a:blip r:embed="rId13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12" name="Picture 11"/>
          <p:cNvPicPr/>
          <p:nvPr userDrawn="1"/>
        </p:nvPicPr>
        <p:blipFill>
          <a:blip r:embed="rId14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45937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7" r:id="rId1"/>
    <p:sldLayoutId id="2147483708" r:id="rId2"/>
    <p:sldLayoutId id="2147483709" r:id="rId3"/>
    <p:sldLayoutId id="2147483710" r:id="rId4"/>
    <p:sldLayoutId id="2147483711" r:id="rId5"/>
    <p:sldLayoutId id="2147483712" r:id="rId6"/>
    <p:sldLayoutId id="2147483713" r:id="rId7"/>
    <p:sldLayoutId id="2147483714" r:id="rId8"/>
    <p:sldLayoutId id="2147483715" r:id="rId9"/>
    <p:sldLayoutId id="2147483716" r:id="rId10"/>
    <p:sldLayoutId id="2147483717" r:id="rId11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4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3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2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25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9.tiff"/><Relationship Id="rId4" Type="http://schemas.openxmlformats.org/officeDocument/2006/relationships/image" Target="../media/image8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9.xml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807720"/>
            <a:ext cx="10058400" cy="3566160"/>
          </a:xfrm>
        </p:spPr>
        <p:txBody>
          <a:bodyPr>
            <a:normAutofit/>
          </a:bodyPr>
          <a:lstStyle/>
          <a:p>
            <a:r>
              <a:rPr lang="en-US" sz="7200" b="1" dirty="0">
                <a:solidFill>
                  <a:schemeClr val="tx1"/>
                </a:solidFill>
              </a:rPr>
              <a:t>Office of Tribal </a:t>
            </a:r>
            <a:r>
              <a:rPr lang="en-US" sz="7200" b="1" dirty="0" smtClean="0">
                <a:solidFill>
                  <a:schemeClr val="tx1"/>
                </a:solidFill>
              </a:rPr>
              <a:t/>
            </a:r>
            <a:br>
              <a:rPr lang="en-US" sz="7200" b="1" dirty="0" smtClean="0">
                <a:solidFill>
                  <a:schemeClr val="tx1"/>
                </a:solidFill>
              </a:rPr>
            </a:br>
            <a:r>
              <a:rPr lang="en-US" sz="7200" b="1" dirty="0" smtClean="0">
                <a:solidFill>
                  <a:schemeClr val="tx1"/>
                </a:solidFill>
              </a:rPr>
              <a:t>Self-Governance </a:t>
            </a:r>
            <a:r>
              <a:rPr lang="en-US" sz="7200" b="1" dirty="0">
                <a:solidFill>
                  <a:schemeClr val="tx1"/>
                </a:solidFill>
              </a:rPr>
              <a:t>Update</a:t>
            </a:r>
            <a:r>
              <a:rPr lang="en-US" sz="6700" dirty="0" smtClean="0">
                <a:solidFill>
                  <a:schemeClr val="accent1">
                    <a:lumMod val="75000"/>
                  </a:schemeClr>
                </a:solidFill>
              </a:rPr>
              <a:t/>
            </a:r>
            <a:br>
              <a:rPr lang="en-US" sz="6700" dirty="0" smtClean="0">
                <a:solidFill>
                  <a:schemeClr val="accent1">
                    <a:lumMod val="75000"/>
                  </a:schemeClr>
                </a:solidFill>
              </a:rPr>
            </a:br>
            <a:r>
              <a:rPr lang="en-US" sz="7200" b="1" dirty="0">
                <a:solidFill>
                  <a:schemeClr val="accent1"/>
                </a:solidFill>
              </a:rPr>
              <a:t>Indian Health Service</a:t>
            </a:r>
            <a:endParaRPr lang="en-US" sz="6700" dirty="0">
              <a:solidFill>
                <a:schemeClr val="accent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30220"/>
            <a:ext cx="10058400" cy="1907080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sz="2800" dirty="0" smtClean="0">
                <a:solidFill>
                  <a:schemeClr val="tx1"/>
                </a:solidFill>
              </a:rPr>
              <a:t>April </a:t>
            </a:r>
            <a:r>
              <a:rPr lang="en-US" sz="2800" dirty="0" smtClean="0">
                <a:solidFill>
                  <a:schemeClr val="tx1"/>
                </a:solidFill>
              </a:rPr>
              <a:t>24, </a:t>
            </a:r>
            <a:r>
              <a:rPr lang="en-US" sz="2800" dirty="0" smtClean="0">
                <a:solidFill>
                  <a:schemeClr val="tx1"/>
                </a:solidFill>
              </a:rPr>
              <a:t>2019</a:t>
            </a:r>
            <a:r>
              <a:rPr lang="en-US" sz="2800" dirty="0">
                <a:solidFill>
                  <a:schemeClr val="tx1"/>
                </a:solidFill>
              </a:rPr>
              <a:t/>
            </a:r>
            <a:br>
              <a:rPr lang="en-US" sz="2800" dirty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Jennifer Cooper </a:t>
            </a:r>
            <a:br>
              <a:rPr lang="en-US" sz="2800" dirty="0" smtClean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Director</a:t>
            </a:r>
            <a:br>
              <a:rPr lang="en-US" sz="2800" dirty="0" smtClean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Office of Tribal Self-Governance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478" y="4455620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52097" y="4455620"/>
            <a:ext cx="1842403" cy="1764296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45526" y="177766"/>
            <a:ext cx="1810154" cy="17844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6166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5834" y="0"/>
            <a:ext cx="10058400" cy="1450757"/>
          </a:xfrm>
        </p:spPr>
        <p:txBody>
          <a:bodyPr>
            <a:normAutofit/>
          </a:bodyPr>
          <a:lstStyle/>
          <a:p>
            <a:r>
              <a:rPr lang="en-US" sz="4400" b="1" dirty="0" smtClean="0">
                <a:solidFill>
                  <a:schemeClr val="tx1"/>
                </a:solidFill>
              </a:rPr>
              <a:t>IHS Strategic Plan Goal 1: Access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918375" y="1845735"/>
            <a:ext cx="4937760" cy="402336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3600" b="1" dirty="0"/>
              <a:t>New Tribes – Jan </a:t>
            </a:r>
            <a:r>
              <a:rPr lang="en-US" sz="3600" b="1" dirty="0" smtClean="0"/>
              <a:t>1</a:t>
            </a:r>
            <a:br>
              <a:rPr lang="en-US" sz="3600" b="1" dirty="0" smtClean="0"/>
            </a:br>
            <a:endParaRPr lang="en-US" sz="3600" b="1" dirty="0"/>
          </a:p>
          <a:p>
            <a:pPr lvl="1">
              <a:buFont typeface="Wingdings" panose="05000000000000000000" pitchFamily="2" charset="2"/>
              <a:buChar char="v"/>
            </a:pPr>
            <a:r>
              <a:rPr lang="en-US" sz="4000" dirty="0"/>
              <a:t> Ak-Chin Indian Community </a:t>
            </a:r>
            <a:endParaRPr lang="en-US" sz="4000" dirty="0" smtClean="0"/>
          </a:p>
          <a:p>
            <a:pPr marL="201168" lvl="1" indent="0">
              <a:buNone/>
            </a:pPr>
            <a:endParaRPr lang="en-US" sz="4000" dirty="0"/>
          </a:p>
          <a:p>
            <a:pPr lvl="1">
              <a:buFont typeface="Wingdings" panose="05000000000000000000" pitchFamily="2" charset="2"/>
              <a:buChar char="v"/>
            </a:pPr>
            <a:r>
              <a:rPr lang="en-US" sz="4000" dirty="0"/>
              <a:t> Paskenta Band - Rolling Hills </a:t>
            </a:r>
            <a:r>
              <a:rPr lang="en-US" sz="4000" dirty="0" smtClean="0"/>
              <a:t>Clinic</a:t>
            </a:r>
          </a:p>
          <a:p>
            <a:pPr marL="201168" lvl="1" indent="0">
              <a:buNone/>
            </a:pPr>
            <a:endParaRPr lang="en-US" sz="3600" dirty="0" smtClean="0"/>
          </a:p>
          <a:p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5331350" cy="4023360"/>
          </a:xfrm>
        </p:spPr>
        <p:txBody>
          <a:bodyPr>
            <a:normAutofit lnSpcReduction="10000"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4000" dirty="0"/>
              <a:t>103 Compacts and 129 Funding </a:t>
            </a:r>
            <a:r>
              <a:rPr lang="en-US" sz="4000" dirty="0" smtClean="0"/>
              <a:t>Agreements</a:t>
            </a:r>
            <a:endParaRPr lang="en-US" sz="4000" b="1" dirty="0"/>
          </a:p>
          <a:p>
            <a:pPr>
              <a:buFont typeface="Arial" panose="020B0604020202020204" pitchFamily="34" charset="0"/>
              <a:buChar char="•"/>
            </a:pPr>
            <a:r>
              <a:rPr lang="en-US" sz="4000" b="1" dirty="0"/>
              <a:t> </a:t>
            </a:r>
            <a:r>
              <a:rPr lang="en-US" sz="4000" dirty="0"/>
              <a:t>Over $</a:t>
            </a:r>
            <a:r>
              <a:rPr lang="en-US" sz="4000" dirty="0" smtClean="0"/>
              <a:t>2.3 </a:t>
            </a:r>
            <a:r>
              <a:rPr lang="en-US" sz="4000" dirty="0"/>
              <a:t>billion transferred in Fiscal Year 2018 </a:t>
            </a:r>
            <a:endParaRPr lang="en-US" sz="4000" dirty="0" smtClean="0"/>
          </a:p>
          <a:p>
            <a:pPr marL="0" indent="0">
              <a:buNone/>
            </a:pPr>
            <a:r>
              <a:rPr lang="en-US" sz="4000" b="1" dirty="0" smtClean="0">
                <a:sym typeface="Wingdings" panose="05000000000000000000" pitchFamily="2" charset="2"/>
              </a:rPr>
              <a:t></a:t>
            </a:r>
            <a:r>
              <a:rPr lang="en-US" sz="4000" b="1" dirty="0" smtClean="0"/>
              <a:t> </a:t>
            </a:r>
            <a:r>
              <a:rPr lang="en-US" sz="4000" b="1" dirty="0"/>
              <a:t>Over </a:t>
            </a:r>
            <a:r>
              <a:rPr lang="en-US" sz="4000" b="1" dirty="0" smtClean="0"/>
              <a:t>370 </a:t>
            </a:r>
            <a:r>
              <a:rPr lang="en-US" sz="4000" b="1" dirty="0"/>
              <a:t>Tribes </a:t>
            </a:r>
            <a:r>
              <a:rPr lang="en-US" sz="4000" dirty="0"/>
              <a:t>participate</a:t>
            </a:r>
          </a:p>
          <a:p>
            <a:pPr>
              <a:buFont typeface="Arial" panose="020B0604020202020204" pitchFamily="34" charset="0"/>
              <a:buChar char="•"/>
            </a:pPr>
            <a:endParaRPr lang="en-US" sz="40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083643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3</a:t>
            </a:fld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3326858" y="2558373"/>
            <a:ext cx="762648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 smtClean="0"/>
              <a:t>Hold – Staff Poster</a:t>
            </a:r>
            <a:endParaRPr lang="en-US" sz="60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296876"/>
            <a:ext cx="12192000" cy="7317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39308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81357372"/>
              </p:ext>
            </p:extLst>
          </p:nvPr>
        </p:nvGraphicFramePr>
        <p:xfrm>
          <a:off x="452012" y="884870"/>
          <a:ext cx="11599398" cy="5151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63515">
                  <a:extLst>
                    <a:ext uri="{9D8B030D-6E8A-4147-A177-3AD203B41FA5}">
                      <a16:colId xmlns:a16="http://schemas.microsoft.com/office/drawing/2014/main" val="337175026"/>
                    </a:ext>
                  </a:extLst>
                </a:gridCol>
                <a:gridCol w="230295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933233">
                  <a:extLst>
                    <a:ext uri="{9D8B030D-6E8A-4147-A177-3AD203B41FA5}">
                      <a16:colId xmlns:a16="http://schemas.microsoft.com/office/drawing/2014/main" val="1622466389"/>
                    </a:ext>
                  </a:extLst>
                </a:gridCol>
                <a:gridCol w="1933233">
                  <a:extLst>
                    <a:ext uri="{9D8B030D-6E8A-4147-A177-3AD203B41FA5}">
                      <a16:colId xmlns:a16="http://schemas.microsoft.com/office/drawing/2014/main" val="4004956116"/>
                    </a:ext>
                  </a:extLst>
                </a:gridCol>
                <a:gridCol w="193323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933233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2145190"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AARON </a:t>
                      </a:r>
                      <a:br>
                        <a:rPr lang="en-US" sz="2800" b="0" dirty="0" smtClean="0">
                          <a:solidFill>
                            <a:schemeClr val="bg1"/>
                          </a:solidFill>
                        </a:rPr>
                      </a:br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LANE</a:t>
                      </a:r>
                    </a:p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Program </a:t>
                      </a:r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Analyst</a:t>
                      </a: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CHRISTOPHER MANYDEEDS</a:t>
                      </a:r>
                    </a:p>
                    <a:p>
                      <a:pPr algn="ctr"/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Program </a:t>
                      </a: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Analyst</a:t>
                      </a: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ROXANNE HOUSTON</a:t>
                      </a:r>
                    </a:p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Program </a:t>
                      </a:r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/>
                      </a:r>
                      <a:br>
                        <a:rPr lang="en-US" sz="2800" b="0" dirty="0" smtClean="0">
                          <a:solidFill>
                            <a:schemeClr val="bg1"/>
                          </a:solidFill>
                        </a:rPr>
                      </a:br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Analyst</a:t>
                      </a: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ANNA</a:t>
                      </a:r>
                      <a:r>
                        <a:rPr lang="en-US" sz="2800" b="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</a:p>
                    <a:p>
                      <a:pPr algn="ctr"/>
                      <a:r>
                        <a:rPr lang="en-US" sz="2800" b="0" baseline="0" dirty="0" smtClean="0">
                          <a:solidFill>
                            <a:schemeClr val="bg1"/>
                          </a:solidFill>
                        </a:rPr>
                        <a:t>JOHNSON</a:t>
                      </a:r>
                    </a:p>
                    <a:p>
                      <a:pPr algn="ctr"/>
                      <a:endParaRPr lang="en-US" sz="2800" b="0" baseline="0" dirty="0" smtClean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US" sz="2800" b="0" baseline="0" dirty="0" smtClean="0">
                          <a:solidFill>
                            <a:schemeClr val="bg1"/>
                          </a:solidFill>
                        </a:rPr>
                        <a:t>Program </a:t>
                      </a:r>
                      <a:endParaRPr lang="en-US" sz="2800" b="0" baseline="0" dirty="0" smtClean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US" sz="2800" b="0" baseline="0" dirty="0" smtClean="0">
                          <a:solidFill>
                            <a:schemeClr val="bg1"/>
                          </a:solidFill>
                        </a:rPr>
                        <a:t>Analyst</a:t>
                      </a:r>
                      <a:endParaRPr lang="en-US" sz="2800" b="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TAMARA</a:t>
                      </a:r>
                    </a:p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CLAY</a:t>
                      </a:r>
                    </a:p>
                    <a:p>
                      <a:pPr algn="ctr"/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Policy </a:t>
                      </a: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Analyst</a:t>
                      </a: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JEREMY MARSHALL</a:t>
                      </a:r>
                    </a:p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0" dirty="0" smtClean="0">
                          <a:solidFill>
                            <a:schemeClr val="bg1"/>
                          </a:solidFill>
                        </a:rPr>
                        <a:t>Policy Analyst</a:t>
                      </a:r>
                      <a:endParaRPr lang="en-US" sz="28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93426">
                <a:tc>
                  <a:txBody>
                    <a:bodyPr/>
                    <a:lstStyle/>
                    <a:p>
                      <a:pPr algn="ctr"/>
                      <a:endParaRPr lang="en-US" sz="2800" i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Bemidji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Albuquerque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Alaska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Alaska</a:t>
                      </a:r>
                    </a:p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Portland</a:t>
                      </a:r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16053"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Billings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Nashville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Oklahoma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91529"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Phoenix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902231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Alaska ALN*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Tucson*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California*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Navajo*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Great Plains*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sp>
        <p:nvSpPr>
          <p:cNvPr id="9" name="TextBox 8"/>
          <p:cNvSpPr txBox="1"/>
          <p:nvPr/>
        </p:nvSpPr>
        <p:spPr>
          <a:xfrm>
            <a:off x="1391477" y="238539"/>
            <a:ext cx="972046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1" i="0" u="none" strike="noStrike" kern="120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OTSG Program &amp; Policy Analyst by Area</a:t>
            </a:r>
          </a:p>
        </p:txBody>
      </p:sp>
    </p:spTree>
    <p:extLst>
      <p:ext uri="{BB962C8B-B14F-4D97-AF65-F5344CB8AC3E}">
        <p14:creationId xmlns:p14="http://schemas.microsoft.com/office/powerpoint/2010/main" val="2696286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FB582AC-5695-48DB-B28C-201892CC33C9}" type="slidenum">
              <a:rPr kumimoji="0" lang="en-US" sz="105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9293379"/>
              </p:ext>
            </p:extLst>
          </p:nvPr>
        </p:nvGraphicFramePr>
        <p:xfrm>
          <a:off x="876301" y="950563"/>
          <a:ext cx="10953748" cy="532869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59431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59431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88256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88256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1347062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STEVE</a:t>
                      </a:r>
                      <a:r>
                        <a:rPr lang="en-US" sz="280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</a:p>
                    <a:p>
                      <a:pPr algn="ctr"/>
                      <a:r>
                        <a:rPr lang="en-US" sz="2800" baseline="0" dirty="0" smtClean="0">
                          <a:solidFill>
                            <a:schemeClr val="bg1"/>
                          </a:solidFill>
                        </a:rPr>
                        <a:t>PLUMER</a:t>
                      </a:r>
                      <a:endParaRPr lang="en-US" sz="2800" dirty="0" smtClean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WILEEN</a:t>
                      </a:r>
                    </a:p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YAZZIE</a:t>
                      </a:r>
                    </a:p>
                    <a:p>
                      <a:pPr algn="ctr"/>
                      <a:endParaRPr lang="en-US" sz="28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CARLA</a:t>
                      </a:r>
                    </a:p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MAYO</a:t>
                      </a:r>
                    </a:p>
                    <a:p>
                      <a:pPr algn="ctr"/>
                      <a:endParaRPr lang="en-US" sz="2800" dirty="0" smtClean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(TEMPORARY</a:t>
                      </a:r>
                      <a:r>
                        <a:rPr lang="en-US" sz="2800" baseline="0" dirty="0" smtClean="0">
                          <a:solidFill>
                            <a:schemeClr val="bg1"/>
                          </a:solidFill>
                        </a:rPr>
                        <a:t>)* </a:t>
                      </a:r>
                      <a:endParaRPr lang="en-US" sz="2800" dirty="0" smtClean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ALASKA</a:t>
                      </a:r>
                      <a:r>
                        <a:rPr lang="en-US" sz="2800" baseline="0" dirty="0" smtClean="0">
                          <a:solidFill>
                            <a:schemeClr val="bg1"/>
                          </a:solidFill>
                        </a:rPr>
                        <a:t> AREA STAFF</a:t>
                      </a:r>
                    </a:p>
                    <a:p>
                      <a:pPr algn="ctr"/>
                      <a:r>
                        <a:rPr lang="en-US" sz="2800" baseline="0" dirty="0" smtClean="0">
                          <a:solidFill>
                            <a:schemeClr val="bg1"/>
                          </a:solidFill>
                        </a:rPr>
                        <a:t>(907) 729-3677</a:t>
                      </a:r>
                      <a:endParaRPr lang="en-US" sz="28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2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2052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California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80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Bemidji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Albuquerque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Alaska</a:t>
                      </a:r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2052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Portland</a:t>
                      </a:r>
                    </a:p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Billings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Navajo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2052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 smtClean="0"/>
                        <a:t>Tucson</a:t>
                      </a:r>
                    </a:p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Great Plains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Oklahoma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95738"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Nashville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Phoenix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sp>
        <p:nvSpPr>
          <p:cNvPr id="6" name="TextBox 5"/>
          <p:cNvSpPr txBox="1"/>
          <p:nvPr/>
        </p:nvSpPr>
        <p:spPr>
          <a:xfrm>
            <a:off x="1670918" y="187187"/>
            <a:ext cx="9541565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Financial Analyst Contacts by Area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4000" b="1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629014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4"/>
            <a:ext cx="10058400" cy="1293718"/>
          </a:xfrm>
        </p:spPr>
        <p:txBody>
          <a:bodyPr>
            <a:normAutofit/>
          </a:bodyPr>
          <a:lstStyle/>
          <a:p>
            <a:r>
              <a:rPr lang="en-US" b="1" dirty="0" smtClean="0"/>
              <a:t>Top OTSG Priorities </a:t>
            </a:r>
            <a:r>
              <a:rPr lang="en-US" b="1" dirty="0" smtClean="0"/>
              <a:t>for</a:t>
            </a:r>
            <a:r>
              <a:rPr lang="en-US" b="1" dirty="0" smtClean="0"/>
              <a:t> FY 19 - Quarter 3 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79" y="1845734"/>
            <a:ext cx="10760423" cy="4791040"/>
          </a:xfrm>
        </p:spPr>
        <p:txBody>
          <a:bodyPr>
            <a:normAutofit fontScale="25000" lnSpcReduction="20000"/>
          </a:bodyPr>
          <a:lstStyle/>
          <a:p>
            <a:pPr marL="0" indent="0">
              <a:lnSpc>
                <a:spcPct val="120000"/>
              </a:lnSpc>
              <a:buNone/>
            </a:pPr>
            <a:r>
              <a:rPr lang="en-US" sz="8000" i="1" dirty="0" smtClean="0"/>
              <a:t>Goal 1: Objective 1.1: Recruit, develop, and retain a dedicated, competent, and caring workforce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0400" dirty="0" smtClean="0"/>
              <a:t> </a:t>
            </a:r>
            <a:r>
              <a:rPr lang="en-US" sz="10400" b="1" dirty="0" smtClean="0"/>
              <a:t>Recruit </a:t>
            </a:r>
            <a:r>
              <a:rPr lang="en-US" sz="10400" b="1" dirty="0"/>
              <a:t>and fill OTSG </a:t>
            </a:r>
            <a:r>
              <a:rPr lang="en-US" sz="10400" b="1" dirty="0" smtClean="0"/>
              <a:t>vacancies</a:t>
            </a:r>
            <a:endParaRPr lang="en-US" sz="10400" b="1" dirty="0"/>
          </a:p>
          <a:p>
            <a:pPr lvl="2">
              <a:lnSpc>
                <a:spcPct val="120000"/>
              </a:lnSpc>
              <a:buFont typeface="Arial" panose="020B0604020202020204" pitchFamily="34" charset="0"/>
              <a:buChar char="•"/>
            </a:pPr>
            <a:r>
              <a:rPr lang="en-US" sz="10400" b="1" dirty="0" smtClean="0"/>
              <a:t>Vice: 2 Financial Analysts (GS 13-14), 1 Staff Assistant (GS 9-11)</a:t>
            </a:r>
          </a:p>
          <a:p>
            <a:pPr lvl="2">
              <a:lnSpc>
                <a:spcPct val="120000"/>
              </a:lnSpc>
              <a:buFont typeface="Arial" panose="020B0604020202020204" pitchFamily="34" charset="0"/>
              <a:buChar char="•"/>
            </a:pPr>
            <a:r>
              <a:rPr lang="en-US" sz="10400" dirty="0" smtClean="0"/>
              <a:t>New positions: 1 Financial Analyst (GS 9-11) and </a:t>
            </a:r>
            <a:br>
              <a:rPr lang="en-US" sz="10400" dirty="0" smtClean="0"/>
            </a:br>
            <a:r>
              <a:rPr lang="en-US" sz="10400" dirty="0" smtClean="0"/>
              <a:t>Agency Lead Negotiator position (GS 13-15)</a:t>
            </a:r>
          </a:p>
          <a:p>
            <a:pPr marL="384048" lvl="2" indent="0">
              <a:lnSpc>
                <a:spcPct val="120000"/>
              </a:lnSpc>
              <a:buNone/>
            </a:pPr>
            <a:endParaRPr lang="en-US" sz="3200" dirty="0" smtClean="0"/>
          </a:p>
          <a:p>
            <a:pPr marL="0" lvl="2" indent="0">
              <a:lnSpc>
                <a:spcPct val="120000"/>
              </a:lnSpc>
              <a:spcBef>
                <a:spcPts val="1200"/>
              </a:spcBef>
              <a:spcAft>
                <a:spcPts val="200"/>
              </a:spcAft>
              <a:buSzPct val="100000"/>
              <a:buNone/>
            </a:pPr>
            <a:r>
              <a:rPr lang="en-US" sz="8000" i="1" dirty="0"/>
              <a:t>Goal 1: Objective </a:t>
            </a:r>
            <a:r>
              <a:rPr lang="en-US" sz="8000" i="1" dirty="0" smtClean="0"/>
              <a:t>1.2: Build, strengthen, and sustain collaborative relationships</a:t>
            </a:r>
            <a:endParaRPr lang="en-US" sz="8000" i="1" dirty="0"/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0400" b="1" dirty="0" smtClean="0"/>
              <a:t> Finalize funding announcement </a:t>
            </a:r>
            <a:r>
              <a:rPr lang="en-US" sz="10400" b="1" dirty="0"/>
              <a:t>for FY 2019 Self-Governance Planning and Negotiation Cooperative </a:t>
            </a:r>
            <a:r>
              <a:rPr lang="en-US" sz="10400" b="1" dirty="0" smtClean="0"/>
              <a:t>Agreements</a:t>
            </a:r>
            <a:endParaRPr lang="en-US" dirty="0" smtClean="0"/>
          </a:p>
          <a:p>
            <a:pPr marL="457200" indent="-457200">
              <a:buFont typeface="+mj-lt"/>
              <a:buAutoNum type="arabicPeriod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982936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>
            <a:normAutofit/>
          </a:bodyPr>
          <a:lstStyle/>
          <a:p>
            <a:r>
              <a:rPr lang="en-US" sz="4400" b="1" dirty="0" smtClean="0">
                <a:solidFill>
                  <a:schemeClr val="tx1"/>
                </a:solidFill>
              </a:rPr>
              <a:t>Goal 2: Quality 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950238"/>
            <a:ext cx="10306594" cy="4023360"/>
          </a:xfrm>
        </p:spPr>
        <p:txBody>
          <a:bodyPr>
            <a:normAutofit/>
          </a:bodyPr>
          <a:lstStyle/>
          <a:p>
            <a:pPr lvl="1">
              <a:buFont typeface="Arial" panose="020B0604020202020204" pitchFamily="34" charset="0"/>
              <a:buChar char="•"/>
            </a:pPr>
            <a:r>
              <a:rPr lang="en-US" sz="4000" dirty="0" smtClean="0">
                <a:solidFill>
                  <a:schemeClr val="tx1"/>
                </a:solidFill>
              </a:rPr>
              <a:t> Create quality improvement capability</a:t>
            </a:r>
          </a:p>
          <a:p>
            <a:pPr marL="201168" lvl="1" indent="0">
              <a:buNone/>
            </a:pPr>
            <a:endParaRPr lang="en-US" sz="4000" dirty="0">
              <a:solidFill>
                <a:schemeClr val="tx1"/>
              </a:solidFill>
            </a:endParaRP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4000" dirty="0" smtClean="0">
                <a:solidFill>
                  <a:schemeClr val="tx1"/>
                </a:solidFill>
              </a:rPr>
              <a:t> Provide care to better meet the health care needs of American Indians and Alaska Native communities. </a:t>
            </a:r>
            <a:endParaRPr lang="en-US" sz="3600" dirty="0" smtClean="0">
              <a:solidFill>
                <a:schemeClr val="tx1"/>
              </a:solidFill>
            </a:endParaRPr>
          </a:p>
          <a:p>
            <a:pPr lvl="1"/>
            <a:endParaRPr lang="en-US" sz="4000" dirty="0" smtClean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7372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>
            <a:normAutofit/>
          </a:bodyPr>
          <a:lstStyle/>
          <a:p>
            <a:r>
              <a:rPr lang="en-US" sz="4400" b="1" dirty="0">
                <a:solidFill>
                  <a:schemeClr val="tx1"/>
                </a:solidFill>
              </a:rPr>
              <a:t>Goal 3: Management and Operation – </a:t>
            </a:r>
            <a:r>
              <a:rPr lang="en-US" sz="4400" b="1" dirty="0" smtClean="0">
                <a:solidFill>
                  <a:schemeClr val="tx1"/>
                </a:solidFill>
              </a:rPr>
              <a:t>Communication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950238"/>
            <a:ext cx="10306594" cy="4023360"/>
          </a:xfrm>
        </p:spPr>
        <p:txBody>
          <a:bodyPr>
            <a:normAutofit/>
          </a:bodyPr>
          <a:lstStyle/>
          <a:p>
            <a:pPr lvl="1">
              <a:buFont typeface="Wingdings" panose="05000000000000000000" pitchFamily="2" charset="2"/>
              <a:buChar char="q"/>
            </a:pPr>
            <a:r>
              <a:rPr lang="en-US" sz="4000" dirty="0" smtClean="0">
                <a:solidFill>
                  <a:schemeClr val="tx1"/>
                </a:solidFill>
              </a:rPr>
              <a:t> </a:t>
            </a:r>
            <a:r>
              <a:rPr lang="en-US" sz="4000" dirty="0">
                <a:solidFill>
                  <a:schemeClr val="tx1"/>
                </a:solidFill>
              </a:rPr>
              <a:t>Improve communication and provide timely follow-up on correspondences</a:t>
            </a:r>
          </a:p>
          <a:p>
            <a:pPr lvl="1">
              <a:buFont typeface="Wingdings" panose="05000000000000000000" pitchFamily="2" charset="2"/>
              <a:buChar char="q"/>
            </a:pPr>
            <a:endParaRPr lang="en-US" sz="4000" dirty="0">
              <a:solidFill>
                <a:schemeClr val="tx1"/>
              </a:solidFill>
            </a:endParaRPr>
          </a:p>
          <a:p>
            <a:pPr lvl="1">
              <a:buFont typeface="Wingdings" panose="05000000000000000000" pitchFamily="2" charset="2"/>
              <a:buChar char="q"/>
            </a:pPr>
            <a:r>
              <a:rPr lang="en-US" sz="4000" dirty="0">
                <a:solidFill>
                  <a:schemeClr val="tx1"/>
                </a:solidFill>
              </a:rPr>
              <a:t> Self-Governance Reports to Congress</a:t>
            </a:r>
            <a:endParaRPr lang="en-US" sz="3600" dirty="0">
              <a:solidFill>
                <a:schemeClr val="tx1"/>
              </a:solidFill>
            </a:endParaRPr>
          </a:p>
          <a:p>
            <a:pPr lvl="1"/>
            <a:endParaRPr lang="en-US" sz="400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459785"/>
            <a:ext cx="1312025" cy="365125"/>
          </a:xfrm>
        </p:spPr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>
                <a:latin typeface="Calibri" panose="020F0502020204030204"/>
              </a:rPr>
              <a:t>9</a:t>
            </a:r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753080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400" b="1" dirty="0">
                <a:solidFill>
                  <a:schemeClr val="tx1"/>
                </a:solidFill>
              </a:rPr>
              <a:t>Goal 3: Management and Operation – Manage Assets and Resources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950238"/>
            <a:ext cx="10306594" cy="4023360"/>
          </a:xfrm>
        </p:spPr>
        <p:txBody>
          <a:bodyPr>
            <a:normAutofit/>
          </a:bodyPr>
          <a:lstStyle/>
          <a:p>
            <a:pPr lvl="1">
              <a:buFont typeface="Wingdings" panose="05000000000000000000" pitchFamily="2" charset="2"/>
              <a:buChar char="q"/>
            </a:pPr>
            <a:r>
              <a:rPr lang="en-US" sz="4000" dirty="0" smtClean="0">
                <a:solidFill>
                  <a:schemeClr val="tx1"/>
                </a:solidFill>
              </a:rPr>
              <a:t> </a:t>
            </a:r>
            <a:r>
              <a:rPr lang="en-US" sz="4000" dirty="0">
                <a:solidFill>
                  <a:schemeClr val="tx1"/>
                </a:solidFill>
              </a:rPr>
              <a:t>Self Governance FY 2019 Budget - $5.8 million</a:t>
            </a:r>
          </a:p>
          <a:p>
            <a:pPr marL="566928" lvl="3" indent="0">
              <a:buNone/>
            </a:pPr>
            <a:endParaRPr lang="en-US" sz="3600" dirty="0" smtClean="0">
              <a:solidFill>
                <a:schemeClr val="tx1"/>
              </a:solidFill>
            </a:endParaRPr>
          </a:p>
          <a:p>
            <a:pPr lvl="1">
              <a:buFont typeface="Wingdings" panose="05000000000000000000" pitchFamily="2" charset="2"/>
              <a:buChar char="q"/>
            </a:pPr>
            <a:r>
              <a:rPr lang="en-US" sz="4000" dirty="0">
                <a:solidFill>
                  <a:schemeClr val="tx1"/>
                </a:solidFill>
              </a:rPr>
              <a:t> </a:t>
            </a:r>
            <a:r>
              <a:rPr lang="en-US" sz="4000" dirty="0">
                <a:solidFill>
                  <a:schemeClr val="tx1"/>
                </a:solidFill>
              </a:rPr>
              <a:t>Transferring funds to Tribes </a:t>
            </a:r>
          </a:p>
          <a:p>
            <a:pPr marL="201168" lvl="1" indent="0">
              <a:buNone/>
            </a:pPr>
            <a:endParaRPr lang="en-US" sz="4000" dirty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>
                <a:latin typeface="Calibri" panose="020F0502020204030204"/>
              </a:rPr>
              <a:t>9</a:t>
            </a:r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6828261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0623" y="1021692"/>
            <a:ext cx="2503577" cy="2490166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 anchor="ctr"/>
          <a:lstStyle/>
          <a:p>
            <a:r>
              <a:rPr lang="en-US" dirty="0" smtClean="0"/>
              <a:t>Thank you</a:t>
            </a:r>
            <a:endParaRPr lang="en-US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1097280" y="4792721"/>
            <a:ext cx="10058400" cy="1143000"/>
          </a:xfrm>
        </p:spPr>
        <p:txBody>
          <a:bodyPr/>
          <a:lstStyle/>
          <a:p>
            <a:pPr algn="ctr"/>
            <a:r>
              <a:rPr lang="en-US" u="sng" dirty="0"/>
              <a:t>Office of Tribal Self-Governance</a:t>
            </a:r>
            <a:r>
              <a:rPr lang="en-US" dirty="0"/>
              <a:t>:</a:t>
            </a:r>
          </a:p>
          <a:p>
            <a:pPr algn="ctr"/>
            <a:r>
              <a:rPr lang="en-US" dirty="0"/>
              <a:t>301-443-7821   </a:t>
            </a:r>
            <a:r>
              <a:rPr lang="en-US" dirty="0" smtClean="0"/>
              <a:t>www.ihs.gov/selfgovernance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r>
              <a:rPr lang="en-US" dirty="0" smtClean="0"/>
              <a:t>21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9888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blank">
  <a:themeElements>
    <a:clrScheme name="Custom 1">
      <a:dk1>
        <a:srgbClr val="000000"/>
      </a:dk1>
      <a:lt1>
        <a:srgbClr val="FFFFFF"/>
      </a:lt1>
      <a:dk2>
        <a:srgbClr val="002776"/>
      </a:dk2>
      <a:lt2>
        <a:srgbClr val="FFFFFF"/>
      </a:lt2>
      <a:accent1>
        <a:srgbClr val="002776"/>
      </a:accent1>
      <a:accent2>
        <a:srgbClr val="92D400"/>
      </a:accent2>
      <a:accent3>
        <a:srgbClr val="00A1DE"/>
      </a:accent3>
      <a:accent4>
        <a:srgbClr val="3C8A2E"/>
      </a:accent4>
      <a:accent5>
        <a:srgbClr val="72C7E7"/>
      </a:accent5>
      <a:accent6>
        <a:srgbClr val="C9DD03"/>
      </a:accent6>
      <a:hlink>
        <a:srgbClr val="00A1DE"/>
      </a:hlink>
      <a:folHlink>
        <a:srgbClr val="72C7E7"/>
      </a:folHlink>
    </a:clrScheme>
    <a:fontScheme name="blan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blank 1">
        <a:dk1>
          <a:srgbClr val="000000"/>
        </a:dk1>
        <a:lt1>
          <a:srgbClr val="FFFFFF"/>
        </a:lt1>
        <a:dk2>
          <a:srgbClr val="4066B2"/>
        </a:dk2>
        <a:lt2>
          <a:srgbClr val="009999"/>
        </a:lt2>
        <a:accent1>
          <a:srgbClr val="003399"/>
        </a:accent1>
        <a:accent2>
          <a:srgbClr val="8099CC"/>
        </a:accent2>
        <a:accent3>
          <a:srgbClr val="FFFFFF"/>
        </a:accent3>
        <a:accent4>
          <a:srgbClr val="000000"/>
        </a:accent4>
        <a:accent5>
          <a:srgbClr val="AAADCA"/>
        </a:accent5>
        <a:accent6>
          <a:srgbClr val="738AB9"/>
        </a:accent6>
        <a:hlink>
          <a:srgbClr val="80CCCC"/>
        </a:hlink>
        <a:folHlink>
          <a:srgbClr val="4066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4.xml><?xml version="1.0" encoding="utf-8"?>
<a:theme xmlns:a="http://schemas.openxmlformats.org/drawingml/2006/main" name="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5.xml><?xml version="1.0" encoding="utf-8"?>
<a:theme xmlns:a="http://schemas.openxmlformats.org/drawingml/2006/main" name="2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6.xml><?xml version="1.0" encoding="utf-8"?>
<a:theme xmlns:a="http://schemas.openxmlformats.org/drawingml/2006/main" name="3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7.xml><?xml version="1.0" encoding="utf-8"?>
<a:theme xmlns:a="http://schemas.openxmlformats.org/drawingml/2006/main" name="4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8.xml><?xml version="1.0" encoding="utf-8"?>
<a:theme xmlns:a="http://schemas.openxmlformats.org/drawingml/2006/main" name="5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9.xml><?xml version="1.0" encoding="utf-8"?>
<a:theme xmlns:a="http://schemas.openxmlformats.org/drawingml/2006/main" name="6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0.xml><?xml version="1.0" encoding="utf-8"?>
<a:theme xmlns:a="http://schemas.openxmlformats.org/drawingml/2006/main" name="7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1.xml><?xml version="1.0" encoding="utf-8"?>
<a:theme xmlns:a="http://schemas.openxmlformats.org/drawingml/2006/main" name="8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2.xml><?xml version="1.0" encoding="utf-8"?>
<a:theme xmlns:a="http://schemas.openxmlformats.org/drawingml/2006/main" name="9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3.xml><?xml version="1.0" encoding="utf-8"?>
<a:theme xmlns:a="http://schemas.openxmlformats.org/drawingml/2006/main" name="10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4.xml><?xml version="1.0" encoding="utf-8"?>
<a:theme xmlns:a="http://schemas.openxmlformats.org/drawingml/2006/main" name="1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5.xml><?xml version="1.0" encoding="utf-8"?>
<a:theme xmlns:a="http://schemas.openxmlformats.org/drawingml/2006/main" name="1_Retrospect">
  <a:themeElements>
    <a:clrScheme name="Retrospect">
      <a:dk1>
        <a:sysClr val="windowText" lastClr="000000"/>
      </a:dk1>
      <a:lt1>
        <a:sysClr val="window" lastClr="FFFFFF"/>
      </a:lt1>
      <a:dk2>
        <a:srgbClr val="344068"/>
      </a:dk2>
      <a:lt2>
        <a:srgbClr val="D9E0E6"/>
      </a:lt2>
      <a:accent1>
        <a:srgbClr val="1CADE4"/>
      </a:accent1>
      <a:accent2>
        <a:srgbClr val="2683C6"/>
      </a:accent2>
      <a:accent3>
        <a:srgbClr val="28C4CC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9CC26709-368C-4D72-9060-94E5B3FF3CD6}"/>
    </a:ext>
  </a:extLst>
</a:theme>
</file>

<file path=ppt/theme/theme1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7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Retrospect">
    <a:dk1>
      <a:srgbClr val="000000"/>
    </a:dk1>
    <a:lt1>
      <a:sysClr val="window" lastClr="FFFFFF"/>
    </a:lt1>
    <a:dk2>
      <a:srgbClr val="637052"/>
    </a:dk2>
    <a:lt2>
      <a:srgbClr val="CCDDEA"/>
    </a:lt2>
    <a:accent1>
      <a:srgbClr val="E48312"/>
    </a:accent1>
    <a:accent2>
      <a:srgbClr val="BD582C"/>
    </a:accent2>
    <a:accent3>
      <a:srgbClr val="865640"/>
    </a:accent3>
    <a:accent4>
      <a:srgbClr val="9B8357"/>
    </a:accent4>
    <a:accent5>
      <a:srgbClr val="C2BC80"/>
    </a:accent5>
    <a:accent6>
      <a:srgbClr val="94A088"/>
    </a:accent6>
    <a:hlink>
      <a:srgbClr val="2998E3"/>
    </a:hlink>
    <a:folHlink>
      <a:srgbClr val="8C8C8C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16291</TotalTime>
  <Words>343</Words>
  <Application>Microsoft Office PowerPoint</Application>
  <PresentationFormat>Widescreen</PresentationFormat>
  <Paragraphs>113</Paragraphs>
  <Slides>10</Slides>
  <Notes>10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15</vt:i4>
      </vt:variant>
      <vt:variant>
        <vt:lpstr>Slide Titles</vt:lpstr>
      </vt:variant>
      <vt:variant>
        <vt:i4>10</vt:i4>
      </vt:variant>
    </vt:vector>
  </HeadingPairs>
  <TitlesOfParts>
    <vt:vector size="30" baseType="lpstr">
      <vt:lpstr>Arial</vt:lpstr>
      <vt:lpstr>Calibri</vt:lpstr>
      <vt:lpstr>Calibri Light</vt:lpstr>
      <vt:lpstr>Wingdings</vt:lpstr>
      <vt:lpstr>Wingdings 2</vt:lpstr>
      <vt:lpstr>Retrospect</vt:lpstr>
      <vt:lpstr>blank</vt:lpstr>
      <vt:lpstr>BHW-PPT-template_16.9_Revised032917</vt:lpstr>
      <vt:lpstr>1_BHW-PPT-template_16.9_Revised032917</vt:lpstr>
      <vt:lpstr>2_BHW-PPT-template_16.9_Revised032917</vt:lpstr>
      <vt:lpstr>3_BHW-PPT-template_16.9_Revised032917</vt:lpstr>
      <vt:lpstr>4_BHW-PPT-template_16.9_Revised032917</vt:lpstr>
      <vt:lpstr>5_BHW-PPT-template_16.9_Revised032917</vt:lpstr>
      <vt:lpstr>6_BHW-PPT-template_16.9_Revised032917</vt:lpstr>
      <vt:lpstr>7_BHW-PPT-template_16.9_Revised032917</vt:lpstr>
      <vt:lpstr>8_BHW-PPT-template_16.9_Revised032917</vt:lpstr>
      <vt:lpstr>9_BHW-PPT-template_16.9_Revised032917</vt:lpstr>
      <vt:lpstr>10_BHW-PPT-template_16.9_Revised032917</vt:lpstr>
      <vt:lpstr>11_BHW-PPT-template_16.9_Revised032917</vt:lpstr>
      <vt:lpstr>1_Retrospect</vt:lpstr>
      <vt:lpstr>Office of Tribal  Self-Governance Update Indian Health Service</vt:lpstr>
      <vt:lpstr>IHS Strategic Plan Goal 1: Access</vt:lpstr>
      <vt:lpstr>PowerPoint Presentation</vt:lpstr>
      <vt:lpstr>PowerPoint Presentation</vt:lpstr>
      <vt:lpstr>PowerPoint Presentation</vt:lpstr>
      <vt:lpstr>Top OTSG Priorities for FY 19 - Quarter 3 </vt:lpstr>
      <vt:lpstr>Goal 2: Quality </vt:lpstr>
      <vt:lpstr>Goal 3: Management and Operation – Communication</vt:lpstr>
      <vt:lpstr>Goal 3: Management and Operation – Manage Assets and Resources</vt:lpstr>
      <vt:lpstr>Thank you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June General Staff Presentation</dc:title>
  <dc:creator>IHS Public Affairs</dc:creator>
  <cp:lastModifiedBy>Cooper, Jennifer (IHS/HQ)</cp:lastModifiedBy>
  <cp:revision>1136</cp:revision>
  <cp:lastPrinted>2018-12-06T15:19:58Z</cp:lastPrinted>
  <dcterms:created xsi:type="dcterms:W3CDTF">2016-05-10T21:19:03Z</dcterms:created>
  <dcterms:modified xsi:type="dcterms:W3CDTF">2019-04-24T16:22:35Z</dcterms:modified>
</cp:coreProperties>
</file>