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12"/>
  </p:notesMasterIdLst>
  <p:sldIdLst>
    <p:sldId id="256" r:id="rId2"/>
    <p:sldId id="257" r:id="rId3"/>
    <p:sldId id="267" r:id="rId4"/>
    <p:sldId id="259" r:id="rId5"/>
    <p:sldId id="264" r:id="rId6"/>
    <p:sldId id="265" r:id="rId7"/>
    <p:sldId id="263" r:id="rId8"/>
    <p:sldId id="268" r:id="rId9"/>
    <p:sldId id="270" r:id="rId10"/>
    <p:sldId id="271" r:id="rId11"/>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9C2D3B"/>
    <a:srgbClr val="7F2934"/>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1706"/>
    <p:restoredTop sz="94684"/>
  </p:normalViewPr>
  <p:slideViewPr>
    <p:cSldViewPr snapToGrid="0" snapToObjects="1">
      <p:cViewPr>
        <p:scale>
          <a:sx n="90" d="100"/>
          <a:sy n="90" d="100"/>
        </p:scale>
        <p:origin x="-72" y="412"/>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theme" Target="theme/theme1.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viewProps" Target="view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D84CABE7-AD11-406A-9E8E-3699ECED7D6B}" type="datetimeFigureOut">
              <a:rPr lang="en-US" smtClean="0"/>
              <a:t>4/2/2019</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249FCD20-C10A-4FA2-82CE-F52ABBC34D46}" type="slidenum">
              <a:rPr lang="en-US" smtClean="0"/>
              <a:t>‹#›</a:t>
            </a:fld>
            <a:endParaRPr lang="en-US"/>
          </a:p>
        </p:txBody>
      </p:sp>
    </p:spTree>
    <p:extLst>
      <p:ext uri="{BB962C8B-B14F-4D97-AF65-F5344CB8AC3E}">
        <p14:creationId xmlns:p14="http://schemas.microsoft.com/office/powerpoint/2010/main" val="3199946292"/>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249FCD20-C10A-4FA2-82CE-F52ABBC34D46}" type="slidenum">
              <a:rPr lang="en-US" smtClean="0"/>
              <a:t>8</a:t>
            </a:fld>
            <a:endParaRPr lang="en-US"/>
          </a:p>
        </p:txBody>
      </p:sp>
    </p:spTree>
    <p:extLst>
      <p:ext uri="{BB962C8B-B14F-4D97-AF65-F5344CB8AC3E}">
        <p14:creationId xmlns:p14="http://schemas.microsoft.com/office/powerpoint/2010/main" val="2767132498"/>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pic>
        <p:nvPicPr>
          <p:cNvPr id="16" name="Picture 15">
            <a:extLst>
              <a:ext uri="{FF2B5EF4-FFF2-40B4-BE49-F238E27FC236}">
                <a16:creationId xmlns="" xmlns:a16="http://schemas.microsoft.com/office/drawing/2014/main" id="{35BBEAC2-CA4F-3343-BC79-48189AC8D4A6}"/>
              </a:ext>
            </a:extLst>
          </p:cNvPr>
          <p:cNvPicPr>
            <a:picLocks noChangeAspect="1"/>
          </p:cNvPicPr>
          <p:nvPr userDrawn="1"/>
        </p:nvPicPr>
        <p:blipFill>
          <a:blip r:embed="rId2"/>
          <a:stretch>
            <a:fillRect/>
          </a:stretch>
        </p:blipFill>
        <p:spPr>
          <a:xfrm>
            <a:off x="-36576" y="0"/>
            <a:ext cx="9179728" cy="6884796"/>
          </a:xfrm>
          <a:prstGeom prst="rect">
            <a:avLst/>
          </a:prstGeom>
        </p:spPr>
      </p:pic>
    </p:spTree>
    <p:extLst>
      <p:ext uri="{BB962C8B-B14F-4D97-AF65-F5344CB8AC3E}">
        <p14:creationId xmlns:p14="http://schemas.microsoft.com/office/powerpoint/2010/main" val="101126545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45C0AB5B-17E5-664C-B97B-AA6DEA12A62B}"/>
              </a:ext>
            </a:extLst>
          </p:cNvPr>
          <p:cNvSpPr>
            <a:spLocks noGrp="1"/>
          </p:cNvSpPr>
          <p:nvPr>
            <p:ph type="title"/>
          </p:nvPr>
        </p:nvSpPr>
        <p:spPr>
          <a:xfrm>
            <a:off x="1316182" y="1709739"/>
            <a:ext cx="7194406" cy="2852737"/>
          </a:xfrm>
        </p:spPr>
        <p:txBody>
          <a:bodyPr anchor="b"/>
          <a:lstStyle>
            <a:lvl1pPr>
              <a:defRPr sz="4500"/>
            </a:lvl1pPr>
          </a:lstStyle>
          <a:p>
            <a:r>
              <a:rPr lang="en-US"/>
              <a:t>Click to edit Master title style</a:t>
            </a:r>
          </a:p>
        </p:txBody>
      </p:sp>
      <p:sp>
        <p:nvSpPr>
          <p:cNvPr id="3" name="Text Placeholder 2">
            <a:extLst>
              <a:ext uri="{FF2B5EF4-FFF2-40B4-BE49-F238E27FC236}">
                <a16:creationId xmlns="" xmlns:a16="http://schemas.microsoft.com/office/drawing/2014/main" id="{CECE3A2D-8E3A-4C41-B663-703787F3DB7C}"/>
              </a:ext>
            </a:extLst>
          </p:cNvPr>
          <p:cNvSpPr>
            <a:spLocks noGrp="1"/>
          </p:cNvSpPr>
          <p:nvPr>
            <p:ph type="body" idx="1"/>
          </p:nvPr>
        </p:nvSpPr>
        <p:spPr>
          <a:xfrm>
            <a:off x="1316182" y="4589464"/>
            <a:ext cx="7194406" cy="1500187"/>
          </a:xfrm>
        </p:spPr>
        <p:txBody>
          <a:bodyPr/>
          <a:lstStyle>
            <a:lvl1pPr marL="0" indent="0">
              <a:buNone/>
              <a:defRPr sz="1800">
                <a:solidFill>
                  <a:schemeClr val="tx1">
                    <a:tint val="75000"/>
                  </a:schemeClr>
                </a:solidFill>
              </a:defRPr>
            </a:lvl1pPr>
            <a:lvl2pPr marL="342900" indent="0">
              <a:buNone/>
              <a:defRPr sz="1500">
                <a:solidFill>
                  <a:schemeClr val="tx1">
                    <a:tint val="75000"/>
                  </a:schemeClr>
                </a:solidFill>
              </a:defRPr>
            </a:lvl2pPr>
            <a:lvl3pPr marL="685800" indent="0">
              <a:buNone/>
              <a:defRPr sz="1350">
                <a:solidFill>
                  <a:schemeClr val="tx1">
                    <a:tint val="75000"/>
                  </a:schemeClr>
                </a:solidFill>
              </a:defRPr>
            </a:lvl3pPr>
            <a:lvl4pPr marL="1028700" indent="0">
              <a:buNone/>
              <a:defRPr sz="1200">
                <a:solidFill>
                  <a:schemeClr val="tx1">
                    <a:tint val="75000"/>
                  </a:schemeClr>
                </a:solidFill>
              </a:defRPr>
            </a:lvl4pPr>
            <a:lvl5pPr marL="1371600" indent="0">
              <a:buNone/>
              <a:defRPr sz="1200">
                <a:solidFill>
                  <a:schemeClr val="tx1">
                    <a:tint val="75000"/>
                  </a:schemeClr>
                </a:solidFill>
              </a:defRPr>
            </a:lvl5pPr>
            <a:lvl6pPr marL="1714500" indent="0">
              <a:buNone/>
              <a:defRPr sz="1200">
                <a:solidFill>
                  <a:schemeClr val="tx1">
                    <a:tint val="75000"/>
                  </a:schemeClr>
                </a:solidFill>
              </a:defRPr>
            </a:lvl6pPr>
            <a:lvl7pPr marL="2057400" indent="0">
              <a:buNone/>
              <a:defRPr sz="1200">
                <a:solidFill>
                  <a:schemeClr val="tx1">
                    <a:tint val="75000"/>
                  </a:schemeClr>
                </a:solidFill>
              </a:defRPr>
            </a:lvl7pPr>
            <a:lvl8pPr marL="2400300" indent="0">
              <a:buNone/>
              <a:defRPr sz="1200">
                <a:solidFill>
                  <a:schemeClr val="tx1">
                    <a:tint val="75000"/>
                  </a:schemeClr>
                </a:solidFill>
              </a:defRPr>
            </a:lvl8pPr>
            <a:lvl9pPr marL="2743200" indent="0">
              <a:buNone/>
              <a:defRPr sz="1200">
                <a:solidFill>
                  <a:schemeClr val="tx1">
                    <a:tint val="75000"/>
                  </a:schemeClr>
                </a:solidFill>
              </a:defRPr>
            </a:lvl9pPr>
          </a:lstStyle>
          <a:p>
            <a:pPr lvl="0"/>
            <a:r>
              <a:rPr lang="en-US"/>
              <a:t>Edit Master text styles</a:t>
            </a:r>
          </a:p>
        </p:txBody>
      </p:sp>
      <p:sp>
        <p:nvSpPr>
          <p:cNvPr id="4" name="Date Placeholder 3">
            <a:extLst>
              <a:ext uri="{FF2B5EF4-FFF2-40B4-BE49-F238E27FC236}">
                <a16:creationId xmlns="" xmlns:a16="http://schemas.microsoft.com/office/drawing/2014/main" id="{B7B1AF37-A026-8043-8215-5A828640090E}"/>
              </a:ext>
            </a:extLst>
          </p:cNvPr>
          <p:cNvSpPr>
            <a:spLocks noGrp="1"/>
          </p:cNvSpPr>
          <p:nvPr>
            <p:ph type="dt" sz="half" idx="10"/>
          </p:nvPr>
        </p:nvSpPr>
        <p:spPr/>
        <p:txBody>
          <a:bodyPr/>
          <a:lstStyle/>
          <a:p>
            <a:fld id="{E7B23BC9-64A8-9549-87CA-F6F54DE25F39}" type="datetimeFigureOut">
              <a:rPr lang="en-US" smtClean="0"/>
              <a:t>4/2/2019</a:t>
            </a:fld>
            <a:endParaRPr lang="en-US"/>
          </a:p>
        </p:txBody>
      </p:sp>
      <p:sp>
        <p:nvSpPr>
          <p:cNvPr id="5" name="Footer Placeholder 4">
            <a:extLst>
              <a:ext uri="{FF2B5EF4-FFF2-40B4-BE49-F238E27FC236}">
                <a16:creationId xmlns="" xmlns:a16="http://schemas.microsoft.com/office/drawing/2014/main" id="{A9BD3FDF-A07C-D74F-BA25-63CEECA3CED9}"/>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 xmlns:a16="http://schemas.microsoft.com/office/drawing/2014/main" id="{C3CE6026-BA40-B14F-AD5A-2D576287ACAE}"/>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7" name="Picture 6">
            <a:extLst>
              <a:ext uri="{FF2B5EF4-FFF2-40B4-BE49-F238E27FC236}">
                <a16:creationId xmlns="" xmlns:a16="http://schemas.microsoft.com/office/drawing/2014/main" id="{A30196A2-5576-E549-A061-B0C0655F9CAA}"/>
              </a:ext>
            </a:extLst>
          </p:cNvPr>
          <p:cNvPicPr>
            <a:picLocks noChangeAspect="1"/>
          </p:cNvPicPr>
          <p:nvPr userDrawn="1"/>
        </p:nvPicPr>
        <p:blipFill rotWithShape="1">
          <a:blip r:embed="rId2"/>
          <a:srcRect r="88030"/>
          <a:stretch/>
        </p:blipFill>
        <p:spPr>
          <a:xfrm>
            <a:off x="0" y="0"/>
            <a:ext cx="1094509" cy="6858000"/>
          </a:xfrm>
          <a:prstGeom prst="rect">
            <a:avLst/>
          </a:prstGeom>
        </p:spPr>
      </p:pic>
    </p:spTree>
    <p:extLst>
      <p:ext uri="{BB962C8B-B14F-4D97-AF65-F5344CB8AC3E}">
        <p14:creationId xmlns:p14="http://schemas.microsoft.com/office/powerpoint/2010/main" val="241621034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1C35EB49-3509-264B-8955-EED0DB639B1F}"/>
              </a:ext>
            </a:extLst>
          </p:cNvPr>
          <p:cNvSpPr>
            <a:spLocks noGrp="1"/>
          </p:cNvSpPr>
          <p:nvPr>
            <p:ph type="title"/>
          </p:nvPr>
        </p:nvSpPr>
        <p:spPr/>
        <p:txBody>
          <a:bodyPr/>
          <a:lstStyle/>
          <a:p>
            <a:r>
              <a:rPr lang="en-US" dirty="0"/>
              <a:t>Click to edit Master title style</a:t>
            </a:r>
          </a:p>
        </p:txBody>
      </p:sp>
      <p:sp>
        <p:nvSpPr>
          <p:cNvPr id="3" name="Content Placeholder 2">
            <a:extLst>
              <a:ext uri="{FF2B5EF4-FFF2-40B4-BE49-F238E27FC236}">
                <a16:creationId xmlns="" xmlns:a16="http://schemas.microsoft.com/office/drawing/2014/main" id="{33317041-5B85-8949-A427-541178CEA869}"/>
              </a:ext>
            </a:extLst>
          </p:cNvPr>
          <p:cNvSpPr>
            <a:spLocks noGrp="1"/>
          </p:cNvSpPr>
          <p:nvPr>
            <p:ph idx="1"/>
          </p:nvPr>
        </p:nvSpPr>
        <p:spPr>
          <a:xfrm>
            <a:off x="628650" y="1825625"/>
            <a:ext cx="78867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 xmlns:a16="http://schemas.microsoft.com/office/drawing/2014/main" id="{2ECB4D51-2768-4840-9367-A8BDEE5FD16E}"/>
              </a:ext>
            </a:extLst>
          </p:cNvPr>
          <p:cNvSpPr>
            <a:spLocks noGrp="1"/>
          </p:cNvSpPr>
          <p:nvPr>
            <p:ph type="dt" sz="half" idx="10"/>
          </p:nvPr>
        </p:nvSpPr>
        <p:spPr/>
        <p:txBody>
          <a:bodyPr/>
          <a:lstStyle/>
          <a:p>
            <a:fld id="{E7B23BC9-64A8-9549-87CA-F6F54DE25F39}" type="datetimeFigureOut">
              <a:rPr lang="en-US" smtClean="0"/>
              <a:t>4/2/2019</a:t>
            </a:fld>
            <a:endParaRPr lang="en-US"/>
          </a:p>
        </p:txBody>
      </p:sp>
      <p:sp>
        <p:nvSpPr>
          <p:cNvPr id="5" name="Footer Placeholder 4">
            <a:extLst>
              <a:ext uri="{FF2B5EF4-FFF2-40B4-BE49-F238E27FC236}">
                <a16:creationId xmlns="" xmlns:a16="http://schemas.microsoft.com/office/drawing/2014/main" id="{7FD88ACC-52F5-A740-A55E-6DC78B760A7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 xmlns:a16="http://schemas.microsoft.com/office/drawing/2014/main" id="{F0889C85-FA0E-014F-98C4-BA00AC2A4453}"/>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7" name="Picture 6">
            <a:extLst>
              <a:ext uri="{FF2B5EF4-FFF2-40B4-BE49-F238E27FC236}">
                <a16:creationId xmlns="" xmlns:a16="http://schemas.microsoft.com/office/drawing/2014/main" id="{7BD3D19B-A672-2A41-B04E-B9CD85C0F4AC}"/>
              </a:ext>
            </a:extLst>
          </p:cNvPr>
          <p:cNvPicPr>
            <a:picLocks noChangeAspect="1"/>
          </p:cNvPicPr>
          <p:nvPr userDrawn="1"/>
        </p:nvPicPr>
        <p:blipFill>
          <a:blip r:embed="rId2"/>
          <a:stretch>
            <a:fillRect/>
          </a:stretch>
        </p:blipFill>
        <p:spPr>
          <a:xfrm>
            <a:off x="0" y="5943600"/>
            <a:ext cx="9144000" cy="914400"/>
          </a:xfrm>
          <a:prstGeom prst="rect">
            <a:avLst/>
          </a:prstGeom>
        </p:spPr>
      </p:pic>
      <p:pic>
        <p:nvPicPr>
          <p:cNvPr id="9" name="Picture 8">
            <a:extLst>
              <a:ext uri="{FF2B5EF4-FFF2-40B4-BE49-F238E27FC236}">
                <a16:creationId xmlns="" xmlns:a16="http://schemas.microsoft.com/office/drawing/2014/main" id="{0E072C19-6F0A-524D-94A8-B9512F74187E}"/>
              </a:ext>
            </a:extLst>
          </p:cNvPr>
          <p:cNvPicPr>
            <a:picLocks noChangeAspect="1"/>
          </p:cNvPicPr>
          <p:nvPr userDrawn="1"/>
        </p:nvPicPr>
        <p:blipFill rotWithShape="1">
          <a:blip r:embed="rId2"/>
          <a:srcRect t="85116"/>
          <a:stretch/>
        </p:blipFill>
        <p:spPr>
          <a:xfrm>
            <a:off x="0" y="0"/>
            <a:ext cx="9144000" cy="136095"/>
          </a:xfrm>
          <a:prstGeom prst="rect">
            <a:avLst/>
          </a:prstGeom>
        </p:spPr>
      </p:pic>
    </p:spTree>
    <p:extLst>
      <p:ext uri="{BB962C8B-B14F-4D97-AF65-F5344CB8AC3E}">
        <p14:creationId xmlns:p14="http://schemas.microsoft.com/office/powerpoint/2010/main" val="197597372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1_Title and Content">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1C35EB49-3509-264B-8955-EED0DB639B1F}"/>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 xmlns:a16="http://schemas.microsoft.com/office/drawing/2014/main" id="{33317041-5B85-8949-A427-541178CEA869}"/>
              </a:ext>
            </a:extLst>
          </p:cNvPr>
          <p:cNvSpPr>
            <a:spLocks noGrp="1"/>
          </p:cNvSpPr>
          <p:nvPr>
            <p:ph idx="1"/>
          </p:nvPr>
        </p:nvSpPr>
        <p:spPr>
          <a:xfrm>
            <a:off x="628650" y="1825625"/>
            <a:ext cx="78867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 xmlns:a16="http://schemas.microsoft.com/office/drawing/2014/main" id="{2ECB4D51-2768-4840-9367-A8BDEE5FD16E}"/>
              </a:ext>
            </a:extLst>
          </p:cNvPr>
          <p:cNvSpPr>
            <a:spLocks noGrp="1"/>
          </p:cNvSpPr>
          <p:nvPr>
            <p:ph type="dt" sz="half" idx="10"/>
          </p:nvPr>
        </p:nvSpPr>
        <p:spPr/>
        <p:txBody>
          <a:bodyPr/>
          <a:lstStyle/>
          <a:p>
            <a:fld id="{E7B23BC9-64A8-9549-87CA-F6F54DE25F39}" type="datetimeFigureOut">
              <a:rPr lang="en-US" smtClean="0"/>
              <a:t>4/2/2019</a:t>
            </a:fld>
            <a:endParaRPr lang="en-US"/>
          </a:p>
        </p:txBody>
      </p:sp>
      <p:sp>
        <p:nvSpPr>
          <p:cNvPr id="5" name="Footer Placeholder 4">
            <a:extLst>
              <a:ext uri="{FF2B5EF4-FFF2-40B4-BE49-F238E27FC236}">
                <a16:creationId xmlns="" xmlns:a16="http://schemas.microsoft.com/office/drawing/2014/main" id="{7FD88ACC-52F5-A740-A55E-6DC78B760A7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 xmlns:a16="http://schemas.microsoft.com/office/drawing/2014/main" id="{F0889C85-FA0E-014F-98C4-BA00AC2A4453}"/>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8" name="Picture 7">
            <a:extLst>
              <a:ext uri="{FF2B5EF4-FFF2-40B4-BE49-F238E27FC236}">
                <a16:creationId xmlns="" xmlns:a16="http://schemas.microsoft.com/office/drawing/2014/main" id="{E97AB403-CBE8-2F4B-A7C5-B5991F446AB2}"/>
              </a:ext>
            </a:extLst>
          </p:cNvPr>
          <p:cNvPicPr>
            <a:picLocks noChangeAspect="1"/>
          </p:cNvPicPr>
          <p:nvPr userDrawn="1"/>
        </p:nvPicPr>
        <p:blipFill>
          <a:blip r:embed="rId2"/>
          <a:stretch>
            <a:fillRect/>
          </a:stretch>
        </p:blipFill>
        <p:spPr>
          <a:xfrm>
            <a:off x="0" y="5942012"/>
            <a:ext cx="9144000" cy="914400"/>
          </a:xfrm>
          <a:prstGeom prst="rect">
            <a:avLst/>
          </a:prstGeom>
        </p:spPr>
      </p:pic>
      <p:pic>
        <p:nvPicPr>
          <p:cNvPr id="9" name="Picture 8">
            <a:extLst>
              <a:ext uri="{FF2B5EF4-FFF2-40B4-BE49-F238E27FC236}">
                <a16:creationId xmlns="" xmlns:a16="http://schemas.microsoft.com/office/drawing/2014/main" id="{4971862B-DE00-F149-A28B-8AA5D508268E}"/>
              </a:ext>
            </a:extLst>
          </p:cNvPr>
          <p:cNvPicPr>
            <a:picLocks noChangeAspect="1"/>
          </p:cNvPicPr>
          <p:nvPr userDrawn="1"/>
        </p:nvPicPr>
        <p:blipFill rotWithShape="1">
          <a:blip r:embed="rId2"/>
          <a:srcRect t="85448"/>
          <a:stretch/>
        </p:blipFill>
        <p:spPr>
          <a:xfrm>
            <a:off x="0" y="3461"/>
            <a:ext cx="9144000" cy="133063"/>
          </a:xfrm>
          <a:prstGeom prst="rect">
            <a:avLst/>
          </a:prstGeom>
        </p:spPr>
      </p:pic>
    </p:spTree>
    <p:extLst>
      <p:ext uri="{BB962C8B-B14F-4D97-AF65-F5344CB8AC3E}">
        <p14:creationId xmlns:p14="http://schemas.microsoft.com/office/powerpoint/2010/main" val="398053723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88EFC929-17E1-1C4F-8ECF-5D67FB9F0DE5}"/>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 xmlns:a16="http://schemas.microsoft.com/office/drawing/2014/main" id="{599282DB-94A5-8543-AAF8-723EAE8E113B}"/>
              </a:ext>
            </a:extLst>
          </p:cNvPr>
          <p:cNvSpPr>
            <a:spLocks noGrp="1"/>
          </p:cNvSpPr>
          <p:nvPr>
            <p:ph sz="half" idx="1"/>
          </p:nvPr>
        </p:nvSpPr>
        <p:spPr>
          <a:xfrm>
            <a:off x="628650" y="1825625"/>
            <a:ext cx="38862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 xmlns:a16="http://schemas.microsoft.com/office/drawing/2014/main" id="{712FDBEE-DC18-804E-855A-4D1F448FC68E}"/>
              </a:ext>
            </a:extLst>
          </p:cNvPr>
          <p:cNvSpPr>
            <a:spLocks noGrp="1"/>
          </p:cNvSpPr>
          <p:nvPr>
            <p:ph sz="half" idx="2"/>
          </p:nvPr>
        </p:nvSpPr>
        <p:spPr>
          <a:xfrm>
            <a:off x="4629150" y="1825625"/>
            <a:ext cx="3886200" cy="398145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 xmlns:a16="http://schemas.microsoft.com/office/drawing/2014/main" id="{D2D59F47-78A5-4349-9ABD-D551B145A401}"/>
              </a:ext>
            </a:extLst>
          </p:cNvPr>
          <p:cNvSpPr>
            <a:spLocks noGrp="1"/>
          </p:cNvSpPr>
          <p:nvPr>
            <p:ph type="dt" sz="half" idx="10"/>
          </p:nvPr>
        </p:nvSpPr>
        <p:spPr/>
        <p:txBody>
          <a:bodyPr/>
          <a:lstStyle/>
          <a:p>
            <a:fld id="{E7B23BC9-64A8-9549-87CA-F6F54DE25F39}" type="datetimeFigureOut">
              <a:rPr lang="en-US" smtClean="0"/>
              <a:t>4/2/2019</a:t>
            </a:fld>
            <a:endParaRPr lang="en-US"/>
          </a:p>
        </p:txBody>
      </p:sp>
      <p:sp>
        <p:nvSpPr>
          <p:cNvPr id="6" name="Footer Placeholder 5">
            <a:extLst>
              <a:ext uri="{FF2B5EF4-FFF2-40B4-BE49-F238E27FC236}">
                <a16:creationId xmlns="" xmlns:a16="http://schemas.microsoft.com/office/drawing/2014/main" id="{B8BFB891-9588-1E4F-BA37-674775043744}"/>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 xmlns:a16="http://schemas.microsoft.com/office/drawing/2014/main" id="{D8AA831A-2E7F-0F4E-B06D-24293113961E}"/>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8" name="Picture 7">
            <a:extLst>
              <a:ext uri="{FF2B5EF4-FFF2-40B4-BE49-F238E27FC236}">
                <a16:creationId xmlns="" xmlns:a16="http://schemas.microsoft.com/office/drawing/2014/main" id="{AA6D5F12-49FE-4442-8B76-D306DB5375AD}"/>
              </a:ext>
            </a:extLst>
          </p:cNvPr>
          <p:cNvPicPr>
            <a:picLocks noChangeAspect="1"/>
          </p:cNvPicPr>
          <p:nvPr userDrawn="1"/>
        </p:nvPicPr>
        <p:blipFill>
          <a:blip r:embed="rId2"/>
          <a:stretch>
            <a:fillRect/>
          </a:stretch>
        </p:blipFill>
        <p:spPr>
          <a:xfrm>
            <a:off x="0" y="5942012"/>
            <a:ext cx="9144000" cy="914400"/>
          </a:xfrm>
          <a:prstGeom prst="rect">
            <a:avLst/>
          </a:prstGeom>
        </p:spPr>
      </p:pic>
    </p:spTree>
    <p:extLst>
      <p:ext uri="{BB962C8B-B14F-4D97-AF65-F5344CB8AC3E}">
        <p14:creationId xmlns:p14="http://schemas.microsoft.com/office/powerpoint/2010/main" val="146355625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AB1B15E9-3BA6-2D42-88E5-221FE44E524D}"/>
              </a:ext>
            </a:extLst>
          </p:cNvPr>
          <p:cNvSpPr>
            <a:spLocks noGrp="1"/>
          </p:cNvSpPr>
          <p:nvPr>
            <p:ph type="title"/>
          </p:nvPr>
        </p:nvSpPr>
        <p:spPr>
          <a:xfrm>
            <a:off x="629841" y="365126"/>
            <a:ext cx="7886700" cy="1325563"/>
          </a:xfrm>
        </p:spPr>
        <p:txBody>
          <a:bodyPr/>
          <a:lstStyle/>
          <a:p>
            <a:r>
              <a:rPr lang="en-US"/>
              <a:t>Click to edit Master title style</a:t>
            </a:r>
          </a:p>
        </p:txBody>
      </p:sp>
      <p:sp>
        <p:nvSpPr>
          <p:cNvPr id="3" name="Text Placeholder 2">
            <a:extLst>
              <a:ext uri="{FF2B5EF4-FFF2-40B4-BE49-F238E27FC236}">
                <a16:creationId xmlns="" xmlns:a16="http://schemas.microsoft.com/office/drawing/2014/main" id="{557CF85E-07B0-F241-8887-931064ACFAF6}"/>
              </a:ext>
            </a:extLst>
          </p:cNvPr>
          <p:cNvSpPr>
            <a:spLocks noGrp="1"/>
          </p:cNvSpPr>
          <p:nvPr>
            <p:ph type="body" idx="1"/>
          </p:nvPr>
        </p:nvSpPr>
        <p:spPr>
          <a:xfrm>
            <a:off x="629842" y="1681163"/>
            <a:ext cx="3868340"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4" name="Content Placeholder 3">
            <a:extLst>
              <a:ext uri="{FF2B5EF4-FFF2-40B4-BE49-F238E27FC236}">
                <a16:creationId xmlns="" xmlns:a16="http://schemas.microsoft.com/office/drawing/2014/main" id="{4CA9C2F2-3A38-E24E-98D8-2EFAF829D192}"/>
              </a:ext>
            </a:extLst>
          </p:cNvPr>
          <p:cNvSpPr>
            <a:spLocks noGrp="1"/>
          </p:cNvSpPr>
          <p:nvPr>
            <p:ph sz="half" idx="2"/>
          </p:nvPr>
        </p:nvSpPr>
        <p:spPr>
          <a:xfrm>
            <a:off x="629842" y="2505075"/>
            <a:ext cx="3868340" cy="330200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 xmlns:a16="http://schemas.microsoft.com/office/drawing/2014/main" id="{9B1ADDA0-F520-4E4B-848D-3668A3C13FC6}"/>
              </a:ext>
            </a:extLst>
          </p:cNvPr>
          <p:cNvSpPr>
            <a:spLocks noGrp="1"/>
          </p:cNvSpPr>
          <p:nvPr>
            <p:ph type="body" sz="quarter" idx="3"/>
          </p:nvPr>
        </p:nvSpPr>
        <p:spPr>
          <a:xfrm>
            <a:off x="4629150" y="1681163"/>
            <a:ext cx="3887391"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6" name="Content Placeholder 5">
            <a:extLst>
              <a:ext uri="{FF2B5EF4-FFF2-40B4-BE49-F238E27FC236}">
                <a16:creationId xmlns="" xmlns:a16="http://schemas.microsoft.com/office/drawing/2014/main" id="{281E883C-434E-9543-97B2-54D4A0BE02A0}"/>
              </a:ext>
            </a:extLst>
          </p:cNvPr>
          <p:cNvSpPr>
            <a:spLocks noGrp="1"/>
          </p:cNvSpPr>
          <p:nvPr>
            <p:ph sz="quarter" idx="4"/>
          </p:nvPr>
        </p:nvSpPr>
        <p:spPr>
          <a:xfrm>
            <a:off x="4629150" y="2505075"/>
            <a:ext cx="3887391" cy="3302001"/>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 xmlns:a16="http://schemas.microsoft.com/office/drawing/2014/main" id="{9EB121F0-45C9-C94B-A9FA-D62AD086CB75}"/>
              </a:ext>
            </a:extLst>
          </p:cNvPr>
          <p:cNvSpPr>
            <a:spLocks noGrp="1"/>
          </p:cNvSpPr>
          <p:nvPr>
            <p:ph type="dt" sz="half" idx="10"/>
          </p:nvPr>
        </p:nvSpPr>
        <p:spPr/>
        <p:txBody>
          <a:bodyPr/>
          <a:lstStyle/>
          <a:p>
            <a:fld id="{E7B23BC9-64A8-9549-87CA-F6F54DE25F39}" type="datetimeFigureOut">
              <a:rPr lang="en-US" smtClean="0"/>
              <a:t>4/2/2019</a:t>
            </a:fld>
            <a:endParaRPr lang="en-US"/>
          </a:p>
        </p:txBody>
      </p:sp>
      <p:sp>
        <p:nvSpPr>
          <p:cNvPr id="8" name="Footer Placeholder 7">
            <a:extLst>
              <a:ext uri="{FF2B5EF4-FFF2-40B4-BE49-F238E27FC236}">
                <a16:creationId xmlns="" xmlns:a16="http://schemas.microsoft.com/office/drawing/2014/main" id="{A9C61E54-498B-8E49-8937-C58975D4EC1B}"/>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 xmlns:a16="http://schemas.microsoft.com/office/drawing/2014/main" id="{744E3E29-7C73-9246-BC37-9B5CA50D2301}"/>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10" name="Picture 9">
            <a:extLst>
              <a:ext uri="{FF2B5EF4-FFF2-40B4-BE49-F238E27FC236}">
                <a16:creationId xmlns="" xmlns:a16="http://schemas.microsoft.com/office/drawing/2014/main" id="{FFD1889C-F179-E244-A6C2-EF24FE81C371}"/>
              </a:ext>
            </a:extLst>
          </p:cNvPr>
          <p:cNvPicPr>
            <a:picLocks noChangeAspect="1"/>
          </p:cNvPicPr>
          <p:nvPr userDrawn="1"/>
        </p:nvPicPr>
        <p:blipFill>
          <a:blip r:embed="rId2"/>
          <a:stretch>
            <a:fillRect/>
          </a:stretch>
        </p:blipFill>
        <p:spPr>
          <a:xfrm>
            <a:off x="0" y="5943600"/>
            <a:ext cx="9144000" cy="914400"/>
          </a:xfrm>
          <a:prstGeom prst="rect">
            <a:avLst/>
          </a:prstGeom>
        </p:spPr>
      </p:pic>
    </p:spTree>
    <p:extLst>
      <p:ext uri="{BB962C8B-B14F-4D97-AF65-F5344CB8AC3E}">
        <p14:creationId xmlns:p14="http://schemas.microsoft.com/office/powerpoint/2010/main" val="79198235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7CAD5E71-9419-6B49-AEF7-D698C98D8792}"/>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 xmlns:a16="http://schemas.microsoft.com/office/drawing/2014/main" id="{03BBA8DB-D8E1-3742-833B-3724D8AE24B4}"/>
              </a:ext>
            </a:extLst>
          </p:cNvPr>
          <p:cNvSpPr>
            <a:spLocks noGrp="1"/>
          </p:cNvSpPr>
          <p:nvPr>
            <p:ph type="dt" sz="half" idx="10"/>
          </p:nvPr>
        </p:nvSpPr>
        <p:spPr/>
        <p:txBody>
          <a:bodyPr/>
          <a:lstStyle/>
          <a:p>
            <a:fld id="{E7B23BC9-64A8-9549-87CA-F6F54DE25F39}" type="datetimeFigureOut">
              <a:rPr lang="en-US" smtClean="0"/>
              <a:t>4/2/2019</a:t>
            </a:fld>
            <a:endParaRPr lang="en-US"/>
          </a:p>
        </p:txBody>
      </p:sp>
      <p:sp>
        <p:nvSpPr>
          <p:cNvPr id="4" name="Footer Placeholder 3">
            <a:extLst>
              <a:ext uri="{FF2B5EF4-FFF2-40B4-BE49-F238E27FC236}">
                <a16:creationId xmlns="" xmlns:a16="http://schemas.microsoft.com/office/drawing/2014/main" id="{89D390BE-240D-1E44-A4FB-19E244F36466}"/>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 xmlns:a16="http://schemas.microsoft.com/office/drawing/2014/main" id="{FA39E133-57DC-234C-955F-396A648D0710}"/>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6" name="Picture 5">
            <a:extLst>
              <a:ext uri="{FF2B5EF4-FFF2-40B4-BE49-F238E27FC236}">
                <a16:creationId xmlns="" xmlns:a16="http://schemas.microsoft.com/office/drawing/2014/main" id="{86213591-99B2-864A-B61A-E9C32F74C3D0}"/>
              </a:ext>
            </a:extLst>
          </p:cNvPr>
          <p:cNvPicPr>
            <a:picLocks noChangeAspect="1"/>
          </p:cNvPicPr>
          <p:nvPr userDrawn="1"/>
        </p:nvPicPr>
        <p:blipFill>
          <a:blip r:embed="rId2"/>
          <a:stretch>
            <a:fillRect/>
          </a:stretch>
        </p:blipFill>
        <p:spPr>
          <a:xfrm>
            <a:off x="0" y="5943600"/>
            <a:ext cx="9144000" cy="914400"/>
          </a:xfrm>
          <a:prstGeom prst="rect">
            <a:avLst/>
          </a:prstGeom>
        </p:spPr>
      </p:pic>
    </p:spTree>
    <p:extLst>
      <p:ext uri="{BB962C8B-B14F-4D97-AF65-F5344CB8AC3E}">
        <p14:creationId xmlns:p14="http://schemas.microsoft.com/office/powerpoint/2010/main" val="242570762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 xmlns:a16="http://schemas.microsoft.com/office/drawing/2014/main" id="{DE0DAACB-C77B-D84B-8B8E-EE8CA0FF665B}"/>
              </a:ext>
            </a:extLst>
          </p:cNvPr>
          <p:cNvSpPr>
            <a:spLocks noGrp="1"/>
          </p:cNvSpPr>
          <p:nvPr>
            <p:ph type="dt" sz="half" idx="10"/>
          </p:nvPr>
        </p:nvSpPr>
        <p:spPr/>
        <p:txBody>
          <a:bodyPr/>
          <a:lstStyle/>
          <a:p>
            <a:fld id="{E7B23BC9-64A8-9549-87CA-F6F54DE25F39}" type="datetimeFigureOut">
              <a:rPr lang="en-US" smtClean="0"/>
              <a:t>4/2/2019</a:t>
            </a:fld>
            <a:endParaRPr lang="en-US"/>
          </a:p>
        </p:txBody>
      </p:sp>
      <p:sp>
        <p:nvSpPr>
          <p:cNvPr id="3" name="Footer Placeholder 2">
            <a:extLst>
              <a:ext uri="{FF2B5EF4-FFF2-40B4-BE49-F238E27FC236}">
                <a16:creationId xmlns="" xmlns:a16="http://schemas.microsoft.com/office/drawing/2014/main" id="{89565D40-5AE6-DE47-9409-38A4B23A1A80}"/>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 xmlns:a16="http://schemas.microsoft.com/office/drawing/2014/main" id="{94305310-CFF8-8042-8A4D-B10870B0223C}"/>
              </a:ext>
            </a:extLst>
          </p:cNvPr>
          <p:cNvSpPr>
            <a:spLocks noGrp="1"/>
          </p:cNvSpPr>
          <p:nvPr>
            <p:ph type="sldNum" sz="quarter" idx="12"/>
          </p:nvPr>
        </p:nvSpPr>
        <p:spPr/>
        <p:txBody>
          <a:bodyPr/>
          <a:lstStyle/>
          <a:p>
            <a:fld id="{B28ABA67-FC50-654E-8A96-218D4BBD5773}" type="slidenum">
              <a:rPr lang="en-US" smtClean="0"/>
              <a:t>‹#›</a:t>
            </a:fld>
            <a:endParaRPr lang="en-US"/>
          </a:p>
        </p:txBody>
      </p:sp>
      <p:pic>
        <p:nvPicPr>
          <p:cNvPr id="6" name="Picture 5">
            <a:extLst>
              <a:ext uri="{FF2B5EF4-FFF2-40B4-BE49-F238E27FC236}">
                <a16:creationId xmlns="" xmlns:a16="http://schemas.microsoft.com/office/drawing/2014/main" id="{C3D334EF-06D3-684F-B4F7-8EAD822CFCC5}"/>
              </a:ext>
            </a:extLst>
          </p:cNvPr>
          <p:cNvPicPr>
            <a:picLocks noChangeAspect="1"/>
          </p:cNvPicPr>
          <p:nvPr userDrawn="1"/>
        </p:nvPicPr>
        <p:blipFill>
          <a:blip r:embed="rId2"/>
          <a:stretch>
            <a:fillRect/>
          </a:stretch>
        </p:blipFill>
        <p:spPr>
          <a:xfrm>
            <a:off x="0" y="5942012"/>
            <a:ext cx="9144000" cy="914400"/>
          </a:xfrm>
          <a:prstGeom prst="rect">
            <a:avLst/>
          </a:prstGeom>
        </p:spPr>
      </p:pic>
    </p:spTree>
    <p:extLst>
      <p:ext uri="{BB962C8B-B14F-4D97-AF65-F5344CB8AC3E}">
        <p14:creationId xmlns:p14="http://schemas.microsoft.com/office/powerpoint/2010/main" val="374951153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 Id="rId9"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 xmlns:a16="http://schemas.microsoft.com/office/drawing/2014/main" id="{B99CF5EA-E7F9-A24A-9C7C-346A219F1D28}"/>
              </a:ext>
            </a:extLst>
          </p:cNvPr>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en-US" dirty="0"/>
              <a:t>Click to edit Master title style</a:t>
            </a:r>
          </a:p>
        </p:txBody>
      </p:sp>
      <p:sp>
        <p:nvSpPr>
          <p:cNvPr id="3" name="Text Placeholder 2">
            <a:extLst>
              <a:ext uri="{FF2B5EF4-FFF2-40B4-BE49-F238E27FC236}">
                <a16:creationId xmlns="" xmlns:a16="http://schemas.microsoft.com/office/drawing/2014/main" id="{E4E53BB1-CE02-2A42-9040-584ABD369CCA}"/>
              </a:ext>
            </a:extLst>
          </p:cNvPr>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a:extLst>
              <a:ext uri="{FF2B5EF4-FFF2-40B4-BE49-F238E27FC236}">
                <a16:creationId xmlns="" xmlns:a16="http://schemas.microsoft.com/office/drawing/2014/main" id="{E597CAA9-D28E-F347-A51E-0AD98F99AB95}"/>
              </a:ext>
            </a:extLst>
          </p:cNvPr>
          <p:cNvSpPr>
            <a:spLocks noGrp="1"/>
          </p:cNvSpPr>
          <p:nvPr>
            <p:ph type="dt" sz="half" idx="2"/>
          </p:nvPr>
        </p:nvSpPr>
        <p:spPr>
          <a:xfrm>
            <a:off x="628650" y="6356351"/>
            <a:ext cx="2057400" cy="365125"/>
          </a:xfrm>
          <a:prstGeom prst="rect">
            <a:avLst/>
          </a:prstGeom>
        </p:spPr>
        <p:txBody>
          <a:bodyPr vert="horz" lIns="91440" tIns="45720" rIns="91440" bIns="45720" rtlCol="0" anchor="ctr"/>
          <a:lstStyle>
            <a:lvl1pPr algn="l">
              <a:defRPr sz="900">
                <a:solidFill>
                  <a:schemeClr val="tx1">
                    <a:tint val="75000"/>
                  </a:schemeClr>
                </a:solidFill>
              </a:defRPr>
            </a:lvl1pPr>
          </a:lstStyle>
          <a:p>
            <a:fld id="{E7B23BC9-64A8-9549-87CA-F6F54DE25F39}" type="datetimeFigureOut">
              <a:rPr lang="en-US" smtClean="0"/>
              <a:t>4/2/2019</a:t>
            </a:fld>
            <a:endParaRPr lang="en-US"/>
          </a:p>
        </p:txBody>
      </p:sp>
      <p:sp>
        <p:nvSpPr>
          <p:cNvPr id="5" name="Footer Placeholder 4">
            <a:extLst>
              <a:ext uri="{FF2B5EF4-FFF2-40B4-BE49-F238E27FC236}">
                <a16:creationId xmlns="" xmlns:a16="http://schemas.microsoft.com/office/drawing/2014/main" id="{7E508DE6-CB5F-C24C-96A2-1B017B1212B7}"/>
              </a:ext>
            </a:extLst>
          </p:cNvPr>
          <p:cNvSpPr>
            <a:spLocks noGrp="1"/>
          </p:cNvSpPr>
          <p:nvPr>
            <p:ph type="ftr" sz="quarter" idx="3"/>
          </p:nvPr>
        </p:nvSpPr>
        <p:spPr>
          <a:xfrm>
            <a:off x="3028950" y="6356351"/>
            <a:ext cx="3086100" cy="365125"/>
          </a:xfrm>
          <a:prstGeom prst="rect">
            <a:avLst/>
          </a:prstGeom>
        </p:spPr>
        <p:txBody>
          <a:bodyPr vert="horz" lIns="91440" tIns="45720" rIns="91440" bIns="45720" rtlCol="0" anchor="ctr"/>
          <a:lstStyle>
            <a:lvl1pPr algn="ctr">
              <a:defRPr sz="900">
                <a:solidFill>
                  <a:schemeClr val="tx1">
                    <a:tint val="75000"/>
                  </a:schemeClr>
                </a:solidFill>
              </a:defRPr>
            </a:lvl1pPr>
          </a:lstStyle>
          <a:p>
            <a:endParaRPr lang="en-US"/>
          </a:p>
        </p:txBody>
      </p:sp>
      <p:sp>
        <p:nvSpPr>
          <p:cNvPr id="6" name="Slide Number Placeholder 5">
            <a:extLst>
              <a:ext uri="{FF2B5EF4-FFF2-40B4-BE49-F238E27FC236}">
                <a16:creationId xmlns="" xmlns:a16="http://schemas.microsoft.com/office/drawing/2014/main" id="{4663050C-36F2-EA4D-B56F-B08E022EAD1F}"/>
              </a:ext>
            </a:extLst>
          </p:cNvPr>
          <p:cNvSpPr>
            <a:spLocks noGrp="1"/>
          </p:cNvSpPr>
          <p:nvPr>
            <p:ph type="sldNum" sz="quarter" idx="4"/>
          </p:nvPr>
        </p:nvSpPr>
        <p:spPr>
          <a:xfrm>
            <a:off x="6457950" y="6356351"/>
            <a:ext cx="20574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B28ABA67-FC50-654E-8A96-218D4BBD5773}" type="slidenum">
              <a:rPr lang="en-US" smtClean="0"/>
              <a:t>‹#›</a:t>
            </a:fld>
            <a:endParaRPr lang="en-US"/>
          </a:p>
        </p:txBody>
      </p:sp>
    </p:spTree>
    <p:extLst>
      <p:ext uri="{BB962C8B-B14F-4D97-AF65-F5344CB8AC3E}">
        <p14:creationId xmlns:p14="http://schemas.microsoft.com/office/powerpoint/2010/main" val="4123841567"/>
      </p:ext>
    </p:extLst>
  </p:cSld>
  <p:clrMap bg1="lt1" tx1="dk1" bg2="lt2" tx2="dk2" accent1="accent1" accent2="accent2" accent3="accent3" accent4="accent4" accent5="accent5" accent6="accent6" hlink="hlink" folHlink="folHlink"/>
  <p:sldLayoutIdLst>
    <p:sldLayoutId id="2147483649" r:id="rId1"/>
    <p:sldLayoutId id="2147483651" r:id="rId2"/>
    <p:sldLayoutId id="2147483650" r:id="rId3"/>
    <p:sldLayoutId id="2147483660" r:id="rId4"/>
    <p:sldLayoutId id="2147483652" r:id="rId5"/>
    <p:sldLayoutId id="2147483653" r:id="rId6"/>
    <p:sldLayoutId id="2147483654" r:id="rId7"/>
    <p:sldLayoutId id="2147483655" r:id="rId8"/>
  </p:sldLayoutIdLst>
  <p:txStyles>
    <p:titleStyle>
      <a:lvl1pPr algn="l" defTabSz="685800" rtl="0" eaLnBrk="1" latinLnBrk="0" hangingPunct="1">
        <a:lnSpc>
          <a:spcPct val="90000"/>
        </a:lnSpc>
        <a:spcBef>
          <a:spcPct val="0"/>
        </a:spcBef>
        <a:buNone/>
        <a:defRPr sz="3300" b="1" i="0" kern="1200">
          <a:solidFill>
            <a:srgbClr val="9C2D3B"/>
          </a:solidFill>
          <a:latin typeface="Helvetica" pitchFamily="2" charset="0"/>
          <a:ea typeface="+mj-ea"/>
          <a:cs typeface="+mj-cs"/>
        </a:defRPr>
      </a:lvl1pPr>
    </p:titleStyle>
    <p:bodyStyle>
      <a:lvl1pPr marL="171450" indent="-171450" algn="l" defTabSz="685800" rtl="0" eaLnBrk="1" latinLnBrk="0" hangingPunct="1">
        <a:lnSpc>
          <a:spcPct val="90000"/>
        </a:lnSpc>
        <a:spcBef>
          <a:spcPts val="750"/>
        </a:spcBef>
        <a:buFont typeface="Arial" panose="020B0604020202020204" pitchFamily="34" charset="0"/>
        <a:buChar char="•"/>
        <a:defRPr sz="2100" b="0" i="0" kern="1200">
          <a:solidFill>
            <a:schemeClr val="tx1"/>
          </a:solidFill>
          <a:latin typeface="Helvetica" pitchFamily="2" charset="0"/>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b="0" i="0" kern="1200">
          <a:solidFill>
            <a:schemeClr val="tx1"/>
          </a:solidFill>
          <a:latin typeface="Helvetica" pitchFamily="2" charset="0"/>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b="0" i="0" kern="1200">
          <a:solidFill>
            <a:schemeClr val="tx1"/>
          </a:solidFill>
          <a:latin typeface="Helvetica" pitchFamily="2" charset="0"/>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b="0" i="0" kern="1200">
          <a:solidFill>
            <a:schemeClr val="tx1"/>
          </a:solidFill>
          <a:latin typeface="Helvetica" pitchFamily="2" charset="0"/>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b="0" i="0" kern="1200">
          <a:solidFill>
            <a:schemeClr val="tx1"/>
          </a:solidFill>
          <a:latin typeface="Helvetica" pitchFamily="2" charset="0"/>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4.xml.rels><?xml version="1.0" encoding="UTF-8" standalone="yes"?>
<Relationships xmlns="http://schemas.openxmlformats.org/package/2006/relationships"><Relationship Id="rId2" Type="http://schemas.openxmlformats.org/officeDocument/2006/relationships/hyperlink" Target="https://api.fdsys.gov/link?collection=uscode&amp;title=23&amp;year=mostrecent&amp;section=207&amp;type=usc&amp;link-type=html" TargetMode="External"/><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8.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extLst>
      <p:ext uri="{BB962C8B-B14F-4D97-AF65-F5344CB8AC3E}">
        <p14:creationId xmlns:p14="http://schemas.microsoft.com/office/powerpoint/2010/main" val="1275408818"/>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652CAAB3-232D-6240-92F2-1D708CC1274E}"/>
              </a:ext>
            </a:extLst>
          </p:cNvPr>
          <p:cNvSpPr>
            <a:spLocks noGrp="1"/>
          </p:cNvSpPr>
          <p:nvPr>
            <p:ph type="title"/>
          </p:nvPr>
        </p:nvSpPr>
        <p:spPr>
          <a:xfrm>
            <a:off x="1316182" y="1007775"/>
            <a:ext cx="7194406" cy="2852737"/>
          </a:xfrm>
        </p:spPr>
        <p:txBody>
          <a:bodyPr/>
          <a:lstStyle/>
          <a:p>
            <a:pPr algn="ctr"/>
            <a:r>
              <a:rPr lang="en-US" dirty="0">
                <a:solidFill>
                  <a:srgbClr val="0070C0"/>
                </a:solidFill>
                <a:latin typeface="Times New Roman" panose="02020603050405020304" pitchFamily="18" charset="0"/>
                <a:cs typeface="Times New Roman" panose="02020603050405020304" pitchFamily="18" charset="0"/>
              </a:rPr>
              <a:t>A Chronology</a:t>
            </a:r>
            <a:r>
              <a:rPr lang="en-US" dirty="0"/>
              <a:t/>
            </a:r>
            <a:br>
              <a:rPr lang="en-US" dirty="0"/>
            </a:br>
            <a:r>
              <a:rPr lang="en-US" dirty="0">
                <a:latin typeface="Times New Roman" panose="02020603050405020304" pitchFamily="18" charset="0"/>
                <a:cs typeface="Times New Roman" panose="02020603050405020304" pitchFamily="18" charset="0"/>
              </a:rPr>
              <a:t>Tribal Transportation Self Governance Program</a:t>
            </a:r>
            <a:br>
              <a:rPr lang="en-US" dirty="0">
                <a:latin typeface="Times New Roman" panose="02020603050405020304" pitchFamily="18" charset="0"/>
                <a:cs typeface="Times New Roman" panose="02020603050405020304" pitchFamily="18" charset="0"/>
              </a:rPr>
            </a:br>
            <a:r>
              <a:rPr lang="en-US" dirty="0">
                <a:latin typeface="Times New Roman" panose="02020603050405020304" pitchFamily="18" charset="0"/>
                <a:cs typeface="Times New Roman" panose="02020603050405020304" pitchFamily="18" charset="0"/>
              </a:rPr>
              <a:t>(TTSGP)</a:t>
            </a:r>
            <a:endParaRPr lang="en-US" dirty="0">
              <a:solidFill>
                <a:srgbClr val="7F2934"/>
              </a:solidFill>
            </a:endParaRPr>
          </a:p>
        </p:txBody>
      </p:sp>
      <p:sp>
        <p:nvSpPr>
          <p:cNvPr id="3" name="Text Placeholder 2">
            <a:extLst>
              <a:ext uri="{FF2B5EF4-FFF2-40B4-BE49-F238E27FC236}">
                <a16:creationId xmlns="" xmlns:a16="http://schemas.microsoft.com/office/drawing/2014/main" id="{70868B53-D977-C042-9DC6-ED630AC25A5F}"/>
              </a:ext>
            </a:extLst>
          </p:cNvPr>
          <p:cNvSpPr>
            <a:spLocks noGrp="1"/>
          </p:cNvSpPr>
          <p:nvPr>
            <p:ph type="body" idx="1"/>
          </p:nvPr>
        </p:nvSpPr>
        <p:spPr>
          <a:xfrm>
            <a:off x="1316182" y="3990110"/>
            <a:ext cx="7194406" cy="2355272"/>
          </a:xfrm>
        </p:spPr>
        <p:txBody>
          <a:bodyPr>
            <a:normAutofit/>
          </a:bodyPr>
          <a:lstStyle/>
          <a:p>
            <a:pPr algn="ctr"/>
            <a:r>
              <a:rPr lang="en-US" b="1" dirty="0">
                <a:solidFill>
                  <a:schemeClr val="accent1"/>
                </a:solidFill>
                <a:latin typeface="Times New Roman" panose="02020603050405020304" pitchFamily="18" charset="0"/>
                <a:cs typeface="Times New Roman" panose="02020603050405020304" pitchFamily="18" charset="0"/>
              </a:rPr>
              <a:t>FHWA Tribal Transportation Program Workshop</a:t>
            </a:r>
          </a:p>
          <a:p>
            <a:pPr algn="ctr"/>
            <a:r>
              <a:rPr lang="en-US" b="1" dirty="0" smtClean="0">
                <a:solidFill>
                  <a:schemeClr val="accent1"/>
                </a:solidFill>
                <a:latin typeface="Times New Roman" panose="02020603050405020304" pitchFamily="18" charset="0"/>
                <a:cs typeface="Times New Roman" panose="02020603050405020304" pitchFamily="18" charset="0"/>
              </a:rPr>
              <a:t>4-3-2019</a:t>
            </a:r>
            <a:endParaRPr lang="en-US" b="1" dirty="0">
              <a:solidFill>
                <a:schemeClr val="accent1"/>
              </a:solidFill>
              <a:latin typeface="Times New Roman" panose="02020603050405020304" pitchFamily="18" charset="0"/>
              <a:cs typeface="Times New Roman" panose="02020603050405020304" pitchFamily="18" charset="0"/>
            </a:endParaRPr>
          </a:p>
          <a:p>
            <a:pPr algn="ctr"/>
            <a:endParaRPr lang="en-US" i="1" dirty="0">
              <a:solidFill>
                <a:schemeClr val="accent1"/>
              </a:solidFill>
              <a:latin typeface="Times New Roman" panose="02020603050405020304" pitchFamily="18" charset="0"/>
              <a:cs typeface="Times New Roman" panose="02020603050405020304" pitchFamily="18" charset="0"/>
            </a:endParaRPr>
          </a:p>
          <a:p>
            <a:pPr algn="ctr"/>
            <a:r>
              <a:rPr lang="en-US" b="1" i="1" dirty="0">
                <a:solidFill>
                  <a:schemeClr val="accent1"/>
                </a:solidFill>
                <a:latin typeface="Times New Roman" panose="02020603050405020304" pitchFamily="18" charset="0"/>
                <a:cs typeface="Times New Roman" panose="02020603050405020304" pitchFamily="18" charset="0"/>
              </a:rPr>
              <a:t>By </a:t>
            </a:r>
            <a:r>
              <a:rPr lang="en-US" b="1" i="1" dirty="0" smtClean="0">
                <a:solidFill>
                  <a:schemeClr val="accent1"/>
                </a:solidFill>
                <a:latin typeface="Times New Roman" panose="02020603050405020304" pitchFamily="18" charset="0"/>
                <a:cs typeface="Times New Roman" panose="02020603050405020304" pitchFamily="18" charset="0"/>
              </a:rPr>
              <a:t>Chief </a:t>
            </a:r>
            <a:r>
              <a:rPr lang="en-US" b="1" i="1" dirty="0">
                <a:solidFill>
                  <a:schemeClr val="accent1"/>
                </a:solidFill>
                <a:latin typeface="Times New Roman" panose="02020603050405020304" pitchFamily="18" charset="0"/>
                <a:cs typeface="Times New Roman" panose="02020603050405020304" pitchFamily="18" charset="0"/>
              </a:rPr>
              <a:t>Kay </a:t>
            </a:r>
            <a:r>
              <a:rPr lang="en-US" b="1" i="1" dirty="0" smtClean="0">
                <a:solidFill>
                  <a:schemeClr val="accent1"/>
                </a:solidFill>
                <a:latin typeface="Times New Roman" panose="02020603050405020304" pitchFamily="18" charset="0"/>
                <a:cs typeface="Times New Roman" panose="02020603050405020304" pitchFamily="18" charset="0"/>
              </a:rPr>
              <a:t>Rhoads</a:t>
            </a:r>
            <a:r>
              <a:rPr lang="en-US" b="1" i="1" dirty="0">
                <a:solidFill>
                  <a:schemeClr val="accent1"/>
                </a:solidFill>
                <a:latin typeface="Times New Roman" panose="02020603050405020304" pitchFamily="18" charset="0"/>
                <a:cs typeface="Times New Roman" panose="02020603050405020304" pitchFamily="18" charset="0"/>
              </a:rPr>
              <a:t>, Sac &amp; </a:t>
            </a:r>
            <a:r>
              <a:rPr lang="en-US" b="1" i="1" dirty="0" smtClean="0">
                <a:solidFill>
                  <a:schemeClr val="accent1"/>
                </a:solidFill>
                <a:latin typeface="Times New Roman" panose="02020603050405020304" pitchFamily="18" charset="0"/>
                <a:cs typeface="Times New Roman" panose="02020603050405020304" pitchFamily="18" charset="0"/>
              </a:rPr>
              <a:t>Fox</a:t>
            </a:r>
          </a:p>
          <a:p>
            <a:pPr algn="ctr"/>
            <a:r>
              <a:rPr lang="en-US" b="1" i="1" dirty="0" smtClean="0">
                <a:solidFill>
                  <a:schemeClr val="accent1"/>
                </a:solidFill>
                <a:latin typeface="Times New Roman" panose="02020603050405020304" pitchFamily="18" charset="0"/>
                <a:cs typeface="Times New Roman" panose="02020603050405020304" pitchFamily="18" charset="0"/>
              </a:rPr>
              <a:t>Joe </a:t>
            </a:r>
            <a:r>
              <a:rPr lang="en-US" b="1" i="1" dirty="0">
                <a:solidFill>
                  <a:schemeClr val="accent1"/>
                </a:solidFill>
                <a:latin typeface="Times New Roman" panose="02020603050405020304" pitchFamily="18" charset="0"/>
                <a:cs typeface="Times New Roman" panose="02020603050405020304" pitchFamily="18" charset="0"/>
              </a:rPr>
              <a:t>Garcia, Head Councilman, </a:t>
            </a:r>
            <a:r>
              <a:rPr lang="en-US" b="1" i="1" dirty="0" smtClean="0">
                <a:solidFill>
                  <a:schemeClr val="accent1"/>
                </a:solidFill>
                <a:latin typeface="Times New Roman" panose="02020603050405020304" pitchFamily="18" charset="0"/>
                <a:cs typeface="Times New Roman" panose="02020603050405020304" pitchFamily="18" charset="0"/>
              </a:rPr>
              <a:t>OO</a:t>
            </a:r>
            <a:endParaRPr lang="en-US" b="1" i="1" dirty="0">
              <a:solidFill>
                <a:schemeClr val="accent1"/>
              </a:solidFill>
              <a:latin typeface="Times New Roman" panose="02020603050405020304" pitchFamily="18" charset="0"/>
              <a:cs typeface="Times New Roman" panose="02020603050405020304" pitchFamily="18" charset="0"/>
            </a:endParaRPr>
          </a:p>
          <a:p>
            <a:pPr algn="ctr"/>
            <a:r>
              <a:rPr lang="en-US" b="1" i="1" dirty="0">
                <a:solidFill>
                  <a:schemeClr val="accent1"/>
                </a:solidFill>
                <a:latin typeface="Times New Roman" panose="02020603050405020304" pitchFamily="18" charset="0"/>
                <a:cs typeface="Times New Roman" panose="02020603050405020304" pitchFamily="18" charset="0"/>
              </a:rPr>
              <a:t>Co-Chairs TTSGP </a:t>
            </a:r>
            <a:r>
              <a:rPr lang="en-US" b="1" i="1" dirty="0" err="1">
                <a:solidFill>
                  <a:schemeClr val="accent1"/>
                </a:solidFill>
                <a:latin typeface="Times New Roman" panose="02020603050405020304" pitchFamily="18" charset="0"/>
                <a:cs typeface="Times New Roman" panose="02020603050405020304" pitchFamily="18" charset="0"/>
              </a:rPr>
              <a:t>Neg</a:t>
            </a:r>
            <a:r>
              <a:rPr lang="en-US" b="1" i="1" dirty="0">
                <a:solidFill>
                  <a:schemeClr val="accent1"/>
                </a:solidFill>
                <a:latin typeface="Times New Roman" panose="02020603050405020304" pitchFamily="18" charset="0"/>
                <a:cs typeface="Times New Roman" panose="02020603050405020304" pitchFamily="18" charset="0"/>
              </a:rPr>
              <a:t> </a:t>
            </a:r>
            <a:r>
              <a:rPr lang="en-US" b="1" i="1" dirty="0" err="1">
                <a:solidFill>
                  <a:schemeClr val="accent1"/>
                </a:solidFill>
                <a:latin typeface="Times New Roman" panose="02020603050405020304" pitchFamily="18" charset="0"/>
                <a:cs typeface="Times New Roman" panose="02020603050405020304" pitchFamily="18" charset="0"/>
              </a:rPr>
              <a:t>Reg</a:t>
            </a:r>
            <a:r>
              <a:rPr lang="en-US" b="1" i="1" dirty="0">
                <a:solidFill>
                  <a:schemeClr val="accent1"/>
                </a:solidFill>
                <a:latin typeface="Times New Roman" panose="02020603050405020304" pitchFamily="18" charset="0"/>
                <a:cs typeface="Times New Roman" panose="02020603050405020304" pitchFamily="18" charset="0"/>
              </a:rPr>
              <a:t> </a:t>
            </a:r>
            <a:r>
              <a:rPr lang="en-US" b="1" i="1" dirty="0" smtClean="0">
                <a:solidFill>
                  <a:schemeClr val="accent1"/>
                </a:solidFill>
                <a:latin typeface="Times New Roman" panose="02020603050405020304" pitchFamily="18" charset="0"/>
                <a:cs typeface="Times New Roman" panose="02020603050405020304" pitchFamily="18" charset="0"/>
              </a:rPr>
              <a:t>Committee</a:t>
            </a:r>
            <a:endParaRPr lang="en-US" b="1" dirty="0">
              <a:solidFill>
                <a:schemeClr val="accent1"/>
              </a:solidFill>
            </a:endParaRPr>
          </a:p>
        </p:txBody>
      </p:sp>
    </p:spTree>
    <p:extLst>
      <p:ext uri="{BB962C8B-B14F-4D97-AF65-F5344CB8AC3E}">
        <p14:creationId xmlns:p14="http://schemas.microsoft.com/office/powerpoint/2010/main" val="2326942655"/>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latin typeface="Times New Roman" panose="02020603050405020304" pitchFamily="18" charset="0"/>
                <a:cs typeface="Times New Roman" panose="02020603050405020304" pitchFamily="18" charset="0"/>
              </a:rPr>
              <a:t>Review of FAST Act</a:t>
            </a:r>
            <a:endParaRPr lang="en-US" dirty="0"/>
          </a:p>
        </p:txBody>
      </p:sp>
      <p:sp>
        <p:nvSpPr>
          <p:cNvPr id="3" name="Content Placeholder 2"/>
          <p:cNvSpPr>
            <a:spLocks noGrp="1"/>
          </p:cNvSpPr>
          <p:nvPr>
            <p:ph idx="1"/>
          </p:nvPr>
        </p:nvSpPr>
        <p:spPr/>
        <p:txBody>
          <a:bodyPr>
            <a:normAutofit fontScale="92500" lnSpcReduction="10000"/>
          </a:bodyPr>
          <a:lstStyle/>
          <a:p>
            <a:r>
              <a:rPr lang="en-US" sz="2000" dirty="0">
                <a:latin typeface="Times New Roman" panose="02020603050405020304" pitchFamily="18" charset="0"/>
                <a:cs typeface="Times New Roman" panose="02020603050405020304" pitchFamily="18" charset="0"/>
              </a:rPr>
              <a:t>On December 4, 2015, On Friday, December 4, 2015, President Obama signed the Fixing America’s Surface Transportation (FAST) Act into law, expanding Self-Governance beyond the Bureau of Indian Affairs (BIA) and the Indian Health Service (IHS) for the first time ever  now replacing was MAP-21</a:t>
            </a:r>
          </a:p>
          <a:p>
            <a:r>
              <a:rPr lang="en-US" sz="2000" dirty="0">
                <a:latin typeface="Times New Roman" panose="02020603050405020304" pitchFamily="18" charset="0"/>
                <a:cs typeface="Times New Roman" panose="02020603050405020304" pitchFamily="18" charset="0"/>
              </a:rPr>
              <a:t>The Tribal Transportation Program (TTP) is the largest program in the Office of Federal Lands Highway. Established in 23 U.S.C. 202 to address the transportation needs of Tribal governments throughout the United States, the program is receiving $465 million in FY 2016, with increases of $10 million per year to $505 million in FY 2020, as established in Public Law 114-94, Fixing America's Surface Transportation Act (the FAST Act).</a:t>
            </a:r>
          </a:p>
          <a:p>
            <a:r>
              <a:rPr lang="en-US" sz="2000" dirty="0">
                <a:latin typeface="Times New Roman" panose="02020603050405020304" pitchFamily="18" charset="0"/>
                <a:cs typeface="Times New Roman" panose="02020603050405020304" pitchFamily="18" charset="0"/>
              </a:rPr>
              <a:t>The FHWA announced its intent to establish a negotiated rulemaking committee to develop a proposed rule to carry out the Tribal Transportation Self-Governance Program (TTSGP) as required by Section 1121 of the Fixing America’s Surface Transportation (FAST) Act</a:t>
            </a:r>
          </a:p>
          <a:p>
            <a:endParaRPr lang="en-US" dirty="0"/>
          </a:p>
        </p:txBody>
      </p:sp>
    </p:spTree>
    <p:extLst>
      <p:ext uri="{BB962C8B-B14F-4D97-AF65-F5344CB8AC3E}">
        <p14:creationId xmlns:p14="http://schemas.microsoft.com/office/powerpoint/2010/main" val="3951346990"/>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 xmlns:a16="http://schemas.microsoft.com/office/drawing/2014/main" id="{A20C35AA-98B3-8942-A131-35A70498BCF4}"/>
              </a:ext>
            </a:extLst>
          </p:cNvPr>
          <p:cNvSpPr>
            <a:spLocks noGrp="1"/>
          </p:cNvSpPr>
          <p:nvPr>
            <p:ph type="title"/>
          </p:nvPr>
        </p:nvSpPr>
        <p:spPr/>
        <p:txBody>
          <a:bodyPr/>
          <a:lstStyle/>
          <a:p>
            <a:r>
              <a:rPr lang="en-US" dirty="0"/>
              <a:t>FAST ACT</a:t>
            </a:r>
            <a:endParaRPr lang="en-US" dirty="0"/>
          </a:p>
        </p:txBody>
      </p:sp>
      <p:sp>
        <p:nvSpPr>
          <p:cNvPr id="3" name="Content Placeholder 2">
            <a:extLst>
              <a:ext uri="{FF2B5EF4-FFF2-40B4-BE49-F238E27FC236}">
                <a16:creationId xmlns="" xmlns:a16="http://schemas.microsoft.com/office/drawing/2014/main" id="{A17D2DF1-3DE4-2F4D-A884-561C12A000E0}"/>
              </a:ext>
            </a:extLst>
          </p:cNvPr>
          <p:cNvSpPr>
            <a:spLocks noGrp="1"/>
          </p:cNvSpPr>
          <p:nvPr>
            <p:ph idx="1"/>
          </p:nvPr>
        </p:nvSpPr>
        <p:spPr/>
        <p:txBody>
          <a:bodyPr>
            <a:normAutofit fontScale="92500" lnSpcReduction="20000"/>
          </a:bodyPr>
          <a:lstStyle/>
          <a:p>
            <a:pPr marL="342900" lvl="1" indent="-342900"/>
            <a:r>
              <a:rPr lang="en-US" sz="2000" dirty="0">
                <a:latin typeface="Times New Roman" panose="02020603050405020304" pitchFamily="18" charset="0"/>
                <a:cs typeface="Times New Roman" panose="02020603050405020304" pitchFamily="18" charset="0"/>
              </a:rPr>
              <a:t>TTSGP BRIEF Description</a:t>
            </a:r>
          </a:p>
          <a:p>
            <a:pPr lvl="1">
              <a:buFont typeface="Wingdings" panose="05000000000000000000" pitchFamily="2" charset="2"/>
              <a:buChar char="ü"/>
            </a:pPr>
            <a:r>
              <a:rPr lang="en-US" sz="2000" dirty="0">
                <a:latin typeface="Times New Roman" panose="02020603050405020304" pitchFamily="18" charset="0"/>
                <a:cs typeface="Times New Roman" panose="02020603050405020304" pitchFamily="18" charset="0"/>
              </a:rPr>
              <a:t>As required by the FAST Act, The Tribal Transportation Self-Governance Program (TTSGP) Negotiated Rulemaking Committee was established pursuant to the Fixing America’s Surface Transportation (FAST) Act, P.L. 114-94. The purpose of this Committee was to develop proposed regulations to carry out the TTSGP in accordance with </a:t>
            </a:r>
            <a:r>
              <a:rPr lang="en-US" sz="2000" u="sng" dirty="0">
                <a:latin typeface="Times New Roman" panose="02020603050405020304" pitchFamily="18" charset="0"/>
                <a:cs typeface="Times New Roman" panose="02020603050405020304" pitchFamily="18" charset="0"/>
                <a:hlinkClick r:id="rId2"/>
              </a:rPr>
              <a:t>23 U.S.C. 207</a:t>
            </a:r>
            <a:r>
              <a:rPr lang="en-US" sz="2000" dirty="0">
                <a:latin typeface="Times New Roman" panose="02020603050405020304" pitchFamily="18" charset="0"/>
                <a:cs typeface="Times New Roman" panose="02020603050405020304" pitchFamily="18" charset="0"/>
              </a:rPr>
              <a:t>.</a:t>
            </a:r>
          </a:p>
          <a:p>
            <a:pPr lvl="1">
              <a:buFont typeface="Wingdings" panose="05000000000000000000" pitchFamily="2" charset="2"/>
              <a:buChar char="ü"/>
            </a:pPr>
            <a:r>
              <a:rPr lang="en-US" sz="2000" dirty="0">
                <a:latin typeface="Times New Roman" panose="02020603050405020304" pitchFamily="18" charset="0"/>
                <a:cs typeface="Times New Roman" panose="02020603050405020304" pitchFamily="18" charset="0"/>
              </a:rPr>
              <a:t>The Committee was charged with the responsibilities set forth in Section 1121 of that Act and the </a:t>
            </a:r>
            <a:r>
              <a:rPr lang="en-US" sz="2000" u="sng" dirty="0">
                <a:latin typeface="Times New Roman" panose="02020603050405020304" pitchFamily="18" charset="0"/>
                <a:cs typeface="Times New Roman" panose="02020603050405020304" pitchFamily="18" charset="0"/>
              </a:rPr>
              <a:t>Negotiated Rulemaking Act</a:t>
            </a:r>
            <a:r>
              <a:rPr lang="en-US" sz="2000" dirty="0">
                <a:latin typeface="Times New Roman" panose="02020603050405020304" pitchFamily="18" charset="0"/>
                <a:cs typeface="Times New Roman" panose="02020603050405020304" pitchFamily="18" charset="0"/>
              </a:rPr>
              <a:t>, which include developing the Notice of Proposed Rulemaking (NPRM), receiving and reviewing public and government comments, and finalizing a recommended final rule that contains the regulations required to carry out the TTSGP.  </a:t>
            </a:r>
          </a:p>
          <a:p>
            <a:pPr lvl="1">
              <a:buFont typeface="Wingdings" panose="05000000000000000000" pitchFamily="2" charset="2"/>
              <a:buChar char="ü"/>
            </a:pPr>
            <a:r>
              <a:rPr lang="en-US" sz="2000" dirty="0">
                <a:latin typeface="Times New Roman" panose="02020603050405020304" pitchFamily="18" charset="0"/>
                <a:cs typeface="Times New Roman" panose="02020603050405020304" pitchFamily="18" charset="0"/>
              </a:rPr>
              <a:t>The TTSGP Committee evaluated and adopted protocols that would serve to adapt the negotiated rulemaking to this unique context.   These protocols and meeting procedures were developed in consensus, and in good faith, with the Federal Partners in August 2016 to promote the negotiations process.</a:t>
            </a:r>
          </a:p>
          <a:p>
            <a:endParaRPr lang="en-US" dirty="0"/>
          </a:p>
        </p:txBody>
      </p:sp>
    </p:spTree>
    <p:extLst>
      <p:ext uri="{BB962C8B-B14F-4D97-AF65-F5344CB8AC3E}">
        <p14:creationId xmlns:p14="http://schemas.microsoft.com/office/powerpoint/2010/main" val="4109167242"/>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latin typeface="Times New Roman" panose="02020603050405020304" pitchFamily="18" charset="0"/>
                <a:cs typeface="Times New Roman" panose="02020603050405020304" pitchFamily="18" charset="0"/>
              </a:rPr>
              <a:t>Notes from Protocols</a:t>
            </a:r>
            <a:endParaRPr lang="en-US" dirty="0"/>
          </a:p>
        </p:txBody>
      </p:sp>
      <p:sp>
        <p:nvSpPr>
          <p:cNvPr id="3" name="Content Placeholder 2"/>
          <p:cNvSpPr>
            <a:spLocks noGrp="1"/>
          </p:cNvSpPr>
          <p:nvPr>
            <p:ph idx="1"/>
          </p:nvPr>
        </p:nvSpPr>
        <p:spPr/>
        <p:txBody>
          <a:bodyPr/>
          <a:lstStyle/>
          <a:p>
            <a:pPr marL="0" indent="0">
              <a:buNone/>
            </a:pPr>
            <a:r>
              <a:rPr lang="en-US" dirty="0">
                <a:latin typeface="Times New Roman" panose="02020603050405020304" pitchFamily="18" charset="0"/>
                <a:cs typeface="Times New Roman" panose="02020603050405020304" pitchFamily="18" charset="0"/>
              </a:rPr>
              <a:t>Section VI. SAFEGUARDS FOR THE COMMITTEE MEMBERS</a:t>
            </a:r>
          </a:p>
          <a:p>
            <a:r>
              <a:rPr lang="en-US" dirty="0"/>
              <a:t>A. Good Faith. </a:t>
            </a:r>
          </a:p>
          <a:p>
            <a:r>
              <a:rPr lang="en-US" dirty="0"/>
              <a:t>B. Committee Member Diligence. </a:t>
            </a:r>
          </a:p>
          <a:p>
            <a:r>
              <a:rPr lang="en-US" dirty="0"/>
              <a:t>C. Cooperative Communications. </a:t>
            </a:r>
          </a:p>
          <a:p>
            <a:endParaRPr lang="en-US" dirty="0"/>
          </a:p>
        </p:txBody>
      </p:sp>
    </p:spTree>
    <p:extLst>
      <p:ext uri="{BB962C8B-B14F-4D97-AF65-F5344CB8AC3E}">
        <p14:creationId xmlns:p14="http://schemas.microsoft.com/office/powerpoint/2010/main" val="3387959756"/>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2152357" y="277336"/>
            <a:ext cx="4572000" cy="1200329"/>
          </a:xfrm>
          <a:prstGeom prst="rect">
            <a:avLst/>
          </a:prstGeom>
        </p:spPr>
        <p:txBody>
          <a:bodyPr>
            <a:spAutoFit/>
          </a:bodyPr>
          <a:lstStyle/>
          <a:p>
            <a:pPr algn="ctr">
              <a:spcBef>
                <a:spcPct val="0"/>
              </a:spcBef>
            </a:pPr>
            <a:r>
              <a:rPr lang="en-US" altLang="en-US" sz="2400" dirty="0">
                <a:solidFill>
                  <a:schemeClr val="tx2"/>
                </a:solidFill>
                <a:latin typeface="Times New Roman" panose="02020603050405020304" pitchFamily="18" charset="0"/>
                <a:cs typeface="Times New Roman" panose="02020603050405020304" pitchFamily="18" charset="0"/>
              </a:rPr>
              <a:t>Chronology </a:t>
            </a:r>
            <a:br>
              <a:rPr lang="en-US" altLang="en-US" sz="2400" dirty="0">
                <a:solidFill>
                  <a:schemeClr val="tx2"/>
                </a:solidFill>
                <a:latin typeface="Times New Roman" panose="02020603050405020304" pitchFamily="18" charset="0"/>
                <a:cs typeface="Times New Roman" panose="02020603050405020304" pitchFamily="18" charset="0"/>
              </a:rPr>
            </a:br>
            <a:r>
              <a:rPr lang="en-US" altLang="en-US" sz="2400" dirty="0">
                <a:solidFill>
                  <a:schemeClr val="tx2"/>
                </a:solidFill>
                <a:latin typeface="Times New Roman" panose="02020603050405020304" pitchFamily="18" charset="0"/>
                <a:cs typeface="Times New Roman" panose="02020603050405020304" pitchFamily="18" charset="0"/>
              </a:rPr>
              <a:t>of Negotiated TTSGP </a:t>
            </a:r>
          </a:p>
          <a:p>
            <a:pPr algn="ctr">
              <a:spcBef>
                <a:spcPct val="0"/>
              </a:spcBef>
            </a:pPr>
            <a:r>
              <a:rPr lang="en-US" altLang="en-US" sz="2400" dirty="0">
                <a:solidFill>
                  <a:schemeClr val="tx2"/>
                </a:solidFill>
                <a:latin typeface="Times New Roman" panose="02020603050405020304" pitchFamily="18" charset="0"/>
                <a:cs typeface="Times New Roman" panose="02020603050405020304" pitchFamily="18" charset="0"/>
              </a:rPr>
              <a:t>(Dec 2015- Dec 2018)</a:t>
            </a:r>
            <a:endParaRPr lang="en-US" altLang="en-US" sz="2400" dirty="0">
              <a:solidFill>
                <a:schemeClr val="tx2"/>
              </a:solidFill>
              <a:latin typeface="Times New Roman" panose="02020603050405020304" pitchFamily="18" charset="0"/>
              <a:cs typeface="Times New Roman" panose="02020603050405020304" pitchFamily="18" charset="0"/>
            </a:endParaRPr>
          </a:p>
        </p:txBody>
      </p:sp>
      <p:sp>
        <p:nvSpPr>
          <p:cNvPr id="3" name="AutoShape 6"/>
          <p:cNvSpPr>
            <a:spLocks noChangeArrowheads="1"/>
          </p:cNvSpPr>
          <p:nvPr/>
        </p:nvSpPr>
        <p:spPr bwMode="auto">
          <a:xfrm>
            <a:off x="331788" y="3573182"/>
            <a:ext cx="8183562" cy="1524000"/>
          </a:xfrm>
          <a:prstGeom prst="rightArrow">
            <a:avLst>
              <a:gd name="adj1" fmla="val 36602"/>
              <a:gd name="adj2" fmla="val 22076"/>
            </a:avLst>
          </a:prstGeom>
          <a:gradFill rotWithShape="0">
            <a:gsLst>
              <a:gs pos="0">
                <a:schemeClr val="accent1"/>
              </a:gs>
              <a:gs pos="100000">
                <a:schemeClr val="accent2"/>
              </a:gs>
            </a:gsLst>
            <a:lin ang="0" scaled="1"/>
          </a:gradFill>
          <a:ln>
            <a:noFill/>
          </a:ln>
          <a:effectLst>
            <a:prstShdw prst="shdw17" dist="17961" dir="2700000">
              <a:schemeClr val="accent1">
                <a:gamma/>
                <a:shade val="60000"/>
                <a:invGamma/>
              </a:schemeClr>
            </a:prstShdw>
          </a:effectLst>
          <a:extLst>
            <a:ext uri="{91240B29-F687-4F45-9708-019B960494DF}">
              <a14:hiddenLine xmlns:a14="http://schemas.microsoft.com/office/drawing/2010/main" w="9525">
                <a:solidFill>
                  <a:schemeClr val="tx1"/>
                </a:solidFill>
                <a:miter lim="800000"/>
                <a:headEnd/>
                <a:tailEnd/>
              </a14:hiddenLine>
            </a:ext>
          </a:extLst>
        </p:spPr>
        <p:txBody>
          <a:bodyPr wrap="none" anchor="ctr"/>
          <a:lstStyle/>
          <a:p>
            <a:pPr algn="ctr">
              <a:defRPr/>
            </a:pPr>
            <a:endParaRPr kumimoji="1" lang="en-US" sz="1000">
              <a:latin typeface="Times New Roman" pitchFamily="18" charset="0"/>
            </a:endParaRPr>
          </a:p>
        </p:txBody>
      </p:sp>
      <p:sp>
        <p:nvSpPr>
          <p:cNvPr id="4" name="AutoShape 7"/>
          <p:cNvSpPr>
            <a:spLocks noChangeArrowheads="1"/>
          </p:cNvSpPr>
          <p:nvPr/>
        </p:nvSpPr>
        <p:spPr bwMode="auto">
          <a:xfrm>
            <a:off x="331788" y="4055782"/>
            <a:ext cx="914400" cy="609600"/>
          </a:xfrm>
          <a:prstGeom prst="flowChartProcess">
            <a:avLst/>
          </a:prstGeom>
          <a:gradFill rotWithShape="0">
            <a:gsLst>
              <a:gs pos="0">
                <a:schemeClr val="accent2"/>
              </a:gs>
              <a:gs pos="50000">
                <a:srgbClr val="FFFFFF"/>
              </a:gs>
              <a:gs pos="100000">
                <a:schemeClr val="accent2"/>
              </a:gs>
            </a:gsLst>
            <a:lin ang="5400000" scaled="1"/>
          </a:gradFill>
          <a:ln>
            <a:noFill/>
          </a:ln>
          <a:effectLst>
            <a:prstShdw prst="shdw17" dist="17961" dir="2700000">
              <a:schemeClr val="accent2">
                <a:gamma/>
                <a:shade val="60000"/>
                <a:invGamma/>
              </a:schemeClr>
            </a:prstShdw>
          </a:effectLst>
          <a:extLst>
            <a:ext uri="{91240B29-F687-4F45-9708-019B960494DF}">
              <a14:hiddenLine xmlns:a14="http://schemas.microsoft.com/office/drawing/2010/main" w="9525">
                <a:solidFill>
                  <a:schemeClr val="tx1"/>
                </a:solidFill>
                <a:miter lim="800000"/>
                <a:headEnd/>
                <a:tailEnd/>
              </a14:hiddenLine>
            </a:ext>
          </a:extLst>
        </p:spPr>
        <p:txBody>
          <a:bodyPr wrap="none" anchor="ctr"/>
          <a:lstStyle/>
          <a:p>
            <a:pPr algn="ctr">
              <a:defRPr/>
            </a:pPr>
            <a:endParaRPr kumimoji="1" lang="en-US" sz="1200" b="1" dirty="0">
              <a:latin typeface="Arial" charset="0"/>
            </a:endParaRPr>
          </a:p>
        </p:txBody>
      </p:sp>
      <p:sp>
        <p:nvSpPr>
          <p:cNvPr id="5" name="AutoShape 8"/>
          <p:cNvSpPr>
            <a:spLocks noChangeArrowheads="1"/>
          </p:cNvSpPr>
          <p:nvPr/>
        </p:nvSpPr>
        <p:spPr bwMode="auto">
          <a:xfrm>
            <a:off x="3581401" y="4030382"/>
            <a:ext cx="2098206" cy="609600"/>
          </a:xfrm>
          <a:prstGeom prst="flowChartProcess">
            <a:avLst/>
          </a:prstGeom>
          <a:gradFill rotWithShape="0">
            <a:gsLst>
              <a:gs pos="0">
                <a:schemeClr val="accent1"/>
              </a:gs>
              <a:gs pos="50000">
                <a:schemeClr val="bg1"/>
              </a:gs>
              <a:gs pos="100000">
                <a:schemeClr val="accent1"/>
              </a:gs>
            </a:gsLst>
            <a:lin ang="5400000" scaled="1"/>
          </a:gradFill>
          <a:ln>
            <a:noFill/>
          </a:ln>
          <a:effectLst>
            <a:prstShdw prst="shdw17" dist="17961" dir="2700000">
              <a:schemeClr val="accent1">
                <a:gamma/>
                <a:shade val="60000"/>
                <a:invGamma/>
              </a:schemeClr>
            </a:prstShdw>
          </a:effectLst>
          <a:extLst>
            <a:ext uri="{91240B29-F687-4F45-9708-019B960494DF}">
              <a14:hiddenLine xmlns:a14="http://schemas.microsoft.com/office/drawing/2010/main" w="9525">
                <a:solidFill>
                  <a:schemeClr val="tx1"/>
                </a:solidFill>
                <a:miter lim="800000"/>
                <a:headEnd/>
                <a:tailEnd/>
              </a14:hiddenLine>
            </a:ext>
          </a:extLst>
        </p:spPr>
        <p:txBody>
          <a:bodyPr wrap="none" anchor="ctr"/>
          <a:lstStyle/>
          <a:p>
            <a:pPr algn="ctr">
              <a:defRPr/>
            </a:pPr>
            <a:r>
              <a:rPr kumimoji="1" lang="en-US" sz="1200" b="1" dirty="0" smtClean="0">
                <a:latin typeface="Arial" charset="0"/>
              </a:rPr>
              <a:t>Tribes made NUMEROUS</a:t>
            </a:r>
          </a:p>
          <a:p>
            <a:pPr algn="ctr">
              <a:defRPr/>
            </a:pPr>
            <a:r>
              <a:rPr kumimoji="1" lang="en-US" sz="1200" b="1" dirty="0" smtClean="0">
                <a:latin typeface="Arial" charset="0"/>
              </a:rPr>
              <a:t>Requests</a:t>
            </a:r>
          </a:p>
          <a:p>
            <a:pPr algn="ctr">
              <a:defRPr/>
            </a:pPr>
            <a:r>
              <a:rPr kumimoji="1" lang="en-US" sz="1200" b="1" dirty="0" smtClean="0">
                <a:latin typeface="Arial" charset="0"/>
              </a:rPr>
              <a:t>For Continuing efforts</a:t>
            </a:r>
            <a:endParaRPr kumimoji="1" lang="en-US" sz="1200" b="1" dirty="0">
              <a:latin typeface="Arial" charset="0"/>
            </a:endParaRPr>
          </a:p>
        </p:txBody>
      </p:sp>
      <p:sp>
        <p:nvSpPr>
          <p:cNvPr id="6" name="Text Box 9"/>
          <p:cNvSpPr txBox="1">
            <a:spLocks noChangeArrowheads="1"/>
          </p:cNvSpPr>
          <p:nvPr/>
        </p:nvSpPr>
        <p:spPr bwMode="auto">
          <a:xfrm>
            <a:off x="331788" y="4636368"/>
            <a:ext cx="646331" cy="92333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latin typeface="Times New Roman" panose="02020603050405020304" pitchFamily="18" charset="0"/>
                <a:cs typeface="Times New Roman" panose="02020603050405020304" pitchFamily="18" charset="0"/>
              </a:rPr>
              <a:t>Dec </a:t>
            </a:r>
          </a:p>
          <a:p>
            <a:pPr eaLnBrk="1" hangingPunct="1">
              <a:spcBef>
                <a:spcPct val="0"/>
              </a:spcBef>
              <a:buClrTx/>
              <a:buSzTx/>
              <a:buFontTx/>
              <a:buNone/>
            </a:pPr>
            <a:r>
              <a:rPr lang="en-US" altLang="en-US" sz="1800" dirty="0" smtClean="0">
                <a:latin typeface="Times New Roman" panose="02020603050405020304" pitchFamily="18" charset="0"/>
                <a:cs typeface="Times New Roman" panose="02020603050405020304" pitchFamily="18" charset="0"/>
              </a:rPr>
              <a:t>2015</a:t>
            </a:r>
          </a:p>
          <a:p>
            <a:pPr eaLnBrk="1" hangingPunct="1">
              <a:spcBef>
                <a:spcPct val="0"/>
              </a:spcBef>
              <a:buClrTx/>
              <a:buSzTx/>
              <a:buFontTx/>
              <a:buNone/>
            </a:pPr>
            <a:endParaRPr lang="en-US" altLang="en-US" sz="1800" dirty="0">
              <a:latin typeface="Times New Roman" panose="02020603050405020304" pitchFamily="18" charset="0"/>
              <a:cs typeface="Times New Roman" panose="02020603050405020304" pitchFamily="18" charset="0"/>
            </a:endParaRPr>
          </a:p>
        </p:txBody>
      </p:sp>
      <p:sp>
        <p:nvSpPr>
          <p:cNvPr id="7" name="Line 10"/>
          <p:cNvSpPr>
            <a:spLocks noChangeShapeType="1"/>
          </p:cNvSpPr>
          <p:nvPr/>
        </p:nvSpPr>
        <p:spPr bwMode="auto">
          <a:xfrm flipV="1">
            <a:off x="533400" y="3115982"/>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8" name="Text Box 12"/>
          <p:cNvSpPr txBox="1">
            <a:spLocks noChangeArrowheads="1"/>
          </p:cNvSpPr>
          <p:nvPr/>
        </p:nvSpPr>
        <p:spPr bwMode="auto">
          <a:xfrm>
            <a:off x="2133600" y="4636368"/>
            <a:ext cx="659155" cy="92333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latin typeface="Times New Roman" panose="02020603050405020304" pitchFamily="18" charset="0"/>
                <a:cs typeface="Times New Roman" panose="02020603050405020304" pitchFamily="18" charset="0"/>
              </a:rPr>
              <a:t>Sept</a:t>
            </a:r>
          </a:p>
          <a:p>
            <a:pPr eaLnBrk="1" hangingPunct="1">
              <a:spcBef>
                <a:spcPct val="0"/>
              </a:spcBef>
              <a:buClrTx/>
              <a:buSzTx/>
              <a:buFontTx/>
              <a:buNone/>
            </a:pPr>
            <a:r>
              <a:rPr lang="en-US" altLang="en-US" sz="1800" dirty="0" smtClean="0">
                <a:latin typeface="Times New Roman" panose="02020603050405020304" pitchFamily="18" charset="0"/>
                <a:cs typeface="Times New Roman" panose="02020603050405020304" pitchFamily="18" charset="0"/>
              </a:rPr>
              <a:t>-Nov</a:t>
            </a:r>
          </a:p>
          <a:p>
            <a:pPr eaLnBrk="1" hangingPunct="1">
              <a:spcBef>
                <a:spcPct val="0"/>
              </a:spcBef>
              <a:buClrTx/>
              <a:buSzTx/>
              <a:buFontTx/>
              <a:buNone/>
            </a:pPr>
            <a:r>
              <a:rPr lang="en-US" altLang="en-US" sz="1800" dirty="0" smtClean="0">
                <a:latin typeface="Times New Roman" panose="02020603050405020304" pitchFamily="18" charset="0"/>
                <a:cs typeface="Times New Roman" panose="02020603050405020304" pitchFamily="18" charset="0"/>
              </a:rPr>
              <a:t>2016</a:t>
            </a:r>
            <a:endParaRPr lang="en-US" altLang="en-US" sz="1800" dirty="0">
              <a:latin typeface="Times New Roman" panose="02020603050405020304" pitchFamily="18" charset="0"/>
              <a:cs typeface="Times New Roman" panose="02020603050405020304" pitchFamily="18" charset="0"/>
            </a:endParaRPr>
          </a:p>
        </p:txBody>
      </p:sp>
      <p:sp>
        <p:nvSpPr>
          <p:cNvPr id="9" name="Text Box 16"/>
          <p:cNvSpPr txBox="1">
            <a:spLocks noChangeArrowheads="1"/>
          </p:cNvSpPr>
          <p:nvPr/>
        </p:nvSpPr>
        <p:spPr bwMode="auto">
          <a:xfrm>
            <a:off x="5943600" y="4608232"/>
            <a:ext cx="646331"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latin typeface="Times New Roman" panose="02020603050405020304" pitchFamily="18" charset="0"/>
                <a:cs typeface="Times New Roman" panose="02020603050405020304" pitchFamily="18" charset="0"/>
              </a:rPr>
              <a:t>Jan</a:t>
            </a:r>
          </a:p>
          <a:p>
            <a:pPr eaLnBrk="1" hangingPunct="1">
              <a:spcBef>
                <a:spcPct val="0"/>
              </a:spcBef>
              <a:buClrTx/>
              <a:buSzTx/>
              <a:buFontTx/>
              <a:buNone/>
            </a:pPr>
            <a:r>
              <a:rPr lang="en-US" altLang="en-US" sz="1800" dirty="0" smtClean="0">
                <a:latin typeface="Times New Roman" panose="02020603050405020304" pitchFamily="18" charset="0"/>
                <a:cs typeface="Times New Roman" panose="02020603050405020304" pitchFamily="18" charset="0"/>
              </a:rPr>
              <a:t>2018</a:t>
            </a:r>
            <a:endParaRPr lang="en-US" altLang="en-US" sz="1800" dirty="0">
              <a:latin typeface="Times New Roman" panose="02020603050405020304" pitchFamily="18" charset="0"/>
              <a:cs typeface="Times New Roman" panose="02020603050405020304" pitchFamily="18" charset="0"/>
            </a:endParaRPr>
          </a:p>
        </p:txBody>
      </p:sp>
      <p:sp>
        <p:nvSpPr>
          <p:cNvPr id="10" name="Text Box 17"/>
          <p:cNvSpPr txBox="1">
            <a:spLocks noChangeArrowheads="1"/>
          </p:cNvSpPr>
          <p:nvPr/>
        </p:nvSpPr>
        <p:spPr bwMode="auto">
          <a:xfrm>
            <a:off x="6884297" y="4360582"/>
            <a:ext cx="766557" cy="92333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endParaRPr lang="en-US" altLang="en-US" sz="1800" dirty="0" smtClean="0">
              <a:latin typeface="Times New Roman" panose="02020603050405020304" pitchFamily="18" charset="0"/>
              <a:cs typeface="Times New Roman" panose="02020603050405020304" pitchFamily="18" charset="0"/>
            </a:endParaRPr>
          </a:p>
          <a:p>
            <a:pPr eaLnBrk="1" hangingPunct="1">
              <a:spcBef>
                <a:spcPct val="0"/>
              </a:spcBef>
              <a:buClrTx/>
              <a:buSzTx/>
              <a:buFontTx/>
              <a:buNone/>
            </a:pPr>
            <a:r>
              <a:rPr lang="en-US" altLang="en-US" sz="1800" dirty="0" smtClean="0">
                <a:latin typeface="Times New Roman" panose="02020603050405020304" pitchFamily="18" charset="0"/>
                <a:cs typeface="Times New Roman" panose="02020603050405020304" pitchFamily="18" charset="0"/>
              </a:rPr>
              <a:t>Mar 5</a:t>
            </a:r>
          </a:p>
          <a:p>
            <a:pPr eaLnBrk="1" hangingPunct="1">
              <a:spcBef>
                <a:spcPct val="0"/>
              </a:spcBef>
              <a:buClrTx/>
              <a:buSzTx/>
              <a:buFontTx/>
              <a:buNone/>
            </a:pPr>
            <a:r>
              <a:rPr lang="en-US" altLang="en-US" sz="1800" dirty="0" smtClean="0">
                <a:latin typeface="Times New Roman" panose="02020603050405020304" pitchFamily="18" charset="0"/>
                <a:cs typeface="Times New Roman" panose="02020603050405020304" pitchFamily="18" charset="0"/>
              </a:rPr>
              <a:t>2018</a:t>
            </a:r>
            <a:endParaRPr lang="en-US" altLang="en-US" sz="1800" dirty="0">
              <a:latin typeface="Times New Roman" panose="02020603050405020304" pitchFamily="18" charset="0"/>
              <a:cs typeface="Times New Roman" panose="02020603050405020304" pitchFamily="18" charset="0"/>
            </a:endParaRPr>
          </a:p>
        </p:txBody>
      </p:sp>
      <p:sp>
        <p:nvSpPr>
          <p:cNvPr id="11" name="Text Box 18"/>
          <p:cNvSpPr txBox="1">
            <a:spLocks noChangeArrowheads="1"/>
          </p:cNvSpPr>
          <p:nvPr/>
        </p:nvSpPr>
        <p:spPr bwMode="auto">
          <a:xfrm>
            <a:off x="7614585" y="4639982"/>
            <a:ext cx="646331"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latin typeface="Times New Roman" panose="02020603050405020304" pitchFamily="18" charset="0"/>
                <a:cs typeface="Times New Roman" panose="02020603050405020304" pitchFamily="18" charset="0"/>
              </a:rPr>
              <a:t>Dec</a:t>
            </a:r>
          </a:p>
          <a:p>
            <a:pPr eaLnBrk="1" hangingPunct="1">
              <a:spcBef>
                <a:spcPct val="0"/>
              </a:spcBef>
              <a:buClrTx/>
              <a:buSzTx/>
              <a:buFontTx/>
              <a:buNone/>
            </a:pPr>
            <a:r>
              <a:rPr lang="en-US" altLang="en-US" sz="1800" dirty="0" smtClean="0">
                <a:latin typeface="Times New Roman" panose="02020603050405020304" pitchFamily="18" charset="0"/>
                <a:cs typeface="Times New Roman" panose="02020603050405020304" pitchFamily="18" charset="0"/>
              </a:rPr>
              <a:t>2018</a:t>
            </a:r>
            <a:endParaRPr lang="en-US" altLang="en-US" sz="1800" dirty="0">
              <a:latin typeface="Times New Roman" panose="02020603050405020304" pitchFamily="18" charset="0"/>
              <a:cs typeface="Times New Roman" panose="02020603050405020304" pitchFamily="18" charset="0"/>
            </a:endParaRPr>
          </a:p>
        </p:txBody>
      </p:sp>
      <p:sp>
        <p:nvSpPr>
          <p:cNvPr id="12" name="Text Box 19"/>
          <p:cNvSpPr txBox="1">
            <a:spLocks noChangeArrowheads="1"/>
          </p:cNvSpPr>
          <p:nvPr/>
        </p:nvSpPr>
        <p:spPr bwMode="auto">
          <a:xfrm>
            <a:off x="990600" y="4639982"/>
            <a:ext cx="1165704"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latin typeface="Times New Roman" panose="02020603050405020304" pitchFamily="18" charset="0"/>
                <a:cs typeface="Times New Roman" panose="02020603050405020304" pitchFamily="18" charset="0"/>
              </a:rPr>
              <a:t>May- June</a:t>
            </a:r>
          </a:p>
          <a:p>
            <a:pPr eaLnBrk="1" hangingPunct="1">
              <a:spcBef>
                <a:spcPct val="0"/>
              </a:spcBef>
              <a:buClrTx/>
              <a:buSzTx/>
              <a:buFontTx/>
              <a:buNone/>
            </a:pPr>
            <a:r>
              <a:rPr lang="en-US" altLang="en-US" sz="1800" dirty="0" smtClean="0">
                <a:latin typeface="Times New Roman" panose="02020603050405020304" pitchFamily="18" charset="0"/>
                <a:cs typeface="Times New Roman" panose="02020603050405020304" pitchFamily="18" charset="0"/>
              </a:rPr>
              <a:t>2016</a:t>
            </a:r>
            <a:endParaRPr lang="en-US" altLang="en-US" sz="1800" dirty="0">
              <a:latin typeface="Times New Roman" panose="02020603050405020304" pitchFamily="18" charset="0"/>
              <a:cs typeface="Times New Roman" panose="02020603050405020304" pitchFamily="18" charset="0"/>
            </a:endParaRPr>
          </a:p>
        </p:txBody>
      </p:sp>
      <p:sp>
        <p:nvSpPr>
          <p:cNvPr id="13" name="Line 23"/>
          <p:cNvSpPr>
            <a:spLocks noChangeShapeType="1"/>
          </p:cNvSpPr>
          <p:nvPr/>
        </p:nvSpPr>
        <p:spPr bwMode="auto">
          <a:xfrm flipV="1">
            <a:off x="1371600" y="3115982"/>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14" name="Text Box 26"/>
          <p:cNvSpPr txBox="1">
            <a:spLocks noChangeArrowheads="1"/>
          </p:cNvSpPr>
          <p:nvPr/>
        </p:nvSpPr>
        <p:spPr bwMode="auto">
          <a:xfrm>
            <a:off x="1419426" y="2522257"/>
            <a:ext cx="910826"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dirty="0" err="1" smtClean="0">
                <a:latin typeface="Times New Roman" panose="02020603050405020304" pitchFamily="18" charset="0"/>
                <a:cs typeface="Times New Roman" panose="02020603050405020304" pitchFamily="18" charset="0"/>
              </a:rPr>
              <a:t>Neg-Reg</a:t>
            </a:r>
            <a:endParaRPr lang="en-US" altLang="en-US" sz="1200" dirty="0" smtClean="0">
              <a:latin typeface="Times New Roman" panose="02020603050405020304" pitchFamily="18" charset="0"/>
              <a:cs typeface="Times New Roman" panose="02020603050405020304" pitchFamily="18" charset="0"/>
            </a:endParaRPr>
          </a:p>
          <a:p>
            <a:pPr algn="ct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Committee </a:t>
            </a:r>
          </a:p>
          <a:p>
            <a:pPr algn="ct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Named</a:t>
            </a:r>
            <a:endParaRPr lang="en-US" altLang="en-US" sz="1200" dirty="0">
              <a:latin typeface="Times New Roman" panose="02020603050405020304" pitchFamily="18" charset="0"/>
              <a:cs typeface="Times New Roman" panose="02020603050405020304" pitchFamily="18" charset="0"/>
            </a:endParaRPr>
          </a:p>
        </p:txBody>
      </p:sp>
      <p:sp>
        <p:nvSpPr>
          <p:cNvPr id="15" name="Line 27"/>
          <p:cNvSpPr>
            <a:spLocks noChangeShapeType="1"/>
          </p:cNvSpPr>
          <p:nvPr/>
        </p:nvSpPr>
        <p:spPr bwMode="auto">
          <a:xfrm flipV="1">
            <a:off x="1884364" y="3189007"/>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16" name="Text Box 30"/>
          <p:cNvSpPr txBox="1">
            <a:spLocks noChangeArrowheads="1"/>
          </p:cNvSpPr>
          <p:nvPr/>
        </p:nvSpPr>
        <p:spPr bwMode="auto">
          <a:xfrm>
            <a:off x="4276270" y="1817396"/>
            <a:ext cx="1819730"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a:spcBef>
                <a:spcPct val="0"/>
              </a:spcBef>
              <a:buClrTx/>
              <a:buSzTx/>
              <a:buNone/>
            </a:pPr>
            <a:r>
              <a:rPr lang="en-US" altLang="en-US" sz="1200" b="1" dirty="0">
                <a:latin typeface="Times New Roman" panose="02020603050405020304" pitchFamily="18" charset="0"/>
                <a:cs typeface="Times New Roman" panose="02020603050405020304" pitchFamily="18" charset="0"/>
              </a:rPr>
              <a:t>REQUESTED Extension</a:t>
            </a:r>
          </a:p>
          <a:p>
            <a:pPr algn="ctr" eaLnBrk="1" hangingPunct="1">
              <a:spcBef>
                <a:spcPct val="0"/>
              </a:spcBef>
              <a:buClrTx/>
              <a:buSzTx/>
              <a:buFontTx/>
              <a:buNone/>
            </a:pPr>
            <a:r>
              <a:rPr lang="en-US" altLang="en-US" sz="1200" b="1" dirty="0" smtClean="0">
                <a:latin typeface="Times New Roman" panose="02020603050405020304" pitchFamily="18" charset="0"/>
                <a:cs typeface="Times New Roman" panose="02020603050405020304" pitchFamily="18" charset="0"/>
              </a:rPr>
              <a:t>New Federal</a:t>
            </a:r>
          </a:p>
          <a:p>
            <a:pPr algn="ctr" eaLnBrk="1" hangingPunct="1">
              <a:spcBef>
                <a:spcPct val="0"/>
              </a:spcBef>
              <a:buClrTx/>
              <a:buSzTx/>
              <a:buFontTx/>
              <a:buNone/>
            </a:pPr>
            <a:r>
              <a:rPr lang="en-US" altLang="en-US" sz="1200" b="1" dirty="0" smtClean="0">
                <a:latin typeface="Times New Roman" panose="02020603050405020304" pitchFamily="18" charset="0"/>
                <a:cs typeface="Times New Roman" panose="02020603050405020304" pitchFamily="18" charset="0"/>
              </a:rPr>
              <a:t>Register Dec 2017</a:t>
            </a:r>
            <a:endParaRPr lang="en-US" altLang="en-US" sz="1200" b="1" dirty="0">
              <a:latin typeface="Times New Roman" panose="02020603050405020304" pitchFamily="18" charset="0"/>
              <a:cs typeface="Times New Roman" panose="02020603050405020304" pitchFamily="18" charset="0"/>
            </a:endParaRPr>
          </a:p>
        </p:txBody>
      </p:sp>
      <p:sp>
        <p:nvSpPr>
          <p:cNvPr id="17" name="Line 38"/>
          <p:cNvSpPr>
            <a:spLocks noChangeShapeType="1"/>
          </p:cNvSpPr>
          <p:nvPr/>
        </p:nvSpPr>
        <p:spPr bwMode="auto">
          <a:xfrm flipV="1">
            <a:off x="914400" y="2449232"/>
            <a:ext cx="0" cy="158115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18" name="Text Box 39"/>
          <p:cNvSpPr txBox="1">
            <a:spLocks noChangeArrowheads="1"/>
          </p:cNvSpPr>
          <p:nvPr/>
        </p:nvSpPr>
        <p:spPr bwMode="auto">
          <a:xfrm>
            <a:off x="533400" y="1860051"/>
            <a:ext cx="1200970"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200" dirty="0" err="1" smtClean="0">
                <a:latin typeface="Times New Roman" panose="02020603050405020304" pitchFamily="18" charset="0"/>
                <a:cs typeface="Times New Roman" panose="02020603050405020304" pitchFamily="18" charset="0"/>
              </a:rPr>
              <a:t>Neg</a:t>
            </a:r>
            <a:r>
              <a:rPr lang="en-US" altLang="en-US" sz="1200" dirty="0" smtClean="0">
                <a:latin typeface="Times New Roman" panose="02020603050405020304" pitchFamily="18" charset="0"/>
                <a:cs typeface="Times New Roman" panose="02020603050405020304" pitchFamily="18" charset="0"/>
              </a:rPr>
              <a:t> </a:t>
            </a:r>
            <a:r>
              <a:rPr lang="en-US" altLang="en-US" sz="1200" dirty="0" err="1" smtClean="0">
                <a:latin typeface="Times New Roman" panose="02020603050405020304" pitchFamily="18" charset="0"/>
                <a:cs typeface="Times New Roman" panose="02020603050405020304" pitchFamily="18" charset="0"/>
              </a:rPr>
              <a:t>Reg</a:t>
            </a:r>
            <a:r>
              <a:rPr lang="en-US" altLang="en-US" sz="1200" dirty="0" smtClean="0">
                <a:latin typeface="Times New Roman" panose="02020603050405020304" pitchFamily="18" charset="0"/>
                <a:cs typeface="Times New Roman" panose="02020603050405020304" pitchFamily="18" charset="0"/>
              </a:rPr>
              <a:t> </a:t>
            </a:r>
          </a:p>
          <a:p>
            <a:pP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Federal Register</a:t>
            </a:r>
          </a:p>
          <a:p>
            <a:pP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Published</a:t>
            </a:r>
            <a:endParaRPr lang="en-US" altLang="en-US" sz="1200" dirty="0">
              <a:latin typeface="Times New Roman" panose="02020603050405020304" pitchFamily="18" charset="0"/>
              <a:cs typeface="Times New Roman" panose="02020603050405020304" pitchFamily="18" charset="0"/>
            </a:endParaRPr>
          </a:p>
        </p:txBody>
      </p:sp>
      <p:sp>
        <p:nvSpPr>
          <p:cNvPr id="19" name="Line 47"/>
          <p:cNvSpPr>
            <a:spLocks noChangeShapeType="1"/>
          </p:cNvSpPr>
          <p:nvPr/>
        </p:nvSpPr>
        <p:spPr bwMode="auto">
          <a:xfrm flipV="1">
            <a:off x="6251575" y="3141382"/>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20" name="Line 49"/>
          <p:cNvSpPr>
            <a:spLocks noChangeShapeType="1"/>
          </p:cNvSpPr>
          <p:nvPr/>
        </p:nvSpPr>
        <p:spPr bwMode="auto">
          <a:xfrm flipV="1">
            <a:off x="6781800" y="3115982"/>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21" name="Text Box 51"/>
          <p:cNvSpPr txBox="1">
            <a:spLocks noChangeArrowheads="1"/>
          </p:cNvSpPr>
          <p:nvPr/>
        </p:nvSpPr>
        <p:spPr bwMode="auto">
          <a:xfrm>
            <a:off x="2193429" y="2400020"/>
            <a:ext cx="872355"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Convening</a:t>
            </a:r>
          </a:p>
          <a:p>
            <a:pPr algn="ct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Of Full </a:t>
            </a:r>
          </a:p>
          <a:p>
            <a:pPr algn="ct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Committee</a:t>
            </a:r>
            <a:endParaRPr lang="en-US" altLang="en-US" sz="1200" dirty="0">
              <a:latin typeface="Times New Roman" panose="02020603050405020304" pitchFamily="18" charset="0"/>
              <a:cs typeface="Times New Roman" panose="02020603050405020304" pitchFamily="18" charset="0"/>
            </a:endParaRPr>
          </a:p>
        </p:txBody>
      </p:sp>
      <p:sp>
        <p:nvSpPr>
          <p:cNvPr id="22" name="Line 52"/>
          <p:cNvSpPr>
            <a:spLocks noChangeShapeType="1"/>
          </p:cNvSpPr>
          <p:nvPr/>
        </p:nvSpPr>
        <p:spPr bwMode="auto">
          <a:xfrm flipV="1">
            <a:off x="2514600" y="3141382"/>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23" name="Text Box 53"/>
          <p:cNvSpPr txBox="1">
            <a:spLocks noChangeArrowheads="1"/>
          </p:cNvSpPr>
          <p:nvPr/>
        </p:nvSpPr>
        <p:spPr bwMode="auto">
          <a:xfrm>
            <a:off x="3581401" y="2610383"/>
            <a:ext cx="2371724" cy="27699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b="1" dirty="0" smtClean="0">
                <a:solidFill>
                  <a:srgbClr val="FF0000"/>
                </a:solidFill>
                <a:effectLst>
                  <a:outerShdw blurRad="38100" dist="38100" dir="2700000" algn="tl">
                    <a:srgbClr val="000000">
                      <a:alpha val="43137"/>
                    </a:srgbClr>
                  </a:outerShdw>
                </a:effectLst>
              </a:rPr>
              <a:t>No </a:t>
            </a:r>
            <a:r>
              <a:rPr lang="en-US" altLang="en-US" sz="1200" b="1" dirty="0" err="1" smtClean="0">
                <a:solidFill>
                  <a:srgbClr val="FF0000"/>
                </a:solidFill>
                <a:effectLst>
                  <a:outerShdw blurRad="38100" dist="38100" dir="2700000" algn="tl">
                    <a:srgbClr val="000000">
                      <a:alpha val="43137"/>
                    </a:srgbClr>
                  </a:outerShdw>
                </a:effectLst>
              </a:rPr>
              <a:t>Mtgs</a:t>
            </a:r>
            <a:r>
              <a:rPr lang="en-US" altLang="en-US" sz="1200" b="1" dirty="0" smtClean="0">
                <a:solidFill>
                  <a:srgbClr val="FF0000"/>
                </a:solidFill>
                <a:effectLst>
                  <a:outerShdw blurRad="38100" dist="38100" dir="2700000" algn="tl">
                    <a:srgbClr val="000000">
                      <a:alpha val="43137"/>
                    </a:srgbClr>
                  </a:outerShdw>
                </a:effectLst>
              </a:rPr>
              <a:t> For 1 year</a:t>
            </a:r>
            <a:endParaRPr lang="en-US" altLang="en-US" sz="1200" b="1" dirty="0">
              <a:solidFill>
                <a:srgbClr val="FF0000"/>
              </a:solidFill>
              <a:effectLst>
                <a:outerShdw blurRad="38100" dist="38100" dir="2700000" algn="tl">
                  <a:srgbClr val="000000">
                    <a:alpha val="43137"/>
                  </a:srgbClr>
                </a:outerShdw>
              </a:effectLst>
            </a:endParaRPr>
          </a:p>
        </p:txBody>
      </p:sp>
      <p:sp>
        <p:nvSpPr>
          <p:cNvPr id="24" name="Line 54"/>
          <p:cNvSpPr>
            <a:spLocks noChangeShapeType="1"/>
          </p:cNvSpPr>
          <p:nvPr/>
        </p:nvSpPr>
        <p:spPr bwMode="auto">
          <a:xfrm flipV="1">
            <a:off x="7315200" y="3115982"/>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25" name="Text Box 55"/>
          <p:cNvSpPr txBox="1">
            <a:spLocks noChangeArrowheads="1"/>
          </p:cNvSpPr>
          <p:nvPr/>
        </p:nvSpPr>
        <p:spPr bwMode="auto">
          <a:xfrm>
            <a:off x="5665787" y="2317251"/>
            <a:ext cx="1192213"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Meeting in</a:t>
            </a:r>
          </a:p>
          <a:p>
            <a:pPr algn="ct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Sterling, VA</a:t>
            </a:r>
          </a:p>
          <a:p>
            <a:pPr algn="ct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1/8-12/18</a:t>
            </a:r>
            <a:endParaRPr lang="en-US" altLang="en-US" sz="1200" dirty="0">
              <a:latin typeface="Times New Roman" panose="02020603050405020304" pitchFamily="18" charset="0"/>
              <a:cs typeface="Times New Roman" panose="02020603050405020304" pitchFamily="18" charset="0"/>
            </a:endParaRPr>
          </a:p>
        </p:txBody>
      </p:sp>
      <p:sp>
        <p:nvSpPr>
          <p:cNvPr id="26" name="Line 56"/>
          <p:cNvSpPr>
            <a:spLocks noChangeShapeType="1"/>
          </p:cNvSpPr>
          <p:nvPr/>
        </p:nvSpPr>
        <p:spPr bwMode="auto">
          <a:xfrm flipV="1">
            <a:off x="7772400" y="3115982"/>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27" name="Text Box 57"/>
          <p:cNvSpPr txBox="1">
            <a:spLocks noChangeArrowheads="1"/>
          </p:cNvSpPr>
          <p:nvPr/>
        </p:nvSpPr>
        <p:spPr bwMode="auto">
          <a:xfrm>
            <a:off x="2807742" y="4071430"/>
            <a:ext cx="438150" cy="2746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200" dirty="0"/>
              <a:t>Dec</a:t>
            </a:r>
          </a:p>
        </p:txBody>
      </p:sp>
      <p:sp>
        <p:nvSpPr>
          <p:cNvPr id="28" name="Text Box 58"/>
          <p:cNvSpPr txBox="1">
            <a:spLocks noChangeArrowheads="1"/>
          </p:cNvSpPr>
          <p:nvPr/>
        </p:nvSpPr>
        <p:spPr bwMode="auto">
          <a:xfrm>
            <a:off x="6929629" y="2469651"/>
            <a:ext cx="918971"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Proposed</a:t>
            </a:r>
          </a:p>
          <a:p>
            <a:pPr algn="ct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Rule</a:t>
            </a:r>
          </a:p>
          <a:p>
            <a:pPr algn="ct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Publication</a:t>
            </a:r>
            <a:endParaRPr lang="en-US" altLang="en-US" sz="1200" dirty="0">
              <a:latin typeface="Times New Roman" panose="02020603050405020304" pitchFamily="18" charset="0"/>
              <a:cs typeface="Times New Roman" panose="02020603050405020304" pitchFamily="18" charset="0"/>
            </a:endParaRPr>
          </a:p>
        </p:txBody>
      </p:sp>
      <p:sp>
        <p:nvSpPr>
          <p:cNvPr id="29" name="Text Box 60"/>
          <p:cNvSpPr txBox="1">
            <a:spLocks noChangeArrowheads="1"/>
          </p:cNvSpPr>
          <p:nvPr/>
        </p:nvSpPr>
        <p:spPr bwMode="auto">
          <a:xfrm>
            <a:off x="7848600" y="2658782"/>
            <a:ext cx="502061" cy="46166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Final</a:t>
            </a:r>
          </a:p>
          <a:p>
            <a:pPr algn="ct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Rule</a:t>
            </a:r>
            <a:endParaRPr lang="en-US" altLang="en-US" sz="1200" dirty="0">
              <a:latin typeface="Times New Roman" panose="02020603050405020304" pitchFamily="18" charset="0"/>
              <a:cs typeface="Times New Roman" panose="02020603050405020304" pitchFamily="18" charset="0"/>
            </a:endParaRPr>
          </a:p>
        </p:txBody>
      </p:sp>
      <p:sp>
        <p:nvSpPr>
          <p:cNvPr id="30" name="Line 63"/>
          <p:cNvSpPr>
            <a:spLocks noChangeShapeType="1"/>
          </p:cNvSpPr>
          <p:nvPr/>
        </p:nvSpPr>
        <p:spPr bwMode="auto">
          <a:xfrm flipV="1">
            <a:off x="8001000" y="3115982"/>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31" name="Line 52"/>
          <p:cNvSpPr>
            <a:spLocks noChangeShapeType="1"/>
          </p:cNvSpPr>
          <p:nvPr/>
        </p:nvSpPr>
        <p:spPr bwMode="auto">
          <a:xfrm flipV="1">
            <a:off x="2612571" y="3115982"/>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32" name="Line 52"/>
          <p:cNvSpPr>
            <a:spLocks noChangeShapeType="1"/>
          </p:cNvSpPr>
          <p:nvPr/>
        </p:nvSpPr>
        <p:spPr bwMode="auto">
          <a:xfrm flipV="1">
            <a:off x="2689746" y="3115982"/>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33" name="Left-Right Arrow 32"/>
          <p:cNvSpPr/>
          <p:nvPr/>
        </p:nvSpPr>
        <p:spPr>
          <a:xfrm>
            <a:off x="3503557" y="2889615"/>
            <a:ext cx="2730074" cy="165808"/>
          </a:xfrm>
          <a:prstGeom prst="leftRightArrow">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4" name="Line 52"/>
          <p:cNvSpPr>
            <a:spLocks noChangeShapeType="1"/>
          </p:cNvSpPr>
          <p:nvPr/>
        </p:nvSpPr>
        <p:spPr bwMode="auto">
          <a:xfrm flipV="1">
            <a:off x="3090182" y="3120447"/>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35" name="Text Box 9"/>
          <p:cNvSpPr txBox="1">
            <a:spLocks noChangeArrowheads="1"/>
          </p:cNvSpPr>
          <p:nvPr/>
        </p:nvSpPr>
        <p:spPr bwMode="auto">
          <a:xfrm>
            <a:off x="2819400" y="4668118"/>
            <a:ext cx="646331" cy="92333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latin typeface="Times New Roman" panose="02020603050405020304" pitchFamily="18" charset="0"/>
                <a:cs typeface="Times New Roman" panose="02020603050405020304" pitchFamily="18" charset="0"/>
              </a:rPr>
              <a:t>Dec </a:t>
            </a:r>
          </a:p>
          <a:p>
            <a:pPr eaLnBrk="1" hangingPunct="1">
              <a:spcBef>
                <a:spcPct val="0"/>
              </a:spcBef>
              <a:buClrTx/>
              <a:buSzTx/>
              <a:buFontTx/>
              <a:buNone/>
            </a:pPr>
            <a:r>
              <a:rPr lang="en-US" altLang="en-US" sz="1800" dirty="0" smtClean="0">
                <a:latin typeface="Times New Roman" panose="02020603050405020304" pitchFamily="18" charset="0"/>
                <a:cs typeface="Times New Roman" panose="02020603050405020304" pitchFamily="18" charset="0"/>
              </a:rPr>
              <a:t>2016</a:t>
            </a:r>
          </a:p>
          <a:p>
            <a:pPr eaLnBrk="1" hangingPunct="1">
              <a:spcBef>
                <a:spcPct val="0"/>
              </a:spcBef>
              <a:buClrTx/>
              <a:buSzTx/>
              <a:buFontTx/>
              <a:buNone/>
            </a:pPr>
            <a:endParaRPr lang="en-US" altLang="en-US" sz="1800" dirty="0">
              <a:latin typeface="Times New Roman" panose="02020603050405020304" pitchFamily="18" charset="0"/>
              <a:cs typeface="Times New Roman" panose="02020603050405020304" pitchFamily="18" charset="0"/>
            </a:endParaRPr>
          </a:p>
        </p:txBody>
      </p:sp>
      <p:sp>
        <p:nvSpPr>
          <p:cNvPr id="36" name="Text Box 53"/>
          <p:cNvSpPr txBox="1">
            <a:spLocks noChangeArrowheads="1"/>
          </p:cNvSpPr>
          <p:nvPr/>
        </p:nvSpPr>
        <p:spPr bwMode="auto">
          <a:xfrm>
            <a:off x="3113425" y="3323041"/>
            <a:ext cx="923650"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dirty="0" err="1" smtClean="0">
                <a:latin typeface="Times New Roman" panose="02020603050405020304" pitchFamily="18" charset="0"/>
                <a:cs typeface="Times New Roman" panose="02020603050405020304" pitchFamily="18" charset="0"/>
              </a:rPr>
              <a:t>Mtg</a:t>
            </a:r>
            <a:r>
              <a:rPr lang="en-US" altLang="en-US" sz="1200" dirty="0" smtClean="0">
                <a:latin typeface="Times New Roman" panose="02020603050405020304" pitchFamily="18" charset="0"/>
                <a:cs typeface="Times New Roman" panose="02020603050405020304" pitchFamily="18" charset="0"/>
              </a:rPr>
              <a:t> in</a:t>
            </a:r>
          </a:p>
          <a:p>
            <a:pPr algn="ct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Atmore</a:t>
            </a:r>
          </a:p>
          <a:p>
            <a:pPr algn="ct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No Quorum</a:t>
            </a:r>
            <a:endParaRPr lang="en-US" altLang="en-US" sz="1200" dirty="0">
              <a:latin typeface="Times New Roman" panose="02020603050405020304" pitchFamily="18" charset="0"/>
              <a:cs typeface="Times New Roman" panose="02020603050405020304" pitchFamily="18" charset="0"/>
            </a:endParaRPr>
          </a:p>
        </p:txBody>
      </p:sp>
      <p:sp>
        <p:nvSpPr>
          <p:cNvPr id="37" name="Text Box 55"/>
          <p:cNvSpPr txBox="1">
            <a:spLocks noChangeArrowheads="1"/>
          </p:cNvSpPr>
          <p:nvPr/>
        </p:nvSpPr>
        <p:spPr bwMode="auto">
          <a:xfrm>
            <a:off x="6196901" y="1557483"/>
            <a:ext cx="1192213"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Other</a:t>
            </a:r>
          </a:p>
          <a:p>
            <a:pPr algn="ct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Calls, Webinars,</a:t>
            </a:r>
          </a:p>
          <a:p>
            <a:pPr algn="ct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Meeting</a:t>
            </a:r>
            <a:endParaRPr lang="en-US" altLang="en-US" sz="1200" dirty="0">
              <a:latin typeface="Times New Roman" panose="02020603050405020304" pitchFamily="18" charset="0"/>
              <a:cs typeface="Times New Roman" panose="02020603050405020304" pitchFamily="18" charset="0"/>
            </a:endParaRPr>
          </a:p>
        </p:txBody>
      </p:sp>
      <p:cxnSp>
        <p:nvCxnSpPr>
          <p:cNvPr id="38" name="Straight Arrow Connector 37"/>
          <p:cNvCxnSpPr>
            <a:endCxn id="37" idx="2"/>
          </p:cNvCxnSpPr>
          <p:nvPr/>
        </p:nvCxnSpPr>
        <p:spPr>
          <a:xfrm flipV="1">
            <a:off x="6793007" y="2203814"/>
            <a:ext cx="1" cy="641608"/>
          </a:xfrm>
          <a:prstGeom prst="straightConnector1">
            <a:avLst/>
          </a:prstGeom>
          <a:ln w="28575">
            <a:solidFill>
              <a:schemeClr val="accent1"/>
            </a:solidFill>
            <a:prstDash val="sysDot"/>
            <a:tailEnd type="arrow"/>
          </a:ln>
        </p:spPr>
        <p:style>
          <a:lnRef idx="1">
            <a:schemeClr val="accent1"/>
          </a:lnRef>
          <a:fillRef idx="0">
            <a:schemeClr val="accent1"/>
          </a:fillRef>
          <a:effectRef idx="0">
            <a:schemeClr val="accent1"/>
          </a:effectRef>
          <a:fontRef idx="minor">
            <a:schemeClr val="tx1"/>
          </a:fontRef>
        </p:style>
      </p:cxnSp>
      <p:cxnSp>
        <p:nvCxnSpPr>
          <p:cNvPr id="39" name="Straight Arrow Connector 38"/>
          <p:cNvCxnSpPr/>
          <p:nvPr/>
        </p:nvCxnSpPr>
        <p:spPr>
          <a:xfrm flipV="1">
            <a:off x="7772400" y="2277782"/>
            <a:ext cx="76200" cy="809625"/>
          </a:xfrm>
          <a:prstGeom prst="straightConnector1">
            <a:avLst/>
          </a:prstGeom>
          <a:ln w="28575">
            <a:solidFill>
              <a:schemeClr val="accent1"/>
            </a:solidFill>
            <a:prstDash val="sysDot"/>
            <a:tailEnd type="arrow"/>
          </a:ln>
        </p:spPr>
        <p:style>
          <a:lnRef idx="1">
            <a:schemeClr val="accent1"/>
          </a:lnRef>
          <a:fillRef idx="0">
            <a:schemeClr val="accent1"/>
          </a:fillRef>
          <a:effectRef idx="0">
            <a:schemeClr val="accent1"/>
          </a:effectRef>
          <a:fontRef idx="minor">
            <a:schemeClr val="tx1"/>
          </a:fontRef>
        </p:style>
      </p:cxnSp>
      <p:sp>
        <p:nvSpPr>
          <p:cNvPr id="40" name="Text Box 55"/>
          <p:cNvSpPr txBox="1">
            <a:spLocks noChangeArrowheads="1"/>
          </p:cNvSpPr>
          <p:nvPr/>
        </p:nvSpPr>
        <p:spPr bwMode="auto">
          <a:xfrm>
            <a:off x="7265987" y="1599185"/>
            <a:ext cx="1192213"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Other</a:t>
            </a:r>
          </a:p>
          <a:p>
            <a:pPr algn="ct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Calls, Webinars,</a:t>
            </a:r>
          </a:p>
          <a:p>
            <a:pPr algn="ctr" eaLnBrk="1" hangingPunct="1">
              <a:spcBef>
                <a:spcPct val="0"/>
              </a:spcBef>
              <a:buClrTx/>
              <a:buSzTx/>
              <a:buFontTx/>
              <a:buNone/>
            </a:pPr>
            <a:r>
              <a:rPr lang="en-US" altLang="en-US" sz="1200" dirty="0" smtClean="0">
                <a:latin typeface="Times New Roman" panose="02020603050405020304" pitchFamily="18" charset="0"/>
                <a:cs typeface="Times New Roman" panose="02020603050405020304" pitchFamily="18" charset="0"/>
              </a:rPr>
              <a:t>Meeting</a:t>
            </a:r>
            <a:endParaRPr lang="en-US" altLang="en-US" sz="1200" dirty="0">
              <a:latin typeface="Times New Roman" panose="02020603050405020304" pitchFamily="18" charset="0"/>
              <a:cs typeface="Times New Roman" panose="02020603050405020304" pitchFamily="18" charset="0"/>
            </a:endParaRPr>
          </a:p>
        </p:txBody>
      </p:sp>
      <p:sp>
        <p:nvSpPr>
          <p:cNvPr id="41" name="Text Box 9"/>
          <p:cNvSpPr txBox="1">
            <a:spLocks noChangeArrowheads="1"/>
          </p:cNvSpPr>
          <p:nvPr/>
        </p:nvSpPr>
        <p:spPr bwMode="auto">
          <a:xfrm>
            <a:off x="5334000" y="4659188"/>
            <a:ext cx="646331" cy="92333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latin typeface="Times New Roman" panose="02020603050405020304" pitchFamily="18" charset="0"/>
                <a:cs typeface="Times New Roman" panose="02020603050405020304" pitchFamily="18" charset="0"/>
              </a:rPr>
              <a:t>Dec </a:t>
            </a:r>
          </a:p>
          <a:p>
            <a:pPr eaLnBrk="1" hangingPunct="1">
              <a:spcBef>
                <a:spcPct val="0"/>
              </a:spcBef>
              <a:buClrTx/>
              <a:buSzTx/>
              <a:buFontTx/>
              <a:buNone/>
            </a:pPr>
            <a:r>
              <a:rPr lang="en-US" altLang="en-US" sz="1800" dirty="0" smtClean="0">
                <a:latin typeface="Times New Roman" panose="02020603050405020304" pitchFamily="18" charset="0"/>
                <a:cs typeface="Times New Roman" panose="02020603050405020304" pitchFamily="18" charset="0"/>
              </a:rPr>
              <a:t>2017</a:t>
            </a:r>
          </a:p>
          <a:p>
            <a:pPr eaLnBrk="1" hangingPunct="1">
              <a:spcBef>
                <a:spcPct val="0"/>
              </a:spcBef>
              <a:buClrTx/>
              <a:buSzTx/>
              <a:buFontTx/>
              <a:buNone/>
            </a:pPr>
            <a:endParaRPr lang="en-US" altLang="en-US" sz="1800" dirty="0">
              <a:latin typeface="Times New Roman" panose="02020603050405020304" pitchFamily="18" charset="0"/>
              <a:cs typeface="Times New Roman" panose="02020603050405020304" pitchFamily="18" charset="0"/>
            </a:endParaRPr>
          </a:p>
        </p:txBody>
      </p:sp>
      <p:sp>
        <p:nvSpPr>
          <p:cNvPr id="42" name="Line 47"/>
          <p:cNvSpPr>
            <a:spLocks noChangeShapeType="1"/>
          </p:cNvSpPr>
          <p:nvPr/>
        </p:nvSpPr>
        <p:spPr bwMode="auto">
          <a:xfrm flipV="1">
            <a:off x="5638800" y="3115982"/>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43" name="AutoShape 7"/>
          <p:cNvSpPr>
            <a:spLocks noChangeArrowheads="1"/>
          </p:cNvSpPr>
          <p:nvPr/>
        </p:nvSpPr>
        <p:spPr bwMode="auto">
          <a:xfrm>
            <a:off x="7239000" y="4030382"/>
            <a:ext cx="914400" cy="609600"/>
          </a:xfrm>
          <a:prstGeom prst="flowChartProcess">
            <a:avLst/>
          </a:prstGeom>
          <a:gradFill rotWithShape="0">
            <a:gsLst>
              <a:gs pos="0">
                <a:schemeClr val="accent2"/>
              </a:gs>
              <a:gs pos="50000">
                <a:srgbClr val="FFFFFF"/>
              </a:gs>
              <a:gs pos="100000">
                <a:schemeClr val="accent2"/>
              </a:gs>
            </a:gsLst>
            <a:lin ang="5400000" scaled="1"/>
          </a:gradFill>
          <a:ln>
            <a:noFill/>
          </a:ln>
          <a:effectLst>
            <a:prstShdw prst="shdw17" dist="17961" dir="2700000">
              <a:schemeClr val="accent2">
                <a:gamma/>
                <a:shade val="60000"/>
                <a:invGamma/>
              </a:schemeClr>
            </a:prstShdw>
          </a:effectLst>
          <a:extLst>
            <a:ext uri="{91240B29-F687-4F45-9708-019B960494DF}">
              <a14:hiddenLine xmlns:a14="http://schemas.microsoft.com/office/drawing/2010/main" w="9525">
                <a:solidFill>
                  <a:schemeClr val="tx1"/>
                </a:solidFill>
                <a:miter lim="800000"/>
                <a:headEnd/>
                <a:tailEnd/>
              </a14:hiddenLine>
            </a:ext>
          </a:extLst>
        </p:spPr>
        <p:txBody>
          <a:bodyPr wrap="none" anchor="ctr"/>
          <a:lstStyle/>
          <a:p>
            <a:pPr algn="ctr">
              <a:defRPr/>
            </a:pPr>
            <a:endParaRPr kumimoji="1" lang="en-US" sz="1200" b="1" dirty="0">
              <a:latin typeface="Times New Roman" panose="02020603050405020304" pitchFamily="18" charset="0"/>
              <a:cs typeface="Times New Roman" panose="02020603050405020304" pitchFamily="18" charset="0"/>
            </a:endParaRPr>
          </a:p>
        </p:txBody>
      </p:sp>
      <p:sp>
        <p:nvSpPr>
          <p:cNvPr id="44" name="Rectangle 43"/>
          <p:cNvSpPr/>
          <p:nvPr/>
        </p:nvSpPr>
        <p:spPr>
          <a:xfrm>
            <a:off x="7239000" y="4128053"/>
            <a:ext cx="928459" cy="369332"/>
          </a:xfrm>
          <a:prstGeom prst="rect">
            <a:avLst/>
          </a:prstGeom>
        </p:spPr>
        <p:txBody>
          <a:bodyPr wrap="none">
            <a:spAutoFit/>
          </a:bodyPr>
          <a:lstStyle/>
          <a:p>
            <a:r>
              <a:rPr kumimoji="1" lang="en-US" dirty="0" smtClean="0">
                <a:latin typeface="Times New Roman" panose="02020603050405020304" pitchFamily="18" charset="0"/>
                <a:cs typeface="Times New Roman" panose="02020603050405020304" pitchFamily="18" charset="0"/>
              </a:rPr>
              <a:t>Planned</a:t>
            </a:r>
            <a:endParaRPr lang="en-US" dirty="0">
              <a:latin typeface="Times New Roman" panose="02020603050405020304" pitchFamily="18" charset="0"/>
              <a:cs typeface="Times New Roman" panose="02020603050405020304" pitchFamily="18" charset="0"/>
            </a:endParaRPr>
          </a:p>
        </p:txBody>
      </p:sp>
      <p:sp>
        <p:nvSpPr>
          <p:cNvPr id="45" name="Rectangle 44"/>
          <p:cNvSpPr/>
          <p:nvPr/>
        </p:nvSpPr>
        <p:spPr>
          <a:xfrm>
            <a:off x="3748653" y="3108805"/>
            <a:ext cx="1819729" cy="276999"/>
          </a:xfrm>
          <a:prstGeom prst="rect">
            <a:avLst/>
          </a:prstGeom>
        </p:spPr>
        <p:txBody>
          <a:bodyPr wrap="none">
            <a:spAutoFit/>
          </a:bodyPr>
          <a:lstStyle/>
          <a:p>
            <a:pPr algn="ctr">
              <a:spcBef>
                <a:spcPct val="0"/>
              </a:spcBef>
            </a:pPr>
            <a:r>
              <a:rPr lang="en-US" altLang="en-US" sz="1200" b="1" dirty="0">
                <a:latin typeface="Times New Roman" panose="02020603050405020304" pitchFamily="18" charset="0"/>
                <a:cs typeface="Times New Roman" panose="02020603050405020304" pitchFamily="18" charset="0"/>
              </a:rPr>
              <a:t>REQUESTED Extension</a:t>
            </a:r>
          </a:p>
        </p:txBody>
      </p:sp>
      <p:sp>
        <p:nvSpPr>
          <p:cNvPr id="46" name="Text Box 16"/>
          <p:cNvSpPr txBox="1">
            <a:spLocks noChangeArrowheads="1"/>
          </p:cNvSpPr>
          <p:nvPr/>
        </p:nvSpPr>
        <p:spPr bwMode="auto">
          <a:xfrm>
            <a:off x="4423569" y="4623049"/>
            <a:ext cx="646331"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latin typeface="Times New Roman" panose="02020603050405020304" pitchFamily="18" charset="0"/>
                <a:cs typeface="Times New Roman" panose="02020603050405020304" pitchFamily="18" charset="0"/>
              </a:rPr>
              <a:t>Sep</a:t>
            </a:r>
          </a:p>
          <a:p>
            <a:pPr eaLnBrk="1" hangingPunct="1">
              <a:spcBef>
                <a:spcPct val="0"/>
              </a:spcBef>
              <a:buClrTx/>
              <a:buSzTx/>
              <a:buFontTx/>
              <a:buNone/>
            </a:pPr>
            <a:r>
              <a:rPr lang="en-US" altLang="en-US" sz="1800" dirty="0" smtClean="0">
                <a:latin typeface="Times New Roman" panose="02020603050405020304" pitchFamily="18" charset="0"/>
                <a:cs typeface="Times New Roman" panose="02020603050405020304" pitchFamily="18" charset="0"/>
              </a:rPr>
              <a:t>2017</a:t>
            </a:r>
            <a:endParaRPr lang="en-US" altLang="en-US" sz="1800" dirty="0">
              <a:latin typeface="Times New Roman" panose="02020603050405020304" pitchFamily="18" charset="0"/>
              <a:cs typeface="Times New Roman" panose="02020603050405020304" pitchFamily="18" charset="0"/>
            </a:endParaRPr>
          </a:p>
        </p:txBody>
      </p:sp>
      <p:sp>
        <p:nvSpPr>
          <p:cNvPr id="47" name="Line 47"/>
          <p:cNvSpPr>
            <a:spLocks noChangeShapeType="1"/>
          </p:cNvSpPr>
          <p:nvPr/>
        </p:nvSpPr>
        <p:spPr bwMode="auto">
          <a:xfrm flipV="1">
            <a:off x="4724400" y="3323040"/>
            <a:ext cx="0" cy="707341"/>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Tree>
    <p:extLst>
      <p:ext uri="{BB962C8B-B14F-4D97-AF65-F5344CB8AC3E}">
        <p14:creationId xmlns:p14="http://schemas.microsoft.com/office/powerpoint/2010/main" val="343017689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7" presetClass="entr" presetSubtype="1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 calcmode="lin" valueType="num">
                                      <p:cBhvr>
                                        <p:cTn id="7" dur="500" fill="hold"/>
                                        <p:tgtEl>
                                          <p:spTgt spid="3"/>
                                        </p:tgtEl>
                                        <p:attrNameLst>
                                          <p:attrName>ppt_w</p:attrName>
                                        </p:attrNameLst>
                                      </p:cBhvr>
                                      <p:tavLst>
                                        <p:tav tm="0">
                                          <p:val>
                                            <p:fltVal val="0"/>
                                          </p:val>
                                        </p:tav>
                                        <p:tav tm="100000">
                                          <p:val>
                                            <p:strVal val="#ppt_w"/>
                                          </p:val>
                                        </p:tav>
                                      </p:tavLst>
                                    </p:anim>
                                    <p:anim calcmode="lin" valueType="num">
                                      <p:cBhvr>
                                        <p:cTn id="8" dur="500" fill="hold"/>
                                        <p:tgtEl>
                                          <p:spTgt spid="3"/>
                                        </p:tgtEl>
                                        <p:attrNameLst>
                                          <p:attrName>ppt_h</p:attrName>
                                        </p:attrNameLst>
                                      </p:cBhvr>
                                      <p:tavLst>
                                        <p:tav tm="0">
                                          <p:val>
                                            <p:strVal val="#ppt_h"/>
                                          </p:val>
                                        </p:tav>
                                        <p:tav tm="100000">
                                          <p:val>
                                            <p:strVal val="#ppt_h"/>
                                          </p:val>
                                        </p:tav>
                                      </p:tavLst>
                                    </p:anim>
                                  </p:childTnLst>
                                </p:cTn>
                              </p:par>
                              <p:par>
                                <p:cTn id="9" presetID="9" presetClass="entr" presetSubtype="0" fill="hold" grpId="0" nodeType="withEffect">
                                  <p:stCondLst>
                                    <p:cond delay="0"/>
                                  </p:stCondLst>
                                  <p:childTnLst>
                                    <p:set>
                                      <p:cBhvr>
                                        <p:cTn id="10" dur="1" fill="hold">
                                          <p:stCondLst>
                                            <p:cond delay="0"/>
                                          </p:stCondLst>
                                        </p:cTn>
                                        <p:tgtEl>
                                          <p:spTgt spid="4"/>
                                        </p:tgtEl>
                                        <p:attrNameLst>
                                          <p:attrName>style.visibility</p:attrName>
                                        </p:attrNameLst>
                                      </p:cBhvr>
                                      <p:to>
                                        <p:strVal val="visible"/>
                                      </p:to>
                                    </p:set>
                                    <p:animEffect transition="in" filter="dissolve">
                                      <p:cBhvr>
                                        <p:cTn id="11" dur="500"/>
                                        <p:tgtEl>
                                          <p:spTgt spid="4"/>
                                        </p:tgtEl>
                                      </p:cBhvr>
                                    </p:animEffect>
                                  </p:childTnLst>
                                </p:cTn>
                              </p:par>
                            </p:childTnLst>
                          </p:cTn>
                        </p:par>
                        <p:par>
                          <p:cTn id="12" fill="hold">
                            <p:stCondLst>
                              <p:cond delay="500"/>
                            </p:stCondLst>
                            <p:childTnLst>
                              <p:par>
                                <p:cTn id="13" presetID="55" presetClass="entr" presetSubtype="0" fill="hold" grpId="0" nodeType="afterEffect">
                                  <p:stCondLst>
                                    <p:cond delay="0"/>
                                  </p:stCondLst>
                                  <p:childTnLst>
                                    <p:set>
                                      <p:cBhvr>
                                        <p:cTn id="14" dur="1" fill="hold">
                                          <p:stCondLst>
                                            <p:cond delay="0"/>
                                          </p:stCondLst>
                                        </p:cTn>
                                        <p:tgtEl>
                                          <p:spTgt spid="6"/>
                                        </p:tgtEl>
                                        <p:attrNameLst>
                                          <p:attrName>style.visibility</p:attrName>
                                        </p:attrNameLst>
                                      </p:cBhvr>
                                      <p:to>
                                        <p:strVal val="visible"/>
                                      </p:to>
                                    </p:set>
                                    <p:anim calcmode="lin" valueType="num">
                                      <p:cBhvr>
                                        <p:cTn id="15" dur="1000" fill="hold"/>
                                        <p:tgtEl>
                                          <p:spTgt spid="6"/>
                                        </p:tgtEl>
                                        <p:attrNameLst>
                                          <p:attrName>ppt_w</p:attrName>
                                        </p:attrNameLst>
                                      </p:cBhvr>
                                      <p:tavLst>
                                        <p:tav tm="0">
                                          <p:val>
                                            <p:strVal val="#ppt_w*0.70"/>
                                          </p:val>
                                        </p:tav>
                                        <p:tav tm="100000">
                                          <p:val>
                                            <p:strVal val="#ppt_w"/>
                                          </p:val>
                                        </p:tav>
                                      </p:tavLst>
                                    </p:anim>
                                    <p:anim calcmode="lin" valueType="num">
                                      <p:cBhvr>
                                        <p:cTn id="16" dur="1000" fill="hold"/>
                                        <p:tgtEl>
                                          <p:spTgt spid="6"/>
                                        </p:tgtEl>
                                        <p:attrNameLst>
                                          <p:attrName>ppt_h</p:attrName>
                                        </p:attrNameLst>
                                      </p:cBhvr>
                                      <p:tavLst>
                                        <p:tav tm="0">
                                          <p:val>
                                            <p:strVal val="#ppt_h"/>
                                          </p:val>
                                        </p:tav>
                                        <p:tav tm="100000">
                                          <p:val>
                                            <p:strVal val="#ppt_h"/>
                                          </p:val>
                                        </p:tav>
                                      </p:tavLst>
                                    </p:anim>
                                    <p:animEffect transition="in" filter="fade">
                                      <p:cBhvr>
                                        <p:cTn id="17" dur="1000"/>
                                        <p:tgtEl>
                                          <p:spTgt spid="6"/>
                                        </p:tgtEl>
                                      </p:cBhvr>
                                    </p:animEffect>
                                  </p:childTnLst>
                                </p:cTn>
                              </p:par>
                            </p:childTnLst>
                          </p:cTn>
                        </p:par>
                        <p:par>
                          <p:cTn id="18" fill="hold">
                            <p:stCondLst>
                              <p:cond delay="1500"/>
                            </p:stCondLst>
                            <p:childTnLst>
                              <p:par>
                                <p:cTn id="19" presetID="55" presetClass="entr" presetSubtype="0" fill="hold" grpId="0" nodeType="afterEffect">
                                  <p:stCondLst>
                                    <p:cond delay="0"/>
                                  </p:stCondLst>
                                  <p:childTnLst>
                                    <p:set>
                                      <p:cBhvr>
                                        <p:cTn id="20" dur="1" fill="hold">
                                          <p:stCondLst>
                                            <p:cond delay="0"/>
                                          </p:stCondLst>
                                        </p:cTn>
                                        <p:tgtEl>
                                          <p:spTgt spid="7"/>
                                        </p:tgtEl>
                                        <p:attrNameLst>
                                          <p:attrName>style.visibility</p:attrName>
                                        </p:attrNameLst>
                                      </p:cBhvr>
                                      <p:to>
                                        <p:strVal val="visible"/>
                                      </p:to>
                                    </p:set>
                                    <p:anim calcmode="lin" valueType="num">
                                      <p:cBhvr>
                                        <p:cTn id="21" dur="1000" fill="hold"/>
                                        <p:tgtEl>
                                          <p:spTgt spid="7"/>
                                        </p:tgtEl>
                                        <p:attrNameLst>
                                          <p:attrName>ppt_w</p:attrName>
                                        </p:attrNameLst>
                                      </p:cBhvr>
                                      <p:tavLst>
                                        <p:tav tm="0">
                                          <p:val>
                                            <p:strVal val="#ppt_w*0.70"/>
                                          </p:val>
                                        </p:tav>
                                        <p:tav tm="100000">
                                          <p:val>
                                            <p:strVal val="#ppt_w"/>
                                          </p:val>
                                        </p:tav>
                                      </p:tavLst>
                                    </p:anim>
                                    <p:anim calcmode="lin" valueType="num">
                                      <p:cBhvr>
                                        <p:cTn id="22" dur="1000" fill="hold"/>
                                        <p:tgtEl>
                                          <p:spTgt spid="7"/>
                                        </p:tgtEl>
                                        <p:attrNameLst>
                                          <p:attrName>ppt_h</p:attrName>
                                        </p:attrNameLst>
                                      </p:cBhvr>
                                      <p:tavLst>
                                        <p:tav tm="0">
                                          <p:val>
                                            <p:strVal val="#ppt_h"/>
                                          </p:val>
                                        </p:tav>
                                        <p:tav tm="100000">
                                          <p:val>
                                            <p:strVal val="#ppt_h"/>
                                          </p:val>
                                        </p:tav>
                                      </p:tavLst>
                                    </p:anim>
                                    <p:animEffect transition="in" filter="fade">
                                      <p:cBhvr>
                                        <p:cTn id="23" dur="1000"/>
                                        <p:tgtEl>
                                          <p:spTgt spid="7"/>
                                        </p:tgtEl>
                                      </p:cBhvr>
                                    </p:animEffect>
                                  </p:childTnLst>
                                </p:cTn>
                              </p:par>
                            </p:childTnLst>
                          </p:cTn>
                        </p:par>
                        <p:par>
                          <p:cTn id="24" fill="hold">
                            <p:stCondLst>
                              <p:cond delay="2500"/>
                            </p:stCondLst>
                            <p:childTnLst>
                              <p:par>
                                <p:cTn id="25" presetID="9" presetClass="entr" presetSubtype="0" fill="hold" grpId="0" nodeType="afterEffect">
                                  <p:stCondLst>
                                    <p:cond delay="0"/>
                                  </p:stCondLst>
                                  <p:childTnLst>
                                    <p:set>
                                      <p:cBhvr>
                                        <p:cTn id="26" dur="1" fill="hold">
                                          <p:stCondLst>
                                            <p:cond delay="0"/>
                                          </p:stCondLst>
                                        </p:cTn>
                                        <p:tgtEl>
                                          <p:spTgt spid="12"/>
                                        </p:tgtEl>
                                        <p:attrNameLst>
                                          <p:attrName>style.visibility</p:attrName>
                                        </p:attrNameLst>
                                      </p:cBhvr>
                                      <p:to>
                                        <p:strVal val="visible"/>
                                      </p:to>
                                    </p:set>
                                    <p:animEffect transition="in" filter="dissolve">
                                      <p:cBhvr>
                                        <p:cTn id="27" dur="500"/>
                                        <p:tgtEl>
                                          <p:spTgt spid="12"/>
                                        </p:tgtEl>
                                      </p:cBhvr>
                                    </p:animEffect>
                                  </p:childTnLst>
                                </p:cTn>
                              </p:par>
                            </p:childTnLst>
                          </p:cTn>
                        </p:par>
                        <p:par>
                          <p:cTn id="28" fill="hold">
                            <p:stCondLst>
                              <p:cond delay="3000"/>
                            </p:stCondLst>
                            <p:childTnLst>
                              <p:par>
                                <p:cTn id="29" presetID="9" presetClass="entr" presetSubtype="0" fill="hold" grpId="0" nodeType="afterEffect">
                                  <p:stCondLst>
                                    <p:cond delay="0"/>
                                  </p:stCondLst>
                                  <p:childTnLst>
                                    <p:set>
                                      <p:cBhvr>
                                        <p:cTn id="30" dur="1" fill="hold">
                                          <p:stCondLst>
                                            <p:cond delay="0"/>
                                          </p:stCondLst>
                                        </p:cTn>
                                        <p:tgtEl>
                                          <p:spTgt spid="17"/>
                                        </p:tgtEl>
                                        <p:attrNameLst>
                                          <p:attrName>style.visibility</p:attrName>
                                        </p:attrNameLst>
                                      </p:cBhvr>
                                      <p:to>
                                        <p:strVal val="visible"/>
                                      </p:to>
                                    </p:set>
                                    <p:animEffect transition="in" filter="dissolve">
                                      <p:cBhvr>
                                        <p:cTn id="31" dur="500"/>
                                        <p:tgtEl>
                                          <p:spTgt spid="17"/>
                                        </p:tgtEl>
                                      </p:cBhvr>
                                    </p:animEffect>
                                  </p:childTnLst>
                                </p:cTn>
                              </p:par>
                            </p:childTnLst>
                          </p:cTn>
                        </p:par>
                        <p:par>
                          <p:cTn id="32" fill="hold">
                            <p:stCondLst>
                              <p:cond delay="3500"/>
                            </p:stCondLst>
                            <p:childTnLst>
                              <p:par>
                                <p:cTn id="33" presetID="9" presetClass="entr" presetSubtype="0" fill="hold" grpId="0" nodeType="afterEffect">
                                  <p:stCondLst>
                                    <p:cond delay="0"/>
                                  </p:stCondLst>
                                  <p:childTnLst>
                                    <p:set>
                                      <p:cBhvr>
                                        <p:cTn id="34" dur="1" fill="hold">
                                          <p:stCondLst>
                                            <p:cond delay="0"/>
                                          </p:stCondLst>
                                        </p:cTn>
                                        <p:tgtEl>
                                          <p:spTgt spid="18"/>
                                        </p:tgtEl>
                                        <p:attrNameLst>
                                          <p:attrName>style.visibility</p:attrName>
                                        </p:attrNameLst>
                                      </p:cBhvr>
                                      <p:to>
                                        <p:strVal val="visible"/>
                                      </p:to>
                                    </p:set>
                                    <p:animEffect transition="in" filter="dissolve">
                                      <p:cBhvr>
                                        <p:cTn id="35" dur="500"/>
                                        <p:tgtEl>
                                          <p:spTgt spid="18"/>
                                        </p:tgtEl>
                                      </p:cBhvr>
                                    </p:animEffect>
                                  </p:childTnLst>
                                </p:cTn>
                              </p:par>
                            </p:childTnLst>
                          </p:cTn>
                        </p:par>
                        <p:par>
                          <p:cTn id="36" fill="hold">
                            <p:stCondLst>
                              <p:cond delay="4000"/>
                            </p:stCondLst>
                            <p:childTnLst>
                              <p:par>
                                <p:cTn id="37" presetID="9" presetClass="entr" presetSubtype="0" fill="hold" grpId="0" nodeType="afterEffect">
                                  <p:stCondLst>
                                    <p:cond delay="0"/>
                                  </p:stCondLst>
                                  <p:childTnLst>
                                    <p:set>
                                      <p:cBhvr>
                                        <p:cTn id="38" dur="1" fill="hold">
                                          <p:stCondLst>
                                            <p:cond delay="0"/>
                                          </p:stCondLst>
                                        </p:cTn>
                                        <p:tgtEl>
                                          <p:spTgt spid="13"/>
                                        </p:tgtEl>
                                        <p:attrNameLst>
                                          <p:attrName>style.visibility</p:attrName>
                                        </p:attrNameLst>
                                      </p:cBhvr>
                                      <p:to>
                                        <p:strVal val="visible"/>
                                      </p:to>
                                    </p:set>
                                    <p:animEffect transition="in" filter="dissolve">
                                      <p:cBhvr>
                                        <p:cTn id="39" dur="500"/>
                                        <p:tgtEl>
                                          <p:spTgt spid="13"/>
                                        </p:tgtEl>
                                      </p:cBhvr>
                                    </p:animEffect>
                                  </p:childTnLst>
                                </p:cTn>
                              </p:par>
                            </p:childTnLst>
                          </p:cTn>
                        </p:par>
                        <p:par>
                          <p:cTn id="40" fill="hold">
                            <p:stCondLst>
                              <p:cond delay="4500"/>
                            </p:stCondLst>
                            <p:childTnLst>
                              <p:par>
                                <p:cTn id="41" presetID="9" presetClass="entr" presetSubtype="0" fill="hold" grpId="0" nodeType="afterEffect">
                                  <p:stCondLst>
                                    <p:cond delay="0"/>
                                  </p:stCondLst>
                                  <p:childTnLst>
                                    <p:set>
                                      <p:cBhvr>
                                        <p:cTn id="42" dur="1" fill="hold">
                                          <p:stCondLst>
                                            <p:cond delay="0"/>
                                          </p:stCondLst>
                                        </p:cTn>
                                        <p:tgtEl>
                                          <p:spTgt spid="15"/>
                                        </p:tgtEl>
                                        <p:attrNameLst>
                                          <p:attrName>style.visibility</p:attrName>
                                        </p:attrNameLst>
                                      </p:cBhvr>
                                      <p:to>
                                        <p:strVal val="visible"/>
                                      </p:to>
                                    </p:set>
                                    <p:animEffect transition="in" filter="dissolve">
                                      <p:cBhvr>
                                        <p:cTn id="43" dur="500"/>
                                        <p:tgtEl>
                                          <p:spTgt spid="15"/>
                                        </p:tgtEl>
                                      </p:cBhvr>
                                    </p:animEffect>
                                  </p:childTnLst>
                                </p:cTn>
                              </p:par>
                            </p:childTnLst>
                          </p:cTn>
                        </p:par>
                        <p:par>
                          <p:cTn id="44" fill="hold">
                            <p:stCondLst>
                              <p:cond delay="5000"/>
                            </p:stCondLst>
                            <p:childTnLst>
                              <p:par>
                                <p:cTn id="45" presetID="9" presetClass="entr" presetSubtype="0" fill="hold" grpId="0" nodeType="afterEffect">
                                  <p:stCondLst>
                                    <p:cond delay="0"/>
                                  </p:stCondLst>
                                  <p:childTnLst>
                                    <p:set>
                                      <p:cBhvr>
                                        <p:cTn id="46" dur="1" fill="hold">
                                          <p:stCondLst>
                                            <p:cond delay="0"/>
                                          </p:stCondLst>
                                        </p:cTn>
                                        <p:tgtEl>
                                          <p:spTgt spid="14"/>
                                        </p:tgtEl>
                                        <p:attrNameLst>
                                          <p:attrName>style.visibility</p:attrName>
                                        </p:attrNameLst>
                                      </p:cBhvr>
                                      <p:to>
                                        <p:strVal val="visible"/>
                                      </p:to>
                                    </p:set>
                                    <p:animEffect transition="in" filter="dissolve">
                                      <p:cBhvr>
                                        <p:cTn id="47" dur="500"/>
                                        <p:tgtEl>
                                          <p:spTgt spid="14"/>
                                        </p:tgtEl>
                                      </p:cBhvr>
                                    </p:animEffect>
                                  </p:childTnLst>
                                </p:cTn>
                              </p:par>
                            </p:childTnLst>
                          </p:cTn>
                        </p:par>
                        <p:par>
                          <p:cTn id="48" fill="hold">
                            <p:stCondLst>
                              <p:cond delay="5500"/>
                            </p:stCondLst>
                            <p:childTnLst>
                              <p:par>
                                <p:cTn id="49" presetID="9" presetClass="entr" presetSubtype="0" fill="hold" grpId="0" nodeType="afterEffect">
                                  <p:stCondLst>
                                    <p:cond delay="0"/>
                                  </p:stCondLst>
                                  <p:childTnLst>
                                    <p:set>
                                      <p:cBhvr>
                                        <p:cTn id="50" dur="1" fill="hold">
                                          <p:stCondLst>
                                            <p:cond delay="0"/>
                                          </p:stCondLst>
                                        </p:cTn>
                                        <p:tgtEl>
                                          <p:spTgt spid="8"/>
                                        </p:tgtEl>
                                        <p:attrNameLst>
                                          <p:attrName>style.visibility</p:attrName>
                                        </p:attrNameLst>
                                      </p:cBhvr>
                                      <p:to>
                                        <p:strVal val="visible"/>
                                      </p:to>
                                    </p:set>
                                    <p:animEffect transition="in" filter="dissolve">
                                      <p:cBhvr>
                                        <p:cTn id="51" dur="500"/>
                                        <p:tgtEl>
                                          <p:spTgt spid="8"/>
                                        </p:tgtEl>
                                      </p:cBhvr>
                                    </p:animEffect>
                                  </p:childTnLst>
                                </p:cTn>
                              </p:par>
                            </p:childTnLst>
                          </p:cTn>
                        </p:par>
                        <p:par>
                          <p:cTn id="52" fill="hold">
                            <p:stCondLst>
                              <p:cond delay="6000"/>
                            </p:stCondLst>
                            <p:childTnLst>
                              <p:par>
                                <p:cTn id="53" presetID="9" presetClass="entr" presetSubtype="0" fill="hold" grpId="0" nodeType="afterEffect">
                                  <p:stCondLst>
                                    <p:cond delay="0"/>
                                  </p:stCondLst>
                                  <p:childTnLst>
                                    <p:set>
                                      <p:cBhvr>
                                        <p:cTn id="54" dur="1" fill="hold">
                                          <p:stCondLst>
                                            <p:cond delay="0"/>
                                          </p:stCondLst>
                                        </p:cTn>
                                        <p:tgtEl>
                                          <p:spTgt spid="22"/>
                                        </p:tgtEl>
                                        <p:attrNameLst>
                                          <p:attrName>style.visibility</p:attrName>
                                        </p:attrNameLst>
                                      </p:cBhvr>
                                      <p:to>
                                        <p:strVal val="visible"/>
                                      </p:to>
                                    </p:set>
                                    <p:animEffect transition="in" filter="dissolve">
                                      <p:cBhvr>
                                        <p:cTn id="55" dur="500"/>
                                        <p:tgtEl>
                                          <p:spTgt spid="22"/>
                                        </p:tgtEl>
                                      </p:cBhvr>
                                    </p:animEffect>
                                  </p:childTnLst>
                                </p:cTn>
                              </p:par>
                            </p:childTnLst>
                          </p:cTn>
                        </p:par>
                        <p:par>
                          <p:cTn id="56" fill="hold">
                            <p:stCondLst>
                              <p:cond delay="6500"/>
                            </p:stCondLst>
                            <p:childTnLst>
                              <p:par>
                                <p:cTn id="57" presetID="9" presetClass="entr" presetSubtype="0" fill="hold" grpId="0" nodeType="afterEffect">
                                  <p:stCondLst>
                                    <p:cond delay="0"/>
                                  </p:stCondLst>
                                  <p:childTnLst>
                                    <p:set>
                                      <p:cBhvr>
                                        <p:cTn id="58" dur="1" fill="hold">
                                          <p:stCondLst>
                                            <p:cond delay="0"/>
                                          </p:stCondLst>
                                        </p:cTn>
                                        <p:tgtEl>
                                          <p:spTgt spid="31"/>
                                        </p:tgtEl>
                                        <p:attrNameLst>
                                          <p:attrName>style.visibility</p:attrName>
                                        </p:attrNameLst>
                                      </p:cBhvr>
                                      <p:to>
                                        <p:strVal val="visible"/>
                                      </p:to>
                                    </p:set>
                                    <p:animEffect transition="in" filter="dissolve">
                                      <p:cBhvr>
                                        <p:cTn id="59" dur="500"/>
                                        <p:tgtEl>
                                          <p:spTgt spid="31"/>
                                        </p:tgtEl>
                                      </p:cBhvr>
                                    </p:animEffect>
                                  </p:childTnLst>
                                </p:cTn>
                              </p:par>
                            </p:childTnLst>
                          </p:cTn>
                        </p:par>
                        <p:par>
                          <p:cTn id="60" fill="hold">
                            <p:stCondLst>
                              <p:cond delay="7000"/>
                            </p:stCondLst>
                            <p:childTnLst>
                              <p:par>
                                <p:cTn id="61" presetID="9" presetClass="entr" presetSubtype="0" fill="hold" grpId="0" nodeType="afterEffect">
                                  <p:stCondLst>
                                    <p:cond delay="0"/>
                                  </p:stCondLst>
                                  <p:childTnLst>
                                    <p:set>
                                      <p:cBhvr>
                                        <p:cTn id="62" dur="1" fill="hold">
                                          <p:stCondLst>
                                            <p:cond delay="0"/>
                                          </p:stCondLst>
                                        </p:cTn>
                                        <p:tgtEl>
                                          <p:spTgt spid="32"/>
                                        </p:tgtEl>
                                        <p:attrNameLst>
                                          <p:attrName>style.visibility</p:attrName>
                                        </p:attrNameLst>
                                      </p:cBhvr>
                                      <p:to>
                                        <p:strVal val="visible"/>
                                      </p:to>
                                    </p:set>
                                    <p:animEffect transition="in" filter="dissolve">
                                      <p:cBhvr>
                                        <p:cTn id="63" dur="500"/>
                                        <p:tgtEl>
                                          <p:spTgt spid="32"/>
                                        </p:tgtEl>
                                      </p:cBhvr>
                                    </p:animEffect>
                                  </p:childTnLst>
                                </p:cTn>
                              </p:par>
                            </p:childTnLst>
                          </p:cTn>
                        </p:par>
                        <p:par>
                          <p:cTn id="64" fill="hold">
                            <p:stCondLst>
                              <p:cond delay="7500"/>
                            </p:stCondLst>
                            <p:childTnLst>
                              <p:par>
                                <p:cTn id="65" presetID="9" presetClass="entr" presetSubtype="0" fill="hold" grpId="0" nodeType="afterEffect">
                                  <p:stCondLst>
                                    <p:cond delay="0"/>
                                  </p:stCondLst>
                                  <p:childTnLst>
                                    <p:set>
                                      <p:cBhvr>
                                        <p:cTn id="66" dur="1" fill="hold">
                                          <p:stCondLst>
                                            <p:cond delay="0"/>
                                          </p:stCondLst>
                                        </p:cTn>
                                        <p:tgtEl>
                                          <p:spTgt spid="21"/>
                                        </p:tgtEl>
                                        <p:attrNameLst>
                                          <p:attrName>style.visibility</p:attrName>
                                        </p:attrNameLst>
                                      </p:cBhvr>
                                      <p:to>
                                        <p:strVal val="visible"/>
                                      </p:to>
                                    </p:set>
                                    <p:animEffect transition="in" filter="dissolve">
                                      <p:cBhvr>
                                        <p:cTn id="67" dur="500"/>
                                        <p:tgtEl>
                                          <p:spTgt spid="21"/>
                                        </p:tgtEl>
                                      </p:cBhvr>
                                    </p:animEffect>
                                  </p:childTnLst>
                                </p:cTn>
                              </p:par>
                            </p:childTnLst>
                          </p:cTn>
                        </p:par>
                        <p:par>
                          <p:cTn id="68" fill="hold">
                            <p:stCondLst>
                              <p:cond delay="8000"/>
                            </p:stCondLst>
                            <p:childTnLst>
                              <p:par>
                                <p:cTn id="69" presetID="55" presetClass="entr" presetSubtype="0" fill="hold" grpId="0" nodeType="afterEffect">
                                  <p:stCondLst>
                                    <p:cond delay="0"/>
                                  </p:stCondLst>
                                  <p:childTnLst>
                                    <p:set>
                                      <p:cBhvr>
                                        <p:cTn id="70" dur="1" fill="hold">
                                          <p:stCondLst>
                                            <p:cond delay="0"/>
                                          </p:stCondLst>
                                        </p:cTn>
                                        <p:tgtEl>
                                          <p:spTgt spid="35"/>
                                        </p:tgtEl>
                                        <p:attrNameLst>
                                          <p:attrName>style.visibility</p:attrName>
                                        </p:attrNameLst>
                                      </p:cBhvr>
                                      <p:to>
                                        <p:strVal val="visible"/>
                                      </p:to>
                                    </p:set>
                                    <p:anim calcmode="lin" valueType="num">
                                      <p:cBhvr>
                                        <p:cTn id="71" dur="1000" fill="hold"/>
                                        <p:tgtEl>
                                          <p:spTgt spid="35"/>
                                        </p:tgtEl>
                                        <p:attrNameLst>
                                          <p:attrName>ppt_w</p:attrName>
                                        </p:attrNameLst>
                                      </p:cBhvr>
                                      <p:tavLst>
                                        <p:tav tm="0">
                                          <p:val>
                                            <p:strVal val="#ppt_w*0.70"/>
                                          </p:val>
                                        </p:tav>
                                        <p:tav tm="100000">
                                          <p:val>
                                            <p:strVal val="#ppt_w"/>
                                          </p:val>
                                        </p:tav>
                                      </p:tavLst>
                                    </p:anim>
                                    <p:anim calcmode="lin" valueType="num">
                                      <p:cBhvr>
                                        <p:cTn id="72" dur="1000" fill="hold"/>
                                        <p:tgtEl>
                                          <p:spTgt spid="35"/>
                                        </p:tgtEl>
                                        <p:attrNameLst>
                                          <p:attrName>ppt_h</p:attrName>
                                        </p:attrNameLst>
                                      </p:cBhvr>
                                      <p:tavLst>
                                        <p:tav tm="0">
                                          <p:val>
                                            <p:strVal val="#ppt_h"/>
                                          </p:val>
                                        </p:tav>
                                        <p:tav tm="100000">
                                          <p:val>
                                            <p:strVal val="#ppt_h"/>
                                          </p:val>
                                        </p:tav>
                                      </p:tavLst>
                                    </p:anim>
                                    <p:animEffect transition="in" filter="fade">
                                      <p:cBhvr>
                                        <p:cTn id="73" dur="1000"/>
                                        <p:tgtEl>
                                          <p:spTgt spid="35"/>
                                        </p:tgtEl>
                                      </p:cBhvr>
                                    </p:animEffect>
                                  </p:childTnLst>
                                </p:cTn>
                              </p:par>
                            </p:childTnLst>
                          </p:cTn>
                        </p:par>
                        <p:par>
                          <p:cTn id="74" fill="hold">
                            <p:stCondLst>
                              <p:cond delay="9000"/>
                            </p:stCondLst>
                            <p:childTnLst>
                              <p:par>
                                <p:cTn id="75" presetID="42" presetClass="entr" presetSubtype="0" fill="hold" grpId="0" nodeType="afterEffect">
                                  <p:stCondLst>
                                    <p:cond delay="0"/>
                                  </p:stCondLst>
                                  <p:childTnLst>
                                    <p:set>
                                      <p:cBhvr>
                                        <p:cTn id="76" dur="1" fill="hold">
                                          <p:stCondLst>
                                            <p:cond delay="0"/>
                                          </p:stCondLst>
                                        </p:cTn>
                                        <p:tgtEl>
                                          <p:spTgt spid="33"/>
                                        </p:tgtEl>
                                        <p:attrNameLst>
                                          <p:attrName>style.visibility</p:attrName>
                                        </p:attrNameLst>
                                      </p:cBhvr>
                                      <p:to>
                                        <p:strVal val="visible"/>
                                      </p:to>
                                    </p:set>
                                    <p:animEffect transition="in" filter="fade">
                                      <p:cBhvr>
                                        <p:cTn id="77" dur="1000"/>
                                        <p:tgtEl>
                                          <p:spTgt spid="33"/>
                                        </p:tgtEl>
                                      </p:cBhvr>
                                    </p:animEffect>
                                    <p:anim calcmode="lin" valueType="num">
                                      <p:cBhvr>
                                        <p:cTn id="78" dur="1000" fill="hold"/>
                                        <p:tgtEl>
                                          <p:spTgt spid="33"/>
                                        </p:tgtEl>
                                        <p:attrNameLst>
                                          <p:attrName>ppt_x</p:attrName>
                                        </p:attrNameLst>
                                      </p:cBhvr>
                                      <p:tavLst>
                                        <p:tav tm="0">
                                          <p:val>
                                            <p:strVal val="#ppt_x"/>
                                          </p:val>
                                        </p:tav>
                                        <p:tav tm="100000">
                                          <p:val>
                                            <p:strVal val="#ppt_x"/>
                                          </p:val>
                                        </p:tav>
                                      </p:tavLst>
                                    </p:anim>
                                    <p:anim calcmode="lin" valueType="num">
                                      <p:cBhvr>
                                        <p:cTn id="79" dur="1000" fill="hold"/>
                                        <p:tgtEl>
                                          <p:spTgt spid="33"/>
                                        </p:tgtEl>
                                        <p:attrNameLst>
                                          <p:attrName>ppt_y</p:attrName>
                                        </p:attrNameLst>
                                      </p:cBhvr>
                                      <p:tavLst>
                                        <p:tav tm="0">
                                          <p:val>
                                            <p:strVal val="#ppt_y+.1"/>
                                          </p:val>
                                        </p:tav>
                                        <p:tav tm="100000">
                                          <p:val>
                                            <p:strVal val="#ppt_y"/>
                                          </p:val>
                                        </p:tav>
                                      </p:tavLst>
                                    </p:anim>
                                  </p:childTnLst>
                                </p:cTn>
                              </p:par>
                            </p:childTnLst>
                          </p:cTn>
                        </p:par>
                        <p:par>
                          <p:cTn id="80" fill="hold">
                            <p:stCondLst>
                              <p:cond delay="10000"/>
                            </p:stCondLst>
                            <p:childTnLst>
                              <p:par>
                                <p:cTn id="81" presetID="9" presetClass="entr" presetSubtype="0" fill="hold" grpId="0" nodeType="afterEffect">
                                  <p:stCondLst>
                                    <p:cond delay="0"/>
                                  </p:stCondLst>
                                  <p:childTnLst>
                                    <p:set>
                                      <p:cBhvr>
                                        <p:cTn id="82" dur="1" fill="hold">
                                          <p:stCondLst>
                                            <p:cond delay="0"/>
                                          </p:stCondLst>
                                        </p:cTn>
                                        <p:tgtEl>
                                          <p:spTgt spid="23"/>
                                        </p:tgtEl>
                                        <p:attrNameLst>
                                          <p:attrName>style.visibility</p:attrName>
                                        </p:attrNameLst>
                                      </p:cBhvr>
                                      <p:to>
                                        <p:strVal val="visible"/>
                                      </p:to>
                                    </p:set>
                                    <p:animEffect transition="in" filter="dissolve">
                                      <p:cBhvr>
                                        <p:cTn id="83" dur="500"/>
                                        <p:tgtEl>
                                          <p:spTgt spid="23"/>
                                        </p:tgtEl>
                                      </p:cBhvr>
                                    </p:animEffect>
                                  </p:childTnLst>
                                </p:cTn>
                              </p:par>
                            </p:childTnLst>
                          </p:cTn>
                        </p:par>
                        <p:par>
                          <p:cTn id="84" fill="hold">
                            <p:stCondLst>
                              <p:cond delay="10500"/>
                            </p:stCondLst>
                            <p:childTnLst>
                              <p:par>
                                <p:cTn id="85" presetID="55" presetClass="entr" presetSubtype="0" fill="hold" grpId="0" nodeType="afterEffect">
                                  <p:stCondLst>
                                    <p:cond delay="0"/>
                                  </p:stCondLst>
                                  <p:childTnLst>
                                    <p:set>
                                      <p:cBhvr>
                                        <p:cTn id="86" dur="1" fill="hold">
                                          <p:stCondLst>
                                            <p:cond delay="0"/>
                                          </p:stCondLst>
                                        </p:cTn>
                                        <p:tgtEl>
                                          <p:spTgt spid="41"/>
                                        </p:tgtEl>
                                        <p:attrNameLst>
                                          <p:attrName>style.visibility</p:attrName>
                                        </p:attrNameLst>
                                      </p:cBhvr>
                                      <p:to>
                                        <p:strVal val="visible"/>
                                      </p:to>
                                    </p:set>
                                    <p:anim calcmode="lin" valueType="num">
                                      <p:cBhvr>
                                        <p:cTn id="87" dur="1000" fill="hold"/>
                                        <p:tgtEl>
                                          <p:spTgt spid="41"/>
                                        </p:tgtEl>
                                        <p:attrNameLst>
                                          <p:attrName>ppt_w</p:attrName>
                                        </p:attrNameLst>
                                      </p:cBhvr>
                                      <p:tavLst>
                                        <p:tav tm="0">
                                          <p:val>
                                            <p:strVal val="#ppt_w*0.70"/>
                                          </p:val>
                                        </p:tav>
                                        <p:tav tm="100000">
                                          <p:val>
                                            <p:strVal val="#ppt_w"/>
                                          </p:val>
                                        </p:tav>
                                      </p:tavLst>
                                    </p:anim>
                                    <p:anim calcmode="lin" valueType="num">
                                      <p:cBhvr>
                                        <p:cTn id="88" dur="1000" fill="hold"/>
                                        <p:tgtEl>
                                          <p:spTgt spid="41"/>
                                        </p:tgtEl>
                                        <p:attrNameLst>
                                          <p:attrName>ppt_h</p:attrName>
                                        </p:attrNameLst>
                                      </p:cBhvr>
                                      <p:tavLst>
                                        <p:tav tm="0">
                                          <p:val>
                                            <p:strVal val="#ppt_h"/>
                                          </p:val>
                                        </p:tav>
                                        <p:tav tm="100000">
                                          <p:val>
                                            <p:strVal val="#ppt_h"/>
                                          </p:val>
                                        </p:tav>
                                      </p:tavLst>
                                    </p:anim>
                                    <p:animEffect transition="in" filter="fade">
                                      <p:cBhvr>
                                        <p:cTn id="89" dur="1000"/>
                                        <p:tgtEl>
                                          <p:spTgt spid="41"/>
                                        </p:tgtEl>
                                      </p:cBhvr>
                                    </p:animEffect>
                                  </p:childTnLst>
                                </p:cTn>
                              </p:par>
                            </p:childTnLst>
                          </p:cTn>
                        </p:par>
                        <p:par>
                          <p:cTn id="90" fill="hold">
                            <p:stCondLst>
                              <p:cond delay="11500"/>
                            </p:stCondLst>
                            <p:childTnLst>
                              <p:par>
                                <p:cTn id="91" presetID="9" presetClass="entr" presetSubtype="0" fill="hold" grpId="0" nodeType="afterEffect">
                                  <p:stCondLst>
                                    <p:cond delay="0"/>
                                  </p:stCondLst>
                                  <p:childTnLst>
                                    <p:set>
                                      <p:cBhvr>
                                        <p:cTn id="92" dur="1" fill="hold">
                                          <p:stCondLst>
                                            <p:cond delay="0"/>
                                          </p:stCondLst>
                                        </p:cTn>
                                        <p:tgtEl>
                                          <p:spTgt spid="47"/>
                                        </p:tgtEl>
                                        <p:attrNameLst>
                                          <p:attrName>style.visibility</p:attrName>
                                        </p:attrNameLst>
                                      </p:cBhvr>
                                      <p:to>
                                        <p:strVal val="visible"/>
                                      </p:to>
                                    </p:set>
                                    <p:animEffect transition="in" filter="dissolve">
                                      <p:cBhvr>
                                        <p:cTn id="93" dur="500"/>
                                        <p:tgtEl>
                                          <p:spTgt spid="47"/>
                                        </p:tgtEl>
                                      </p:cBhvr>
                                    </p:animEffect>
                                  </p:childTnLst>
                                </p:cTn>
                              </p:par>
                            </p:childTnLst>
                          </p:cTn>
                        </p:par>
                        <p:par>
                          <p:cTn id="94" fill="hold">
                            <p:stCondLst>
                              <p:cond delay="12000"/>
                            </p:stCondLst>
                            <p:childTnLst>
                              <p:par>
                                <p:cTn id="95" presetID="10" presetClass="entr" presetSubtype="0" fill="hold" grpId="0" nodeType="afterEffect">
                                  <p:stCondLst>
                                    <p:cond delay="0"/>
                                  </p:stCondLst>
                                  <p:childTnLst>
                                    <p:set>
                                      <p:cBhvr>
                                        <p:cTn id="96" dur="1" fill="hold">
                                          <p:stCondLst>
                                            <p:cond delay="0"/>
                                          </p:stCondLst>
                                        </p:cTn>
                                        <p:tgtEl>
                                          <p:spTgt spid="45"/>
                                        </p:tgtEl>
                                        <p:attrNameLst>
                                          <p:attrName>style.visibility</p:attrName>
                                        </p:attrNameLst>
                                      </p:cBhvr>
                                      <p:to>
                                        <p:strVal val="visible"/>
                                      </p:to>
                                    </p:set>
                                    <p:animEffect transition="in" filter="fade">
                                      <p:cBhvr>
                                        <p:cTn id="97" dur="500"/>
                                        <p:tgtEl>
                                          <p:spTgt spid="45"/>
                                        </p:tgtEl>
                                      </p:cBhvr>
                                    </p:animEffect>
                                  </p:childTnLst>
                                </p:cTn>
                              </p:par>
                            </p:childTnLst>
                          </p:cTn>
                        </p:par>
                        <p:par>
                          <p:cTn id="98" fill="hold">
                            <p:stCondLst>
                              <p:cond delay="12500"/>
                            </p:stCondLst>
                            <p:childTnLst>
                              <p:par>
                                <p:cTn id="99" presetID="9" presetClass="entr" presetSubtype="0" fill="hold" grpId="0" nodeType="afterEffect">
                                  <p:stCondLst>
                                    <p:cond delay="0"/>
                                  </p:stCondLst>
                                  <p:childTnLst>
                                    <p:set>
                                      <p:cBhvr>
                                        <p:cTn id="100" dur="1" fill="hold">
                                          <p:stCondLst>
                                            <p:cond delay="0"/>
                                          </p:stCondLst>
                                        </p:cTn>
                                        <p:tgtEl>
                                          <p:spTgt spid="42"/>
                                        </p:tgtEl>
                                        <p:attrNameLst>
                                          <p:attrName>style.visibility</p:attrName>
                                        </p:attrNameLst>
                                      </p:cBhvr>
                                      <p:to>
                                        <p:strVal val="visible"/>
                                      </p:to>
                                    </p:set>
                                    <p:animEffect transition="in" filter="dissolve">
                                      <p:cBhvr>
                                        <p:cTn id="101" dur="500"/>
                                        <p:tgtEl>
                                          <p:spTgt spid="42"/>
                                        </p:tgtEl>
                                      </p:cBhvr>
                                    </p:animEffect>
                                  </p:childTnLst>
                                </p:cTn>
                              </p:par>
                            </p:childTnLst>
                          </p:cTn>
                        </p:par>
                        <p:par>
                          <p:cTn id="102" fill="hold">
                            <p:stCondLst>
                              <p:cond delay="13000"/>
                            </p:stCondLst>
                            <p:childTnLst>
                              <p:par>
                                <p:cTn id="103" presetID="9" presetClass="entr" presetSubtype="0" fill="hold" grpId="0" nodeType="afterEffect">
                                  <p:stCondLst>
                                    <p:cond delay="0"/>
                                  </p:stCondLst>
                                  <p:childTnLst>
                                    <p:set>
                                      <p:cBhvr>
                                        <p:cTn id="104" dur="1" fill="hold">
                                          <p:stCondLst>
                                            <p:cond delay="0"/>
                                          </p:stCondLst>
                                        </p:cTn>
                                        <p:tgtEl>
                                          <p:spTgt spid="16"/>
                                        </p:tgtEl>
                                        <p:attrNameLst>
                                          <p:attrName>style.visibility</p:attrName>
                                        </p:attrNameLst>
                                      </p:cBhvr>
                                      <p:to>
                                        <p:strVal val="visible"/>
                                      </p:to>
                                    </p:set>
                                    <p:animEffect transition="in" filter="dissolve">
                                      <p:cBhvr>
                                        <p:cTn id="105" dur="500"/>
                                        <p:tgtEl>
                                          <p:spTgt spid="16"/>
                                        </p:tgtEl>
                                      </p:cBhvr>
                                    </p:animEffect>
                                  </p:childTnLst>
                                </p:cTn>
                              </p:par>
                            </p:childTnLst>
                          </p:cTn>
                        </p:par>
                        <p:par>
                          <p:cTn id="106" fill="hold">
                            <p:stCondLst>
                              <p:cond delay="13500"/>
                            </p:stCondLst>
                            <p:childTnLst>
                              <p:par>
                                <p:cTn id="107" presetID="9" presetClass="entr" presetSubtype="0" fill="hold" grpId="0" nodeType="afterEffect">
                                  <p:stCondLst>
                                    <p:cond delay="0"/>
                                  </p:stCondLst>
                                  <p:childTnLst>
                                    <p:set>
                                      <p:cBhvr>
                                        <p:cTn id="108" dur="1" fill="hold">
                                          <p:stCondLst>
                                            <p:cond delay="0"/>
                                          </p:stCondLst>
                                        </p:cTn>
                                        <p:tgtEl>
                                          <p:spTgt spid="9"/>
                                        </p:tgtEl>
                                        <p:attrNameLst>
                                          <p:attrName>style.visibility</p:attrName>
                                        </p:attrNameLst>
                                      </p:cBhvr>
                                      <p:to>
                                        <p:strVal val="visible"/>
                                      </p:to>
                                    </p:set>
                                    <p:animEffect transition="in" filter="dissolve">
                                      <p:cBhvr>
                                        <p:cTn id="109" dur="500"/>
                                        <p:tgtEl>
                                          <p:spTgt spid="9"/>
                                        </p:tgtEl>
                                      </p:cBhvr>
                                    </p:animEffect>
                                  </p:childTnLst>
                                </p:cTn>
                              </p:par>
                            </p:childTnLst>
                          </p:cTn>
                        </p:par>
                        <p:par>
                          <p:cTn id="110" fill="hold">
                            <p:stCondLst>
                              <p:cond delay="14000"/>
                            </p:stCondLst>
                            <p:childTnLst>
                              <p:par>
                                <p:cTn id="111" presetID="9" presetClass="entr" presetSubtype="0" fill="hold" grpId="0" nodeType="afterEffect">
                                  <p:stCondLst>
                                    <p:cond delay="0"/>
                                  </p:stCondLst>
                                  <p:childTnLst>
                                    <p:set>
                                      <p:cBhvr>
                                        <p:cTn id="112" dur="1" fill="hold">
                                          <p:stCondLst>
                                            <p:cond delay="0"/>
                                          </p:stCondLst>
                                        </p:cTn>
                                        <p:tgtEl>
                                          <p:spTgt spid="19"/>
                                        </p:tgtEl>
                                        <p:attrNameLst>
                                          <p:attrName>style.visibility</p:attrName>
                                        </p:attrNameLst>
                                      </p:cBhvr>
                                      <p:to>
                                        <p:strVal val="visible"/>
                                      </p:to>
                                    </p:set>
                                    <p:animEffect transition="in" filter="dissolve">
                                      <p:cBhvr>
                                        <p:cTn id="113" dur="500"/>
                                        <p:tgtEl>
                                          <p:spTgt spid="19"/>
                                        </p:tgtEl>
                                      </p:cBhvr>
                                    </p:animEffect>
                                  </p:childTnLst>
                                </p:cTn>
                              </p:par>
                            </p:childTnLst>
                          </p:cTn>
                        </p:par>
                        <p:par>
                          <p:cTn id="114" fill="hold">
                            <p:stCondLst>
                              <p:cond delay="14500"/>
                            </p:stCondLst>
                            <p:childTnLst>
                              <p:par>
                                <p:cTn id="115" presetID="9" presetClass="entr" presetSubtype="0" fill="hold" grpId="0" nodeType="afterEffect">
                                  <p:stCondLst>
                                    <p:cond delay="0"/>
                                  </p:stCondLst>
                                  <p:childTnLst>
                                    <p:set>
                                      <p:cBhvr>
                                        <p:cTn id="116" dur="1" fill="hold">
                                          <p:stCondLst>
                                            <p:cond delay="0"/>
                                          </p:stCondLst>
                                        </p:cTn>
                                        <p:tgtEl>
                                          <p:spTgt spid="25"/>
                                        </p:tgtEl>
                                        <p:attrNameLst>
                                          <p:attrName>style.visibility</p:attrName>
                                        </p:attrNameLst>
                                      </p:cBhvr>
                                      <p:to>
                                        <p:strVal val="visible"/>
                                      </p:to>
                                    </p:set>
                                    <p:animEffect transition="in" filter="dissolve">
                                      <p:cBhvr>
                                        <p:cTn id="117" dur="500"/>
                                        <p:tgtEl>
                                          <p:spTgt spid="25"/>
                                        </p:tgtEl>
                                      </p:cBhvr>
                                    </p:animEffect>
                                  </p:childTnLst>
                                </p:cTn>
                              </p:par>
                            </p:childTnLst>
                          </p:cTn>
                        </p:par>
                        <p:par>
                          <p:cTn id="118" fill="hold">
                            <p:stCondLst>
                              <p:cond delay="15000"/>
                            </p:stCondLst>
                            <p:childTnLst>
                              <p:par>
                                <p:cTn id="119" presetID="9" presetClass="entr" presetSubtype="0" fill="hold" grpId="0" nodeType="afterEffect">
                                  <p:stCondLst>
                                    <p:cond delay="0"/>
                                  </p:stCondLst>
                                  <p:childTnLst>
                                    <p:set>
                                      <p:cBhvr>
                                        <p:cTn id="120" dur="1" fill="hold">
                                          <p:stCondLst>
                                            <p:cond delay="0"/>
                                          </p:stCondLst>
                                        </p:cTn>
                                        <p:tgtEl>
                                          <p:spTgt spid="20"/>
                                        </p:tgtEl>
                                        <p:attrNameLst>
                                          <p:attrName>style.visibility</p:attrName>
                                        </p:attrNameLst>
                                      </p:cBhvr>
                                      <p:to>
                                        <p:strVal val="visible"/>
                                      </p:to>
                                    </p:set>
                                    <p:animEffect transition="in" filter="dissolve">
                                      <p:cBhvr>
                                        <p:cTn id="121" dur="500"/>
                                        <p:tgtEl>
                                          <p:spTgt spid="20"/>
                                        </p:tgtEl>
                                      </p:cBhvr>
                                    </p:animEffect>
                                  </p:childTnLst>
                                </p:cTn>
                              </p:par>
                            </p:childTnLst>
                          </p:cTn>
                        </p:par>
                        <p:par>
                          <p:cTn id="122" fill="hold">
                            <p:stCondLst>
                              <p:cond delay="15500"/>
                            </p:stCondLst>
                            <p:childTnLst>
                              <p:par>
                                <p:cTn id="123" presetID="10" presetClass="entr" presetSubtype="0" fill="hold" nodeType="afterEffect">
                                  <p:stCondLst>
                                    <p:cond delay="0"/>
                                  </p:stCondLst>
                                  <p:childTnLst>
                                    <p:set>
                                      <p:cBhvr>
                                        <p:cTn id="124" dur="1" fill="hold">
                                          <p:stCondLst>
                                            <p:cond delay="0"/>
                                          </p:stCondLst>
                                        </p:cTn>
                                        <p:tgtEl>
                                          <p:spTgt spid="38"/>
                                        </p:tgtEl>
                                        <p:attrNameLst>
                                          <p:attrName>style.visibility</p:attrName>
                                        </p:attrNameLst>
                                      </p:cBhvr>
                                      <p:to>
                                        <p:strVal val="visible"/>
                                      </p:to>
                                    </p:set>
                                    <p:animEffect transition="in" filter="fade">
                                      <p:cBhvr>
                                        <p:cTn id="125" dur="500"/>
                                        <p:tgtEl>
                                          <p:spTgt spid="38"/>
                                        </p:tgtEl>
                                      </p:cBhvr>
                                    </p:animEffect>
                                  </p:childTnLst>
                                </p:cTn>
                              </p:par>
                            </p:childTnLst>
                          </p:cTn>
                        </p:par>
                        <p:par>
                          <p:cTn id="126" fill="hold">
                            <p:stCondLst>
                              <p:cond delay="16000"/>
                            </p:stCondLst>
                            <p:childTnLst>
                              <p:par>
                                <p:cTn id="127" presetID="9" presetClass="entr" presetSubtype="0" fill="hold" grpId="0" nodeType="afterEffect">
                                  <p:stCondLst>
                                    <p:cond delay="0"/>
                                  </p:stCondLst>
                                  <p:childTnLst>
                                    <p:set>
                                      <p:cBhvr>
                                        <p:cTn id="128" dur="1" fill="hold">
                                          <p:stCondLst>
                                            <p:cond delay="0"/>
                                          </p:stCondLst>
                                        </p:cTn>
                                        <p:tgtEl>
                                          <p:spTgt spid="34"/>
                                        </p:tgtEl>
                                        <p:attrNameLst>
                                          <p:attrName>style.visibility</p:attrName>
                                        </p:attrNameLst>
                                      </p:cBhvr>
                                      <p:to>
                                        <p:strVal val="visible"/>
                                      </p:to>
                                    </p:set>
                                    <p:animEffect transition="in" filter="dissolve">
                                      <p:cBhvr>
                                        <p:cTn id="129" dur="500"/>
                                        <p:tgtEl>
                                          <p:spTgt spid="34"/>
                                        </p:tgtEl>
                                      </p:cBhvr>
                                    </p:animEffect>
                                  </p:childTnLst>
                                </p:cTn>
                              </p:par>
                            </p:childTnLst>
                          </p:cTn>
                        </p:par>
                        <p:par>
                          <p:cTn id="130" fill="hold">
                            <p:stCondLst>
                              <p:cond delay="16500"/>
                            </p:stCondLst>
                            <p:childTnLst>
                              <p:par>
                                <p:cTn id="131" presetID="9" presetClass="entr" presetSubtype="0" fill="hold" grpId="0" nodeType="afterEffect">
                                  <p:stCondLst>
                                    <p:cond delay="0"/>
                                  </p:stCondLst>
                                  <p:childTnLst>
                                    <p:set>
                                      <p:cBhvr>
                                        <p:cTn id="132" dur="1" fill="hold">
                                          <p:stCondLst>
                                            <p:cond delay="0"/>
                                          </p:stCondLst>
                                        </p:cTn>
                                        <p:tgtEl>
                                          <p:spTgt spid="36"/>
                                        </p:tgtEl>
                                        <p:attrNameLst>
                                          <p:attrName>style.visibility</p:attrName>
                                        </p:attrNameLst>
                                      </p:cBhvr>
                                      <p:to>
                                        <p:strVal val="visible"/>
                                      </p:to>
                                    </p:set>
                                    <p:animEffect transition="in" filter="dissolve">
                                      <p:cBhvr>
                                        <p:cTn id="133" dur="500"/>
                                        <p:tgtEl>
                                          <p:spTgt spid="36"/>
                                        </p:tgtEl>
                                      </p:cBhvr>
                                    </p:animEffect>
                                  </p:childTnLst>
                                </p:cTn>
                              </p:par>
                            </p:childTnLst>
                          </p:cTn>
                        </p:par>
                        <p:par>
                          <p:cTn id="134" fill="hold">
                            <p:stCondLst>
                              <p:cond delay="17000"/>
                            </p:stCondLst>
                            <p:childTnLst>
                              <p:par>
                                <p:cTn id="135" presetID="9" presetClass="entr" presetSubtype="0" fill="hold" grpId="0" nodeType="afterEffect">
                                  <p:stCondLst>
                                    <p:cond delay="0"/>
                                  </p:stCondLst>
                                  <p:childTnLst>
                                    <p:set>
                                      <p:cBhvr>
                                        <p:cTn id="136" dur="1" fill="hold">
                                          <p:stCondLst>
                                            <p:cond delay="0"/>
                                          </p:stCondLst>
                                        </p:cTn>
                                        <p:tgtEl>
                                          <p:spTgt spid="37"/>
                                        </p:tgtEl>
                                        <p:attrNameLst>
                                          <p:attrName>style.visibility</p:attrName>
                                        </p:attrNameLst>
                                      </p:cBhvr>
                                      <p:to>
                                        <p:strVal val="visible"/>
                                      </p:to>
                                    </p:set>
                                    <p:animEffect transition="in" filter="dissolve">
                                      <p:cBhvr>
                                        <p:cTn id="137" dur="500"/>
                                        <p:tgtEl>
                                          <p:spTgt spid="37"/>
                                        </p:tgtEl>
                                      </p:cBhvr>
                                    </p:animEffect>
                                  </p:childTnLst>
                                </p:cTn>
                              </p:par>
                            </p:childTnLst>
                          </p:cTn>
                        </p:par>
                        <p:par>
                          <p:cTn id="138" fill="hold">
                            <p:stCondLst>
                              <p:cond delay="17500"/>
                            </p:stCondLst>
                            <p:childTnLst>
                              <p:par>
                                <p:cTn id="139" presetID="9" presetClass="entr" presetSubtype="0" fill="hold" grpId="0" nodeType="afterEffect">
                                  <p:stCondLst>
                                    <p:cond delay="0"/>
                                  </p:stCondLst>
                                  <p:childTnLst>
                                    <p:set>
                                      <p:cBhvr>
                                        <p:cTn id="140" dur="1" fill="hold">
                                          <p:stCondLst>
                                            <p:cond delay="0"/>
                                          </p:stCondLst>
                                        </p:cTn>
                                        <p:tgtEl>
                                          <p:spTgt spid="10"/>
                                        </p:tgtEl>
                                        <p:attrNameLst>
                                          <p:attrName>style.visibility</p:attrName>
                                        </p:attrNameLst>
                                      </p:cBhvr>
                                      <p:to>
                                        <p:strVal val="visible"/>
                                      </p:to>
                                    </p:set>
                                    <p:animEffect transition="in" filter="dissolve">
                                      <p:cBhvr>
                                        <p:cTn id="141" dur="500"/>
                                        <p:tgtEl>
                                          <p:spTgt spid="10"/>
                                        </p:tgtEl>
                                      </p:cBhvr>
                                    </p:animEffect>
                                  </p:childTnLst>
                                </p:cTn>
                              </p:par>
                            </p:childTnLst>
                          </p:cTn>
                        </p:par>
                        <p:par>
                          <p:cTn id="142" fill="hold">
                            <p:stCondLst>
                              <p:cond delay="18000"/>
                            </p:stCondLst>
                            <p:childTnLst>
                              <p:par>
                                <p:cTn id="143" presetID="9" presetClass="entr" presetSubtype="0" fill="hold" grpId="0" nodeType="afterEffect">
                                  <p:stCondLst>
                                    <p:cond delay="0"/>
                                  </p:stCondLst>
                                  <p:childTnLst>
                                    <p:set>
                                      <p:cBhvr>
                                        <p:cTn id="144" dur="1" fill="hold">
                                          <p:stCondLst>
                                            <p:cond delay="0"/>
                                          </p:stCondLst>
                                        </p:cTn>
                                        <p:tgtEl>
                                          <p:spTgt spid="24"/>
                                        </p:tgtEl>
                                        <p:attrNameLst>
                                          <p:attrName>style.visibility</p:attrName>
                                        </p:attrNameLst>
                                      </p:cBhvr>
                                      <p:to>
                                        <p:strVal val="visible"/>
                                      </p:to>
                                    </p:set>
                                    <p:animEffect transition="in" filter="dissolve">
                                      <p:cBhvr>
                                        <p:cTn id="145" dur="500"/>
                                        <p:tgtEl>
                                          <p:spTgt spid="24"/>
                                        </p:tgtEl>
                                      </p:cBhvr>
                                    </p:animEffect>
                                  </p:childTnLst>
                                </p:cTn>
                              </p:par>
                            </p:childTnLst>
                          </p:cTn>
                        </p:par>
                        <p:par>
                          <p:cTn id="146" fill="hold">
                            <p:stCondLst>
                              <p:cond delay="18500"/>
                            </p:stCondLst>
                            <p:childTnLst>
                              <p:par>
                                <p:cTn id="147" presetID="9" presetClass="entr" presetSubtype="0" fill="hold" grpId="0" nodeType="afterEffect">
                                  <p:stCondLst>
                                    <p:cond delay="0"/>
                                  </p:stCondLst>
                                  <p:childTnLst>
                                    <p:set>
                                      <p:cBhvr>
                                        <p:cTn id="148" dur="1" fill="hold">
                                          <p:stCondLst>
                                            <p:cond delay="0"/>
                                          </p:stCondLst>
                                        </p:cTn>
                                        <p:tgtEl>
                                          <p:spTgt spid="28"/>
                                        </p:tgtEl>
                                        <p:attrNameLst>
                                          <p:attrName>style.visibility</p:attrName>
                                        </p:attrNameLst>
                                      </p:cBhvr>
                                      <p:to>
                                        <p:strVal val="visible"/>
                                      </p:to>
                                    </p:set>
                                    <p:animEffect transition="in" filter="dissolve">
                                      <p:cBhvr>
                                        <p:cTn id="149" dur="500"/>
                                        <p:tgtEl>
                                          <p:spTgt spid="28"/>
                                        </p:tgtEl>
                                      </p:cBhvr>
                                    </p:animEffect>
                                  </p:childTnLst>
                                </p:cTn>
                              </p:par>
                            </p:childTnLst>
                          </p:cTn>
                        </p:par>
                        <p:par>
                          <p:cTn id="150" fill="hold">
                            <p:stCondLst>
                              <p:cond delay="19000"/>
                            </p:stCondLst>
                            <p:childTnLst>
                              <p:par>
                                <p:cTn id="151" presetID="9" presetClass="entr" presetSubtype="0" fill="hold" grpId="0" nodeType="afterEffect">
                                  <p:stCondLst>
                                    <p:cond delay="0"/>
                                  </p:stCondLst>
                                  <p:childTnLst>
                                    <p:set>
                                      <p:cBhvr>
                                        <p:cTn id="152" dur="1" fill="hold">
                                          <p:stCondLst>
                                            <p:cond delay="0"/>
                                          </p:stCondLst>
                                        </p:cTn>
                                        <p:tgtEl>
                                          <p:spTgt spid="11"/>
                                        </p:tgtEl>
                                        <p:attrNameLst>
                                          <p:attrName>style.visibility</p:attrName>
                                        </p:attrNameLst>
                                      </p:cBhvr>
                                      <p:to>
                                        <p:strVal val="visible"/>
                                      </p:to>
                                    </p:set>
                                    <p:animEffect transition="in" filter="dissolve">
                                      <p:cBhvr>
                                        <p:cTn id="153" dur="500"/>
                                        <p:tgtEl>
                                          <p:spTgt spid="11"/>
                                        </p:tgtEl>
                                      </p:cBhvr>
                                    </p:animEffect>
                                  </p:childTnLst>
                                </p:cTn>
                              </p:par>
                            </p:childTnLst>
                          </p:cTn>
                        </p:par>
                        <p:par>
                          <p:cTn id="154" fill="hold">
                            <p:stCondLst>
                              <p:cond delay="19500"/>
                            </p:stCondLst>
                            <p:childTnLst>
                              <p:par>
                                <p:cTn id="155" presetID="9" presetClass="entr" presetSubtype="0" fill="hold" grpId="0" nodeType="afterEffect">
                                  <p:stCondLst>
                                    <p:cond delay="0"/>
                                  </p:stCondLst>
                                  <p:childTnLst>
                                    <p:set>
                                      <p:cBhvr>
                                        <p:cTn id="156" dur="1" fill="hold">
                                          <p:stCondLst>
                                            <p:cond delay="0"/>
                                          </p:stCondLst>
                                        </p:cTn>
                                        <p:tgtEl>
                                          <p:spTgt spid="26"/>
                                        </p:tgtEl>
                                        <p:attrNameLst>
                                          <p:attrName>style.visibility</p:attrName>
                                        </p:attrNameLst>
                                      </p:cBhvr>
                                      <p:to>
                                        <p:strVal val="visible"/>
                                      </p:to>
                                    </p:set>
                                    <p:animEffect transition="in" filter="dissolve">
                                      <p:cBhvr>
                                        <p:cTn id="157" dur="500"/>
                                        <p:tgtEl>
                                          <p:spTgt spid="26"/>
                                        </p:tgtEl>
                                      </p:cBhvr>
                                    </p:animEffect>
                                  </p:childTnLst>
                                </p:cTn>
                              </p:par>
                            </p:childTnLst>
                          </p:cTn>
                        </p:par>
                        <p:par>
                          <p:cTn id="158" fill="hold">
                            <p:stCondLst>
                              <p:cond delay="20000"/>
                            </p:stCondLst>
                            <p:childTnLst>
                              <p:par>
                                <p:cTn id="159" presetID="10" presetClass="entr" presetSubtype="0" fill="hold" nodeType="afterEffect">
                                  <p:stCondLst>
                                    <p:cond delay="0"/>
                                  </p:stCondLst>
                                  <p:childTnLst>
                                    <p:set>
                                      <p:cBhvr>
                                        <p:cTn id="160" dur="1" fill="hold">
                                          <p:stCondLst>
                                            <p:cond delay="0"/>
                                          </p:stCondLst>
                                        </p:cTn>
                                        <p:tgtEl>
                                          <p:spTgt spid="39"/>
                                        </p:tgtEl>
                                        <p:attrNameLst>
                                          <p:attrName>style.visibility</p:attrName>
                                        </p:attrNameLst>
                                      </p:cBhvr>
                                      <p:to>
                                        <p:strVal val="visible"/>
                                      </p:to>
                                    </p:set>
                                    <p:animEffect transition="in" filter="fade">
                                      <p:cBhvr>
                                        <p:cTn id="161" dur="500"/>
                                        <p:tgtEl>
                                          <p:spTgt spid="39"/>
                                        </p:tgtEl>
                                      </p:cBhvr>
                                    </p:animEffect>
                                  </p:childTnLst>
                                </p:cTn>
                              </p:par>
                            </p:childTnLst>
                          </p:cTn>
                        </p:par>
                        <p:par>
                          <p:cTn id="162" fill="hold">
                            <p:stCondLst>
                              <p:cond delay="20500"/>
                            </p:stCondLst>
                            <p:childTnLst>
                              <p:par>
                                <p:cTn id="163" presetID="9" presetClass="entr" presetSubtype="0" fill="hold" grpId="0" nodeType="afterEffect">
                                  <p:stCondLst>
                                    <p:cond delay="0"/>
                                  </p:stCondLst>
                                  <p:childTnLst>
                                    <p:set>
                                      <p:cBhvr>
                                        <p:cTn id="164" dur="1" fill="hold">
                                          <p:stCondLst>
                                            <p:cond delay="0"/>
                                          </p:stCondLst>
                                        </p:cTn>
                                        <p:tgtEl>
                                          <p:spTgt spid="40"/>
                                        </p:tgtEl>
                                        <p:attrNameLst>
                                          <p:attrName>style.visibility</p:attrName>
                                        </p:attrNameLst>
                                      </p:cBhvr>
                                      <p:to>
                                        <p:strVal val="visible"/>
                                      </p:to>
                                    </p:set>
                                    <p:animEffect transition="in" filter="dissolve">
                                      <p:cBhvr>
                                        <p:cTn id="165" dur="500"/>
                                        <p:tgtEl>
                                          <p:spTgt spid="40"/>
                                        </p:tgtEl>
                                      </p:cBhvr>
                                    </p:animEffect>
                                  </p:childTnLst>
                                </p:cTn>
                              </p:par>
                            </p:childTnLst>
                          </p:cTn>
                        </p:par>
                        <p:par>
                          <p:cTn id="166" fill="hold">
                            <p:stCondLst>
                              <p:cond delay="21000"/>
                            </p:stCondLst>
                            <p:childTnLst>
                              <p:par>
                                <p:cTn id="167" presetID="9" presetClass="entr" presetSubtype="0" fill="hold" grpId="0" nodeType="afterEffect">
                                  <p:stCondLst>
                                    <p:cond delay="0"/>
                                  </p:stCondLst>
                                  <p:childTnLst>
                                    <p:set>
                                      <p:cBhvr>
                                        <p:cTn id="168" dur="1" fill="hold">
                                          <p:stCondLst>
                                            <p:cond delay="0"/>
                                          </p:stCondLst>
                                        </p:cTn>
                                        <p:tgtEl>
                                          <p:spTgt spid="27"/>
                                        </p:tgtEl>
                                        <p:attrNameLst>
                                          <p:attrName>style.visibility</p:attrName>
                                        </p:attrNameLst>
                                      </p:cBhvr>
                                      <p:to>
                                        <p:strVal val="visible"/>
                                      </p:to>
                                    </p:set>
                                    <p:animEffect transition="in" filter="dissolve">
                                      <p:cBhvr>
                                        <p:cTn id="169" dur="500"/>
                                        <p:tgtEl>
                                          <p:spTgt spid="27"/>
                                        </p:tgtEl>
                                      </p:cBhvr>
                                    </p:animEffect>
                                  </p:childTnLst>
                                </p:cTn>
                              </p:par>
                            </p:childTnLst>
                          </p:cTn>
                        </p:par>
                        <p:par>
                          <p:cTn id="170" fill="hold">
                            <p:stCondLst>
                              <p:cond delay="21500"/>
                            </p:stCondLst>
                            <p:childTnLst>
                              <p:par>
                                <p:cTn id="171" presetID="9" presetClass="entr" presetSubtype="0" fill="hold" grpId="0" nodeType="afterEffect">
                                  <p:stCondLst>
                                    <p:cond delay="0"/>
                                  </p:stCondLst>
                                  <p:childTnLst>
                                    <p:set>
                                      <p:cBhvr>
                                        <p:cTn id="172" dur="1" fill="hold">
                                          <p:stCondLst>
                                            <p:cond delay="0"/>
                                          </p:stCondLst>
                                        </p:cTn>
                                        <p:tgtEl>
                                          <p:spTgt spid="5"/>
                                        </p:tgtEl>
                                        <p:attrNameLst>
                                          <p:attrName>style.visibility</p:attrName>
                                        </p:attrNameLst>
                                      </p:cBhvr>
                                      <p:to>
                                        <p:strVal val="visible"/>
                                      </p:to>
                                    </p:set>
                                    <p:animEffect transition="in" filter="dissolve">
                                      <p:cBhvr>
                                        <p:cTn id="173" dur="500"/>
                                        <p:tgtEl>
                                          <p:spTgt spid="5"/>
                                        </p:tgtEl>
                                      </p:cBhvr>
                                    </p:animEffect>
                                  </p:childTnLst>
                                </p:cTn>
                              </p:par>
                            </p:childTnLst>
                          </p:cTn>
                        </p:par>
                        <p:par>
                          <p:cTn id="174" fill="hold">
                            <p:stCondLst>
                              <p:cond delay="22000"/>
                            </p:stCondLst>
                            <p:childTnLst>
                              <p:par>
                                <p:cTn id="175" presetID="9" presetClass="entr" presetSubtype="0" fill="hold" grpId="0" nodeType="afterEffect">
                                  <p:stCondLst>
                                    <p:cond delay="0"/>
                                  </p:stCondLst>
                                  <p:childTnLst>
                                    <p:set>
                                      <p:cBhvr>
                                        <p:cTn id="176" dur="1" fill="hold">
                                          <p:stCondLst>
                                            <p:cond delay="0"/>
                                          </p:stCondLst>
                                        </p:cTn>
                                        <p:tgtEl>
                                          <p:spTgt spid="30"/>
                                        </p:tgtEl>
                                        <p:attrNameLst>
                                          <p:attrName>style.visibility</p:attrName>
                                        </p:attrNameLst>
                                      </p:cBhvr>
                                      <p:to>
                                        <p:strVal val="visible"/>
                                      </p:to>
                                    </p:set>
                                    <p:animEffect transition="in" filter="dissolve">
                                      <p:cBhvr>
                                        <p:cTn id="177" dur="500"/>
                                        <p:tgtEl>
                                          <p:spTgt spid="30"/>
                                        </p:tgtEl>
                                      </p:cBhvr>
                                    </p:animEffect>
                                  </p:childTnLst>
                                </p:cTn>
                              </p:par>
                            </p:childTnLst>
                          </p:cTn>
                        </p:par>
                        <p:par>
                          <p:cTn id="178" fill="hold">
                            <p:stCondLst>
                              <p:cond delay="22500"/>
                            </p:stCondLst>
                            <p:childTnLst>
                              <p:par>
                                <p:cTn id="179" presetID="9" presetClass="entr" presetSubtype="0" fill="hold" grpId="0" nodeType="afterEffect">
                                  <p:stCondLst>
                                    <p:cond delay="0"/>
                                  </p:stCondLst>
                                  <p:childTnLst>
                                    <p:set>
                                      <p:cBhvr>
                                        <p:cTn id="180" dur="1" fill="hold">
                                          <p:stCondLst>
                                            <p:cond delay="0"/>
                                          </p:stCondLst>
                                        </p:cTn>
                                        <p:tgtEl>
                                          <p:spTgt spid="29"/>
                                        </p:tgtEl>
                                        <p:attrNameLst>
                                          <p:attrName>style.visibility</p:attrName>
                                        </p:attrNameLst>
                                      </p:cBhvr>
                                      <p:to>
                                        <p:strVal val="visible"/>
                                      </p:to>
                                    </p:set>
                                    <p:animEffect transition="in" filter="dissolve">
                                      <p:cBhvr>
                                        <p:cTn id="181" dur="500"/>
                                        <p:tgtEl>
                                          <p:spTgt spid="29"/>
                                        </p:tgtEl>
                                      </p:cBhvr>
                                    </p:animEffect>
                                  </p:childTnLst>
                                </p:cTn>
                              </p:par>
                              <p:par>
                                <p:cTn id="182" presetID="9" presetClass="entr" presetSubtype="0" fill="hold" grpId="0" nodeType="withEffect">
                                  <p:stCondLst>
                                    <p:cond delay="0"/>
                                  </p:stCondLst>
                                  <p:childTnLst>
                                    <p:set>
                                      <p:cBhvr>
                                        <p:cTn id="183" dur="1" fill="hold">
                                          <p:stCondLst>
                                            <p:cond delay="0"/>
                                          </p:stCondLst>
                                        </p:cTn>
                                        <p:tgtEl>
                                          <p:spTgt spid="43"/>
                                        </p:tgtEl>
                                        <p:attrNameLst>
                                          <p:attrName>style.visibility</p:attrName>
                                        </p:attrNameLst>
                                      </p:cBhvr>
                                      <p:to>
                                        <p:strVal val="visible"/>
                                      </p:to>
                                    </p:set>
                                    <p:animEffect transition="in" filter="dissolve">
                                      <p:cBhvr>
                                        <p:cTn id="184" dur="500"/>
                                        <p:tgtEl>
                                          <p:spTgt spid="43"/>
                                        </p:tgtEl>
                                      </p:cBhvr>
                                    </p:animEffect>
                                  </p:childTnLst>
                                </p:cTn>
                              </p:par>
                            </p:childTnLst>
                          </p:cTn>
                        </p:par>
                      </p:childTnLst>
                    </p:cTn>
                  </p:par>
                  <p:par>
                    <p:cTn id="185" fill="hold">
                      <p:stCondLst>
                        <p:cond delay="indefinite"/>
                      </p:stCondLst>
                      <p:childTnLst>
                        <p:par>
                          <p:cTn id="186" fill="hold">
                            <p:stCondLst>
                              <p:cond delay="0"/>
                            </p:stCondLst>
                            <p:childTnLst>
                              <p:par>
                                <p:cTn id="187" presetID="1" presetClass="entr" presetSubtype="0" fill="hold" grpId="0" nodeType="clickEffect">
                                  <p:stCondLst>
                                    <p:cond delay="0"/>
                                  </p:stCondLst>
                                  <p:childTnLst>
                                    <p:set>
                                      <p:cBhvr>
                                        <p:cTn id="188" dur="1" fill="hold">
                                          <p:stCondLst>
                                            <p:cond delay="0"/>
                                          </p:stCondLst>
                                        </p:cTn>
                                        <p:tgtEl>
                                          <p:spTgt spid="44"/>
                                        </p:tgtEl>
                                        <p:attrNameLst>
                                          <p:attrName>style.visibility</p:attrName>
                                        </p:attrNameLst>
                                      </p:cBhvr>
                                      <p:to>
                                        <p:strVal val="visible"/>
                                      </p:to>
                                    </p:set>
                                  </p:childTnLst>
                                </p:cTn>
                              </p:par>
                            </p:childTnLst>
                          </p:cTn>
                        </p:par>
                        <p:par>
                          <p:cTn id="189" fill="hold">
                            <p:stCondLst>
                              <p:cond delay="0"/>
                            </p:stCondLst>
                            <p:childTnLst>
                              <p:par>
                                <p:cTn id="190" presetID="9" presetClass="entr" presetSubtype="0" fill="hold" grpId="0" nodeType="afterEffect">
                                  <p:stCondLst>
                                    <p:cond delay="0"/>
                                  </p:stCondLst>
                                  <p:childTnLst>
                                    <p:set>
                                      <p:cBhvr>
                                        <p:cTn id="191" dur="1" fill="hold">
                                          <p:stCondLst>
                                            <p:cond delay="0"/>
                                          </p:stCondLst>
                                        </p:cTn>
                                        <p:tgtEl>
                                          <p:spTgt spid="46"/>
                                        </p:tgtEl>
                                        <p:attrNameLst>
                                          <p:attrName>style.visibility</p:attrName>
                                        </p:attrNameLst>
                                      </p:cBhvr>
                                      <p:to>
                                        <p:strVal val="visible"/>
                                      </p:to>
                                    </p:set>
                                    <p:animEffect transition="in" filter="dissolve">
                                      <p:cBhvr>
                                        <p:cTn id="192" dur="500"/>
                                        <p:tgtEl>
                                          <p:spTgt spid="4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4" grpId="0" animBg="1"/>
      <p:bldP spid="5" grpId="0" animBg="1"/>
      <p:bldP spid="6" grpId="0"/>
      <p:bldP spid="7" grpId="0" animBg="1"/>
      <p:bldP spid="8" grpId="0"/>
      <p:bldP spid="9" grpId="0"/>
      <p:bldP spid="10" grpId="0"/>
      <p:bldP spid="11" grpId="0"/>
      <p:bldP spid="12" grpId="0"/>
      <p:bldP spid="13" grpId="0" animBg="1"/>
      <p:bldP spid="14" grpId="0"/>
      <p:bldP spid="15" grpId="0" animBg="1"/>
      <p:bldP spid="16" grpId="0"/>
      <p:bldP spid="17" grpId="0" animBg="1"/>
      <p:bldP spid="18" grpId="0"/>
      <p:bldP spid="19" grpId="0" animBg="1"/>
      <p:bldP spid="20" grpId="0" animBg="1"/>
      <p:bldP spid="21" grpId="0"/>
      <p:bldP spid="22" grpId="0" animBg="1"/>
      <p:bldP spid="23" grpId="0"/>
      <p:bldP spid="24" grpId="0" animBg="1"/>
      <p:bldP spid="25" grpId="0"/>
      <p:bldP spid="26" grpId="0" animBg="1"/>
      <p:bldP spid="27" grpId="0"/>
      <p:bldP spid="28" grpId="0"/>
      <p:bldP spid="29" grpId="0"/>
      <p:bldP spid="30" grpId="0" animBg="1"/>
      <p:bldP spid="31" grpId="0" animBg="1"/>
      <p:bldP spid="32" grpId="0" animBg="1"/>
      <p:bldP spid="33" grpId="0" animBg="1"/>
      <p:bldP spid="34" grpId="0" animBg="1"/>
      <p:bldP spid="35" grpId="0"/>
      <p:bldP spid="36" grpId="0"/>
      <p:bldP spid="37" grpId="0"/>
      <p:bldP spid="40" grpId="0"/>
      <p:bldP spid="41" grpId="0"/>
      <p:bldP spid="42" grpId="0" animBg="1"/>
      <p:bldP spid="43" grpId="0" animBg="1"/>
      <p:bldP spid="44" grpId="0"/>
      <p:bldP spid="45" grpId="0"/>
      <p:bldP spid="46" grpId="0"/>
      <p:bldP spid="47"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2"/>
          <p:cNvSpPr>
            <a:spLocks noChangeArrowheads="1"/>
          </p:cNvSpPr>
          <p:nvPr/>
        </p:nvSpPr>
        <p:spPr bwMode="auto">
          <a:xfrm>
            <a:off x="838200" y="84401"/>
            <a:ext cx="7793037" cy="136349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b"/>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2800" dirty="0">
                <a:solidFill>
                  <a:schemeClr val="tx2"/>
                </a:solidFill>
              </a:rPr>
              <a:t>Chronology </a:t>
            </a:r>
            <a:br>
              <a:rPr lang="en-US" altLang="en-US" sz="2800" dirty="0">
                <a:solidFill>
                  <a:schemeClr val="tx2"/>
                </a:solidFill>
              </a:rPr>
            </a:br>
            <a:r>
              <a:rPr lang="en-US" altLang="en-US" sz="2800" dirty="0">
                <a:solidFill>
                  <a:schemeClr val="tx2"/>
                </a:solidFill>
              </a:rPr>
              <a:t>of </a:t>
            </a:r>
            <a:r>
              <a:rPr lang="en-US" altLang="en-US" sz="2800" dirty="0" smtClean="0">
                <a:solidFill>
                  <a:schemeClr val="tx2"/>
                </a:solidFill>
              </a:rPr>
              <a:t>TTSGP Negotiated Rulemaking</a:t>
            </a:r>
          </a:p>
          <a:p>
            <a:pPr algn="ctr" eaLnBrk="1" hangingPunct="1">
              <a:spcBef>
                <a:spcPct val="0"/>
              </a:spcBef>
              <a:buClrTx/>
              <a:buSzTx/>
              <a:buFontTx/>
              <a:buNone/>
            </a:pPr>
            <a:r>
              <a:rPr lang="en-US" altLang="en-US" sz="2800" dirty="0" smtClean="0">
                <a:solidFill>
                  <a:schemeClr val="tx2"/>
                </a:solidFill>
              </a:rPr>
              <a:t> (Jan 2018 – Aug 2018)</a:t>
            </a:r>
            <a:endParaRPr lang="en-US" altLang="en-US" sz="2800" dirty="0">
              <a:solidFill>
                <a:schemeClr val="tx2"/>
              </a:solidFill>
            </a:endParaRPr>
          </a:p>
        </p:txBody>
      </p:sp>
      <p:sp>
        <p:nvSpPr>
          <p:cNvPr id="3" name="AutoShape 3"/>
          <p:cNvSpPr>
            <a:spLocks noChangeArrowheads="1"/>
          </p:cNvSpPr>
          <p:nvPr/>
        </p:nvSpPr>
        <p:spPr bwMode="auto">
          <a:xfrm>
            <a:off x="322262" y="3657590"/>
            <a:ext cx="8440737" cy="1524000"/>
          </a:xfrm>
          <a:prstGeom prst="rightArrow">
            <a:avLst>
              <a:gd name="adj1" fmla="val 36602"/>
              <a:gd name="adj2" fmla="val 22076"/>
            </a:avLst>
          </a:prstGeom>
          <a:gradFill rotWithShape="0">
            <a:gsLst>
              <a:gs pos="0">
                <a:schemeClr val="accent1"/>
              </a:gs>
              <a:gs pos="100000">
                <a:schemeClr val="accent2"/>
              </a:gs>
            </a:gsLst>
            <a:lin ang="0" scaled="1"/>
          </a:gradFill>
          <a:ln>
            <a:noFill/>
          </a:ln>
          <a:effectLst>
            <a:prstShdw prst="shdw17" dist="17961" dir="2700000">
              <a:schemeClr val="accent1">
                <a:gamma/>
                <a:shade val="60000"/>
                <a:invGamma/>
              </a:schemeClr>
            </a:prstShdw>
          </a:effectLst>
          <a:extLst>
            <a:ext uri="{91240B29-F687-4F45-9708-019B960494DF}">
              <a14:hiddenLine xmlns:a14="http://schemas.microsoft.com/office/drawing/2010/main" w="9525">
                <a:solidFill>
                  <a:schemeClr val="tx1"/>
                </a:solidFill>
                <a:miter lim="800000"/>
                <a:headEnd/>
                <a:tailEnd/>
              </a14:hiddenLine>
            </a:ext>
          </a:extLst>
        </p:spPr>
        <p:txBody>
          <a:bodyPr wrap="none" anchor="ctr"/>
          <a:lstStyle/>
          <a:p>
            <a:pPr algn="ctr">
              <a:defRPr/>
            </a:pPr>
            <a:endParaRPr kumimoji="1" lang="en-US" sz="1000">
              <a:latin typeface="Times New Roman" pitchFamily="18" charset="0"/>
            </a:endParaRPr>
          </a:p>
        </p:txBody>
      </p:sp>
      <p:sp>
        <p:nvSpPr>
          <p:cNvPr id="4" name="AutoShape 5"/>
          <p:cNvSpPr>
            <a:spLocks noChangeArrowheads="1"/>
          </p:cNvSpPr>
          <p:nvPr/>
        </p:nvSpPr>
        <p:spPr bwMode="auto">
          <a:xfrm>
            <a:off x="1295401" y="4114790"/>
            <a:ext cx="3962400" cy="609600"/>
          </a:xfrm>
          <a:prstGeom prst="flowChartProcess">
            <a:avLst/>
          </a:prstGeom>
          <a:gradFill rotWithShape="0">
            <a:gsLst>
              <a:gs pos="0">
                <a:schemeClr val="accent1"/>
              </a:gs>
              <a:gs pos="50000">
                <a:schemeClr val="bg1"/>
              </a:gs>
              <a:gs pos="100000">
                <a:schemeClr val="accent1"/>
              </a:gs>
            </a:gsLst>
            <a:lin ang="5400000" scaled="1"/>
          </a:gradFill>
          <a:ln>
            <a:noFill/>
          </a:ln>
          <a:effectLst>
            <a:prstShdw prst="shdw17" dist="17961" dir="2700000">
              <a:schemeClr val="accent1">
                <a:gamma/>
                <a:shade val="60000"/>
                <a:invGamma/>
              </a:schemeClr>
            </a:prstShdw>
          </a:effectLst>
          <a:extLst>
            <a:ext uri="{91240B29-F687-4F45-9708-019B960494DF}">
              <a14:hiddenLine xmlns:a14="http://schemas.microsoft.com/office/drawing/2010/main" w="9525">
                <a:solidFill>
                  <a:schemeClr val="tx1"/>
                </a:solidFill>
                <a:miter lim="800000"/>
                <a:headEnd/>
                <a:tailEnd/>
              </a14:hiddenLine>
            </a:ext>
          </a:extLst>
        </p:spPr>
        <p:txBody>
          <a:bodyPr wrap="none" anchor="ctr"/>
          <a:lstStyle/>
          <a:p>
            <a:pPr algn="ctr">
              <a:defRPr/>
            </a:pPr>
            <a:r>
              <a:rPr kumimoji="1" lang="en-US" sz="1200" b="1" dirty="0" smtClean="0">
                <a:latin typeface="Arial" charset="0"/>
              </a:rPr>
              <a:t>DEAD Time on </a:t>
            </a:r>
            <a:r>
              <a:rPr kumimoji="1" lang="en-US" sz="1200" b="1" dirty="0" err="1" smtClean="0">
                <a:latin typeface="Arial" charset="0"/>
              </a:rPr>
              <a:t>Neg-Reg</a:t>
            </a:r>
            <a:r>
              <a:rPr kumimoji="1" lang="en-US" sz="1200" b="1" dirty="0" smtClean="0">
                <a:latin typeface="Arial" charset="0"/>
              </a:rPr>
              <a:t> by DOT</a:t>
            </a:r>
            <a:endParaRPr kumimoji="1" lang="en-US" sz="1200" b="1" dirty="0">
              <a:latin typeface="Arial" charset="0"/>
            </a:endParaRPr>
          </a:p>
        </p:txBody>
      </p:sp>
      <p:sp>
        <p:nvSpPr>
          <p:cNvPr id="5" name="Line 7"/>
          <p:cNvSpPr>
            <a:spLocks noChangeShapeType="1"/>
          </p:cNvSpPr>
          <p:nvPr/>
        </p:nvSpPr>
        <p:spPr bwMode="auto">
          <a:xfrm flipV="1">
            <a:off x="533400" y="3200390"/>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6" name="Text Box 13"/>
          <p:cNvSpPr txBox="1">
            <a:spLocks noChangeArrowheads="1"/>
          </p:cNvSpPr>
          <p:nvPr/>
        </p:nvSpPr>
        <p:spPr bwMode="auto">
          <a:xfrm>
            <a:off x="228600" y="4749790"/>
            <a:ext cx="691215"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t>Jan</a:t>
            </a:r>
          </a:p>
          <a:p>
            <a:pPr eaLnBrk="1" hangingPunct="1">
              <a:spcBef>
                <a:spcPct val="0"/>
              </a:spcBef>
              <a:buClrTx/>
              <a:buSzTx/>
              <a:buFontTx/>
              <a:buNone/>
            </a:pPr>
            <a:r>
              <a:rPr lang="en-US" altLang="en-US" sz="1800" dirty="0" smtClean="0"/>
              <a:t>2018</a:t>
            </a:r>
            <a:endParaRPr lang="en-US" altLang="en-US" sz="1800" dirty="0"/>
          </a:p>
        </p:txBody>
      </p:sp>
      <p:sp>
        <p:nvSpPr>
          <p:cNvPr id="7" name="Text Box 14"/>
          <p:cNvSpPr txBox="1">
            <a:spLocks noChangeArrowheads="1"/>
          </p:cNvSpPr>
          <p:nvPr/>
        </p:nvSpPr>
        <p:spPr bwMode="auto">
          <a:xfrm>
            <a:off x="5105400" y="4724390"/>
            <a:ext cx="1447800"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t>June ----</a:t>
            </a:r>
            <a:r>
              <a:rPr lang="en-US" altLang="en-US" sz="1800" dirty="0" smtClean="0">
                <a:sym typeface="Wingdings" panose="05000000000000000000" pitchFamily="2" charset="2"/>
              </a:rPr>
              <a:t></a:t>
            </a:r>
            <a:endParaRPr lang="en-US" altLang="en-US" sz="1800" dirty="0" smtClean="0"/>
          </a:p>
          <a:p>
            <a:pPr eaLnBrk="1" hangingPunct="1">
              <a:spcBef>
                <a:spcPct val="0"/>
              </a:spcBef>
              <a:buClrTx/>
              <a:buSzTx/>
              <a:buFontTx/>
              <a:buNone/>
            </a:pPr>
            <a:r>
              <a:rPr lang="en-US" altLang="en-US" sz="1800" dirty="0" smtClean="0"/>
              <a:t>2018</a:t>
            </a:r>
            <a:endParaRPr lang="en-US" altLang="en-US" sz="1800" dirty="0"/>
          </a:p>
        </p:txBody>
      </p:sp>
      <p:sp>
        <p:nvSpPr>
          <p:cNvPr id="8" name="Line 16"/>
          <p:cNvSpPr>
            <a:spLocks noChangeShapeType="1"/>
          </p:cNvSpPr>
          <p:nvPr/>
        </p:nvSpPr>
        <p:spPr bwMode="auto">
          <a:xfrm flipV="1">
            <a:off x="1338299" y="3200390"/>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9" name="Line 18"/>
          <p:cNvSpPr>
            <a:spLocks noChangeShapeType="1"/>
          </p:cNvSpPr>
          <p:nvPr/>
        </p:nvSpPr>
        <p:spPr bwMode="auto">
          <a:xfrm flipV="1">
            <a:off x="3124200" y="3200390"/>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10" name="Line 23"/>
          <p:cNvSpPr>
            <a:spLocks noChangeShapeType="1"/>
          </p:cNvSpPr>
          <p:nvPr/>
        </p:nvSpPr>
        <p:spPr bwMode="auto">
          <a:xfrm flipV="1">
            <a:off x="5857874" y="3242359"/>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11" name="Line 24"/>
          <p:cNvSpPr>
            <a:spLocks noChangeShapeType="1"/>
          </p:cNvSpPr>
          <p:nvPr/>
        </p:nvSpPr>
        <p:spPr bwMode="auto">
          <a:xfrm flipV="1">
            <a:off x="5334000" y="3200390"/>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12" name="Line 26"/>
          <p:cNvSpPr>
            <a:spLocks noChangeShapeType="1"/>
          </p:cNvSpPr>
          <p:nvPr/>
        </p:nvSpPr>
        <p:spPr bwMode="auto">
          <a:xfrm flipV="1">
            <a:off x="4419600" y="3200390"/>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13" name="Line 28"/>
          <p:cNvSpPr>
            <a:spLocks noChangeShapeType="1"/>
          </p:cNvSpPr>
          <p:nvPr/>
        </p:nvSpPr>
        <p:spPr bwMode="auto">
          <a:xfrm flipV="1">
            <a:off x="6477000" y="2729170"/>
            <a:ext cx="0" cy="1427589"/>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14" name="Line 30"/>
          <p:cNvSpPr>
            <a:spLocks noChangeShapeType="1"/>
          </p:cNvSpPr>
          <p:nvPr/>
        </p:nvSpPr>
        <p:spPr bwMode="auto">
          <a:xfrm flipV="1">
            <a:off x="7212244" y="3209320"/>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15" name="Text Box 32"/>
          <p:cNvSpPr txBox="1">
            <a:spLocks noChangeArrowheads="1"/>
          </p:cNvSpPr>
          <p:nvPr/>
        </p:nvSpPr>
        <p:spPr bwMode="auto">
          <a:xfrm>
            <a:off x="5943600" y="1752590"/>
            <a:ext cx="1275905" cy="83099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dirty="0" smtClean="0"/>
              <a:t>Meeting @DOT</a:t>
            </a:r>
          </a:p>
          <a:p>
            <a:pPr algn="ctr" eaLnBrk="1" hangingPunct="1">
              <a:spcBef>
                <a:spcPct val="0"/>
              </a:spcBef>
              <a:buClrTx/>
              <a:buSzTx/>
              <a:buFontTx/>
              <a:buNone/>
            </a:pPr>
            <a:r>
              <a:rPr lang="en-US" altLang="en-US" sz="1200" dirty="0" smtClean="0"/>
              <a:t>Wanted to proceed with their version of </a:t>
            </a:r>
          </a:p>
          <a:p>
            <a:pPr algn="ctr" eaLnBrk="1" hangingPunct="1">
              <a:spcBef>
                <a:spcPct val="0"/>
              </a:spcBef>
              <a:buClrTx/>
              <a:buSzTx/>
              <a:buFontTx/>
              <a:buNone/>
            </a:pPr>
            <a:r>
              <a:rPr lang="en-US" altLang="en-US" sz="1200" dirty="0" smtClean="0"/>
              <a:t>Rules </a:t>
            </a:r>
            <a:endParaRPr lang="en-US" altLang="en-US" sz="1200" dirty="0"/>
          </a:p>
        </p:txBody>
      </p:sp>
      <p:sp>
        <p:nvSpPr>
          <p:cNvPr id="16" name="Line 36"/>
          <p:cNvSpPr>
            <a:spLocks noChangeShapeType="1"/>
          </p:cNvSpPr>
          <p:nvPr/>
        </p:nvSpPr>
        <p:spPr bwMode="auto">
          <a:xfrm flipV="1">
            <a:off x="7848600" y="3242359"/>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17" name="Text Box 37"/>
          <p:cNvSpPr txBox="1">
            <a:spLocks noChangeArrowheads="1"/>
          </p:cNvSpPr>
          <p:nvPr/>
        </p:nvSpPr>
        <p:spPr bwMode="auto">
          <a:xfrm>
            <a:off x="4038600" y="4749789"/>
            <a:ext cx="571252"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t>April</a:t>
            </a:r>
          </a:p>
          <a:p>
            <a:pPr eaLnBrk="1" hangingPunct="1">
              <a:spcBef>
                <a:spcPct val="0"/>
              </a:spcBef>
              <a:buClrTx/>
              <a:buSzTx/>
              <a:buFontTx/>
              <a:buNone/>
            </a:pPr>
            <a:r>
              <a:rPr lang="en-US" altLang="en-US" sz="1800" dirty="0" smtClean="0"/>
              <a:t>2018</a:t>
            </a:r>
            <a:endParaRPr lang="en-US" altLang="en-US" sz="1800" dirty="0"/>
          </a:p>
        </p:txBody>
      </p:sp>
      <p:sp>
        <p:nvSpPr>
          <p:cNvPr id="18" name="Text Box 38"/>
          <p:cNvSpPr txBox="1">
            <a:spLocks noChangeArrowheads="1"/>
          </p:cNvSpPr>
          <p:nvPr/>
        </p:nvSpPr>
        <p:spPr bwMode="auto">
          <a:xfrm>
            <a:off x="3463246" y="1795607"/>
            <a:ext cx="1912708" cy="10156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dirty="0" smtClean="0">
                <a:solidFill>
                  <a:schemeClr val="accent2"/>
                </a:solidFill>
              </a:rPr>
              <a:t>Requests for meetings</a:t>
            </a:r>
          </a:p>
          <a:p>
            <a:pPr algn="ctr" eaLnBrk="1" hangingPunct="1">
              <a:spcBef>
                <a:spcPct val="0"/>
              </a:spcBef>
              <a:buClrTx/>
              <a:buSzTx/>
              <a:buFontTx/>
              <a:buNone/>
            </a:pPr>
            <a:r>
              <a:rPr lang="en-US" altLang="en-US" sz="1200" dirty="0" smtClean="0">
                <a:solidFill>
                  <a:schemeClr val="accent2"/>
                </a:solidFill>
              </a:rPr>
              <a:t>Letters </a:t>
            </a:r>
            <a:r>
              <a:rPr lang="en-US" altLang="en-US" sz="1200" dirty="0" smtClean="0">
                <a:solidFill>
                  <a:schemeClr val="accent2"/>
                </a:solidFill>
              </a:rPr>
              <a:t>from Self Governance</a:t>
            </a:r>
          </a:p>
          <a:p>
            <a:pPr algn="ctr" eaLnBrk="1" hangingPunct="1">
              <a:spcBef>
                <a:spcPct val="0"/>
              </a:spcBef>
              <a:buClrTx/>
              <a:buSzTx/>
              <a:buFontTx/>
              <a:buNone/>
            </a:pPr>
            <a:r>
              <a:rPr lang="en-US" altLang="en-US" sz="1200" dirty="0" smtClean="0">
                <a:solidFill>
                  <a:schemeClr val="accent2"/>
                </a:solidFill>
              </a:rPr>
              <a:t>Conference requesting </a:t>
            </a:r>
          </a:p>
          <a:p>
            <a:pPr algn="ctr" eaLnBrk="1" hangingPunct="1">
              <a:spcBef>
                <a:spcPct val="0"/>
              </a:spcBef>
              <a:buClrTx/>
              <a:buSzTx/>
              <a:buFontTx/>
              <a:buNone/>
            </a:pPr>
            <a:r>
              <a:rPr lang="en-US" altLang="en-US" sz="1200" dirty="0" smtClean="0">
                <a:solidFill>
                  <a:schemeClr val="accent2"/>
                </a:solidFill>
              </a:rPr>
              <a:t>Meetings</a:t>
            </a:r>
            <a:endParaRPr lang="en-US" altLang="en-US" sz="1200" dirty="0" smtClean="0">
              <a:solidFill>
                <a:schemeClr val="accent2"/>
              </a:solidFill>
            </a:endParaRPr>
          </a:p>
        </p:txBody>
      </p:sp>
      <p:sp>
        <p:nvSpPr>
          <p:cNvPr id="19" name="Text Box 58"/>
          <p:cNvSpPr txBox="1">
            <a:spLocks noChangeArrowheads="1"/>
          </p:cNvSpPr>
          <p:nvPr/>
        </p:nvSpPr>
        <p:spPr bwMode="auto">
          <a:xfrm>
            <a:off x="2743200" y="2554059"/>
            <a:ext cx="918971"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dirty="0" smtClean="0"/>
              <a:t>Proposed</a:t>
            </a:r>
          </a:p>
          <a:p>
            <a:pPr algn="ctr" eaLnBrk="1" hangingPunct="1">
              <a:spcBef>
                <a:spcPct val="0"/>
              </a:spcBef>
              <a:buClrTx/>
              <a:buSzTx/>
              <a:buFontTx/>
              <a:buNone/>
            </a:pPr>
            <a:r>
              <a:rPr lang="en-US" altLang="en-US" sz="1200" dirty="0" smtClean="0"/>
              <a:t>Rule</a:t>
            </a:r>
          </a:p>
          <a:p>
            <a:pPr algn="ctr" eaLnBrk="1" hangingPunct="1">
              <a:spcBef>
                <a:spcPct val="0"/>
              </a:spcBef>
              <a:buClrTx/>
              <a:buSzTx/>
              <a:buFontTx/>
              <a:buNone/>
            </a:pPr>
            <a:r>
              <a:rPr lang="en-US" altLang="en-US" sz="1200" dirty="0" smtClean="0"/>
              <a:t>Publication</a:t>
            </a:r>
            <a:endParaRPr lang="en-US" altLang="en-US" sz="1200" dirty="0"/>
          </a:p>
        </p:txBody>
      </p:sp>
      <p:sp>
        <p:nvSpPr>
          <p:cNvPr id="20" name="Text Box 55"/>
          <p:cNvSpPr txBox="1">
            <a:spLocks noChangeArrowheads="1"/>
          </p:cNvSpPr>
          <p:nvPr/>
        </p:nvSpPr>
        <p:spPr bwMode="auto">
          <a:xfrm>
            <a:off x="838200" y="2184727"/>
            <a:ext cx="1192213" cy="10156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dirty="0" smtClean="0"/>
              <a:t>Other</a:t>
            </a:r>
          </a:p>
          <a:p>
            <a:pPr algn="ctr" eaLnBrk="1" hangingPunct="1">
              <a:spcBef>
                <a:spcPct val="0"/>
              </a:spcBef>
              <a:buClrTx/>
              <a:buSzTx/>
              <a:buFontTx/>
              <a:buNone/>
            </a:pPr>
            <a:r>
              <a:rPr lang="en-US" altLang="en-US" sz="1200" dirty="0" smtClean="0"/>
              <a:t>Calls, Webinars,</a:t>
            </a:r>
          </a:p>
          <a:p>
            <a:pPr algn="ctr" eaLnBrk="1" hangingPunct="1">
              <a:spcBef>
                <a:spcPct val="0"/>
              </a:spcBef>
              <a:buClrTx/>
              <a:buSzTx/>
              <a:buFontTx/>
              <a:buNone/>
            </a:pPr>
            <a:r>
              <a:rPr lang="en-US" altLang="en-US" sz="1200" dirty="0" smtClean="0"/>
              <a:t>Feb 12 Meeting DC</a:t>
            </a:r>
            <a:endParaRPr lang="en-US" altLang="en-US" sz="1200" dirty="0"/>
          </a:p>
        </p:txBody>
      </p:sp>
      <p:sp>
        <p:nvSpPr>
          <p:cNvPr id="21" name="Text Box 13"/>
          <p:cNvSpPr txBox="1">
            <a:spLocks noChangeArrowheads="1"/>
          </p:cNvSpPr>
          <p:nvPr/>
        </p:nvSpPr>
        <p:spPr bwMode="auto">
          <a:xfrm>
            <a:off x="1109699" y="4763859"/>
            <a:ext cx="691215"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t>Feb</a:t>
            </a:r>
          </a:p>
          <a:p>
            <a:pPr eaLnBrk="1" hangingPunct="1">
              <a:spcBef>
                <a:spcPct val="0"/>
              </a:spcBef>
              <a:buClrTx/>
              <a:buSzTx/>
              <a:buFontTx/>
              <a:buNone/>
            </a:pPr>
            <a:r>
              <a:rPr lang="en-US" altLang="en-US" sz="1800" dirty="0" smtClean="0"/>
              <a:t>2018</a:t>
            </a:r>
            <a:endParaRPr lang="en-US" altLang="en-US" sz="1800" dirty="0"/>
          </a:p>
        </p:txBody>
      </p:sp>
      <p:sp>
        <p:nvSpPr>
          <p:cNvPr id="22" name="TextBox 21"/>
          <p:cNvSpPr txBox="1"/>
          <p:nvPr/>
        </p:nvSpPr>
        <p:spPr>
          <a:xfrm>
            <a:off x="1414499" y="3200390"/>
            <a:ext cx="1696426" cy="923330"/>
          </a:xfrm>
          <a:prstGeom prst="rect">
            <a:avLst/>
          </a:prstGeom>
          <a:noFill/>
        </p:spPr>
        <p:txBody>
          <a:bodyPr wrap="none" rtlCol="0">
            <a:spAutoFit/>
          </a:bodyPr>
          <a:lstStyle/>
          <a:p>
            <a:r>
              <a:rPr lang="en-US" dirty="0" smtClean="0"/>
              <a:t>Follow Up</a:t>
            </a:r>
          </a:p>
          <a:p>
            <a:r>
              <a:rPr lang="en-US" dirty="0" smtClean="0"/>
              <a:t>ACTION</a:t>
            </a:r>
          </a:p>
          <a:p>
            <a:r>
              <a:rPr lang="en-US" dirty="0" smtClean="0"/>
              <a:t>WAS PROPOSED</a:t>
            </a:r>
            <a:endParaRPr lang="en-US" dirty="0"/>
          </a:p>
        </p:txBody>
      </p:sp>
      <p:sp>
        <p:nvSpPr>
          <p:cNvPr id="23" name="Text Box 58"/>
          <p:cNvSpPr txBox="1">
            <a:spLocks noChangeArrowheads="1"/>
          </p:cNvSpPr>
          <p:nvPr/>
        </p:nvSpPr>
        <p:spPr bwMode="auto">
          <a:xfrm>
            <a:off x="3226091" y="3576925"/>
            <a:ext cx="1056700" cy="46166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b="1" dirty="0" smtClean="0">
                <a:solidFill>
                  <a:schemeClr val="accent2"/>
                </a:solidFill>
              </a:rPr>
              <a:t>Missed the </a:t>
            </a:r>
          </a:p>
          <a:p>
            <a:pPr algn="ctr" eaLnBrk="1" hangingPunct="1">
              <a:spcBef>
                <a:spcPct val="0"/>
              </a:spcBef>
              <a:buClrTx/>
              <a:buSzTx/>
              <a:buFontTx/>
              <a:buNone/>
            </a:pPr>
            <a:r>
              <a:rPr lang="en-US" altLang="en-US" sz="1200" b="1" dirty="0" smtClean="0">
                <a:solidFill>
                  <a:schemeClr val="accent2"/>
                </a:solidFill>
              </a:rPr>
              <a:t>Deadline</a:t>
            </a:r>
            <a:endParaRPr lang="en-US" altLang="en-US" sz="1200" b="1" dirty="0">
              <a:solidFill>
                <a:schemeClr val="accent2"/>
              </a:solidFill>
            </a:endParaRPr>
          </a:p>
        </p:txBody>
      </p:sp>
      <p:sp>
        <p:nvSpPr>
          <p:cNvPr id="24" name="Text Box 38"/>
          <p:cNvSpPr txBox="1">
            <a:spLocks noChangeArrowheads="1"/>
          </p:cNvSpPr>
          <p:nvPr/>
        </p:nvSpPr>
        <p:spPr bwMode="auto">
          <a:xfrm>
            <a:off x="4953000" y="2590790"/>
            <a:ext cx="1474559"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dirty="0" smtClean="0">
                <a:solidFill>
                  <a:schemeClr val="accent2"/>
                </a:solidFill>
              </a:rPr>
              <a:t>Webinar 6/11</a:t>
            </a:r>
          </a:p>
          <a:p>
            <a:pPr algn="ctr" eaLnBrk="1" hangingPunct="1">
              <a:spcBef>
                <a:spcPct val="0"/>
              </a:spcBef>
              <a:buClrTx/>
              <a:buSzTx/>
              <a:buFontTx/>
              <a:buNone/>
            </a:pPr>
            <a:r>
              <a:rPr lang="en-US" altLang="en-US" sz="1200" dirty="0" smtClean="0">
                <a:solidFill>
                  <a:schemeClr val="accent2"/>
                </a:solidFill>
              </a:rPr>
              <a:t>Tribes disrespected</a:t>
            </a:r>
          </a:p>
          <a:p>
            <a:pPr algn="ctr" eaLnBrk="1" hangingPunct="1">
              <a:spcBef>
                <a:spcPct val="0"/>
              </a:spcBef>
              <a:buClrTx/>
              <a:buSzTx/>
              <a:buFontTx/>
              <a:buNone/>
            </a:pPr>
            <a:r>
              <a:rPr lang="en-US" altLang="en-US" sz="1200" dirty="0" smtClean="0">
                <a:solidFill>
                  <a:schemeClr val="accent2"/>
                </a:solidFill>
              </a:rPr>
              <a:t>MUTE MODE</a:t>
            </a:r>
          </a:p>
        </p:txBody>
      </p:sp>
      <p:sp>
        <p:nvSpPr>
          <p:cNvPr id="25" name="Text Box 14"/>
          <p:cNvSpPr txBox="1">
            <a:spLocks noChangeArrowheads="1"/>
          </p:cNvSpPr>
          <p:nvPr/>
        </p:nvSpPr>
        <p:spPr bwMode="auto">
          <a:xfrm>
            <a:off x="6869720" y="4724390"/>
            <a:ext cx="691215"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t>July</a:t>
            </a:r>
          </a:p>
          <a:p>
            <a:pPr eaLnBrk="1" hangingPunct="1">
              <a:spcBef>
                <a:spcPct val="0"/>
              </a:spcBef>
              <a:buClrTx/>
              <a:buSzTx/>
              <a:buFontTx/>
              <a:buNone/>
            </a:pPr>
            <a:r>
              <a:rPr lang="en-US" altLang="en-US" sz="1800" dirty="0" smtClean="0"/>
              <a:t>2018</a:t>
            </a:r>
            <a:endParaRPr lang="en-US" altLang="en-US" sz="1800" dirty="0"/>
          </a:p>
        </p:txBody>
      </p:sp>
      <p:sp>
        <p:nvSpPr>
          <p:cNvPr id="26" name="Text Box 58"/>
          <p:cNvSpPr txBox="1">
            <a:spLocks noChangeArrowheads="1"/>
          </p:cNvSpPr>
          <p:nvPr/>
        </p:nvSpPr>
        <p:spPr bwMode="auto">
          <a:xfrm>
            <a:off x="6744139" y="2597397"/>
            <a:ext cx="1418978"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b="1" u="sng" dirty="0" smtClean="0">
                <a:solidFill>
                  <a:schemeClr val="accent2"/>
                </a:solidFill>
              </a:rPr>
              <a:t>ALERTS</a:t>
            </a:r>
          </a:p>
          <a:p>
            <a:pPr algn="ctr" eaLnBrk="1" hangingPunct="1">
              <a:spcBef>
                <a:spcPct val="0"/>
              </a:spcBef>
              <a:buClrTx/>
              <a:buSzTx/>
              <a:buFontTx/>
              <a:buNone/>
            </a:pPr>
            <a:r>
              <a:rPr lang="en-US" altLang="en-US" sz="1200" b="1" u="sng" dirty="0" smtClean="0">
                <a:solidFill>
                  <a:schemeClr val="accent2"/>
                </a:solidFill>
              </a:rPr>
              <a:t>Tribes agreed </a:t>
            </a:r>
          </a:p>
          <a:p>
            <a:pPr algn="ctr" eaLnBrk="1" hangingPunct="1">
              <a:spcBef>
                <a:spcPct val="0"/>
              </a:spcBef>
              <a:buClrTx/>
              <a:buSzTx/>
              <a:buFontTx/>
              <a:buNone/>
            </a:pPr>
            <a:r>
              <a:rPr lang="en-US" altLang="en-US" sz="1200" b="1" u="sng" dirty="0" smtClean="0">
                <a:solidFill>
                  <a:schemeClr val="accent2"/>
                </a:solidFill>
              </a:rPr>
              <a:t>Not to proceed </a:t>
            </a:r>
            <a:endParaRPr lang="en-US" altLang="en-US" sz="1200" b="1" u="sng" dirty="0">
              <a:solidFill>
                <a:schemeClr val="accent2"/>
              </a:solidFill>
            </a:endParaRPr>
          </a:p>
        </p:txBody>
      </p:sp>
      <p:sp>
        <p:nvSpPr>
          <p:cNvPr id="27" name="Text Box 17"/>
          <p:cNvSpPr txBox="1">
            <a:spLocks noChangeArrowheads="1"/>
          </p:cNvSpPr>
          <p:nvPr/>
        </p:nvSpPr>
        <p:spPr bwMode="auto">
          <a:xfrm>
            <a:off x="2862299" y="4444990"/>
            <a:ext cx="766557" cy="92333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endParaRPr lang="en-US" altLang="en-US" sz="1800" dirty="0" smtClean="0"/>
          </a:p>
          <a:p>
            <a:pPr eaLnBrk="1" hangingPunct="1">
              <a:spcBef>
                <a:spcPct val="0"/>
              </a:spcBef>
              <a:buClrTx/>
              <a:buSzTx/>
              <a:buFontTx/>
              <a:buNone/>
            </a:pPr>
            <a:r>
              <a:rPr lang="en-US" altLang="en-US" sz="1800" dirty="0" smtClean="0"/>
              <a:t>Mar 5</a:t>
            </a:r>
          </a:p>
          <a:p>
            <a:pPr eaLnBrk="1" hangingPunct="1">
              <a:spcBef>
                <a:spcPct val="0"/>
              </a:spcBef>
              <a:buClrTx/>
              <a:buSzTx/>
              <a:buFontTx/>
              <a:buNone/>
            </a:pPr>
            <a:r>
              <a:rPr lang="en-US" altLang="en-US" sz="1800" dirty="0" smtClean="0"/>
              <a:t>2018</a:t>
            </a:r>
            <a:endParaRPr lang="en-US" altLang="en-US" sz="1800" dirty="0"/>
          </a:p>
        </p:txBody>
      </p:sp>
      <p:sp>
        <p:nvSpPr>
          <p:cNvPr id="28" name="Text Box 14"/>
          <p:cNvSpPr txBox="1">
            <a:spLocks noChangeArrowheads="1"/>
          </p:cNvSpPr>
          <p:nvPr/>
        </p:nvSpPr>
        <p:spPr bwMode="auto">
          <a:xfrm>
            <a:off x="7614585" y="4724390"/>
            <a:ext cx="691215"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t>Aug</a:t>
            </a:r>
          </a:p>
          <a:p>
            <a:pPr eaLnBrk="1" hangingPunct="1">
              <a:spcBef>
                <a:spcPct val="0"/>
              </a:spcBef>
              <a:buClrTx/>
              <a:buSzTx/>
              <a:buFontTx/>
              <a:buNone/>
            </a:pPr>
            <a:r>
              <a:rPr lang="en-US" altLang="en-US" sz="1800" dirty="0" smtClean="0"/>
              <a:t>2018</a:t>
            </a:r>
            <a:endParaRPr lang="en-US" altLang="en-US" sz="1800" dirty="0"/>
          </a:p>
        </p:txBody>
      </p:sp>
      <p:sp>
        <p:nvSpPr>
          <p:cNvPr id="29" name="Text Box 58"/>
          <p:cNvSpPr txBox="1">
            <a:spLocks noChangeArrowheads="1"/>
          </p:cNvSpPr>
          <p:nvPr/>
        </p:nvSpPr>
        <p:spPr bwMode="auto">
          <a:xfrm>
            <a:off x="6937885" y="5308927"/>
            <a:ext cx="2039981"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800" b="1" u="sng" dirty="0" smtClean="0">
                <a:solidFill>
                  <a:srgbClr val="FF0000"/>
                </a:solidFill>
                <a:latin typeface="Times New Roman" panose="02020603050405020304" pitchFamily="18" charset="0"/>
                <a:cs typeface="Times New Roman" panose="02020603050405020304" pitchFamily="18" charset="0"/>
              </a:rPr>
              <a:t>HR 6414 President</a:t>
            </a:r>
          </a:p>
          <a:p>
            <a:pPr algn="ctr" eaLnBrk="1" hangingPunct="1">
              <a:spcBef>
                <a:spcPct val="0"/>
              </a:spcBef>
              <a:buClrTx/>
              <a:buSzTx/>
              <a:buFontTx/>
              <a:buNone/>
            </a:pPr>
            <a:r>
              <a:rPr lang="en-US" altLang="en-US" sz="1800" b="1" u="sng" dirty="0" smtClean="0">
                <a:solidFill>
                  <a:srgbClr val="FF0000"/>
                </a:solidFill>
                <a:latin typeface="Times New Roman" panose="02020603050405020304" pitchFamily="18" charset="0"/>
                <a:cs typeface="Times New Roman" panose="02020603050405020304" pitchFamily="18" charset="0"/>
              </a:rPr>
              <a:t>Signed Aug 16</a:t>
            </a:r>
            <a:endParaRPr lang="en-US" altLang="en-US" sz="1800" b="1" u="sng" dirty="0">
              <a:solidFill>
                <a:srgbClr val="FF0000"/>
              </a:solidFill>
              <a:latin typeface="Times New Roman" panose="02020603050405020304" pitchFamily="18" charset="0"/>
              <a:cs typeface="Times New Roman" panose="02020603050405020304" pitchFamily="18" charset="0"/>
            </a:endParaRPr>
          </a:p>
        </p:txBody>
      </p:sp>
      <p:sp>
        <p:nvSpPr>
          <p:cNvPr id="30" name="Text Box 58"/>
          <p:cNvSpPr txBox="1">
            <a:spLocks noChangeArrowheads="1"/>
          </p:cNvSpPr>
          <p:nvPr/>
        </p:nvSpPr>
        <p:spPr bwMode="auto">
          <a:xfrm>
            <a:off x="7219505" y="1795607"/>
            <a:ext cx="1292340" cy="83099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b="1" u="sng" dirty="0" smtClean="0">
                <a:solidFill>
                  <a:srgbClr val="FF0000"/>
                </a:solidFill>
                <a:effectLst>
                  <a:outerShdw blurRad="38100" dist="38100" dir="2700000" algn="tl">
                    <a:srgbClr val="000000">
                      <a:alpha val="43137"/>
                    </a:srgbClr>
                  </a:outerShdw>
                </a:effectLst>
              </a:rPr>
              <a:t>ALERTS</a:t>
            </a:r>
          </a:p>
          <a:p>
            <a:pPr algn="ctr" eaLnBrk="1" hangingPunct="1">
              <a:spcBef>
                <a:spcPct val="0"/>
              </a:spcBef>
              <a:buClrTx/>
              <a:buSzTx/>
              <a:buFontTx/>
              <a:buNone/>
            </a:pPr>
            <a:r>
              <a:rPr lang="en-US" altLang="en-US" sz="1200" b="1" u="sng" dirty="0" smtClean="0">
                <a:solidFill>
                  <a:srgbClr val="FF0000"/>
                </a:solidFill>
                <a:effectLst>
                  <a:outerShdw blurRad="38100" dist="38100" dir="2700000" algn="tl">
                    <a:srgbClr val="000000">
                      <a:alpha val="43137"/>
                    </a:srgbClr>
                  </a:outerShdw>
                </a:effectLst>
              </a:rPr>
              <a:t>Tribes </a:t>
            </a:r>
            <a:r>
              <a:rPr lang="en-US" altLang="en-US" sz="1200" b="1" u="sng" dirty="0" smtClean="0">
                <a:solidFill>
                  <a:srgbClr val="FF0000"/>
                </a:solidFill>
                <a:effectLst>
                  <a:outerShdw blurRad="38100" dist="38100" dir="2700000" algn="tl">
                    <a:srgbClr val="000000">
                      <a:alpha val="43137"/>
                    </a:srgbClr>
                  </a:outerShdw>
                </a:effectLst>
              </a:rPr>
              <a:t>request</a:t>
            </a:r>
          </a:p>
          <a:p>
            <a:pPr algn="ctr" eaLnBrk="1" hangingPunct="1">
              <a:spcBef>
                <a:spcPct val="0"/>
              </a:spcBef>
              <a:buClrTx/>
              <a:buSzTx/>
              <a:buFontTx/>
              <a:buNone/>
            </a:pPr>
            <a:r>
              <a:rPr lang="en-US" altLang="en-US" sz="1200" b="1" u="sng" dirty="0" smtClean="0">
                <a:solidFill>
                  <a:srgbClr val="FF0000"/>
                </a:solidFill>
                <a:effectLst>
                  <a:outerShdw blurRad="38100" dist="38100" dir="2700000" algn="tl">
                    <a:srgbClr val="000000">
                      <a:alpha val="43137"/>
                    </a:srgbClr>
                  </a:outerShdw>
                </a:effectLst>
              </a:rPr>
              <a:t>LEGISLATION</a:t>
            </a:r>
          </a:p>
          <a:p>
            <a:pPr algn="ctr" eaLnBrk="1" hangingPunct="1">
              <a:spcBef>
                <a:spcPct val="0"/>
              </a:spcBef>
              <a:buClrTx/>
              <a:buSzTx/>
              <a:buFontTx/>
              <a:buNone/>
            </a:pPr>
            <a:r>
              <a:rPr lang="en-US" altLang="en-US" sz="1200" b="1" u="sng" dirty="0" smtClean="0">
                <a:solidFill>
                  <a:srgbClr val="FF0000"/>
                </a:solidFill>
                <a:effectLst>
                  <a:outerShdw blurRad="38100" dist="38100" dir="2700000" algn="tl">
                    <a:srgbClr val="000000">
                      <a:alpha val="43137"/>
                    </a:srgbClr>
                  </a:outerShdw>
                </a:effectLst>
              </a:rPr>
              <a:t>TO Proceed</a:t>
            </a:r>
            <a:endParaRPr lang="en-US" altLang="en-US" sz="1200" b="1" u="sng" dirty="0">
              <a:solidFill>
                <a:srgbClr val="FF0000"/>
              </a:solidFill>
              <a:effectLst>
                <a:outerShdw blurRad="38100" dist="38100" dir="2700000" algn="tl">
                  <a:srgbClr val="000000">
                    <a:alpha val="43137"/>
                  </a:srgbClr>
                </a:outerShdw>
              </a:effectLst>
            </a:endParaRPr>
          </a:p>
        </p:txBody>
      </p:sp>
    </p:spTree>
    <p:extLst>
      <p:ext uri="{BB962C8B-B14F-4D97-AF65-F5344CB8AC3E}">
        <p14:creationId xmlns:p14="http://schemas.microsoft.com/office/powerpoint/2010/main" val="133632102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17" presetClass="entr" presetSubtype="10" fill="hold" grpId="0" nodeType="clickEffect">
                                  <p:stCondLst>
                                    <p:cond delay="0"/>
                                  </p:stCondLst>
                                  <p:childTnLst>
                                    <p:set>
                                      <p:cBhvr>
                                        <p:cTn id="11" dur="1" fill="hold">
                                          <p:stCondLst>
                                            <p:cond delay="0"/>
                                          </p:stCondLst>
                                        </p:cTn>
                                        <p:tgtEl>
                                          <p:spTgt spid="3"/>
                                        </p:tgtEl>
                                        <p:attrNameLst>
                                          <p:attrName>style.visibility</p:attrName>
                                        </p:attrNameLst>
                                      </p:cBhvr>
                                      <p:to>
                                        <p:strVal val="visible"/>
                                      </p:to>
                                    </p:set>
                                    <p:anim calcmode="lin" valueType="num">
                                      <p:cBhvr>
                                        <p:cTn id="12" dur="500" fill="hold"/>
                                        <p:tgtEl>
                                          <p:spTgt spid="3"/>
                                        </p:tgtEl>
                                        <p:attrNameLst>
                                          <p:attrName>ppt_w</p:attrName>
                                        </p:attrNameLst>
                                      </p:cBhvr>
                                      <p:tavLst>
                                        <p:tav tm="0">
                                          <p:val>
                                            <p:fltVal val="0"/>
                                          </p:val>
                                        </p:tav>
                                        <p:tav tm="100000">
                                          <p:val>
                                            <p:strVal val="#ppt_w"/>
                                          </p:val>
                                        </p:tav>
                                      </p:tavLst>
                                    </p:anim>
                                    <p:anim calcmode="lin" valueType="num">
                                      <p:cBhvr>
                                        <p:cTn id="13" dur="500" fill="hold"/>
                                        <p:tgtEl>
                                          <p:spTgt spid="3"/>
                                        </p:tgtEl>
                                        <p:attrNameLst>
                                          <p:attrName>ppt_h</p:attrName>
                                        </p:attrNameLst>
                                      </p:cBhvr>
                                      <p:tavLst>
                                        <p:tav tm="0">
                                          <p:val>
                                            <p:strVal val="#ppt_h"/>
                                          </p:val>
                                        </p:tav>
                                        <p:tav tm="100000">
                                          <p:val>
                                            <p:strVal val="#ppt_h"/>
                                          </p:val>
                                        </p:tav>
                                      </p:tavLst>
                                    </p:anim>
                                  </p:childTnLst>
                                </p:cTn>
                              </p:par>
                            </p:childTnLst>
                          </p:cTn>
                        </p:par>
                      </p:childTnLst>
                    </p:cTn>
                  </p:par>
                  <p:par>
                    <p:cTn id="14" fill="hold">
                      <p:stCondLst>
                        <p:cond delay="indefinite"/>
                      </p:stCondLst>
                      <p:childTnLst>
                        <p:par>
                          <p:cTn id="15" fill="hold">
                            <p:stCondLst>
                              <p:cond delay="0"/>
                            </p:stCondLst>
                            <p:childTnLst>
                              <p:par>
                                <p:cTn id="16" presetID="9" presetClass="entr" presetSubtype="0" fill="hold" grpId="0" nodeType="clickEffect">
                                  <p:stCondLst>
                                    <p:cond delay="0"/>
                                  </p:stCondLst>
                                  <p:childTnLst>
                                    <p:set>
                                      <p:cBhvr>
                                        <p:cTn id="17" dur="1" fill="hold">
                                          <p:stCondLst>
                                            <p:cond delay="0"/>
                                          </p:stCondLst>
                                        </p:cTn>
                                        <p:tgtEl>
                                          <p:spTgt spid="6"/>
                                        </p:tgtEl>
                                        <p:attrNameLst>
                                          <p:attrName>style.visibility</p:attrName>
                                        </p:attrNameLst>
                                      </p:cBhvr>
                                      <p:to>
                                        <p:strVal val="visible"/>
                                      </p:to>
                                    </p:set>
                                    <p:animEffect transition="in" filter="dissolve">
                                      <p:cBhvr>
                                        <p:cTn id="18" dur="500"/>
                                        <p:tgtEl>
                                          <p:spTgt spid="6"/>
                                        </p:tgtEl>
                                      </p:cBhvr>
                                    </p:animEffect>
                                  </p:childTnLst>
                                </p:cTn>
                              </p:par>
                              <p:par>
                                <p:cTn id="19" presetID="55" presetClass="entr" presetSubtype="0" fill="hold" grpId="0" nodeType="withEffect">
                                  <p:stCondLst>
                                    <p:cond delay="0"/>
                                  </p:stCondLst>
                                  <p:childTnLst>
                                    <p:set>
                                      <p:cBhvr>
                                        <p:cTn id="20" dur="1" fill="hold">
                                          <p:stCondLst>
                                            <p:cond delay="0"/>
                                          </p:stCondLst>
                                        </p:cTn>
                                        <p:tgtEl>
                                          <p:spTgt spid="5"/>
                                        </p:tgtEl>
                                        <p:attrNameLst>
                                          <p:attrName>style.visibility</p:attrName>
                                        </p:attrNameLst>
                                      </p:cBhvr>
                                      <p:to>
                                        <p:strVal val="visible"/>
                                      </p:to>
                                    </p:set>
                                    <p:anim calcmode="lin" valueType="num">
                                      <p:cBhvr>
                                        <p:cTn id="21" dur="1000" fill="hold"/>
                                        <p:tgtEl>
                                          <p:spTgt spid="5"/>
                                        </p:tgtEl>
                                        <p:attrNameLst>
                                          <p:attrName>ppt_w</p:attrName>
                                        </p:attrNameLst>
                                      </p:cBhvr>
                                      <p:tavLst>
                                        <p:tav tm="0">
                                          <p:val>
                                            <p:strVal val="#ppt_w*0.70"/>
                                          </p:val>
                                        </p:tav>
                                        <p:tav tm="100000">
                                          <p:val>
                                            <p:strVal val="#ppt_w"/>
                                          </p:val>
                                        </p:tav>
                                      </p:tavLst>
                                    </p:anim>
                                    <p:anim calcmode="lin" valueType="num">
                                      <p:cBhvr>
                                        <p:cTn id="22" dur="1000" fill="hold"/>
                                        <p:tgtEl>
                                          <p:spTgt spid="5"/>
                                        </p:tgtEl>
                                        <p:attrNameLst>
                                          <p:attrName>ppt_h</p:attrName>
                                        </p:attrNameLst>
                                      </p:cBhvr>
                                      <p:tavLst>
                                        <p:tav tm="0">
                                          <p:val>
                                            <p:strVal val="#ppt_h"/>
                                          </p:val>
                                        </p:tav>
                                        <p:tav tm="100000">
                                          <p:val>
                                            <p:strVal val="#ppt_h"/>
                                          </p:val>
                                        </p:tav>
                                      </p:tavLst>
                                    </p:anim>
                                    <p:animEffect transition="in" filter="fade">
                                      <p:cBhvr>
                                        <p:cTn id="23" dur="1000"/>
                                        <p:tgtEl>
                                          <p:spTgt spid="5"/>
                                        </p:tgtEl>
                                      </p:cBhvr>
                                    </p:animEffect>
                                  </p:childTnLst>
                                </p:cTn>
                              </p:par>
                            </p:childTnLst>
                          </p:cTn>
                        </p:par>
                      </p:childTnLst>
                    </p:cTn>
                  </p:par>
                  <p:par>
                    <p:cTn id="24" fill="hold">
                      <p:stCondLst>
                        <p:cond delay="indefinite"/>
                      </p:stCondLst>
                      <p:childTnLst>
                        <p:par>
                          <p:cTn id="25" fill="hold">
                            <p:stCondLst>
                              <p:cond delay="0"/>
                            </p:stCondLst>
                            <p:childTnLst>
                              <p:par>
                                <p:cTn id="26" presetID="9" presetClass="entr" presetSubtype="0" fill="hold" grpId="0" nodeType="clickEffect">
                                  <p:stCondLst>
                                    <p:cond delay="0"/>
                                  </p:stCondLst>
                                  <p:childTnLst>
                                    <p:set>
                                      <p:cBhvr>
                                        <p:cTn id="27" dur="1" fill="hold">
                                          <p:stCondLst>
                                            <p:cond delay="0"/>
                                          </p:stCondLst>
                                        </p:cTn>
                                        <p:tgtEl>
                                          <p:spTgt spid="21"/>
                                        </p:tgtEl>
                                        <p:attrNameLst>
                                          <p:attrName>style.visibility</p:attrName>
                                        </p:attrNameLst>
                                      </p:cBhvr>
                                      <p:to>
                                        <p:strVal val="visible"/>
                                      </p:to>
                                    </p:set>
                                    <p:animEffect transition="in" filter="dissolve">
                                      <p:cBhvr>
                                        <p:cTn id="28" dur="500"/>
                                        <p:tgtEl>
                                          <p:spTgt spid="21"/>
                                        </p:tgtEl>
                                      </p:cBhvr>
                                    </p:animEffect>
                                  </p:childTnLst>
                                </p:cTn>
                              </p:par>
                              <p:par>
                                <p:cTn id="29" presetID="9" presetClass="entr" presetSubtype="0" fill="hold" grpId="0" nodeType="withEffect">
                                  <p:stCondLst>
                                    <p:cond delay="0"/>
                                  </p:stCondLst>
                                  <p:childTnLst>
                                    <p:set>
                                      <p:cBhvr>
                                        <p:cTn id="30" dur="1" fill="hold">
                                          <p:stCondLst>
                                            <p:cond delay="0"/>
                                          </p:stCondLst>
                                        </p:cTn>
                                        <p:tgtEl>
                                          <p:spTgt spid="8"/>
                                        </p:tgtEl>
                                        <p:attrNameLst>
                                          <p:attrName>style.visibility</p:attrName>
                                        </p:attrNameLst>
                                      </p:cBhvr>
                                      <p:to>
                                        <p:strVal val="visible"/>
                                      </p:to>
                                    </p:set>
                                    <p:animEffect transition="in" filter="dissolve">
                                      <p:cBhvr>
                                        <p:cTn id="31" dur="500"/>
                                        <p:tgtEl>
                                          <p:spTgt spid="8"/>
                                        </p:tgtEl>
                                      </p:cBhvr>
                                    </p:animEffect>
                                  </p:childTnLst>
                                </p:cTn>
                              </p:par>
                              <p:par>
                                <p:cTn id="32" presetID="9" presetClass="entr" presetSubtype="0" fill="hold" grpId="0" nodeType="withEffect">
                                  <p:stCondLst>
                                    <p:cond delay="0"/>
                                  </p:stCondLst>
                                  <p:childTnLst>
                                    <p:set>
                                      <p:cBhvr>
                                        <p:cTn id="33" dur="1" fill="hold">
                                          <p:stCondLst>
                                            <p:cond delay="0"/>
                                          </p:stCondLst>
                                        </p:cTn>
                                        <p:tgtEl>
                                          <p:spTgt spid="20"/>
                                        </p:tgtEl>
                                        <p:attrNameLst>
                                          <p:attrName>style.visibility</p:attrName>
                                        </p:attrNameLst>
                                      </p:cBhvr>
                                      <p:to>
                                        <p:strVal val="visible"/>
                                      </p:to>
                                    </p:set>
                                    <p:animEffect transition="in" filter="dissolve">
                                      <p:cBhvr>
                                        <p:cTn id="34" dur="500"/>
                                        <p:tgtEl>
                                          <p:spTgt spid="20"/>
                                        </p:tgtEl>
                                      </p:cBhvr>
                                    </p:animEffect>
                                  </p:childTnLst>
                                </p:cTn>
                              </p:par>
                            </p:childTnLst>
                          </p:cTn>
                        </p:par>
                      </p:childTnLst>
                    </p:cTn>
                  </p:par>
                  <p:par>
                    <p:cTn id="35" fill="hold">
                      <p:stCondLst>
                        <p:cond delay="indefinite"/>
                      </p:stCondLst>
                      <p:childTnLst>
                        <p:par>
                          <p:cTn id="36" fill="hold">
                            <p:stCondLst>
                              <p:cond delay="0"/>
                            </p:stCondLst>
                            <p:childTnLst>
                              <p:par>
                                <p:cTn id="37" presetID="10" presetClass="entr" presetSubtype="0" fill="hold" grpId="0" nodeType="clickEffect">
                                  <p:stCondLst>
                                    <p:cond delay="0"/>
                                  </p:stCondLst>
                                  <p:childTnLst>
                                    <p:set>
                                      <p:cBhvr>
                                        <p:cTn id="38" dur="1" fill="hold">
                                          <p:stCondLst>
                                            <p:cond delay="0"/>
                                          </p:stCondLst>
                                        </p:cTn>
                                        <p:tgtEl>
                                          <p:spTgt spid="22"/>
                                        </p:tgtEl>
                                        <p:attrNameLst>
                                          <p:attrName>style.visibility</p:attrName>
                                        </p:attrNameLst>
                                      </p:cBhvr>
                                      <p:to>
                                        <p:strVal val="visible"/>
                                      </p:to>
                                    </p:set>
                                    <p:animEffect transition="in" filter="fade">
                                      <p:cBhvr>
                                        <p:cTn id="39" dur="500"/>
                                        <p:tgtEl>
                                          <p:spTgt spid="22"/>
                                        </p:tgtEl>
                                      </p:cBhvr>
                                    </p:animEffect>
                                  </p:childTnLst>
                                </p:cTn>
                              </p:par>
                            </p:childTnLst>
                          </p:cTn>
                        </p:par>
                      </p:childTnLst>
                    </p:cTn>
                  </p:par>
                  <p:par>
                    <p:cTn id="40" fill="hold">
                      <p:stCondLst>
                        <p:cond delay="indefinite"/>
                      </p:stCondLst>
                      <p:childTnLst>
                        <p:par>
                          <p:cTn id="41" fill="hold">
                            <p:stCondLst>
                              <p:cond delay="0"/>
                            </p:stCondLst>
                            <p:childTnLst>
                              <p:par>
                                <p:cTn id="42" presetID="9" presetClass="entr" presetSubtype="0" fill="hold" grpId="0" nodeType="clickEffect">
                                  <p:stCondLst>
                                    <p:cond delay="0"/>
                                  </p:stCondLst>
                                  <p:childTnLst>
                                    <p:set>
                                      <p:cBhvr>
                                        <p:cTn id="43" dur="1" fill="hold">
                                          <p:stCondLst>
                                            <p:cond delay="0"/>
                                          </p:stCondLst>
                                        </p:cTn>
                                        <p:tgtEl>
                                          <p:spTgt spid="27"/>
                                        </p:tgtEl>
                                        <p:attrNameLst>
                                          <p:attrName>style.visibility</p:attrName>
                                        </p:attrNameLst>
                                      </p:cBhvr>
                                      <p:to>
                                        <p:strVal val="visible"/>
                                      </p:to>
                                    </p:set>
                                    <p:animEffect transition="in" filter="dissolve">
                                      <p:cBhvr>
                                        <p:cTn id="44" dur="500"/>
                                        <p:tgtEl>
                                          <p:spTgt spid="27"/>
                                        </p:tgtEl>
                                      </p:cBhvr>
                                    </p:animEffect>
                                  </p:childTnLst>
                                </p:cTn>
                              </p:par>
                              <p:par>
                                <p:cTn id="45" presetID="9" presetClass="entr" presetSubtype="0" fill="hold" grpId="0" nodeType="withEffect">
                                  <p:stCondLst>
                                    <p:cond delay="0"/>
                                  </p:stCondLst>
                                  <p:childTnLst>
                                    <p:set>
                                      <p:cBhvr>
                                        <p:cTn id="46" dur="1" fill="hold">
                                          <p:stCondLst>
                                            <p:cond delay="0"/>
                                          </p:stCondLst>
                                        </p:cTn>
                                        <p:tgtEl>
                                          <p:spTgt spid="9"/>
                                        </p:tgtEl>
                                        <p:attrNameLst>
                                          <p:attrName>style.visibility</p:attrName>
                                        </p:attrNameLst>
                                      </p:cBhvr>
                                      <p:to>
                                        <p:strVal val="visible"/>
                                      </p:to>
                                    </p:set>
                                    <p:animEffect transition="in" filter="dissolve">
                                      <p:cBhvr>
                                        <p:cTn id="47" dur="500"/>
                                        <p:tgtEl>
                                          <p:spTgt spid="9"/>
                                        </p:tgtEl>
                                      </p:cBhvr>
                                    </p:animEffect>
                                  </p:childTnLst>
                                </p:cTn>
                              </p:par>
                              <p:par>
                                <p:cTn id="48" presetID="9" presetClass="entr" presetSubtype="0" fill="hold" grpId="0" nodeType="withEffect">
                                  <p:stCondLst>
                                    <p:cond delay="0"/>
                                  </p:stCondLst>
                                  <p:childTnLst>
                                    <p:set>
                                      <p:cBhvr>
                                        <p:cTn id="49" dur="1" fill="hold">
                                          <p:stCondLst>
                                            <p:cond delay="0"/>
                                          </p:stCondLst>
                                        </p:cTn>
                                        <p:tgtEl>
                                          <p:spTgt spid="19"/>
                                        </p:tgtEl>
                                        <p:attrNameLst>
                                          <p:attrName>style.visibility</p:attrName>
                                        </p:attrNameLst>
                                      </p:cBhvr>
                                      <p:to>
                                        <p:strVal val="visible"/>
                                      </p:to>
                                    </p:set>
                                    <p:animEffect transition="in" filter="dissolve">
                                      <p:cBhvr>
                                        <p:cTn id="50" dur="500"/>
                                        <p:tgtEl>
                                          <p:spTgt spid="19"/>
                                        </p:tgtEl>
                                      </p:cBhvr>
                                    </p:animEffect>
                                  </p:childTnLst>
                                </p:cTn>
                              </p:par>
                            </p:childTnLst>
                          </p:cTn>
                        </p:par>
                      </p:childTnLst>
                    </p:cTn>
                  </p:par>
                  <p:par>
                    <p:cTn id="51" fill="hold">
                      <p:stCondLst>
                        <p:cond delay="indefinite"/>
                      </p:stCondLst>
                      <p:childTnLst>
                        <p:par>
                          <p:cTn id="52" fill="hold">
                            <p:stCondLst>
                              <p:cond delay="0"/>
                            </p:stCondLst>
                            <p:childTnLst>
                              <p:par>
                                <p:cTn id="53" presetID="9" presetClass="entr" presetSubtype="0" fill="hold" grpId="0" nodeType="clickEffect">
                                  <p:stCondLst>
                                    <p:cond delay="0"/>
                                  </p:stCondLst>
                                  <p:childTnLst>
                                    <p:set>
                                      <p:cBhvr>
                                        <p:cTn id="54" dur="1" fill="hold">
                                          <p:stCondLst>
                                            <p:cond delay="0"/>
                                          </p:stCondLst>
                                        </p:cTn>
                                        <p:tgtEl>
                                          <p:spTgt spid="23"/>
                                        </p:tgtEl>
                                        <p:attrNameLst>
                                          <p:attrName>style.visibility</p:attrName>
                                        </p:attrNameLst>
                                      </p:cBhvr>
                                      <p:to>
                                        <p:strVal val="visible"/>
                                      </p:to>
                                    </p:set>
                                    <p:animEffect transition="in" filter="dissolve">
                                      <p:cBhvr>
                                        <p:cTn id="55" dur="500"/>
                                        <p:tgtEl>
                                          <p:spTgt spid="23"/>
                                        </p:tgtEl>
                                      </p:cBhvr>
                                    </p:animEffect>
                                  </p:childTnLst>
                                </p:cTn>
                              </p:par>
                            </p:childTnLst>
                          </p:cTn>
                        </p:par>
                      </p:childTnLst>
                    </p:cTn>
                  </p:par>
                  <p:par>
                    <p:cTn id="56" fill="hold">
                      <p:stCondLst>
                        <p:cond delay="indefinite"/>
                      </p:stCondLst>
                      <p:childTnLst>
                        <p:par>
                          <p:cTn id="57" fill="hold">
                            <p:stCondLst>
                              <p:cond delay="0"/>
                            </p:stCondLst>
                            <p:childTnLst>
                              <p:par>
                                <p:cTn id="58" presetID="9" presetClass="entr" presetSubtype="0" fill="hold" grpId="0" nodeType="clickEffect">
                                  <p:stCondLst>
                                    <p:cond delay="0"/>
                                  </p:stCondLst>
                                  <p:childTnLst>
                                    <p:set>
                                      <p:cBhvr>
                                        <p:cTn id="59" dur="1" fill="hold">
                                          <p:stCondLst>
                                            <p:cond delay="0"/>
                                          </p:stCondLst>
                                        </p:cTn>
                                        <p:tgtEl>
                                          <p:spTgt spid="17"/>
                                        </p:tgtEl>
                                        <p:attrNameLst>
                                          <p:attrName>style.visibility</p:attrName>
                                        </p:attrNameLst>
                                      </p:cBhvr>
                                      <p:to>
                                        <p:strVal val="visible"/>
                                      </p:to>
                                    </p:set>
                                    <p:animEffect transition="in" filter="dissolve">
                                      <p:cBhvr>
                                        <p:cTn id="60" dur="500"/>
                                        <p:tgtEl>
                                          <p:spTgt spid="17"/>
                                        </p:tgtEl>
                                      </p:cBhvr>
                                    </p:animEffect>
                                  </p:childTnLst>
                                </p:cTn>
                              </p:par>
                              <p:par>
                                <p:cTn id="61" presetID="9" presetClass="entr" presetSubtype="0" fill="hold" grpId="0" nodeType="withEffect">
                                  <p:stCondLst>
                                    <p:cond delay="0"/>
                                  </p:stCondLst>
                                  <p:childTnLst>
                                    <p:set>
                                      <p:cBhvr>
                                        <p:cTn id="62" dur="1" fill="hold">
                                          <p:stCondLst>
                                            <p:cond delay="0"/>
                                          </p:stCondLst>
                                        </p:cTn>
                                        <p:tgtEl>
                                          <p:spTgt spid="12"/>
                                        </p:tgtEl>
                                        <p:attrNameLst>
                                          <p:attrName>style.visibility</p:attrName>
                                        </p:attrNameLst>
                                      </p:cBhvr>
                                      <p:to>
                                        <p:strVal val="visible"/>
                                      </p:to>
                                    </p:set>
                                    <p:animEffect transition="in" filter="dissolve">
                                      <p:cBhvr>
                                        <p:cTn id="63" dur="500"/>
                                        <p:tgtEl>
                                          <p:spTgt spid="12"/>
                                        </p:tgtEl>
                                      </p:cBhvr>
                                    </p:animEffect>
                                  </p:childTnLst>
                                </p:cTn>
                              </p:par>
                            </p:childTnLst>
                          </p:cTn>
                        </p:par>
                      </p:childTnLst>
                    </p:cTn>
                  </p:par>
                  <p:par>
                    <p:cTn id="64" fill="hold">
                      <p:stCondLst>
                        <p:cond delay="indefinite"/>
                      </p:stCondLst>
                      <p:childTnLst>
                        <p:par>
                          <p:cTn id="65" fill="hold">
                            <p:stCondLst>
                              <p:cond delay="0"/>
                            </p:stCondLst>
                            <p:childTnLst>
                              <p:par>
                                <p:cTn id="66" presetID="9" presetClass="entr" presetSubtype="0" fill="hold" grpId="0" nodeType="clickEffect">
                                  <p:stCondLst>
                                    <p:cond delay="0"/>
                                  </p:stCondLst>
                                  <p:childTnLst>
                                    <p:set>
                                      <p:cBhvr>
                                        <p:cTn id="67" dur="1" fill="hold">
                                          <p:stCondLst>
                                            <p:cond delay="0"/>
                                          </p:stCondLst>
                                        </p:cTn>
                                        <p:tgtEl>
                                          <p:spTgt spid="4"/>
                                        </p:tgtEl>
                                        <p:attrNameLst>
                                          <p:attrName>style.visibility</p:attrName>
                                        </p:attrNameLst>
                                      </p:cBhvr>
                                      <p:to>
                                        <p:strVal val="visible"/>
                                      </p:to>
                                    </p:set>
                                    <p:animEffect transition="in" filter="dissolve">
                                      <p:cBhvr>
                                        <p:cTn id="68" dur="500"/>
                                        <p:tgtEl>
                                          <p:spTgt spid="4"/>
                                        </p:tgtEl>
                                      </p:cBhvr>
                                    </p:animEffect>
                                  </p:childTnLst>
                                </p:cTn>
                              </p:par>
                              <p:par>
                                <p:cTn id="69" presetID="9" presetClass="entr" presetSubtype="0" fill="hold" grpId="0" nodeType="withEffect">
                                  <p:stCondLst>
                                    <p:cond delay="0"/>
                                  </p:stCondLst>
                                  <p:childTnLst>
                                    <p:set>
                                      <p:cBhvr>
                                        <p:cTn id="70" dur="1" fill="hold">
                                          <p:stCondLst>
                                            <p:cond delay="0"/>
                                          </p:stCondLst>
                                        </p:cTn>
                                        <p:tgtEl>
                                          <p:spTgt spid="18"/>
                                        </p:tgtEl>
                                        <p:attrNameLst>
                                          <p:attrName>style.visibility</p:attrName>
                                        </p:attrNameLst>
                                      </p:cBhvr>
                                      <p:to>
                                        <p:strVal val="visible"/>
                                      </p:to>
                                    </p:set>
                                    <p:animEffect transition="in" filter="dissolve">
                                      <p:cBhvr>
                                        <p:cTn id="71" dur="500"/>
                                        <p:tgtEl>
                                          <p:spTgt spid="18"/>
                                        </p:tgtEl>
                                      </p:cBhvr>
                                    </p:animEffect>
                                  </p:childTnLst>
                                </p:cTn>
                              </p:par>
                            </p:childTnLst>
                          </p:cTn>
                        </p:par>
                      </p:childTnLst>
                    </p:cTn>
                  </p:par>
                  <p:par>
                    <p:cTn id="72" fill="hold">
                      <p:stCondLst>
                        <p:cond delay="indefinite"/>
                      </p:stCondLst>
                      <p:childTnLst>
                        <p:par>
                          <p:cTn id="73" fill="hold">
                            <p:stCondLst>
                              <p:cond delay="0"/>
                            </p:stCondLst>
                            <p:childTnLst>
                              <p:par>
                                <p:cTn id="74" presetID="9" presetClass="entr" presetSubtype="0" fill="hold" grpId="0" nodeType="clickEffect">
                                  <p:stCondLst>
                                    <p:cond delay="0"/>
                                  </p:stCondLst>
                                  <p:childTnLst>
                                    <p:set>
                                      <p:cBhvr>
                                        <p:cTn id="75" dur="1" fill="hold">
                                          <p:stCondLst>
                                            <p:cond delay="0"/>
                                          </p:stCondLst>
                                        </p:cTn>
                                        <p:tgtEl>
                                          <p:spTgt spid="7"/>
                                        </p:tgtEl>
                                        <p:attrNameLst>
                                          <p:attrName>style.visibility</p:attrName>
                                        </p:attrNameLst>
                                      </p:cBhvr>
                                      <p:to>
                                        <p:strVal val="visible"/>
                                      </p:to>
                                    </p:set>
                                    <p:animEffect transition="in" filter="dissolve">
                                      <p:cBhvr>
                                        <p:cTn id="76" dur="500"/>
                                        <p:tgtEl>
                                          <p:spTgt spid="7"/>
                                        </p:tgtEl>
                                      </p:cBhvr>
                                    </p:animEffect>
                                  </p:childTnLst>
                                </p:cTn>
                              </p:par>
                              <p:par>
                                <p:cTn id="77" presetID="9" presetClass="entr" presetSubtype="0" fill="hold" grpId="0" nodeType="withEffect">
                                  <p:stCondLst>
                                    <p:cond delay="0"/>
                                  </p:stCondLst>
                                  <p:childTnLst>
                                    <p:set>
                                      <p:cBhvr>
                                        <p:cTn id="78" dur="1" fill="hold">
                                          <p:stCondLst>
                                            <p:cond delay="0"/>
                                          </p:stCondLst>
                                        </p:cTn>
                                        <p:tgtEl>
                                          <p:spTgt spid="11"/>
                                        </p:tgtEl>
                                        <p:attrNameLst>
                                          <p:attrName>style.visibility</p:attrName>
                                        </p:attrNameLst>
                                      </p:cBhvr>
                                      <p:to>
                                        <p:strVal val="visible"/>
                                      </p:to>
                                    </p:set>
                                    <p:animEffect transition="in" filter="dissolve">
                                      <p:cBhvr>
                                        <p:cTn id="79" dur="500"/>
                                        <p:tgtEl>
                                          <p:spTgt spid="11"/>
                                        </p:tgtEl>
                                      </p:cBhvr>
                                    </p:animEffect>
                                  </p:childTnLst>
                                </p:cTn>
                              </p:par>
                              <p:par>
                                <p:cTn id="80" presetID="9" presetClass="entr" presetSubtype="0" fill="hold" grpId="0" nodeType="withEffect">
                                  <p:stCondLst>
                                    <p:cond delay="0"/>
                                  </p:stCondLst>
                                  <p:childTnLst>
                                    <p:set>
                                      <p:cBhvr>
                                        <p:cTn id="81" dur="1" fill="hold">
                                          <p:stCondLst>
                                            <p:cond delay="0"/>
                                          </p:stCondLst>
                                        </p:cTn>
                                        <p:tgtEl>
                                          <p:spTgt spid="24"/>
                                        </p:tgtEl>
                                        <p:attrNameLst>
                                          <p:attrName>style.visibility</p:attrName>
                                        </p:attrNameLst>
                                      </p:cBhvr>
                                      <p:to>
                                        <p:strVal val="visible"/>
                                      </p:to>
                                    </p:set>
                                    <p:animEffect transition="in" filter="dissolve">
                                      <p:cBhvr>
                                        <p:cTn id="82" dur="500"/>
                                        <p:tgtEl>
                                          <p:spTgt spid="24"/>
                                        </p:tgtEl>
                                      </p:cBhvr>
                                    </p:animEffect>
                                  </p:childTnLst>
                                </p:cTn>
                              </p:par>
                              <p:par>
                                <p:cTn id="83" presetID="9" presetClass="entr" presetSubtype="0" fill="hold" grpId="0" nodeType="withEffect">
                                  <p:stCondLst>
                                    <p:cond delay="0"/>
                                  </p:stCondLst>
                                  <p:childTnLst>
                                    <p:set>
                                      <p:cBhvr>
                                        <p:cTn id="84" dur="1" fill="hold">
                                          <p:stCondLst>
                                            <p:cond delay="0"/>
                                          </p:stCondLst>
                                        </p:cTn>
                                        <p:tgtEl>
                                          <p:spTgt spid="10"/>
                                        </p:tgtEl>
                                        <p:attrNameLst>
                                          <p:attrName>style.visibility</p:attrName>
                                        </p:attrNameLst>
                                      </p:cBhvr>
                                      <p:to>
                                        <p:strVal val="visible"/>
                                      </p:to>
                                    </p:set>
                                    <p:animEffect transition="in" filter="dissolve">
                                      <p:cBhvr>
                                        <p:cTn id="85" dur="500"/>
                                        <p:tgtEl>
                                          <p:spTgt spid="10"/>
                                        </p:tgtEl>
                                      </p:cBhvr>
                                    </p:animEffect>
                                  </p:childTnLst>
                                </p:cTn>
                              </p:par>
                            </p:childTnLst>
                          </p:cTn>
                        </p:par>
                      </p:childTnLst>
                    </p:cTn>
                  </p:par>
                  <p:par>
                    <p:cTn id="86" fill="hold">
                      <p:stCondLst>
                        <p:cond delay="indefinite"/>
                      </p:stCondLst>
                      <p:childTnLst>
                        <p:par>
                          <p:cTn id="87" fill="hold">
                            <p:stCondLst>
                              <p:cond delay="0"/>
                            </p:stCondLst>
                            <p:childTnLst>
                              <p:par>
                                <p:cTn id="88" presetID="9" presetClass="entr" presetSubtype="0" fill="hold" grpId="0" nodeType="clickEffect">
                                  <p:stCondLst>
                                    <p:cond delay="0"/>
                                  </p:stCondLst>
                                  <p:childTnLst>
                                    <p:set>
                                      <p:cBhvr>
                                        <p:cTn id="89" dur="1" fill="hold">
                                          <p:stCondLst>
                                            <p:cond delay="0"/>
                                          </p:stCondLst>
                                        </p:cTn>
                                        <p:tgtEl>
                                          <p:spTgt spid="13"/>
                                        </p:tgtEl>
                                        <p:attrNameLst>
                                          <p:attrName>style.visibility</p:attrName>
                                        </p:attrNameLst>
                                      </p:cBhvr>
                                      <p:to>
                                        <p:strVal val="visible"/>
                                      </p:to>
                                    </p:set>
                                    <p:animEffect transition="in" filter="dissolve">
                                      <p:cBhvr>
                                        <p:cTn id="90" dur="500"/>
                                        <p:tgtEl>
                                          <p:spTgt spid="13"/>
                                        </p:tgtEl>
                                      </p:cBhvr>
                                    </p:animEffect>
                                  </p:childTnLst>
                                </p:cTn>
                              </p:par>
                              <p:par>
                                <p:cTn id="91" presetID="9" presetClass="entr" presetSubtype="0" fill="hold" grpId="0" nodeType="withEffect">
                                  <p:stCondLst>
                                    <p:cond delay="0"/>
                                  </p:stCondLst>
                                  <p:childTnLst>
                                    <p:set>
                                      <p:cBhvr>
                                        <p:cTn id="92" dur="1" fill="hold">
                                          <p:stCondLst>
                                            <p:cond delay="0"/>
                                          </p:stCondLst>
                                        </p:cTn>
                                        <p:tgtEl>
                                          <p:spTgt spid="15"/>
                                        </p:tgtEl>
                                        <p:attrNameLst>
                                          <p:attrName>style.visibility</p:attrName>
                                        </p:attrNameLst>
                                      </p:cBhvr>
                                      <p:to>
                                        <p:strVal val="visible"/>
                                      </p:to>
                                    </p:set>
                                    <p:animEffect transition="in" filter="dissolve">
                                      <p:cBhvr>
                                        <p:cTn id="93" dur="500"/>
                                        <p:tgtEl>
                                          <p:spTgt spid="15"/>
                                        </p:tgtEl>
                                      </p:cBhvr>
                                    </p:animEffect>
                                  </p:childTnLst>
                                </p:cTn>
                              </p:par>
                              <p:par>
                                <p:cTn id="94" presetID="9" presetClass="entr" presetSubtype="0" fill="hold" grpId="0" nodeType="withEffect">
                                  <p:stCondLst>
                                    <p:cond delay="0"/>
                                  </p:stCondLst>
                                  <p:childTnLst>
                                    <p:set>
                                      <p:cBhvr>
                                        <p:cTn id="95" dur="1" fill="hold">
                                          <p:stCondLst>
                                            <p:cond delay="0"/>
                                          </p:stCondLst>
                                        </p:cTn>
                                        <p:tgtEl>
                                          <p:spTgt spid="14"/>
                                        </p:tgtEl>
                                        <p:attrNameLst>
                                          <p:attrName>style.visibility</p:attrName>
                                        </p:attrNameLst>
                                      </p:cBhvr>
                                      <p:to>
                                        <p:strVal val="visible"/>
                                      </p:to>
                                    </p:set>
                                    <p:animEffect transition="in" filter="dissolve">
                                      <p:cBhvr>
                                        <p:cTn id="96" dur="500"/>
                                        <p:tgtEl>
                                          <p:spTgt spid="14"/>
                                        </p:tgtEl>
                                      </p:cBhvr>
                                    </p:animEffect>
                                  </p:childTnLst>
                                </p:cTn>
                              </p:par>
                            </p:childTnLst>
                          </p:cTn>
                        </p:par>
                      </p:childTnLst>
                    </p:cTn>
                  </p:par>
                  <p:par>
                    <p:cTn id="97" fill="hold">
                      <p:stCondLst>
                        <p:cond delay="indefinite"/>
                      </p:stCondLst>
                      <p:childTnLst>
                        <p:par>
                          <p:cTn id="98" fill="hold">
                            <p:stCondLst>
                              <p:cond delay="0"/>
                            </p:stCondLst>
                            <p:childTnLst>
                              <p:par>
                                <p:cTn id="99" presetID="9" presetClass="entr" presetSubtype="0" fill="hold" grpId="0" nodeType="clickEffect">
                                  <p:stCondLst>
                                    <p:cond delay="0"/>
                                  </p:stCondLst>
                                  <p:childTnLst>
                                    <p:set>
                                      <p:cBhvr>
                                        <p:cTn id="100" dur="1" fill="hold">
                                          <p:stCondLst>
                                            <p:cond delay="0"/>
                                          </p:stCondLst>
                                        </p:cTn>
                                        <p:tgtEl>
                                          <p:spTgt spid="25"/>
                                        </p:tgtEl>
                                        <p:attrNameLst>
                                          <p:attrName>style.visibility</p:attrName>
                                        </p:attrNameLst>
                                      </p:cBhvr>
                                      <p:to>
                                        <p:strVal val="visible"/>
                                      </p:to>
                                    </p:set>
                                    <p:animEffect transition="in" filter="dissolve">
                                      <p:cBhvr>
                                        <p:cTn id="101" dur="500"/>
                                        <p:tgtEl>
                                          <p:spTgt spid="25"/>
                                        </p:tgtEl>
                                      </p:cBhvr>
                                    </p:animEffect>
                                  </p:childTnLst>
                                </p:cTn>
                              </p:par>
                              <p:par>
                                <p:cTn id="102" presetID="9" presetClass="entr" presetSubtype="0" fill="hold" grpId="0" nodeType="withEffect">
                                  <p:stCondLst>
                                    <p:cond delay="0"/>
                                  </p:stCondLst>
                                  <p:childTnLst>
                                    <p:set>
                                      <p:cBhvr>
                                        <p:cTn id="103" dur="1" fill="hold">
                                          <p:stCondLst>
                                            <p:cond delay="0"/>
                                          </p:stCondLst>
                                        </p:cTn>
                                        <p:tgtEl>
                                          <p:spTgt spid="26"/>
                                        </p:tgtEl>
                                        <p:attrNameLst>
                                          <p:attrName>style.visibility</p:attrName>
                                        </p:attrNameLst>
                                      </p:cBhvr>
                                      <p:to>
                                        <p:strVal val="visible"/>
                                      </p:to>
                                    </p:set>
                                    <p:animEffect transition="in" filter="dissolve">
                                      <p:cBhvr>
                                        <p:cTn id="104" dur="500"/>
                                        <p:tgtEl>
                                          <p:spTgt spid="26"/>
                                        </p:tgtEl>
                                      </p:cBhvr>
                                    </p:animEffect>
                                  </p:childTnLst>
                                </p:cTn>
                              </p:par>
                              <p:par>
                                <p:cTn id="105" presetID="9" presetClass="entr" presetSubtype="0" fill="hold" grpId="0" nodeType="withEffect">
                                  <p:stCondLst>
                                    <p:cond delay="0"/>
                                  </p:stCondLst>
                                  <p:childTnLst>
                                    <p:set>
                                      <p:cBhvr>
                                        <p:cTn id="106" dur="1" fill="hold">
                                          <p:stCondLst>
                                            <p:cond delay="0"/>
                                          </p:stCondLst>
                                        </p:cTn>
                                        <p:tgtEl>
                                          <p:spTgt spid="30"/>
                                        </p:tgtEl>
                                        <p:attrNameLst>
                                          <p:attrName>style.visibility</p:attrName>
                                        </p:attrNameLst>
                                      </p:cBhvr>
                                      <p:to>
                                        <p:strVal val="visible"/>
                                      </p:to>
                                    </p:set>
                                    <p:animEffect transition="in" filter="dissolve">
                                      <p:cBhvr>
                                        <p:cTn id="107" dur="500"/>
                                        <p:tgtEl>
                                          <p:spTgt spid="30"/>
                                        </p:tgtEl>
                                      </p:cBhvr>
                                    </p:animEffect>
                                  </p:childTnLst>
                                </p:cTn>
                              </p:par>
                            </p:childTnLst>
                          </p:cTn>
                        </p:par>
                      </p:childTnLst>
                    </p:cTn>
                  </p:par>
                  <p:par>
                    <p:cTn id="108" fill="hold">
                      <p:stCondLst>
                        <p:cond delay="indefinite"/>
                      </p:stCondLst>
                      <p:childTnLst>
                        <p:par>
                          <p:cTn id="109" fill="hold">
                            <p:stCondLst>
                              <p:cond delay="0"/>
                            </p:stCondLst>
                            <p:childTnLst>
                              <p:par>
                                <p:cTn id="110" presetID="9" presetClass="entr" presetSubtype="0" fill="hold" grpId="0" nodeType="clickEffect">
                                  <p:stCondLst>
                                    <p:cond delay="0"/>
                                  </p:stCondLst>
                                  <p:childTnLst>
                                    <p:set>
                                      <p:cBhvr>
                                        <p:cTn id="111" dur="1" fill="hold">
                                          <p:stCondLst>
                                            <p:cond delay="0"/>
                                          </p:stCondLst>
                                        </p:cTn>
                                        <p:tgtEl>
                                          <p:spTgt spid="28"/>
                                        </p:tgtEl>
                                        <p:attrNameLst>
                                          <p:attrName>style.visibility</p:attrName>
                                        </p:attrNameLst>
                                      </p:cBhvr>
                                      <p:to>
                                        <p:strVal val="visible"/>
                                      </p:to>
                                    </p:set>
                                    <p:animEffect transition="in" filter="dissolve">
                                      <p:cBhvr>
                                        <p:cTn id="112" dur="500"/>
                                        <p:tgtEl>
                                          <p:spTgt spid="28"/>
                                        </p:tgtEl>
                                      </p:cBhvr>
                                    </p:animEffect>
                                  </p:childTnLst>
                                </p:cTn>
                              </p:par>
                              <p:par>
                                <p:cTn id="113" presetID="9" presetClass="entr" presetSubtype="0" fill="hold" grpId="0" nodeType="withEffect">
                                  <p:stCondLst>
                                    <p:cond delay="0"/>
                                  </p:stCondLst>
                                  <p:childTnLst>
                                    <p:set>
                                      <p:cBhvr>
                                        <p:cTn id="114" dur="1" fill="hold">
                                          <p:stCondLst>
                                            <p:cond delay="0"/>
                                          </p:stCondLst>
                                        </p:cTn>
                                        <p:tgtEl>
                                          <p:spTgt spid="16"/>
                                        </p:tgtEl>
                                        <p:attrNameLst>
                                          <p:attrName>style.visibility</p:attrName>
                                        </p:attrNameLst>
                                      </p:cBhvr>
                                      <p:to>
                                        <p:strVal val="visible"/>
                                      </p:to>
                                    </p:set>
                                    <p:animEffect transition="in" filter="dissolve">
                                      <p:cBhvr>
                                        <p:cTn id="115" dur="500"/>
                                        <p:tgtEl>
                                          <p:spTgt spid="16"/>
                                        </p:tgtEl>
                                      </p:cBhvr>
                                    </p:animEffect>
                                  </p:childTnLst>
                                </p:cTn>
                              </p:par>
                            </p:childTnLst>
                          </p:cTn>
                        </p:par>
                      </p:childTnLst>
                    </p:cTn>
                  </p:par>
                  <p:par>
                    <p:cTn id="116" fill="hold">
                      <p:stCondLst>
                        <p:cond delay="indefinite"/>
                      </p:stCondLst>
                      <p:childTnLst>
                        <p:par>
                          <p:cTn id="117" fill="hold">
                            <p:stCondLst>
                              <p:cond delay="0"/>
                            </p:stCondLst>
                            <p:childTnLst>
                              <p:par>
                                <p:cTn id="118" presetID="26" presetClass="entr" presetSubtype="0" fill="hold" grpId="0" nodeType="clickEffect">
                                  <p:stCondLst>
                                    <p:cond delay="0"/>
                                  </p:stCondLst>
                                  <p:childTnLst>
                                    <p:set>
                                      <p:cBhvr>
                                        <p:cTn id="119" dur="1" fill="hold">
                                          <p:stCondLst>
                                            <p:cond delay="0"/>
                                          </p:stCondLst>
                                        </p:cTn>
                                        <p:tgtEl>
                                          <p:spTgt spid="29"/>
                                        </p:tgtEl>
                                        <p:attrNameLst>
                                          <p:attrName>style.visibility</p:attrName>
                                        </p:attrNameLst>
                                      </p:cBhvr>
                                      <p:to>
                                        <p:strVal val="visible"/>
                                      </p:to>
                                    </p:set>
                                    <p:animEffect transition="in" filter="wipe(down)">
                                      <p:cBhvr>
                                        <p:cTn id="120" dur="580">
                                          <p:stCondLst>
                                            <p:cond delay="0"/>
                                          </p:stCondLst>
                                        </p:cTn>
                                        <p:tgtEl>
                                          <p:spTgt spid="29"/>
                                        </p:tgtEl>
                                      </p:cBhvr>
                                    </p:animEffect>
                                    <p:anim calcmode="lin" valueType="num">
                                      <p:cBhvr>
                                        <p:cTn id="121" dur="1822" tmFilter="0,0; 0.14,0.36; 0.43,0.73; 0.71,0.91; 1.0,1.0">
                                          <p:stCondLst>
                                            <p:cond delay="0"/>
                                          </p:stCondLst>
                                        </p:cTn>
                                        <p:tgtEl>
                                          <p:spTgt spid="29"/>
                                        </p:tgtEl>
                                        <p:attrNameLst>
                                          <p:attrName>ppt_x</p:attrName>
                                        </p:attrNameLst>
                                      </p:cBhvr>
                                      <p:tavLst>
                                        <p:tav tm="0">
                                          <p:val>
                                            <p:strVal val="#ppt_x-0.25"/>
                                          </p:val>
                                        </p:tav>
                                        <p:tav tm="100000">
                                          <p:val>
                                            <p:strVal val="#ppt_x"/>
                                          </p:val>
                                        </p:tav>
                                      </p:tavLst>
                                    </p:anim>
                                    <p:anim calcmode="lin" valueType="num">
                                      <p:cBhvr>
                                        <p:cTn id="122" dur="664" tmFilter="0.0,0.0; 0.25,0.07; 0.50,0.2; 0.75,0.467; 1.0,1.0">
                                          <p:stCondLst>
                                            <p:cond delay="0"/>
                                          </p:stCondLst>
                                        </p:cTn>
                                        <p:tgtEl>
                                          <p:spTgt spid="29"/>
                                        </p:tgtEl>
                                        <p:attrNameLst>
                                          <p:attrName>ppt_y</p:attrName>
                                        </p:attrNameLst>
                                      </p:cBhvr>
                                      <p:tavLst>
                                        <p:tav tm="0" fmla="#ppt_y-sin(pi*$)/3">
                                          <p:val>
                                            <p:fltVal val="0.5"/>
                                          </p:val>
                                        </p:tav>
                                        <p:tav tm="100000">
                                          <p:val>
                                            <p:fltVal val="1"/>
                                          </p:val>
                                        </p:tav>
                                      </p:tavLst>
                                    </p:anim>
                                    <p:anim calcmode="lin" valueType="num">
                                      <p:cBhvr>
                                        <p:cTn id="123" dur="664" tmFilter="0, 0; 0.125,0.2665; 0.25,0.4; 0.375,0.465; 0.5,0.5;  0.625,0.535; 0.75,0.6; 0.875,0.7335; 1,1">
                                          <p:stCondLst>
                                            <p:cond delay="664"/>
                                          </p:stCondLst>
                                        </p:cTn>
                                        <p:tgtEl>
                                          <p:spTgt spid="29"/>
                                        </p:tgtEl>
                                        <p:attrNameLst>
                                          <p:attrName>ppt_y</p:attrName>
                                        </p:attrNameLst>
                                      </p:cBhvr>
                                      <p:tavLst>
                                        <p:tav tm="0" fmla="#ppt_y-sin(pi*$)/9">
                                          <p:val>
                                            <p:fltVal val="0"/>
                                          </p:val>
                                        </p:tav>
                                        <p:tav tm="100000">
                                          <p:val>
                                            <p:fltVal val="1"/>
                                          </p:val>
                                        </p:tav>
                                      </p:tavLst>
                                    </p:anim>
                                    <p:anim calcmode="lin" valueType="num">
                                      <p:cBhvr>
                                        <p:cTn id="124" dur="332" tmFilter="0, 0; 0.125,0.2665; 0.25,0.4; 0.375,0.465; 0.5,0.5;  0.625,0.535; 0.75,0.6; 0.875,0.7335; 1,1">
                                          <p:stCondLst>
                                            <p:cond delay="1324"/>
                                          </p:stCondLst>
                                        </p:cTn>
                                        <p:tgtEl>
                                          <p:spTgt spid="29"/>
                                        </p:tgtEl>
                                        <p:attrNameLst>
                                          <p:attrName>ppt_y</p:attrName>
                                        </p:attrNameLst>
                                      </p:cBhvr>
                                      <p:tavLst>
                                        <p:tav tm="0" fmla="#ppt_y-sin(pi*$)/27">
                                          <p:val>
                                            <p:fltVal val="0"/>
                                          </p:val>
                                        </p:tav>
                                        <p:tav tm="100000">
                                          <p:val>
                                            <p:fltVal val="1"/>
                                          </p:val>
                                        </p:tav>
                                      </p:tavLst>
                                    </p:anim>
                                    <p:anim calcmode="lin" valueType="num">
                                      <p:cBhvr>
                                        <p:cTn id="125" dur="164" tmFilter="0, 0; 0.125,0.2665; 0.25,0.4; 0.375,0.465; 0.5,0.5;  0.625,0.535; 0.75,0.6; 0.875,0.7335; 1,1">
                                          <p:stCondLst>
                                            <p:cond delay="1656"/>
                                          </p:stCondLst>
                                        </p:cTn>
                                        <p:tgtEl>
                                          <p:spTgt spid="29"/>
                                        </p:tgtEl>
                                        <p:attrNameLst>
                                          <p:attrName>ppt_y</p:attrName>
                                        </p:attrNameLst>
                                      </p:cBhvr>
                                      <p:tavLst>
                                        <p:tav tm="0" fmla="#ppt_y-sin(pi*$)/81">
                                          <p:val>
                                            <p:fltVal val="0"/>
                                          </p:val>
                                        </p:tav>
                                        <p:tav tm="100000">
                                          <p:val>
                                            <p:fltVal val="1"/>
                                          </p:val>
                                        </p:tav>
                                      </p:tavLst>
                                    </p:anim>
                                    <p:animScale>
                                      <p:cBhvr>
                                        <p:cTn id="126" dur="26">
                                          <p:stCondLst>
                                            <p:cond delay="650"/>
                                          </p:stCondLst>
                                        </p:cTn>
                                        <p:tgtEl>
                                          <p:spTgt spid="29"/>
                                        </p:tgtEl>
                                      </p:cBhvr>
                                      <p:to x="100000" y="60000"/>
                                    </p:animScale>
                                    <p:animScale>
                                      <p:cBhvr>
                                        <p:cTn id="127" dur="166" decel="50000">
                                          <p:stCondLst>
                                            <p:cond delay="676"/>
                                          </p:stCondLst>
                                        </p:cTn>
                                        <p:tgtEl>
                                          <p:spTgt spid="29"/>
                                        </p:tgtEl>
                                      </p:cBhvr>
                                      <p:to x="100000" y="100000"/>
                                    </p:animScale>
                                    <p:animScale>
                                      <p:cBhvr>
                                        <p:cTn id="128" dur="26">
                                          <p:stCondLst>
                                            <p:cond delay="1312"/>
                                          </p:stCondLst>
                                        </p:cTn>
                                        <p:tgtEl>
                                          <p:spTgt spid="29"/>
                                        </p:tgtEl>
                                      </p:cBhvr>
                                      <p:to x="100000" y="80000"/>
                                    </p:animScale>
                                    <p:animScale>
                                      <p:cBhvr>
                                        <p:cTn id="129" dur="166" decel="50000">
                                          <p:stCondLst>
                                            <p:cond delay="1338"/>
                                          </p:stCondLst>
                                        </p:cTn>
                                        <p:tgtEl>
                                          <p:spTgt spid="29"/>
                                        </p:tgtEl>
                                      </p:cBhvr>
                                      <p:to x="100000" y="100000"/>
                                    </p:animScale>
                                    <p:animScale>
                                      <p:cBhvr>
                                        <p:cTn id="130" dur="26">
                                          <p:stCondLst>
                                            <p:cond delay="1642"/>
                                          </p:stCondLst>
                                        </p:cTn>
                                        <p:tgtEl>
                                          <p:spTgt spid="29"/>
                                        </p:tgtEl>
                                      </p:cBhvr>
                                      <p:to x="100000" y="90000"/>
                                    </p:animScale>
                                    <p:animScale>
                                      <p:cBhvr>
                                        <p:cTn id="131" dur="166" decel="50000">
                                          <p:stCondLst>
                                            <p:cond delay="1668"/>
                                          </p:stCondLst>
                                        </p:cTn>
                                        <p:tgtEl>
                                          <p:spTgt spid="29"/>
                                        </p:tgtEl>
                                      </p:cBhvr>
                                      <p:to x="100000" y="100000"/>
                                    </p:animScale>
                                    <p:animScale>
                                      <p:cBhvr>
                                        <p:cTn id="132" dur="26">
                                          <p:stCondLst>
                                            <p:cond delay="1808"/>
                                          </p:stCondLst>
                                        </p:cTn>
                                        <p:tgtEl>
                                          <p:spTgt spid="29"/>
                                        </p:tgtEl>
                                      </p:cBhvr>
                                      <p:to x="100000" y="95000"/>
                                    </p:animScale>
                                    <p:animScale>
                                      <p:cBhvr>
                                        <p:cTn id="133" dur="166" decel="50000">
                                          <p:stCondLst>
                                            <p:cond delay="1834"/>
                                          </p:stCondLst>
                                        </p:cTn>
                                        <p:tgtEl>
                                          <p:spTgt spid="29"/>
                                        </p:tgtEl>
                                      </p:cBhvr>
                                      <p:to x="100000" y="100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animBg="1"/>
      <p:bldP spid="4" grpId="0" animBg="1"/>
      <p:bldP spid="5" grpId="0" animBg="1"/>
      <p:bldP spid="6" grpId="0"/>
      <p:bldP spid="7" grpId="0"/>
      <p:bldP spid="8" grpId="0" animBg="1"/>
      <p:bldP spid="9" grpId="0" animBg="1"/>
      <p:bldP spid="10" grpId="0" animBg="1"/>
      <p:bldP spid="11" grpId="0" animBg="1"/>
      <p:bldP spid="12" grpId="0" animBg="1"/>
      <p:bldP spid="13" grpId="0" animBg="1"/>
      <p:bldP spid="14" grpId="0" animBg="1"/>
      <p:bldP spid="15" grpId="0"/>
      <p:bldP spid="16" grpId="0" animBg="1"/>
      <p:bldP spid="17" grpId="0"/>
      <p:bldP spid="18" grpId="0"/>
      <p:bldP spid="19" grpId="0"/>
      <p:bldP spid="20" grpId="0"/>
      <p:bldP spid="21" grpId="0"/>
      <p:bldP spid="22" grpId="0"/>
      <p:bldP spid="23" grpId="0"/>
      <p:bldP spid="24" grpId="0"/>
      <p:bldP spid="25" grpId="0"/>
      <p:bldP spid="26" grpId="0"/>
      <p:bldP spid="27" grpId="0"/>
      <p:bldP spid="28" grpId="0"/>
      <p:bldP spid="29" grpId="0"/>
      <p:bldP spid="30"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AutoShape 3"/>
          <p:cNvSpPr>
            <a:spLocks noChangeArrowheads="1"/>
          </p:cNvSpPr>
          <p:nvPr/>
        </p:nvSpPr>
        <p:spPr bwMode="auto">
          <a:xfrm>
            <a:off x="322262" y="3784202"/>
            <a:ext cx="8440737" cy="1524000"/>
          </a:xfrm>
          <a:prstGeom prst="rightArrow">
            <a:avLst>
              <a:gd name="adj1" fmla="val 36602"/>
              <a:gd name="adj2" fmla="val 22076"/>
            </a:avLst>
          </a:prstGeom>
          <a:gradFill rotWithShape="0">
            <a:gsLst>
              <a:gs pos="0">
                <a:schemeClr val="accent1"/>
              </a:gs>
              <a:gs pos="100000">
                <a:schemeClr val="accent2"/>
              </a:gs>
            </a:gsLst>
            <a:lin ang="0" scaled="1"/>
          </a:gradFill>
          <a:ln>
            <a:noFill/>
          </a:ln>
          <a:effectLst>
            <a:prstShdw prst="shdw17" dist="17961" dir="2700000">
              <a:schemeClr val="accent1">
                <a:gamma/>
                <a:shade val="60000"/>
                <a:invGamma/>
              </a:schemeClr>
            </a:prstShdw>
          </a:effectLst>
          <a:extLst>
            <a:ext uri="{91240B29-F687-4F45-9708-019B960494DF}">
              <a14:hiddenLine xmlns:a14="http://schemas.microsoft.com/office/drawing/2010/main" w="9525">
                <a:solidFill>
                  <a:schemeClr val="tx1"/>
                </a:solidFill>
                <a:miter lim="800000"/>
                <a:headEnd/>
                <a:tailEnd/>
              </a14:hiddenLine>
            </a:ext>
          </a:extLst>
        </p:spPr>
        <p:txBody>
          <a:bodyPr wrap="none" anchor="ctr"/>
          <a:lstStyle/>
          <a:p>
            <a:pPr algn="ctr">
              <a:defRPr/>
            </a:pPr>
            <a:endParaRPr kumimoji="1" lang="en-US" sz="1000">
              <a:latin typeface="Times New Roman" pitchFamily="18" charset="0"/>
            </a:endParaRPr>
          </a:p>
        </p:txBody>
      </p:sp>
      <p:sp>
        <p:nvSpPr>
          <p:cNvPr id="3" name="AutoShape 5"/>
          <p:cNvSpPr>
            <a:spLocks noChangeArrowheads="1"/>
          </p:cNvSpPr>
          <p:nvPr/>
        </p:nvSpPr>
        <p:spPr bwMode="auto">
          <a:xfrm>
            <a:off x="2253186" y="4241402"/>
            <a:ext cx="2071039" cy="609600"/>
          </a:xfrm>
          <a:prstGeom prst="flowChartProcess">
            <a:avLst/>
          </a:prstGeom>
          <a:gradFill rotWithShape="0">
            <a:gsLst>
              <a:gs pos="0">
                <a:schemeClr val="accent1"/>
              </a:gs>
              <a:gs pos="50000">
                <a:schemeClr val="bg1"/>
              </a:gs>
              <a:gs pos="100000">
                <a:schemeClr val="accent1"/>
              </a:gs>
            </a:gsLst>
            <a:lin ang="5400000" scaled="1"/>
          </a:gradFill>
          <a:ln>
            <a:noFill/>
          </a:ln>
          <a:effectLst>
            <a:prstShdw prst="shdw17" dist="17961" dir="2700000">
              <a:schemeClr val="accent1">
                <a:gamma/>
                <a:shade val="60000"/>
                <a:invGamma/>
              </a:schemeClr>
            </a:prstShdw>
          </a:effectLst>
          <a:extLst>
            <a:ext uri="{91240B29-F687-4F45-9708-019B960494DF}">
              <a14:hiddenLine xmlns:a14="http://schemas.microsoft.com/office/drawing/2010/main" w="9525">
                <a:solidFill>
                  <a:schemeClr val="tx1"/>
                </a:solidFill>
                <a:miter lim="800000"/>
                <a:headEnd/>
                <a:tailEnd/>
              </a14:hiddenLine>
            </a:ext>
          </a:extLst>
        </p:spPr>
        <p:txBody>
          <a:bodyPr wrap="none" anchor="ctr"/>
          <a:lstStyle/>
          <a:p>
            <a:pPr algn="ctr">
              <a:defRPr/>
            </a:pPr>
            <a:r>
              <a:rPr kumimoji="1" lang="en-US" sz="1200" b="1" dirty="0" smtClean="0">
                <a:latin typeface="Arial" charset="0"/>
              </a:rPr>
              <a:t>Tribal team in discussions </a:t>
            </a:r>
            <a:endParaRPr kumimoji="1" lang="en-US" sz="1200" b="1" dirty="0">
              <a:latin typeface="Arial" charset="0"/>
            </a:endParaRPr>
          </a:p>
        </p:txBody>
      </p:sp>
      <p:sp>
        <p:nvSpPr>
          <p:cNvPr id="4" name="Line 7"/>
          <p:cNvSpPr>
            <a:spLocks noChangeShapeType="1"/>
          </p:cNvSpPr>
          <p:nvPr/>
        </p:nvSpPr>
        <p:spPr bwMode="auto">
          <a:xfrm flipV="1">
            <a:off x="991203" y="3364507"/>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5" name="Text Box 13"/>
          <p:cNvSpPr txBox="1">
            <a:spLocks noChangeArrowheads="1"/>
          </p:cNvSpPr>
          <p:nvPr/>
        </p:nvSpPr>
        <p:spPr bwMode="auto">
          <a:xfrm>
            <a:off x="688030" y="4880946"/>
            <a:ext cx="691215"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t>Nov</a:t>
            </a:r>
            <a:endParaRPr lang="en-US" altLang="en-US" sz="1800" dirty="0" smtClean="0"/>
          </a:p>
          <a:p>
            <a:pPr eaLnBrk="1" hangingPunct="1">
              <a:spcBef>
                <a:spcPct val="0"/>
              </a:spcBef>
              <a:buClrTx/>
              <a:buSzTx/>
              <a:buFontTx/>
              <a:buNone/>
            </a:pPr>
            <a:r>
              <a:rPr lang="en-US" altLang="en-US" sz="1800" dirty="0" smtClean="0"/>
              <a:t>2018</a:t>
            </a:r>
            <a:endParaRPr lang="en-US" altLang="en-US" sz="1800" dirty="0"/>
          </a:p>
        </p:txBody>
      </p:sp>
      <p:sp>
        <p:nvSpPr>
          <p:cNvPr id="6" name="Text Box 14"/>
          <p:cNvSpPr txBox="1">
            <a:spLocks noChangeArrowheads="1"/>
          </p:cNvSpPr>
          <p:nvPr/>
        </p:nvSpPr>
        <p:spPr bwMode="auto">
          <a:xfrm>
            <a:off x="5764444" y="4880946"/>
            <a:ext cx="1447800"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t>June ----</a:t>
            </a:r>
            <a:r>
              <a:rPr lang="en-US" altLang="en-US" sz="1800" dirty="0" smtClean="0">
                <a:sym typeface="Wingdings" panose="05000000000000000000" pitchFamily="2" charset="2"/>
              </a:rPr>
              <a:t></a:t>
            </a:r>
            <a:endParaRPr lang="en-US" altLang="en-US" sz="1800" dirty="0" smtClean="0"/>
          </a:p>
          <a:p>
            <a:pPr eaLnBrk="1" hangingPunct="1">
              <a:spcBef>
                <a:spcPct val="0"/>
              </a:spcBef>
              <a:buClrTx/>
              <a:buSzTx/>
              <a:buFontTx/>
              <a:buNone/>
            </a:pPr>
            <a:r>
              <a:rPr lang="en-US" altLang="en-US" sz="1800" dirty="0" smtClean="0"/>
              <a:t>2019</a:t>
            </a:r>
            <a:endParaRPr lang="en-US" altLang="en-US" sz="1800" dirty="0"/>
          </a:p>
        </p:txBody>
      </p:sp>
      <p:sp>
        <p:nvSpPr>
          <p:cNvPr id="7" name="Line 16"/>
          <p:cNvSpPr>
            <a:spLocks noChangeShapeType="1"/>
          </p:cNvSpPr>
          <p:nvPr/>
        </p:nvSpPr>
        <p:spPr bwMode="auto">
          <a:xfrm flipV="1">
            <a:off x="1338299" y="3327002"/>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8" name="Line 18"/>
          <p:cNvSpPr>
            <a:spLocks noChangeShapeType="1"/>
          </p:cNvSpPr>
          <p:nvPr/>
        </p:nvSpPr>
        <p:spPr bwMode="auto">
          <a:xfrm flipV="1">
            <a:off x="2332094" y="3384836"/>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9" name="Line 24"/>
          <p:cNvSpPr>
            <a:spLocks noChangeShapeType="1"/>
          </p:cNvSpPr>
          <p:nvPr/>
        </p:nvSpPr>
        <p:spPr bwMode="auto">
          <a:xfrm flipV="1">
            <a:off x="4962525" y="3364507"/>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10" name="Line 26"/>
          <p:cNvSpPr>
            <a:spLocks noChangeShapeType="1"/>
          </p:cNvSpPr>
          <p:nvPr/>
        </p:nvSpPr>
        <p:spPr bwMode="auto">
          <a:xfrm flipV="1">
            <a:off x="4419600" y="3327002"/>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11" name="Line 28"/>
          <p:cNvSpPr>
            <a:spLocks noChangeShapeType="1"/>
          </p:cNvSpPr>
          <p:nvPr/>
        </p:nvSpPr>
        <p:spPr bwMode="auto">
          <a:xfrm flipV="1">
            <a:off x="5977502" y="2855782"/>
            <a:ext cx="0" cy="1427589"/>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12" name="Line 30"/>
          <p:cNvSpPr>
            <a:spLocks noChangeShapeType="1"/>
          </p:cNvSpPr>
          <p:nvPr/>
        </p:nvSpPr>
        <p:spPr bwMode="auto">
          <a:xfrm flipV="1">
            <a:off x="7212244" y="3335932"/>
            <a:ext cx="0" cy="914400"/>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13" name="Line 36"/>
          <p:cNvSpPr>
            <a:spLocks noChangeShapeType="1"/>
          </p:cNvSpPr>
          <p:nvPr/>
        </p:nvSpPr>
        <p:spPr bwMode="auto">
          <a:xfrm flipV="1">
            <a:off x="7848600" y="2777468"/>
            <a:ext cx="0" cy="1505903"/>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
        <p:nvSpPr>
          <p:cNvPr id="14" name="Text Box 37"/>
          <p:cNvSpPr txBox="1">
            <a:spLocks noChangeArrowheads="1"/>
          </p:cNvSpPr>
          <p:nvPr/>
        </p:nvSpPr>
        <p:spPr bwMode="auto">
          <a:xfrm>
            <a:off x="5041698" y="4890471"/>
            <a:ext cx="571252"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t>April</a:t>
            </a:r>
          </a:p>
          <a:p>
            <a:pPr eaLnBrk="1" hangingPunct="1">
              <a:spcBef>
                <a:spcPct val="0"/>
              </a:spcBef>
              <a:buClrTx/>
              <a:buSzTx/>
              <a:buFontTx/>
              <a:buNone/>
            </a:pPr>
            <a:r>
              <a:rPr lang="en-US" altLang="en-US" sz="1800" dirty="0" smtClean="0"/>
              <a:t>2018</a:t>
            </a:r>
            <a:endParaRPr lang="en-US" altLang="en-US" sz="1800" dirty="0"/>
          </a:p>
        </p:txBody>
      </p:sp>
      <p:sp>
        <p:nvSpPr>
          <p:cNvPr id="15" name="Text Box 38"/>
          <p:cNvSpPr txBox="1">
            <a:spLocks noChangeArrowheads="1"/>
          </p:cNvSpPr>
          <p:nvPr/>
        </p:nvSpPr>
        <p:spPr bwMode="auto">
          <a:xfrm>
            <a:off x="1905000" y="2648405"/>
            <a:ext cx="1912708" cy="83099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dirty="0" smtClean="0">
                <a:solidFill>
                  <a:srgbClr val="FF0000"/>
                </a:solidFill>
              </a:rPr>
              <a:t>Meeting Scheduled in </a:t>
            </a:r>
            <a:r>
              <a:rPr lang="en-US" altLang="en-US" sz="1200" dirty="0" err="1" smtClean="0">
                <a:solidFill>
                  <a:srgbClr val="FF0000"/>
                </a:solidFill>
              </a:rPr>
              <a:t>Scotsdale</a:t>
            </a:r>
            <a:r>
              <a:rPr lang="en-US" altLang="en-US" sz="1200" dirty="0" smtClean="0">
                <a:solidFill>
                  <a:srgbClr val="FF0000"/>
                </a:solidFill>
              </a:rPr>
              <a:t>, AZ</a:t>
            </a:r>
          </a:p>
          <a:p>
            <a:pPr algn="ctr" eaLnBrk="1" hangingPunct="1">
              <a:spcBef>
                <a:spcPct val="0"/>
              </a:spcBef>
              <a:buClrTx/>
              <a:buSzTx/>
              <a:buFontTx/>
              <a:buNone/>
            </a:pPr>
            <a:r>
              <a:rPr lang="en-US" altLang="en-US" sz="1200" dirty="0" smtClean="0">
                <a:solidFill>
                  <a:srgbClr val="FF0000"/>
                </a:solidFill>
              </a:rPr>
              <a:t>Jan 27-31</a:t>
            </a:r>
          </a:p>
          <a:p>
            <a:pPr algn="ctr" eaLnBrk="1" hangingPunct="1">
              <a:spcBef>
                <a:spcPct val="0"/>
              </a:spcBef>
              <a:buClrTx/>
              <a:buSzTx/>
              <a:buFontTx/>
              <a:buNone/>
            </a:pPr>
            <a:r>
              <a:rPr lang="en-US" altLang="en-US" sz="1200" dirty="0" smtClean="0">
                <a:solidFill>
                  <a:srgbClr val="FF0000"/>
                </a:solidFill>
                <a:effectLst>
                  <a:outerShdw blurRad="38100" dist="38100" dir="2700000" algn="tl">
                    <a:srgbClr val="000000">
                      <a:alpha val="43137"/>
                    </a:srgbClr>
                  </a:outerShdw>
                </a:effectLst>
              </a:rPr>
              <a:t>CANCELLED</a:t>
            </a:r>
          </a:p>
        </p:txBody>
      </p:sp>
      <p:sp>
        <p:nvSpPr>
          <p:cNvPr id="16" name="Text Box 58"/>
          <p:cNvSpPr txBox="1">
            <a:spLocks noChangeArrowheads="1"/>
          </p:cNvSpPr>
          <p:nvPr/>
        </p:nvSpPr>
        <p:spPr bwMode="auto">
          <a:xfrm>
            <a:off x="1261769" y="2954932"/>
            <a:ext cx="1120820"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b="1" dirty="0" smtClean="0">
                <a:solidFill>
                  <a:srgbClr val="FF0000"/>
                </a:solidFill>
              </a:rPr>
              <a:t>FED GOV’T</a:t>
            </a:r>
          </a:p>
          <a:p>
            <a:pPr algn="ctr" eaLnBrk="1" hangingPunct="1">
              <a:spcBef>
                <a:spcPct val="0"/>
              </a:spcBef>
              <a:buClrTx/>
              <a:buSzTx/>
              <a:buFontTx/>
              <a:buNone/>
            </a:pPr>
            <a:r>
              <a:rPr lang="en-US" altLang="en-US" sz="1200" b="1" dirty="0" smtClean="0">
                <a:solidFill>
                  <a:srgbClr val="FF0000"/>
                </a:solidFill>
              </a:rPr>
              <a:t>SHUTDOWN</a:t>
            </a:r>
          </a:p>
          <a:p>
            <a:pPr algn="ctr" eaLnBrk="1" hangingPunct="1">
              <a:spcBef>
                <a:spcPct val="0"/>
              </a:spcBef>
              <a:buClrTx/>
              <a:buSzTx/>
              <a:buFontTx/>
              <a:buNone/>
            </a:pPr>
            <a:endParaRPr lang="en-US" altLang="en-US" sz="1200" dirty="0"/>
          </a:p>
        </p:txBody>
      </p:sp>
      <p:sp>
        <p:nvSpPr>
          <p:cNvPr id="17" name="Text Box 55"/>
          <p:cNvSpPr txBox="1">
            <a:spLocks noChangeArrowheads="1"/>
          </p:cNvSpPr>
          <p:nvPr/>
        </p:nvSpPr>
        <p:spPr bwMode="auto">
          <a:xfrm>
            <a:off x="396739" y="2550997"/>
            <a:ext cx="1192213" cy="60016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100" dirty="0" smtClean="0"/>
              <a:t>Calls, Webinars,</a:t>
            </a:r>
          </a:p>
          <a:p>
            <a:pPr algn="ctr" eaLnBrk="1" hangingPunct="1">
              <a:spcBef>
                <a:spcPct val="0"/>
              </a:spcBef>
              <a:buClrTx/>
              <a:buSzTx/>
              <a:buFontTx/>
              <a:buNone/>
            </a:pPr>
            <a:r>
              <a:rPr lang="en-US" altLang="en-US" sz="1100" dirty="0" smtClean="0"/>
              <a:t>Nov 12 Meeting DC</a:t>
            </a:r>
            <a:endParaRPr lang="en-US" altLang="en-US" sz="1100" dirty="0"/>
          </a:p>
        </p:txBody>
      </p:sp>
      <p:sp>
        <p:nvSpPr>
          <p:cNvPr id="18" name="Text Box 13"/>
          <p:cNvSpPr txBox="1">
            <a:spLocks noChangeArrowheads="1"/>
          </p:cNvSpPr>
          <p:nvPr/>
        </p:nvSpPr>
        <p:spPr bwMode="auto">
          <a:xfrm>
            <a:off x="1905000" y="4890471"/>
            <a:ext cx="979242"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t>Jan-Feb</a:t>
            </a:r>
          </a:p>
          <a:p>
            <a:pPr eaLnBrk="1" hangingPunct="1">
              <a:spcBef>
                <a:spcPct val="0"/>
              </a:spcBef>
              <a:buClrTx/>
              <a:buSzTx/>
              <a:buFontTx/>
              <a:buNone/>
            </a:pPr>
            <a:r>
              <a:rPr lang="en-US" altLang="en-US" sz="1800" dirty="0" smtClean="0"/>
              <a:t>2019</a:t>
            </a:r>
            <a:endParaRPr lang="en-US" altLang="en-US" sz="1800" dirty="0"/>
          </a:p>
        </p:txBody>
      </p:sp>
      <p:sp>
        <p:nvSpPr>
          <p:cNvPr id="19" name="TextBox 18"/>
          <p:cNvSpPr txBox="1"/>
          <p:nvPr/>
        </p:nvSpPr>
        <p:spPr>
          <a:xfrm>
            <a:off x="3349313" y="3271637"/>
            <a:ext cx="984437" cy="738664"/>
          </a:xfrm>
          <a:prstGeom prst="rect">
            <a:avLst/>
          </a:prstGeom>
          <a:noFill/>
        </p:spPr>
        <p:txBody>
          <a:bodyPr wrap="none" rtlCol="0">
            <a:spAutoFit/>
          </a:bodyPr>
          <a:lstStyle/>
          <a:p>
            <a:r>
              <a:rPr lang="en-US" sz="1400" dirty="0" smtClean="0"/>
              <a:t>Follow Up</a:t>
            </a:r>
          </a:p>
          <a:p>
            <a:r>
              <a:rPr lang="en-US" sz="1400" dirty="0" smtClean="0"/>
              <a:t>ACTION</a:t>
            </a:r>
          </a:p>
          <a:p>
            <a:r>
              <a:rPr lang="en-US" sz="1400" dirty="0" smtClean="0"/>
              <a:t>PROPOSED</a:t>
            </a:r>
            <a:endParaRPr lang="en-US" sz="1400" dirty="0"/>
          </a:p>
        </p:txBody>
      </p:sp>
      <p:sp>
        <p:nvSpPr>
          <p:cNvPr id="20" name="Text Box 58"/>
          <p:cNvSpPr txBox="1">
            <a:spLocks noChangeArrowheads="1"/>
          </p:cNvSpPr>
          <p:nvPr/>
        </p:nvSpPr>
        <p:spPr bwMode="auto">
          <a:xfrm>
            <a:off x="2963841" y="3964403"/>
            <a:ext cx="790601" cy="27699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b="1" dirty="0" smtClean="0">
                <a:solidFill>
                  <a:schemeClr val="accent2"/>
                </a:solidFill>
              </a:rPr>
              <a:t>DELAYS</a:t>
            </a:r>
            <a:endParaRPr lang="en-US" altLang="en-US" sz="1200" b="1" dirty="0">
              <a:solidFill>
                <a:schemeClr val="accent2"/>
              </a:solidFill>
            </a:endParaRPr>
          </a:p>
        </p:txBody>
      </p:sp>
      <p:sp>
        <p:nvSpPr>
          <p:cNvPr id="21" name="Text Box 14"/>
          <p:cNvSpPr txBox="1">
            <a:spLocks noChangeArrowheads="1"/>
          </p:cNvSpPr>
          <p:nvPr/>
        </p:nvSpPr>
        <p:spPr bwMode="auto">
          <a:xfrm>
            <a:off x="7019925" y="4851002"/>
            <a:ext cx="691215"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t>Nov</a:t>
            </a:r>
          </a:p>
          <a:p>
            <a:pPr eaLnBrk="1" hangingPunct="1">
              <a:spcBef>
                <a:spcPct val="0"/>
              </a:spcBef>
              <a:buClrTx/>
              <a:buSzTx/>
              <a:buFontTx/>
              <a:buNone/>
            </a:pPr>
            <a:r>
              <a:rPr lang="en-US" altLang="en-US" sz="1800" dirty="0" smtClean="0"/>
              <a:t>2019</a:t>
            </a:r>
            <a:endParaRPr lang="en-US" altLang="en-US" sz="1800" dirty="0"/>
          </a:p>
        </p:txBody>
      </p:sp>
      <p:sp>
        <p:nvSpPr>
          <p:cNvPr id="22" name="Text Box 58"/>
          <p:cNvSpPr txBox="1">
            <a:spLocks noChangeArrowheads="1"/>
          </p:cNvSpPr>
          <p:nvPr/>
        </p:nvSpPr>
        <p:spPr bwMode="auto">
          <a:xfrm>
            <a:off x="5327324" y="2131137"/>
            <a:ext cx="1300356" cy="10156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b="1" u="sng" dirty="0" smtClean="0">
                <a:solidFill>
                  <a:schemeClr val="accent2"/>
                </a:solidFill>
              </a:rPr>
              <a:t>Planned</a:t>
            </a:r>
          </a:p>
          <a:p>
            <a:pPr algn="ctr" eaLnBrk="1" hangingPunct="1">
              <a:spcBef>
                <a:spcPct val="0"/>
              </a:spcBef>
              <a:buClrTx/>
              <a:buSzTx/>
              <a:buFontTx/>
              <a:buNone/>
            </a:pPr>
            <a:r>
              <a:rPr lang="en-US" altLang="en-US" sz="1200" b="1" u="sng" dirty="0" smtClean="0">
                <a:solidFill>
                  <a:schemeClr val="accent2"/>
                </a:solidFill>
              </a:rPr>
              <a:t>Submit DRAFT</a:t>
            </a:r>
          </a:p>
          <a:p>
            <a:pPr algn="ctr" eaLnBrk="1" hangingPunct="1">
              <a:spcBef>
                <a:spcPct val="0"/>
              </a:spcBef>
              <a:buClrTx/>
              <a:buSzTx/>
              <a:buFontTx/>
              <a:buNone/>
            </a:pPr>
            <a:r>
              <a:rPr lang="en-US" altLang="en-US" sz="1200" b="1" u="sng" dirty="0" smtClean="0">
                <a:solidFill>
                  <a:schemeClr val="accent2"/>
                </a:solidFill>
              </a:rPr>
              <a:t>Proposals</a:t>
            </a:r>
          </a:p>
          <a:p>
            <a:pPr algn="ctr" eaLnBrk="1" hangingPunct="1">
              <a:spcBef>
                <a:spcPct val="0"/>
              </a:spcBef>
              <a:buClrTx/>
              <a:buSzTx/>
              <a:buFontTx/>
              <a:buNone/>
            </a:pPr>
            <a:endParaRPr lang="en-US" altLang="en-US" sz="1200" b="1" u="sng" dirty="0" smtClean="0">
              <a:solidFill>
                <a:schemeClr val="accent2"/>
              </a:solidFill>
            </a:endParaRPr>
          </a:p>
          <a:p>
            <a:pPr algn="ctr" eaLnBrk="1" hangingPunct="1">
              <a:spcBef>
                <a:spcPct val="0"/>
              </a:spcBef>
              <a:buClrTx/>
              <a:buSzTx/>
              <a:buFontTx/>
              <a:buNone/>
            </a:pPr>
            <a:r>
              <a:rPr lang="en-US" altLang="en-US" sz="1200" b="1" u="sng" dirty="0" smtClean="0">
                <a:solidFill>
                  <a:schemeClr val="accent2"/>
                </a:solidFill>
              </a:rPr>
              <a:t> </a:t>
            </a:r>
            <a:endParaRPr lang="en-US" altLang="en-US" sz="1200" b="1" u="sng" dirty="0">
              <a:solidFill>
                <a:schemeClr val="accent2"/>
              </a:solidFill>
            </a:endParaRPr>
          </a:p>
        </p:txBody>
      </p:sp>
      <p:sp>
        <p:nvSpPr>
          <p:cNvPr id="23" name="Text Box 17"/>
          <p:cNvSpPr txBox="1">
            <a:spLocks noChangeArrowheads="1"/>
          </p:cNvSpPr>
          <p:nvPr/>
        </p:nvSpPr>
        <p:spPr bwMode="auto">
          <a:xfrm>
            <a:off x="4149076" y="4880945"/>
            <a:ext cx="893193"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t>Mar </a:t>
            </a:r>
            <a:r>
              <a:rPr lang="en-US" altLang="en-US" sz="1800" dirty="0" smtClean="0"/>
              <a:t>19</a:t>
            </a:r>
            <a:endParaRPr lang="en-US" altLang="en-US" sz="1800" dirty="0" smtClean="0"/>
          </a:p>
          <a:p>
            <a:pPr eaLnBrk="1" hangingPunct="1">
              <a:spcBef>
                <a:spcPct val="0"/>
              </a:spcBef>
              <a:buClrTx/>
              <a:buSzTx/>
              <a:buFontTx/>
              <a:buNone/>
            </a:pPr>
            <a:r>
              <a:rPr lang="en-US" altLang="en-US" sz="1800" dirty="0" smtClean="0"/>
              <a:t>2019</a:t>
            </a:r>
            <a:endParaRPr lang="en-US" altLang="en-US" sz="1800" dirty="0"/>
          </a:p>
        </p:txBody>
      </p:sp>
      <p:sp>
        <p:nvSpPr>
          <p:cNvPr id="24" name="Text Box 58"/>
          <p:cNvSpPr txBox="1">
            <a:spLocks noChangeArrowheads="1"/>
          </p:cNvSpPr>
          <p:nvPr/>
        </p:nvSpPr>
        <p:spPr bwMode="auto">
          <a:xfrm>
            <a:off x="7078999" y="2106884"/>
            <a:ext cx="1539204" cy="46166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200" b="1" u="sng" dirty="0" smtClean="0">
                <a:solidFill>
                  <a:schemeClr val="accent2"/>
                </a:solidFill>
              </a:rPr>
              <a:t>PLANNED Publish</a:t>
            </a:r>
            <a:endParaRPr lang="en-US" altLang="en-US" sz="1200" b="1" u="sng" dirty="0" smtClean="0">
              <a:solidFill>
                <a:schemeClr val="accent2"/>
              </a:solidFill>
            </a:endParaRPr>
          </a:p>
          <a:p>
            <a:pPr algn="ctr" eaLnBrk="1" hangingPunct="1">
              <a:spcBef>
                <a:spcPct val="0"/>
              </a:spcBef>
              <a:buClrTx/>
              <a:buSzTx/>
              <a:buFontTx/>
              <a:buNone/>
            </a:pPr>
            <a:r>
              <a:rPr lang="en-US" altLang="en-US" sz="1200" b="1" u="sng" dirty="0" smtClean="0">
                <a:solidFill>
                  <a:schemeClr val="accent2"/>
                </a:solidFill>
              </a:rPr>
              <a:t>Rules</a:t>
            </a:r>
            <a:endParaRPr lang="en-US" altLang="en-US" sz="1200" b="1" u="sng" dirty="0">
              <a:solidFill>
                <a:schemeClr val="accent2"/>
              </a:solidFill>
            </a:endParaRPr>
          </a:p>
        </p:txBody>
      </p:sp>
      <p:sp>
        <p:nvSpPr>
          <p:cNvPr id="25" name="Text Box 14"/>
          <p:cNvSpPr txBox="1">
            <a:spLocks noChangeArrowheads="1"/>
          </p:cNvSpPr>
          <p:nvPr/>
        </p:nvSpPr>
        <p:spPr bwMode="auto">
          <a:xfrm>
            <a:off x="7614585" y="4851002"/>
            <a:ext cx="691215"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t>Dec</a:t>
            </a:r>
          </a:p>
          <a:p>
            <a:pPr eaLnBrk="1" hangingPunct="1">
              <a:spcBef>
                <a:spcPct val="0"/>
              </a:spcBef>
              <a:buClrTx/>
              <a:buSzTx/>
              <a:buFontTx/>
              <a:buNone/>
            </a:pPr>
            <a:r>
              <a:rPr lang="en-US" altLang="en-US" sz="1800" dirty="0" smtClean="0"/>
              <a:t>2019</a:t>
            </a:r>
            <a:endParaRPr lang="en-US" altLang="en-US" sz="1800" dirty="0"/>
          </a:p>
        </p:txBody>
      </p:sp>
      <p:sp>
        <p:nvSpPr>
          <p:cNvPr id="26" name="Text Box 58"/>
          <p:cNvSpPr txBox="1">
            <a:spLocks noChangeArrowheads="1"/>
          </p:cNvSpPr>
          <p:nvPr/>
        </p:nvSpPr>
        <p:spPr bwMode="auto">
          <a:xfrm>
            <a:off x="7362201" y="5435539"/>
            <a:ext cx="1191353" cy="36933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800" b="1" u="sng" dirty="0" smtClean="0">
                <a:solidFill>
                  <a:schemeClr val="accent2"/>
                </a:solidFill>
                <a:latin typeface="Times New Roman" panose="02020603050405020304" pitchFamily="18" charset="0"/>
                <a:cs typeface="Times New Roman" panose="02020603050405020304" pitchFamily="18" charset="0"/>
              </a:rPr>
              <a:t>Next steps</a:t>
            </a:r>
            <a:endParaRPr lang="en-US" altLang="en-US" sz="1800" b="1" u="sng" dirty="0">
              <a:solidFill>
                <a:schemeClr val="accent2"/>
              </a:solidFill>
              <a:latin typeface="Times New Roman" panose="02020603050405020304" pitchFamily="18" charset="0"/>
              <a:cs typeface="Times New Roman" panose="02020603050405020304" pitchFamily="18" charset="0"/>
            </a:endParaRPr>
          </a:p>
        </p:txBody>
      </p:sp>
      <p:sp>
        <p:nvSpPr>
          <p:cNvPr id="27" name="Rectangle 2"/>
          <p:cNvSpPr>
            <a:spLocks noChangeArrowheads="1"/>
          </p:cNvSpPr>
          <p:nvPr/>
        </p:nvSpPr>
        <p:spPr bwMode="auto">
          <a:xfrm>
            <a:off x="838200" y="228600"/>
            <a:ext cx="7793037" cy="15319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b"/>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dirty="0">
                <a:solidFill>
                  <a:schemeClr val="tx2"/>
                </a:solidFill>
              </a:rPr>
              <a:t>Chronology </a:t>
            </a:r>
            <a:br>
              <a:rPr lang="en-US" altLang="en-US" dirty="0">
                <a:solidFill>
                  <a:schemeClr val="tx2"/>
                </a:solidFill>
              </a:rPr>
            </a:br>
            <a:r>
              <a:rPr lang="en-US" altLang="en-US" dirty="0">
                <a:solidFill>
                  <a:schemeClr val="tx2"/>
                </a:solidFill>
              </a:rPr>
              <a:t>of </a:t>
            </a:r>
            <a:r>
              <a:rPr lang="en-US" altLang="en-US" dirty="0" smtClean="0">
                <a:solidFill>
                  <a:schemeClr val="tx2"/>
                </a:solidFill>
              </a:rPr>
              <a:t>TTSGP Negotiated Rulemaking</a:t>
            </a:r>
          </a:p>
          <a:p>
            <a:pPr algn="ctr" eaLnBrk="1" hangingPunct="1">
              <a:spcBef>
                <a:spcPct val="0"/>
              </a:spcBef>
              <a:buClrTx/>
              <a:buSzTx/>
              <a:buFontTx/>
              <a:buNone/>
            </a:pPr>
            <a:r>
              <a:rPr lang="en-US" altLang="en-US" dirty="0" smtClean="0">
                <a:solidFill>
                  <a:schemeClr val="tx2"/>
                </a:solidFill>
              </a:rPr>
              <a:t> </a:t>
            </a:r>
            <a:r>
              <a:rPr lang="en-US" altLang="en-US" sz="2800" dirty="0" smtClean="0">
                <a:solidFill>
                  <a:schemeClr val="tx2"/>
                </a:solidFill>
              </a:rPr>
              <a:t>(Sep </a:t>
            </a:r>
            <a:r>
              <a:rPr lang="en-US" altLang="en-US" sz="2800" dirty="0" smtClean="0">
                <a:solidFill>
                  <a:schemeClr val="tx2"/>
                </a:solidFill>
              </a:rPr>
              <a:t>2018 – Feb 2019)</a:t>
            </a:r>
            <a:endParaRPr lang="en-US" altLang="en-US" sz="2800" dirty="0">
              <a:solidFill>
                <a:schemeClr val="tx2"/>
              </a:solidFill>
            </a:endParaRPr>
          </a:p>
        </p:txBody>
      </p:sp>
      <p:sp>
        <p:nvSpPr>
          <p:cNvPr id="28" name="Text Box 55"/>
          <p:cNvSpPr txBox="1">
            <a:spLocks noChangeArrowheads="1"/>
          </p:cNvSpPr>
          <p:nvPr/>
        </p:nvSpPr>
        <p:spPr bwMode="auto">
          <a:xfrm>
            <a:off x="7037" y="3286395"/>
            <a:ext cx="915572" cy="60016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algn="ctr" eaLnBrk="1" hangingPunct="1">
              <a:spcBef>
                <a:spcPct val="0"/>
              </a:spcBef>
              <a:buClrTx/>
              <a:buSzTx/>
              <a:buFontTx/>
              <a:buNone/>
            </a:pPr>
            <a:r>
              <a:rPr lang="en-US" altLang="en-US" sz="1100" b="1" dirty="0" smtClean="0"/>
              <a:t>Federal</a:t>
            </a:r>
          </a:p>
          <a:p>
            <a:pPr algn="ctr" eaLnBrk="1" hangingPunct="1">
              <a:spcBef>
                <a:spcPct val="0"/>
              </a:spcBef>
              <a:buClrTx/>
              <a:buSzTx/>
              <a:buFontTx/>
              <a:buNone/>
            </a:pPr>
            <a:r>
              <a:rPr lang="en-US" altLang="en-US" sz="1100" b="1" dirty="0" smtClean="0"/>
              <a:t>Mediators</a:t>
            </a:r>
          </a:p>
          <a:p>
            <a:pPr algn="ctr" eaLnBrk="1" hangingPunct="1">
              <a:spcBef>
                <a:spcPct val="0"/>
              </a:spcBef>
              <a:buClrTx/>
              <a:buSzTx/>
              <a:buFontTx/>
              <a:buNone/>
            </a:pPr>
            <a:r>
              <a:rPr lang="en-US" altLang="en-US" sz="1100" b="1" dirty="0" smtClean="0"/>
              <a:t>Engaged</a:t>
            </a:r>
            <a:endParaRPr lang="en-US" altLang="en-US" sz="1100" b="1" dirty="0"/>
          </a:p>
        </p:txBody>
      </p:sp>
      <p:sp>
        <p:nvSpPr>
          <p:cNvPr id="29" name="TextBox 28"/>
          <p:cNvSpPr txBox="1"/>
          <p:nvPr/>
        </p:nvSpPr>
        <p:spPr>
          <a:xfrm>
            <a:off x="4010044" y="2569713"/>
            <a:ext cx="1167499" cy="738664"/>
          </a:xfrm>
          <a:prstGeom prst="rect">
            <a:avLst/>
          </a:prstGeom>
          <a:noFill/>
        </p:spPr>
        <p:txBody>
          <a:bodyPr wrap="none" rtlCol="0">
            <a:spAutoFit/>
          </a:bodyPr>
          <a:lstStyle/>
          <a:p>
            <a:r>
              <a:rPr lang="en-US" sz="1400" b="1" dirty="0" smtClean="0"/>
              <a:t>SUCCESSFUL</a:t>
            </a:r>
          </a:p>
          <a:p>
            <a:r>
              <a:rPr lang="en-US" sz="1400" b="1" dirty="0" smtClean="0"/>
              <a:t>Meeting in</a:t>
            </a:r>
          </a:p>
          <a:p>
            <a:r>
              <a:rPr lang="en-US" sz="1400" b="1" dirty="0" smtClean="0"/>
              <a:t>Shawnee, OK</a:t>
            </a:r>
            <a:endParaRPr lang="en-US" sz="1400" b="1" dirty="0"/>
          </a:p>
        </p:txBody>
      </p:sp>
      <p:sp>
        <p:nvSpPr>
          <p:cNvPr id="30" name="Text Box 14"/>
          <p:cNvSpPr txBox="1">
            <a:spLocks noChangeArrowheads="1"/>
          </p:cNvSpPr>
          <p:nvPr/>
        </p:nvSpPr>
        <p:spPr bwMode="auto">
          <a:xfrm>
            <a:off x="51131" y="4851002"/>
            <a:ext cx="691215"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a:spcBef>
                <a:spcPct val="20000"/>
              </a:spcBef>
              <a:buClr>
                <a:schemeClr val="folHlink"/>
              </a:buClr>
              <a:buSzPct val="60000"/>
              <a:buFont typeface="Wingdings" pitchFamily="2" charset="2"/>
              <a:buChar char="n"/>
              <a:defRPr sz="3200">
                <a:solidFill>
                  <a:schemeClr val="tx1"/>
                </a:solidFill>
                <a:latin typeface="Tahoma" pitchFamily="34" charset="0"/>
              </a:defRPr>
            </a:lvl1pPr>
            <a:lvl2pPr marL="742950" indent="-285750">
              <a:spcBef>
                <a:spcPct val="20000"/>
              </a:spcBef>
              <a:buClr>
                <a:schemeClr val="hlink"/>
              </a:buClr>
              <a:buSzPct val="55000"/>
              <a:buFont typeface="Wingdings" pitchFamily="2" charset="2"/>
              <a:buChar char="n"/>
              <a:defRPr sz="2800">
                <a:solidFill>
                  <a:schemeClr val="tx1"/>
                </a:solidFill>
                <a:latin typeface="Tahoma" pitchFamily="34" charset="0"/>
              </a:defRPr>
            </a:lvl2pPr>
            <a:lvl3pPr marL="1143000" indent="-228600">
              <a:spcBef>
                <a:spcPct val="20000"/>
              </a:spcBef>
              <a:buClr>
                <a:schemeClr val="folHlink"/>
              </a:buClr>
              <a:buSzPct val="50000"/>
              <a:buFont typeface="Wingdings" pitchFamily="2" charset="2"/>
              <a:buChar char="n"/>
              <a:defRPr sz="2400">
                <a:solidFill>
                  <a:schemeClr val="tx1"/>
                </a:solidFill>
                <a:latin typeface="Tahoma" pitchFamily="34" charset="0"/>
              </a:defRPr>
            </a:lvl3pPr>
            <a:lvl4pPr marL="1600200" indent="-228600">
              <a:spcBef>
                <a:spcPct val="20000"/>
              </a:spcBef>
              <a:buClr>
                <a:schemeClr val="accent2"/>
              </a:buClr>
              <a:buSzPct val="55000"/>
              <a:buFont typeface="Wingdings" pitchFamily="2" charset="2"/>
              <a:buChar char="n"/>
              <a:defRPr sz="2000">
                <a:solidFill>
                  <a:schemeClr val="tx1"/>
                </a:solidFill>
                <a:latin typeface="Tahoma" pitchFamily="34" charset="0"/>
              </a:defRPr>
            </a:lvl4pPr>
            <a:lvl5pPr marL="2057400" indent="-228600">
              <a:spcBef>
                <a:spcPct val="20000"/>
              </a:spcBef>
              <a:buClr>
                <a:schemeClr val="accent1"/>
              </a:buClr>
              <a:buSzPct val="50000"/>
              <a:buFont typeface="Wingdings" pitchFamily="2" charset="2"/>
              <a:buChar char="n"/>
              <a:defRPr sz="2000">
                <a:solidFill>
                  <a:schemeClr val="tx1"/>
                </a:solidFill>
                <a:latin typeface="Tahoma" pitchFamily="34" charset="0"/>
              </a:defRPr>
            </a:lvl5pPr>
            <a:lvl6pPr marL="25146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6pPr>
            <a:lvl7pPr marL="29718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7pPr>
            <a:lvl8pPr marL="34290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8pPr>
            <a:lvl9pPr marL="3886200" indent="-228600" eaLnBrk="0" fontAlgn="base" hangingPunct="0">
              <a:spcBef>
                <a:spcPct val="20000"/>
              </a:spcBef>
              <a:spcAft>
                <a:spcPct val="0"/>
              </a:spcAft>
              <a:buClr>
                <a:schemeClr val="accent1"/>
              </a:buClr>
              <a:buSzPct val="50000"/>
              <a:buFont typeface="Wingdings" pitchFamily="2" charset="2"/>
              <a:buChar char="n"/>
              <a:defRPr sz="2000">
                <a:solidFill>
                  <a:schemeClr val="tx1"/>
                </a:solidFill>
                <a:latin typeface="Tahoma" pitchFamily="34" charset="0"/>
              </a:defRPr>
            </a:lvl9pPr>
          </a:lstStyle>
          <a:p>
            <a:pPr eaLnBrk="1" hangingPunct="1">
              <a:spcBef>
                <a:spcPct val="0"/>
              </a:spcBef>
              <a:buClrTx/>
              <a:buSzTx/>
              <a:buFontTx/>
              <a:buNone/>
            </a:pPr>
            <a:r>
              <a:rPr lang="en-US" altLang="en-US" sz="1800" dirty="0" smtClean="0"/>
              <a:t>Aug</a:t>
            </a:r>
          </a:p>
          <a:p>
            <a:pPr eaLnBrk="1" hangingPunct="1">
              <a:spcBef>
                <a:spcPct val="0"/>
              </a:spcBef>
              <a:buClrTx/>
              <a:buSzTx/>
              <a:buFontTx/>
              <a:buNone/>
            </a:pPr>
            <a:r>
              <a:rPr lang="en-US" altLang="en-US" sz="1800" dirty="0" smtClean="0"/>
              <a:t>2018</a:t>
            </a:r>
            <a:endParaRPr lang="en-US" altLang="en-US" sz="1800" dirty="0"/>
          </a:p>
        </p:txBody>
      </p:sp>
      <p:sp>
        <p:nvSpPr>
          <p:cNvPr id="31" name="Line 7"/>
          <p:cNvSpPr>
            <a:spLocks noChangeShapeType="1"/>
          </p:cNvSpPr>
          <p:nvPr/>
        </p:nvSpPr>
        <p:spPr bwMode="auto">
          <a:xfrm flipV="1">
            <a:off x="447237" y="3883618"/>
            <a:ext cx="0" cy="366713"/>
          </a:xfrm>
          <a:prstGeom prst="line">
            <a:avLst/>
          </a:prstGeom>
          <a:noFill/>
          <a:ln w="38100">
            <a:solidFill>
              <a:schemeClr val="folHlink"/>
            </a:solidFill>
            <a:miter lim="800000"/>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lstStyle/>
          <a:p>
            <a:endParaRPr lang="en-US"/>
          </a:p>
        </p:txBody>
      </p:sp>
    </p:spTree>
    <p:extLst>
      <p:ext uri="{BB962C8B-B14F-4D97-AF65-F5344CB8AC3E}">
        <p14:creationId xmlns:p14="http://schemas.microsoft.com/office/powerpoint/2010/main" val="31325727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27"/>
                                        </p:tgtEl>
                                        <p:attrNameLst>
                                          <p:attrName>style.visibility</p:attrName>
                                        </p:attrNameLst>
                                      </p:cBhvr>
                                      <p:to>
                                        <p:strVal val="visible"/>
                                      </p:to>
                                    </p:set>
                                    <p:animEffect transition="in" filter="fade">
                                      <p:cBhvr>
                                        <p:cTn id="7" dur="500"/>
                                        <p:tgtEl>
                                          <p:spTgt spid="27"/>
                                        </p:tgtEl>
                                      </p:cBhvr>
                                    </p:animEffect>
                                  </p:childTnLst>
                                </p:cTn>
                              </p:par>
                            </p:childTnLst>
                          </p:cTn>
                        </p:par>
                      </p:childTnLst>
                    </p:cTn>
                  </p:par>
                  <p:par>
                    <p:cTn id="8" fill="hold">
                      <p:stCondLst>
                        <p:cond delay="indefinite"/>
                      </p:stCondLst>
                      <p:childTnLst>
                        <p:par>
                          <p:cTn id="9" fill="hold">
                            <p:stCondLst>
                              <p:cond delay="0"/>
                            </p:stCondLst>
                            <p:childTnLst>
                              <p:par>
                                <p:cTn id="10" presetID="17" presetClass="entr" presetSubtype="10" fill="hold" grpId="0" nodeType="clickEffect">
                                  <p:stCondLst>
                                    <p:cond delay="0"/>
                                  </p:stCondLst>
                                  <p:childTnLst>
                                    <p:set>
                                      <p:cBhvr>
                                        <p:cTn id="11" dur="1" fill="hold">
                                          <p:stCondLst>
                                            <p:cond delay="0"/>
                                          </p:stCondLst>
                                        </p:cTn>
                                        <p:tgtEl>
                                          <p:spTgt spid="2"/>
                                        </p:tgtEl>
                                        <p:attrNameLst>
                                          <p:attrName>style.visibility</p:attrName>
                                        </p:attrNameLst>
                                      </p:cBhvr>
                                      <p:to>
                                        <p:strVal val="visible"/>
                                      </p:to>
                                    </p:set>
                                    <p:anim calcmode="lin" valueType="num">
                                      <p:cBhvr>
                                        <p:cTn id="12" dur="500" fill="hold"/>
                                        <p:tgtEl>
                                          <p:spTgt spid="2"/>
                                        </p:tgtEl>
                                        <p:attrNameLst>
                                          <p:attrName>ppt_w</p:attrName>
                                        </p:attrNameLst>
                                      </p:cBhvr>
                                      <p:tavLst>
                                        <p:tav tm="0">
                                          <p:val>
                                            <p:fltVal val="0"/>
                                          </p:val>
                                        </p:tav>
                                        <p:tav tm="100000">
                                          <p:val>
                                            <p:strVal val="#ppt_w"/>
                                          </p:val>
                                        </p:tav>
                                      </p:tavLst>
                                    </p:anim>
                                    <p:anim calcmode="lin" valueType="num">
                                      <p:cBhvr>
                                        <p:cTn id="13" dur="500" fill="hold"/>
                                        <p:tgtEl>
                                          <p:spTgt spid="2"/>
                                        </p:tgtEl>
                                        <p:attrNameLst>
                                          <p:attrName>ppt_h</p:attrName>
                                        </p:attrNameLst>
                                      </p:cBhvr>
                                      <p:tavLst>
                                        <p:tav tm="0">
                                          <p:val>
                                            <p:strVal val="#ppt_h"/>
                                          </p:val>
                                        </p:tav>
                                        <p:tav tm="100000">
                                          <p:val>
                                            <p:strVal val="#ppt_h"/>
                                          </p:val>
                                        </p:tav>
                                      </p:tavLst>
                                    </p:anim>
                                  </p:childTnLst>
                                </p:cTn>
                              </p:par>
                            </p:childTnLst>
                          </p:cTn>
                        </p:par>
                      </p:childTnLst>
                    </p:cTn>
                  </p:par>
                  <p:par>
                    <p:cTn id="14" fill="hold">
                      <p:stCondLst>
                        <p:cond delay="indefinite"/>
                      </p:stCondLst>
                      <p:childTnLst>
                        <p:par>
                          <p:cTn id="15" fill="hold">
                            <p:stCondLst>
                              <p:cond delay="0"/>
                            </p:stCondLst>
                            <p:childTnLst>
                              <p:par>
                                <p:cTn id="16" presetID="9" presetClass="entr" presetSubtype="0" fill="hold" grpId="0" nodeType="clickEffect">
                                  <p:stCondLst>
                                    <p:cond delay="0"/>
                                  </p:stCondLst>
                                  <p:childTnLst>
                                    <p:set>
                                      <p:cBhvr>
                                        <p:cTn id="17" dur="1" fill="hold">
                                          <p:stCondLst>
                                            <p:cond delay="0"/>
                                          </p:stCondLst>
                                        </p:cTn>
                                        <p:tgtEl>
                                          <p:spTgt spid="30"/>
                                        </p:tgtEl>
                                        <p:attrNameLst>
                                          <p:attrName>style.visibility</p:attrName>
                                        </p:attrNameLst>
                                      </p:cBhvr>
                                      <p:to>
                                        <p:strVal val="visible"/>
                                      </p:to>
                                    </p:set>
                                    <p:animEffect transition="in" filter="dissolve">
                                      <p:cBhvr>
                                        <p:cTn id="18" dur="500"/>
                                        <p:tgtEl>
                                          <p:spTgt spid="30"/>
                                        </p:tgtEl>
                                      </p:cBhvr>
                                    </p:animEffect>
                                  </p:childTnLst>
                                </p:cTn>
                              </p:par>
                            </p:childTnLst>
                          </p:cTn>
                        </p:par>
                      </p:childTnLst>
                    </p:cTn>
                  </p:par>
                  <p:par>
                    <p:cTn id="19" fill="hold">
                      <p:stCondLst>
                        <p:cond delay="indefinite"/>
                      </p:stCondLst>
                      <p:childTnLst>
                        <p:par>
                          <p:cTn id="20" fill="hold">
                            <p:stCondLst>
                              <p:cond delay="0"/>
                            </p:stCondLst>
                            <p:childTnLst>
                              <p:par>
                                <p:cTn id="21" presetID="9" presetClass="entr" presetSubtype="0" fill="hold" grpId="0" nodeType="clickEffect">
                                  <p:stCondLst>
                                    <p:cond delay="0"/>
                                  </p:stCondLst>
                                  <p:childTnLst>
                                    <p:set>
                                      <p:cBhvr>
                                        <p:cTn id="22" dur="1" fill="hold">
                                          <p:stCondLst>
                                            <p:cond delay="0"/>
                                          </p:stCondLst>
                                        </p:cTn>
                                        <p:tgtEl>
                                          <p:spTgt spid="5"/>
                                        </p:tgtEl>
                                        <p:attrNameLst>
                                          <p:attrName>style.visibility</p:attrName>
                                        </p:attrNameLst>
                                      </p:cBhvr>
                                      <p:to>
                                        <p:strVal val="visible"/>
                                      </p:to>
                                    </p:set>
                                    <p:animEffect transition="in" filter="dissolve">
                                      <p:cBhvr>
                                        <p:cTn id="23" dur="500"/>
                                        <p:tgtEl>
                                          <p:spTgt spid="5"/>
                                        </p:tgtEl>
                                      </p:cBhvr>
                                    </p:animEffect>
                                  </p:childTnLst>
                                </p:cTn>
                              </p:par>
                              <p:par>
                                <p:cTn id="24" presetID="55" presetClass="entr" presetSubtype="0" fill="hold" grpId="0" nodeType="withEffect">
                                  <p:stCondLst>
                                    <p:cond delay="0"/>
                                  </p:stCondLst>
                                  <p:childTnLst>
                                    <p:set>
                                      <p:cBhvr>
                                        <p:cTn id="25" dur="1" fill="hold">
                                          <p:stCondLst>
                                            <p:cond delay="0"/>
                                          </p:stCondLst>
                                        </p:cTn>
                                        <p:tgtEl>
                                          <p:spTgt spid="4"/>
                                        </p:tgtEl>
                                        <p:attrNameLst>
                                          <p:attrName>style.visibility</p:attrName>
                                        </p:attrNameLst>
                                      </p:cBhvr>
                                      <p:to>
                                        <p:strVal val="visible"/>
                                      </p:to>
                                    </p:set>
                                    <p:anim calcmode="lin" valueType="num">
                                      <p:cBhvr>
                                        <p:cTn id="26" dur="1000" fill="hold"/>
                                        <p:tgtEl>
                                          <p:spTgt spid="4"/>
                                        </p:tgtEl>
                                        <p:attrNameLst>
                                          <p:attrName>ppt_w</p:attrName>
                                        </p:attrNameLst>
                                      </p:cBhvr>
                                      <p:tavLst>
                                        <p:tav tm="0">
                                          <p:val>
                                            <p:strVal val="#ppt_w*0.70"/>
                                          </p:val>
                                        </p:tav>
                                        <p:tav tm="100000">
                                          <p:val>
                                            <p:strVal val="#ppt_w"/>
                                          </p:val>
                                        </p:tav>
                                      </p:tavLst>
                                    </p:anim>
                                    <p:anim calcmode="lin" valueType="num">
                                      <p:cBhvr>
                                        <p:cTn id="27" dur="1000" fill="hold"/>
                                        <p:tgtEl>
                                          <p:spTgt spid="4"/>
                                        </p:tgtEl>
                                        <p:attrNameLst>
                                          <p:attrName>ppt_h</p:attrName>
                                        </p:attrNameLst>
                                      </p:cBhvr>
                                      <p:tavLst>
                                        <p:tav tm="0">
                                          <p:val>
                                            <p:strVal val="#ppt_h"/>
                                          </p:val>
                                        </p:tav>
                                        <p:tav tm="100000">
                                          <p:val>
                                            <p:strVal val="#ppt_h"/>
                                          </p:val>
                                        </p:tav>
                                      </p:tavLst>
                                    </p:anim>
                                    <p:animEffect transition="in" filter="fade">
                                      <p:cBhvr>
                                        <p:cTn id="28" dur="1000"/>
                                        <p:tgtEl>
                                          <p:spTgt spid="4"/>
                                        </p:tgtEl>
                                      </p:cBhvr>
                                    </p:animEffect>
                                  </p:childTnLst>
                                </p:cTn>
                              </p:par>
                              <p:par>
                                <p:cTn id="29" presetID="9" presetClass="entr" presetSubtype="0" fill="hold" grpId="0" nodeType="withEffect">
                                  <p:stCondLst>
                                    <p:cond delay="0"/>
                                  </p:stCondLst>
                                  <p:childTnLst>
                                    <p:set>
                                      <p:cBhvr>
                                        <p:cTn id="30" dur="1" fill="hold">
                                          <p:stCondLst>
                                            <p:cond delay="0"/>
                                          </p:stCondLst>
                                        </p:cTn>
                                        <p:tgtEl>
                                          <p:spTgt spid="17"/>
                                        </p:tgtEl>
                                        <p:attrNameLst>
                                          <p:attrName>style.visibility</p:attrName>
                                        </p:attrNameLst>
                                      </p:cBhvr>
                                      <p:to>
                                        <p:strVal val="visible"/>
                                      </p:to>
                                    </p:set>
                                    <p:animEffect transition="in" filter="dissolve">
                                      <p:cBhvr>
                                        <p:cTn id="31" dur="500"/>
                                        <p:tgtEl>
                                          <p:spTgt spid="17"/>
                                        </p:tgtEl>
                                      </p:cBhvr>
                                    </p:animEffect>
                                  </p:childTnLst>
                                </p:cTn>
                              </p:par>
                              <p:par>
                                <p:cTn id="32" presetID="55" presetClass="entr" presetSubtype="0" fill="hold" grpId="0" nodeType="withEffect">
                                  <p:stCondLst>
                                    <p:cond delay="0"/>
                                  </p:stCondLst>
                                  <p:childTnLst>
                                    <p:set>
                                      <p:cBhvr>
                                        <p:cTn id="33" dur="1" fill="hold">
                                          <p:stCondLst>
                                            <p:cond delay="0"/>
                                          </p:stCondLst>
                                        </p:cTn>
                                        <p:tgtEl>
                                          <p:spTgt spid="31"/>
                                        </p:tgtEl>
                                        <p:attrNameLst>
                                          <p:attrName>style.visibility</p:attrName>
                                        </p:attrNameLst>
                                      </p:cBhvr>
                                      <p:to>
                                        <p:strVal val="visible"/>
                                      </p:to>
                                    </p:set>
                                    <p:anim calcmode="lin" valueType="num">
                                      <p:cBhvr>
                                        <p:cTn id="34" dur="1000" fill="hold"/>
                                        <p:tgtEl>
                                          <p:spTgt spid="31"/>
                                        </p:tgtEl>
                                        <p:attrNameLst>
                                          <p:attrName>ppt_w</p:attrName>
                                        </p:attrNameLst>
                                      </p:cBhvr>
                                      <p:tavLst>
                                        <p:tav tm="0">
                                          <p:val>
                                            <p:strVal val="#ppt_w*0.70"/>
                                          </p:val>
                                        </p:tav>
                                        <p:tav tm="100000">
                                          <p:val>
                                            <p:strVal val="#ppt_w"/>
                                          </p:val>
                                        </p:tav>
                                      </p:tavLst>
                                    </p:anim>
                                    <p:anim calcmode="lin" valueType="num">
                                      <p:cBhvr>
                                        <p:cTn id="35" dur="1000" fill="hold"/>
                                        <p:tgtEl>
                                          <p:spTgt spid="31"/>
                                        </p:tgtEl>
                                        <p:attrNameLst>
                                          <p:attrName>ppt_h</p:attrName>
                                        </p:attrNameLst>
                                      </p:cBhvr>
                                      <p:tavLst>
                                        <p:tav tm="0">
                                          <p:val>
                                            <p:strVal val="#ppt_h"/>
                                          </p:val>
                                        </p:tav>
                                        <p:tav tm="100000">
                                          <p:val>
                                            <p:strVal val="#ppt_h"/>
                                          </p:val>
                                        </p:tav>
                                      </p:tavLst>
                                    </p:anim>
                                    <p:animEffect transition="in" filter="fade">
                                      <p:cBhvr>
                                        <p:cTn id="36" dur="1000"/>
                                        <p:tgtEl>
                                          <p:spTgt spid="31"/>
                                        </p:tgtEl>
                                      </p:cBhvr>
                                    </p:animEffect>
                                  </p:childTnLst>
                                </p:cTn>
                              </p:par>
                              <p:par>
                                <p:cTn id="37" presetID="9" presetClass="entr" presetSubtype="0" fill="hold" grpId="0" nodeType="withEffect">
                                  <p:stCondLst>
                                    <p:cond delay="0"/>
                                  </p:stCondLst>
                                  <p:childTnLst>
                                    <p:set>
                                      <p:cBhvr>
                                        <p:cTn id="38" dur="1" fill="hold">
                                          <p:stCondLst>
                                            <p:cond delay="0"/>
                                          </p:stCondLst>
                                        </p:cTn>
                                        <p:tgtEl>
                                          <p:spTgt spid="28"/>
                                        </p:tgtEl>
                                        <p:attrNameLst>
                                          <p:attrName>style.visibility</p:attrName>
                                        </p:attrNameLst>
                                      </p:cBhvr>
                                      <p:to>
                                        <p:strVal val="visible"/>
                                      </p:to>
                                    </p:set>
                                    <p:animEffect transition="in" filter="dissolve">
                                      <p:cBhvr>
                                        <p:cTn id="39" dur="500"/>
                                        <p:tgtEl>
                                          <p:spTgt spid="28"/>
                                        </p:tgtEl>
                                      </p:cBhvr>
                                    </p:animEffect>
                                  </p:childTnLst>
                                </p:cTn>
                              </p:par>
                            </p:childTnLst>
                          </p:cTn>
                        </p:par>
                      </p:childTnLst>
                    </p:cTn>
                  </p:par>
                  <p:par>
                    <p:cTn id="40" fill="hold">
                      <p:stCondLst>
                        <p:cond delay="indefinite"/>
                      </p:stCondLst>
                      <p:childTnLst>
                        <p:par>
                          <p:cTn id="41" fill="hold">
                            <p:stCondLst>
                              <p:cond delay="0"/>
                            </p:stCondLst>
                            <p:childTnLst>
                              <p:par>
                                <p:cTn id="42" presetID="9" presetClass="entr" presetSubtype="0" fill="hold" grpId="0" nodeType="clickEffect">
                                  <p:stCondLst>
                                    <p:cond delay="0"/>
                                  </p:stCondLst>
                                  <p:childTnLst>
                                    <p:set>
                                      <p:cBhvr>
                                        <p:cTn id="43" dur="1" fill="hold">
                                          <p:stCondLst>
                                            <p:cond delay="0"/>
                                          </p:stCondLst>
                                        </p:cTn>
                                        <p:tgtEl>
                                          <p:spTgt spid="18"/>
                                        </p:tgtEl>
                                        <p:attrNameLst>
                                          <p:attrName>style.visibility</p:attrName>
                                        </p:attrNameLst>
                                      </p:cBhvr>
                                      <p:to>
                                        <p:strVal val="visible"/>
                                      </p:to>
                                    </p:set>
                                    <p:animEffect transition="in" filter="dissolve">
                                      <p:cBhvr>
                                        <p:cTn id="44" dur="500"/>
                                        <p:tgtEl>
                                          <p:spTgt spid="18"/>
                                        </p:tgtEl>
                                      </p:cBhvr>
                                    </p:animEffect>
                                  </p:childTnLst>
                                </p:cTn>
                              </p:par>
                              <p:par>
                                <p:cTn id="45" presetID="9" presetClass="entr" presetSubtype="0" fill="hold" grpId="0" nodeType="withEffect">
                                  <p:stCondLst>
                                    <p:cond delay="0"/>
                                  </p:stCondLst>
                                  <p:childTnLst>
                                    <p:set>
                                      <p:cBhvr>
                                        <p:cTn id="46" dur="1" fill="hold">
                                          <p:stCondLst>
                                            <p:cond delay="0"/>
                                          </p:stCondLst>
                                        </p:cTn>
                                        <p:tgtEl>
                                          <p:spTgt spid="7"/>
                                        </p:tgtEl>
                                        <p:attrNameLst>
                                          <p:attrName>style.visibility</p:attrName>
                                        </p:attrNameLst>
                                      </p:cBhvr>
                                      <p:to>
                                        <p:strVal val="visible"/>
                                      </p:to>
                                    </p:set>
                                    <p:animEffect transition="in" filter="dissolve">
                                      <p:cBhvr>
                                        <p:cTn id="47" dur="500"/>
                                        <p:tgtEl>
                                          <p:spTgt spid="7"/>
                                        </p:tgtEl>
                                      </p:cBhvr>
                                    </p:animEffect>
                                  </p:childTnLst>
                                </p:cTn>
                              </p:par>
                              <p:par>
                                <p:cTn id="48" presetID="9" presetClass="entr" presetSubtype="0" fill="hold" grpId="0" nodeType="withEffect">
                                  <p:stCondLst>
                                    <p:cond delay="0"/>
                                  </p:stCondLst>
                                  <p:childTnLst>
                                    <p:set>
                                      <p:cBhvr>
                                        <p:cTn id="49" dur="1" fill="hold">
                                          <p:stCondLst>
                                            <p:cond delay="0"/>
                                          </p:stCondLst>
                                        </p:cTn>
                                        <p:tgtEl>
                                          <p:spTgt spid="16"/>
                                        </p:tgtEl>
                                        <p:attrNameLst>
                                          <p:attrName>style.visibility</p:attrName>
                                        </p:attrNameLst>
                                      </p:cBhvr>
                                      <p:to>
                                        <p:strVal val="visible"/>
                                      </p:to>
                                    </p:set>
                                    <p:animEffect transition="in" filter="dissolve">
                                      <p:cBhvr>
                                        <p:cTn id="50" dur="500"/>
                                        <p:tgtEl>
                                          <p:spTgt spid="16"/>
                                        </p:tgtEl>
                                      </p:cBhvr>
                                    </p:animEffect>
                                  </p:childTnLst>
                                </p:cTn>
                              </p:par>
                              <p:par>
                                <p:cTn id="51" presetID="9" presetClass="entr" presetSubtype="0" fill="hold" grpId="0" nodeType="withEffect">
                                  <p:stCondLst>
                                    <p:cond delay="0"/>
                                  </p:stCondLst>
                                  <p:childTnLst>
                                    <p:set>
                                      <p:cBhvr>
                                        <p:cTn id="52" dur="1" fill="hold">
                                          <p:stCondLst>
                                            <p:cond delay="0"/>
                                          </p:stCondLst>
                                        </p:cTn>
                                        <p:tgtEl>
                                          <p:spTgt spid="8"/>
                                        </p:tgtEl>
                                        <p:attrNameLst>
                                          <p:attrName>style.visibility</p:attrName>
                                        </p:attrNameLst>
                                      </p:cBhvr>
                                      <p:to>
                                        <p:strVal val="visible"/>
                                      </p:to>
                                    </p:set>
                                    <p:animEffect transition="in" filter="dissolve">
                                      <p:cBhvr>
                                        <p:cTn id="53" dur="500"/>
                                        <p:tgtEl>
                                          <p:spTgt spid="8"/>
                                        </p:tgtEl>
                                      </p:cBhvr>
                                    </p:animEffect>
                                  </p:childTnLst>
                                </p:cTn>
                              </p:par>
                            </p:childTnLst>
                          </p:cTn>
                        </p:par>
                      </p:childTnLst>
                    </p:cTn>
                  </p:par>
                  <p:par>
                    <p:cTn id="54" fill="hold">
                      <p:stCondLst>
                        <p:cond delay="indefinite"/>
                      </p:stCondLst>
                      <p:childTnLst>
                        <p:par>
                          <p:cTn id="55" fill="hold">
                            <p:stCondLst>
                              <p:cond delay="0"/>
                            </p:stCondLst>
                            <p:childTnLst>
                              <p:par>
                                <p:cTn id="56" presetID="9" presetClass="entr" presetSubtype="0" fill="hold" grpId="0" nodeType="clickEffect">
                                  <p:stCondLst>
                                    <p:cond delay="0"/>
                                  </p:stCondLst>
                                  <p:childTnLst>
                                    <p:set>
                                      <p:cBhvr>
                                        <p:cTn id="57" dur="1" fill="hold">
                                          <p:stCondLst>
                                            <p:cond delay="0"/>
                                          </p:stCondLst>
                                        </p:cTn>
                                        <p:tgtEl>
                                          <p:spTgt spid="3"/>
                                        </p:tgtEl>
                                        <p:attrNameLst>
                                          <p:attrName>style.visibility</p:attrName>
                                        </p:attrNameLst>
                                      </p:cBhvr>
                                      <p:to>
                                        <p:strVal val="visible"/>
                                      </p:to>
                                    </p:set>
                                    <p:animEffect transition="in" filter="dissolve">
                                      <p:cBhvr>
                                        <p:cTn id="58" dur="500"/>
                                        <p:tgtEl>
                                          <p:spTgt spid="3"/>
                                        </p:tgtEl>
                                      </p:cBhvr>
                                    </p:animEffect>
                                  </p:childTnLst>
                                </p:cTn>
                              </p:par>
                              <p:par>
                                <p:cTn id="59" presetID="9" presetClass="entr" presetSubtype="0" fill="hold" grpId="0" nodeType="withEffect">
                                  <p:stCondLst>
                                    <p:cond delay="0"/>
                                  </p:stCondLst>
                                  <p:childTnLst>
                                    <p:set>
                                      <p:cBhvr>
                                        <p:cTn id="60" dur="1" fill="hold">
                                          <p:stCondLst>
                                            <p:cond delay="0"/>
                                          </p:stCondLst>
                                        </p:cTn>
                                        <p:tgtEl>
                                          <p:spTgt spid="15"/>
                                        </p:tgtEl>
                                        <p:attrNameLst>
                                          <p:attrName>style.visibility</p:attrName>
                                        </p:attrNameLst>
                                      </p:cBhvr>
                                      <p:to>
                                        <p:strVal val="visible"/>
                                      </p:to>
                                    </p:set>
                                    <p:animEffect transition="in" filter="dissolve">
                                      <p:cBhvr>
                                        <p:cTn id="61" dur="500"/>
                                        <p:tgtEl>
                                          <p:spTgt spid="15"/>
                                        </p:tgtEl>
                                      </p:cBhvr>
                                    </p:animEffect>
                                  </p:childTnLst>
                                </p:cTn>
                              </p:par>
                            </p:childTnLst>
                          </p:cTn>
                        </p:par>
                      </p:childTnLst>
                    </p:cTn>
                  </p:par>
                  <p:par>
                    <p:cTn id="62" fill="hold">
                      <p:stCondLst>
                        <p:cond delay="indefinite"/>
                      </p:stCondLst>
                      <p:childTnLst>
                        <p:par>
                          <p:cTn id="63" fill="hold">
                            <p:stCondLst>
                              <p:cond delay="0"/>
                            </p:stCondLst>
                            <p:childTnLst>
                              <p:par>
                                <p:cTn id="64" presetID="9" presetClass="entr" presetSubtype="0" fill="hold" grpId="0" nodeType="clickEffect">
                                  <p:stCondLst>
                                    <p:cond delay="0"/>
                                  </p:stCondLst>
                                  <p:childTnLst>
                                    <p:set>
                                      <p:cBhvr>
                                        <p:cTn id="65" dur="1" fill="hold">
                                          <p:stCondLst>
                                            <p:cond delay="0"/>
                                          </p:stCondLst>
                                        </p:cTn>
                                        <p:tgtEl>
                                          <p:spTgt spid="20"/>
                                        </p:tgtEl>
                                        <p:attrNameLst>
                                          <p:attrName>style.visibility</p:attrName>
                                        </p:attrNameLst>
                                      </p:cBhvr>
                                      <p:to>
                                        <p:strVal val="visible"/>
                                      </p:to>
                                    </p:set>
                                    <p:animEffect transition="in" filter="dissolve">
                                      <p:cBhvr>
                                        <p:cTn id="66" dur="500"/>
                                        <p:tgtEl>
                                          <p:spTgt spid="20"/>
                                        </p:tgtEl>
                                      </p:cBhvr>
                                    </p:animEffect>
                                  </p:childTnLst>
                                </p:cTn>
                              </p:par>
                            </p:childTnLst>
                          </p:cTn>
                        </p:par>
                      </p:childTnLst>
                    </p:cTn>
                  </p:par>
                  <p:par>
                    <p:cTn id="67" fill="hold">
                      <p:stCondLst>
                        <p:cond delay="indefinite"/>
                      </p:stCondLst>
                      <p:childTnLst>
                        <p:par>
                          <p:cTn id="68" fill="hold">
                            <p:stCondLst>
                              <p:cond delay="0"/>
                            </p:stCondLst>
                            <p:childTnLst>
                              <p:par>
                                <p:cTn id="69" presetID="10" presetClass="entr" presetSubtype="0" fill="hold" grpId="0" nodeType="clickEffect">
                                  <p:stCondLst>
                                    <p:cond delay="0"/>
                                  </p:stCondLst>
                                  <p:childTnLst>
                                    <p:set>
                                      <p:cBhvr>
                                        <p:cTn id="70" dur="1" fill="hold">
                                          <p:stCondLst>
                                            <p:cond delay="0"/>
                                          </p:stCondLst>
                                        </p:cTn>
                                        <p:tgtEl>
                                          <p:spTgt spid="19"/>
                                        </p:tgtEl>
                                        <p:attrNameLst>
                                          <p:attrName>style.visibility</p:attrName>
                                        </p:attrNameLst>
                                      </p:cBhvr>
                                      <p:to>
                                        <p:strVal val="visible"/>
                                      </p:to>
                                    </p:set>
                                    <p:animEffect transition="in" filter="fade">
                                      <p:cBhvr>
                                        <p:cTn id="71" dur="500"/>
                                        <p:tgtEl>
                                          <p:spTgt spid="19"/>
                                        </p:tgtEl>
                                      </p:cBhvr>
                                    </p:animEffect>
                                  </p:childTnLst>
                                </p:cTn>
                              </p:par>
                            </p:childTnLst>
                          </p:cTn>
                        </p:par>
                      </p:childTnLst>
                    </p:cTn>
                  </p:par>
                  <p:par>
                    <p:cTn id="72" fill="hold">
                      <p:stCondLst>
                        <p:cond delay="indefinite"/>
                      </p:stCondLst>
                      <p:childTnLst>
                        <p:par>
                          <p:cTn id="73" fill="hold">
                            <p:stCondLst>
                              <p:cond delay="0"/>
                            </p:stCondLst>
                            <p:childTnLst>
                              <p:par>
                                <p:cTn id="74" presetID="9" presetClass="entr" presetSubtype="0" fill="hold" grpId="0" nodeType="clickEffect">
                                  <p:stCondLst>
                                    <p:cond delay="0"/>
                                  </p:stCondLst>
                                  <p:childTnLst>
                                    <p:set>
                                      <p:cBhvr>
                                        <p:cTn id="75" dur="1" fill="hold">
                                          <p:stCondLst>
                                            <p:cond delay="0"/>
                                          </p:stCondLst>
                                        </p:cTn>
                                        <p:tgtEl>
                                          <p:spTgt spid="23"/>
                                        </p:tgtEl>
                                        <p:attrNameLst>
                                          <p:attrName>style.visibility</p:attrName>
                                        </p:attrNameLst>
                                      </p:cBhvr>
                                      <p:to>
                                        <p:strVal val="visible"/>
                                      </p:to>
                                    </p:set>
                                    <p:animEffect transition="in" filter="dissolve">
                                      <p:cBhvr>
                                        <p:cTn id="76" dur="500"/>
                                        <p:tgtEl>
                                          <p:spTgt spid="23"/>
                                        </p:tgtEl>
                                      </p:cBhvr>
                                    </p:animEffect>
                                  </p:childTnLst>
                                </p:cTn>
                              </p:par>
                              <p:par>
                                <p:cTn id="77" presetID="9" presetClass="entr" presetSubtype="0" fill="hold" grpId="0" nodeType="withEffect">
                                  <p:stCondLst>
                                    <p:cond delay="0"/>
                                  </p:stCondLst>
                                  <p:childTnLst>
                                    <p:set>
                                      <p:cBhvr>
                                        <p:cTn id="78" dur="1" fill="hold">
                                          <p:stCondLst>
                                            <p:cond delay="0"/>
                                          </p:stCondLst>
                                        </p:cTn>
                                        <p:tgtEl>
                                          <p:spTgt spid="10"/>
                                        </p:tgtEl>
                                        <p:attrNameLst>
                                          <p:attrName>style.visibility</p:attrName>
                                        </p:attrNameLst>
                                      </p:cBhvr>
                                      <p:to>
                                        <p:strVal val="visible"/>
                                      </p:to>
                                    </p:set>
                                    <p:animEffect transition="in" filter="dissolve">
                                      <p:cBhvr>
                                        <p:cTn id="79" dur="500"/>
                                        <p:tgtEl>
                                          <p:spTgt spid="10"/>
                                        </p:tgtEl>
                                      </p:cBhvr>
                                    </p:animEffect>
                                  </p:childTnLst>
                                </p:cTn>
                              </p:par>
                            </p:childTnLst>
                          </p:cTn>
                        </p:par>
                      </p:childTnLst>
                    </p:cTn>
                  </p:par>
                  <p:par>
                    <p:cTn id="80" fill="hold">
                      <p:stCondLst>
                        <p:cond delay="indefinite"/>
                      </p:stCondLst>
                      <p:childTnLst>
                        <p:par>
                          <p:cTn id="81" fill="hold">
                            <p:stCondLst>
                              <p:cond delay="0"/>
                            </p:stCondLst>
                            <p:childTnLst>
                              <p:par>
                                <p:cTn id="82" presetID="10" presetClass="entr" presetSubtype="0" fill="hold" grpId="0" nodeType="clickEffect">
                                  <p:stCondLst>
                                    <p:cond delay="0"/>
                                  </p:stCondLst>
                                  <p:childTnLst>
                                    <p:set>
                                      <p:cBhvr>
                                        <p:cTn id="83" dur="1" fill="hold">
                                          <p:stCondLst>
                                            <p:cond delay="0"/>
                                          </p:stCondLst>
                                        </p:cTn>
                                        <p:tgtEl>
                                          <p:spTgt spid="29"/>
                                        </p:tgtEl>
                                        <p:attrNameLst>
                                          <p:attrName>style.visibility</p:attrName>
                                        </p:attrNameLst>
                                      </p:cBhvr>
                                      <p:to>
                                        <p:strVal val="visible"/>
                                      </p:to>
                                    </p:set>
                                    <p:animEffect transition="in" filter="fade">
                                      <p:cBhvr>
                                        <p:cTn id="84" dur="500"/>
                                        <p:tgtEl>
                                          <p:spTgt spid="29"/>
                                        </p:tgtEl>
                                      </p:cBhvr>
                                    </p:animEffect>
                                  </p:childTnLst>
                                </p:cTn>
                              </p:par>
                              <p:par>
                                <p:cTn id="85" presetID="9" presetClass="entr" presetSubtype="0" fill="hold" grpId="0" nodeType="withEffect">
                                  <p:stCondLst>
                                    <p:cond delay="0"/>
                                  </p:stCondLst>
                                  <p:childTnLst>
                                    <p:set>
                                      <p:cBhvr>
                                        <p:cTn id="86" dur="1" fill="hold">
                                          <p:stCondLst>
                                            <p:cond delay="0"/>
                                          </p:stCondLst>
                                        </p:cTn>
                                        <p:tgtEl>
                                          <p:spTgt spid="9"/>
                                        </p:tgtEl>
                                        <p:attrNameLst>
                                          <p:attrName>style.visibility</p:attrName>
                                        </p:attrNameLst>
                                      </p:cBhvr>
                                      <p:to>
                                        <p:strVal val="visible"/>
                                      </p:to>
                                    </p:set>
                                    <p:animEffect transition="in" filter="dissolve">
                                      <p:cBhvr>
                                        <p:cTn id="87" dur="500"/>
                                        <p:tgtEl>
                                          <p:spTgt spid="9"/>
                                        </p:tgtEl>
                                      </p:cBhvr>
                                    </p:animEffect>
                                  </p:childTnLst>
                                </p:cTn>
                              </p:par>
                            </p:childTnLst>
                          </p:cTn>
                        </p:par>
                      </p:childTnLst>
                    </p:cTn>
                  </p:par>
                  <p:par>
                    <p:cTn id="88" fill="hold">
                      <p:stCondLst>
                        <p:cond delay="indefinite"/>
                      </p:stCondLst>
                      <p:childTnLst>
                        <p:par>
                          <p:cTn id="89" fill="hold">
                            <p:stCondLst>
                              <p:cond delay="0"/>
                            </p:stCondLst>
                            <p:childTnLst>
                              <p:par>
                                <p:cTn id="90" presetID="9" presetClass="entr" presetSubtype="0" fill="hold" grpId="0" nodeType="clickEffect">
                                  <p:stCondLst>
                                    <p:cond delay="0"/>
                                  </p:stCondLst>
                                  <p:childTnLst>
                                    <p:set>
                                      <p:cBhvr>
                                        <p:cTn id="91" dur="1" fill="hold">
                                          <p:stCondLst>
                                            <p:cond delay="0"/>
                                          </p:stCondLst>
                                        </p:cTn>
                                        <p:tgtEl>
                                          <p:spTgt spid="14"/>
                                        </p:tgtEl>
                                        <p:attrNameLst>
                                          <p:attrName>style.visibility</p:attrName>
                                        </p:attrNameLst>
                                      </p:cBhvr>
                                      <p:to>
                                        <p:strVal val="visible"/>
                                      </p:to>
                                    </p:set>
                                    <p:animEffect transition="in" filter="dissolve">
                                      <p:cBhvr>
                                        <p:cTn id="92" dur="500"/>
                                        <p:tgtEl>
                                          <p:spTgt spid="14"/>
                                        </p:tgtEl>
                                      </p:cBhvr>
                                    </p:animEffect>
                                  </p:childTnLst>
                                </p:cTn>
                              </p:par>
                            </p:childTnLst>
                          </p:cTn>
                        </p:par>
                      </p:childTnLst>
                    </p:cTn>
                  </p:par>
                  <p:par>
                    <p:cTn id="93" fill="hold">
                      <p:stCondLst>
                        <p:cond delay="indefinite"/>
                      </p:stCondLst>
                      <p:childTnLst>
                        <p:par>
                          <p:cTn id="94" fill="hold">
                            <p:stCondLst>
                              <p:cond delay="0"/>
                            </p:stCondLst>
                            <p:childTnLst>
                              <p:par>
                                <p:cTn id="95" presetID="9" presetClass="entr" presetSubtype="0" fill="hold" grpId="0" nodeType="clickEffect">
                                  <p:stCondLst>
                                    <p:cond delay="0"/>
                                  </p:stCondLst>
                                  <p:childTnLst>
                                    <p:set>
                                      <p:cBhvr>
                                        <p:cTn id="96" dur="1" fill="hold">
                                          <p:stCondLst>
                                            <p:cond delay="0"/>
                                          </p:stCondLst>
                                        </p:cTn>
                                        <p:tgtEl>
                                          <p:spTgt spid="6"/>
                                        </p:tgtEl>
                                        <p:attrNameLst>
                                          <p:attrName>style.visibility</p:attrName>
                                        </p:attrNameLst>
                                      </p:cBhvr>
                                      <p:to>
                                        <p:strVal val="visible"/>
                                      </p:to>
                                    </p:set>
                                    <p:animEffect transition="in" filter="dissolve">
                                      <p:cBhvr>
                                        <p:cTn id="97" dur="500"/>
                                        <p:tgtEl>
                                          <p:spTgt spid="6"/>
                                        </p:tgtEl>
                                      </p:cBhvr>
                                    </p:animEffect>
                                  </p:childTnLst>
                                </p:cTn>
                              </p:par>
                            </p:childTnLst>
                          </p:cTn>
                        </p:par>
                      </p:childTnLst>
                    </p:cTn>
                  </p:par>
                  <p:par>
                    <p:cTn id="98" fill="hold">
                      <p:stCondLst>
                        <p:cond delay="indefinite"/>
                      </p:stCondLst>
                      <p:childTnLst>
                        <p:par>
                          <p:cTn id="99" fill="hold">
                            <p:stCondLst>
                              <p:cond delay="0"/>
                            </p:stCondLst>
                            <p:childTnLst>
                              <p:par>
                                <p:cTn id="100" presetID="9" presetClass="entr" presetSubtype="0" fill="hold" grpId="0" nodeType="clickEffect">
                                  <p:stCondLst>
                                    <p:cond delay="0"/>
                                  </p:stCondLst>
                                  <p:childTnLst>
                                    <p:set>
                                      <p:cBhvr>
                                        <p:cTn id="101" dur="1" fill="hold">
                                          <p:stCondLst>
                                            <p:cond delay="0"/>
                                          </p:stCondLst>
                                        </p:cTn>
                                        <p:tgtEl>
                                          <p:spTgt spid="11"/>
                                        </p:tgtEl>
                                        <p:attrNameLst>
                                          <p:attrName>style.visibility</p:attrName>
                                        </p:attrNameLst>
                                      </p:cBhvr>
                                      <p:to>
                                        <p:strVal val="visible"/>
                                      </p:to>
                                    </p:set>
                                    <p:animEffect transition="in" filter="dissolve">
                                      <p:cBhvr>
                                        <p:cTn id="102" dur="500"/>
                                        <p:tgtEl>
                                          <p:spTgt spid="11"/>
                                        </p:tgtEl>
                                      </p:cBhvr>
                                    </p:animEffect>
                                  </p:childTnLst>
                                </p:cTn>
                              </p:par>
                              <p:par>
                                <p:cTn id="103" presetID="9" presetClass="entr" presetSubtype="0" fill="hold" grpId="0" nodeType="withEffect">
                                  <p:stCondLst>
                                    <p:cond delay="0"/>
                                  </p:stCondLst>
                                  <p:childTnLst>
                                    <p:set>
                                      <p:cBhvr>
                                        <p:cTn id="104" dur="1" fill="hold">
                                          <p:stCondLst>
                                            <p:cond delay="0"/>
                                          </p:stCondLst>
                                        </p:cTn>
                                        <p:tgtEl>
                                          <p:spTgt spid="12"/>
                                        </p:tgtEl>
                                        <p:attrNameLst>
                                          <p:attrName>style.visibility</p:attrName>
                                        </p:attrNameLst>
                                      </p:cBhvr>
                                      <p:to>
                                        <p:strVal val="visible"/>
                                      </p:to>
                                    </p:set>
                                    <p:animEffect transition="in" filter="dissolve">
                                      <p:cBhvr>
                                        <p:cTn id="105" dur="500"/>
                                        <p:tgtEl>
                                          <p:spTgt spid="12"/>
                                        </p:tgtEl>
                                      </p:cBhvr>
                                    </p:animEffect>
                                  </p:childTnLst>
                                </p:cTn>
                              </p:par>
                            </p:childTnLst>
                          </p:cTn>
                        </p:par>
                      </p:childTnLst>
                    </p:cTn>
                  </p:par>
                  <p:par>
                    <p:cTn id="106" fill="hold">
                      <p:stCondLst>
                        <p:cond delay="indefinite"/>
                      </p:stCondLst>
                      <p:childTnLst>
                        <p:par>
                          <p:cTn id="107" fill="hold">
                            <p:stCondLst>
                              <p:cond delay="0"/>
                            </p:stCondLst>
                            <p:childTnLst>
                              <p:par>
                                <p:cTn id="108" presetID="9" presetClass="entr" presetSubtype="0" fill="hold" grpId="0" nodeType="clickEffect">
                                  <p:stCondLst>
                                    <p:cond delay="0"/>
                                  </p:stCondLst>
                                  <p:childTnLst>
                                    <p:set>
                                      <p:cBhvr>
                                        <p:cTn id="109" dur="1" fill="hold">
                                          <p:stCondLst>
                                            <p:cond delay="0"/>
                                          </p:stCondLst>
                                        </p:cTn>
                                        <p:tgtEl>
                                          <p:spTgt spid="21"/>
                                        </p:tgtEl>
                                        <p:attrNameLst>
                                          <p:attrName>style.visibility</p:attrName>
                                        </p:attrNameLst>
                                      </p:cBhvr>
                                      <p:to>
                                        <p:strVal val="visible"/>
                                      </p:to>
                                    </p:set>
                                    <p:animEffect transition="in" filter="dissolve">
                                      <p:cBhvr>
                                        <p:cTn id="110" dur="500"/>
                                        <p:tgtEl>
                                          <p:spTgt spid="21"/>
                                        </p:tgtEl>
                                      </p:cBhvr>
                                    </p:animEffect>
                                  </p:childTnLst>
                                </p:cTn>
                              </p:par>
                              <p:par>
                                <p:cTn id="111" presetID="9" presetClass="entr" presetSubtype="0" fill="hold" grpId="0" nodeType="withEffect">
                                  <p:stCondLst>
                                    <p:cond delay="0"/>
                                  </p:stCondLst>
                                  <p:childTnLst>
                                    <p:set>
                                      <p:cBhvr>
                                        <p:cTn id="112" dur="1" fill="hold">
                                          <p:stCondLst>
                                            <p:cond delay="0"/>
                                          </p:stCondLst>
                                        </p:cTn>
                                        <p:tgtEl>
                                          <p:spTgt spid="22"/>
                                        </p:tgtEl>
                                        <p:attrNameLst>
                                          <p:attrName>style.visibility</p:attrName>
                                        </p:attrNameLst>
                                      </p:cBhvr>
                                      <p:to>
                                        <p:strVal val="visible"/>
                                      </p:to>
                                    </p:set>
                                    <p:animEffect transition="in" filter="dissolve">
                                      <p:cBhvr>
                                        <p:cTn id="113" dur="500"/>
                                        <p:tgtEl>
                                          <p:spTgt spid="22"/>
                                        </p:tgtEl>
                                      </p:cBhvr>
                                    </p:animEffect>
                                  </p:childTnLst>
                                </p:cTn>
                              </p:par>
                            </p:childTnLst>
                          </p:cTn>
                        </p:par>
                      </p:childTnLst>
                    </p:cTn>
                  </p:par>
                  <p:par>
                    <p:cTn id="114" fill="hold">
                      <p:stCondLst>
                        <p:cond delay="indefinite"/>
                      </p:stCondLst>
                      <p:childTnLst>
                        <p:par>
                          <p:cTn id="115" fill="hold">
                            <p:stCondLst>
                              <p:cond delay="0"/>
                            </p:stCondLst>
                            <p:childTnLst>
                              <p:par>
                                <p:cTn id="116" presetID="9" presetClass="entr" presetSubtype="0" fill="hold" grpId="0" nodeType="clickEffect">
                                  <p:stCondLst>
                                    <p:cond delay="0"/>
                                  </p:stCondLst>
                                  <p:childTnLst>
                                    <p:set>
                                      <p:cBhvr>
                                        <p:cTn id="117" dur="1" fill="hold">
                                          <p:stCondLst>
                                            <p:cond delay="0"/>
                                          </p:stCondLst>
                                        </p:cTn>
                                        <p:tgtEl>
                                          <p:spTgt spid="25"/>
                                        </p:tgtEl>
                                        <p:attrNameLst>
                                          <p:attrName>style.visibility</p:attrName>
                                        </p:attrNameLst>
                                      </p:cBhvr>
                                      <p:to>
                                        <p:strVal val="visible"/>
                                      </p:to>
                                    </p:set>
                                    <p:animEffect transition="in" filter="dissolve">
                                      <p:cBhvr>
                                        <p:cTn id="118" dur="500"/>
                                        <p:tgtEl>
                                          <p:spTgt spid="25"/>
                                        </p:tgtEl>
                                      </p:cBhvr>
                                    </p:animEffect>
                                  </p:childTnLst>
                                </p:cTn>
                              </p:par>
                              <p:par>
                                <p:cTn id="119" presetID="9" presetClass="entr" presetSubtype="0" fill="hold" grpId="0" nodeType="withEffect">
                                  <p:stCondLst>
                                    <p:cond delay="0"/>
                                  </p:stCondLst>
                                  <p:childTnLst>
                                    <p:set>
                                      <p:cBhvr>
                                        <p:cTn id="120" dur="1" fill="hold">
                                          <p:stCondLst>
                                            <p:cond delay="0"/>
                                          </p:stCondLst>
                                        </p:cTn>
                                        <p:tgtEl>
                                          <p:spTgt spid="13"/>
                                        </p:tgtEl>
                                        <p:attrNameLst>
                                          <p:attrName>style.visibility</p:attrName>
                                        </p:attrNameLst>
                                      </p:cBhvr>
                                      <p:to>
                                        <p:strVal val="visible"/>
                                      </p:to>
                                    </p:set>
                                    <p:animEffect transition="in" filter="dissolve">
                                      <p:cBhvr>
                                        <p:cTn id="121" dur="500"/>
                                        <p:tgtEl>
                                          <p:spTgt spid="13"/>
                                        </p:tgtEl>
                                      </p:cBhvr>
                                    </p:animEffect>
                                  </p:childTnLst>
                                </p:cTn>
                              </p:par>
                              <p:par>
                                <p:cTn id="122" presetID="9" presetClass="entr" presetSubtype="0" fill="hold" grpId="0" nodeType="withEffect">
                                  <p:stCondLst>
                                    <p:cond delay="0"/>
                                  </p:stCondLst>
                                  <p:childTnLst>
                                    <p:set>
                                      <p:cBhvr>
                                        <p:cTn id="123" dur="1" fill="hold">
                                          <p:stCondLst>
                                            <p:cond delay="0"/>
                                          </p:stCondLst>
                                        </p:cTn>
                                        <p:tgtEl>
                                          <p:spTgt spid="24"/>
                                        </p:tgtEl>
                                        <p:attrNameLst>
                                          <p:attrName>style.visibility</p:attrName>
                                        </p:attrNameLst>
                                      </p:cBhvr>
                                      <p:to>
                                        <p:strVal val="visible"/>
                                      </p:to>
                                    </p:set>
                                    <p:animEffect transition="in" filter="dissolve">
                                      <p:cBhvr>
                                        <p:cTn id="124" dur="500"/>
                                        <p:tgtEl>
                                          <p:spTgt spid="24"/>
                                        </p:tgtEl>
                                      </p:cBhvr>
                                    </p:animEffect>
                                  </p:childTnLst>
                                </p:cTn>
                              </p:par>
                            </p:childTnLst>
                          </p:cTn>
                        </p:par>
                      </p:childTnLst>
                    </p:cTn>
                  </p:par>
                  <p:par>
                    <p:cTn id="125" fill="hold">
                      <p:stCondLst>
                        <p:cond delay="indefinite"/>
                      </p:stCondLst>
                      <p:childTnLst>
                        <p:par>
                          <p:cTn id="126" fill="hold">
                            <p:stCondLst>
                              <p:cond delay="0"/>
                            </p:stCondLst>
                            <p:childTnLst>
                              <p:par>
                                <p:cTn id="127" presetID="26" presetClass="entr" presetSubtype="0" fill="hold" grpId="0" nodeType="clickEffect">
                                  <p:stCondLst>
                                    <p:cond delay="0"/>
                                  </p:stCondLst>
                                  <p:childTnLst>
                                    <p:set>
                                      <p:cBhvr>
                                        <p:cTn id="128" dur="1" fill="hold">
                                          <p:stCondLst>
                                            <p:cond delay="0"/>
                                          </p:stCondLst>
                                        </p:cTn>
                                        <p:tgtEl>
                                          <p:spTgt spid="26"/>
                                        </p:tgtEl>
                                        <p:attrNameLst>
                                          <p:attrName>style.visibility</p:attrName>
                                        </p:attrNameLst>
                                      </p:cBhvr>
                                      <p:to>
                                        <p:strVal val="visible"/>
                                      </p:to>
                                    </p:set>
                                    <p:animEffect transition="in" filter="wipe(down)">
                                      <p:cBhvr>
                                        <p:cTn id="129" dur="580">
                                          <p:stCondLst>
                                            <p:cond delay="0"/>
                                          </p:stCondLst>
                                        </p:cTn>
                                        <p:tgtEl>
                                          <p:spTgt spid="26"/>
                                        </p:tgtEl>
                                      </p:cBhvr>
                                    </p:animEffect>
                                    <p:anim calcmode="lin" valueType="num">
                                      <p:cBhvr>
                                        <p:cTn id="130" dur="1822" tmFilter="0,0; 0.14,0.36; 0.43,0.73; 0.71,0.91; 1.0,1.0">
                                          <p:stCondLst>
                                            <p:cond delay="0"/>
                                          </p:stCondLst>
                                        </p:cTn>
                                        <p:tgtEl>
                                          <p:spTgt spid="26"/>
                                        </p:tgtEl>
                                        <p:attrNameLst>
                                          <p:attrName>ppt_x</p:attrName>
                                        </p:attrNameLst>
                                      </p:cBhvr>
                                      <p:tavLst>
                                        <p:tav tm="0">
                                          <p:val>
                                            <p:strVal val="#ppt_x-0.25"/>
                                          </p:val>
                                        </p:tav>
                                        <p:tav tm="100000">
                                          <p:val>
                                            <p:strVal val="#ppt_x"/>
                                          </p:val>
                                        </p:tav>
                                      </p:tavLst>
                                    </p:anim>
                                    <p:anim calcmode="lin" valueType="num">
                                      <p:cBhvr>
                                        <p:cTn id="131" dur="664" tmFilter="0.0,0.0; 0.25,0.07; 0.50,0.2; 0.75,0.467; 1.0,1.0">
                                          <p:stCondLst>
                                            <p:cond delay="0"/>
                                          </p:stCondLst>
                                        </p:cTn>
                                        <p:tgtEl>
                                          <p:spTgt spid="26"/>
                                        </p:tgtEl>
                                        <p:attrNameLst>
                                          <p:attrName>ppt_y</p:attrName>
                                        </p:attrNameLst>
                                      </p:cBhvr>
                                      <p:tavLst>
                                        <p:tav tm="0" fmla="#ppt_y-sin(pi*$)/3">
                                          <p:val>
                                            <p:fltVal val="0.5"/>
                                          </p:val>
                                        </p:tav>
                                        <p:tav tm="100000">
                                          <p:val>
                                            <p:fltVal val="1"/>
                                          </p:val>
                                        </p:tav>
                                      </p:tavLst>
                                    </p:anim>
                                    <p:anim calcmode="lin" valueType="num">
                                      <p:cBhvr>
                                        <p:cTn id="132" dur="664" tmFilter="0, 0; 0.125,0.2665; 0.25,0.4; 0.375,0.465; 0.5,0.5;  0.625,0.535; 0.75,0.6; 0.875,0.7335; 1,1">
                                          <p:stCondLst>
                                            <p:cond delay="664"/>
                                          </p:stCondLst>
                                        </p:cTn>
                                        <p:tgtEl>
                                          <p:spTgt spid="26"/>
                                        </p:tgtEl>
                                        <p:attrNameLst>
                                          <p:attrName>ppt_y</p:attrName>
                                        </p:attrNameLst>
                                      </p:cBhvr>
                                      <p:tavLst>
                                        <p:tav tm="0" fmla="#ppt_y-sin(pi*$)/9">
                                          <p:val>
                                            <p:fltVal val="0"/>
                                          </p:val>
                                        </p:tav>
                                        <p:tav tm="100000">
                                          <p:val>
                                            <p:fltVal val="1"/>
                                          </p:val>
                                        </p:tav>
                                      </p:tavLst>
                                    </p:anim>
                                    <p:anim calcmode="lin" valueType="num">
                                      <p:cBhvr>
                                        <p:cTn id="133" dur="332" tmFilter="0, 0; 0.125,0.2665; 0.25,0.4; 0.375,0.465; 0.5,0.5;  0.625,0.535; 0.75,0.6; 0.875,0.7335; 1,1">
                                          <p:stCondLst>
                                            <p:cond delay="1324"/>
                                          </p:stCondLst>
                                        </p:cTn>
                                        <p:tgtEl>
                                          <p:spTgt spid="26"/>
                                        </p:tgtEl>
                                        <p:attrNameLst>
                                          <p:attrName>ppt_y</p:attrName>
                                        </p:attrNameLst>
                                      </p:cBhvr>
                                      <p:tavLst>
                                        <p:tav tm="0" fmla="#ppt_y-sin(pi*$)/27">
                                          <p:val>
                                            <p:fltVal val="0"/>
                                          </p:val>
                                        </p:tav>
                                        <p:tav tm="100000">
                                          <p:val>
                                            <p:fltVal val="1"/>
                                          </p:val>
                                        </p:tav>
                                      </p:tavLst>
                                    </p:anim>
                                    <p:anim calcmode="lin" valueType="num">
                                      <p:cBhvr>
                                        <p:cTn id="134" dur="164" tmFilter="0, 0; 0.125,0.2665; 0.25,0.4; 0.375,0.465; 0.5,0.5;  0.625,0.535; 0.75,0.6; 0.875,0.7335; 1,1">
                                          <p:stCondLst>
                                            <p:cond delay="1656"/>
                                          </p:stCondLst>
                                        </p:cTn>
                                        <p:tgtEl>
                                          <p:spTgt spid="26"/>
                                        </p:tgtEl>
                                        <p:attrNameLst>
                                          <p:attrName>ppt_y</p:attrName>
                                        </p:attrNameLst>
                                      </p:cBhvr>
                                      <p:tavLst>
                                        <p:tav tm="0" fmla="#ppt_y-sin(pi*$)/81">
                                          <p:val>
                                            <p:fltVal val="0"/>
                                          </p:val>
                                        </p:tav>
                                        <p:tav tm="100000">
                                          <p:val>
                                            <p:fltVal val="1"/>
                                          </p:val>
                                        </p:tav>
                                      </p:tavLst>
                                    </p:anim>
                                    <p:animScale>
                                      <p:cBhvr>
                                        <p:cTn id="135" dur="26">
                                          <p:stCondLst>
                                            <p:cond delay="650"/>
                                          </p:stCondLst>
                                        </p:cTn>
                                        <p:tgtEl>
                                          <p:spTgt spid="26"/>
                                        </p:tgtEl>
                                      </p:cBhvr>
                                      <p:to x="100000" y="60000"/>
                                    </p:animScale>
                                    <p:animScale>
                                      <p:cBhvr>
                                        <p:cTn id="136" dur="166" decel="50000">
                                          <p:stCondLst>
                                            <p:cond delay="676"/>
                                          </p:stCondLst>
                                        </p:cTn>
                                        <p:tgtEl>
                                          <p:spTgt spid="26"/>
                                        </p:tgtEl>
                                      </p:cBhvr>
                                      <p:to x="100000" y="100000"/>
                                    </p:animScale>
                                    <p:animScale>
                                      <p:cBhvr>
                                        <p:cTn id="137" dur="26">
                                          <p:stCondLst>
                                            <p:cond delay="1312"/>
                                          </p:stCondLst>
                                        </p:cTn>
                                        <p:tgtEl>
                                          <p:spTgt spid="26"/>
                                        </p:tgtEl>
                                      </p:cBhvr>
                                      <p:to x="100000" y="80000"/>
                                    </p:animScale>
                                    <p:animScale>
                                      <p:cBhvr>
                                        <p:cTn id="138" dur="166" decel="50000">
                                          <p:stCondLst>
                                            <p:cond delay="1338"/>
                                          </p:stCondLst>
                                        </p:cTn>
                                        <p:tgtEl>
                                          <p:spTgt spid="26"/>
                                        </p:tgtEl>
                                      </p:cBhvr>
                                      <p:to x="100000" y="100000"/>
                                    </p:animScale>
                                    <p:animScale>
                                      <p:cBhvr>
                                        <p:cTn id="139" dur="26">
                                          <p:stCondLst>
                                            <p:cond delay="1642"/>
                                          </p:stCondLst>
                                        </p:cTn>
                                        <p:tgtEl>
                                          <p:spTgt spid="26"/>
                                        </p:tgtEl>
                                      </p:cBhvr>
                                      <p:to x="100000" y="90000"/>
                                    </p:animScale>
                                    <p:animScale>
                                      <p:cBhvr>
                                        <p:cTn id="140" dur="166" decel="50000">
                                          <p:stCondLst>
                                            <p:cond delay="1668"/>
                                          </p:stCondLst>
                                        </p:cTn>
                                        <p:tgtEl>
                                          <p:spTgt spid="26"/>
                                        </p:tgtEl>
                                      </p:cBhvr>
                                      <p:to x="100000" y="100000"/>
                                    </p:animScale>
                                    <p:animScale>
                                      <p:cBhvr>
                                        <p:cTn id="141" dur="26">
                                          <p:stCondLst>
                                            <p:cond delay="1808"/>
                                          </p:stCondLst>
                                        </p:cTn>
                                        <p:tgtEl>
                                          <p:spTgt spid="26"/>
                                        </p:tgtEl>
                                      </p:cBhvr>
                                      <p:to x="100000" y="95000"/>
                                    </p:animScale>
                                    <p:animScale>
                                      <p:cBhvr>
                                        <p:cTn id="142" dur="166" decel="50000">
                                          <p:stCondLst>
                                            <p:cond delay="1834"/>
                                          </p:stCondLst>
                                        </p:cTn>
                                        <p:tgtEl>
                                          <p:spTgt spid="26"/>
                                        </p:tgtEl>
                                      </p:cBhvr>
                                      <p:to x="100000" y="100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animBg="1"/>
      <p:bldP spid="4" grpId="0" animBg="1"/>
      <p:bldP spid="5" grpId="0"/>
      <p:bldP spid="6" grpId="0"/>
      <p:bldP spid="7" grpId="0" animBg="1"/>
      <p:bldP spid="8" grpId="0" animBg="1"/>
      <p:bldP spid="9" grpId="0" animBg="1"/>
      <p:bldP spid="10" grpId="0" animBg="1"/>
      <p:bldP spid="11" grpId="0" animBg="1"/>
      <p:bldP spid="12" grpId="0" animBg="1"/>
      <p:bldP spid="13" grpId="0" animBg="1"/>
      <p:bldP spid="14" grpId="0"/>
      <p:bldP spid="15" grpId="0"/>
      <p:bldP spid="16" grpId="0"/>
      <p:bldP spid="17" grpId="0"/>
      <p:bldP spid="18" grpId="0"/>
      <p:bldP spid="19" grpId="0"/>
      <p:bldP spid="20" grpId="0"/>
      <p:bldP spid="21" grpId="0"/>
      <p:bldP spid="22" grpId="0"/>
      <p:bldP spid="23" grpId="0"/>
      <p:bldP spid="24" grpId="0"/>
      <p:bldP spid="25" grpId="0"/>
      <p:bldP spid="26" grpId="0"/>
      <p:bldP spid="27" grpId="0"/>
      <p:bldP spid="28" grpId="0"/>
      <p:bldP spid="29" grpId="0"/>
      <p:bldP spid="30" grpId="0"/>
      <p:bldP spid="31" grpId="0" animBg="1"/>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28650" y="365761"/>
            <a:ext cx="7886700" cy="1078744"/>
          </a:xfrm>
        </p:spPr>
        <p:txBody>
          <a:bodyPr>
            <a:normAutofit/>
          </a:bodyPr>
          <a:lstStyle/>
          <a:p>
            <a:pPr algn="ctr"/>
            <a:r>
              <a:rPr lang="en-US" sz="2800" dirty="0" smtClean="0"/>
              <a:t>Shawnee Meeting </a:t>
            </a:r>
            <a:r>
              <a:rPr lang="en-US" sz="2800" dirty="0" smtClean="0">
                <a:sym typeface="Wingdings" panose="05000000000000000000" pitchFamily="2" charset="2"/>
              </a:rPr>
              <a:t>All Agreed</a:t>
            </a:r>
            <a:br>
              <a:rPr lang="en-US" sz="2800" dirty="0" smtClean="0">
                <a:sym typeface="Wingdings" panose="05000000000000000000" pitchFamily="2" charset="2"/>
              </a:rPr>
            </a:br>
            <a:r>
              <a:rPr lang="en-US" sz="2800" dirty="0" smtClean="0">
                <a:sym typeface="Wingdings" panose="05000000000000000000" pitchFamily="2" charset="2"/>
              </a:rPr>
              <a:t> </a:t>
            </a:r>
            <a:r>
              <a:rPr lang="en-US" sz="2800" dirty="0" err="1" smtClean="0">
                <a:sym typeface="Wingdings" panose="05000000000000000000" pitchFamily="2" charset="2"/>
              </a:rPr>
              <a:t>TOMove</a:t>
            </a:r>
            <a:r>
              <a:rPr lang="en-US" sz="2800" dirty="0" smtClean="0"/>
              <a:t> FORWARD</a:t>
            </a:r>
            <a:endParaRPr lang="en-US" sz="2800" dirty="0"/>
          </a:p>
        </p:txBody>
      </p:sp>
      <p:sp>
        <p:nvSpPr>
          <p:cNvPr id="3" name="Content Placeholder 2"/>
          <p:cNvSpPr>
            <a:spLocks noGrp="1"/>
          </p:cNvSpPr>
          <p:nvPr>
            <p:ph idx="1"/>
          </p:nvPr>
        </p:nvSpPr>
        <p:spPr>
          <a:xfrm>
            <a:off x="628650" y="1512277"/>
            <a:ext cx="7886700" cy="4294799"/>
          </a:xfrm>
        </p:spPr>
        <p:txBody>
          <a:bodyPr>
            <a:normAutofit fontScale="70000" lnSpcReduction="20000"/>
          </a:bodyPr>
          <a:lstStyle/>
          <a:p>
            <a:r>
              <a:rPr lang="en-US" dirty="0"/>
              <a:t>ISDEAA Provisions Not Applicable to (in Conflict with) §</a:t>
            </a:r>
            <a:r>
              <a:rPr lang="en-US" dirty="0" smtClean="0"/>
              <a:t>207</a:t>
            </a:r>
            <a:endParaRPr lang="en-US" dirty="0"/>
          </a:p>
          <a:p>
            <a:r>
              <a:rPr lang="en-US" dirty="0"/>
              <a:t>Negotiating Funding Agreements and Compacts</a:t>
            </a:r>
          </a:p>
          <a:p>
            <a:r>
              <a:rPr lang="en-US" dirty="0"/>
              <a:t>Contract Support Costs:</a:t>
            </a:r>
          </a:p>
          <a:p>
            <a:r>
              <a:rPr lang="en-US" dirty="0"/>
              <a:t>Facility Leases:</a:t>
            </a:r>
          </a:p>
          <a:p>
            <a:r>
              <a:rPr lang="en-US" dirty="0"/>
              <a:t>Appeals and Dispute Resolution</a:t>
            </a:r>
          </a:p>
          <a:p>
            <a:r>
              <a:rPr lang="en-US" dirty="0"/>
              <a:t>Regulatory Waivers and Streamlining</a:t>
            </a:r>
          </a:p>
          <a:p>
            <a:r>
              <a:rPr lang="en-US" dirty="0"/>
              <a:t>Congressional and Secretarial Policy</a:t>
            </a:r>
          </a:p>
          <a:p>
            <a:r>
              <a:rPr lang="en-US" dirty="0"/>
              <a:t>Limitations on Secretarial Actions Related to Transfers of Funds</a:t>
            </a:r>
          </a:p>
          <a:p>
            <a:r>
              <a:rPr lang="en-US" dirty="0"/>
              <a:t>Property Management Systems and Standards, Disposition of Federal Property</a:t>
            </a:r>
          </a:p>
          <a:p>
            <a:r>
              <a:rPr lang="en-US" dirty="0"/>
              <a:t>Respective Roles and Functions in Implementing the Program: Officials/Offices, Consultants, and Advisory Council</a:t>
            </a:r>
          </a:p>
          <a:p>
            <a:r>
              <a:rPr lang="en-US" dirty="0"/>
              <a:t>Effect of TTSGP on TTP Program Agreements, Tribal Rights, and Current Agreements</a:t>
            </a:r>
          </a:p>
          <a:p>
            <a:r>
              <a:rPr lang="en-US" dirty="0"/>
              <a:t>Effects of Sec. 207 on DOT Authority – Formula and Discretionary/Competitive Grants, Consolidation, Redesign. </a:t>
            </a:r>
          </a:p>
          <a:p>
            <a:r>
              <a:rPr lang="en-US" dirty="0"/>
              <a:t>Technical Assistance (TA) </a:t>
            </a:r>
          </a:p>
          <a:p>
            <a:r>
              <a:rPr lang="en-US" dirty="0"/>
              <a:t>DEFINITIONS</a:t>
            </a:r>
          </a:p>
          <a:p>
            <a:r>
              <a:rPr lang="en-US" dirty="0"/>
              <a:t>LEASES AND FEDERAL SOURCES OF SUPPLY</a:t>
            </a:r>
          </a:p>
          <a:p>
            <a:endParaRPr lang="en-US" dirty="0"/>
          </a:p>
        </p:txBody>
      </p:sp>
    </p:spTree>
    <p:extLst>
      <p:ext uri="{BB962C8B-B14F-4D97-AF65-F5344CB8AC3E}">
        <p14:creationId xmlns:p14="http://schemas.microsoft.com/office/powerpoint/2010/main" val="111985885"/>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QUESTIONS ?/ ANSWERS!</a:t>
            </a:r>
            <a:endParaRPr lang="en-US" dirty="0"/>
          </a:p>
        </p:txBody>
      </p:sp>
      <p:sp>
        <p:nvSpPr>
          <p:cNvPr id="3" name="Content Placeholder 2"/>
          <p:cNvSpPr>
            <a:spLocks noGrp="1"/>
          </p:cNvSpPr>
          <p:nvPr>
            <p:ph idx="1"/>
          </p:nvPr>
        </p:nvSpPr>
        <p:spPr/>
        <p:txBody>
          <a:bodyPr/>
          <a:lstStyle/>
          <a:p>
            <a:endParaRPr lang="en-US"/>
          </a:p>
        </p:txBody>
      </p:sp>
    </p:spTree>
    <p:extLst>
      <p:ext uri="{BB962C8B-B14F-4D97-AF65-F5344CB8AC3E}">
        <p14:creationId xmlns:p14="http://schemas.microsoft.com/office/powerpoint/2010/main" val="4174332525"/>
      </p:ext>
    </p:extLst>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160</TotalTime>
  <Words>776</Words>
  <Application>Microsoft Office PowerPoint</Application>
  <PresentationFormat>On-screen Show (4:3)</PresentationFormat>
  <Paragraphs>189</Paragraphs>
  <Slides>10</Slides>
  <Notes>1</Notes>
  <HiddenSlides>0</HiddenSlides>
  <MMClips>0</MMClips>
  <ScaleCrop>false</ScaleCrop>
  <HeadingPairs>
    <vt:vector size="4" baseType="variant">
      <vt:variant>
        <vt:lpstr>Theme</vt:lpstr>
      </vt:variant>
      <vt:variant>
        <vt:i4>1</vt:i4>
      </vt:variant>
      <vt:variant>
        <vt:lpstr>Slide Titles</vt:lpstr>
      </vt:variant>
      <vt:variant>
        <vt:i4>10</vt:i4>
      </vt:variant>
    </vt:vector>
  </HeadingPairs>
  <TitlesOfParts>
    <vt:vector size="11" baseType="lpstr">
      <vt:lpstr>Office Theme</vt:lpstr>
      <vt:lpstr>PowerPoint Presentation</vt:lpstr>
      <vt:lpstr>A Chronology Tribal Transportation Self Governance Program (TTSGP)</vt:lpstr>
      <vt:lpstr>Review of FAST Act</vt:lpstr>
      <vt:lpstr>FAST ACT</vt:lpstr>
      <vt:lpstr>Notes from Protocols</vt:lpstr>
      <vt:lpstr>PowerPoint Presentation</vt:lpstr>
      <vt:lpstr>PowerPoint Presentation</vt:lpstr>
      <vt:lpstr>PowerPoint Presentation</vt:lpstr>
      <vt:lpstr>Shawnee Meeting All Agreed  TOMove FORWARD</vt:lpstr>
      <vt:lpstr>QUESTIONS ?/ ANSWERS!</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Ricki McCarroll</dc:creator>
  <cp:lastModifiedBy>Joe MistyLake</cp:lastModifiedBy>
  <cp:revision>12</cp:revision>
  <dcterms:created xsi:type="dcterms:W3CDTF">2019-02-06T18:23:49Z</dcterms:created>
  <dcterms:modified xsi:type="dcterms:W3CDTF">2019-04-02T15:06:13Z</dcterms:modified>
</cp:coreProperties>
</file>