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9.xml" ContentType="application/vnd.openxmlformats-officedocument.presentationml.notesSlide+xml"/>
  <Override PartName="/ppt/notesSlides/notesSlide1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48" r:id="rId1"/>
  </p:sldMasterIdLst>
  <p:notesMasterIdLst>
    <p:notesMasterId r:id="rId20"/>
  </p:notesMasterIdLst>
  <p:handoutMasterIdLst>
    <p:handoutMasterId r:id="rId21"/>
  </p:handoutMasterIdLst>
  <p:sldIdLst>
    <p:sldId id="257" r:id="rId2"/>
    <p:sldId id="413" r:id="rId3"/>
    <p:sldId id="407" r:id="rId4"/>
    <p:sldId id="368" r:id="rId5"/>
    <p:sldId id="357" r:id="rId6"/>
    <p:sldId id="399" r:id="rId7"/>
    <p:sldId id="347" r:id="rId8"/>
    <p:sldId id="351" r:id="rId9"/>
    <p:sldId id="403" r:id="rId10"/>
    <p:sldId id="404" r:id="rId11"/>
    <p:sldId id="405" r:id="rId12"/>
    <p:sldId id="406" r:id="rId13"/>
    <p:sldId id="411" r:id="rId14"/>
    <p:sldId id="412" r:id="rId15"/>
    <p:sldId id="416" r:id="rId16"/>
    <p:sldId id="408" r:id="rId17"/>
    <p:sldId id="409" r:id="rId18"/>
    <p:sldId id="410" r:id="rId19"/>
  </p:sldIdLst>
  <p:sldSz cx="9144000" cy="6858000" type="screen4x3"/>
  <p:notesSz cx="7023100" cy="93091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Ross, Raven (IHS/HQ)" initials="RR(" lastIdx="4" clrIdx="0">
    <p:extLst>
      <p:ext uri="{19B8F6BF-5375-455C-9EA6-DF929625EA0E}">
        <p15:presenceInfo xmlns:p15="http://schemas.microsoft.com/office/powerpoint/2012/main" userId="S-1-5-21-1547161642-606747145-682003330-558192" providerId="AD"/>
      </p:ext>
    </p:extLst>
  </p:cmAuthor>
  <p:cmAuthor id="2" name="Beckstead, David J (IHS/HQ)" initials="BDJ(" lastIdx="1" clrIdx="1">
    <p:extLst>
      <p:ext uri="{19B8F6BF-5375-455C-9EA6-DF929625EA0E}">
        <p15:presenceInfo xmlns:p15="http://schemas.microsoft.com/office/powerpoint/2012/main" userId="S-1-5-21-1547161642-606747145-682003330-171321" providerId="AD"/>
      </p:ext>
    </p:extLst>
  </p:cmAuthor>
  <p:cmAuthor id="3" name="Solimon, Audrey (IHS/HQ)" initials="SA(" lastIdx="3" clrIdx="2">
    <p:extLst>
      <p:ext uri="{19B8F6BF-5375-455C-9EA6-DF929625EA0E}">
        <p15:presenceInfo xmlns:p15="http://schemas.microsoft.com/office/powerpoint/2012/main" userId="S-1-5-21-1547161642-606747145-682003330-272834"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134263"/>
    <a:srgbClr val="264C67"/>
    <a:srgbClr val="14949D"/>
    <a:srgbClr val="E3972C"/>
    <a:srgbClr val="172E3F"/>
    <a:srgbClr val="2C4664"/>
    <a:srgbClr val="FFFFFF"/>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8652" autoAdjust="0"/>
    <p:restoredTop sz="83953" autoAdjust="0"/>
  </p:normalViewPr>
  <p:slideViewPr>
    <p:cSldViewPr snapToGrid="0" snapToObjects="1">
      <p:cViewPr varScale="1">
        <p:scale>
          <a:sx n="55" d="100"/>
          <a:sy n="55" d="100"/>
        </p:scale>
        <p:origin x="1018" y="53"/>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handoutMaster" Target="handoutMasters/handout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commentAuthors" Target="commentAuthors.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29EECDA2-A18C-459B-A947-0F3EDA400384}" type="doc">
      <dgm:prSet loTypeId="urn:microsoft.com/office/officeart/2005/8/layout/lProcess1" loCatId="process" qsTypeId="urn:microsoft.com/office/officeart/2005/8/quickstyle/simple2" qsCatId="simple" csTypeId="urn:microsoft.com/office/officeart/2005/8/colors/accent1_2" csCatId="accent1" phldr="1"/>
      <dgm:spPr/>
    </dgm:pt>
    <dgm:pt modelId="{D3D01BDA-04C5-4EFA-B2FE-DA62691C0315}">
      <dgm:prSet phldrT="[Text]" custT="1"/>
      <dgm:spPr/>
      <dgm:t>
        <a:bodyPr/>
        <a:lstStyle/>
        <a:p>
          <a:r>
            <a:rPr lang="en-US" sz="2400" b="1" dirty="0" smtClean="0"/>
            <a:t>August</a:t>
          </a:r>
          <a:endParaRPr lang="en-US" sz="2400" b="1" dirty="0"/>
        </a:p>
      </dgm:t>
    </dgm:pt>
    <dgm:pt modelId="{FE9FFA25-C9AA-4B9E-BB19-BCB798C1F680}" type="parTrans" cxnId="{72C7B73A-BB48-43E7-8236-D62DA0A6C671}">
      <dgm:prSet/>
      <dgm:spPr/>
      <dgm:t>
        <a:bodyPr/>
        <a:lstStyle/>
        <a:p>
          <a:endParaRPr lang="en-US"/>
        </a:p>
      </dgm:t>
    </dgm:pt>
    <dgm:pt modelId="{842C1B9D-A597-4656-87A0-3E9D7A9EACE4}" type="sibTrans" cxnId="{72C7B73A-BB48-43E7-8236-D62DA0A6C671}">
      <dgm:prSet/>
      <dgm:spPr/>
      <dgm:t>
        <a:bodyPr/>
        <a:lstStyle/>
        <a:p>
          <a:endParaRPr lang="en-US"/>
        </a:p>
      </dgm:t>
    </dgm:pt>
    <dgm:pt modelId="{8F450CAC-488F-428E-91C6-E2170732B6BF}">
      <dgm:prSet phldrT="[Text]" custT="1"/>
      <dgm:spPr/>
      <dgm:t>
        <a:bodyPr/>
        <a:lstStyle/>
        <a:p>
          <a:r>
            <a:rPr lang="en-US" sz="2400" b="1" dirty="0" smtClean="0"/>
            <a:t>September</a:t>
          </a:r>
          <a:endParaRPr lang="en-US" sz="2400" b="1" dirty="0"/>
        </a:p>
      </dgm:t>
    </dgm:pt>
    <dgm:pt modelId="{AE73234A-5088-4FD2-883D-5C21E9664F29}" type="parTrans" cxnId="{C3A25F88-319D-40F4-9EDF-89645A8183EB}">
      <dgm:prSet/>
      <dgm:spPr/>
      <dgm:t>
        <a:bodyPr/>
        <a:lstStyle/>
        <a:p>
          <a:endParaRPr lang="en-US"/>
        </a:p>
      </dgm:t>
    </dgm:pt>
    <dgm:pt modelId="{506BA8B3-C8E5-4256-9B97-0E57B55F1E43}" type="sibTrans" cxnId="{C3A25F88-319D-40F4-9EDF-89645A8183EB}">
      <dgm:prSet/>
      <dgm:spPr/>
      <dgm:t>
        <a:bodyPr/>
        <a:lstStyle/>
        <a:p>
          <a:endParaRPr lang="en-US"/>
        </a:p>
      </dgm:t>
    </dgm:pt>
    <dgm:pt modelId="{041D9A7A-8C8E-410D-919D-0CD4A30D63F8}">
      <dgm:prSet phldrT="[Text]" custT="1"/>
      <dgm:spPr/>
      <dgm:t>
        <a:bodyPr/>
        <a:lstStyle/>
        <a:p>
          <a:r>
            <a:rPr lang="en-US" sz="1200" b="1" dirty="0" smtClean="0"/>
            <a:t>All Tribes and Urban Indian Orgs Call</a:t>
          </a:r>
          <a:endParaRPr lang="en-US" sz="1200" b="1" dirty="0"/>
        </a:p>
      </dgm:t>
    </dgm:pt>
    <dgm:pt modelId="{52EBE998-D12F-494F-871A-1A17242EE216}" type="parTrans" cxnId="{C062C227-38BB-48D9-8A32-C87DEFC2A54E}">
      <dgm:prSet/>
      <dgm:spPr/>
      <dgm:t>
        <a:bodyPr/>
        <a:lstStyle/>
        <a:p>
          <a:endParaRPr lang="en-US"/>
        </a:p>
      </dgm:t>
    </dgm:pt>
    <dgm:pt modelId="{70B0A3EE-2CC4-4983-A6F6-C2E76E52CEDD}" type="sibTrans" cxnId="{C062C227-38BB-48D9-8A32-C87DEFC2A54E}">
      <dgm:prSet/>
      <dgm:spPr/>
      <dgm:t>
        <a:bodyPr/>
        <a:lstStyle/>
        <a:p>
          <a:endParaRPr lang="en-US"/>
        </a:p>
      </dgm:t>
    </dgm:pt>
    <dgm:pt modelId="{4157179E-9F02-4B17-A779-4DBEAEF3B4B3}">
      <dgm:prSet phldrT="[Text]" custT="1"/>
      <dgm:spPr/>
      <dgm:t>
        <a:bodyPr/>
        <a:lstStyle/>
        <a:p>
          <a:r>
            <a:rPr lang="en-US" sz="1200" b="1" dirty="0" smtClean="0"/>
            <a:t>All Tribes &amp; Urban Indian Orgs Call</a:t>
          </a:r>
          <a:endParaRPr lang="en-US" sz="1200" b="1" dirty="0"/>
        </a:p>
      </dgm:t>
    </dgm:pt>
    <dgm:pt modelId="{33F56613-86C3-4D7B-9548-C343794EDCC5}" type="sibTrans" cxnId="{B55256F3-4251-47BC-B8B4-45D951010892}">
      <dgm:prSet/>
      <dgm:spPr/>
      <dgm:t>
        <a:bodyPr/>
        <a:lstStyle/>
        <a:p>
          <a:endParaRPr lang="en-US"/>
        </a:p>
      </dgm:t>
    </dgm:pt>
    <dgm:pt modelId="{6F2CFF6C-DB1B-4E2E-877E-306164399989}" type="parTrans" cxnId="{B55256F3-4251-47BC-B8B4-45D951010892}">
      <dgm:prSet/>
      <dgm:spPr/>
      <dgm:t>
        <a:bodyPr/>
        <a:lstStyle/>
        <a:p>
          <a:endParaRPr lang="en-US"/>
        </a:p>
      </dgm:t>
    </dgm:pt>
    <dgm:pt modelId="{031897C5-F962-42D3-9ADE-1F0731BEEC36}">
      <dgm:prSet phldrT="[Text]" custT="1"/>
      <dgm:spPr/>
      <dgm:t>
        <a:bodyPr/>
        <a:lstStyle/>
        <a:p>
          <a:r>
            <a:rPr lang="en-US" sz="2400" b="1" dirty="0" smtClean="0"/>
            <a:t>October</a:t>
          </a:r>
          <a:endParaRPr lang="en-US" sz="2400" b="1" dirty="0"/>
        </a:p>
      </dgm:t>
    </dgm:pt>
    <dgm:pt modelId="{E0E3FE9C-4333-4C64-A85B-9B8ED330D399}" type="parTrans" cxnId="{0EA433E6-9485-4603-81C5-3DA7E2E016B1}">
      <dgm:prSet/>
      <dgm:spPr/>
      <dgm:t>
        <a:bodyPr/>
        <a:lstStyle/>
        <a:p>
          <a:endParaRPr lang="en-US"/>
        </a:p>
      </dgm:t>
    </dgm:pt>
    <dgm:pt modelId="{6E0848C8-3DC9-4E18-81BE-5B83217BC895}" type="sibTrans" cxnId="{0EA433E6-9485-4603-81C5-3DA7E2E016B1}">
      <dgm:prSet/>
      <dgm:spPr/>
      <dgm:t>
        <a:bodyPr/>
        <a:lstStyle/>
        <a:p>
          <a:endParaRPr lang="en-US"/>
        </a:p>
      </dgm:t>
    </dgm:pt>
    <dgm:pt modelId="{61165C5A-5607-4BD9-889C-4A30E982049E}">
      <dgm:prSet phldrT="[Text]" custT="1"/>
      <dgm:spPr/>
      <dgm:t>
        <a:bodyPr/>
        <a:lstStyle/>
        <a:p>
          <a:r>
            <a:rPr lang="en-US" sz="1200" b="1" dirty="0" smtClean="0"/>
            <a:t>All Tribes and Urban Indian Orgs Call</a:t>
          </a:r>
          <a:endParaRPr lang="en-US" sz="1200" b="1" dirty="0"/>
        </a:p>
      </dgm:t>
    </dgm:pt>
    <dgm:pt modelId="{0D8399F3-AD2C-41A0-8C8C-8963F568F3E1}" type="parTrans" cxnId="{A623C122-2EA3-4129-9CB6-31F9AF41F365}">
      <dgm:prSet/>
      <dgm:spPr/>
      <dgm:t>
        <a:bodyPr/>
        <a:lstStyle/>
        <a:p>
          <a:endParaRPr lang="en-US"/>
        </a:p>
      </dgm:t>
    </dgm:pt>
    <dgm:pt modelId="{014ABE09-6B8E-44ED-A1EA-01DB53F46A10}" type="sibTrans" cxnId="{A623C122-2EA3-4129-9CB6-31F9AF41F365}">
      <dgm:prSet/>
      <dgm:spPr/>
      <dgm:t>
        <a:bodyPr/>
        <a:lstStyle/>
        <a:p>
          <a:endParaRPr lang="en-US"/>
        </a:p>
      </dgm:t>
    </dgm:pt>
    <dgm:pt modelId="{D9292C0C-1B6C-4D42-97FD-110B8EE5F71A}">
      <dgm:prSet phldrT="[Text]" custT="1"/>
      <dgm:spPr/>
      <dgm:t>
        <a:bodyPr/>
        <a:lstStyle/>
        <a:p>
          <a:r>
            <a:rPr lang="en-US" sz="1200" b="1" dirty="0" smtClean="0"/>
            <a:t>Agency Deliberation &amp; Decision Making</a:t>
          </a:r>
          <a:endParaRPr lang="en-US" sz="1200" b="1" dirty="0"/>
        </a:p>
      </dgm:t>
    </dgm:pt>
    <dgm:pt modelId="{2EA91225-B93F-4E65-8D1C-7DA62F4F2CF5}" type="parTrans" cxnId="{9B7FC29B-75D1-4C5A-A3CB-12BB97373AF0}">
      <dgm:prSet/>
      <dgm:spPr/>
      <dgm:t>
        <a:bodyPr/>
        <a:lstStyle/>
        <a:p>
          <a:endParaRPr lang="en-US"/>
        </a:p>
      </dgm:t>
    </dgm:pt>
    <dgm:pt modelId="{155B6F8A-6842-4E4B-A749-E21185352D9B}" type="sibTrans" cxnId="{9B7FC29B-75D1-4C5A-A3CB-12BB97373AF0}">
      <dgm:prSet/>
      <dgm:spPr/>
      <dgm:t>
        <a:bodyPr/>
        <a:lstStyle/>
        <a:p>
          <a:endParaRPr lang="en-US"/>
        </a:p>
      </dgm:t>
    </dgm:pt>
    <dgm:pt modelId="{21E3C9F3-A266-49DA-9E29-F03783695384}">
      <dgm:prSet phldrT="[Text]" custT="1"/>
      <dgm:spPr/>
      <dgm:t>
        <a:bodyPr/>
        <a:lstStyle/>
        <a:p>
          <a:r>
            <a:rPr lang="en-US" sz="1200" b="1" dirty="0" smtClean="0"/>
            <a:t>Deadline for Comments (8/1)</a:t>
          </a:r>
          <a:endParaRPr lang="en-US" sz="1200" b="1" dirty="0"/>
        </a:p>
      </dgm:t>
    </dgm:pt>
    <dgm:pt modelId="{1845D827-ADA2-4453-8371-5278BF3CBA1C}" type="parTrans" cxnId="{78461389-93F2-4E6F-AC83-61EE71283C91}">
      <dgm:prSet/>
      <dgm:spPr/>
      <dgm:t>
        <a:bodyPr/>
        <a:lstStyle/>
        <a:p>
          <a:endParaRPr lang="en-US"/>
        </a:p>
      </dgm:t>
    </dgm:pt>
    <dgm:pt modelId="{1AD5C256-5432-49BF-9B7B-6715FA868B77}" type="sibTrans" cxnId="{78461389-93F2-4E6F-AC83-61EE71283C91}">
      <dgm:prSet/>
      <dgm:spPr/>
      <dgm:t>
        <a:bodyPr/>
        <a:lstStyle/>
        <a:p>
          <a:endParaRPr lang="en-US"/>
        </a:p>
      </dgm:t>
    </dgm:pt>
    <dgm:pt modelId="{9AB4DED4-D18F-4D4B-BCD8-4297AE991B97}" type="pres">
      <dgm:prSet presAssocID="{29EECDA2-A18C-459B-A947-0F3EDA400384}" presName="Name0" presStyleCnt="0">
        <dgm:presLayoutVars>
          <dgm:dir/>
          <dgm:animLvl val="lvl"/>
          <dgm:resizeHandles val="exact"/>
        </dgm:presLayoutVars>
      </dgm:prSet>
      <dgm:spPr/>
    </dgm:pt>
    <dgm:pt modelId="{AC0FF9DF-A44A-4CCD-85E3-FD325D8B8820}" type="pres">
      <dgm:prSet presAssocID="{D3D01BDA-04C5-4EFA-B2FE-DA62691C0315}" presName="vertFlow" presStyleCnt="0"/>
      <dgm:spPr/>
    </dgm:pt>
    <dgm:pt modelId="{27C56795-1BA7-4E14-BEFD-BC33C174C093}" type="pres">
      <dgm:prSet presAssocID="{D3D01BDA-04C5-4EFA-B2FE-DA62691C0315}" presName="header" presStyleLbl="node1" presStyleIdx="0" presStyleCnt="3"/>
      <dgm:spPr/>
      <dgm:t>
        <a:bodyPr/>
        <a:lstStyle/>
        <a:p>
          <a:endParaRPr lang="en-US"/>
        </a:p>
      </dgm:t>
    </dgm:pt>
    <dgm:pt modelId="{2B9E5A7E-4DE2-46B9-91C6-6806553FB0B6}" type="pres">
      <dgm:prSet presAssocID="{1845D827-ADA2-4453-8371-5278BF3CBA1C}" presName="parTrans" presStyleLbl="sibTrans2D1" presStyleIdx="0" presStyleCnt="5"/>
      <dgm:spPr/>
      <dgm:t>
        <a:bodyPr/>
        <a:lstStyle/>
        <a:p>
          <a:endParaRPr lang="en-US"/>
        </a:p>
      </dgm:t>
    </dgm:pt>
    <dgm:pt modelId="{BBAD9608-B658-4DC5-AA1F-AE553992C1F0}" type="pres">
      <dgm:prSet presAssocID="{21E3C9F3-A266-49DA-9E29-F03783695384}" presName="child" presStyleLbl="alignAccFollowNode1" presStyleIdx="0" presStyleCnt="5">
        <dgm:presLayoutVars>
          <dgm:chMax val="0"/>
          <dgm:bulletEnabled val="1"/>
        </dgm:presLayoutVars>
      </dgm:prSet>
      <dgm:spPr/>
      <dgm:t>
        <a:bodyPr/>
        <a:lstStyle/>
        <a:p>
          <a:endParaRPr lang="en-US"/>
        </a:p>
      </dgm:t>
    </dgm:pt>
    <dgm:pt modelId="{D8DF3B52-C597-48C5-93C7-70251ED4CEE0}" type="pres">
      <dgm:prSet presAssocID="{1AD5C256-5432-49BF-9B7B-6715FA868B77}" presName="sibTrans" presStyleLbl="sibTrans2D1" presStyleIdx="1" presStyleCnt="5"/>
      <dgm:spPr/>
      <dgm:t>
        <a:bodyPr/>
        <a:lstStyle/>
        <a:p>
          <a:endParaRPr lang="en-US"/>
        </a:p>
      </dgm:t>
    </dgm:pt>
    <dgm:pt modelId="{5499F585-C345-46AD-A25B-CC907F91593B}" type="pres">
      <dgm:prSet presAssocID="{4157179E-9F02-4B17-A779-4DBEAEF3B4B3}" presName="child" presStyleLbl="alignAccFollowNode1" presStyleIdx="1" presStyleCnt="5">
        <dgm:presLayoutVars>
          <dgm:chMax val="0"/>
          <dgm:bulletEnabled val="1"/>
        </dgm:presLayoutVars>
      </dgm:prSet>
      <dgm:spPr/>
      <dgm:t>
        <a:bodyPr/>
        <a:lstStyle/>
        <a:p>
          <a:endParaRPr lang="en-US"/>
        </a:p>
      </dgm:t>
    </dgm:pt>
    <dgm:pt modelId="{38C42BC7-6423-49C1-B53E-DEEDB92CBE13}" type="pres">
      <dgm:prSet presAssocID="{D3D01BDA-04C5-4EFA-B2FE-DA62691C0315}" presName="hSp" presStyleCnt="0"/>
      <dgm:spPr/>
    </dgm:pt>
    <dgm:pt modelId="{B008FD3B-E2AA-4496-9EE6-A648FEEF741C}" type="pres">
      <dgm:prSet presAssocID="{8F450CAC-488F-428E-91C6-E2170732B6BF}" presName="vertFlow" presStyleCnt="0"/>
      <dgm:spPr/>
    </dgm:pt>
    <dgm:pt modelId="{BA0B6D04-DB3C-4AD3-9AC8-5B0CF18A2D2F}" type="pres">
      <dgm:prSet presAssocID="{8F450CAC-488F-428E-91C6-E2170732B6BF}" presName="header" presStyleLbl="node1" presStyleIdx="1" presStyleCnt="3"/>
      <dgm:spPr/>
      <dgm:t>
        <a:bodyPr/>
        <a:lstStyle/>
        <a:p>
          <a:endParaRPr lang="en-US"/>
        </a:p>
      </dgm:t>
    </dgm:pt>
    <dgm:pt modelId="{CCDA5CA9-A1EA-430C-9485-D73EE3CFF3A9}" type="pres">
      <dgm:prSet presAssocID="{52EBE998-D12F-494F-871A-1A17242EE216}" presName="parTrans" presStyleLbl="sibTrans2D1" presStyleIdx="2" presStyleCnt="5"/>
      <dgm:spPr/>
      <dgm:t>
        <a:bodyPr/>
        <a:lstStyle/>
        <a:p>
          <a:endParaRPr lang="en-US"/>
        </a:p>
      </dgm:t>
    </dgm:pt>
    <dgm:pt modelId="{705F927B-1B86-429D-9591-E4DC15EFC5BF}" type="pres">
      <dgm:prSet presAssocID="{041D9A7A-8C8E-410D-919D-0CD4A30D63F8}" presName="child" presStyleLbl="alignAccFollowNode1" presStyleIdx="2" presStyleCnt="5">
        <dgm:presLayoutVars>
          <dgm:chMax val="0"/>
          <dgm:bulletEnabled val="1"/>
        </dgm:presLayoutVars>
      </dgm:prSet>
      <dgm:spPr/>
      <dgm:t>
        <a:bodyPr/>
        <a:lstStyle/>
        <a:p>
          <a:endParaRPr lang="en-US"/>
        </a:p>
      </dgm:t>
    </dgm:pt>
    <dgm:pt modelId="{FCBA3757-099A-4DBB-9A9C-E9FB514A8FFD}" type="pres">
      <dgm:prSet presAssocID="{70B0A3EE-2CC4-4983-A6F6-C2E76E52CEDD}" presName="sibTrans" presStyleLbl="sibTrans2D1" presStyleIdx="3" presStyleCnt="5"/>
      <dgm:spPr/>
      <dgm:t>
        <a:bodyPr/>
        <a:lstStyle/>
        <a:p>
          <a:endParaRPr lang="en-US"/>
        </a:p>
      </dgm:t>
    </dgm:pt>
    <dgm:pt modelId="{4C636000-7CF8-46A7-B656-10A1AFE20DD3}" type="pres">
      <dgm:prSet presAssocID="{D9292C0C-1B6C-4D42-97FD-110B8EE5F71A}" presName="child" presStyleLbl="alignAccFollowNode1" presStyleIdx="3" presStyleCnt="5">
        <dgm:presLayoutVars>
          <dgm:chMax val="0"/>
          <dgm:bulletEnabled val="1"/>
        </dgm:presLayoutVars>
      </dgm:prSet>
      <dgm:spPr/>
      <dgm:t>
        <a:bodyPr/>
        <a:lstStyle/>
        <a:p>
          <a:endParaRPr lang="en-US"/>
        </a:p>
      </dgm:t>
    </dgm:pt>
    <dgm:pt modelId="{9C565F5A-CAAE-4E01-827D-631E6362D587}" type="pres">
      <dgm:prSet presAssocID="{8F450CAC-488F-428E-91C6-E2170732B6BF}" presName="hSp" presStyleCnt="0"/>
      <dgm:spPr/>
    </dgm:pt>
    <dgm:pt modelId="{2EE675D4-57D9-477A-A623-A95A02112B01}" type="pres">
      <dgm:prSet presAssocID="{031897C5-F962-42D3-9ADE-1F0731BEEC36}" presName="vertFlow" presStyleCnt="0"/>
      <dgm:spPr/>
    </dgm:pt>
    <dgm:pt modelId="{C1B5F1A3-70F8-4D58-BF96-79993F1AC7C3}" type="pres">
      <dgm:prSet presAssocID="{031897C5-F962-42D3-9ADE-1F0731BEEC36}" presName="header" presStyleLbl="node1" presStyleIdx="2" presStyleCnt="3"/>
      <dgm:spPr/>
      <dgm:t>
        <a:bodyPr/>
        <a:lstStyle/>
        <a:p>
          <a:endParaRPr lang="en-US"/>
        </a:p>
      </dgm:t>
    </dgm:pt>
    <dgm:pt modelId="{E34F9C93-37D2-42A7-BFD5-E2FFEDA16C87}" type="pres">
      <dgm:prSet presAssocID="{0D8399F3-AD2C-41A0-8C8C-8963F568F3E1}" presName="parTrans" presStyleLbl="sibTrans2D1" presStyleIdx="4" presStyleCnt="5"/>
      <dgm:spPr/>
      <dgm:t>
        <a:bodyPr/>
        <a:lstStyle/>
        <a:p>
          <a:endParaRPr lang="en-US"/>
        </a:p>
      </dgm:t>
    </dgm:pt>
    <dgm:pt modelId="{835E2E45-2F28-4F20-A333-E6F346A179BC}" type="pres">
      <dgm:prSet presAssocID="{61165C5A-5607-4BD9-889C-4A30E982049E}" presName="child" presStyleLbl="alignAccFollowNode1" presStyleIdx="4" presStyleCnt="5">
        <dgm:presLayoutVars>
          <dgm:chMax val="0"/>
          <dgm:bulletEnabled val="1"/>
        </dgm:presLayoutVars>
      </dgm:prSet>
      <dgm:spPr/>
      <dgm:t>
        <a:bodyPr/>
        <a:lstStyle/>
        <a:p>
          <a:endParaRPr lang="en-US"/>
        </a:p>
      </dgm:t>
    </dgm:pt>
  </dgm:ptLst>
  <dgm:cxnLst>
    <dgm:cxn modelId="{0EA433E6-9485-4603-81C5-3DA7E2E016B1}" srcId="{29EECDA2-A18C-459B-A947-0F3EDA400384}" destId="{031897C5-F962-42D3-9ADE-1F0731BEEC36}" srcOrd="2" destOrd="0" parTransId="{E0E3FE9C-4333-4C64-A85B-9B8ED330D399}" sibTransId="{6E0848C8-3DC9-4E18-81BE-5B83217BC895}"/>
    <dgm:cxn modelId="{95522E44-0665-4C93-A2BD-C7A4C15711C4}" type="presOf" srcId="{52EBE998-D12F-494F-871A-1A17242EE216}" destId="{CCDA5CA9-A1EA-430C-9485-D73EE3CFF3A9}" srcOrd="0" destOrd="0" presId="urn:microsoft.com/office/officeart/2005/8/layout/lProcess1"/>
    <dgm:cxn modelId="{C3A25F88-319D-40F4-9EDF-89645A8183EB}" srcId="{29EECDA2-A18C-459B-A947-0F3EDA400384}" destId="{8F450CAC-488F-428E-91C6-E2170732B6BF}" srcOrd="1" destOrd="0" parTransId="{AE73234A-5088-4FD2-883D-5C21E9664F29}" sibTransId="{506BA8B3-C8E5-4256-9B97-0E57B55F1E43}"/>
    <dgm:cxn modelId="{F8ECC082-CF57-46FF-9BCD-D84DF2B1F045}" type="presOf" srcId="{1AD5C256-5432-49BF-9B7B-6715FA868B77}" destId="{D8DF3B52-C597-48C5-93C7-70251ED4CEE0}" srcOrd="0" destOrd="0" presId="urn:microsoft.com/office/officeart/2005/8/layout/lProcess1"/>
    <dgm:cxn modelId="{A623C122-2EA3-4129-9CB6-31F9AF41F365}" srcId="{031897C5-F962-42D3-9ADE-1F0731BEEC36}" destId="{61165C5A-5607-4BD9-889C-4A30E982049E}" srcOrd="0" destOrd="0" parTransId="{0D8399F3-AD2C-41A0-8C8C-8963F568F3E1}" sibTransId="{014ABE09-6B8E-44ED-A1EA-01DB53F46A10}"/>
    <dgm:cxn modelId="{6C5364FB-4CE2-4212-94D1-5532711CC842}" type="presOf" srcId="{1845D827-ADA2-4453-8371-5278BF3CBA1C}" destId="{2B9E5A7E-4DE2-46B9-91C6-6806553FB0B6}" srcOrd="0" destOrd="0" presId="urn:microsoft.com/office/officeart/2005/8/layout/lProcess1"/>
    <dgm:cxn modelId="{83CB854D-F4EB-428E-89EF-C5953F15249D}" type="presOf" srcId="{031897C5-F962-42D3-9ADE-1F0731BEEC36}" destId="{C1B5F1A3-70F8-4D58-BF96-79993F1AC7C3}" srcOrd="0" destOrd="0" presId="urn:microsoft.com/office/officeart/2005/8/layout/lProcess1"/>
    <dgm:cxn modelId="{B55256F3-4251-47BC-B8B4-45D951010892}" srcId="{D3D01BDA-04C5-4EFA-B2FE-DA62691C0315}" destId="{4157179E-9F02-4B17-A779-4DBEAEF3B4B3}" srcOrd="1" destOrd="0" parTransId="{6F2CFF6C-DB1B-4E2E-877E-306164399989}" sibTransId="{33F56613-86C3-4D7B-9548-C343794EDCC5}"/>
    <dgm:cxn modelId="{11BA79BB-0FDD-40A7-9A06-D41C7DA09AC0}" type="presOf" srcId="{D3D01BDA-04C5-4EFA-B2FE-DA62691C0315}" destId="{27C56795-1BA7-4E14-BEFD-BC33C174C093}" srcOrd="0" destOrd="0" presId="urn:microsoft.com/office/officeart/2005/8/layout/lProcess1"/>
    <dgm:cxn modelId="{7E16EF88-0D78-4C8E-955C-A8C8F736D420}" type="presOf" srcId="{61165C5A-5607-4BD9-889C-4A30E982049E}" destId="{835E2E45-2F28-4F20-A333-E6F346A179BC}" srcOrd="0" destOrd="0" presId="urn:microsoft.com/office/officeart/2005/8/layout/lProcess1"/>
    <dgm:cxn modelId="{637A9DDA-267C-400D-8492-9018901AF8A3}" type="presOf" srcId="{D9292C0C-1B6C-4D42-97FD-110B8EE5F71A}" destId="{4C636000-7CF8-46A7-B656-10A1AFE20DD3}" srcOrd="0" destOrd="0" presId="urn:microsoft.com/office/officeart/2005/8/layout/lProcess1"/>
    <dgm:cxn modelId="{9B7FC29B-75D1-4C5A-A3CB-12BB97373AF0}" srcId="{8F450CAC-488F-428E-91C6-E2170732B6BF}" destId="{D9292C0C-1B6C-4D42-97FD-110B8EE5F71A}" srcOrd="1" destOrd="0" parTransId="{2EA91225-B93F-4E65-8D1C-7DA62F4F2CF5}" sibTransId="{155B6F8A-6842-4E4B-A749-E21185352D9B}"/>
    <dgm:cxn modelId="{E873CE7E-32FB-4A35-858F-C2D2191F25D8}" type="presOf" srcId="{8F450CAC-488F-428E-91C6-E2170732B6BF}" destId="{BA0B6D04-DB3C-4AD3-9AC8-5B0CF18A2D2F}" srcOrd="0" destOrd="0" presId="urn:microsoft.com/office/officeart/2005/8/layout/lProcess1"/>
    <dgm:cxn modelId="{12224A2E-2CDF-4B6B-9D89-7E177D0BDC13}" type="presOf" srcId="{29EECDA2-A18C-459B-A947-0F3EDA400384}" destId="{9AB4DED4-D18F-4D4B-BCD8-4297AE991B97}" srcOrd="0" destOrd="0" presId="urn:microsoft.com/office/officeart/2005/8/layout/lProcess1"/>
    <dgm:cxn modelId="{8C9D29FB-49F0-417E-A462-51F3F3953648}" type="presOf" srcId="{041D9A7A-8C8E-410D-919D-0CD4A30D63F8}" destId="{705F927B-1B86-429D-9591-E4DC15EFC5BF}" srcOrd="0" destOrd="0" presId="urn:microsoft.com/office/officeart/2005/8/layout/lProcess1"/>
    <dgm:cxn modelId="{57406B04-254F-434B-B35E-92D620512FB2}" type="presOf" srcId="{70B0A3EE-2CC4-4983-A6F6-C2E76E52CEDD}" destId="{FCBA3757-099A-4DBB-9A9C-E9FB514A8FFD}" srcOrd="0" destOrd="0" presId="urn:microsoft.com/office/officeart/2005/8/layout/lProcess1"/>
    <dgm:cxn modelId="{3D8CCF57-3017-4089-ACD4-6F055019A7D6}" type="presOf" srcId="{4157179E-9F02-4B17-A779-4DBEAEF3B4B3}" destId="{5499F585-C345-46AD-A25B-CC907F91593B}" srcOrd="0" destOrd="0" presId="urn:microsoft.com/office/officeart/2005/8/layout/lProcess1"/>
    <dgm:cxn modelId="{72C7B73A-BB48-43E7-8236-D62DA0A6C671}" srcId="{29EECDA2-A18C-459B-A947-0F3EDA400384}" destId="{D3D01BDA-04C5-4EFA-B2FE-DA62691C0315}" srcOrd="0" destOrd="0" parTransId="{FE9FFA25-C9AA-4B9E-BB19-BCB798C1F680}" sibTransId="{842C1B9D-A597-4656-87A0-3E9D7A9EACE4}"/>
    <dgm:cxn modelId="{78461389-93F2-4E6F-AC83-61EE71283C91}" srcId="{D3D01BDA-04C5-4EFA-B2FE-DA62691C0315}" destId="{21E3C9F3-A266-49DA-9E29-F03783695384}" srcOrd="0" destOrd="0" parTransId="{1845D827-ADA2-4453-8371-5278BF3CBA1C}" sibTransId="{1AD5C256-5432-49BF-9B7B-6715FA868B77}"/>
    <dgm:cxn modelId="{6A0F951A-4D80-41A0-A6F7-DB35EB7FA84A}" type="presOf" srcId="{21E3C9F3-A266-49DA-9E29-F03783695384}" destId="{BBAD9608-B658-4DC5-AA1F-AE553992C1F0}" srcOrd="0" destOrd="0" presId="urn:microsoft.com/office/officeart/2005/8/layout/lProcess1"/>
    <dgm:cxn modelId="{C062C227-38BB-48D9-8A32-C87DEFC2A54E}" srcId="{8F450CAC-488F-428E-91C6-E2170732B6BF}" destId="{041D9A7A-8C8E-410D-919D-0CD4A30D63F8}" srcOrd="0" destOrd="0" parTransId="{52EBE998-D12F-494F-871A-1A17242EE216}" sibTransId="{70B0A3EE-2CC4-4983-A6F6-C2E76E52CEDD}"/>
    <dgm:cxn modelId="{C3D76A2D-B853-44F7-B6D4-9FFF089B00D5}" type="presOf" srcId="{0D8399F3-AD2C-41A0-8C8C-8963F568F3E1}" destId="{E34F9C93-37D2-42A7-BFD5-E2FFEDA16C87}" srcOrd="0" destOrd="0" presId="urn:microsoft.com/office/officeart/2005/8/layout/lProcess1"/>
    <dgm:cxn modelId="{28C6C288-134B-414E-A370-CF3ACA4EE772}" type="presParOf" srcId="{9AB4DED4-D18F-4D4B-BCD8-4297AE991B97}" destId="{AC0FF9DF-A44A-4CCD-85E3-FD325D8B8820}" srcOrd="0" destOrd="0" presId="urn:microsoft.com/office/officeart/2005/8/layout/lProcess1"/>
    <dgm:cxn modelId="{0DB0CC59-B3CC-4237-A2C8-0F250C191626}" type="presParOf" srcId="{AC0FF9DF-A44A-4CCD-85E3-FD325D8B8820}" destId="{27C56795-1BA7-4E14-BEFD-BC33C174C093}" srcOrd="0" destOrd="0" presId="urn:microsoft.com/office/officeart/2005/8/layout/lProcess1"/>
    <dgm:cxn modelId="{0CCB6E3A-1300-4F08-9283-6BF99C3CD23E}" type="presParOf" srcId="{AC0FF9DF-A44A-4CCD-85E3-FD325D8B8820}" destId="{2B9E5A7E-4DE2-46B9-91C6-6806553FB0B6}" srcOrd="1" destOrd="0" presId="urn:microsoft.com/office/officeart/2005/8/layout/lProcess1"/>
    <dgm:cxn modelId="{BC8DBB31-AA7D-470D-85E9-6B4BA922837A}" type="presParOf" srcId="{AC0FF9DF-A44A-4CCD-85E3-FD325D8B8820}" destId="{BBAD9608-B658-4DC5-AA1F-AE553992C1F0}" srcOrd="2" destOrd="0" presId="urn:microsoft.com/office/officeart/2005/8/layout/lProcess1"/>
    <dgm:cxn modelId="{144F7A91-7C45-4E4F-9148-8588FE0315EC}" type="presParOf" srcId="{AC0FF9DF-A44A-4CCD-85E3-FD325D8B8820}" destId="{D8DF3B52-C597-48C5-93C7-70251ED4CEE0}" srcOrd="3" destOrd="0" presId="urn:microsoft.com/office/officeart/2005/8/layout/lProcess1"/>
    <dgm:cxn modelId="{1FFB6483-D340-47B5-BA5C-CD7E26A5A1FE}" type="presParOf" srcId="{AC0FF9DF-A44A-4CCD-85E3-FD325D8B8820}" destId="{5499F585-C345-46AD-A25B-CC907F91593B}" srcOrd="4" destOrd="0" presId="urn:microsoft.com/office/officeart/2005/8/layout/lProcess1"/>
    <dgm:cxn modelId="{0449824B-FFFA-4165-97FC-D0BC481DAF9A}" type="presParOf" srcId="{9AB4DED4-D18F-4D4B-BCD8-4297AE991B97}" destId="{38C42BC7-6423-49C1-B53E-DEEDB92CBE13}" srcOrd="1" destOrd="0" presId="urn:microsoft.com/office/officeart/2005/8/layout/lProcess1"/>
    <dgm:cxn modelId="{BE85340A-B88D-42A4-AB62-587E2A83071E}" type="presParOf" srcId="{9AB4DED4-D18F-4D4B-BCD8-4297AE991B97}" destId="{B008FD3B-E2AA-4496-9EE6-A648FEEF741C}" srcOrd="2" destOrd="0" presId="urn:microsoft.com/office/officeart/2005/8/layout/lProcess1"/>
    <dgm:cxn modelId="{B06D6B4B-470D-4F6A-B8E4-1E83F36FC502}" type="presParOf" srcId="{B008FD3B-E2AA-4496-9EE6-A648FEEF741C}" destId="{BA0B6D04-DB3C-4AD3-9AC8-5B0CF18A2D2F}" srcOrd="0" destOrd="0" presId="urn:microsoft.com/office/officeart/2005/8/layout/lProcess1"/>
    <dgm:cxn modelId="{116DA4C0-E7F1-4D41-AFCD-AAF7385FEF0E}" type="presParOf" srcId="{B008FD3B-E2AA-4496-9EE6-A648FEEF741C}" destId="{CCDA5CA9-A1EA-430C-9485-D73EE3CFF3A9}" srcOrd="1" destOrd="0" presId="urn:microsoft.com/office/officeart/2005/8/layout/lProcess1"/>
    <dgm:cxn modelId="{65E5E826-9873-4083-B19C-945C67386BB9}" type="presParOf" srcId="{B008FD3B-E2AA-4496-9EE6-A648FEEF741C}" destId="{705F927B-1B86-429D-9591-E4DC15EFC5BF}" srcOrd="2" destOrd="0" presId="urn:microsoft.com/office/officeart/2005/8/layout/lProcess1"/>
    <dgm:cxn modelId="{D0FF0544-BD48-4FEB-9B36-7079CA560007}" type="presParOf" srcId="{B008FD3B-E2AA-4496-9EE6-A648FEEF741C}" destId="{FCBA3757-099A-4DBB-9A9C-E9FB514A8FFD}" srcOrd="3" destOrd="0" presId="urn:microsoft.com/office/officeart/2005/8/layout/lProcess1"/>
    <dgm:cxn modelId="{AEBD864B-CCE3-4BC4-804C-28111217F9A4}" type="presParOf" srcId="{B008FD3B-E2AA-4496-9EE6-A648FEEF741C}" destId="{4C636000-7CF8-46A7-B656-10A1AFE20DD3}" srcOrd="4" destOrd="0" presId="urn:microsoft.com/office/officeart/2005/8/layout/lProcess1"/>
    <dgm:cxn modelId="{0D77B529-E3ED-4937-B9F3-FE758079B8A9}" type="presParOf" srcId="{9AB4DED4-D18F-4D4B-BCD8-4297AE991B97}" destId="{9C565F5A-CAAE-4E01-827D-631E6362D587}" srcOrd="3" destOrd="0" presId="urn:microsoft.com/office/officeart/2005/8/layout/lProcess1"/>
    <dgm:cxn modelId="{2A7C3A54-69A6-4090-B798-1444DCF15891}" type="presParOf" srcId="{9AB4DED4-D18F-4D4B-BCD8-4297AE991B97}" destId="{2EE675D4-57D9-477A-A623-A95A02112B01}" srcOrd="4" destOrd="0" presId="urn:microsoft.com/office/officeart/2005/8/layout/lProcess1"/>
    <dgm:cxn modelId="{41F3877C-E548-4912-A7C2-54995E89AE69}" type="presParOf" srcId="{2EE675D4-57D9-477A-A623-A95A02112B01}" destId="{C1B5F1A3-70F8-4D58-BF96-79993F1AC7C3}" srcOrd="0" destOrd="0" presId="urn:microsoft.com/office/officeart/2005/8/layout/lProcess1"/>
    <dgm:cxn modelId="{FDD70861-53D3-480F-B8AB-D3F712D54269}" type="presParOf" srcId="{2EE675D4-57D9-477A-A623-A95A02112B01}" destId="{E34F9C93-37D2-42A7-BFD5-E2FFEDA16C87}" srcOrd="1" destOrd="0" presId="urn:microsoft.com/office/officeart/2005/8/layout/lProcess1"/>
    <dgm:cxn modelId="{CCB1C54E-2A20-4CE5-88B0-C185CD32BCDF}" type="presParOf" srcId="{2EE675D4-57D9-477A-A623-A95A02112B01}" destId="{835E2E45-2F28-4F20-A333-E6F346A179BC}" srcOrd="2" destOrd="0" presId="urn:microsoft.com/office/officeart/2005/8/layout/lProcess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29EECDA2-A18C-459B-A947-0F3EDA400384}" type="doc">
      <dgm:prSet loTypeId="urn:microsoft.com/office/officeart/2005/8/layout/lProcess1" loCatId="process" qsTypeId="urn:microsoft.com/office/officeart/2005/8/quickstyle/simple2" qsCatId="simple" csTypeId="urn:microsoft.com/office/officeart/2005/8/colors/accent1_2" csCatId="accent1" phldr="1"/>
      <dgm:spPr/>
    </dgm:pt>
    <dgm:pt modelId="{DECF2628-7957-4D61-9242-BF6343AA4A0A}">
      <dgm:prSet phldrT="[Text]"/>
      <dgm:spPr/>
      <dgm:t>
        <a:bodyPr/>
        <a:lstStyle/>
        <a:p>
          <a:r>
            <a:rPr lang="en-US" b="1" dirty="0" smtClean="0"/>
            <a:t>May</a:t>
          </a:r>
          <a:endParaRPr lang="en-US" b="1" dirty="0"/>
        </a:p>
      </dgm:t>
    </dgm:pt>
    <dgm:pt modelId="{6F750998-B886-4F3E-9CF1-B0A24384E5C7}" type="parTrans" cxnId="{06A36A80-D6D9-419E-86C6-9AF4AAB77CDA}">
      <dgm:prSet/>
      <dgm:spPr/>
      <dgm:t>
        <a:bodyPr/>
        <a:lstStyle/>
        <a:p>
          <a:endParaRPr lang="en-US"/>
        </a:p>
      </dgm:t>
    </dgm:pt>
    <dgm:pt modelId="{69B6D74C-29EB-49C6-90B3-8353CECB4F05}" type="sibTrans" cxnId="{06A36A80-D6D9-419E-86C6-9AF4AAB77CDA}">
      <dgm:prSet/>
      <dgm:spPr/>
      <dgm:t>
        <a:bodyPr/>
        <a:lstStyle/>
        <a:p>
          <a:endParaRPr lang="en-US"/>
        </a:p>
      </dgm:t>
    </dgm:pt>
    <dgm:pt modelId="{07FDA002-2073-405A-863F-2143D44B1E0E}">
      <dgm:prSet phldrT="[Text]"/>
      <dgm:spPr/>
      <dgm:t>
        <a:bodyPr/>
        <a:lstStyle/>
        <a:p>
          <a:r>
            <a:rPr lang="en-US" b="1" dirty="0" smtClean="0"/>
            <a:t>June</a:t>
          </a:r>
          <a:endParaRPr lang="en-US" b="1" dirty="0"/>
        </a:p>
      </dgm:t>
    </dgm:pt>
    <dgm:pt modelId="{EAE41FDA-9DC6-423C-B4CA-6CD6A025D20C}" type="parTrans" cxnId="{BCFD4D5A-84DD-4F6D-8E5A-71A495B38DEC}">
      <dgm:prSet/>
      <dgm:spPr/>
      <dgm:t>
        <a:bodyPr/>
        <a:lstStyle/>
        <a:p>
          <a:endParaRPr lang="en-US"/>
        </a:p>
      </dgm:t>
    </dgm:pt>
    <dgm:pt modelId="{C20FE46C-45E7-4466-9295-3A8E6CB6D6F7}" type="sibTrans" cxnId="{BCFD4D5A-84DD-4F6D-8E5A-71A495B38DEC}">
      <dgm:prSet/>
      <dgm:spPr/>
      <dgm:t>
        <a:bodyPr/>
        <a:lstStyle/>
        <a:p>
          <a:endParaRPr lang="en-US"/>
        </a:p>
      </dgm:t>
    </dgm:pt>
    <dgm:pt modelId="{B1299800-3B08-43FE-B5E4-2A9AEB6ED98A}">
      <dgm:prSet phldrT="[Text]"/>
      <dgm:spPr/>
      <dgm:t>
        <a:bodyPr/>
        <a:lstStyle/>
        <a:p>
          <a:r>
            <a:rPr lang="en-US" b="1" dirty="0" smtClean="0"/>
            <a:t>All Tribes &amp; Urban Indian Orgs Call</a:t>
          </a:r>
        </a:p>
      </dgm:t>
    </dgm:pt>
    <dgm:pt modelId="{C8C56A0C-7343-4FB5-AB6F-E25A251D05B8}" type="parTrans" cxnId="{A94F698F-7670-4B50-B21E-C290A38E9A74}">
      <dgm:prSet/>
      <dgm:spPr/>
      <dgm:t>
        <a:bodyPr/>
        <a:lstStyle/>
        <a:p>
          <a:endParaRPr lang="en-US"/>
        </a:p>
      </dgm:t>
    </dgm:pt>
    <dgm:pt modelId="{85FF1753-6CD0-4D82-BAC9-E51DE07A5A3C}" type="sibTrans" cxnId="{A94F698F-7670-4B50-B21E-C290A38E9A74}">
      <dgm:prSet/>
      <dgm:spPr/>
      <dgm:t>
        <a:bodyPr/>
        <a:lstStyle/>
        <a:p>
          <a:endParaRPr lang="en-US"/>
        </a:p>
      </dgm:t>
    </dgm:pt>
    <dgm:pt modelId="{B81CBF53-5D4D-481B-9EF8-0D10A2952B55}">
      <dgm:prSet phldrT="[Text]"/>
      <dgm:spPr/>
      <dgm:t>
        <a:bodyPr/>
        <a:lstStyle/>
        <a:p>
          <a:r>
            <a:rPr lang="en-US" b="1" dirty="0" smtClean="0"/>
            <a:t>All Tribes &amp; Urban Indian Orgs Call</a:t>
          </a:r>
          <a:endParaRPr lang="en-US" b="1" dirty="0"/>
        </a:p>
      </dgm:t>
    </dgm:pt>
    <dgm:pt modelId="{80AD70E9-ABE2-4046-807B-C4744BE164A0}" type="parTrans" cxnId="{A215EDE9-F8EC-48A2-A47B-F1EC54C056A5}">
      <dgm:prSet/>
      <dgm:spPr/>
      <dgm:t>
        <a:bodyPr/>
        <a:lstStyle/>
        <a:p>
          <a:endParaRPr lang="en-US"/>
        </a:p>
      </dgm:t>
    </dgm:pt>
    <dgm:pt modelId="{61E6B86D-3E0D-48A4-AA72-0AB20EAC3C73}" type="sibTrans" cxnId="{A215EDE9-F8EC-48A2-A47B-F1EC54C056A5}">
      <dgm:prSet/>
      <dgm:spPr/>
      <dgm:t>
        <a:bodyPr/>
        <a:lstStyle/>
        <a:p>
          <a:endParaRPr lang="en-US"/>
        </a:p>
      </dgm:t>
    </dgm:pt>
    <dgm:pt modelId="{43145DA1-6BC3-4B89-A6D8-843E5B9476C8}">
      <dgm:prSet phldrT="[Text]"/>
      <dgm:spPr/>
      <dgm:t>
        <a:bodyPr/>
        <a:lstStyle/>
        <a:p>
          <a:r>
            <a:rPr lang="en-US" b="1" dirty="0" smtClean="0"/>
            <a:t>Host Virtual Consultation Sessions</a:t>
          </a:r>
          <a:endParaRPr lang="en-US" b="1" dirty="0"/>
        </a:p>
      </dgm:t>
    </dgm:pt>
    <dgm:pt modelId="{493B3FE8-6AD7-4470-B127-D1C867E4AE99}" type="parTrans" cxnId="{755645E9-1459-4F4C-ADFF-FBD2B0773545}">
      <dgm:prSet/>
      <dgm:spPr/>
      <dgm:t>
        <a:bodyPr/>
        <a:lstStyle/>
        <a:p>
          <a:endParaRPr lang="en-US"/>
        </a:p>
      </dgm:t>
    </dgm:pt>
    <dgm:pt modelId="{5E2E97E2-D40B-428B-B738-405EA7B46B4F}" type="sibTrans" cxnId="{755645E9-1459-4F4C-ADFF-FBD2B0773545}">
      <dgm:prSet/>
      <dgm:spPr/>
      <dgm:t>
        <a:bodyPr/>
        <a:lstStyle/>
        <a:p>
          <a:endParaRPr lang="en-US"/>
        </a:p>
      </dgm:t>
    </dgm:pt>
    <dgm:pt modelId="{EC0225B4-475E-43BE-8F35-0D81039D4A39}">
      <dgm:prSet phldrT="[Text]"/>
      <dgm:spPr/>
      <dgm:t>
        <a:bodyPr/>
        <a:lstStyle/>
        <a:p>
          <a:r>
            <a:rPr lang="en-US" b="1" dirty="0" smtClean="0"/>
            <a:t>Learning Sessions</a:t>
          </a:r>
        </a:p>
      </dgm:t>
    </dgm:pt>
    <dgm:pt modelId="{07E3576B-57DD-4487-B817-E99126FFD380}" type="parTrans" cxnId="{FD722E57-1A0A-4E4B-A2FF-4AA866EE7505}">
      <dgm:prSet/>
      <dgm:spPr/>
      <dgm:t>
        <a:bodyPr/>
        <a:lstStyle/>
        <a:p>
          <a:endParaRPr lang="en-US"/>
        </a:p>
      </dgm:t>
    </dgm:pt>
    <dgm:pt modelId="{B62BDDCD-5E38-4FE5-901A-1C69CEA5EBDD}" type="sibTrans" cxnId="{FD722E57-1A0A-4E4B-A2FF-4AA866EE7505}">
      <dgm:prSet/>
      <dgm:spPr/>
      <dgm:t>
        <a:bodyPr/>
        <a:lstStyle/>
        <a:p>
          <a:endParaRPr lang="en-US"/>
        </a:p>
      </dgm:t>
    </dgm:pt>
    <dgm:pt modelId="{40EF48DD-9B9F-4CB3-9B74-86D40728688F}">
      <dgm:prSet phldrT="[Text]"/>
      <dgm:spPr/>
      <dgm:t>
        <a:bodyPr/>
        <a:lstStyle/>
        <a:p>
          <a:r>
            <a:rPr lang="en-US" b="1" dirty="0" smtClean="0"/>
            <a:t>Letter Announcing Consultation and Confer (5/18)</a:t>
          </a:r>
        </a:p>
      </dgm:t>
    </dgm:pt>
    <dgm:pt modelId="{1FF8391A-3786-41EC-BFD0-E6FD79331EC5}" type="parTrans" cxnId="{6C027B61-1751-4F7E-BD7A-E8A4619D1CAA}">
      <dgm:prSet/>
      <dgm:spPr/>
      <dgm:t>
        <a:bodyPr/>
        <a:lstStyle/>
        <a:p>
          <a:endParaRPr lang="en-US"/>
        </a:p>
      </dgm:t>
    </dgm:pt>
    <dgm:pt modelId="{86F11B66-14EB-4DD0-957E-45C3B6E8DC9C}" type="sibTrans" cxnId="{6C027B61-1751-4F7E-BD7A-E8A4619D1CAA}">
      <dgm:prSet/>
      <dgm:spPr/>
      <dgm:t>
        <a:bodyPr/>
        <a:lstStyle/>
        <a:p>
          <a:endParaRPr lang="en-US"/>
        </a:p>
      </dgm:t>
    </dgm:pt>
    <dgm:pt modelId="{611E0E0D-AD59-4E4B-9CBD-51FE08FABD4C}">
      <dgm:prSet phldrT="[Text]"/>
      <dgm:spPr/>
      <dgm:t>
        <a:bodyPr/>
        <a:lstStyle/>
        <a:p>
          <a:r>
            <a:rPr lang="en-US" b="1" dirty="0" smtClean="0"/>
            <a:t>Convene NTAC (5/11)</a:t>
          </a:r>
        </a:p>
      </dgm:t>
    </dgm:pt>
    <dgm:pt modelId="{70A42E38-1427-4CF8-89E5-46FE8300556E}" type="parTrans" cxnId="{38E98D6F-4D4C-4FF4-B200-9F7A97B06936}">
      <dgm:prSet/>
      <dgm:spPr/>
      <dgm:t>
        <a:bodyPr/>
        <a:lstStyle/>
        <a:p>
          <a:endParaRPr lang="en-US"/>
        </a:p>
      </dgm:t>
    </dgm:pt>
    <dgm:pt modelId="{567244CB-128F-49E6-992D-478FF5250658}" type="sibTrans" cxnId="{38E98D6F-4D4C-4FF4-B200-9F7A97B06936}">
      <dgm:prSet/>
      <dgm:spPr/>
      <dgm:t>
        <a:bodyPr/>
        <a:lstStyle/>
        <a:p>
          <a:endParaRPr lang="en-US"/>
        </a:p>
      </dgm:t>
    </dgm:pt>
    <dgm:pt modelId="{577F2DF3-3A22-4053-B5B4-2DE7D417193F}">
      <dgm:prSet phldrT="[Text]"/>
      <dgm:spPr/>
      <dgm:t>
        <a:bodyPr/>
        <a:lstStyle/>
        <a:p>
          <a:r>
            <a:rPr lang="en-US" b="1" dirty="0" smtClean="0"/>
            <a:t>Host Virtual and In-Person Confer Sessions</a:t>
          </a:r>
          <a:endParaRPr lang="en-US" b="1" dirty="0"/>
        </a:p>
      </dgm:t>
    </dgm:pt>
    <dgm:pt modelId="{B327BE59-7856-49B1-9859-48B6EC5CD63A}" type="parTrans" cxnId="{E4879013-8844-447D-A77C-4B8F2B274E11}">
      <dgm:prSet/>
      <dgm:spPr/>
      <dgm:t>
        <a:bodyPr/>
        <a:lstStyle/>
        <a:p>
          <a:endParaRPr lang="en-US"/>
        </a:p>
      </dgm:t>
    </dgm:pt>
    <dgm:pt modelId="{63C811CD-9D1B-4E5D-8BB6-6E16CEC00DE7}" type="sibTrans" cxnId="{E4879013-8844-447D-A77C-4B8F2B274E11}">
      <dgm:prSet/>
      <dgm:spPr/>
      <dgm:t>
        <a:bodyPr/>
        <a:lstStyle/>
        <a:p>
          <a:endParaRPr lang="en-US"/>
        </a:p>
      </dgm:t>
    </dgm:pt>
    <dgm:pt modelId="{B69BE62E-5C07-4F4A-9194-7AF0D5C4E731}">
      <dgm:prSet phldrT="[Text]"/>
      <dgm:spPr/>
      <dgm:t>
        <a:bodyPr/>
        <a:lstStyle/>
        <a:p>
          <a:r>
            <a:rPr lang="en-US" b="1" smtClean="0"/>
            <a:t>July</a:t>
          </a:r>
          <a:endParaRPr lang="en-US" b="1" dirty="0"/>
        </a:p>
      </dgm:t>
    </dgm:pt>
    <dgm:pt modelId="{A2810A65-FD2C-4577-9F05-8FA5E266B38A}" type="parTrans" cxnId="{72B6FFF2-AAD7-4043-A9D5-22102912F8C7}">
      <dgm:prSet/>
      <dgm:spPr/>
      <dgm:t>
        <a:bodyPr/>
        <a:lstStyle/>
        <a:p>
          <a:endParaRPr lang="en-US"/>
        </a:p>
      </dgm:t>
    </dgm:pt>
    <dgm:pt modelId="{541711E6-851C-4ABE-A778-DAE5EC4DB61B}" type="sibTrans" cxnId="{72B6FFF2-AAD7-4043-A9D5-22102912F8C7}">
      <dgm:prSet/>
      <dgm:spPr/>
      <dgm:t>
        <a:bodyPr/>
        <a:lstStyle/>
        <a:p>
          <a:endParaRPr lang="en-US"/>
        </a:p>
      </dgm:t>
    </dgm:pt>
    <dgm:pt modelId="{C1177E02-3AB7-4A32-A8A8-461D5C9FB596}">
      <dgm:prSet phldrT="[Text]"/>
      <dgm:spPr/>
      <dgm:t>
        <a:bodyPr/>
        <a:lstStyle/>
        <a:p>
          <a:r>
            <a:rPr lang="en-US" b="1" dirty="0" smtClean="0"/>
            <a:t>All Tribes and Urban Indian Orgs Call </a:t>
          </a:r>
          <a:endParaRPr lang="en-US" b="1" dirty="0"/>
        </a:p>
      </dgm:t>
    </dgm:pt>
    <dgm:pt modelId="{3252D90F-0323-4E24-B991-5C36C78120F4}" type="parTrans" cxnId="{87AC4AC7-3520-4681-B203-B76B6941CB46}">
      <dgm:prSet/>
      <dgm:spPr/>
      <dgm:t>
        <a:bodyPr/>
        <a:lstStyle/>
        <a:p>
          <a:endParaRPr lang="en-US"/>
        </a:p>
      </dgm:t>
    </dgm:pt>
    <dgm:pt modelId="{10232D8A-0428-41D5-AD0C-16D851746BD9}" type="sibTrans" cxnId="{87AC4AC7-3520-4681-B203-B76B6941CB46}">
      <dgm:prSet/>
      <dgm:spPr/>
      <dgm:t>
        <a:bodyPr/>
        <a:lstStyle/>
        <a:p>
          <a:endParaRPr lang="en-US"/>
        </a:p>
      </dgm:t>
    </dgm:pt>
    <dgm:pt modelId="{460D6F85-66C4-4974-B6DD-F06FF136FF33}">
      <dgm:prSet phldrT="[Text]"/>
      <dgm:spPr/>
      <dgm:t>
        <a:bodyPr/>
        <a:lstStyle/>
        <a:p>
          <a:r>
            <a:rPr lang="en-US" b="1" dirty="0" smtClean="0"/>
            <a:t>July 25-27: Convene NTAC @ National BH Conference</a:t>
          </a:r>
          <a:endParaRPr lang="en-US" b="1" dirty="0"/>
        </a:p>
      </dgm:t>
    </dgm:pt>
    <dgm:pt modelId="{EB7981BC-79D4-4BC0-AA7F-51127338F856}" type="parTrans" cxnId="{556319B1-2489-4996-8C66-305EAA584793}">
      <dgm:prSet/>
      <dgm:spPr/>
      <dgm:t>
        <a:bodyPr/>
        <a:lstStyle/>
        <a:p>
          <a:endParaRPr lang="en-US"/>
        </a:p>
      </dgm:t>
    </dgm:pt>
    <dgm:pt modelId="{53A8AC98-B374-485C-B4B4-AB91C879B143}" type="sibTrans" cxnId="{556319B1-2489-4996-8C66-305EAA584793}">
      <dgm:prSet/>
      <dgm:spPr/>
      <dgm:t>
        <a:bodyPr/>
        <a:lstStyle/>
        <a:p>
          <a:endParaRPr lang="en-US"/>
        </a:p>
      </dgm:t>
    </dgm:pt>
    <dgm:pt modelId="{762C81C3-175F-4DA6-BD1F-A17EC7769E7D}">
      <dgm:prSet phldrT="[Text]"/>
      <dgm:spPr/>
      <dgm:t>
        <a:bodyPr/>
        <a:lstStyle/>
        <a:p>
          <a:r>
            <a:rPr lang="en-US" b="1" dirty="0" smtClean="0"/>
            <a:t>Learning Sessions</a:t>
          </a:r>
          <a:endParaRPr lang="en-US" b="1" dirty="0"/>
        </a:p>
      </dgm:t>
    </dgm:pt>
    <dgm:pt modelId="{6B240EA6-B97E-4549-847D-AEDB28F782F6}" type="parTrans" cxnId="{CC4E87B1-F509-4EF2-8323-71D1BCFF6EA9}">
      <dgm:prSet/>
      <dgm:spPr/>
      <dgm:t>
        <a:bodyPr/>
        <a:lstStyle/>
        <a:p>
          <a:endParaRPr lang="en-US"/>
        </a:p>
      </dgm:t>
    </dgm:pt>
    <dgm:pt modelId="{FC73C107-A1CB-4F02-BAF5-AE07D3966033}" type="sibTrans" cxnId="{CC4E87B1-F509-4EF2-8323-71D1BCFF6EA9}">
      <dgm:prSet/>
      <dgm:spPr/>
      <dgm:t>
        <a:bodyPr/>
        <a:lstStyle/>
        <a:p>
          <a:endParaRPr lang="en-US"/>
        </a:p>
      </dgm:t>
    </dgm:pt>
    <dgm:pt modelId="{3ED00065-E6C3-4540-83AA-3375397722AB}" type="pres">
      <dgm:prSet presAssocID="{29EECDA2-A18C-459B-A947-0F3EDA400384}" presName="Name0" presStyleCnt="0">
        <dgm:presLayoutVars>
          <dgm:dir/>
          <dgm:animLvl val="lvl"/>
          <dgm:resizeHandles val="exact"/>
        </dgm:presLayoutVars>
      </dgm:prSet>
      <dgm:spPr/>
    </dgm:pt>
    <dgm:pt modelId="{8785CB13-791C-453A-9E0A-B565F2245918}" type="pres">
      <dgm:prSet presAssocID="{DECF2628-7957-4D61-9242-BF6343AA4A0A}" presName="vertFlow" presStyleCnt="0"/>
      <dgm:spPr/>
    </dgm:pt>
    <dgm:pt modelId="{FA5CD30E-96FE-4205-B369-2219AE5F8BC1}" type="pres">
      <dgm:prSet presAssocID="{DECF2628-7957-4D61-9242-BF6343AA4A0A}" presName="header" presStyleLbl="node1" presStyleIdx="0" presStyleCnt="3"/>
      <dgm:spPr/>
      <dgm:t>
        <a:bodyPr/>
        <a:lstStyle/>
        <a:p>
          <a:endParaRPr lang="en-US"/>
        </a:p>
      </dgm:t>
    </dgm:pt>
    <dgm:pt modelId="{7A9F800B-C040-45E3-8209-69DEC0DAD845}" type="pres">
      <dgm:prSet presAssocID="{70A42E38-1427-4CF8-89E5-46FE8300556E}" presName="parTrans" presStyleLbl="sibTrans2D1" presStyleIdx="0" presStyleCnt="10"/>
      <dgm:spPr/>
      <dgm:t>
        <a:bodyPr/>
        <a:lstStyle/>
        <a:p>
          <a:endParaRPr lang="en-US"/>
        </a:p>
      </dgm:t>
    </dgm:pt>
    <dgm:pt modelId="{A9C43238-BD66-4177-A521-A9B37D229E5B}" type="pres">
      <dgm:prSet presAssocID="{611E0E0D-AD59-4E4B-9CBD-51FE08FABD4C}" presName="child" presStyleLbl="alignAccFollowNode1" presStyleIdx="0" presStyleCnt="10">
        <dgm:presLayoutVars>
          <dgm:chMax val="0"/>
          <dgm:bulletEnabled val="1"/>
        </dgm:presLayoutVars>
      </dgm:prSet>
      <dgm:spPr/>
      <dgm:t>
        <a:bodyPr/>
        <a:lstStyle/>
        <a:p>
          <a:endParaRPr lang="en-US"/>
        </a:p>
      </dgm:t>
    </dgm:pt>
    <dgm:pt modelId="{D2BD6F2E-8492-4957-B872-1BA855B01690}" type="pres">
      <dgm:prSet presAssocID="{567244CB-128F-49E6-992D-478FF5250658}" presName="sibTrans" presStyleLbl="sibTrans2D1" presStyleIdx="1" presStyleCnt="10"/>
      <dgm:spPr/>
      <dgm:t>
        <a:bodyPr/>
        <a:lstStyle/>
        <a:p>
          <a:endParaRPr lang="en-US"/>
        </a:p>
      </dgm:t>
    </dgm:pt>
    <dgm:pt modelId="{D52A09EF-D9B8-48CE-B811-019111DDDB18}" type="pres">
      <dgm:prSet presAssocID="{40EF48DD-9B9F-4CB3-9B74-86D40728688F}" presName="child" presStyleLbl="alignAccFollowNode1" presStyleIdx="1" presStyleCnt="10">
        <dgm:presLayoutVars>
          <dgm:chMax val="0"/>
          <dgm:bulletEnabled val="1"/>
        </dgm:presLayoutVars>
      </dgm:prSet>
      <dgm:spPr/>
      <dgm:t>
        <a:bodyPr/>
        <a:lstStyle/>
        <a:p>
          <a:endParaRPr lang="en-US"/>
        </a:p>
      </dgm:t>
    </dgm:pt>
    <dgm:pt modelId="{0A29827D-1192-45FF-9ADC-DF3D522AA1CC}" type="pres">
      <dgm:prSet presAssocID="{86F11B66-14EB-4DD0-957E-45C3B6E8DC9C}" presName="sibTrans" presStyleLbl="sibTrans2D1" presStyleIdx="2" presStyleCnt="10"/>
      <dgm:spPr/>
      <dgm:t>
        <a:bodyPr/>
        <a:lstStyle/>
        <a:p>
          <a:endParaRPr lang="en-US"/>
        </a:p>
      </dgm:t>
    </dgm:pt>
    <dgm:pt modelId="{A4431659-1E42-4B81-AEA5-7CEA29171B91}" type="pres">
      <dgm:prSet presAssocID="{B1299800-3B08-43FE-B5E4-2A9AEB6ED98A}" presName="child" presStyleLbl="alignAccFollowNode1" presStyleIdx="2" presStyleCnt="10">
        <dgm:presLayoutVars>
          <dgm:chMax val="0"/>
          <dgm:bulletEnabled val="1"/>
        </dgm:presLayoutVars>
      </dgm:prSet>
      <dgm:spPr/>
      <dgm:t>
        <a:bodyPr/>
        <a:lstStyle/>
        <a:p>
          <a:endParaRPr lang="en-US"/>
        </a:p>
      </dgm:t>
    </dgm:pt>
    <dgm:pt modelId="{CDCF7578-13F7-4D4E-A51B-5F6778E25104}" type="pres">
      <dgm:prSet presAssocID="{85FF1753-6CD0-4D82-BAC9-E51DE07A5A3C}" presName="sibTrans" presStyleLbl="sibTrans2D1" presStyleIdx="3" presStyleCnt="10"/>
      <dgm:spPr/>
      <dgm:t>
        <a:bodyPr/>
        <a:lstStyle/>
        <a:p>
          <a:endParaRPr lang="en-US"/>
        </a:p>
      </dgm:t>
    </dgm:pt>
    <dgm:pt modelId="{60A44D10-4A62-4D6A-95B5-3BF65E7C08BB}" type="pres">
      <dgm:prSet presAssocID="{EC0225B4-475E-43BE-8F35-0D81039D4A39}" presName="child" presStyleLbl="alignAccFollowNode1" presStyleIdx="3" presStyleCnt="10">
        <dgm:presLayoutVars>
          <dgm:chMax val="0"/>
          <dgm:bulletEnabled val="1"/>
        </dgm:presLayoutVars>
      </dgm:prSet>
      <dgm:spPr/>
      <dgm:t>
        <a:bodyPr/>
        <a:lstStyle/>
        <a:p>
          <a:endParaRPr lang="en-US"/>
        </a:p>
      </dgm:t>
    </dgm:pt>
    <dgm:pt modelId="{E179B97C-BC53-492D-B536-9E1159B42B44}" type="pres">
      <dgm:prSet presAssocID="{DECF2628-7957-4D61-9242-BF6343AA4A0A}" presName="hSp" presStyleCnt="0"/>
      <dgm:spPr/>
    </dgm:pt>
    <dgm:pt modelId="{03521669-B356-4125-8B50-E95B4405106B}" type="pres">
      <dgm:prSet presAssocID="{07FDA002-2073-405A-863F-2143D44B1E0E}" presName="vertFlow" presStyleCnt="0"/>
      <dgm:spPr/>
    </dgm:pt>
    <dgm:pt modelId="{DCE99480-BD51-48E4-9BBB-39F51698E0BD}" type="pres">
      <dgm:prSet presAssocID="{07FDA002-2073-405A-863F-2143D44B1E0E}" presName="header" presStyleLbl="node1" presStyleIdx="1" presStyleCnt="3"/>
      <dgm:spPr/>
      <dgm:t>
        <a:bodyPr/>
        <a:lstStyle/>
        <a:p>
          <a:endParaRPr lang="en-US"/>
        </a:p>
      </dgm:t>
    </dgm:pt>
    <dgm:pt modelId="{B2753731-AD3E-421D-ACC2-4C0B5CCC0824}" type="pres">
      <dgm:prSet presAssocID="{6B240EA6-B97E-4549-847D-AEDB28F782F6}" presName="parTrans" presStyleLbl="sibTrans2D1" presStyleIdx="4" presStyleCnt="10"/>
      <dgm:spPr/>
      <dgm:t>
        <a:bodyPr/>
        <a:lstStyle/>
        <a:p>
          <a:endParaRPr lang="en-US"/>
        </a:p>
      </dgm:t>
    </dgm:pt>
    <dgm:pt modelId="{8EB11FE3-E223-45B3-AB5D-ECE386A1301E}" type="pres">
      <dgm:prSet presAssocID="{762C81C3-175F-4DA6-BD1F-A17EC7769E7D}" presName="child" presStyleLbl="alignAccFollowNode1" presStyleIdx="4" presStyleCnt="10">
        <dgm:presLayoutVars>
          <dgm:chMax val="0"/>
          <dgm:bulletEnabled val="1"/>
        </dgm:presLayoutVars>
      </dgm:prSet>
      <dgm:spPr/>
      <dgm:t>
        <a:bodyPr/>
        <a:lstStyle/>
        <a:p>
          <a:endParaRPr lang="en-US"/>
        </a:p>
      </dgm:t>
    </dgm:pt>
    <dgm:pt modelId="{2F0D59F3-17D0-4AD8-8BB3-F692F73E7916}" type="pres">
      <dgm:prSet presAssocID="{FC73C107-A1CB-4F02-BAF5-AE07D3966033}" presName="sibTrans" presStyleLbl="sibTrans2D1" presStyleIdx="5" presStyleCnt="10"/>
      <dgm:spPr/>
      <dgm:t>
        <a:bodyPr/>
        <a:lstStyle/>
        <a:p>
          <a:endParaRPr lang="en-US"/>
        </a:p>
      </dgm:t>
    </dgm:pt>
    <dgm:pt modelId="{03B593B7-163A-47D4-BC68-9200140C48D7}" type="pres">
      <dgm:prSet presAssocID="{B81CBF53-5D4D-481B-9EF8-0D10A2952B55}" presName="child" presStyleLbl="alignAccFollowNode1" presStyleIdx="5" presStyleCnt="10">
        <dgm:presLayoutVars>
          <dgm:chMax val="0"/>
          <dgm:bulletEnabled val="1"/>
        </dgm:presLayoutVars>
      </dgm:prSet>
      <dgm:spPr/>
      <dgm:t>
        <a:bodyPr/>
        <a:lstStyle/>
        <a:p>
          <a:endParaRPr lang="en-US"/>
        </a:p>
      </dgm:t>
    </dgm:pt>
    <dgm:pt modelId="{5788EC89-52D5-4B49-80A3-0863FBDA76E8}" type="pres">
      <dgm:prSet presAssocID="{61E6B86D-3E0D-48A4-AA72-0AB20EAC3C73}" presName="sibTrans" presStyleLbl="sibTrans2D1" presStyleIdx="6" presStyleCnt="10"/>
      <dgm:spPr/>
      <dgm:t>
        <a:bodyPr/>
        <a:lstStyle/>
        <a:p>
          <a:endParaRPr lang="en-US"/>
        </a:p>
      </dgm:t>
    </dgm:pt>
    <dgm:pt modelId="{9CD6304B-D4B0-4C81-AEF2-4978C6EAE8AC}" type="pres">
      <dgm:prSet presAssocID="{43145DA1-6BC3-4B89-A6D8-843E5B9476C8}" presName="child" presStyleLbl="alignAccFollowNode1" presStyleIdx="6" presStyleCnt="10">
        <dgm:presLayoutVars>
          <dgm:chMax val="0"/>
          <dgm:bulletEnabled val="1"/>
        </dgm:presLayoutVars>
      </dgm:prSet>
      <dgm:spPr/>
      <dgm:t>
        <a:bodyPr/>
        <a:lstStyle/>
        <a:p>
          <a:endParaRPr lang="en-US"/>
        </a:p>
      </dgm:t>
    </dgm:pt>
    <dgm:pt modelId="{034D8BA8-A94F-4DC6-B42B-2EEDFD951ED0}" type="pres">
      <dgm:prSet presAssocID="{5E2E97E2-D40B-428B-B738-405EA7B46B4F}" presName="sibTrans" presStyleLbl="sibTrans2D1" presStyleIdx="7" presStyleCnt="10"/>
      <dgm:spPr/>
      <dgm:t>
        <a:bodyPr/>
        <a:lstStyle/>
        <a:p>
          <a:endParaRPr lang="en-US"/>
        </a:p>
      </dgm:t>
    </dgm:pt>
    <dgm:pt modelId="{06C66CAE-77A4-49EE-BEBA-CE23EE1E0CA8}" type="pres">
      <dgm:prSet presAssocID="{577F2DF3-3A22-4053-B5B4-2DE7D417193F}" presName="child" presStyleLbl="alignAccFollowNode1" presStyleIdx="7" presStyleCnt="10">
        <dgm:presLayoutVars>
          <dgm:chMax val="0"/>
          <dgm:bulletEnabled val="1"/>
        </dgm:presLayoutVars>
      </dgm:prSet>
      <dgm:spPr/>
      <dgm:t>
        <a:bodyPr/>
        <a:lstStyle/>
        <a:p>
          <a:endParaRPr lang="en-US"/>
        </a:p>
      </dgm:t>
    </dgm:pt>
    <dgm:pt modelId="{FAC1E1F2-B1BE-4F52-8600-866AF89465EE}" type="pres">
      <dgm:prSet presAssocID="{07FDA002-2073-405A-863F-2143D44B1E0E}" presName="hSp" presStyleCnt="0"/>
      <dgm:spPr/>
    </dgm:pt>
    <dgm:pt modelId="{5898F037-70E8-4040-AED4-6CD18AC64F11}" type="pres">
      <dgm:prSet presAssocID="{B69BE62E-5C07-4F4A-9194-7AF0D5C4E731}" presName="vertFlow" presStyleCnt="0"/>
      <dgm:spPr/>
    </dgm:pt>
    <dgm:pt modelId="{AC898DEF-FAEF-4F7C-B8C1-0754A5B19AB0}" type="pres">
      <dgm:prSet presAssocID="{B69BE62E-5C07-4F4A-9194-7AF0D5C4E731}" presName="header" presStyleLbl="node1" presStyleIdx="2" presStyleCnt="3"/>
      <dgm:spPr/>
      <dgm:t>
        <a:bodyPr/>
        <a:lstStyle/>
        <a:p>
          <a:endParaRPr lang="en-US"/>
        </a:p>
      </dgm:t>
    </dgm:pt>
    <dgm:pt modelId="{A138E87E-E9AF-4B11-8DE9-F90E6FB2E99A}" type="pres">
      <dgm:prSet presAssocID="{3252D90F-0323-4E24-B991-5C36C78120F4}" presName="parTrans" presStyleLbl="sibTrans2D1" presStyleIdx="8" presStyleCnt="10"/>
      <dgm:spPr/>
      <dgm:t>
        <a:bodyPr/>
        <a:lstStyle/>
        <a:p>
          <a:endParaRPr lang="en-US"/>
        </a:p>
      </dgm:t>
    </dgm:pt>
    <dgm:pt modelId="{FCB26CC2-6BAC-4CBF-9893-75F404B91645}" type="pres">
      <dgm:prSet presAssocID="{C1177E02-3AB7-4A32-A8A8-461D5C9FB596}" presName="child" presStyleLbl="alignAccFollowNode1" presStyleIdx="8" presStyleCnt="10">
        <dgm:presLayoutVars>
          <dgm:chMax val="0"/>
          <dgm:bulletEnabled val="1"/>
        </dgm:presLayoutVars>
      </dgm:prSet>
      <dgm:spPr/>
      <dgm:t>
        <a:bodyPr/>
        <a:lstStyle/>
        <a:p>
          <a:endParaRPr lang="en-US"/>
        </a:p>
      </dgm:t>
    </dgm:pt>
    <dgm:pt modelId="{EDEA3EEE-BFEC-4BC8-91A3-C99A016F1BB6}" type="pres">
      <dgm:prSet presAssocID="{10232D8A-0428-41D5-AD0C-16D851746BD9}" presName="sibTrans" presStyleLbl="sibTrans2D1" presStyleIdx="9" presStyleCnt="10"/>
      <dgm:spPr/>
      <dgm:t>
        <a:bodyPr/>
        <a:lstStyle/>
        <a:p>
          <a:endParaRPr lang="en-US"/>
        </a:p>
      </dgm:t>
    </dgm:pt>
    <dgm:pt modelId="{17D35A92-06FB-4C6C-AFA7-3ED30A4D2084}" type="pres">
      <dgm:prSet presAssocID="{460D6F85-66C4-4974-B6DD-F06FF136FF33}" presName="child" presStyleLbl="alignAccFollowNode1" presStyleIdx="9" presStyleCnt="10">
        <dgm:presLayoutVars>
          <dgm:chMax val="0"/>
          <dgm:bulletEnabled val="1"/>
        </dgm:presLayoutVars>
      </dgm:prSet>
      <dgm:spPr/>
      <dgm:t>
        <a:bodyPr/>
        <a:lstStyle/>
        <a:p>
          <a:endParaRPr lang="en-US"/>
        </a:p>
      </dgm:t>
    </dgm:pt>
  </dgm:ptLst>
  <dgm:cxnLst>
    <dgm:cxn modelId="{A94F698F-7670-4B50-B21E-C290A38E9A74}" srcId="{DECF2628-7957-4D61-9242-BF6343AA4A0A}" destId="{B1299800-3B08-43FE-B5E4-2A9AEB6ED98A}" srcOrd="2" destOrd="0" parTransId="{C8C56A0C-7343-4FB5-AB6F-E25A251D05B8}" sibTransId="{85FF1753-6CD0-4D82-BAC9-E51DE07A5A3C}"/>
    <dgm:cxn modelId="{D01251E9-2F8F-4E87-9A7C-C234CD1EB3DC}" type="presOf" srcId="{567244CB-128F-49E6-992D-478FF5250658}" destId="{D2BD6F2E-8492-4957-B872-1BA855B01690}" srcOrd="0" destOrd="0" presId="urn:microsoft.com/office/officeart/2005/8/layout/lProcess1"/>
    <dgm:cxn modelId="{ED5B2E33-68F8-4CD1-97C9-06C98C0407FC}" type="presOf" srcId="{FC73C107-A1CB-4F02-BAF5-AE07D3966033}" destId="{2F0D59F3-17D0-4AD8-8BB3-F692F73E7916}" srcOrd="0" destOrd="0" presId="urn:microsoft.com/office/officeart/2005/8/layout/lProcess1"/>
    <dgm:cxn modelId="{A215EDE9-F8EC-48A2-A47B-F1EC54C056A5}" srcId="{07FDA002-2073-405A-863F-2143D44B1E0E}" destId="{B81CBF53-5D4D-481B-9EF8-0D10A2952B55}" srcOrd="1" destOrd="0" parTransId="{80AD70E9-ABE2-4046-807B-C4744BE164A0}" sibTransId="{61E6B86D-3E0D-48A4-AA72-0AB20EAC3C73}"/>
    <dgm:cxn modelId="{648B93F7-9CAD-4960-ACB4-379760C8B95B}" type="presOf" srcId="{B81CBF53-5D4D-481B-9EF8-0D10A2952B55}" destId="{03B593B7-163A-47D4-BC68-9200140C48D7}" srcOrd="0" destOrd="0" presId="urn:microsoft.com/office/officeart/2005/8/layout/lProcess1"/>
    <dgm:cxn modelId="{84BDFC32-9D98-4471-BE05-D00B002E5D4C}" type="presOf" srcId="{460D6F85-66C4-4974-B6DD-F06FF136FF33}" destId="{17D35A92-06FB-4C6C-AFA7-3ED30A4D2084}" srcOrd="0" destOrd="0" presId="urn:microsoft.com/office/officeart/2005/8/layout/lProcess1"/>
    <dgm:cxn modelId="{8CEEBEBC-1622-4BF9-86CD-5FD44B826CF5}" type="presOf" srcId="{86F11B66-14EB-4DD0-957E-45C3B6E8DC9C}" destId="{0A29827D-1192-45FF-9ADC-DF3D522AA1CC}" srcOrd="0" destOrd="0" presId="urn:microsoft.com/office/officeart/2005/8/layout/lProcess1"/>
    <dgm:cxn modelId="{149D031A-EB6A-410E-ABD9-5B18E6D6B752}" type="presOf" srcId="{85FF1753-6CD0-4D82-BAC9-E51DE07A5A3C}" destId="{CDCF7578-13F7-4D4E-A51B-5F6778E25104}" srcOrd="0" destOrd="0" presId="urn:microsoft.com/office/officeart/2005/8/layout/lProcess1"/>
    <dgm:cxn modelId="{87AC4AC7-3520-4681-B203-B76B6941CB46}" srcId="{B69BE62E-5C07-4F4A-9194-7AF0D5C4E731}" destId="{C1177E02-3AB7-4A32-A8A8-461D5C9FB596}" srcOrd="0" destOrd="0" parTransId="{3252D90F-0323-4E24-B991-5C36C78120F4}" sibTransId="{10232D8A-0428-41D5-AD0C-16D851746BD9}"/>
    <dgm:cxn modelId="{6C027B61-1751-4F7E-BD7A-E8A4619D1CAA}" srcId="{DECF2628-7957-4D61-9242-BF6343AA4A0A}" destId="{40EF48DD-9B9F-4CB3-9B74-86D40728688F}" srcOrd="1" destOrd="0" parTransId="{1FF8391A-3786-41EC-BFD0-E6FD79331EC5}" sibTransId="{86F11B66-14EB-4DD0-957E-45C3B6E8DC9C}"/>
    <dgm:cxn modelId="{BCFD4D5A-84DD-4F6D-8E5A-71A495B38DEC}" srcId="{29EECDA2-A18C-459B-A947-0F3EDA400384}" destId="{07FDA002-2073-405A-863F-2143D44B1E0E}" srcOrd="1" destOrd="0" parTransId="{EAE41FDA-9DC6-423C-B4CA-6CD6A025D20C}" sibTransId="{C20FE46C-45E7-4466-9295-3A8E6CB6D6F7}"/>
    <dgm:cxn modelId="{2B38F05F-028B-4E10-B623-D0DA4A6AB8CA}" type="presOf" srcId="{577F2DF3-3A22-4053-B5B4-2DE7D417193F}" destId="{06C66CAE-77A4-49EE-BEBA-CE23EE1E0CA8}" srcOrd="0" destOrd="0" presId="urn:microsoft.com/office/officeart/2005/8/layout/lProcess1"/>
    <dgm:cxn modelId="{CC4E87B1-F509-4EF2-8323-71D1BCFF6EA9}" srcId="{07FDA002-2073-405A-863F-2143D44B1E0E}" destId="{762C81C3-175F-4DA6-BD1F-A17EC7769E7D}" srcOrd="0" destOrd="0" parTransId="{6B240EA6-B97E-4549-847D-AEDB28F782F6}" sibTransId="{FC73C107-A1CB-4F02-BAF5-AE07D3966033}"/>
    <dgm:cxn modelId="{2D2F89B0-2D37-4400-8128-A129191CD679}" type="presOf" srcId="{B1299800-3B08-43FE-B5E4-2A9AEB6ED98A}" destId="{A4431659-1E42-4B81-AEA5-7CEA29171B91}" srcOrd="0" destOrd="0" presId="urn:microsoft.com/office/officeart/2005/8/layout/lProcess1"/>
    <dgm:cxn modelId="{C2860502-6995-4524-8432-FA6792765C84}" type="presOf" srcId="{611E0E0D-AD59-4E4B-9CBD-51FE08FABD4C}" destId="{A9C43238-BD66-4177-A521-A9B37D229E5B}" srcOrd="0" destOrd="0" presId="urn:microsoft.com/office/officeart/2005/8/layout/lProcess1"/>
    <dgm:cxn modelId="{FB2D27BE-EA16-4105-8AFB-8F28BC109FBD}" type="presOf" srcId="{07FDA002-2073-405A-863F-2143D44B1E0E}" destId="{DCE99480-BD51-48E4-9BBB-39F51698E0BD}" srcOrd="0" destOrd="0" presId="urn:microsoft.com/office/officeart/2005/8/layout/lProcess1"/>
    <dgm:cxn modelId="{556319B1-2489-4996-8C66-305EAA584793}" srcId="{B69BE62E-5C07-4F4A-9194-7AF0D5C4E731}" destId="{460D6F85-66C4-4974-B6DD-F06FF136FF33}" srcOrd="1" destOrd="0" parTransId="{EB7981BC-79D4-4BC0-AA7F-51127338F856}" sibTransId="{53A8AC98-B374-485C-B4B4-AB91C879B143}"/>
    <dgm:cxn modelId="{755645E9-1459-4F4C-ADFF-FBD2B0773545}" srcId="{07FDA002-2073-405A-863F-2143D44B1E0E}" destId="{43145DA1-6BC3-4B89-A6D8-843E5B9476C8}" srcOrd="2" destOrd="0" parTransId="{493B3FE8-6AD7-4470-B127-D1C867E4AE99}" sibTransId="{5E2E97E2-D40B-428B-B738-405EA7B46B4F}"/>
    <dgm:cxn modelId="{6A66FCC4-08FF-44EE-A57A-E3FBFE5E3D50}" type="presOf" srcId="{6B240EA6-B97E-4549-847D-AEDB28F782F6}" destId="{B2753731-AD3E-421D-ACC2-4C0B5CCC0824}" srcOrd="0" destOrd="0" presId="urn:microsoft.com/office/officeart/2005/8/layout/lProcess1"/>
    <dgm:cxn modelId="{49F47CA5-F5AF-450C-882A-B1251159F11A}" type="presOf" srcId="{29EECDA2-A18C-459B-A947-0F3EDA400384}" destId="{3ED00065-E6C3-4540-83AA-3375397722AB}" srcOrd="0" destOrd="0" presId="urn:microsoft.com/office/officeart/2005/8/layout/lProcess1"/>
    <dgm:cxn modelId="{E4879013-8844-447D-A77C-4B8F2B274E11}" srcId="{07FDA002-2073-405A-863F-2143D44B1E0E}" destId="{577F2DF3-3A22-4053-B5B4-2DE7D417193F}" srcOrd="3" destOrd="0" parTransId="{B327BE59-7856-49B1-9859-48B6EC5CD63A}" sibTransId="{63C811CD-9D1B-4E5D-8BB6-6E16CEC00DE7}"/>
    <dgm:cxn modelId="{BD2FD976-BE75-4117-9754-FE19DC4A5906}" type="presOf" srcId="{5E2E97E2-D40B-428B-B738-405EA7B46B4F}" destId="{034D8BA8-A94F-4DC6-B42B-2EEDFD951ED0}" srcOrd="0" destOrd="0" presId="urn:microsoft.com/office/officeart/2005/8/layout/lProcess1"/>
    <dgm:cxn modelId="{5C144A77-EB9F-46C2-BE84-07F31F44C236}" type="presOf" srcId="{3252D90F-0323-4E24-B991-5C36C78120F4}" destId="{A138E87E-E9AF-4B11-8DE9-F90E6FB2E99A}" srcOrd="0" destOrd="0" presId="urn:microsoft.com/office/officeart/2005/8/layout/lProcess1"/>
    <dgm:cxn modelId="{38E98D6F-4D4C-4FF4-B200-9F7A97B06936}" srcId="{DECF2628-7957-4D61-9242-BF6343AA4A0A}" destId="{611E0E0D-AD59-4E4B-9CBD-51FE08FABD4C}" srcOrd="0" destOrd="0" parTransId="{70A42E38-1427-4CF8-89E5-46FE8300556E}" sibTransId="{567244CB-128F-49E6-992D-478FF5250658}"/>
    <dgm:cxn modelId="{C5256731-1BED-41C5-8669-C37B0CB831AE}" type="presOf" srcId="{61E6B86D-3E0D-48A4-AA72-0AB20EAC3C73}" destId="{5788EC89-52D5-4B49-80A3-0863FBDA76E8}" srcOrd="0" destOrd="0" presId="urn:microsoft.com/office/officeart/2005/8/layout/lProcess1"/>
    <dgm:cxn modelId="{FD722E57-1A0A-4E4B-A2FF-4AA866EE7505}" srcId="{DECF2628-7957-4D61-9242-BF6343AA4A0A}" destId="{EC0225B4-475E-43BE-8F35-0D81039D4A39}" srcOrd="3" destOrd="0" parTransId="{07E3576B-57DD-4487-B817-E99126FFD380}" sibTransId="{B62BDDCD-5E38-4FE5-901A-1C69CEA5EBDD}"/>
    <dgm:cxn modelId="{3E4FF3B1-EF2B-4291-9F14-D03B9DA14838}" type="presOf" srcId="{B69BE62E-5C07-4F4A-9194-7AF0D5C4E731}" destId="{AC898DEF-FAEF-4F7C-B8C1-0754A5B19AB0}" srcOrd="0" destOrd="0" presId="urn:microsoft.com/office/officeart/2005/8/layout/lProcess1"/>
    <dgm:cxn modelId="{72B6FFF2-AAD7-4043-A9D5-22102912F8C7}" srcId="{29EECDA2-A18C-459B-A947-0F3EDA400384}" destId="{B69BE62E-5C07-4F4A-9194-7AF0D5C4E731}" srcOrd="2" destOrd="0" parTransId="{A2810A65-FD2C-4577-9F05-8FA5E266B38A}" sibTransId="{541711E6-851C-4ABE-A778-DAE5EC4DB61B}"/>
    <dgm:cxn modelId="{EB6C84E3-D642-4CDC-AAAE-FA46A428591D}" type="presOf" srcId="{EC0225B4-475E-43BE-8F35-0D81039D4A39}" destId="{60A44D10-4A62-4D6A-95B5-3BF65E7C08BB}" srcOrd="0" destOrd="0" presId="urn:microsoft.com/office/officeart/2005/8/layout/lProcess1"/>
    <dgm:cxn modelId="{A49BF69B-8A4B-4646-9560-FED9389DA82F}" type="presOf" srcId="{C1177E02-3AB7-4A32-A8A8-461D5C9FB596}" destId="{FCB26CC2-6BAC-4CBF-9893-75F404B91645}" srcOrd="0" destOrd="0" presId="urn:microsoft.com/office/officeart/2005/8/layout/lProcess1"/>
    <dgm:cxn modelId="{B028D93C-1CAC-404F-9EFC-95F450A5799E}" type="presOf" srcId="{70A42E38-1427-4CF8-89E5-46FE8300556E}" destId="{7A9F800B-C040-45E3-8209-69DEC0DAD845}" srcOrd="0" destOrd="0" presId="urn:microsoft.com/office/officeart/2005/8/layout/lProcess1"/>
    <dgm:cxn modelId="{38A81B6E-C4B1-4BA0-B928-38DDC2D27DE0}" type="presOf" srcId="{DECF2628-7957-4D61-9242-BF6343AA4A0A}" destId="{FA5CD30E-96FE-4205-B369-2219AE5F8BC1}" srcOrd="0" destOrd="0" presId="urn:microsoft.com/office/officeart/2005/8/layout/lProcess1"/>
    <dgm:cxn modelId="{06A36A80-D6D9-419E-86C6-9AF4AAB77CDA}" srcId="{29EECDA2-A18C-459B-A947-0F3EDA400384}" destId="{DECF2628-7957-4D61-9242-BF6343AA4A0A}" srcOrd="0" destOrd="0" parTransId="{6F750998-B886-4F3E-9CF1-B0A24384E5C7}" sibTransId="{69B6D74C-29EB-49C6-90B3-8353CECB4F05}"/>
    <dgm:cxn modelId="{C7ACFBD9-FB0A-4491-9067-41924BE036F1}" type="presOf" srcId="{10232D8A-0428-41D5-AD0C-16D851746BD9}" destId="{EDEA3EEE-BFEC-4BC8-91A3-C99A016F1BB6}" srcOrd="0" destOrd="0" presId="urn:microsoft.com/office/officeart/2005/8/layout/lProcess1"/>
    <dgm:cxn modelId="{3DF39100-1B2D-47B9-83DB-7AE5EC863DEE}" type="presOf" srcId="{762C81C3-175F-4DA6-BD1F-A17EC7769E7D}" destId="{8EB11FE3-E223-45B3-AB5D-ECE386A1301E}" srcOrd="0" destOrd="0" presId="urn:microsoft.com/office/officeart/2005/8/layout/lProcess1"/>
    <dgm:cxn modelId="{88764124-1DED-4977-98B5-742CCE4C016E}" type="presOf" srcId="{40EF48DD-9B9F-4CB3-9B74-86D40728688F}" destId="{D52A09EF-D9B8-48CE-B811-019111DDDB18}" srcOrd="0" destOrd="0" presId="urn:microsoft.com/office/officeart/2005/8/layout/lProcess1"/>
    <dgm:cxn modelId="{D157FF98-1173-4BE2-A7F8-93D2FA1DAC73}" type="presOf" srcId="{43145DA1-6BC3-4B89-A6D8-843E5B9476C8}" destId="{9CD6304B-D4B0-4C81-AEF2-4978C6EAE8AC}" srcOrd="0" destOrd="0" presId="urn:microsoft.com/office/officeart/2005/8/layout/lProcess1"/>
    <dgm:cxn modelId="{44667CAA-F8B7-48A9-9E9F-FFA3B7BBB5F1}" type="presParOf" srcId="{3ED00065-E6C3-4540-83AA-3375397722AB}" destId="{8785CB13-791C-453A-9E0A-B565F2245918}" srcOrd="0" destOrd="0" presId="urn:microsoft.com/office/officeart/2005/8/layout/lProcess1"/>
    <dgm:cxn modelId="{F708DAB1-5954-4F55-9D30-3B7F9F79CB26}" type="presParOf" srcId="{8785CB13-791C-453A-9E0A-B565F2245918}" destId="{FA5CD30E-96FE-4205-B369-2219AE5F8BC1}" srcOrd="0" destOrd="0" presId="urn:microsoft.com/office/officeart/2005/8/layout/lProcess1"/>
    <dgm:cxn modelId="{FFC6F29D-699F-4B2B-B5D8-5541DEABA79D}" type="presParOf" srcId="{8785CB13-791C-453A-9E0A-B565F2245918}" destId="{7A9F800B-C040-45E3-8209-69DEC0DAD845}" srcOrd="1" destOrd="0" presId="urn:microsoft.com/office/officeart/2005/8/layout/lProcess1"/>
    <dgm:cxn modelId="{73E2A1F8-6B70-4E88-9B13-DC631DAF1D71}" type="presParOf" srcId="{8785CB13-791C-453A-9E0A-B565F2245918}" destId="{A9C43238-BD66-4177-A521-A9B37D229E5B}" srcOrd="2" destOrd="0" presId="urn:microsoft.com/office/officeart/2005/8/layout/lProcess1"/>
    <dgm:cxn modelId="{DD74FD3C-7069-4C25-A7BD-0CEED9F9F0B9}" type="presParOf" srcId="{8785CB13-791C-453A-9E0A-B565F2245918}" destId="{D2BD6F2E-8492-4957-B872-1BA855B01690}" srcOrd="3" destOrd="0" presId="urn:microsoft.com/office/officeart/2005/8/layout/lProcess1"/>
    <dgm:cxn modelId="{74E18915-B9C2-4E0C-926D-8AB693FF6C46}" type="presParOf" srcId="{8785CB13-791C-453A-9E0A-B565F2245918}" destId="{D52A09EF-D9B8-48CE-B811-019111DDDB18}" srcOrd="4" destOrd="0" presId="urn:microsoft.com/office/officeart/2005/8/layout/lProcess1"/>
    <dgm:cxn modelId="{900D00BC-B38E-4B68-BE41-B3B30D549DC2}" type="presParOf" srcId="{8785CB13-791C-453A-9E0A-B565F2245918}" destId="{0A29827D-1192-45FF-9ADC-DF3D522AA1CC}" srcOrd="5" destOrd="0" presId="urn:microsoft.com/office/officeart/2005/8/layout/lProcess1"/>
    <dgm:cxn modelId="{CA95F53E-C569-4923-8BCE-A750FA04BF47}" type="presParOf" srcId="{8785CB13-791C-453A-9E0A-B565F2245918}" destId="{A4431659-1E42-4B81-AEA5-7CEA29171B91}" srcOrd="6" destOrd="0" presId="urn:microsoft.com/office/officeart/2005/8/layout/lProcess1"/>
    <dgm:cxn modelId="{4161B496-31CA-4021-86C0-FD291D9D9D0D}" type="presParOf" srcId="{8785CB13-791C-453A-9E0A-B565F2245918}" destId="{CDCF7578-13F7-4D4E-A51B-5F6778E25104}" srcOrd="7" destOrd="0" presId="urn:microsoft.com/office/officeart/2005/8/layout/lProcess1"/>
    <dgm:cxn modelId="{91E3FED5-C66A-41EB-9304-EE00C3C01C5F}" type="presParOf" srcId="{8785CB13-791C-453A-9E0A-B565F2245918}" destId="{60A44D10-4A62-4D6A-95B5-3BF65E7C08BB}" srcOrd="8" destOrd="0" presId="urn:microsoft.com/office/officeart/2005/8/layout/lProcess1"/>
    <dgm:cxn modelId="{EFCD1F9F-FC66-4515-9A0E-9D52D567B007}" type="presParOf" srcId="{3ED00065-E6C3-4540-83AA-3375397722AB}" destId="{E179B97C-BC53-492D-B536-9E1159B42B44}" srcOrd="1" destOrd="0" presId="urn:microsoft.com/office/officeart/2005/8/layout/lProcess1"/>
    <dgm:cxn modelId="{6E3A6A7E-D057-4DCF-B204-CCF9F52DDF64}" type="presParOf" srcId="{3ED00065-E6C3-4540-83AA-3375397722AB}" destId="{03521669-B356-4125-8B50-E95B4405106B}" srcOrd="2" destOrd="0" presId="urn:microsoft.com/office/officeart/2005/8/layout/lProcess1"/>
    <dgm:cxn modelId="{DE70F4AF-0476-4690-9C20-1F51BB751D7E}" type="presParOf" srcId="{03521669-B356-4125-8B50-E95B4405106B}" destId="{DCE99480-BD51-48E4-9BBB-39F51698E0BD}" srcOrd="0" destOrd="0" presId="urn:microsoft.com/office/officeart/2005/8/layout/lProcess1"/>
    <dgm:cxn modelId="{2DD1F8E8-0201-4E62-9E89-D0831586A495}" type="presParOf" srcId="{03521669-B356-4125-8B50-E95B4405106B}" destId="{B2753731-AD3E-421D-ACC2-4C0B5CCC0824}" srcOrd="1" destOrd="0" presId="urn:microsoft.com/office/officeart/2005/8/layout/lProcess1"/>
    <dgm:cxn modelId="{546DE443-F450-49E0-BBD9-949DF31DCCBF}" type="presParOf" srcId="{03521669-B356-4125-8B50-E95B4405106B}" destId="{8EB11FE3-E223-45B3-AB5D-ECE386A1301E}" srcOrd="2" destOrd="0" presId="urn:microsoft.com/office/officeart/2005/8/layout/lProcess1"/>
    <dgm:cxn modelId="{2E8FC186-8E23-41CE-A90F-9DA6DC7905B1}" type="presParOf" srcId="{03521669-B356-4125-8B50-E95B4405106B}" destId="{2F0D59F3-17D0-4AD8-8BB3-F692F73E7916}" srcOrd="3" destOrd="0" presId="urn:microsoft.com/office/officeart/2005/8/layout/lProcess1"/>
    <dgm:cxn modelId="{B3CA35C8-E2B4-4AF9-A767-0808CE4D061F}" type="presParOf" srcId="{03521669-B356-4125-8B50-E95B4405106B}" destId="{03B593B7-163A-47D4-BC68-9200140C48D7}" srcOrd="4" destOrd="0" presId="urn:microsoft.com/office/officeart/2005/8/layout/lProcess1"/>
    <dgm:cxn modelId="{33CE97DC-35AD-46D1-8D83-95E4DEC6722D}" type="presParOf" srcId="{03521669-B356-4125-8B50-E95B4405106B}" destId="{5788EC89-52D5-4B49-80A3-0863FBDA76E8}" srcOrd="5" destOrd="0" presId="urn:microsoft.com/office/officeart/2005/8/layout/lProcess1"/>
    <dgm:cxn modelId="{A5620B80-3CE6-4282-BD2B-20D2D8484F0D}" type="presParOf" srcId="{03521669-B356-4125-8B50-E95B4405106B}" destId="{9CD6304B-D4B0-4C81-AEF2-4978C6EAE8AC}" srcOrd="6" destOrd="0" presId="urn:microsoft.com/office/officeart/2005/8/layout/lProcess1"/>
    <dgm:cxn modelId="{A44D77C9-70E5-4419-9586-48AE0C9C6E90}" type="presParOf" srcId="{03521669-B356-4125-8B50-E95B4405106B}" destId="{034D8BA8-A94F-4DC6-B42B-2EEDFD951ED0}" srcOrd="7" destOrd="0" presId="urn:microsoft.com/office/officeart/2005/8/layout/lProcess1"/>
    <dgm:cxn modelId="{3829DB42-C891-4CFC-8E2E-8D8E1B9D8F43}" type="presParOf" srcId="{03521669-B356-4125-8B50-E95B4405106B}" destId="{06C66CAE-77A4-49EE-BEBA-CE23EE1E0CA8}" srcOrd="8" destOrd="0" presId="urn:microsoft.com/office/officeart/2005/8/layout/lProcess1"/>
    <dgm:cxn modelId="{6E63892A-0846-405F-8392-CC2E07E5520E}" type="presParOf" srcId="{3ED00065-E6C3-4540-83AA-3375397722AB}" destId="{FAC1E1F2-B1BE-4F52-8600-866AF89465EE}" srcOrd="3" destOrd="0" presId="urn:microsoft.com/office/officeart/2005/8/layout/lProcess1"/>
    <dgm:cxn modelId="{FF2D697F-CD08-416E-B0DF-481A8DFF34A6}" type="presParOf" srcId="{3ED00065-E6C3-4540-83AA-3375397722AB}" destId="{5898F037-70E8-4040-AED4-6CD18AC64F11}" srcOrd="4" destOrd="0" presId="urn:microsoft.com/office/officeart/2005/8/layout/lProcess1"/>
    <dgm:cxn modelId="{B225892B-5C8B-4B65-8843-C5AE7B88421A}" type="presParOf" srcId="{5898F037-70E8-4040-AED4-6CD18AC64F11}" destId="{AC898DEF-FAEF-4F7C-B8C1-0754A5B19AB0}" srcOrd="0" destOrd="0" presId="urn:microsoft.com/office/officeart/2005/8/layout/lProcess1"/>
    <dgm:cxn modelId="{138DF64F-DF45-4393-BF79-73ECF8FA4158}" type="presParOf" srcId="{5898F037-70E8-4040-AED4-6CD18AC64F11}" destId="{A138E87E-E9AF-4B11-8DE9-F90E6FB2E99A}" srcOrd="1" destOrd="0" presId="urn:microsoft.com/office/officeart/2005/8/layout/lProcess1"/>
    <dgm:cxn modelId="{AE6DAA8A-61A2-4AAA-A262-EA8351A8C934}" type="presParOf" srcId="{5898F037-70E8-4040-AED4-6CD18AC64F11}" destId="{FCB26CC2-6BAC-4CBF-9893-75F404B91645}" srcOrd="2" destOrd="0" presId="urn:microsoft.com/office/officeart/2005/8/layout/lProcess1"/>
    <dgm:cxn modelId="{BD991F8D-D6C5-474B-BD7C-8FDB744E353A}" type="presParOf" srcId="{5898F037-70E8-4040-AED4-6CD18AC64F11}" destId="{EDEA3EEE-BFEC-4BC8-91A3-C99A016F1BB6}" srcOrd="3" destOrd="0" presId="urn:microsoft.com/office/officeart/2005/8/layout/lProcess1"/>
    <dgm:cxn modelId="{169F010B-86E9-4A56-804E-AFB6F39E9BB8}" type="presParOf" srcId="{5898F037-70E8-4040-AED4-6CD18AC64F11}" destId="{17D35A92-06FB-4C6C-AFA7-3ED30A4D2084}" srcOrd="4" destOrd="0" presId="urn:microsoft.com/office/officeart/2005/8/layout/lProcess1"/>
  </dgm:cxnLst>
  <dgm:bg/>
  <dgm:whole/>
  <dgm:extLst>
    <a:ext uri="http://schemas.microsoft.com/office/drawing/2008/diagram">
      <dsp:dataModelExt xmlns:dsp="http://schemas.microsoft.com/office/drawing/2008/diagram" relId="rId12"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7C56795-1BA7-4E14-BEFD-BC33C174C093}">
      <dsp:nvSpPr>
        <dsp:cNvPr id="0" name=""/>
        <dsp:cNvSpPr/>
      </dsp:nvSpPr>
      <dsp:spPr>
        <a:xfrm>
          <a:off x="1355" y="1291633"/>
          <a:ext cx="2169532" cy="542383"/>
        </a:xfrm>
        <a:prstGeom prst="roundRect">
          <a:avLst>
            <a:gd name="adj" fmla="val 10000"/>
          </a:avLst>
        </a:prstGeom>
        <a:solidFill>
          <a:schemeClr val="accent1">
            <a:hueOff val="0"/>
            <a:satOff val="0"/>
            <a:lumOff val="0"/>
            <a:alphaOff val="0"/>
          </a:schemeClr>
        </a:solidFill>
        <a:ln w="381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30480" tIns="30480" rIns="30480" bIns="30480" numCol="1" spcCol="1270" anchor="ctr" anchorCtr="0">
          <a:noAutofit/>
        </a:bodyPr>
        <a:lstStyle/>
        <a:p>
          <a:pPr lvl="0" algn="ctr" defTabSz="1066800">
            <a:lnSpc>
              <a:spcPct val="90000"/>
            </a:lnSpc>
            <a:spcBef>
              <a:spcPct val="0"/>
            </a:spcBef>
            <a:spcAft>
              <a:spcPct val="35000"/>
            </a:spcAft>
          </a:pPr>
          <a:r>
            <a:rPr lang="en-US" sz="2400" b="1" kern="1200" dirty="0" smtClean="0"/>
            <a:t>August</a:t>
          </a:r>
          <a:endParaRPr lang="en-US" sz="2400" b="1" kern="1200" dirty="0"/>
        </a:p>
      </dsp:txBody>
      <dsp:txXfrm>
        <a:off x="17241" y="1307519"/>
        <a:ext cx="2137760" cy="510611"/>
      </dsp:txXfrm>
    </dsp:sp>
    <dsp:sp modelId="{2B9E5A7E-4DE2-46B9-91C6-6806553FB0B6}">
      <dsp:nvSpPr>
        <dsp:cNvPr id="0" name=""/>
        <dsp:cNvSpPr/>
      </dsp:nvSpPr>
      <dsp:spPr>
        <a:xfrm rot="5400000">
          <a:off x="1038663" y="1881475"/>
          <a:ext cx="94917" cy="94917"/>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BBAD9608-B658-4DC5-AA1F-AE553992C1F0}">
      <dsp:nvSpPr>
        <dsp:cNvPr id="0" name=""/>
        <dsp:cNvSpPr/>
      </dsp:nvSpPr>
      <dsp:spPr>
        <a:xfrm>
          <a:off x="1355" y="2023850"/>
          <a:ext cx="2169532" cy="542383"/>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5240" tIns="15240" rIns="15240" bIns="15240" numCol="1" spcCol="1270" anchor="ctr" anchorCtr="0">
          <a:noAutofit/>
        </a:bodyPr>
        <a:lstStyle/>
        <a:p>
          <a:pPr lvl="0" algn="ctr" defTabSz="533400">
            <a:lnSpc>
              <a:spcPct val="90000"/>
            </a:lnSpc>
            <a:spcBef>
              <a:spcPct val="0"/>
            </a:spcBef>
            <a:spcAft>
              <a:spcPct val="35000"/>
            </a:spcAft>
          </a:pPr>
          <a:r>
            <a:rPr lang="en-US" sz="1200" b="1" kern="1200" dirty="0" smtClean="0"/>
            <a:t>Deadline for Comments (8/1)</a:t>
          </a:r>
          <a:endParaRPr lang="en-US" sz="1200" b="1" kern="1200" dirty="0"/>
        </a:p>
      </dsp:txBody>
      <dsp:txXfrm>
        <a:off x="17241" y="2039736"/>
        <a:ext cx="2137760" cy="510611"/>
      </dsp:txXfrm>
    </dsp:sp>
    <dsp:sp modelId="{D8DF3B52-C597-48C5-93C7-70251ED4CEE0}">
      <dsp:nvSpPr>
        <dsp:cNvPr id="0" name=""/>
        <dsp:cNvSpPr/>
      </dsp:nvSpPr>
      <dsp:spPr>
        <a:xfrm rot="5400000">
          <a:off x="1038663" y="2613692"/>
          <a:ext cx="94917" cy="94917"/>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5499F585-C345-46AD-A25B-CC907F91593B}">
      <dsp:nvSpPr>
        <dsp:cNvPr id="0" name=""/>
        <dsp:cNvSpPr/>
      </dsp:nvSpPr>
      <dsp:spPr>
        <a:xfrm>
          <a:off x="1355" y="2756068"/>
          <a:ext cx="2169532" cy="542383"/>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5240" tIns="15240" rIns="15240" bIns="15240" numCol="1" spcCol="1270" anchor="ctr" anchorCtr="0">
          <a:noAutofit/>
        </a:bodyPr>
        <a:lstStyle/>
        <a:p>
          <a:pPr lvl="0" algn="ctr" defTabSz="533400">
            <a:lnSpc>
              <a:spcPct val="90000"/>
            </a:lnSpc>
            <a:spcBef>
              <a:spcPct val="0"/>
            </a:spcBef>
            <a:spcAft>
              <a:spcPct val="35000"/>
            </a:spcAft>
          </a:pPr>
          <a:r>
            <a:rPr lang="en-US" sz="1200" b="1" kern="1200" dirty="0" smtClean="0"/>
            <a:t>All Tribes &amp; Urban Indian Orgs Call</a:t>
          </a:r>
          <a:endParaRPr lang="en-US" sz="1200" b="1" kern="1200" dirty="0"/>
        </a:p>
      </dsp:txBody>
      <dsp:txXfrm>
        <a:off x="17241" y="2771954"/>
        <a:ext cx="2137760" cy="510611"/>
      </dsp:txXfrm>
    </dsp:sp>
    <dsp:sp modelId="{BA0B6D04-DB3C-4AD3-9AC8-5B0CF18A2D2F}">
      <dsp:nvSpPr>
        <dsp:cNvPr id="0" name=""/>
        <dsp:cNvSpPr/>
      </dsp:nvSpPr>
      <dsp:spPr>
        <a:xfrm>
          <a:off x="2474622" y="1291633"/>
          <a:ext cx="2169532" cy="542383"/>
        </a:xfrm>
        <a:prstGeom prst="roundRect">
          <a:avLst>
            <a:gd name="adj" fmla="val 10000"/>
          </a:avLst>
        </a:prstGeom>
        <a:solidFill>
          <a:schemeClr val="accent1">
            <a:hueOff val="0"/>
            <a:satOff val="0"/>
            <a:lumOff val="0"/>
            <a:alphaOff val="0"/>
          </a:schemeClr>
        </a:solidFill>
        <a:ln w="381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30480" tIns="30480" rIns="30480" bIns="30480" numCol="1" spcCol="1270" anchor="ctr" anchorCtr="0">
          <a:noAutofit/>
        </a:bodyPr>
        <a:lstStyle/>
        <a:p>
          <a:pPr lvl="0" algn="ctr" defTabSz="1066800">
            <a:lnSpc>
              <a:spcPct val="90000"/>
            </a:lnSpc>
            <a:spcBef>
              <a:spcPct val="0"/>
            </a:spcBef>
            <a:spcAft>
              <a:spcPct val="35000"/>
            </a:spcAft>
          </a:pPr>
          <a:r>
            <a:rPr lang="en-US" sz="2400" b="1" kern="1200" dirty="0" smtClean="0"/>
            <a:t>September</a:t>
          </a:r>
          <a:endParaRPr lang="en-US" sz="2400" b="1" kern="1200" dirty="0"/>
        </a:p>
      </dsp:txBody>
      <dsp:txXfrm>
        <a:off x="2490508" y="1307519"/>
        <a:ext cx="2137760" cy="510611"/>
      </dsp:txXfrm>
    </dsp:sp>
    <dsp:sp modelId="{CCDA5CA9-A1EA-430C-9485-D73EE3CFF3A9}">
      <dsp:nvSpPr>
        <dsp:cNvPr id="0" name=""/>
        <dsp:cNvSpPr/>
      </dsp:nvSpPr>
      <dsp:spPr>
        <a:xfrm rot="5400000">
          <a:off x="3511930" y="1881475"/>
          <a:ext cx="94917" cy="94917"/>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705F927B-1B86-429D-9591-E4DC15EFC5BF}">
      <dsp:nvSpPr>
        <dsp:cNvPr id="0" name=""/>
        <dsp:cNvSpPr/>
      </dsp:nvSpPr>
      <dsp:spPr>
        <a:xfrm>
          <a:off x="2474622" y="2023850"/>
          <a:ext cx="2169532" cy="542383"/>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5240" tIns="15240" rIns="15240" bIns="15240" numCol="1" spcCol="1270" anchor="ctr" anchorCtr="0">
          <a:noAutofit/>
        </a:bodyPr>
        <a:lstStyle/>
        <a:p>
          <a:pPr lvl="0" algn="ctr" defTabSz="533400">
            <a:lnSpc>
              <a:spcPct val="90000"/>
            </a:lnSpc>
            <a:spcBef>
              <a:spcPct val="0"/>
            </a:spcBef>
            <a:spcAft>
              <a:spcPct val="35000"/>
            </a:spcAft>
          </a:pPr>
          <a:r>
            <a:rPr lang="en-US" sz="1200" b="1" kern="1200" dirty="0" smtClean="0"/>
            <a:t>All Tribes and Urban Indian Orgs Call</a:t>
          </a:r>
          <a:endParaRPr lang="en-US" sz="1200" b="1" kern="1200" dirty="0"/>
        </a:p>
      </dsp:txBody>
      <dsp:txXfrm>
        <a:off x="2490508" y="2039736"/>
        <a:ext cx="2137760" cy="510611"/>
      </dsp:txXfrm>
    </dsp:sp>
    <dsp:sp modelId="{FCBA3757-099A-4DBB-9A9C-E9FB514A8FFD}">
      <dsp:nvSpPr>
        <dsp:cNvPr id="0" name=""/>
        <dsp:cNvSpPr/>
      </dsp:nvSpPr>
      <dsp:spPr>
        <a:xfrm rot="5400000">
          <a:off x="3511930" y="2613692"/>
          <a:ext cx="94917" cy="94917"/>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4C636000-7CF8-46A7-B656-10A1AFE20DD3}">
      <dsp:nvSpPr>
        <dsp:cNvPr id="0" name=""/>
        <dsp:cNvSpPr/>
      </dsp:nvSpPr>
      <dsp:spPr>
        <a:xfrm>
          <a:off x="2474622" y="2756068"/>
          <a:ext cx="2169532" cy="542383"/>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5240" tIns="15240" rIns="15240" bIns="15240" numCol="1" spcCol="1270" anchor="ctr" anchorCtr="0">
          <a:noAutofit/>
        </a:bodyPr>
        <a:lstStyle/>
        <a:p>
          <a:pPr lvl="0" algn="ctr" defTabSz="533400">
            <a:lnSpc>
              <a:spcPct val="90000"/>
            </a:lnSpc>
            <a:spcBef>
              <a:spcPct val="0"/>
            </a:spcBef>
            <a:spcAft>
              <a:spcPct val="35000"/>
            </a:spcAft>
          </a:pPr>
          <a:r>
            <a:rPr lang="en-US" sz="1200" b="1" kern="1200" dirty="0" smtClean="0"/>
            <a:t>Agency Deliberation &amp; Decision Making</a:t>
          </a:r>
          <a:endParaRPr lang="en-US" sz="1200" b="1" kern="1200" dirty="0"/>
        </a:p>
      </dsp:txBody>
      <dsp:txXfrm>
        <a:off x="2490508" y="2771954"/>
        <a:ext cx="2137760" cy="510611"/>
      </dsp:txXfrm>
    </dsp:sp>
    <dsp:sp modelId="{C1B5F1A3-70F8-4D58-BF96-79993F1AC7C3}">
      <dsp:nvSpPr>
        <dsp:cNvPr id="0" name=""/>
        <dsp:cNvSpPr/>
      </dsp:nvSpPr>
      <dsp:spPr>
        <a:xfrm>
          <a:off x="4947889" y="1291633"/>
          <a:ext cx="2169532" cy="542383"/>
        </a:xfrm>
        <a:prstGeom prst="roundRect">
          <a:avLst>
            <a:gd name="adj" fmla="val 10000"/>
          </a:avLst>
        </a:prstGeom>
        <a:solidFill>
          <a:schemeClr val="accent1">
            <a:hueOff val="0"/>
            <a:satOff val="0"/>
            <a:lumOff val="0"/>
            <a:alphaOff val="0"/>
          </a:schemeClr>
        </a:solidFill>
        <a:ln w="381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30480" tIns="30480" rIns="30480" bIns="30480" numCol="1" spcCol="1270" anchor="ctr" anchorCtr="0">
          <a:noAutofit/>
        </a:bodyPr>
        <a:lstStyle/>
        <a:p>
          <a:pPr lvl="0" algn="ctr" defTabSz="1066800">
            <a:lnSpc>
              <a:spcPct val="90000"/>
            </a:lnSpc>
            <a:spcBef>
              <a:spcPct val="0"/>
            </a:spcBef>
            <a:spcAft>
              <a:spcPct val="35000"/>
            </a:spcAft>
          </a:pPr>
          <a:r>
            <a:rPr lang="en-US" sz="2400" b="1" kern="1200" dirty="0" smtClean="0"/>
            <a:t>October</a:t>
          </a:r>
          <a:endParaRPr lang="en-US" sz="2400" b="1" kern="1200" dirty="0"/>
        </a:p>
      </dsp:txBody>
      <dsp:txXfrm>
        <a:off x="4963775" y="1307519"/>
        <a:ext cx="2137760" cy="510611"/>
      </dsp:txXfrm>
    </dsp:sp>
    <dsp:sp modelId="{E34F9C93-37D2-42A7-BFD5-E2FFEDA16C87}">
      <dsp:nvSpPr>
        <dsp:cNvPr id="0" name=""/>
        <dsp:cNvSpPr/>
      </dsp:nvSpPr>
      <dsp:spPr>
        <a:xfrm rot="5400000">
          <a:off x="5985197" y="1881475"/>
          <a:ext cx="94917" cy="94917"/>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835E2E45-2F28-4F20-A333-E6F346A179BC}">
      <dsp:nvSpPr>
        <dsp:cNvPr id="0" name=""/>
        <dsp:cNvSpPr/>
      </dsp:nvSpPr>
      <dsp:spPr>
        <a:xfrm>
          <a:off x="4947889" y="2023850"/>
          <a:ext cx="2169532" cy="542383"/>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5240" tIns="15240" rIns="15240" bIns="15240" numCol="1" spcCol="1270" anchor="ctr" anchorCtr="0">
          <a:noAutofit/>
        </a:bodyPr>
        <a:lstStyle/>
        <a:p>
          <a:pPr lvl="0" algn="ctr" defTabSz="533400">
            <a:lnSpc>
              <a:spcPct val="90000"/>
            </a:lnSpc>
            <a:spcBef>
              <a:spcPct val="0"/>
            </a:spcBef>
            <a:spcAft>
              <a:spcPct val="35000"/>
            </a:spcAft>
          </a:pPr>
          <a:r>
            <a:rPr lang="en-US" sz="1200" b="1" kern="1200" dirty="0" smtClean="0"/>
            <a:t>All Tribes and Urban Indian Orgs Call</a:t>
          </a:r>
          <a:endParaRPr lang="en-US" sz="1200" b="1" kern="1200" dirty="0"/>
        </a:p>
      </dsp:txBody>
      <dsp:txXfrm>
        <a:off x="4963775" y="2039736"/>
        <a:ext cx="2137760" cy="510611"/>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A5CD30E-96FE-4205-B369-2219AE5F8BC1}">
      <dsp:nvSpPr>
        <dsp:cNvPr id="0" name=""/>
        <dsp:cNvSpPr/>
      </dsp:nvSpPr>
      <dsp:spPr>
        <a:xfrm>
          <a:off x="605475" y="0"/>
          <a:ext cx="1847128" cy="461782"/>
        </a:xfrm>
        <a:prstGeom prst="roundRect">
          <a:avLst>
            <a:gd name="adj" fmla="val 10000"/>
          </a:avLst>
        </a:prstGeom>
        <a:solidFill>
          <a:schemeClr val="accent1">
            <a:hueOff val="0"/>
            <a:satOff val="0"/>
            <a:lumOff val="0"/>
            <a:alphaOff val="0"/>
          </a:schemeClr>
        </a:solidFill>
        <a:ln w="381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34290" tIns="34290" rIns="34290" bIns="34290" numCol="1" spcCol="1270" anchor="ctr" anchorCtr="0">
          <a:noAutofit/>
        </a:bodyPr>
        <a:lstStyle/>
        <a:p>
          <a:pPr lvl="0" algn="ctr" defTabSz="1200150">
            <a:lnSpc>
              <a:spcPct val="90000"/>
            </a:lnSpc>
            <a:spcBef>
              <a:spcPct val="0"/>
            </a:spcBef>
            <a:spcAft>
              <a:spcPct val="35000"/>
            </a:spcAft>
          </a:pPr>
          <a:r>
            <a:rPr lang="en-US" sz="2700" b="1" kern="1200" dirty="0" smtClean="0"/>
            <a:t>May</a:t>
          </a:r>
          <a:endParaRPr lang="en-US" sz="2700" b="1" kern="1200" dirty="0"/>
        </a:p>
      </dsp:txBody>
      <dsp:txXfrm>
        <a:off x="619000" y="13525"/>
        <a:ext cx="1820078" cy="434732"/>
      </dsp:txXfrm>
    </dsp:sp>
    <dsp:sp modelId="{7A9F800B-C040-45E3-8209-69DEC0DAD845}">
      <dsp:nvSpPr>
        <dsp:cNvPr id="0" name=""/>
        <dsp:cNvSpPr/>
      </dsp:nvSpPr>
      <dsp:spPr>
        <a:xfrm rot="5400000">
          <a:off x="1488634" y="502187"/>
          <a:ext cx="80811" cy="80811"/>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A9C43238-BD66-4177-A521-A9B37D229E5B}">
      <dsp:nvSpPr>
        <dsp:cNvPr id="0" name=""/>
        <dsp:cNvSpPr/>
      </dsp:nvSpPr>
      <dsp:spPr>
        <a:xfrm>
          <a:off x="605475" y="623405"/>
          <a:ext cx="1847128" cy="461782"/>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700" tIns="12700" rIns="12700" bIns="12700" numCol="1" spcCol="1270" anchor="ctr" anchorCtr="0">
          <a:noAutofit/>
        </a:bodyPr>
        <a:lstStyle/>
        <a:p>
          <a:pPr lvl="0" algn="ctr" defTabSz="444500">
            <a:lnSpc>
              <a:spcPct val="90000"/>
            </a:lnSpc>
            <a:spcBef>
              <a:spcPct val="0"/>
            </a:spcBef>
            <a:spcAft>
              <a:spcPct val="35000"/>
            </a:spcAft>
          </a:pPr>
          <a:r>
            <a:rPr lang="en-US" sz="1000" b="1" kern="1200" dirty="0" smtClean="0"/>
            <a:t>Convene NTAC (5/11)</a:t>
          </a:r>
        </a:p>
      </dsp:txBody>
      <dsp:txXfrm>
        <a:off x="619000" y="636930"/>
        <a:ext cx="1820078" cy="434732"/>
      </dsp:txXfrm>
    </dsp:sp>
    <dsp:sp modelId="{D2BD6F2E-8492-4957-B872-1BA855B01690}">
      <dsp:nvSpPr>
        <dsp:cNvPr id="0" name=""/>
        <dsp:cNvSpPr/>
      </dsp:nvSpPr>
      <dsp:spPr>
        <a:xfrm rot="5400000">
          <a:off x="1488634" y="1125593"/>
          <a:ext cx="80811" cy="80811"/>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D52A09EF-D9B8-48CE-B811-019111DDDB18}">
      <dsp:nvSpPr>
        <dsp:cNvPr id="0" name=""/>
        <dsp:cNvSpPr/>
      </dsp:nvSpPr>
      <dsp:spPr>
        <a:xfrm>
          <a:off x="605475" y="1246811"/>
          <a:ext cx="1847128" cy="461782"/>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700" tIns="12700" rIns="12700" bIns="12700" numCol="1" spcCol="1270" anchor="ctr" anchorCtr="0">
          <a:noAutofit/>
        </a:bodyPr>
        <a:lstStyle/>
        <a:p>
          <a:pPr lvl="0" algn="ctr" defTabSz="444500">
            <a:lnSpc>
              <a:spcPct val="90000"/>
            </a:lnSpc>
            <a:spcBef>
              <a:spcPct val="0"/>
            </a:spcBef>
            <a:spcAft>
              <a:spcPct val="35000"/>
            </a:spcAft>
          </a:pPr>
          <a:r>
            <a:rPr lang="en-US" sz="1000" b="1" kern="1200" dirty="0" smtClean="0"/>
            <a:t>Letter Announcing Consultation and Confer (5/18)</a:t>
          </a:r>
        </a:p>
      </dsp:txBody>
      <dsp:txXfrm>
        <a:off x="619000" y="1260336"/>
        <a:ext cx="1820078" cy="434732"/>
      </dsp:txXfrm>
    </dsp:sp>
    <dsp:sp modelId="{0A29827D-1192-45FF-9ADC-DF3D522AA1CC}">
      <dsp:nvSpPr>
        <dsp:cNvPr id="0" name=""/>
        <dsp:cNvSpPr/>
      </dsp:nvSpPr>
      <dsp:spPr>
        <a:xfrm rot="5400000">
          <a:off x="1488634" y="1748999"/>
          <a:ext cx="80811" cy="80811"/>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A4431659-1E42-4B81-AEA5-7CEA29171B91}">
      <dsp:nvSpPr>
        <dsp:cNvPr id="0" name=""/>
        <dsp:cNvSpPr/>
      </dsp:nvSpPr>
      <dsp:spPr>
        <a:xfrm>
          <a:off x="605475" y="1870217"/>
          <a:ext cx="1847128" cy="461782"/>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700" tIns="12700" rIns="12700" bIns="12700" numCol="1" spcCol="1270" anchor="ctr" anchorCtr="0">
          <a:noAutofit/>
        </a:bodyPr>
        <a:lstStyle/>
        <a:p>
          <a:pPr lvl="0" algn="ctr" defTabSz="444500">
            <a:lnSpc>
              <a:spcPct val="90000"/>
            </a:lnSpc>
            <a:spcBef>
              <a:spcPct val="0"/>
            </a:spcBef>
            <a:spcAft>
              <a:spcPct val="35000"/>
            </a:spcAft>
          </a:pPr>
          <a:r>
            <a:rPr lang="en-US" sz="1000" b="1" kern="1200" dirty="0" smtClean="0"/>
            <a:t>All Tribes &amp; Urban Indian Orgs Call</a:t>
          </a:r>
        </a:p>
      </dsp:txBody>
      <dsp:txXfrm>
        <a:off x="619000" y="1883742"/>
        <a:ext cx="1820078" cy="434732"/>
      </dsp:txXfrm>
    </dsp:sp>
    <dsp:sp modelId="{CDCF7578-13F7-4D4E-A51B-5F6778E25104}">
      <dsp:nvSpPr>
        <dsp:cNvPr id="0" name=""/>
        <dsp:cNvSpPr/>
      </dsp:nvSpPr>
      <dsp:spPr>
        <a:xfrm rot="5400000">
          <a:off x="1488634" y="2372405"/>
          <a:ext cx="80811" cy="80811"/>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60A44D10-4A62-4D6A-95B5-3BF65E7C08BB}">
      <dsp:nvSpPr>
        <dsp:cNvPr id="0" name=""/>
        <dsp:cNvSpPr/>
      </dsp:nvSpPr>
      <dsp:spPr>
        <a:xfrm>
          <a:off x="605475" y="2493622"/>
          <a:ext cx="1847128" cy="461782"/>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700" tIns="12700" rIns="12700" bIns="12700" numCol="1" spcCol="1270" anchor="ctr" anchorCtr="0">
          <a:noAutofit/>
        </a:bodyPr>
        <a:lstStyle/>
        <a:p>
          <a:pPr lvl="0" algn="ctr" defTabSz="444500">
            <a:lnSpc>
              <a:spcPct val="90000"/>
            </a:lnSpc>
            <a:spcBef>
              <a:spcPct val="0"/>
            </a:spcBef>
            <a:spcAft>
              <a:spcPct val="35000"/>
            </a:spcAft>
          </a:pPr>
          <a:r>
            <a:rPr lang="en-US" sz="1000" b="1" kern="1200" dirty="0" smtClean="0"/>
            <a:t>Learning Sessions</a:t>
          </a:r>
        </a:p>
      </dsp:txBody>
      <dsp:txXfrm>
        <a:off x="619000" y="2507147"/>
        <a:ext cx="1820078" cy="434732"/>
      </dsp:txXfrm>
    </dsp:sp>
    <dsp:sp modelId="{DCE99480-BD51-48E4-9BBB-39F51698E0BD}">
      <dsp:nvSpPr>
        <dsp:cNvPr id="0" name=""/>
        <dsp:cNvSpPr/>
      </dsp:nvSpPr>
      <dsp:spPr>
        <a:xfrm>
          <a:off x="2711201" y="0"/>
          <a:ext cx="1847128" cy="461782"/>
        </a:xfrm>
        <a:prstGeom prst="roundRect">
          <a:avLst>
            <a:gd name="adj" fmla="val 10000"/>
          </a:avLst>
        </a:prstGeom>
        <a:solidFill>
          <a:schemeClr val="accent1">
            <a:hueOff val="0"/>
            <a:satOff val="0"/>
            <a:lumOff val="0"/>
            <a:alphaOff val="0"/>
          </a:schemeClr>
        </a:solidFill>
        <a:ln w="381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34290" tIns="34290" rIns="34290" bIns="34290" numCol="1" spcCol="1270" anchor="ctr" anchorCtr="0">
          <a:noAutofit/>
        </a:bodyPr>
        <a:lstStyle/>
        <a:p>
          <a:pPr lvl="0" algn="ctr" defTabSz="1200150">
            <a:lnSpc>
              <a:spcPct val="90000"/>
            </a:lnSpc>
            <a:spcBef>
              <a:spcPct val="0"/>
            </a:spcBef>
            <a:spcAft>
              <a:spcPct val="35000"/>
            </a:spcAft>
          </a:pPr>
          <a:r>
            <a:rPr lang="en-US" sz="2700" b="1" kern="1200" dirty="0" smtClean="0"/>
            <a:t>June</a:t>
          </a:r>
          <a:endParaRPr lang="en-US" sz="2700" b="1" kern="1200" dirty="0"/>
        </a:p>
      </dsp:txBody>
      <dsp:txXfrm>
        <a:off x="2724726" y="13525"/>
        <a:ext cx="1820078" cy="434732"/>
      </dsp:txXfrm>
    </dsp:sp>
    <dsp:sp modelId="{B2753731-AD3E-421D-ACC2-4C0B5CCC0824}">
      <dsp:nvSpPr>
        <dsp:cNvPr id="0" name=""/>
        <dsp:cNvSpPr/>
      </dsp:nvSpPr>
      <dsp:spPr>
        <a:xfrm rot="5400000">
          <a:off x="3594360" y="502187"/>
          <a:ext cx="80811" cy="80811"/>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8EB11FE3-E223-45B3-AB5D-ECE386A1301E}">
      <dsp:nvSpPr>
        <dsp:cNvPr id="0" name=""/>
        <dsp:cNvSpPr/>
      </dsp:nvSpPr>
      <dsp:spPr>
        <a:xfrm>
          <a:off x="2711201" y="623405"/>
          <a:ext cx="1847128" cy="461782"/>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700" tIns="12700" rIns="12700" bIns="12700" numCol="1" spcCol="1270" anchor="ctr" anchorCtr="0">
          <a:noAutofit/>
        </a:bodyPr>
        <a:lstStyle/>
        <a:p>
          <a:pPr lvl="0" algn="ctr" defTabSz="444500">
            <a:lnSpc>
              <a:spcPct val="90000"/>
            </a:lnSpc>
            <a:spcBef>
              <a:spcPct val="0"/>
            </a:spcBef>
            <a:spcAft>
              <a:spcPct val="35000"/>
            </a:spcAft>
          </a:pPr>
          <a:r>
            <a:rPr lang="en-US" sz="1000" b="1" kern="1200" dirty="0" smtClean="0"/>
            <a:t>Learning Sessions</a:t>
          </a:r>
          <a:endParaRPr lang="en-US" sz="1000" b="1" kern="1200" dirty="0"/>
        </a:p>
      </dsp:txBody>
      <dsp:txXfrm>
        <a:off x="2724726" y="636930"/>
        <a:ext cx="1820078" cy="434732"/>
      </dsp:txXfrm>
    </dsp:sp>
    <dsp:sp modelId="{2F0D59F3-17D0-4AD8-8BB3-F692F73E7916}">
      <dsp:nvSpPr>
        <dsp:cNvPr id="0" name=""/>
        <dsp:cNvSpPr/>
      </dsp:nvSpPr>
      <dsp:spPr>
        <a:xfrm rot="5400000">
          <a:off x="3594360" y="1125593"/>
          <a:ext cx="80811" cy="80811"/>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03B593B7-163A-47D4-BC68-9200140C48D7}">
      <dsp:nvSpPr>
        <dsp:cNvPr id="0" name=""/>
        <dsp:cNvSpPr/>
      </dsp:nvSpPr>
      <dsp:spPr>
        <a:xfrm>
          <a:off x="2711201" y="1246811"/>
          <a:ext cx="1847128" cy="461782"/>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700" tIns="12700" rIns="12700" bIns="12700" numCol="1" spcCol="1270" anchor="ctr" anchorCtr="0">
          <a:noAutofit/>
        </a:bodyPr>
        <a:lstStyle/>
        <a:p>
          <a:pPr lvl="0" algn="ctr" defTabSz="444500">
            <a:lnSpc>
              <a:spcPct val="90000"/>
            </a:lnSpc>
            <a:spcBef>
              <a:spcPct val="0"/>
            </a:spcBef>
            <a:spcAft>
              <a:spcPct val="35000"/>
            </a:spcAft>
          </a:pPr>
          <a:r>
            <a:rPr lang="en-US" sz="1000" b="1" kern="1200" dirty="0" smtClean="0"/>
            <a:t>All Tribes &amp; Urban Indian Orgs Call</a:t>
          </a:r>
          <a:endParaRPr lang="en-US" sz="1000" b="1" kern="1200" dirty="0"/>
        </a:p>
      </dsp:txBody>
      <dsp:txXfrm>
        <a:off x="2724726" y="1260336"/>
        <a:ext cx="1820078" cy="434732"/>
      </dsp:txXfrm>
    </dsp:sp>
    <dsp:sp modelId="{5788EC89-52D5-4B49-80A3-0863FBDA76E8}">
      <dsp:nvSpPr>
        <dsp:cNvPr id="0" name=""/>
        <dsp:cNvSpPr/>
      </dsp:nvSpPr>
      <dsp:spPr>
        <a:xfrm rot="5400000">
          <a:off x="3594360" y="1748999"/>
          <a:ext cx="80811" cy="80811"/>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9CD6304B-D4B0-4C81-AEF2-4978C6EAE8AC}">
      <dsp:nvSpPr>
        <dsp:cNvPr id="0" name=""/>
        <dsp:cNvSpPr/>
      </dsp:nvSpPr>
      <dsp:spPr>
        <a:xfrm>
          <a:off x="2711201" y="1870217"/>
          <a:ext cx="1847128" cy="461782"/>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700" tIns="12700" rIns="12700" bIns="12700" numCol="1" spcCol="1270" anchor="ctr" anchorCtr="0">
          <a:noAutofit/>
        </a:bodyPr>
        <a:lstStyle/>
        <a:p>
          <a:pPr lvl="0" algn="ctr" defTabSz="444500">
            <a:lnSpc>
              <a:spcPct val="90000"/>
            </a:lnSpc>
            <a:spcBef>
              <a:spcPct val="0"/>
            </a:spcBef>
            <a:spcAft>
              <a:spcPct val="35000"/>
            </a:spcAft>
          </a:pPr>
          <a:r>
            <a:rPr lang="en-US" sz="1000" b="1" kern="1200" dirty="0" smtClean="0"/>
            <a:t>Host Virtual Consultation Sessions</a:t>
          </a:r>
          <a:endParaRPr lang="en-US" sz="1000" b="1" kern="1200" dirty="0"/>
        </a:p>
      </dsp:txBody>
      <dsp:txXfrm>
        <a:off x="2724726" y="1883742"/>
        <a:ext cx="1820078" cy="434732"/>
      </dsp:txXfrm>
    </dsp:sp>
    <dsp:sp modelId="{034D8BA8-A94F-4DC6-B42B-2EEDFD951ED0}">
      <dsp:nvSpPr>
        <dsp:cNvPr id="0" name=""/>
        <dsp:cNvSpPr/>
      </dsp:nvSpPr>
      <dsp:spPr>
        <a:xfrm rot="5400000">
          <a:off x="3594360" y="2372405"/>
          <a:ext cx="80811" cy="80811"/>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06C66CAE-77A4-49EE-BEBA-CE23EE1E0CA8}">
      <dsp:nvSpPr>
        <dsp:cNvPr id="0" name=""/>
        <dsp:cNvSpPr/>
      </dsp:nvSpPr>
      <dsp:spPr>
        <a:xfrm>
          <a:off x="2711201" y="2493622"/>
          <a:ext cx="1847128" cy="461782"/>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700" tIns="12700" rIns="12700" bIns="12700" numCol="1" spcCol="1270" anchor="ctr" anchorCtr="0">
          <a:noAutofit/>
        </a:bodyPr>
        <a:lstStyle/>
        <a:p>
          <a:pPr lvl="0" algn="ctr" defTabSz="444500">
            <a:lnSpc>
              <a:spcPct val="90000"/>
            </a:lnSpc>
            <a:spcBef>
              <a:spcPct val="0"/>
            </a:spcBef>
            <a:spcAft>
              <a:spcPct val="35000"/>
            </a:spcAft>
          </a:pPr>
          <a:r>
            <a:rPr lang="en-US" sz="1000" b="1" kern="1200" dirty="0" smtClean="0"/>
            <a:t>Host Virtual and In-Person Confer Sessions</a:t>
          </a:r>
          <a:endParaRPr lang="en-US" sz="1000" b="1" kern="1200" dirty="0"/>
        </a:p>
      </dsp:txBody>
      <dsp:txXfrm>
        <a:off x="2724726" y="2507147"/>
        <a:ext cx="1820078" cy="434732"/>
      </dsp:txXfrm>
    </dsp:sp>
    <dsp:sp modelId="{AC898DEF-FAEF-4F7C-B8C1-0754A5B19AB0}">
      <dsp:nvSpPr>
        <dsp:cNvPr id="0" name=""/>
        <dsp:cNvSpPr/>
      </dsp:nvSpPr>
      <dsp:spPr>
        <a:xfrm>
          <a:off x="4816927" y="0"/>
          <a:ext cx="1847128" cy="461782"/>
        </a:xfrm>
        <a:prstGeom prst="roundRect">
          <a:avLst>
            <a:gd name="adj" fmla="val 10000"/>
          </a:avLst>
        </a:prstGeom>
        <a:solidFill>
          <a:schemeClr val="accent1">
            <a:hueOff val="0"/>
            <a:satOff val="0"/>
            <a:lumOff val="0"/>
            <a:alphaOff val="0"/>
          </a:schemeClr>
        </a:solidFill>
        <a:ln w="381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34290" tIns="34290" rIns="34290" bIns="34290" numCol="1" spcCol="1270" anchor="ctr" anchorCtr="0">
          <a:noAutofit/>
        </a:bodyPr>
        <a:lstStyle/>
        <a:p>
          <a:pPr lvl="0" algn="ctr" defTabSz="1200150">
            <a:lnSpc>
              <a:spcPct val="90000"/>
            </a:lnSpc>
            <a:spcBef>
              <a:spcPct val="0"/>
            </a:spcBef>
            <a:spcAft>
              <a:spcPct val="35000"/>
            </a:spcAft>
          </a:pPr>
          <a:r>
            <a:rPr lang="en-US" sz="2700" b="1" kern="1200" smtClean="0"/>
            <a:t>July</a:t>
          </a:r>
          <a:endParaRPr lang="en-US" sz="2700" b="1" kern="1200" dirty="0"/>
        </a:p>
      </dsp:txBody>
      <dsp:txXfrm>
        <a:off x="4830452" y="13525"/>
        <a:ext cx="1820078" cy="434732"/>
      </dsp:txXfrm>
    </dsp:sp>
    <dsp:sp modelId="{A138E87E-E9AF-4B11-8DE9-F90E6FB2E99A}">
      <dsp:nvSpPr>
        <dsp:cNvPr id="0" name=""/>
        <dsp:cNvSpPr/>
      </dsp:nvSpPr>
      <dsp:spPr>
        <a:xfrm rot="5400000">
          <a:off x="5700086" y="502187"/>
          <a:ext cx="80811" cy="80811"/>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FCB26CC2-6BAC-4CBF-9893-75F404B91645}">
      <dsp:nvSpPr>
        <dsp:cNvPr id="0" name=""/>
        <dsp:cNvSpPr/>
      </dsp:nvSpPr>
      <dsp:spPr>
        <a:xfrm>
          <a:off x="4816927" y="623405"/>
          <a:ext cx="1847128" cy="461782"/>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700" tIns="12700" rIns="12700" bIns="12700" numCol="1" spcCol="1270" anchor="ctr" anchorCtr="0">
          <a:noAutofit/>
        </a:bodyPr>
        <a:lstStyle/>
        <a:p>
          <a:pPr lvl="0" algn="ctr" defTabSz="444500">
            <a:lnSpc>
              <a:spcPct val="90000"/>
            </a:lnSpc>
            <a:spcBef>
              <a:spcPct val="0"/>
            </a:spcBef>
            <a:spcAft>
              <a:spcPct val="35000"/>
            </a:spcAft>
          </a:pPr>
          <a:r>
            <a:rPr lang="en-US" sz="1000" b="1" kern="1200" dirty="0" smtClean="0"/>
            <a:t>All Tribes and Urban Indian Orgs Call </a:t>
          </a:r>
          <a:endParaRPr lang="en-US" sz="1000" b="1" kern="1200" dirty="0"/>
        </a:p>
      </dsp:txBody>
      <dsp:txXfrm>
        <a:off x="4830452" y="636930"/>
        <a:ext cx="1820078" cy="434732"/>
      </dsp:txXfrm>
    </dsp:sp>
    <dsp:sp modelId="{EDEA3EEE-BFEC-4BC8-91A3-C99A016F1BB6}">
      <dsp:nvSpPr>
        <dsp:cNvPr id="0" name=""/>
        <dsp:cNvSpPr/>
      </dsp:nvSpPr>
      <dsp:spPr>
        <a:xfrm rot="5400000">
          <a:off x="5700086" y="1125593"/>
          <a:ext cx="80811" cy="80811"/>
        </a:xfrm>
        <a:prstGeom prst="rightArrow">
          <a:avLst>
            <a:gd name="adj1" fmla="val 66700"/>
            <a:gd name="adj2" fmla="val 50000"/>
          </a:avLst>
        </a:prstGeom>
        <a:solidFill>
          <a:schemeClr val="accent1">
            <a:tint val="60000"/>
            <a:hueOff val="0"/>
            <a:satOff val="0"/>
            <a:lumOff val="0"/>
            <a:alphaOff val="0"/>
          </a:schemeClr>
        </a:solidFill>
        <a:ln>
          <a:noFill/>
        </a:ln>
        <a:effectLst>
          <a:outerShdw blurRad="40000" dist="20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17D35A92-06FB-4C6C-AFA7-3ED30A4D2084}">
      <dsp:nvSpPr>
        <dsp:cNvPr id="0" name=""/>
        <dsp:cNvSpPr/>
      </dsp:nvSpPr>
      <dsp:spPr>
        <a:xfrm>
          <a:off x="4816927" y="1246811"/>
          <a:ext cx="1847128" cy="461782"/>
        </a:xfrm>
        <a:prstGeom prst="roundRect">
          <a:avLst>
            <a:gd name="adj" fmla="val 10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700" tIns="12700" rIns="12700" bIns="12700" numCol="1" spcCol="1270" anchor="ctr" anchorCtr="0">
          <a:noAutofit/>
        </a:bodyPr>
        <a:lstStyle/>
        <a:p>
          <a:pPr lvl="0" algn="ctr" defTabSz="444500">
            <a:lnSpc>
              <a:spcPct val="90000"/>
            </a:lnSpc>
            <a:spcBef>
              <a:spcPct val="0"/>
            </a:spcBef>
            <a:spcAft>
              <a:spcPct val="35000"/>
            </a:spcAft>
          </a:pPr>
          <a:r>
            <a:rPr lang="en-US" sz="1000" b="1" kern="1200" dirty="0" smtClean="0"/>
            <a:t>July 25-27: Convene NTAC @ National BH Conference</a:t>
          </a:r>
          <a:endParaRPr lang="en-US" sz="1000" b="1" kern="1200" dirty="0"/>
        </a:p>
      </dsp:txBody>
      <dsp:txXfrm>
        <a:off x="4830452" y="1260336"/>
        <a:ext cx="1820078" cy="434732"/>
      </dsp:txXfrm>
    </dsp:sp>
  </dsp:spTree>
</dsp:drawing>
</file>

<file path=ppt/diagrams/layout1.xml><?xml version="1.0" encoding="utf-8"?>
<dgm:layoutDef xmlns:dgm="http://schemas.openxmlformats.org/drawingml/2006/diagram" xmlns:a="http://schemas.openxmlformats.org/drawingml/2006/main" uniqueId="urn:microsoft.com/office/officeart/2005/8/layout/lProcess1">
  <dgm:title val=""/>
  <dgm:desc val=""/>
  <dgm:catLst>
    <dgm:cat type="process" pri="15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0" destId="2" srcOrd="0" destOrd="0"/>
        <dgm:cxn modelId="6" srcId="1" destId="3" srcOrd="1" destOrd="0"/>
        <dgm:cxn modelId="23" srcId="2" destId="21" srcOrd="0" destOrd="0"/>
        <dgm:cxn modelId="24" srcId="2" destId="22" srcOrd="1" destOrd="0"/>
        <dgm:cxn modelId="33" srcId="1" destId="31" srcOrd="0" destOrd="0"/>
      </dgm:cxnLst>
      <dgm:bg/>
      <dgm:whole/>
    </dgm:dataModel>
  </dgm:sampData>
  <dgm:styleData>
    <dgm:dataModel>
      <dgm:ptLst>
        <dgm:pt modelId="0" type="doc"/>
        <dgm:pt modelId="1"/>
        <dgm:pt modelId="11"/>
        <dgm:pt modelId="2"/>
        <dgm:pt modelId="22"/>
      </dgm:ptLst>
      <dgm:cxnLst>
        <dgm:cxn modelId="3" srcId="0" destId="1" srcOrd="0" destOrd="0"/>
        <dgm:cxn modelId="4" srcId="0" destId="2" srcOrd="0" destOrd="0"/>
        <dgm:cxn modelId="5" srcId="1" destId="11" srcOrd="0" destOrd="0"/>
        <dgm:cxn modelId="6" srcId="2" destId="22"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51" srcId="1" destId="11" srcOrd="0" destOrd="0"/>
        <dgm:cxn modelId="61" srcId="2" destId="21" srcOrd="0" destOrd="0"/>
        <dgm:cxn modelId="71" srcId="3" destId="31" srcOrd="0" destOrd="0"/>
        <dgm:cxn modelId="81" srcId="4" destId="41" srcOrd="0" destOrd="0"/>
      </dgm:cxnLst>
      <dgm:bg/>
      <dgm:whole/>
    </dgm:dataModel>
  </dgm:clrData>
  <dgm:layoutNode name="Name0">
    <dgm:varLst>
      <dgm:dir/>
      <dgm:animLvl val="lvl"/>
      <dgm:resizeHandles val="exact"/>
    </dgm:varLst>
    <dgm:choose name="Name1">
      <dgm:if name="Name2" func="var" arg="dir" op="equ" val="norm">
        <dgm:alg type="lin">
          <dgm:param type="linDir" val="fromL"/>
          <dgm:param type="vertAlign" val="mid"/>
          <dgm:param type="nodeHorzAlign" val="l"/>
          <dgm:param type="nodeVertAlign" val="t"/>
          <dgm:param type="fallback" val="2D"/>
        </dgm:alg>
      </dgm:if>
      <dgm:else name="Name3">
        <dgm:alg type="lin">
          <dgm:param type="linDir" val="fromR"/>
          <dgm:param type="vertAlign" val="mid"/>
          <dgm:param type="nodeHorzAlign" val="r"/>
          <dgm:param type="nodeVertAlign" val="t"/>
          <dgm:param type="fallback" val="2D"/>
        </dgm:alg>
      </dgm:else>
    </dgm:choose>
    <dgm:shape xmlns:r="http://schemas.openxmlformats.org/officeDocument/2006/relationships" r:blip="">
      <dgm:adjLst/>
    </dgm:shape>
    <dgm:presOf/>
    <dgm:constrLst>
      <dgm:constr type="h" for="des" forName="header" refType="h"/>
      <dgm:constr type="w" for="des" forName="header" refType="h" refFor="des" refForName="header" op="equ" fact="4"/>
      <dgm:constr type="h" for="des" forName="child" refType="h" refFor="des" refForName="header" op="equ"/>
      <dgm:constr type="w" for="des" forName="child" refType="w" refFor="des" refForName="header" op="equ"/>
      <dgm:constr type="w" for="ch" forName="hSp" refType="w" refFor="des" refForName="header" op="equ" fact="0.14"/>
      <dgm:constr type="h" for="des" forName="parTrans" refType="h" refFor="des" refForName="header" op="equ" fact="0.35"/>
      <dgm:constr type="h" for="des" forName="sibTrans" refType="h" refFor="des" refForName="parTrans" op="equ"/>
      <dgm:constr type="primFontSz" for="des" forName="child" op="equ" val="65"/>
      <dgm:constr type="primFontSz" for="des" forName="header" op="equ" val="65"/>
    </dgm:constrLst>
    <dgm:ruleLst/>
    <dgm:forEach name="Name4" axis="ch" ptType="node">
      <dgm:layoutNode name="vertFlow">
        <dgm:choose name="Name5">
          <dgm:if name="Name6" func="var" arg="dir" op="equ" val="norm">
            <dgm:alg type="lin">
              <dgm:param type="linDir" val="fromT"/>
              <dgm:param type="nodeHorzAlign" val="ctr"/>
              <dgm:param type="nodeVertAlign" val="t"/>
              <dgm:param type="fallback" val="2D"/>
            </dgm:alg>
          </dgm:if>
          <dgm:else name="Name7">
            <dgm:alg type="lin">
              <dgm:param type="linDir" val="fromT"/>
              <dgm:param type="nodeHorzAlign" val="ctr"/>
              <dgm:param type="nodeVertAlign" val="t"/>
              <dgm:param type="fallback" val="2D"/>
            </dgm:alg>
          </dgm:else>
        </dgm:choose>
        <dgm:shape xmlns:r="http://schemas.openxmlformats.org/officeDocument/2006/relationships" r:blip="">
          <dgm:adjLst/>
        </dgm:shape>
        <dgm:presOf/>
        <dgm:constrLst/>
        <dgm:ruleLst/>
        <dgm:layoutNode name="header" styleLbl="node1">
          <dgm:alg type="tx"/>
          <dgm:shape xmlns:r="http://schemas.openxmlformats.org/officeDocument/2006/relationships" type="roundRect" r:blip="">
            <dgm:adjLst>
              <dgm:adj idx="1" val="0.1"/>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8" axis="ch" ptType="parTrans" cnt="1">
          <dgm:layoutNode name="parTrans" styleLbl="sibTrans2D1">
            <dgm:alg type="conn">
              <dgm:param type="begPts" val="auto"/>
              <dgm:param type="endPts" val="auto"/>
            </dgm:alg>
            <dgm:shape xmlns:r="http://schemas.openxmlformats.org/officeDocument/2006/relationships" type="conn" r:blip="">
              <dgm:adjLst/>
            </dgm:shape>
            <dgm:presOf axis="self"/>
            <dgm:constrLst>
              <dgm:constr type="w" refType="h"/>
              <dgm:constr type="connDist"/>
              <dgm:constr type="wArH" refType="h" fact="0.25"/>
              <dgm:constr type="hArH" refType="wArH" fact="2"/>
              <dgm:constr type="stemThick" refType="hArH" fact="0.667"/>
              <dgm:constr type="begPad" refType="connDist" fact="0.25"/>
              <dgm:constr type="endPad" refType="connDist" fact="0.25"/>
            </dgm:constrLst>
            <dgm:ruleLst/>
          </dgm:layoutNode>
        </dgm:forEach>
        <dgm:forEach name="Name9" axis="ch" ptType="node">
          <dgm:layoutNode name="child" styleLbl="alignAccFollowNode1">
            <dgm:varLst>
              <dgm:chMax val="0"/>
              <dgm:bulletEnabled val="1"/>
            </dgm:varLst>
            <dgm:alg type="tx"/>
            <dgm:shape xmlns:r="http://schemas.openxmlformats.org/officeDocument/2006/relationships" type="roundRect" r:blip="">
              <dgm:adjLst>
                <dgm:adj idx="1" val="0.1"/>
              </dgm:adjLst>
            </dgm:shape>
            <dgm:presOf axis="desOrSelf" ptType="node"/>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10" axis="followSib" ptType="sibTrans" cnt="1">
            <dgm:layoutNode name="sibTrans" styleLbl="sibTrans2D1">
              <dgm:alg type="conn">
                <dgm:param type="begPts" val="auto"/>
                <dgm:param type="endPts" val="auto"/>
              </dgm:alg>
              <dgm:shape xmlns:r="http://schemas.openxmlformats.org/officeDocument/2006/relationships" type="conn" r:blip="">
                <dgm:adjLst/>
              </dgm:shape>
              <dgm:presOf axis="self"/>
              <dgm:constrLst>
                <dgm:constr type="w" refType="h"/>
                <dgm:constr type="connDist"/>
                <dgm:constr type="wArH" refType="h" fact="0.25"/>
                <dgm:constr type="hArH" refType="wArH" fact="2"/>
                <dgm:constr type="stemThick" refType="hArH" fact="0.667"/>
                <dgm:constr type="begPad" refType="w" fact="0.25"/>
                <dgm:constr type="endPad" refType="w" fact="0.25"/>
              </dgm:constrLst>
              <dgm:ruleLst/>
            </dgm:layoutNode>
          </dgm:forEach>
        </dgm:forEach>
      </dgm:layoutNode>
      <dgm:choose name="Name11">
        <dgm:if name="Name12" axis="self" ptType="node" func="revPos" op="gte" val="2">
          <dgm:layoutNode name="hSp">
            <dgm:alg type="sp"/>
            <dgm:shape xmlns:r="http://schemas.openxmlformats.org/officeDocument/2006/relationships" r:blip="">
              <dgm:adjLst/>
            </dgm:shape>
            <dgm:presOf/>
            <dgm:constrLst/>
            <dgm:ruleLst/>
          </dgm:layoutNode>
        </dgm:if>
        <dgm:else name="Name13"/>
      </dgm:choose>
    </dgm:forEach>
  </dgm:layoutNode>
</dgm:layoutDef>
</file>

<file path=ppt/diagrams/layout2.xml><?xml version="1.0" encoding="utf-8"?>
<dgm:layoutDef xmlns:dgm="http://schemas.openxmlformats.org/drawingml/2006/diagram" xmlns:a="http://schemas.openxmlformats.org/drawingml/2006/main" uniqueId="urn:microsoft.com/office/officeart/2005/8/layout/lProcess1">
  <dgm:title val=""/>
  <dgm:desc val=""/>
  <dgm:catLst>
    <dgm:cat type="process" pri="15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0" destId="2" srcOrd="0" destOrd="0"/>
        <dgm:cxn modelId="6" srcId="1" destId="3" srcOrd="1" destOrd="0"/>
        <dgm:cxn modelId="23" srcId="2" destId="21" srcOrd="0" destOrd="0"/>
        <dgm:cxn modelId="24" srcId="2" destId="22" srcOrd="1" destOrd="0"/>
        <dgm:cxn modelId="33" srcId="1" destId="31" srcOrd="0" destOrd="0"/>
      </dgm:cxnLst>
      <dgm:bg/>
      <dgm:whole/>
    </dgm:dataModel>
  </dgm:sampData>
  <dgm:styleData>
    <dgm:dataModel>
      <dgm:ptLst>
        <dgm:pt modelId="0" type="doc"/>
        <dgm:pt modelId="1"/>
        <dgm:pt modelId="11"/>
        <dgm:pt modelId="2"/>
        <dgm:pt modelId="22"/>
      </dgm:ptLst>
      <dgm:cxnLst>
        <dgm:cxn modelId="3" srcId="0" destId="1" srcOrd="0" destOrd="0"/>
        <dgm:cxn modelId="4" srcId="0" destId="2" srcOrd="0" destOrd="0"/>
        <dgm:cxn modelId="5" srcId="1" destId="11" srcOrd="0" destOrd="0"/>
        <dgm:cxn modelId="6" srcId="2" destId="22"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51" srcId="1" destId="11" srcOrd="0" destOrd="0"/>
        <dgm:cxn modelId="61" srcId="2" destId="21" srcOrd="0" destOrd="0"/>
        <dgm:cxn modelId="71" srcId="3" destId="31" srcOrd="0" destOrd="0"/>
        <dgm:cxn modelId="81" srcId="4" destId="41" srcOrd="0" destOrd="0"/>
      </dgm:cxnLst>
      <dgm:bg/>
      <dgm:whole/>
    </dgm:dataModel>
  </dgm:clrData>
  <dgm:layoutNode name="Name0">
    <dgm:varLst>
      <dgm:dir/>
      <dgm:animLvl val="lvl"/>
      <dgm:resizeHandles val="exact"/>
    </dgm:varLst>
    <dgm:choose name="Name1">
      <dgm:if name="Name2" func="var" arg="dir" op="equ" val="norm">
        <dgm:alg type="lin">
          <dgm:param type="linDir" val="fromL"/>
          <dgm:param type="vertAlign" val="mid"/>
          <dgm:param type="nodeHorzAlign" val="l"/>
          <dgm:param type="nodeVertAlign" val="t"/>
          <dgm:param type="fallback" val="2D"/>
        </dgm:alg>
      </dgm:if>
      <dgm:else name="Name3">
        <dgm:alg type="lin">
          <dgm:param type="linDir" val="fromR"/>
          <dgm:param type="vertAlign" val="mid"/>
          <dgm:param type="nodeHorzAlign" val="r"/>
          <dgm:param type="nodeVertAlign" val="t"/>
          <dgm:param type="fallback" val="2D"/>
        </dgm:alg>
      </dgm:else>
    </dgm:choose>
    <dgm:shape xmlns:r="http://schemas.openxmlformats.org/officeDocument/2006/relationships" r:blip="">
      <dgm:adjLst/>
    </dgm:shape>
    <dgm:presOf/>
    <dgm:constrLst>
      <dgm:constr type="h" for="des" forName="header" refType="h"/>
      <dgm:constr type="w" for="des" forName="header" refType="h" refFor="des" refForName="header" op="equ" fact="4"/>
      <dgm:constr type="h" for="des" forName="child" refType="h" refFor="des" refForName="header" op="equ"/>
      <dgm:constr type="w" for="des" forName="child" refType="w" refFor="des" refForName="header" op="equ"/>
      <dgm:constr type="w" for="ch" forName="hSp" refType="w" refFor="des" refForName="header" op="equ" fact="0.14"/>
      <dgm:constr type="h" for="des" forName="parTrans" refType="h" refFor="des" refForName="header" op="equ" fact="0.35"/>
      <dgm:constr type="h" for="des" forName="sibTrans" refType="h" refFor="des" refForName="parTrans" op="equ"/>
      <dgm:constr type="primFontSz" for="des" forName="child" op="equ" val="65"/>
      <dgm:constr type="primFontSz" for="des" forName="header" op="equ" val="65"/>
    </dgm:constrLst>
    <dgm:ruleLst/>
    <dgm:forEach name="Name4" axis="ch" ptType="node">
      <dgm:layoutNode name="vertFlow">
        <dgm:choose name="Name5">
          <dgm:if name="Name6" func="var" arg="dir" op="equ" val="norm">
            <dgm:alg type="lin">
              <dgm:param type="linDir" val="fromT"/>
              <dgm:param type="nodeHorzAlign" val="ctr"/>
              <dgm:param type="nodeVertAlign" val="t"/>
              <dgm:param type="fallback" val="2D"/>
            </dgm:alg>
          </dgm:if>
          <dgm:else name="Name7">
            <dgm:alg type="lin">
              <dgm:param type="linDir" val="fromT"/>
              <dgm:param type="nodeHorzAlign" val="ctr"/>
              <dgm:param type="nodeVertAlign" val="t"/>
              <dgm:param type="fallback" val="2D"/>
            </dgm:alg>
          </dgm:else>
        </dgm:choose>
        <dgm:shape xmlns:r="http://schemas.openxmlformats.org/officeDocument/2006/relationships" r:blip="">
          <dgm:adjLst/>
        </dgm:shape>
        <dgm:presOf/>
        <dgm:constrLst/>
        <dgm:ruleLst/>
        <dgm:layoutNode name="header" styleLbl="node1">
          <dgm:alg type="tx"/>
          <dgm:shape xmlns:r="http://schemas.openxmlformats.org/officeDocument/2006/relationships" type="roundRect" r:blip="">
            <dgm:adjLst>
              <dgm:adj idx="1" val="0.1"/>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8" axis="ch" ptType="parTrans" cnt="1">
          <dgm:layoutNode name="parTrans" styleLbl="sibTrans2D1">
            <dgm:alg type="conn">
              <dgm:param type="begPts" val="auto"/>
              <dgm:param type="endPts" val="auto"/>
            </dgm:alg>
            <dgm:shape xmlns:r="http://schemas.openxmlformats.org/officeDocument/2006/relationships" type="conn" r:blip="">
              <dgm:adjLst/>
            </dgm:shape>
            <dgm:presOf axis="self"/>
            <dgm:constrLst>
              <dgm:constr type="w" refType="h"/>
              <dgm:constr type="connDist"/>
              <dgm:constr type="wArH" refType="h" fact="0.25"/>
              <dgm:constr type="hArH" refType="wArH" fact="2"/>
              <dgm:constr type="stemThick" refType="hArH" fact="0.667"/>
              <dgm:constr type="begPad" refType="connDist" fact="0.25"/>
              <dgm:constr type="endPad" refType="connDist" fact="0.25"/>
            </dgm:constrLst>
            <dgm:ruleLst/>
          </dgm:layoutNode>
        </dgm:forEach>
        <dgm:forEach name="Name9" axis="ch" ptType="node">
          <dgm:layoutNode name="child" styleLbl="alignAccFollowNode1">
            <dgm:varLst>
              <dgm:chMax val="0"/>
              <dgm:bulletEnabled val="1"/>
            </dgm:varLst>
            <dgm:alg type="tx"/>
            <dgm:shape xmlns:r="http://schemas.openxmlformats.org/officeDocument/2006/relationships" type="roundRect" r:blip="">
              <dgm:adjLst>
                <dgm:adj idx="1" val="0.1"/>
              </dgm:adjLst>
            </dgm:shape>
            <dgm:presOf axis="desOrSelf" ptType="node"/>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10" axis="followSib" ptType="sibTrans" cnt="1">
            <dgm:layoutNode name="sibTrans" styleLbl="sibTrans2D1">
              <dgm:alg type="conn">
                <dgm:param type="begPts" val="auto"/>
                <dgm:param type="endPts" val="auto"/>
              </dgm:alg>
              <dgm:shape xmlns:r="http://schemas.openxmlformats.org/officeDocument/2006/relationships" type="conn" r:blip="">
                <dgm:adjLst/>
              </dgm:shape>
              <dgm:presOf axis="self"/>
              <dgm:constrLst>
                <dgm:constr type="w" refType="h"/>
                <dgm:constr type="connDist"/>
                <dgm:constr type="wArH" refType="h" fact="0.25"/>
                <dgm:constr type="hArH" refType="wArH" fact="2"/>
                <dgm:constr type="stemThick" refType="hArH" fact="0.667"/>
                <dgm:constr type="begPad" refType="w" fact="0.25"/>
                <dgm:constr type="endPad" refType="w" fact="0.25"/>
              </dgm:constrLst>
              <dgm:ruleLst/>
            </dgm:layoutNode>
          </dgm:forEach>
        </dgm:forEach>
      </dgm:layoutNode>
      <dgm:choose name="Name11">
        <dgm:if name="Name12" axis="self" ptType="node" func="revPos" op="gte" val="2">
          <dgm:layoutNode name="hSp">
            <dgm:alg type="sp"/>
            <dgm:shape xmlns:r="http://schemas.openxmlformats.org/officeDocument/2006/relationships" r:blip="">
              <dgm:adjLst/>
            </dgm:shape>
            <dgm:presOf/>
            <dgm:constrLst/>
            <dgm:ruleLst/>
          </dgm:layoutNode>
        </dgm:if>
        <dgm:else name="Name13"/>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43343" cy="465455"/>
          </a:xfrm>
          <a:prstGeom prst="rect">
            <a:avLst/>
          </a:prstGeom>
        </p:spPr>
        <p:txBody>
          <a:bodyPr vert="horz" lIns="93324" tIns="46662" rIns="93324" bIns="46662" rtlCol="0"/>
          <a:lstStyle>
            <a:lvl1pPr algn="l">
              <a:defRPr sz="1200"/>
            </a:lvl1pPr>
          </a:lstStyle>
          <a:p>
            <a:endParaRPr lang="en-US" dirty="0"/>
          </a:p>
        </p:txBody>
      </p:sp>
      <p:sp>
        <p:nvSpPr>
          <p:cNvPr id="3" name="Date Placeholder 2"/>
          <p:cNvSpPr>
            <a:spLocks noGrp="1"/>
          </p:cNvSpPr>
          <p:nvPr>
            <p:ph type="dt" sz="quarter" idx="1"/>
          </p:nvPr>
        </p:nvSpPr>
        <p:spPr>
          <a:xfrm>
            <a:off x="3978132" y="0"/>
            <a:ext cx="3043343" cy="465455"/>
          </a:xfrm>
          <a:prstGeom prst="rect">
            <a:avLst/>
          </a:prstGeom>
        </p:spPr>
        <p:txBody>
          <a:bodyPr vert="horz" lIns="93324" tIns="46662" rIns="93324" bIns="46662" rtlCol="0"/>
          <a:lstStyle>
            <a:lvl1pPr algn="r">
              <a:defRPr sz="1200"/>
            </a:lvl1pPr>
          </a:lstStyle>
          <a:p>
            <a:fld id="{D833203F-4C3B-394F-A80E-F96DAF6A9636}" type="datetimeFigureOut">
              <a:rPr lang="en-US" smtClean="0"/>
              <a:t>3/27/2019</a:t>
            </a:fld>
            <a:endParaRPr lang="en-US" dirty="0"/>
          </a:p>
        </p:txBody>
      </p:sp>
      <p:sp>
        <p:nvSpPr>
          <p:cNvPr id="4" name="Footer Placeholder 3"/>
          <p:cNvSpPr>
            <a:spLocks noGrp="1"/>
          </p:cNvSpPr>
          <p:nvPr>
            <p:ph type="ftr" sz="quarter" idx="2"/>
          </p:nvPr>
        </p:nvSpPr>
        <p:spPr>
          <a:xfrm>
            <a:off x="0" y="8842029"/>
            <a:ext cx="3043343" cy="465455"/>
          </a:xfrm>
          <a:prstGeom prst="rect">
            <a:avLst/>
          </a:prstGeom>
        </p:spPr>
        <p:txBody>
          <a:bodyPr vert="horz" lIns="93324" tIns="46662" rIns="93324" bIns="46662"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78132" y="8842029"/>
            <a:ext cx="3043343" cy="465455"/>
          </a:xfrm>
          <a:prstGeom prst="rect">
            <a:avLst/>
          </a:prstGeom>
        </p:spPr>
        <p:txBody>
          <a:bodyPr vert="horz" lIns="93324" tIns="46662" rIns="93324" bIns="46662" rtlCol="0" anchor="b"/>
          <a:lstStyle>
            <a:lvl1pPr algn="r">
              <a:defRPr sz="1200"/>
            </a:lvl1pPr>
          </a:lstStyle>
          <a:p>
            <a:fld id="{8BC4F8F8-F47E-FB46-9DBA-31FB6363C247}" type="slidenum">
              <a:rPr lang="en-US" smtClean="0"/>
              <a:t>‹#›</a:t>
            </a:fld>
            <a:endParaRPr lang="en-US" dirty="0"/>
          </a:p>
        </p:txBody>
      </p:sp>
    </p:spTree>
    <p:extLst>
      <p:ext uri="{BB962C8B-B14F-4D97-AF65-F5344CB8AC3E}">
        <p14:creationId xmlns:p14="http://schemas.microsoft.com/office/powerpoint/2010/main" val="3835415209"/>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43343" cy="465455"/>
          </a:xfrm>
          <a:prstGeom prst="rect">
            <a:avLst/>
          </a:prstGeom>
        </p:spPr>
        <p:txBody>
          <a:bodyPr vert="horz" lIns="93324" tIns="46662" rIns="93324" bIns="46662" rtlCol="0"/>
          <a:lstStyle>
            <a:lvl1pPr algn="l">
              <a:defRPr sz="1200"/>
            </a:lvl1pPr>
          </a:lstStyle>
          <a:p>
            <a:endParaRPr lang="en-US" dirty="0"/>
          </a:p>
        </p:txBody>
      </p:sp>
      <p:sp>
        <p:nvSpPr>
          <p:cNvPr id="3" name="Date Placeholder 2"/>
          <p:cNvSpPr>
            <a:spLocks noGrp="1"/>
          </p:cNvSpPr>
          <p:nvPr>
            <p:ph type="dt" idx="1"/>
          </p:nvPr>
        </p:nvSpPr>
        <p:spPr>
          <a:xfrm>
            <a:off x="3978132" y="0"/>
            <a:ext cx="3043343" cy="465455"/>
          </a:xfrm>
          <a:prstGeom prst="rect">
            <a:avLst/>
          </a:prstGeom>
        </p:spPr>
        <p:txBody>
          <a:bodyPr vert="horz" lIns="93324" tIns="46662" rIns="93324" bIns="46662" rtlCol="0"/>
          <a:lstStyle>
            <a:lvl1pPr algn="r">
              <a:defRPr sz="1200"/>
            </a:lvl1pPr>
          </a:lstStyle>
          <a:p>
            <a:fld id="{CE0CE6DD-FEE0-934E-8C7A-ED219B8BDAC8}" type="datetimeFigureOut">
              <a:rPr lang="en-US" smtClean="0"/>
              <a:t>3/27/2019</a:t>
            </a:fld>
            <a:endParaRPr lang="en-US" dirty="0"/>
          </a:p>
        </p:txBody>
      </p:sp>
      <p:sp>
        <p:nvSpPr>
          <p:cNvPr id="4" name="Slide Image Placeholder 3"/>
          <p:cNvSpPr>
            <a:spLocks noGrp="1" noRot="1" noChangeAspect="1"/>
          </p:cNvSpPr>
          <p:nvPr>
            <p:ph type="sldImg" idx="2"/>
          </p:nvPr>
        </p:nvSpPr>
        <p:spPr>
          <a:xfrm>
            <a:off x="1184275" y="698500"/>
            <a:ext cx="4654550" cy="3490913"/>
          </a:xfrm>
          <a:prstGeom prst="rect">
            <a:avLst/>
          </a:prstGeom>
          <a:noFill/>
          <a:ln w="12700">
            <a:solidFill>
              <a:prstClr val="black"/>
            </a:solidFill>
          </a:ln>
        </p:spPr>
        <p:txBody>
          <a:bodyPr vert="horz" lIns="93324" tIns="46662" rIns="93324" bIns="46662" rtlCol="0" anchor="ctr"/>
          <a:lstStyle/>
          <a:p>
            <a:endParaRPr lang="en-US" dirty="0"/>
          </a:p>
        </p:txBody>
      </p:sp>
      <p:sp>
        <p:nvSpPr>
          <p:cNvPr id="5" name="Notes Placeholder 4"/>
          <p:cNvSpPr>
            <a:spLocks noGrp="1"/>
          </p:cNvSpPr>
          <p:nvPr>
            <p:ph type="body" sz="quarter" idx="3"/>
          </p:nvPr>
        </p:nvSpPr>
        <p:spPr>
          <a:xfrm>
            <a:off x="702310" y="4421823"/>
            <a:ext cx="5618480" cy="4189095"/>
          </a:xfrm>
          <a:prstGeom prst="rect">
            <a:avLst/>
          </a:prstGeom>
        </p:spPr>
        <p:txBody>
          <a:bodyPr vert="horz" lIns="93324" tIns="46662" rIns="93324" bIns="46662"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42029"/>
            <a:ext cx="3043343" cy="465455"/>
          </a:xfrm>
          <a:prstGeom prst="rect">
            <a:avLst/>
          </a:prstGeom>
        </p:spPr>
        <p:txBody>
          <a:bodyPr vert="horz" lIns="93324" tIns="46662" rIns="93324" bIns="46662"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8132" y="8842029"/>
            <a:ext cx="3043343" cy="465455"/>
          </a:xfrm>
          <a:prstGeom prst="rect">
            <a:avLst/>
          </a:prstGeom>
        </p:spPr>
        <p:txBody>
          <a:bodyPr vert="horz" lIns="93324" tIns="46662" rIns="93324" bIns="46662" rtlCol="0" anchor="b"/>
          <a:lstStyle>
            <a:lvl1pPr algn="r">
              <a:defRPr sz="1200"/>
            </a:lvl1pPr>
          </a:lstStyle>
          <a:p>
            <a:fld id="{47B790EB-49F2-1A4B-AE56-65634F3E1BE9}" type="slidenum">
              <a:rPr lang="en-US" smtClean="0"/>
              <a:t>‹#›</a:t>
            </a:fld>
            <a:endParaRPr lang="en-US" dirty="0"/>
          </a:p>
        </p:txBody>
      </p:sp>
    </p:spTree>
    <p:extLst>
      <p:ext uri="{BB962C8B-B14F-4D97-AF65-F5344CB8AC3E}">
        <p14:creationId xmlns:p14="http://schemas.microsoft.com/office/powerpoint/2010/main" val="984417862"/>
      </p:ext>
    </p:extLst>
  </p:cSld>
  <p:clrMap bg1="lt1" tx1="dk1" bg2="lt2" tx2="dk2" accent1="accent1" accent2="accent2" accent3="accent3" accent4="accent4" accent5="accent5" accent6="accent6" hlink="hlink" folHlink="folHlink"/>
  <p:hf hdr="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47B790EB-49F2-1A4B-AE56-65634F3E1BE9}" type="slidenum">
              <a:rPr lang="en-US" smtClean="0"/>
              <a:t>1</a:t>
            </a:fld>
            <a:endParaRPr lang="en-US" dirty="0"/>
          </a:p>
        </p:txBody>
      </p:sp>
    </p:spTree>
    <p:extLst>
      <p:ext uri="{BB962C8B-B14F-4D97-AF65-F5344CB8AC3E}">
        <p14:creationId xmlns:p14="http://schemas.microsoft.com/office/powerpoint/2010/main" val="117132015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47B790EB-49F2-1A4B-AE56-65634F3E1BE9}" type="slidenum">
              <a:rPr lang="en-US" smtClean="0"/>
              <a:t>2</a:t>
            </a:fld>
            <a:endParaRPr lang="en-US" dirty="0"/>
          </a:p>
        </p:txBody>
      </p:sp>
    </p:spTree>
    <p:extLst>
      <p:ext uri="{BB962C8B-B14F-4D97-AF65-F5344CB8AC3E}">
        <p14:creationId xmlns:p14="http://schemas.microsoft.com/office/powerpoint/2010/main" val="48103318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4572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10"/>
          </p:nvPr>
        </p:nvSpPr>
        <p:spPr/>
        <p:txBody>
          <a:bodyPr/>
          <a:lstStyle/>
          <a:p>
            <a:fld id="{47B790EB-49F2-1A4B-AE56-65634F3E1BE9}" type="slidenum">
              <a:rPr lang="en-US" smtClean="0"/>
              <a:t>3</a:t>
            </a:fld>
            <a:endParaRPr lang="en-US" dirty="0"/>
          </a:p>
        </p:txBody>
      </p:sp>
    </p:spTree>
    <p:extLst>
      <p:ext uri="{BB962C8B-B14F-4D97-AF65-F5344CB8AC3E}">
        <p14:creationId xmlns:p14="http://schemas.microsoft.com/office/powerpoint/2010/main" val="406380774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47B790EB-49F2-1A4B-AE56-65634F3E1BE9}" type="slidenum">
              <a:rPr lang="en-US" smtClean="0"/>
              <a:t>4</a:t>
            </a:fld>
            <a:endParaRPr lang="en-US" dirty="0"/>
          </a:p>
        </p:txBody>
      </p:sp>
    </p:spTree>
    <p:extLst>
      <p:ext uri="{BB962C8B-B14F-4D97-AF65-F5344CB8AC3E}">
        <p14:creationId xmlns:p14="http://schemas.microsoft.com/office/powerpoint/2010/main" val="356490489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dirty="0" smtClean="0"/>
              <a:t>The 2018 Consolidated Appropriations Act,</a:t>
            </a:r>
            <a:r>
              <a:rPr lang="en-US" baseline="0" dirty="0" smtClean="0"/>
              <a:t> which is the </a:t>
            </a:r>
            <a:r>
              <a:rPr lang="en-US" dirty="0" smtClean="0"/>
              <a:t>Authorization Language,</a:t>
            </a:r>
            <a:r>
              <a:rPr lang="en-US" baseline="0" dirty="0" smtClean="0"/>
              <a:t> the Explanatory Statement “encourages”  IHS to provide BH grant funding through contracts and compacts </a:t>
            </a:r>
            <a:r>
              <a:rPr lang="en-US" dirty="0" smtClean="0"/>
              <a:t>authorized by the Indian Self-Determination and Education Assistance Act rather than through grant instruments to ensure that Contract Support Costs are available. </a:t>
            </a:r>
            <a:endParaRPr lang="en-US" baseline="0" dirty="0" smtClean="0"/>
          </a:p>
          <a:p>
            <a:pPr marL="0" marR="0" lvl="0" indent="0" algn="l" defTabSz="457200" rtl="0" eaLnBrk="1" fontAlgn="auto" latinLnBrk="0" hangingPunct="1">
              <a:lnSpc>
                <a:spcPct val="100000"/>
              </a:lnSpc>
              <a:spcBef>
                <a:spcPts val="0"/>
              </a:spcBef>
              <a:spcAft>
                <a:spcPts val="0"/>
              </a:spcAft>
              <a:buClrTx/>
              <a:buSzTx/>
              <a:buFontTx/>
              <a:buNone/>
              <a:tabLst/>
              <a:defRPr/>
            </a:pPr>
            <a:endParaRPr lang="en-US" baseline="0" dirty="0" smtClean="0"/>
          </a:p>
        </p:txBody>
      </p:sp>
      <p:sp>
        <p:nvSpPr>
          <p:cNvPr id="4" name="Slide Number Placeholder 3"/>
          <p:cNvSpPr>
            <a:spLocks noGrp="1"/>
          </p:cNvSpPr>
          <p:nvPr>
            <p:ph type="sldNum" sz="quarter" idx="10"/>
          </p:nvPr>
        </p:nvSpPr>
        <p:spPr/>
        <p:txBody>
          <a:bodyPr/>
          <a:lstStyle/>
          <a:p>
            <a:fld id="{47B790EB-49F2-1A4B-AE56-65634F3E1BE9}" type="slidenum">
              <a:rPr lang="en-US" smtClean="0"/>
              <a:t>5</a:t>
            </a:fld>
            <a:endParaRPr lang="en-US" dirty="0"/>
          </a:p>
        </p:txBody>
      </p:sp>
    </p:spTree>
    <p:extLst>
      <p:ext uri="{BB962C8B-B14F-4D97-AF65-F5344CB8AC3E}">
        <p14:creationId xmlns:p14="http://schemas.microsoft.com/office/powerpoint/2010/main" val="365403036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4572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10"/>
          </p:nvPr>
        </p:nvSpPr>
        <p:spPr/>
        <p:txBody>
          <a:bodyPr/>
          <a:lstStyle/>
          <a:p>
            <a:fld id="{47B790EB-49F2-1A4B-AE56-65634F3E1BE9}" type="slidenum">
              <a:rPr lang="en-US" smtClean="0"/>
              <a:t>6</a:t>
            </a:fld>
            <a:endParaRPr lang="en-US" dirty="0"/>
          </a:p>
        </p:txBody>
      </p:sp>
    </p:spTree>
    <p:extLst>
      <p:ext uri="{BB962C8B-B14F-4D97-AF65-F5344CB8AC3E}">
        <p14:creationId xmlns:p14="http://schemas.microsoft.com/office/powerpoint/2010/main" val="360254553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47B790EB-49F2-1A4B-AE56-65634F3E1BE9}" type="slidenum">
              <a:rPr lang="en-US" smtClean="0"/>
              <a:t>7</a:t>
            </a:fld>
            <a:endParaRPr lang="en-US" dirty="0"/>
          </a:p>
        </p:txBody>
      </p:sp>
    </p:spTree>
    <p:extLst>
      <p:ext uri="{BB962C8B-B14F-4D97-AF65-F5344CB8AC3E}">
        <p14:creationId xmlns:p14="http://schemas.microsoft.com/office/powerpoint/2010/main" val="408396855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47B790EB-49F2-1A4B-AE56-65634F3E1BE9}" type="slidenum">
              <a:rPr lang="en-US" smtClean="0"/>
              <a:t>8</a:t>
            </a:fld>
            <a:endParaRPr lang="en-US" dirty="0"/>
          </a:p>
        </p:txBody>
      </p:sp>
    </p:spTree>
    <p:extLst>
      <p:ext uri="{BB962C8B-B14F-4D97-AF65-F5344CB8AC3E}">
        <p14:creationId xmlns:p14="http://schemas.microsoft.com/office/powerpoint/2010/main" val="211157001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solidFill>
                  <a:prstClr val="black"/>
                </a:solidFill>
              </a:rPr>
              <a:pPr/>
              <a:t>15</a:t>
            </a:fld>
            <a:endParaRPr lang="en-US" dirty="0">
              <a:solidFill>
                <a:prstClr val="black"/>
              </a:solidFill>
            </a:endParaRPr>
          </a:p>
        </p:txBody>
      </p:sp>
    </p:spTree>
    <p:extLst>
      <p:ext uri="{BB962C8B-B14F-4D97-AF65-F5344CB8AC3E}">
        <p14:creationId xmlns:p14="http://schemas.microsoft.com/office/powerpoint/2010/main" val="389902180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This slides displays</a:t>
            </a:r>
            <a:r>
              <a:rPr lang="en-US" baseline="0" dirty="0" smtClean="0"/>
              <a:t> the overview of the DVPP breakdown. DVPP is on a 5-year cycle from 2015 to 2020.  Read from the slide.  </a:t>
            </a:r>
            <a:endParaRPr lang="en-US" dirty="0"/>
          </a:p>
        </p:txBody>
      </p:sp>
      <p:sp>
        <p:nvSpPr>
          <p:cNvPr id="4" name="Slide Number Placeholder 3"/>
          <p:cNvSpPr>
            <a:spLocks noGrp="1"/>
          </p:cNvSpPr>
          <p:nvPr>
            <p:ph type="sldNum" sz="quarter" idx="10"/>
          </p:nvPr>
        </p:nvSpPr>
        <p:spPr/>
        <p:txBody>
          <a:bodyPr/>
          <a:lstStyle/>
          <a:p>
            <a:fld id="{47B790EB-49F2-1A4B-AE56-65634F3E1BE9}" type="slidenum">
              <a:rPr lang="en-US" smtClean="0"/>
              <a:t>16</a:t>
            </a:fld>
            <a:endParaRPr lang="en-US" dirty="0"/>
          </a:p>
        </p:txBody>
      </p:sp>
    </p:spTree>
    <p:extLst>
      <p:ext uri="{BB962C8B-B14F-4D97-AF65-F5344CB8AC3E}">
        <p14:creationId xmlns:p14="http://schemas.microsoft.com/office/powerpoint/2010/main" val="1418249841"/>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Master" Target="../slideMasters/slideMaster1.xml"/><Relationship Id="rId5" Type="http://schemas.openxmlformats.org/officeDocument/2006/relationships/image" Target="../media/image6.png"/><Relationship Id="rId4" Type="http://schemas.openxmlformats.org/officeDocument/2006/relationships/image" Target="../media/image5.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3176016" cy="6858000"/>
          </a:xfrm>
          <a:prstGeom prst="rect">
            <a:avLst/>
          </a:prstGeom>
        </p:spPr>
      </p:pic>
      <p:sp>
        <p:nvSpPr>
          <p:cNvPr id="2" name="Title 1"/>
          <p:cNvSpPr>
            <a:spLocks noGrp="1"/>
          </p:cNvSpPr>
          <p:nvPr>
            <p:ph type="ctrTitle"/>
          </p:nvPr>
        </p:nvSpPr>
        <p:spPr>
          <a:xfrm>
            <a:off x="3420557" y="2286000"/>
            <a:ext cx="5331067" cy="1470025"/>
          </a:xfrm>
        </p:spPr>
        <p:txBody>
          <a:bodyPr anchor="b" anchorCtr="0">
            <a:normAutofit/>
          </a:bodyPr>
          <a:lstStyle>
            <a:lvl1pPr>
              <a:defRPr sz="4000"/>
            </a:lvl1pPr>
          </a:lstStyle>
          <a:p>
            <a:r>
              <a:rPr lang="en-US" dirty="0" smtClean="0"/>
              <a:t>Click to edit Master title style</a:t>
            </a:r>
            <a:endParaRPr lang="en-US" dirty="0"/>
          </a:p>
        </p:txBody>
      </p:sp>
      <p:sp>
        <p:nvSpPr>
          <p:cNvPr id="3" name="Subtitle 2"/>
          <p:cNvSpPr>
            <a:spLocks noGrp="1"/>
          </p:cNvSpPr>
          <p:nvPr>
            <p:ph type="subTitle" idx="1"/>
          </p:nvPr>
        </p:nvSpPr>
        <p:spPr>
          <a:xfrm>
            <a:off x="3420557" y="3962247"/>
            <a:ext cx="5331067" cy="1962303"/>
          </a:xfrm>
        </p:spPr>
        <p:txBody>
          <a:bodyPr/>
          <a:lstStyle>
            <a:lvl1pPr marL="0" indent="0" algn="l">
              <a:buNone/>
              <a:defRPr>
                <a:solidFill>
                  <a:schemeClr val="accent6">
                    <a:lumMod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
        <p:nvSpPr>
          <p:cNvPr id="4" name="Date Placeholder 3"/>
          <p:cNvSpPr>
            <a:spLocks noGrp="1"/>
          </p:cNvSpPr>
          <p:nvPr>
            <p:ph type="dt" sz="half" idx="10"/>
          </p:nvPr>
        </p:nvSpPr>
        <p:spPr/>
        <p:txBody>
          <a:bodyPr/>
          <a:lstStyle/>
          <a:p>
            <a:fld id="{F186EFD4-A84C-D44B-801C-8C61568719FF}" type="datetime1">
              <a:rPr lang="en-US" smtClean="0"/>
              <a:t>3/27/2019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pic>
        <p:nvPicPr>
          <p:cNvPr id="8" name="Picture 7"/>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3420557" y="341300"/>
            <a:ext cx="914400" cy="914400"/>
          </a:xfrm>
          <a:prstGeom prst="rect">
            <a:avLst/>
          </a:prstGeom>
        </p:spPr>
      </p:pic>
      <p:pic>
        <p:nvPicPr>
          <p:cNvPr id="9" name="Picture 8"/>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4348762" y="341300"/>
            <a:ext cx="914400" cy="914400"/>
          </a:xfrm>
          <a:prstGeom prst="rect">
            <a:avLst/>
          </a:prstGeom>
        </p:spPr>
      </p:pic>
      <p:pic>
        <p:nvPicPr>
          <p:cNvPr id="12" name="Picture 11"/>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5857892" y="558389"/>
            <a:ext cx="2996354" cy="1359258"/>
          </a:xfrm>
          <a:prstGeom prst="rect">
            <a:avLst/>
          </a:prstGeom>
        </p:spPr>
      </p:pic>
    </p:spTree>
    <p:extLst>
      <p:ext uri="{BB962C8B-B14F-4D97-AF65-F5344CB8AC3E}">
        <p14:creationId xmlns:p14="http://schemas.microsoft.com/office/powerpoint/2010/main" val="168736460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178DDCA1-3CAF-4F4C-B73C-5F4FCBC6E3D8}" type="datetime1">
              <a:rPr lang="en-US" smtClean="0"/>
              <a:t>3/27/2019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99680136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1021558" y="4406900"/>
            <a:ext cx="7772400" cy="1362075"/>
          </a:xfrm>
        </p:spPr>
        <p:txBody>
          <a:bodyPr anchor="t"/>
          <a:lstStyle>
            <a:lvl1pPr algn="l">
              <a:defRPr sz="4000" b="1" cap="none"/>
            </a:lvl1pPr>
          </a:lstStyle>
          <a:p>
            <a:r>
              <a:rPr lang="en-US" dirty="0" smtClean="0"/>
              <a:t>Click to edit master title style</a:t>
            </a:r>
            <a:endParaRPr lang="en-US" dirty="0"/>
          </a:p>
        </p:txBody>
      </p:sp>
      <p:sp>
        <p:nvSpPr>
          <p:cNvPr id="3" name="Text Placeholder 2"/>
          <p:cNvSpPr>
            <a:spLocks noGrp="1"/>
          </p:cNvSpPr>
          <p:nvPr>
            <p:ph type="body" idx="1"/>
          </p:nvPr>
        </p:nvSpPr>
        <p:spPr>
          <a:xfrm>
            <a:off x="1021558"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0" smtClean="0"/>
              <a:t>Click to edit Master text styles</a:t>
            </a:r>
          </a:p>
        </p:txBody>
      </p:sp>
      <p:sp>
        <p:nvSpPr>
          <p:cNvPr id="4" name="Date Placeholder 3"/>
          <p:cNvSpPr>
            <a:spLocks noGrp="1"/>
          </p:cNvSpPr>
          <p:nvPr>
            <p:ph type="dt" sz="half" idx="10"/>
          </p:nvPr>
        </p:nvSpPr>
        <p:spPr/>
        <p:txBody>
          <a:bodyPr/>
          <a:lstStyle/>
          <a:p>
            <a:fld id="{1FA2A84C-9338-EE4B-A2B1-D2240F9215EF}" type="datetime1">
              <a:rPr lang="en-US" smtClean="0"/>
              <a:t>3/27/2019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29097724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1558" y="274638"/>
            <a:ext cx="7772400" cy="1143000"/>
          </a:xfrm>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1021558" y="1600200"/>
            <a:ext cx="37719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5022058" y="1600200"/>
            <a:ext cx="37719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5" name="Date Placeholder 4"/>
          <p:cNvSpPr>
            <a:spLocks noGrp="1"/>
          </p:cNvSpPr>
          <p:nvPr>
            <p:ph type="dt" sz="half" idx="10"/>
          </p:nvPr>
        </p:nvSpPr>
        <p:spPr/>
        <p:txBody>
          <a:bodyPr/>
          <a:lstStyle/>
          <a:p>
            <a:fld id="{1A9AE6E0-C366-C247-A7BA-3E9336D3E0B3}" type="datetime1">
              <a:rPr lang="en-US" smtClean="0"/>
              <a:t>3/27/2019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9289918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1021558" y="274638"/>
            <a:ext cx="7772400" cy="1143000"/>
          </a:xfrm>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1021558" y="1535113"/>
            <a:ext cx="3771900"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4" name="Content Placeholder 3"/>
          <p:cNvSpPr>
            <a:spLocks noGrp="1"/>
          </p:cNvSpPr>
          <p:nvPr>
            <p:ph sz="half" idx="2"/>
          </p:nvPr>
        </p:nvSpPr>
        <p:spPr>
          <a:xfrm>
            <a:off x="1021558" y="2174875"/>
            <a:ext cx="37719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5" name="Text Placeholder 4"/>
          <p:cNvSpPr>
            <a:spLocks noGrp="1"/>
          </p:cNvSpPr>
          <p:nvPr>
            <p:ph type="body" sz="quarter" idx="3"/>
          </p:nvPr>
        </p:nvSpPr>
        <p:spPr>
          <a:xfrm>
            <a:off x="5022058" y="1535113"/>
            <a:ext cx="3771900"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6" name="Content Placeholder 5"/>
          <p:cNvSpPr>
            <a:spLocks noGrp="1"/>
          </p:cNvSpPr>
          <p:nvPr>
            <p:ph sz="quarter" idx="4"/>
          </p:nvPr>
        </p:nvSpPr>
        <p:spPr>
          <a:xfrm>
            <a:off x="5022058" y="2174875"/>
            <a:ext cx="37719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7" name="Date Placeholder 6"/>
          <p:cNvSpPr>
            <a:spLocks noGrp="1"/>
          </p:cNvSpPr>
          <p:nvPr>
            <p:ph type="dt" sz="half" idx="10"/>
          </p:nvPr>
        </p:nvSpPr>
        <p:spPr/>
        <p:txBody>
          <a:bodyPr/>
          <a:lstStyle/>
          <a:p>
            <a:fld id="{C8F507FB-A80E-7048-8486-B50970197F70}" type="datetime1">
              <a:rPr lang="en-US" smtClean="0"/>
              <a:t>3/27/2019</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64640382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0FC348A8-FF0B-0E4B-977E-BF8A64599326}" type="datetime1">
              <a:rPr lang="en-US" smtClean="0"/>
              <a:t>3/27/2019</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427413543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F57A2B9-6ACD-F241-9A6B-C530510FD9D1}" type="datetime1">
              <a:rPr lang="en-US" smtClean="0"/>
              <a:t>3/27/2019</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271368071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021558" y="273050"/>
            <a:ext cx="3771900" cy="1162050"/>
          </a:xfrm>
        </p:spPr>
        <p:txBody>
          <a:bodyPr anchor="b"/>
          <a:lstStyle>
            <a:lvl1pPr algn="l">
              <a:defRPr sz="2000" b="1"/>
            </a:lvl1pPr>
          </a:lstStyle>
          <a:p>
            <a:r>
              <a:rPr lang="en-US" dirty="0" smtClean="0"/>
              <a:t>Click to edit Master title style</a:t>
            </a:r>
            <a:endParaRPr lang="en-US" dirty="0"/>
          </a:p>
        </p:txBody>
      </p:sp>
      <p:sp>
        <p:nvSpPr>
          <p:cNvPr id="3" name="Content Placeholder 2"/>
          <p:cNvSpPr>
            <a:spLocks noGrp="1"/>
          </p:cNvSpPr>
          <p:nvPr>
            <p:ph idx="1"/>
          </p:nvPr>
        </p:nvSpPr>
        <p:spPr>
          <a:xfrm>
            <a:off x="5022058" y="273050"/>
            <a:ext cx="377190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Text Placeholder 3"/>
          <p:cNvSpPr>
            <a:spLocks noGrp="1"/>
          </p:cNvSpPr>
          <p:nvPr>
            <p:ph type="body" sz="half" idx="2"/>
          </p:nvPr>
        </p:nvSpPr>
        <p:spPr>
          <a:xfrm>
            <a:off x="1021558" y="1435100"/>
            <a:ext cx="3771900"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smtClean="0"/>
              <a:t>Click to edit Master text styles</a:t>
            </a:r>
          </a:p>
        </p:txBody>
      </p:sp>
      <p:sp>
        <p:nvSpPr>
          <p:cNvPr id="5" name="Date Placeholder 4"/>
          <p:cNvSpPr>
            <a:spLocks noGrp="1"/>
          </p:cNvSpPr>
          <p:nvPr>
            <p:ph type="dt" sz="half" idx="10"/>
          </p:nvPr>
        </p:nvSpPr>
        <p:spPr/>
        <p:txBody>
          <a:bodyPr/>
          <a:lstStyle/>
          <a:p>
            <a:fld id="{F6653883-7CDE-1843-B54D-1C0261644E72}" type="datetime1">
              <a:rPr lang="en-US" smtClean="0"/>
              <a:t>3/27/2019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407458112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021558" y="4800600"/>
            <a:ext cx="7772400" cy="566738"/>
          </a:xfrm>
        </p:spPr>
        <p:txBody>
          <a:bodyPr anchor="b"/>
          <a:lstStyle>
            <a:lvl1pPr algn="l">
              <a:defRPr sz="2000" b="1"/>
            </a:lvl1pPr>
          </a:lstStyle>
          <a:p>
            <a:r>
              <a:rPr lang="en-US" dirty="0" smtClean="0"/>
              <a:t>Click to edit Master title style</a:t>
            </a:r>
            <a:endParaRPr lang="en-US" dirty="0"/>
          </a:p>
        </p:txBody>
      </p:sp>
      <p:sp>
        <p:nvSpPr>
          <p:cNvPr id="3" name="Picture Placeholder 2"/>
          <p:cNvSpPr>
            <a:spLocks noGrp="1"/>
          </p:cNvSpPr>
          <p:nvPr>
            <p:ph type="pic" idx="1"/>
          </p:nvPr>
        </p:nvSpPr>
        <p:spPr>
          <a:xfrm>
            <a:off x="1021558" y="612775"/>
            <a:ext cx="7772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1021558" y="5367338"/>
            <a:ext cx="7772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E17E62C4-8093-F148-A49B-893FC4FEF61B}" type="datetime1">
              <a:rPr lang="en-US" smtClean="0"/>
              <a:t>3/27/2019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12118492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C4B4E51-65FA-B446-8D40-F05BE9F089C1}" type="datetime1">
              <a:rPr lang="en-US" smtClean="0"/>
              <a:t>3/27/2019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284078231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1021558" y="274638"/>
            <a:ext cx="5455442" cy="5851525"/>
          </a:xfrm>
        </p:spPr>
        <p:txBody>
          <a:bodyPr vert="eaVert"/>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2C9E82CB-71D4-7443-AB4D-3F714E840B29}" type="datetime1">
              <a:rPr lang="en-US" smtClean="0"/>
              <a:t>3/27/2019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21784097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2.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13">
            <a:extLst>
              <a:ext uri="{28A0092B-C50C-407E-A947-70E740481C1C}">
                <a14:useLocalDpi xmlns:a14="http://schemas.microsoft.com/office/drawing/2010/main" val="0"/>
              </a:ext>
            </a:extLst>
          </a:blip>
          <a:stretch>
            <a:fillRect/>
          </a:stretch>
        </p:blipFill>
        <p:spPr>
          <a:xfrm>
            <a:off x="0" y="0"/>
            <a:ext cx="640079" cy="6857999"/>
          </a:xfrm>
          <a:prstGeom prst="rect">
            <a:avLst/>
          </a:prstGeom>
        </p:spPr>
      </p:pic>
      <p:sp>
        <p:nvSpPr>
          <p:cNvPr id="2" name="Title Placeholder 1"/>
          <p:cNvSpPr>
            <a:spLocks noGrp="1"/>
          </p:cNvSpPr>
          <p:nvPr>
            <p:ph type="title"/>
          </p:nvPr>
        </p:nvSpPr>
        <p:spPr>
          <a:xfrm>
            <a:off x="1021558" y="274638"/>
            <a:ext cx="7772400" cy="1143000"/>
          </a:xfrm>
          <a:prstGeom prst="rect">
            <a:avLst/>
          </a:prstGeom>
        </p:spPr>
        <p:txBody>
          <a:bodyPr vert="horz" lIns="91440" tIns="45720" rIns="91440" bIns="45720" rtlCol="0" anchor="b" anchorCtr="0">
            <a:norm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1027424" y="1600200"/>
            <a:ext cx="7766534"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1027424"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81831CC-8AE6-544C-8E20-5E6117257C05}" type="datetime1">
              <a:rPr lang="en-US" smtClean="0"/>
              <a:t>3/27/2019</a:t>
            </a:fld>
            <a:endParaRPr lang="en-US" dirty="0"/>
          </a:p>
        </p:txBody>
      </p:sp>
      <p:sp>
        <p:nvSpPr>
          <p:cNvPr id="5" name="Footer Placeholder 4"/>
          <p:cNvSpPr>
            <a:spLocks noGrp="1"/>
          </p:cNvSpPr>
          <p:nvPr>
            <p:ph type="ftr" sz="quarter" idx="3"/>
          </p:nvPr>
        </p:nvSpPr>
        <p:spPr>
          <a:xfrm>
            <a:off x="3462891"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6660358"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60BB360-5418-9C40-B406-E5CA81514EC3}" type="slidenum">
              <a:rPr lang="en-US" smtClean="0"/>
              <a:t>‹#›</a:t>
            </a:fld>
            <a:endParaRPr lang="en-US" dirty="0"/>
          </a:p>
        </p:txBody>
      </p:sp>
      <p:sp>
        <p:nvSpPr>
          <p:cNvPr id="10" name="TextBox 9"/>
          <p:cNvSpPr txBox="1"/>
          <p:nvPr userDrawn="1"/>
        </p:nvSpPr>
        <p:spPr>
          <a:xfrm>
            <a:off x="7126737" y="111591"/>
            <a:ext cx="1768821" cy="246221"/>
          </a:xfrm>
          <a:prstGeom prst="rect">
            <a:avLst/>
          </a:prstGeom>
          <a:noFill/>
        </p:spPr>
        <p:txBody>
          <a:bodyPr wrap="none" rtlCol="0">
            <a:spAutoFit/>
          </a:bodyPr>
          <a:lstStyle/>
          <a:p>
            <a:pPr algn="r"/>
            <a:r>
              <a:rPr lang="en-US" sz="1000" b="1" dirty="0" smtClean="0">
                <a:solidFill>
                  <a:srgbClr val="264C67"/>
                </a:solidFill>
              </a:rPr>
              <a:t>INDIAN HEALTH SERVICE</a:t>
            </a:r>
            <a:endParaRPr lang="en-US" sz="1000" b="1" dirty="0">
              <a:solidFill>
                <a:srgbClr val="264C67"/>
              </a:solidFill>
            </a:endParaRPr>
          </a:p>
        </p:txBody>
      </p:sp>
      <p:pic>
        <p:nvPicPr>
          <p:cNvPr id="9" name="Picture 8"/>
          <p:cNvPicPr>
            <a:picLocks noChangeAspect="1"/>
          </p:cNvPicPr>
          <p:nvPr userDrawn="1"/>
        </p:nvPicPr>
        <p:blipFill>
          <a:blip r:embed="rId14">
            <a:extLst>
              <a:ext uri="{28A0092B-C50C-407E-A947-70E740481C1C}">
                <a14:useLocalDpi xmlns:a14="http://schemas.microsoft.com/office/drawing/2010/main" val="0"/>
              </a:ext>
            </a:extLst>
          </a:blip>
          <a:stretch>
            <a:fillRect/>
          </a:stretch>
        </p:blipFill>
        <p:spPr>
          <a:xfrm>
            <a:off x="424098" y="361447"/>
            <a:ext cx="417576" cy="1389888"/>
          </a:xfrm>
          <a:prstGeom prst="rect">
            <a:avLst/>
          </a:prstGeom>
        </p:spPr>
      </p:pic>
    </p:spTree>
    <p:extLst>
      <p:ext uri="{BB962C8B-B14F-4D97-AF65-F5344CB8AC3E}">
        <p14:creationId xmlns:p14="http://schemas.microsoft.com/office/powerpoint/2010/main" val="210484937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sldNum="0" hdr="0" ftr="0" dt="0"/>
  <p:txStyles>
    <p:titleStyle>
      <a:lvl1pPr algn="l" defTabSz="457200" rtl="0" eaLnBrk="1" latinLnBrk="0" hangingPunct="1">
        <a:spcBef>
          <a:spcPct val="0"/>
        </a:spcBef>
        <a:buNone/>
        <a:defRPr sz="3200" b="1" kern="1200">
          <a:solidFill>
            <a:srgbClr val="14949D"/>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rgbClr val="264C67"/>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rgbClr val="264C67"/>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rgbClr val="264C67"/>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rgbClr val="264C67"/>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rgbClr val="264C67"/>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8" Type="http://schemas.openxmlformats.org/officeDocument/2006/relationships/diagramData" Target="../diagrams/data2.xml"/><Relationship Id="rId3" Type="http://schemas.openxmlformats.org/officeDocument/2006/relationships/diagramData" Target="../diagrams/data1.xml"/><Relationship Id="rId7" Type="http://schemas.microsoft.com/office/2007/relationships/diagramDrawing" Target="../diagrams/drawing1.xml"/><Relationship Id="rId12" Type="http://schemas.microsoft.com/office/2007/relationships/diagramDrawing" Target="../diagrams/drawing2.xml"/><Relationship Id="rId2" Type="http://schemas.openxmlformats.org/officeDocument/2006/relationships/notesSlide" Target="../notesSlides/notesSlide8.xml"/><Relationship Id="rId1" Type="http://schemas.openxmlformats.org/officeDocument/2006/relationships/slideLayout" Target="../slideLayouts/slideLayout6.xml"/><Relationship Id="rId6" Type="http://schemas.openxmlformats.org/officeDocument/2006/relationships/diagramColors" Target="../diagrams/colors1.xml"/><Relationship Id="rId11" Type="http://schemas.openxmlformats.org/officeDocument/2006/relationships/diagramColors" Target="../diagrams/colors2.xml"/><Relationship Id="rId5" Type="http://schemas.openxmlformats.org/officeDocument/2006/relationships/diagramQuickStyle" Target="../diagrams/quickStyle1.xml"/><Relationship Id="rId10" Type="http://schemas.openxmlformats.org/officeDocument/2006/relationships/diagramQuickStyle" Target="../diagrams/quickStyle2.xml"/><Relationship Id="rId4" Type="http://schemas.openxmlformats.org/officeDocument/2006/relationships/diagramLayout" Target="../diagrams/layout1.xml"/><Relationship Id="rId9" Type="http://schemas.openxmlformats.org/officeDocument/2006/relationships/diagramLayout" Target="../diagrams/layout2.xml"/></Relationships>
</file>

<file path=ppt/slides/_rels/slide9.xml.rels><?xml version="1.0" encoding="UTF-8" standalone="yes"?>
<Relationships xmlns="http://schemas.openxmlformats.org/package/2006/relationships"><Relationship Id="rId2" Type="http://schemas.openxmlformats.org/officeDocument/2006/relationships/hyperlink" Target="http://www.ihs.gov/dbh/consultationandconfer/ntac/" TargetMode="Externa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hyperlink" Target="http://www.ihs.gov/dbh/consultationandconfer/moreinformation/" TargetMode="Externa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hyperlink" Target="https://www.ihs.gov/dvpi/fundedprojects/" TargetMode="External"/><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hyperlink" Target="https://www.ihs.gov/mspi/includes/themes/responsive2017/display_objects/documents/mspiihsareas2017.pdf" TargetMode="Externa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hyperlink" Target="https://www.ihs.gov/suicideprevention/zerosuicide/news/" TargetMode="Externa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3677732" y="2800350"/>
            <a:ext cx="5331067" cy="1470025"/>
          </a:xfrm>
        </p:spPr>
        <p:txBody>
          <a:bodyPr>
            <a:normAutofit/>
          </a:bodyPr>
          <a:lstStyle/>
          <a:p>
            <a:pPr algn="ctr"/>
            <a:r>
              <a:rPr lang="en-US" dirty="0" smtClean="0"/>
              <a:t>Division of Behavioral Health</a:t>
            </a:r>
            <a:endParaRPr lang="en-US" dirty="0"/>
          </a:p>
        </p:txBody>
      </p:sp>
      <p:sp>
        <p:nvSpPr>
          <p:cNvPr id="3" name="Subtitle 2"/>
          <p:cNvSpPr>
            <a:spLocks noGrp="1"/>
          </p:cNvSpPr>
          <p:nvPr>
            <p:ph type="subTitle" idx="1"/>
          </p:nvPr>
        </p:nvSpPr>
        <p:spPr>
          <a:xfrm>
            <a:off x="3677731" y="4609947"/>
            <a:ext cx="5331067" cy="1962303"/>
          </a:xfrm>
        </p:spPr>
        <p:txBody>
          <a:bodyPr>
            <a:normAutofit lnSpcReduction="10000"/>
          </a:bodyPr>
          <a:lstStyle/>
          <a:p>
            <a:pPr algn="ctr"/>
            <a:r>
              <a:rPr lang="en-US" b="1" dirty="0" smtClean="0"/>
              <a:t>Tribal Self-Governance Annual Consultation Conference</a:t>
            </a:r>
          </a:p>
          <a:p>
            <a:pPr algn="ctr"/>
            <a:r>
              <a:rPr lang="en-US" b="1" dirty="0" smtClean="0"/>
              <a:t>Monday April 1, 2019</a:t>
            </a:r>
            <a:endParaRPr lang="en-US" dirty="0"/>
          </a:p>
        </p:txBody>
      </p:sp>
    </p:spTree>
    <p:extLst>
      <p:ext uri="{BB962C8B-B14F-4D97-AF65-F5344CB8AC3E}">
        <p14:creationId xmlns:p14="http://schemas.microsoft.com/office/powerpoint/2010/main" val="508525169"/>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Behavioral Health</a:t>
            </a:r>
            <a:endParaRPr lang="en-US" dirty="0"/>
          </a:p>
        </p:txBody>
      </p:sp>
      <p:sp>
        <p:nvSpPr>
          <p:cNvPr id="3" name="Content Placeholder 2"/>
          <p:cNvSpPr>
            <a:spLocks noGrp="1"/>
          </p:cNvSpPr>
          <p:nvPr>
            <p:ph idx="1"/>
          </p:nvPr>
        </p:nvSpPr>
        <p:spPr/>
        <p:txBody>
          <a:bodyPr>
            <a:normAutofit fontScale="92500" lnSpcReduction="20000"/>
          </a:bodyPr>
          <a:lstStyle/>
          <a:p>
            <a:r>
              <a:rPr lang="en-US" dirty="0" smtClean="0"/>
              <a:t>IHS Mission:</a:t>
            </a:r>
          </a:p>
          <a:p>
            <a:pPr marL="0" indent="0">
              <a:buNone/>
            </a:pPr>
            <a:r>
              <a:rPr lang="en-US" dirty="0" smtClean="0"/>
              <a:t>To raise the physical, mental, social, and        spiritual health of the American Indians and Alaska Natives to the highest level.</a:t>
            </a:r>
          </a:p>
          <a:p>
            <a:pPr marL="0" indent="0">
              <a:buNone/>
            </a:pPr>
            <a:endParaRPr lang="en-US" dirty="0" smtClean="0"/>
          </a:p>
          <a:p>
            <a:r>
              <a:rPr lang="en-US" dirty="0" smtClean="0"/>
              <a:t>Division </a:t>
            </a:r>
            <a:r>
              <a:rPr lang="en-US" dirty="0"/>
              <a:t>of Behavioral Health serves as the primary source of national advocacy, policy development, management, and administration of behavioral health, alcohol and substance abuse, and family violence prevention programs. </a:t>
            </a:r>
          </a:p>
        </p:txBody>
      </p:sp>
    </p:spTree>
    <p:extLst>
      <p:ext uri="{BB962C8B-B14F-4D97-AF65-F5344CB8AC3E}">
        <p14:creationId xmlns:p14="http://schemas.microsoft.com/office/powerpoint/2010/main" val="117392073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1558" y="274638"/>
            <a:ext cx="8122442" cy="1143000"/>
          </a:xfrm>
        </p:spPr>
        <p:txBody>
          <a:bodyPr>
            <a:normAutofit/>
          </a:bodyPr>
          <a:lstStyle/>
          <a:p>
            <a:r>
              <a:rPr lang="en-US" dirty="0" smtClean="0"/>
              <a:t>Overview of IHS OCPS DBH Leadership</a:t>
            </a:r>
            <a:endParaRPr lang="en-US" dirty="0"/>
          </a:p>
        </p:txBody>
      </p:sp>
      <p:sp>
        <p:nvSpPr>
          <p:cNvPr id="3" name="Content Placeholder 2"/>
          <p:cNvSpPr>
            <a:spLocks noGrp="1"/>
          </p:cNvSpPr>
          <p:nvPr>
            <p:ph idx="1"/>
          </p:nvPr>
        </p:nvSpPr>
        <p:spPr>
          <a:xfrm>
            <a:off x="1027424" y="1600199"/>
            <a:ext cx="7766534" cy="4983481"/>
          </a:xfrm>
        </p:spPr>
        <p:txBody>
          <a:bodyPr>
            <a:normAutofit/>
          </a:bodyPr>
          <a:lstStyle/>
          <a:p>
            <a:pPr marL="57150" indent="0">
              <a:buNone/>
            </a:pPr>
            <a:endParaRPr lang="en-US" sz="2600" dirty="0" smtClean="0"/>
          </a:p>
          <a:p>
            <a:pPr marL="514350" indent="-457200"/>
            <a:r>
              <a:rPr lang="en-US" sz="2600" dirty="0"/>
              <a:t>IHS </a:t>
            </a:r>
            <a:r>
              <a:rPr lang="en-US" sz="2600" dirty="0" smtClean="0"/>
              <a:t>Staff Introductions</a:t>
            </a:r>
          </a:p>
          <a:p>
            <a:pPr marL="457200" lvl="1" indent="0">
              <a:buNone/>
            </a:pPr>
            <a:endParaRPr lang="en-US" sz="2200" dirty="0"/>
          </a:p>
          <a:p>
            <a:pPr marL="514350" indent="-457200"/>
            <a:r>
              <a:rPr lang="en-US" sz="2600" dirty="0" smtClean="0"/>
              <a:t>OCPS Acting Director</a:t>
            </a:r>
          </a:p>
          <a:p>
            <a:pPr marL="457200" lvl="1" indent="0">
              <a:buNone/>
            </a:pPr>
            <a:r>
              <a:rPr lang="en-US" sz="1800" dirty="0" smtClean="0"/>
              <a:t>    --  </a:t>
            </a:r>
            <a:r>
              <a:rPr lang="en-US" sz="2400" dirty="0" smtClean="0"/>
              <a:t>CDR Angela Fallon, RN</a:t>
            </a:r>
          </a:p>
          <a:p>
            <a:pPr marL="914400" lvl="1" indent="-457200"/>
            <a:endParaRPr lang="en-US" sz="2200" dirty="0" smtClean="0"/>
          </a:p>
          <a:p>
            <a:pPr marL="514350" indent="-457200"/>
            <a:r>
              <a:rPr lang="en-US" sz="2600" dirty="0" smtClean="0"/>
              <a:t>DBH Acting </a:t>
            </a:r>
            <a:r>
              <a:rPr lang="en-US" sz="2600" dirty="0"/>
              <a:t>Director</a:t>
            </a:r>
          </a:p>
          <a:p>
            <a:pPr marL="457200" lvl="1" indent="0">
              <a:buNone/>
            </a:pPr>
            <a:r>
              <a:rPr lang="en-US" sz="1800" dirty="0"/>
              <a:t>    --  </a:t>
            </a:r>
            <a:r>
              <a:rPr lang="en-US" sz="2400" dirty="0" smtClean="0"/>
              <a:t>Tamara James, PhD</a:t>
            </a:r>
          </a:p>
          <a:p>
            <a:pPr marL="457200" lvl="1" indent="0">
              <a:buNone/>
            </a:pPr>
            <a:endParaRPr lang="en-US" sz="2200" dirty="0" smtClean="0"/>
          </a:p>
          <a:p>
            <a:pPr marL="514350" indent="-457200"/>
            <a:r>
              <a:rPr lang="en-US" sz="2600" dirty="0" smtClean="0"/>
              <a:t>DBH Deputy Director</a:t>
            </a:r>
            <a:endParaRPr lang="en-US" sz="2600" dirty="0"/>
          </a:p>
          <a:p>
            <a:pPr marL="57150" indent="0">
              <a:buNone/>
            </a:pPr>
            <a:r>
              <a:rPr lang="en-US" sz="2600" dirty="0" smtClean="0"/>
              <a:t>	  </a:t>
            </a:r>
            <a:r>
              <a:rPr lang="en-US" sz="2200" dirty="0" smtClean="0"/>
              <a:t>-- CAPT Andrew Hunt, LCSW</a:t>
            </a:r>
            <a:endParaRPr lang="en-US" sz="2200" dirty="0"/>
          </a:p>
          <a:p>
            <a:pPr marL="914400" lvl="1" indent="-457200"/>
            <a:endParaRPr lang="en-US" sz="2200" dirty="0" smtClean="0"/>
          </a:p>
          <a:p>
            <a:pPr marL="457200" lvl="1" indent="0">
              <a:buNone/>
            </a:pPr>
            <a:endParaRPr lang="en-US" sz="2200" dirty="0" smtClean="0"/>
          </a:p>
        </p:txBody>
      </p:sp>
    </p:spTree>
    <p:extLst>
      <p:ext uri="{BB962C8B-B14F-4D97-AF65-F5344CB8AC3E}">
        <p14:creationId xmlns:p14="http://schemas.microsoft.com/office/powerpoint/2010/main" val="159815066"/>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Behavioral Health Initiative Overview</a:t>
            </a:r>
            <a:endParaRPr lang="en-US" dirty="0"/>
          </a:p>
        </p:txBody>
      </p:sp>
      <p:sp>
        <p:nvSpPr>
          <p:cNvPr id="3" name="Content Placeholder 2"/>
          <p:cNvSpPr>
            <a:spLocks noGrp="1"/>
          </p:cNvSpPr>
          <p:nvPr>
            <p:ph idx="1"/>
          </p:nvPr>
        </p:nvSpPr>
        <p:spPr/>
        <p:txBody>
          <a:bodyPr>
            <a:normAutofit/>
          </a:bodyPr>
          <a:lstStyle/>
          <a:p>
            <a:r>
              <a:rPr lang="en-US" dirty="0" smtClean="0"/>
              <a:t>IHS National Management aspects:</a:t>
            </a:r>
          </a:p>
          <a:p>
            <a:pPr lvl="1"/>
            <a:r>
              <a:rPr lang="en-US" dirty="0" smtClean="0"/>
              <a:t>Domestic Violence Prevention Program (DVPP)</a:t>
            </a:r>
          </a:p>
          <a:p>
            <a:pPr lvl="1"/>
            <a:r>
              <a:rPr lang="en-US" dirty="0" smtClean="0"/>
              <a:t>Substance Abuse and Suicide Prevention Program (SASPP)</a:t>
            </a:r>
          </a:p>
          <a:p>
            <a:pPr lvl="1"/>
            <a:r>
              <a:rPr lang="en-US" dirty="0" smtClean="0"/>
              <a:t>Zero Suicide Initiative (ZSI)</a:t>
            </a:r>
          </a:p>
          <a:p>
            <a:r>
              <a:rPr lang="en-US" dirty="0" smtClean="0"/>
              <a:t>Increase awareness and knowledge as part of Tribal Consultation.</a:t>
            </a:r>
            <a:endParaRPr lang="en-US" dirty="0"/>
          </a:p>
        </p:txBody>
      </p:sp>
    </p:spTree>
    <p:extLst>
      <p:ext uri="{BB962C8B-B14F-4D97-AF65-F5344CB8AC3E}">
        <p14:creationId xmlns:p14="http://schemas.microsoft.com/office/powerpoint/2010/main" val="331774668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Explanatory Statement*</a:t>
            </a:r>
            <a:endParaRPr lang="en-US" dirty="0"/>
          </a:p>
        </p:txBody>
      </p:sp>
      <p:sp>
        <p:nvSpPr>
          <p:cNvPr id="3" name="Content Placeholder 2"/>
          <p:cNvSpPr>
            <a:spLocks noGrp="1"/>
          </p:cNvSpPr>
          <p:nvPr>
            <p:ph idx="1"/>
          </p:nvPr>
        </p:nvSpPr>
        <p:spPr/>
        <p:txBody>
          <a:bodyPr>
            <a:normAutofit/>
          </a:bodyPr>
          <a:lstStyle/>
          <a:p>
            <a:pPr marL="0" indent="0">
              <a:buNone/>
            </a:pPr>
            <a:r>
              <a:rPr lang="en-US" dirty="0" smtClean="0"/>
              <a:t>“...encourages </a:t>
            </a:r>
            <a:r>
              <a:rPr lang="en-US" dirty="0"/>
              <a:t>IHS to provide behavioral health grant funding through contracts and compacts authorized by the Indian Self-Determination and Education Assistance Act rather than through grant instruments to ensure that Contract Support Costs are available</a:t>
            </a:r>
            <a:r>
              <a:rPr lang="en-US" dirty="0" smtClean="0"/>
              <a:t>.”</a:t>
            </a:r>
          </a:p>
          <a:p>
            <a:pPr marL="0" indent="0">
              <a:buNone/>
            </a:pPr>
            <a:endParaRPr lang="en-US" dirty="0"/>
          </a:p>
          <a:p>
            <a:pPr marL="0" indent="0">
              <a:buNone/>
            </a:pPr>
            <a:r>
              <a:rPr lang="en-US" sz="2200" dirty="0"/>
              <a:t>* </a:t>
            </a:r>
            <a:r>
              <a:rPr lang="en-US" sz="2200" dirty="0" smtClean="0"/>
              <a:t>2018 </a:t>
            </a:r>
            <a:r>
              <a:rPr lang="en-US" sz="2200" dirty="0"/>
              <a:t>Consolidated Appropriations Act</a:t>
            </a:r>
          </a:p>
        </p:txBody>
      </p:sp>
    </p:spTree>
    <p:extLst>
      <p:ext uri="{BB962C8B-B14F-4D97-AF65-F5344CB8AC3E}">
        <p14:creationId xmlns:p14="http://schemas.microsoft.com/office/powerpoint/2010/main" val="2224021737"/>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Overview of IHS National Management</a:t>
            </a:r>
            <a:endParaRPr lang="en-US" dirty="0"/>
          </a:p>
        </p:txBody>
      </p:sp>
      <p:sp>
        <p:nvSpPr>
          <p:cNvPr id="3" name="Content Placeholder 2"/>
          <p:cNvSpPr>
            <a:spLocks noGrp="1"/>
          </p:cNvSpPr>
          <p:nvPr>
            <p:ph idx="1"/>
          </p:nvPr>
        </p:nvSpPr>
        <p:spPr>
          <a:xfrm>
            <a:off x="1027424" y="1600199"/>
            <a:ext cx="7766534" cy="4983481"/>
          </a:xfrm>
        </p:spPr>
        <p:txBody>
          <a:bodyPr>
            <a:normAutofit fontScale="77500" lnSpcReduction="20000"/>
          </a:bodyPr>
          <a:lstStyle/>
          <a:p>
            <a:pPr marL="57150" indent="0">
              <a:buNone/>
            </a:pPr>
            <a:r>
              <a:rPr lang="en-US" sz="2600" dirty="0" smtClean="0"/>
              <a:t>Functions that support behavioral health initiatives:</a:t>
            </a:r>
          </a:p>
          <a:p>
            <a:pPr marL="514350" indent="-457200"/>
            <a:endParaRPr lang="en-US" sz="2600" dirty="0" smtClean="0"/>
          </a:p>
          <a:p>
            <a:pPr marL="514350" indent="-457200"/>
            <a:r>
              <a:rPr lang="en-US" sz="2600" dirty="0"/>
              <a:t>IHS </a:t>
            </a:r>
            <a:r>
              <a:rPr lang="en-US" sz="2600" dirty="0" smtClean="0"/>
              <a:t>Staff </a:t>
            </a:r>
          </a:p>
          <a:p>
            <a:pPr marL="914400" lvl="1" indent="-457200"/>
            <a:r>
              <a:rPr lang="en-US" sz="2200" dirty="0" smtClean="0"/>
              <a:t>Subject Matter Experts, Fiscal and Reporting Oversight and Evaluation, Program Administration (Division of Behavioral Health), Grants Administration (Division of Grants Management), Trainings, Capacity Building, Data Coordination, etc.</a:t>
            </a:r>
          </a:p>
          <a:p>
            <a:pPr marL="914400" lvl="1" indent="-457200"/>
            <a:endParaRPr lang="en-US" sz="2200" dirty="0"/>
          </a:p>
          <a:p>
            <a:pPr marL="514350" indent="-457200"/>
            <a:r>
              <a:rPr lang="en-US" sz="2600" dirty="0" smtClean="0"/>
              <a:t>Tribal Epidemiology Centers</a:t>
            </a:r>
          </a:p>
          <a:p>
            <a:pPr marL="914400" lvl="1" indent="-457200"/>
            <a:r>
              <a:rPr lang="en-US" sz="2200" dirty="0" smtClean="0"/>
              <a:t>Project Evaluation Technical Assistance</a:t>
            </a:r>
          </a:p>
          <a:p>
            <a:pPr marL="914400" lvl="1" indent="-457200"/>
            <a:endParaRPr lang="en-US" sz="2200" dirty="0" smtClean="0"/>
          </a:p>
          <a:p>
            <a:pPr marL="514350" indent="-457200"/>
            <a:r>
              <a:rPr lang="en-US" sz="2600" dirty="0" smtClean="0"/>
              <a:t>Contracts</a:t>
            </a:r>
          </a:p>
          <a:p>
            <a:pPr marL="914400" lvl="1" indent="-457200"/>
            <a:r>
              <a:rPr lang="en-US" sz="2200" dirty="0" smtClean="0"/>
              <a:t>Training &amp; Technical Assistance</a:t>
            </a:r>
          </a:p>
          <a:p>
            <a:pPr marL="457200" lvl="1" indent="0">
              <a:buNone/>
            </a:pPr>
            <a:endParaRPr lang="en-US" sz="2200" dirty="0" smtClean="0"/>
          </a:p>
          <a:p>
            <a:pPr marL="514350" indent="-457200"/>
            <a:r>
              <a:rPr lang="en-US" sz="2600" dirty="0" smtClean="0"/>
              <a:t>Cooperative Agreements</a:t>
            </a:r>
          </a:p>
          <a:p>
            <a:pPr marL="914400" lvl="1" indent="-457200"/>
            <a:r>
              <a:rPr lang="en-US" sz="2200" dirty="0"/>
              <a:t>Raising </a:t>
            </a:r>
            <a:r>
              <a:rPr lang="en-US" sz="2200" dirty="0" smtClean="0"/>
              <a:t>National Awareness, Visibility, &amp; Advocacy</a:t>
            </a:r>
            <a:endParaRPr lang="en-US" sz="2200" dirty="0"/>
          </a:p>
          <a:p>
            <a:pPr marL="914400" lvl="1" indent="-457200"/>
            <a:endParaRPr lang="en-US" sz="2200" dirty="0" smtClean="0"/>
          </a:p>
          <a:p>
            <a:pPr marL="457200" lvl="1" indent="0">
              <a:buNone/>
            </a:pPr>
            <a:endParaRPr lang="en-US" sz="2200" dirty="0" smtClean="0"/>
          </a:p>
        </p:txBody>
      </p:sp>
    </p:spTree>
    <p:extLst>
      <p:ext uri="{BB962C8B-B14F-4D97-AF65-F5344CB8AC3E}">
        <p14:creationId xmlns:p14="http://schemas.microsoft.com/office/powerpoint/2010/main" val="674664030"/>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1558" y="450167"/>
            <a:ext cx="7772400" cy="770524"/>
          </a:xfrm>
        </p:spPr>
        <p:txBody>
          <a:bodyPr>
            <a:normAutofit fontScale="90000"/>
          </a:bodyPr>
          <a:lstStyle/>
          <a:p>
            <a:r>
              <a:rPr lang="en-US" dirty="0" smtClean="0"/>
              <a:t>Tribal Consultation &amp; Urban Confer Topics </a:t>
            </a:r>
            <a:endParaRPr lang="en-US" dirty="0"/>
          </a:p>
        </p:txBody>
      </p:sp>
      <p:sp>
        <p:nvSpPr>
          <p:cNvPr id="3" name="Content Placeholder 2"/>
          <p:cNvSpPr>
            <a:spLocks noGrp="1"/>
          </p:cNvSpPr>
          <p:nvPr>
            <p:ph idx="1"/>
          </p:nvPr>
        </p:nvSpPr>
        <p:spPr/>
        <p:txBody>
          <a:bodyPr/>
          <a:lstStyle/>
          <a:p>
            <a:r>
              <a:rPr lang="en-US" dirty="0"/>
              <a:t>Funding Mechanism</a:t>
            </a:r>
          </a:p>
          <a:p>
            <a:r>
              <a:rPr lang="en-US" dirty="0"/>
              <a:t>Distribution Methodologies</a:t>
            </a:r>
          </a:p>
          <a:p>
            <a:r>
              <a:rPr lang="en-US" dirty="0"/>
              <a:t>Funding Formulas</a:t>
            </a:r>
          </a:p>
          <a:p>
            <a:r>
              <a:rPr lang="en-US" dirty="0"/>
              <a:t>Impact on current grantees</a:t>
            </a:r>
          </a:p>
          <a:p>
            <a:r>
              <a:rPr lang="en-US" dirty="0"/>
              <a:t>Funding for Urban Indian Organizations</a:t>
            </a:r>
          </a:p>
          <a:p>
            <a:r>
              <a:rPr lang="en-US" dirty="0"/>
              <a:t>Demonstrating Effectiveness</a:t>
            </a:r>
          </a:p>
          <a:p>
            <a:r>
              <a:rPr lang="en-US" dirty="0"/>
              <a:t>Advocacy &amp; National Awareness </a:t>
            </a:r>
          </a:p>
        </p:txBody>
      </p:sp>
    </p:spTree>
    <p:extLst>
      <p:ext uri="{BB962C8B-B14F-4D97-AF65-F5344CB8AC3E}">
        <p14:creationId xmlns:p14="http://schemas.microsoft.com/office/powerpoint/2010/main" val="3752440533"/>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952732" y="721187"/>
            <a:ext cx="7606154" cy="606166"/>
          </a:xfrm>
        </p:spPr>
        <p:txBody>
          <a:bodyPr>
            <a:normAutofit fontScale="90000"/>
          </a:bodyPr>
          <a:lstStyle/>
          <a:p>
            <a:r>
              <a:rPr lang="en-US" dirty="0" smtClean="0"/>
              <a:t>2018 Tribal </a:t>
            </a:r>
            <a:r>
              <a:rPr lang="en-US" dirty="0"/>
              <a:t>Consultation &amp; Urban </a:t>
            </a:r>
            <a:r>
              <a:rPr lang="en-US" dirty="0" smtClean="0"/>
              <a:t>Confer Sessions</a:t>
            </a:r>
            <a:endParaRPr lang="en-US" dirty="0"/>
          </a:p>
        </p:txBody>
      </p:sp>
      <p:sp>
        <p:nvSpPr>
          <p:cNvPr id="3" name="Content Placeholder 2"/>
          <p:cNvSpPr>
            <a:spLocks noGrp="1"/>
          </p:cNvSpPr>
          <p:nvPr>
            <p:ph idx="4294967295"/>
          </p:nvPr>
        </p:nvSpPr>
        <p:spPr>
          <a:xfrm>
            <a:off x="1119188" y="1173163"/>
            <a:ext cx="8024812" cy="5391150"/>
          </a:xfrm>
        </p:spPr>
        <p:txBody>
          <a:bodyPr>
            <a:normAutofit/>
          </a:bodyPr>
          <a:lstStyle/>
          <a:p>
            <a:pPr marL="0" indent="0">
              <a:buNone/>
            </a:pPr>
            <a:endParaRPr lang="en-US" dirty="0" smtClean="0"/>
          </a:p>
          <a:p>
            <a:pPr marL="0" lvl="0" indent="0">
              <a:buNone/>
            </a:pPr>
            <a:endParaRPr lang="en-US" dirty="0"/>
          </a:p>
        </p:txBody>
      </p:sp>
      <p:graphicFrame>
        <p:nvGraphicFramePr>
          <p:cNvPr id="4" name="Diagram 3"/>
          <p:cNvGraphicFramePr/>
          <p:nvPr>
            <p:extLst>
              <p:ext uri="{D42A27DB-BD31-4B8C-83A1-F6EECF244321}">
                <p14:modId xmlns:p14="http://schemas.microsoft.com/office/powerpoint/2010/main" val="4276880588"/>
              </p:ext>
            </p:extLst>
          </p:nvPr>
        </p:nvGraphicFramePr>
        <p:xfrm>
          <a:off x="1508934" y="3123028"/>
          <a:ext cx="7118778" cy="4590085"/>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aphicFrame>
        <p:nvGraphicFramePr>
          <p:cNvPr id="6" name="Diagram 5"/>
          <p:cNvGraphicFramePr/>
          <p:nvPr>
            <p:extLst>
              <p:ext uri="{D42A27DB-BD31-4B8C-83A1-F6EECF244321}">
                <p14:modId xmlns:p14="http://schemas.microsoft.com/office/powerpoint/2010/main" val="1466430479"/>
              </p:ext>
            </p:extLst>
          </p:nvPr>
        </p:nvGraphicFramePr>
        <p:xfrm>
          <a:off x="992646" y="1327353"/>
          <a:ext cx="7269532" cy="2955405"/>
        </p:xfrm>
        <a:graphic>
          <a:graphicData uri="http://schemas.openxmlformats.org/drawingml/2006/diagram">
            <dgm:relIds xmlns:dgm="http://schemas.openxmlformats.org/drawingml/2006/diagram" xmlns:r="http://schemas.openxmlformats.org/officeDocument/2006/relationships" r:dm="rId8" r:lo="rId9" r:qs="rId10" r:cs="rId11"/>
          </a:graphicData>
        </a:graphic>
      </p:graphicFrame>
    </p:spTree>
    <p:extLst>
      <p:ext uri="{BB962C8B-B14F-4D97-AF65-F5344CB8AC3E}">
        <p14:creationId xmlns:p14="http://schemas.microsoft.com/office/powerpoint/2010/main" val="1373489377"/>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National Tribal Technical Advisory Committee on Behavioral Health</a:t>
            </a:r>
            <a:endParaRPr lang="en-US" dirty="0"/>
          </a:p>
        </p:txBody>
      </p:sp>
      <p:sp>
        <p:nvSpPr>
          <p:cNvPr id="3" name="Content Placeholder 2"/>
          <p:cNvSpPr>
            <a:spLocks noGrp="1"/>
          </p:cNvSpPr>
          <p:nvPr>
            <p:ph idx="1"/>
          </p:nvPr>
        </p:nvSpPr>
        <p:spPr/>
        <p:txBody>
          <a:bodyPr>
            <a:normAutofit fontScale="70000" lnSpcReduction="20000"/>
          </a:bodyPr>
          <a:lstStyle/>
          <a:p>
            <a:r>
              <a:rPr lang="en-US" b="1" dirty="0" smtClean="0"/>
              <a:t>Purpose: </a:t>
            </a:r>
            <a:r>
              <a:rPr lang="en-US" dirty="0" smtClean="0"/>
              <a:t>acts </a:t>
            </a:r>
            <a:r>
              <a:rPr lang="en-US" dirty="0"/>
              <a:t>as an advisory body to </a:t>
            </a:r>
            <a:r>
              <a:rPr lang="en-US" dirty="0" smtClean="0"/>
              <a:t>DBH </a:t>
            </a:r>
            <a:r>
              <a:rPr lang="en-US" dirty="0"/>
              <a:t>and to the Director of the Indian Health Service, with the aim of providing guidance and recommendations on programmatic issues that affect the delivery of behavioral health care for American Indian and Alaska Natives.</a:t>
            </a:r>
          </a:p>
          <a:p>
            <a:r>
              <a:rPr lang="en-US" b="1" dirty="0" smtClean="0"/>
              <a:t>Leadership</a:t>
            </a:r>
            <a:r>
              <a:rPr lang="en-US" b="1" dirty="0"/>
              <a:t>:</a:t>
            </a:r>
          </a:p>
          <a:p>
            <a:pPr lvl="1"/>
            <a:r>
              <a:rPr lang="en-US" dirty="0" smtClean="0"/>
              <a:t>Tribal </a:t>
            </a:r>
            <a:r>
              <a:rPr lang="en-US" dirty="0"/>
              <a:t>Co-Chair: Ms. Theresa Galvan (Navajo Nation)</a:t>
            </a:r>
          </a:p>
          <a:p>
            <a:pPr lvl="1"/>
            <a:r>
              <a:rPr lang="en-US" dirty="0"/>
              <a:t>Federal Co-Chair: </a:t>
            </a:r>
            <a:r>
              <a:rPr lang="en-US" dirty="0" smtClean="0"/>
              <a:t>Tamara James (Acting DHB Director)</a:t>
            </a:r>
            <a:endParaRPr lang="en-US" dirty="0"/>
          </a:p>
          <a:p>
            <a:r>
              <a:rPr lang="en-US" b="1" dirty="0" smtClean="0"/>
              <a:t>Membership: </a:t>
            </a:r>
          </a:p>
          <a:p>
            <a:pPr lvl="1"/>
            <a:r>
              <a:rPr lang="en-US" dirty="0" smtClean="0"/>
              <a:t>one </a:t>
            </a:r>
            <a:r>
              <a:rPr lang="en-US" dirty="0"/>
              <a:t>primary and one alternate representative from each of the 12 IHS </a:t>
            </a:r>
            <a:r>
              <a:rPr lang="en-US" dirty="0" smtClean="0"/>
              <a:t>areas </a:t>
            </a:r>
          </a:p>
          <a:p>
            <a:pPr lvl="1"/>
            <a:r>
              <a:rPr lang="en-US" dirty="0" smtClean="0"/>
              <a:t>nominated </a:t>
            </a:r>
            <a:r>
              <a:rPr lang="en-US" dirty="0"/>
              <a:t>by IHS Area Directors, in consultation with Tribal </a:t>
            </a:r>
            <a:r>
              <a:rPr lang="en-US" dirty="0" smtClean="0"/>
              <a:t>leaders </a:t>
            </a:r>
          </a:p>
          <a:p>
            <a:pPr lvl="1"/>
            <a:r>
              <a:rPr lang="en-US" dirty="0" smtClean="0"/>
              <a:t>must </a:t>
            </a:r>
            <a:r>
              <a:rPr lang="en-US" dirty="0"/>
              <a:t>be elected Tribal leaders or a designee selected by Tribal </a:t>
            </a:r>
            <a:r>
              <a:rPr lang="en-US" dirty="0" smtClean="0"/>
              <a:t>leaders</a:t>
            </a:r>
            <a:endParaRPr lang="en-US" dirty="0"/>
          </a:p>
        </p:txBody>
      </p:sp>
      <p:sp>
        <p:nvSpPr>
          <p:cNvPr id="4" name="Rectangle 3"/>
          <p:cNvSpPr/>
          <p:nvPr/>
        </p:nvSpPr>
        <p:spPr>
          <a:xfrm>
            <a:off x="1263445" y="6105340"/>
            <a:ext cx="5461820" cy="369332"/>
          </a:xfrm>
          <a:prstGeom prst="rect">
            <a:avLst/>
          </a:prstGeom>
        </p:spPr>
        <p:txBody>
          <a:bodyPr wrap="square">
            <a:spAutoFit/>
          </a:bodyPr>
          <a:lstStyle/>
          <a:p>
            <a:r>
              <a:rPr lang="en-US" dirty="0">
                <a:hlinkClick r:id="rId2"/>
              </a:rPr>
              <a:t>www.ihs.gov/dbh/consultationandconfer/ntac/</a:t>
            </a:r>
            <a:endParaRPr lang="en-US" dirty="0"/>
          </a:p>
        </p:txBody>
      </p:sp>
    </p:spTree>
    <p:extLst>
      <p:ext uri="{BB962C8B-B14F-4D97-AF65-F5344CB8AC3E}">
        <p14:creationId xmlns:p14="http://schemas.microsoft.com/office/powerpoint/2010/main" val="75929663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NTAC Meetings</a:t>
            </a:r>
            <a:endParaRPr lang="en-US" dirty="0"/>
          </a:p>
        </p:txBody>
      </p:sp>
      <p:sp>
        <p:nvSpPr>
          <p:cNvPr id="3" name="Content Placeholder 2"/>
          <p:cNvSpPr>
            <a:spLocks noGrp="1"/>
          </p:cNvSpPr>
          <p:nvPr>
            <p:ph idx="1"/>
          </p:nvPr>
        </p:nvSpPr>
        <p:spPr/>
        <p:txBody>
          <a:bodyPr/>
          <a:lstStyle/>
          <a:p>
            <a:r>
              <a:rPr lang="en-US" dirty="0" smtClean="0"/>
              <a:t>Meeting Agendas &amp; Summary Reports are posted on the DBH website:</a:t>
            </a:r>
          </a:p>
          <a:p>
            <a:pPr lvl="1"/>
            <a:r>
              <a:rPr lang="en-US" dirty="0" smtClean="0">
                <a:hlinkClick r:id="rId2"/>
              </a:rPr>
              <a:t>www.ihs.gov/dbh/consultationandconfer/moreinformation/</a:t>
            </a:r>
            <a:r>
              <a:rPr lang="en-US" dirty="0" smtClean="0"/>
              <a:t> </a:t>
            </a:r>
          </a:p>
          <a:p>
            <a:r>
              <a:rPr lang="da-DK" dirty="0" smtClean="0"/>
              <a:t>October &amp; December 2018 are posted </a:t>
            </a:r>
          </a:p>
          <a:p>
            <a:r>
              <a:rPr lang="en-US" dirty="0" smtClean="0"/>
              <a:t>March 2019 Meeting Agenda is posted, Summary Report is in process.</a:t>
            </a:r>
            <a:endParaRPr lang="en-US" dirty="0"/>
          </a:p>
        </p:txBody>
      </p:sp>
    </p:spTree>
    <p:extLst>
      <p:ext uri="{BB962C8B-B14F-4D97-AF65-F5344CB8AC3E}">
        <p14:creationId xmlns:p14="http://schemas.microsoft.com/office/powerpoint/2010/main" val="86452916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March 2019 Meeting in Alpine, CA</a:t>
            </a:r>
            <a:endParaRPr lang="en-US" dirty="0"/>
          </a:p>
        </p:txBody>
      </p:sp>
      <p:sp>
        <p:nvSpPr>
          <p:cNvPr id="3" name="Content Placeholder 2"/>
          <p:cNvSpPr>
            <a:spLocks noGrp="1"/>
          </p:cNvSpPr>
          <p:nvPr>
            <p:ph idx="1"/>
          </p:nvPr>
        </p:nvSpPr>
        <p:spPr/>
        <p:txBody>
          <a:bodyPr>
            <a:normAutofit fontScale="92500" lnSpcReduction="20000"/>
          </a:bodyPr>
          <a:lstStyle/>
          <a:p>
            <a:r>
              <a:rPr lang="en-US" dirty="0" smtClean="0"/>
              <a:t>Joint SAMSHA TTAC Session:</a:t>
            </a:r>
          </a:p>
          <a:p>
            <a:pPr marL="0" indent="0">
              <a:buNone/>
            </a:pPr>
            <a:endParaRPr lang="en-US" dirty="0" smtClean="0"/>
          </a:p>
          <a:p>
            <a:pPr lvl="1"/>
            <a:r>
              <a:rPr lang="en-US" dirty="0" smtClean="0"/>
              <a:t>Multi-agency Approach to Suicide Prevention</a:t>
            </a:r>
          </a:p>
          <a:p>
            <a:pPr lvl="2"/>
            <a:endParaRPr lang="en-US" dirty="0" smtClean="0"/>
          </a:p>
          <a:p>
            <a:pPr lvl="1"/>
            <a:r>
              <a:rPr lang="en-US" dirty="0" smtClean="0"/>
              <a:t>Multi-agency Plan for Improving Tribal Data</a:t>
            </a:r>
          </a:p>
          <a:p>
            <a:endParaRPr lang="en-US" dirty="0" smtClean="0"/>
          </a:p>
          <a:p>
            <a:r>
              <a:rPr lang="en-US" dirty="0" smtClean="0"/>
              <a:t>Recommendations</a:t>
            </a:r>
          </a:p>
          <a:p>
            <a:pPr lvl="1"/>
            <a:r>
              <a:rPr lang="en-US" dirty="0" smtClean="0"/>
              <a:t>Joint </a:t>
            </a:r>
            <a:r>
              <a:rPr lang="en-US" dirty="0"/>
              <a:t>t</a:t>
            </a:r>
            <a:r>
              <a:rPr lang="en-US" dirty="0" smtClean="0"/>
              <a:t>ribal advisory </a:t>
            </a:r>
            <a:r>
              <a:rPr lang="en-US" dirty="0"/>
              <a:t>c</a:t>
            </a:r>
            <a:r>
              <a:rPr lang="en-US" dirty="0" smtClean="0"/>
              <a:t>ommittees completed </a:t>
            </a:r>
            <a:r>
              <a:rPr lang="en-US" dirty="0"/>
              <a:t>r</a:t>
            </a:r>
            <a:r>
              <a:rPr lang="en-US" dirty="0" smtClean="0"/>
              <a:t>ecommendations to be shared with IHS and SAMHSA. Currently being finalized with SAMHSA.</a:t>
            </a:r>
            <a:endParaRPr lang="en-US" dirty="0"/>
          </a:p>
        </p:txBody>
      </p:sp>
    </p:spTree>
    <p:extLst>
      <p:ext uri="{BB962C8B-B14F-4D97-AF65-F5344CB8AC3E}">
        <p14:creationId xmlns:p14="http://schemas.microsoft.com/office/powerpoint/2010/main" val="171176522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March 2019 Meeting in Alpine, CA</a:t>
            </a:r>
            <a:endParaRPr lang="en-US" dirty="0"/>
          </a:p>
        </p:txBody>
      </p:sp>
      <p:sp>
        <p:nvSpPr>
          <p:cNvPr id="3" name="Content Placeholder 2"/>
          <p:cNvSpPr>
            <a:spLocks noGrp="1"/>
          </p:cNvSpPr>
          <p:nvPr>
            <p:ph idx="1"/>
          </p:nvPr>
        </p:nvSpPr>
        <p:spPr>
          <a:xfrm>
            <a:off x="1027424" y="1600200"/>
            <a:ext cx="7766534" cy="5160818"/>
          </a:xfrm>
        </p:spPr>
        <p:txBody>
          <a:bodyPr>
            <a:normAutofit fontScale="85000" lnSpcReduction="20000"/>
          </a:bodyPr>
          <a:lstStyle/>
          <a:p>
            <a:r>
              <a:rPr lang="en-US" dirty="0" smtClean="0"/>
              <a:t>National Tribal Advisory Committee on Behavioral Health:</a:t>
            </a:r>
          </a:p>
          <a:p>
            <a:pPr lvl="1"/>
            <a:r>
              <a:rPr lang="en-US" dirty="0" smtClean="0"/>
              <a:t>IHS DBH provided additional information related to Behavioral Health Initiatives.</a:t>
            </a:r>
          </a:p>
          <a:p>
            <a:pPr lvl="1"/>
            <a:endParaRPr lang="en-US" dirty="0"/>
          </a:p>
          <a:p>
            <a:pPr lvl="1"/>
            <a:r>
              <a:rPr lang="en-US" dirty="0" smtClean="0"/>
              <a:t>DBH shared the IHS Strategic Plan and Behavioral Health Priorities</a:t>
            </a:r>
          </a:p>
          <a:p>
            <a:pPr marL="457200" lvl="1" indent="0">
              <a:buNone/>
            </a:pPr>
            <a:endParaRPr lang="en-US" dirty="0" smtClean="0"/>
          </a:p>
          <a:p>
            <a:r>
              <a:rPr lang="en-US" dirty="0" smtClean="0"/>
              <a:t>Recommendations</a:t>
            </a:r>
          </a:p>
          <a:p>
            <a:pPr marL="0" indent="0">
              <a:buNone/>
            </a:pPr>
            <a:r>
              <a:rPr lang="en-US" dirty="0" smtClean="0"/>
              <a:t>	-- Tribal advisory committee request in-person 	meeting with IHS Leadership.</a:t>
            </a:r>
          </a:p>
          <a:p>
            <a:pPr marL="0" indent="0">
              <a:buNone/>
            </a:pPr>
            <a:endParaRPr lang="en-US" dirty="0" smtClean="0"/>
          </a:p>
          <a:p>
            <a:r>
              <a:rPr lang="en-US" dirty="0" smtClean="0"/>
              <a:t>Results: Agency response is currently under consideration by IHS leadership.</a:t>
            </a:r>
          </a:p>
        </p:txBody>
      </p:sp>
    </p:spTree>
    <p:extLst>
      <p:ext uri="{BB962C8B-B14F-4D97-AF65-F5344CB8AC3E}">
        <p14:creationId xmlns:p14="http://schemas.microsoft.com/office/powerpoint/2010/main" val="415367348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Upcoming Highlights:</a:t>
            </a:r>
            <a:endParaRPr lang="en-US" dirty="0"/>
          </a:p>
        </p:txBody>
      </p:sp>
      <p:sp>
        <p:nvSpPr>
          <p:cNvPr id="3" name="Content Placeholder 2"/>
          <p:cNvSpPr>
            <a:spLocks noGrp="1"/>
          </p:cNvSpPr>
          <p:nvPr>
            <p:ph idx="1"/>
          </p:nvPr>
        </p:nvSpPr>
        <p:spPr/>
        <p:txBody>
          <a:bodyPr>
            <a:normAutofit fontScale="77500" lnSpcReduction="20000"/>
          </a:bodyPr>
          <a:lstStyle/>
          <a:p>
            <a:r>
              <a:rPr lang="en-US" dirty="0" smtClean="0"/>
              <a:t>DBH will administer Opioid Epidemic &amp; Strategy Funding:</a:t>
            </a:r>
          </a:p>
          <a:p>
            <a:pPr marL="0" indent="0">
              <a:buNone/>
            </a:pPr>
            <a:endParaRPr lang="en-US" dirty="0" smtClean="0"/>
          </a:p>
          <a:p>
            <a:pPr lvl="1"/>
            <a:r>
              <a:rPr lang="en-US" dirty="0" smtClean="0"/>
              <a:t>IHS received $10 Million in Fiscal Year 19 funding under the Special Behavioral Health Pilot Program.</a:t>
            </a:r>
          </a:p>
          <a:p>
            <a:pPr lvl="2"/>
            <a:endParaRPr lang="en-US" dirty="0" smtClean="0"/>
          </a:p>
          <a:p>
            <a:pPr lvl="1"/>
            <a:endParaRPr lang="en-US" dirty="0"/>
          </a:p>
          <a:p>
            <a:pPr lvl="1"/>
            <a:r>
              <a:rPr lang="en-US" dirty="0"/>
              <a:t>A proposed plan of action includes the initiation of Tribal </a:t>
            </a:r>
            <a:r>
              <a:rPr lang="en-US" dirty="0" smtClean="0"/>
              <a:t>Consultation </a:t>
            </a:r>
            <a:r>
              <a:rPr lang="en-US" dirty="0"/>
              <a:t>and Urban C</a:t>
            </a:r>
            <a:r>
              <a:rPr lang="en-US" dirty="0" smtClean="0"/>
              <a:t>onfer </a:t>
            </a:r>
            <a:r>
              <a:rPr lang="en-US" dirty="0"/>
              <a:t>on </a:t>
            </a:r>
            <a:r>
              <a:rPr lang="en-US" dirty="0" smtClean="0"/>
              <a:t>grant funding.</a:t>
            </a:r>
          </a:p>
          <a:p>
            <a:pPr lvl="1"/>
            <a:endParaRPr lang="en-US" dirty="0"/>
          </a:p>
          <a:p>
            <a:pPr lvl="1"/>
            <a:r>
              <a:rPr lang="en-US" dirty="0"/>
              <a:t> A Dear Tribal Leader Letter will be released that covers the background and consultation/confer plan.</a:t>
            </a:r>
            <a:endParaRPr lang="en-US" dirty="0" smtClean="0"/>
          </a:p>
          <a:p>
            <a:pPr marL="457200" lvl="1" indent="0">
              <a:buNone/>
            </a:pPr>
            <a:endParaRPr lang="en-US" dirty="0" smtClean="0"/>
          </a:p>
        </p:txBody>
      </p:sp>
    </p:spTree>
    <p:extLst>
      <p:ext uri="{BB962C8B-B14F-4D97-AF65-F5344CB8AC3E}">
        <p14:creationId xmlns:p14="http://schemas.microsoft.com/office/powerpoint/2010/main" val="44560294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Upcoming Highlights:</a:t>
            </a:r>
            <a:endParaRPr lang="en-US" dirty="0"/>
          </a:p>
        </p:txBody>
      </p:sp>
      <p:sp>
        <p:nvSpPr>
          <p:cNvPr id="3" name="Content Placeholder 2"/>
          <p:cNvSpPr>
            <a:spLocks noGrp="1"/>
          </p:cNvSpPr>
          <p:nvPr>
            <p:ph idx="1"/>
          </p:nvPr>
        </p:nvSpPr>
        <p:spPr/>
        <p:txBody>
          <a:bodyPr>
            <a:normAutofit/>
          </a:bodyPr>
          <a:lstStyle/>
          <a:p>
            <a:r>
              <a:rPr lang="en-US" dirty="0" smtClean="0"/>
              <a:t>2019 AI/AN National Behavioral Health Conference:</a:t>
            </a:r>
          </a:p>
          <a:p>
            <a:pPr marL="0" indent="0">
              <a:buNone/>
            </a:pPr>
            <a:endParaRPr lang="en-US" dirty="0" smtClean="0"/>
          </a:p>
          <a:p>
            <a:pPr lvl="1"/>
            <a:r>
              <a:rPr lang="en-US" dirty="0"/>
              <a:t>May </a:t>
            </a:r>
            <a:r>
              <a:rPr lang="en-US" dirty="0" smtClean="0"/>
              <a:t>15-17,2019 in Albuquerque</a:t>
            </a:r>
            <a:r>
              <a:rPr lang="en-US" dirty="0"/>
              <a:t>, NM</a:t>
            </a:r>
            <a:r>
              <a:rPr lang="en-US" dirty="0" smtClean="0"/>
              <a:t>.</a:t>
            </a:r>
          </a:p>
          <a:p>
            <a:pPr marL="457200" lvl="1" indent="0">
              <a:buNone/>
            </a:pPr>
            <a:endParaRPr lang="en-US" dirty="0"/>
          </a:p>
          <a:p>
            <a:pPr lvl="1"/>
            <a:r>
              <a:rPr lang="en-US" dirty="0" smtClean="0"/>
              <a:t>Additional Information can be found on the National Indian </a:t>
            </a:r>
            <a:r>
              <a:rPr lang="en-US" smtClean="0"/>
              <a:t>Health Board </a:t>
            </a:r>
            <a:r>
              <a:rPr lang="en-US" dirty="0" smtClean="0"/>
              <a:t>website.</a:t>
            </a:r>
          </a:p>
        </p:txBody>
      </p:sp>
    </p:spTree>
    <p:extLst>
      <p:ext uri="{BB962C8B-B14F-4D97-AF65-F5344CB8AC3E}">
        <p14:creationId xmlns:p14="http://schemas.microsoft.com/office/powerpoint/2010/main" val="203832730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114675" y="1931254"/>
            <a:ext cx="2791431" cy="2776478"/>
          </a:xfrm>
          <a:prstGeom prst="rect">
            <a:avLst/>
          </a:prstGeom>
        </p:spPr>
      </p:pic>
      <p:sp>
        <p:nvSpPr>
          <p:cNvPr id="3" name="Slide Number Placeholder 2"/>
          <p:cNvSpPr>
            <a:spLocks noGrp="1"/>
          </p:cNvSpPr>
          <p:nvPr>
            <p:ph type="sldNum" sz="quarter" idx="12"/>
          </p:nvPr>
        </p:nvSpPr>
        <p:spPr/>
        <p:txBody>
          <a:bodyPr/>
          <a:lstStyle/>
          <a:p>
            <a:fld id="{CFB582AC-5695-48DB-B28C-201892CC33C9}" type="slidenum">
              <a:rPr lang="en-US" smtClean="0"/>
              <a:pPr/>
              <a:t>15</a:t>
            </a:fld>
            <a:endParaRPr lang="en-US" dirty="0"/>
          </a:p>
        </p:txBody>
      </p:sp>
      <p:sp>
        <p:nvSpPr>
          <p:cNvPr id="5" name="TextBox 4"/>
          <p:cNvSpPr txBox="1"/>
          <p:nvPr/>
        </p:nvSpPr>
        <p:spPr>
          <a:xfrm>
            <a:off x="2978728" y="880966"/>
            <a:ext cx="4100945" cy="715581"/>
          </a:xfrm>
          <a:prstGeom prst="rect">
            <a:avLst/>
          </a:prstGeom>
          <a:noFill/>
        </p:spPr>
        <p:txBody>
          <a:bodyPr wrap="square" rtlCol="0">
            <a:spAutoFit/>
          </a:bodyPr>
          <a:lstStyle/>
          <a:p>
            <a:r>
              <a:rPr lang="en-US" sz="4050" b="1" dirty="0">
                <a:solidFill>
                  <a:srgbClr val="BD582C"/>
                </a:solidFill>
              </a:rPr>
              <a:t>Questions?</a:t>
            </a:r>
          </a:p>
        </p:txBody>
      </p:sp>
    </p:spTree>
    <p:extLst>
      <p:ext uri="{BB962C8B-B14F-4D97-AF65-F5344CB8AC3E}">
        <p14:creationId xmlns:p14="http://schemas.microsoft.com/office/powerpoint/2010/main" val="1799616851"/>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fr-FR" dirty="0" err="1"/>
              <a:t>Domestic</a:t>
            </a:r>
            <a:r>
              <a:rPr lang="fr-FR" dirty="0"/>
              <a:t> Violence </a:t>
            </a:r>
            <a:r>
              <a:rPr lang="fr-FR" dirty="0" err="1"/>
              <a:t>Prevention</a:t>
            </a:r>
            <a:r>
              <a:rPr lang="fr-FR" dirty="0"/>
              <a:t> Program (DVPP)</a:t>
            </a:r>
            <a:endParaRPr lang="en-US" dirty="0"/>
          </a:p>
        </p:txBody>
      </p:sp>
      <p:sp>
        <p:nvSpPr>
          <p:cNvPr id="3" name="Content Placeholder 2"/>
          <p:cNvSpPr>
            <a:spLocks noGrp="1"/>
          </p:cNvSpPr>
          <p:nvPr>
            <p:ph idx="1"/>
          </p:nvPr>
        </p:nvSpPr>
        <p:spPr/>
        <p:txBody>
          <a:bodyPr>
            <a:normAutofit fontScale="92500"/>
          </a:bodyPr>
          <a:lstStyle/>
          <a:p>
            <a:r>
              <a:rPr lang="en-US" sz="2600" dirty="0" smtClean="0"/>
              <a:t>DVPP Project Breakdown</a:t>
            </a:r>
            <a:r>
              <a:rPr lang="en-US" sz="2600" dirty="0"/>
              <a:t>:</a:t>
            </a:r>
          </a:p>
          <a:p>
            <a:pPr lvl="1"/>
            <a:r>
              <a:rPr lang="en-US" sz="2600" dirty="0"/>
              <a:t>5 year funding cycle from 2015-2020</a:t>
            </a:r>
          </a:p>
          <a:p>
            <a:pPr lvl="1"/>
            <a:r>
              <a:rPr lang="en-US" sz="2600" dirty="0" smtClean="0"/>
              <a:t>83 </a:t>
            </a:r>
            <a:r>
              <a:rPr lang="en-US" sz="2600" dirty="0"/>
              <a:t>projects funded through </a:t>
            </a:r>
            <a:r>
              <a:rPr lang="en-US" sz="2600" dirty="0" smtClean="0"/>
              <a:t>two Purpose </a:t>
            </a:r>
            <a:r>
              <a:rPr lang="en-US" sz="2600" dirty="0"/>
              <a:t>Areas (PA)</a:t>
            </a:r>
          </a:p>
          <a:p>
            <a:pPr lvl="2"/>
            <a:r>
              <a:rPr lang="en-US" dirty="0"/>
              <a:t>Tribes / Tribal Organizations: </a:t>
            </a:r>
            <a:r>
              <a:rPr lang="en-US" dirty="0" smtClean="0"/>
              <a:t>56 </a:t>
            </a:r>
            <a:r>
              <a:rPr lang="en-US" dirty="0"/>
              <a:t>projects (grants)</a:t>
            </a:r>
          </a:p>
          <a:p>
            <a:pPr lvl="2"/>
            <a:r>
              <a:rPr lang="en-US" dirty="0"/>
              <a:t>Urban </a:t>
            </a:r>
            <a:r>
              <a:rPr lang="en-US" dirty="0" smtClean="0"/>
              <a:t>Indian Organizations</a:t>
            </a:r>
            <a:r>
              <a:rPr lang="en-US" dirty="0"/>
              <a:t>: </a:t>
            </a:r>
            <a:r>
              <a:rPr lang="en-US" dirty="0" smtClean="0"/>
              <a:t>14 projects </a:t>
            </a:r>
            <a:r>
              <a:rPr lang="en-US" dirty="0"/>
              <a:t>(grants)</a:t>
            </a:r>
          </a:p>
          <a:p>
            <a:pPr lvl="2"/>
            <a:r>
              <a:rPr lang="en-US" dirty="0"/>
              <a:t>IHS Federal Facilities: </a:t>
            </a:r>
            <a:r>
              <a:rPr lang="en-US" dirty="0" smtClean="0"/>
              <a:t>13 </a:t>
            </a:r>
            <a:r>
              <a:rPr lang="en-US" dirty="0"/>
              <a:t>projects (federal program </a:t>
            </a:r>
            <a:r>
              <a:rPr lang="en-US" dirty="0" smtClean="0"/>
              <a:t>awards)</a:t>
            </a:r>
          </a:p>
          <a:p>
            <a:pPr lvl="2"/>
            <a:r>
              <a:rPr lang="en-US" dirty="0" smtClean="0"/>
              <a:t>Projects by IHS Area and Tribe can be found at: </a:t>
            </a:r>
            <a:r>
              <a:rPr lang="en-US" dirty="0" smtClean="0">
                <a:hlinkClick r:id="rId3"/>
              </a:rPr>
              <a:t>https</a:t>
            </a:r>
            <a:r>
              <a:rPr lang="en-US" dirty="0">
                <a:hlinkClick r:id="rId3"/>
              </a:rPr>
              <a:t>://www.ihs.gov/dvpi/fundedprojects</a:t>
            </a:r>
            <a:r>
              <a:rPr lang="en-US" dirty="0" smtClean="0">
                <a:hlinkClick r:id="rId3"/>
              </a:rPr>
              <a:t>/</a:t>
            </a:r>
            <a:endParaRPr lang="en-US" dirty="0" smtClean="0"/>
          </a:p>
        </p:txBody>
      </p:sp>
    </p:spTree>
    <p:extLst>
      <p:ext uri="{BB962C8B-B14F-4D97-AF65-F5344CB8AC3E}">
        <p14:creationId xmlns:p14="http://schemas.microsoft.com/office/powerpoint/2010/main" val="165478364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Substance Abuse and Suicide Prevention Program (SASPP)</a:t>
            </a:r>
          </a:p>
        </p:txBody>
      </p:sp>
      <p:sp>
        <p:nvSpPr>
          <p:cNvPr id="3" name="Content Placeholder 2"/>
          <p:cNvSpPr>
            <a:spLocks noGrp="1"/>
          </p:cNvSpPr>
          <p:nvPr>
            <p:ph idx="1"/>
          </p:nvPr>
        </p:nvSpPr>
        <p:spPr/>
        <p:txBody>
          <a:bodyPr>
            <a:normAutofit fontScale="92500"/>
          </a:bodyPr>
          <a:lstStyle/>
          <a:p>
            <a:r>
              <a:rPr lang="en-US" sz="2600" dirty="0"/>
              <a:t>SASPP </a:t>
            </a:r>
            <a:r>
              <a:rPr lang="en-US" sz="2600" dirty="0" smtClean="0"/>
              <a:t>Project Breakdown</a:t>
            </a:r>
            <a:r>
              <a:rPr lang="en-US" sz="2600" dirty="0"/>
              <a:t>:</a:t>
            </a:r>
          </a:p>
          <a:p>
            <a:pPr lvl="1"/>
            <a:r>
              <a:rPr lang="en-US" sz="2600" dirty="0" smtClean="0"/>
              <a:t>5-year </a:t>
            </a:r>
            <a:r>
              <a:rPr lang="en-US" sz="2600" dirty="0"/>
              <a:t>funding cycle from 2015-2020</a:t>
            </a:r>
          </a:p>
          <a:p>
            <a:pPr lvl="1"/>
            <a:r>
              <a:rPr lang="en-US" sz="2600" dirty="0"/>
              <a:t>175 projects funded through four Purpose Areas (PA)</a:t>
            </a:r>
          </a:p>
          <a:p>
            <a:pPr lvl="2"/>
            <a:r>
              <a:rPr lang="en-US" dirty="0"/>
              <a:t>Tribes / Tribal Organizations: 135 projects (grants)</a:t>
            </a:r>
          </a:p>
          <a:p>
            <a:pPr lvl="2"/>
            <a:r>
              <a:rPr lang="en-US" dirty="0"/>
              <a:t>Urban </a:t>
            </a:r>
            <a:r>
              <a:rPr lang="en-US" dirty="0" smtClean="0"/>
              <a:t>Indian Organizations</a:t>
            </a:r>
            <a:r>
              <a:rPr lang="en-US" dirty="0"/>
              <a:t>: 22 projects (grants)</a:t>
            </a:r>
          </a:p>
          <a:p>
            <a:pPr lvl="2"/>
            <a:r>
              <a:rPr lang="en-US" dirty="0"/>
              <a:t>IHS Federal Facilities: 18 projects (federal program </a:t>
            </a:r>
            <a:r>
              <a:rPr lang="en-US" dirty="0" smtClean="0"/>
              <a:t>awards)</a:t>
            </a:r>
          </a:p>
          <a:p>
            <a:pPr lvl="2"/>
            <a:r>
              <a:rPr lang="en-US" dirty="0" smtClean="0"/>
              <a:t>Projects by IHS Area and Tribe can be found at:</a:t>
            </a:r>
          </a:p>
          <a:p>
            <a:pPr marL="914400" lvl="2" indent="0">
              <a:buNone/>
            </a:pPr>
            <a:r>
              <a:rPr lang="en-US" sz="1800" dirty="0" smtClean="0">
                <a:hlinkClick r:id="rId2"/>
              </a:rPr>
              <a:t>https</a:t>
            </a:r>
            <a:r>
              <a:rPr lang="en-US" sz="1800" dirty="0">
                <a:hlinkClick r:id="rId2"/>
              </a:rPr>
              <a:t>://</a:t>
            </a:r>
            <a:r>
              <a:rPr lang="en-US" sz="1800" dirty="0" smtClean="0">
                <a:hlinkClick r:id="rId2"/>
              </a:rPr>
              <a:t>www.ihs.gov/mspi/includes/themes/responsive2017/display_objects/documents/mspiihsareas2017.pdf</a:t>
            </a:r>
            <a:r>
              <a:rPr lang="en-US" sz="1800" dirty="0" smtClean="0"/>
              <a:t> </a:t>
            </a:r>
            <a:endParaRPr lang="en-US" sz="1800" dirty="0"/>
          </a:p>
        </p:txBody>
      </p:sp>
    </p:spTree>
    <p:extLst>
      <p:ext uri="{BB962C8B-B14F-4D97-AF65-F5344CB8AC3E}">
        <p14:creationId xmlns:p14="http://schemas.microsoft.com/office/powerpoint/2010/main" val="201560767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Zero Suicide Initiative (ZSI)</a:t>
            </a:r>
          </a:p>
        </p:txBody>
      </p:sp>
      <p:sp>
        <p:nvSpPr>
          <p:cNvPr id="3" name="Content Placeholder 2"/>
          <p:cNvSpPr>
            <a:spLocks noGrp="1"/>
          </p:cNvSpPr>
          <p:nvPr>
            <p:ph idx="1"/>
          </p:nvPr>
        </p:nvSpPr>
        <p:spPr/>
        <p:txBody>
          <a:bodyPr>
            <a:normAutofit/>
          </a:bodyPr>
          <a:lstStyle/>
          <a:p>
            <a:r>
              <a:rPr lang="en-US" sz="2600" dirty="0" smtClean="0"/>
              <a:t>ZSI Project </a:t>
            </a:r>
            <a:r>
              <a:rPr lang="en-US" sz="2600" dirty="0"/>
              <a:t>Breakdown:</a:t>
            </a:r>
          </a:p>
          <a:p>
            <a:pPr lvl="1"/>
            <a:r>
              <a:rPr lang="en-US" sz="2600" dirty="0" smtClean="0"/>
              <a:t>3-year </a:t>
            </a:r>
            <a:r>
              <a:rPr lang="en-US" sz="2600" dirty="0"/>
              <a:t>funding cycle from </a:t>
            </a:r>
            <a:r>
              <a:rPr lang="en-US" sz="2600" dirty="0" smtClean="0"/>
              <a:t>2017-2020</a:t>
            </a:r>
            <a:endParaRPr lang="en-US" sz="2600" dirty="0"/>
          </a:p>
          <a:p>
            <a:pPr lvl="1"/>
            <a:r>
              <a:rPr lang="en-US" sz="2600" dirty="0" smtClean="0"/>
              <a:t>8 </a:t>
            </a:r>
            <a:r>
              <a:rPr lang="en-US" sz="2600" dirty="0"/>
              <a:t>projects funded </a:t>
            </a:r>
          </a:p>
          <a:p>
            <a:pPr lvl="2"/>
            <a:r>
              <a:rPr lang="en-US" dirty="0"/>
              <a:t>Tribes / Tribal Organizations: </a:t>
            </a:r>
            <a:r>
              <a:rPr lang="en-US" dirty="0" smtClean="0"/>
              <a:t>5 </a:t>
            </a:r>
            <a:r>
              <a:rPr lang="en-US" dirty="0"/>
              <a:t>projects (grants)</a:t>
            </a:r>
          </a:p>
          <a:p>
            <a:pPr lvl="2"/>
            <a:r>
              <a:rPr lang="en-US" dirty="0" smtClean="0"/>
              <a:t>IHS </a:t>
            </a:r>
            <a:r>
              <a:rPr lang="en-US" dirty="0"/>
              <a:t>Federal Facilities: </a:t>
            </a:r>
            <a:r>
              <a:rPr lang="en-US" dirty="0" smtClean="0"/>
              <a:t>3 </a:t>
            </a:r>
            <a:r>
              <a:rPr lang="en-US" dirty="0"/>
              <a:t>projects (federal program awards)</a:t>
            </a:r>
          </a:p>
          <a:p>
            <a:pPr lvl="2"/>
            <a:r>
              <a:rPr lang="en-US" dirty="0"/>
              <a:t>Projects by IHS Area and </a:t>
            </a:r>
            <a:r>
              <a:rPr lang="en-US" dirty="0" smtClean="0"/>
              <a:t>State </a:t>
            </a:r>
            <a:r>
              <a:rPr lang="en-US" dirty="0"/>
              <a:t>can be found </a:t>
            </a:r>
            <a:r>
              <a:rPr lang="en-US" dirty="0" smtClean="0"/>
              <a:t>online at</a:t>
            </a:r>
            <a:r>
              <a:rPr lang="en-US" dirty="0"/>
              <a:t>:</a:t>
            </a:r>
          </a:p>
          <a:p>
            <a:pPr marL="914400" lvl="2" indent="0">
              <a:buNone/>
            </a:pPr>
            <a:r>
              <a:rPr lang="en-US" sz="1800" dirty="0">
                <a:hlinkClick r:id="rId2"/>
              </a:rPr>
              <a:t>https://www.ihs.gov/suicideprevention/zerosuicide/news</a:t>
            </a:r>
            <a:r>
              <a:rPr lang="en-US" sz="1800" dirty="0" smtClean="0">
                <a:hlinkClick r:id="rId2"/>
              </a:rPr>
              <a:t>/</a:t>
            </a:r>
            <a:r>
              <a:rPr lang="en-US" sz="1800" dirty="0" smtClean="0"/>
              <a:t> </a:t>
            </a:r>
            <a:endParaRPr lang="en-US" dirty="0"/>
          </a:p>
        </p:txBody>
      </p:sp>
    </p:spTree>
    <p:extLst>
      <p:ext uri="{BB962C8B-B14F-4D97-AF65-F5344CB8AC3E}">
        <p14:creationId xmlns:p14="http://schemas.microsoft.com/office/powerpoint/2010/main" val="3471907795"/>
      </p:ext>
    </p:extLst>
  </p:cSld>
  <p:clrMapOvr>
    <a:masterClrMapping/>
  </p:clrMapOvr>
</p:sld>
</file>

<file path=ppt/theme/theme1.xml><?xml version="1.0" encoding="utf-8"?>
<a:theme xmlns:a="http://schemas.openxmlformats.org/drawingml/2006/main" name="Office Theme">
  <a:themeElements>
    <a:clrScheme name="Blue Green">
      <a:dk1>
        <a:sysClr val="windowText" lastClr="000000"/>
      </a:dk1>
      <a:lt1>
        <a:sysClr val="window" lastClr="FFFFFF"/>
      </a:lt1>
      <a:dk2>
        <a:srgbClr val="373545"/>
      </a:dk2>
      <a:lt2>
        <a:srgbClr val="CEDBE6"/>
      </a:lt2>
      <a:accent1>
        <a:srgbClr val="3494BA"/>
      </a:accent1>
      <a:accent2>
        <a:srgbClr val="58B6C0"/>
      </a:accent2>
      <a:accent3>
        <a:srgbClr val="75BDA7"/>
      </a:accent3>
      <a:accent4>
        <a:srgbClr val="7A8C8E"/>
      </a:accent4>
      <a:accent5>
        <a:srgbClr val="84ACB6"/>
      </a:accent5>
      <a:accent6>
        <a:srgbClr val="2683C6"/>
      </a:accent6>
      <a:hlink>
        <a:srgbClr val="6B9F25"/>
      </a:hlink>
      <a:folHlink>
        <a:srgbClr val="9F6715"/>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10691</TotalTime>
  <Words>1012</Words>
  <Application>Microsoft Office PowerPoint</Application>
  <PresentationFormat>On-screen Show (4:3)</PresentationFormat>
  <Paragraphs>162</Paragraphs>
  <Slides>18</Slides>
  <Notes>10</Notes>
  <HiddenSlides>0</HiddenSlides>
  <MMClips>0</MMClips>
  <ScaleCrop>false</ScaleCrop>
  <HeadingPairs>
    <vt:vector size="6" baseType="variant">
      <vt:variant>
        <vt:lpstr>Fonts Used</vt:lpstr>
      </vt:variant>
      <vt:variant>
        <vt:i4>2</vt:i4>
      </vt:variant>
      <vt:variant>
        <vt:lpstr>Theme</vt:lpstr>
      </vt:variant>
      <vt:variant>
        <vt:i4>1</vt:i4>
      </vt:variant>
      <vt:variant>
        <vt:lpstr>Slide Titles</vt:lpstr>
      </vt:variant>
      <vt:variant>
        <vt:i4>18</vt:i4>
      </vt:variant>
    </vt:vector>
  </HeadingPairs>
  <TitlesOfParts>
    <vt:vector size="21" baseType="lpstr">
      <vt:lpstr>Arial</vt:lpstr>
      <vt:lpstr>Calibri</vt:lpstr>
      <vt:lpstr>Office Theme</vt:lpstr>
      <vt:lpstr>Division of Behavioral Health</vt:lpstr>
      <vt:lpstr>Behavioral Health</vt:lpstr>
      <vt:lpstr>Overview of IHS OCPS DBH Leadership</vt:lpstr>
      <vt:lpstr>Behavioral Health Initiative Overview</vt:lpstr>
      <vt:lpstr>Explanatory Statement*</vt:lpstr>
      <vt:lpstr>Overview of IHS National Management</vt:lpstr>
      <vt:lpstr>Tribal Consultation &amp; Urban Confer Topics </vt:lpstr>
      <vt:lpstr>2018 Tribal Consultation &amp; Urban Confer Sessions</vt:lpstr>
      <vt:lpstr>National Tribal Technical Advisory Committee on Behavioral Health</vt:lpstr>
      <vt:lpstr>NTAC Meetings</vt:lpstr>
      <vt:lpstr>March 2019 Meeting in Alpine, CA</vt:lpstr>
      <vt:lpstr>March 2019 Meeting in Alpine, CA</vt:lpstr>
      <vt:lpstr>Upcoming Highlights:</vt:lpstr>
      <vt:lpstr>Upcoming Highlights:</vt:lpstr>
      <vt:lpstr>PowerPoint Presentation</vt:lpstr>
      <vt:lpstr>Domestic Violence Prevention Program (DVPP)</vt:lpstr>
      <vt:lpstr>Substance Abuse and Suicide Prevention Program (SASPP)</vt:lpstr>
      <vt:lpstr>Zero Suicide Initiative (ZSI)</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Chris Ross</dc:creator>
  <cp:lastModifiedBy>James, Tamara (IHS/HQ)</cp:lastModifiedBy>
  <cp:revision>437</cp:revision>
  <cp:lastPrinted>2018-06-01T19:15:59Z</cp:lastPrinted>
  <dcterms:created xsi:type="dcterms:W3CDTF">2015-09-04T01:41:25Z</dcterms:created>
  <dcterms:modified xsi:type="dcterms:W3CDTF">2019-03-28T01:57:15Z</dcterms:modified>
</cp:coreProperties>
</file>