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1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bg1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entaur"/>
                <a:cs typeface="Centau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bg1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957309" y="6569202"/>
            <a:ext cx="92964" cy="91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084564" y="6569202"/>
            <a:ext cx="92964" cy="91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830818" y="6569202"/>
            <a:ext cx="92964" cy="914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9" y="1040130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8E00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856976" y="136397"/>
            <a:ext cx="1335023" cy="14026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14884" y="1158239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23444" y="1097280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CA9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bg1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957309" y="6569202"/>
            <a:ext cx="92964" cy="914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084564" y="6569202"/>
            <a:ext cx="92964" cy="914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830818" y="6569202"/>
            <a:ext cx="92964" cy="914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00363" y="1374621"/>
            <a:ext cx="2508884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bg1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00363" y="2172435"/>
            <a:ext cx="5867400" cy="1845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entaur"/>
                <a:cs typeface="Centau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54939" y="6567356"/>
            <a:ext cx="135254" cy="212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ia.Laing@hhs.gov" TargetMode="External"/><Relationship Id="rId7" Type="http://schemas.openxmlformats.org/officeDocument/2006/relationships/hyperlink" Target="mailto:HITModernization@emergingsun.com" TargetMode="External"/><Relationship Id="rId2" Type="http://schemas.openxmlformats.org/officeDocument/2006/relationships/hyperlink" Target="mailto:mitchell.thornbrugh@ihs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rowder@j2sg.org" TargetMode="External"/><Relationship Id="rId5" Type="http://schemas.openxmlformats.org/officeDocument/2006/relationships/image" Target="../media/image8.png"/><Relationship Id="rId4" Type="http://schemas.openxmlformats.org/officeDocument/2006/relationships/hyperlink" Target="mailto:travis.mells@emergingsun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365" cy="4131310"/>
          </a:xfrm>
          <a:custGeom>
            <a:avLst/>
            <a:gdLst/>
            <a:ahLst/>
            <a:cxnLst/>
            <a:rect l="l" t="t" r="r" b="b"/>
            <a:pathLst>
              <a:path w="12191365" h="4131310">
                <a:moveTo>
                  <a:pt x="0" y="4130802"/>
                </a:moveTo>
                <a:lnTo>
                  <a:pt x="12191238" y="4130802"/>
                </a:lnTo>
                <a:lnTo>
                  <a:pt x="12191238" y="0"/>
                </a:lnTo>
                <a:lnTo>
                  <a:pt x="0" y="0"/>
                </a:lnTo>
                <a:lnTo>
                  <a:pt x="0" y="4130802"/>
                </a:lnTo>
                <a:close/>
              </a:path>
            </a:pathLst>
          </a:custGeom>
          <a:solidFill>
            <a:srgbClr val="378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HHS </a:t>
            </a:r>
            <a:r>
              <a:rPr spc="-5" dirty="0"/>
              <a:t>//</a:t>
            </a:r>
            <a:r>
              <a:rPr spc="-70" dirty="0"/>
              <a:t> </a:t>
            </a:r>
            <a:r>
              <a:rPr spc="-5" dirty="0"/>
              <a:t>IHS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270"/>
              </a:lnSpc>
              <a:spcBef>
                <a:spcPts val="100"/>
              </a:spcBef>
            </a:pPr>
            <a:r>
              <a:rPr spc="-175" dirty="0"/>
              <a:t>HEALTH</a:t>
            </a:r>
            <a:r>
              <a:rPr spc="-340" dirty="0"/>
              <a:t> </a:t>
            </a:r>
            <a:r>
              <a:rPr spc="-150" dirty="0"/>
              <a:t>INFORMATIONTECHNOLOGY</a:t>
            </a:r>
          </a:p>
          <a:p>
            <a:pPr marL="12700">
              <a:lnSpc>
                <a:spcPts val="5425"/>
              </a:lnSpc>
            </a:pPr>
            <a:r>
              <a:rPr sz="4600" spc="-40" dirty="0"/>
              <a:t>MODERNIZATION</a:t>
            </a:r>
            <a:endParaRPr sz="4600"/>
          </a:p>
          <a:p>
            <a:pPr marL="12700">
              <a:lnSpc>
                <a:spcPts val="5635"/>
              </a:lnSpc>
            </a:pPr>
            <a:r>
              <a:rPr sz="4700" spc="-195" dirty="0"/>
              <a:t>PROJECT</a:t>
            </a:r>
            <a:endParaRPr sz="4700"/>
          </a:p>
        </p:txBody>
      </p:sp>
      <p:sp>
        <p:nvSpPr>
          <p:cNvPr id="5" name="object 5"/>
          <p:cNvSpPr/>
          <p:nvPr/>
        </p:nvSpPr>
        <p:spPr>
          <a:xfrm>
            <a:off x="0" y="390144"/>
            <a:ext cx="5447538" cy="6077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21758" y="4130802"/>
            <a:ext cx="7270750" cy="543560"/>
          </a:xfrm>
          <a:custGeom>
            <a:avLst/>
            <a:gdLst/>
            <a:ahLst/>
            <a:cxnLst/>
            <a:rect l="l" t="t" r="r" b="b"/>
            <a:pathLst>
              <a:path w="7270750" h="543560">
                <a:moveTo>
                  <a:pt x="0" y="0"/>
                </a:moveTo>
                <a:lnTo>
                  <a:pt x="7270242" y="0"/>
                </a:lnTo>
                <a:lnTo>
                  <a:pt x="7270242" y="543306"/>
                </a:lnTo>
                <a:lnTo>
                  <a:pt x="0" y="5433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" y="1040130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8E00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856976" y="136397"/>
            <a:ext cx="1335023" cy="14026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4884" y="1158239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444" y="1097280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CA9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3370" y="133732"/>
            <a:ext cx="739902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solidFill>
                  <a:srgbClr val="000000"/>
                </a:solidFill>
                <a:latin typeface="Calibri"/>
                <a:cs typeface="Calibri"/>
              </a:rPr>
              <a:t>Goals, </a:t>
            </a:r>
            <a:r>
              <a:rPr sz="4400" spc="-10" dirty="0">
                <a:solidFill>
                  <a:srgbClr val="000000"/>
                </a:solidFill>
                <a:latin typeface="Calibri"/>
                <a:cs typeface="Calibri"/>
              </a:rPr>
              <a:t>Objectives, </a:t>
            </a:r>
            <a:r>
              <a:rPr sz="4400" spc="-5" dirty="0">
                <a:solidFill>
                  <a:srgbClr val="000000"/>
                </a:solidFill>
                <a:latin typeface="Calibri"/>
                <a:cs typeface="Calibri"/>
              </a:rPr>
              <a:t>&amp; </a:t>
            </a:r>
            <a:r>
              <a:rPr sz="4400" spc="-15" dirty="0">
                <a:solidFill>
                  <a:srgbClr val="000000"/>
                </a:solidFill>
                <a:latin typeface="Calibri"/>
                <a:cs typeface="Calibri"/>
              </a:rPr>
              <a:t>Focus</a:t>
            </a:r>
            <a:r>
              <a:rPr sz="44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5" dirty="0">
                <a:solidFill>
                  <a:srgbClr val="000000"/>
                </a:solidFill>
                <a:latin typeface="Calibri"/>
                <a:cs typeface="Calibri"/>
              </a:rPr>
              <a:t>Areas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93623" y="3706752"/>
            <a:ext cx="2049145" cy="1292860"/>
          </a:xfrm>
          <a:custGeom>
            <a:avLst/>
            <a:gdLst/>
            <a:ahLst/>
            <a:cxnLst/>
            <a:rect l="l" t="t" r="r" b="b"/>
            <a:pathLst>
              <a:path w="2049145" h="1292860">
                <a:moveTo>
                  <a:pt x="1833626" y="0"/>
                </a:moveTo>
                <a:lnTo>
                  <a:pt x="215392" y="0"/>
                </a:lnTo>
                <a:lnTo>
                  <a:pt x="166003" y="5688"/>
                </a:lnTo>
                <a:lnTo>
                  <a:pt x="120666" y="21892"/>
                </a:lnTo>
                <a:lnTo>
                  <a:pt x="80673" y="47318"/>
                </a:lnTo>
                <a:lnTo>
                  <a:pt x="47318" y="80673"/>
                </a:lnTo>
                <a:lnTo>
                  <a:pt x="21892" y="120666"/>
                </a:lnTo>
                <a:lnTo>
                  <a:pt x="5688" y="166003"/>
                </a:lnTo>
                <a:lnTo>
                  <a:pt x="0" y="215392"/>
                </a:lnTo>
                <a:lnTo>
                  <a:pt x="0" y="1076947"/>
                </a:lnTo>
                <a:lnTo>
                  <a:pt x="5688" y="1126336"/>
                </a:lnTo>
                <a:lnTo>
                  <a:pt x="21892" y="1171675"/>
                </a:lnTo>
                <a:lnTo>
                  <a:pt x="47318" y="1211670"/>
                </a:lnTo>
                <a:lnTo>
                  <a:pt x="80673" y="1245028"/>
                </a:lnTo>
                <a:lnTo>
                  <a:pt x="120666" y="1270457"/>
                </a:lnTo>
                <a:lnTo>
                  <a:pt x="166003" y="1286662"/>
                </a:lnTo>
                <a:lnTo>
                  <a:pt x="215392" y="1292352"/>
                </a:lnTo>
                <a:lnTo>
                  <a:pt x="1833626" y="1292352"/>
                </a:lnTo>
                <a:lnTo>
                  <a:pt x="1883014" y="1286662"/>
                </a:lnTo>
                <a:lnTo>
                  <a:pt x="1928351" y="1270457"/>
                </a:lnTo>
                <a:lnTo>
                  <a:pt x="1968344" y="1245028"/>
                </a:lnTo>
                <a:lnTo>
                  <a:pt x="2001699" y="1211670"/>
                </a:lnTo>
                <a:lnTo>
                  <a:pt x="2027125" y="1171675"/>
                </a:lnTo>
                <a:lnTo>
                  <a:pt x="2043329" y="1126336"/>
                </a:lnTo>
                <a:lnTo>
                  <a:pt x="2049018" y="1076947"/>
                </a:lnTo>
                <a:lnTo>
                  <a:pt x="2049018" y="215392"/>
                </a:lnTo>
                <a:lnTo>
                  <a:pt x="2043329" y="166003"/>
                </a:lnTo>
                <a:lnTo>
                  <a:pt x="2027125" y="120666"/>
                </a:lnTo>
                <a:lnTo>
                  <a:pt x="2001699" y="80673"/>
                </a:lnTo>
                <a:lnTo>
                  <a:pt x="1968344" y="47318"/>
                </a:lnTo>
                <a:lnTo>
                  <a:pt x="1928351" y="21892"/>
                </a:lnTo>
                <a:lnTo>
                  <a:pt x="1883014" y="5688"/>
                </a:lnTo>
                <a:lnTo>
                  <a:pt x="1833626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3623" y="3706752"/>
            <a:ext cx="2049145" cy="1292860"/>
          </a:xfrm>
          <a:custGeom>
            <a:avLst/>
            <a:gdLst/>
            <a:ahLst/>
            <a:cxnLst/>
            <a:rect l="l" t="t" r="r" b="b"/>
            <a:pathLst>
              <a:path w="2049145" h="1292860">
                <a:moveTo>
                  <a:pt x="0" y="215392"/>
                </a:moveTo>
                <a:lnTo>
                  <a:pt x="5688" y="166003"/>
                </a:lnTo>
                <a:lnTo>
                  <a:pt x="21892" y="120666"/>
                </a:lnTo>
                <a:lnTo>
                  <a:pt x="47318" y="80673"/>
                </a:lnTo>
                <a:lnTo>
                  <a:pt x="80673" y="47318"/>
                </a:lnTo>
                <a:lnTo>
                  <a:pt x="120666" y="21892"/>
                </a:lnTo>
                <a:lnTo>
                  <a:pt x="166003" y="5688"/>
                </a:lnTo>
                <a:lnTo>
                  <a:pt x="215392" y="0"/>
                </a:lnTo>
                <a:lnTo>
                  <a:pt x="1833626" y="0"/>
                </a:lnTo>
                <a:lnTo>
                  <a:pt x="1883014" y="5688"/>
                </a:lnTo>
                <a:lnTo>
                  <a:pt x="1928351" y="21892"/>
                </a:lnTo>
                <a:lnTo>
                  <a:pt x="1968344" y="47318"/>
                </a:lnTo>
                <a:lnTo>
                  <a:pt x="2001699" y="80673"/>
                </a:lnTo>
                <a:lnTo>
                  <a:pt x="2027125" y="120666"/>
                </a:lnTo>
                <a:lnTo>
                  <a:pt x="2043329" y="166003"/>
                </a:lnTo>
                <a:lnTo>
                  <a:pt x="2049018" y="215392"/>
                </a:lnTo>
                <a:lnTo>
                  <a:pt x="2049018" y="1076947"/>
                </a:lnTo>
                <a:lnTo>
                  <a:pt x="2043329" y="1126336"/>
                </a:lnTo>
                <a:lnTo>
                  <a:pt x="2027125" y="1171675"/>
                </a:lnTo>
                <a:lnTo>
                  <a:pt x="2001699" y="1211670"/>
                </a:lnTo>
                <a:lnTo>
                  <a:pt x="1968344" y="1245028"/>
                </a:lnTo>
                <a:lnTo>
                  <a:pt x="1928351" y="1270457"/>
                </a:lnTo>
                <a:lnTo>
                  <a:pt x="1883014" y="1286662"/>
                </a:lnTo>
                <a:lnTo>
                  <a:pt x="1833626" y="1292352"/>
                </a:lnTo>
                <a:lnTo>
                  <a:pt x="215392" y="1292352"/>
                </a:lnTo>
                <a:lnTo>
                  <a:pt x="166003" y="1286662"/>
                </a:lnTo>
                <a:lnTo>
                  <a:pt x="120666" y="1270457"/>
                </a:lnTo>
                <a:lnTo>
                  <a:pt x="80673" y="1245028"/>
                </a:lnTo>
                <a:lnTo>
                  <a:pt x="47318" y="1211670"/>
                </a:lnTo>
                <a:lnTo>
                  <a:pt x="21892" y="1171675"/>
                </a:lnTo>
                <a:lnTo>
                  <a:pt x="5688" y="1126336"/>
                </a:lnTo>
                <a:lnTo>
                  <a:pt x="0" y="1076947"/>
                </a:lnTo>
                <a:lnTo>
                  <a:pt x="0" y="215392"/>
                </a:lnTo>
                <a:close/>
              </a:path>
            </a:pathLst>
          </a:custGeom>
          <a:ln w="19050">
            <a:solidFill>
              <a:srgbClr val="F7C2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39848" y="5120262"/>
            <a:ext cx="2105660" cy="1292860"/>
          </a:xfrm>
          <a:custGeom>
            <a:avLst/>
            <a:gdLst/>
            <a:ahLst/>
            <a:cxnLst/>
            <a:rect l="l" t="t" r="r" b="b"/>
            <a:pathLst>
              <a:path w="2105660" h="1292860">
                <a:moveTo>
                  <a:pt x="1890014" y="0"/>
                </a:moveTo>
                <a:lnTo>
                  <a:pt x="215392" y="0"/>
                </a:lnTo>
                <a:lnTo>
                  <a:pt x="166003" y="5688"/>
                </a:lnTo>
                <a:lnTo>
                  <a:pt x="120666" y="21892"/>
                </a:lnTo>
                <a:lnTo>
                  <a:pt x="80673" y="47318"/>
                </a:lnTo>
                <a:lnTo>
                  <a:pt x="47318" y="80673"/>
                </a:lnTo>
                <a:lnTo>
                  <a:pt x="21892" y="120666"/>
                </a:lnTo>
                <a:lnTo>
                  <a:pt x="5688" y="166003"/>
                </a:lnTo>
                <a:lnTo>
                  <a:pt x="0" y="215392"/>
                </a:lnTo>
                <a:lnTo>
                  <a:pt x="0" y="1076947"/>
                </a:lnTo>
                <a:lnTo>
                  <a:pt x="5688" y="1126336"/>
                </a:lnTo>
                <a:lnTo>
                  <a:pt x="21892" y="1171675"/>
                </a:lnTo>
                <a:lnTo>
                  <a:pt x="47318" y="1211670"/>
                </a:lnTo>
                <a:lnTo>
                  <a:pt x="80673" y="1245028"/>
                </a:lnTo>
                <a:lnTo>
                  <a:pt x="120666" y="1270457"/>
                </a:lnTo>
                <a:lnTo>
                  <a:pt x="166003" y="1286662"/>
                </a:lnTo>
                <a:lnTo>
                  <a:pt x="215392" y="1292352"/>
                </a:lnTo>
                <a:lnTo>
                  <a:pt x="1890014" y="1292352"/>
                </a:lnTo>
                <a:lnTo>
                  <a:pt x="1939402" y="1286662"/>
                </a:lnTo>
                <a:lnTo>
                  <a:pt x="1984739" y="1270457"/>
                </a:lnTo>
                <a:lnTo>
                  <a:pt x="2024732" y="1245028"/>
                </a:lnTo>
                <a:lnTo>
                  <a:pt x="2058087" y="1211670"/>
                </a:lnTo>
                <a:lnTo>
                  <a:pt x="2083513" y="1171675"/>
                </a:lnTo>
                <a:lnTo>
                  <a:pt x="2099717" y="1126336"/>
                </a:lnTo>
                <a:lnTo>
                  <a:pt x="2105406" y="1076947"/>
                </a:lnTo>
                <a:lnTo>
                  <a:pt x="2105406" y="215392"/>
                </a:lnTo>
                <a:lnTo>
                  <a:pt x="2099717" y="166003"/>
                </a:lnTo>
                <a:lnTo>
                  <a:pt x="2083513" y="120666"/>
                </a:lnTo>
                <a:lnTo>
                  <a:pt x="2058087" y="80673"/>
                </a:lnTo>
                <a:lnTo>
                  <a:pt x="2024732" y="47318"/>
                </a:lnTo>
                <a:lnTo>
                  <a:pt x="1984739" y="21892"/>
                </a:lnTo>
                <a:lnTo>
                  <a:pt x="1939402" y="5688"/>
                </a:lnTo>
                <a:lnTo>
                  <a:pt x="189001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39848" y="5120262"/>
            <a:ext cx="2105660" cy="1292860"/>
          </a:xfrm>
          <a:custGeom>
            <a:avLst/>
            <a:gdLst/>
            <a:ahLst/>
            <a:cxnLst/>
            <a:rect l="l" t="t" r="r" b="b"/>
            <a:pathLst>
              <a:path w="2105660" h="1292860">
                <a:moveTo>
                  <a:pt x="0" y="215392"/>
                </a:moveTo>
                <a:lnTo>
                  <a:pt x="5688" y="166003"/>
                </a:lnTo>
                <a:lnTo>
                  <a:pt x="21892" y="120666"/>
                </a:lnTo>
                <a:lnTo>
                  <a:pt x="47318" y="80673"/>
                </a:lnTo>
                <a:lnTo>
                  <a:pt x="80673" y="47318"/>
                </a:lnTo>
                <a:lnTo>
                  <a:pt x="120666" y="21892"/>
                </a:lnTo>
                <a:lnTo>
                  <a:pt x="166003" y="5688"/>
                </a:lnTo>
                <a:lnTo>
                  <a:pt x="215392" y="0"/>
                </a:lnTo>
                <a:lnTo>
                  <a:pt x="1890014" y="0"/>
                </a:lnTo>
                <a:lnTo>
                  <a:pt x="1939402" y="5688"/>
                </a:lnTo>
                <a:lnTo>
                  <a:pt x="1984739" y="21892"/>
                </a:lnTo>
                <a:lnTo>
                  <a:pt x="2024732" y="47318"/>
                </a:lnTo>
                <a:lnTo>
                  <a:pt x="2058087" y="80673"/>
                </a:lnTo>
                <a:lnTo>
                  <a:pt x="2083513" y="120666"/>
                </a:lnTo>
                <a:lnTo>
                  <a:pt x="2099717" y="166003"/>
                </a:lnTo>
                <a:lnTo>
                  <a:pt x="2105406" y="215392"/>
                </a:lnTo>
                <a:lnTo>
                  <a:pt x="2105406" y="1076947"/>
                </a:lnTo>
                <a:lnTo>
                  <a:pt x="2099717" y="1126336"/>
                </a:lnTo>
                <a:lnTo>
                  <a:pt x="2083513" y="1171675"/>
                </a:lnTo>
                <a:lnTo>
                  <a:pt x="2058087" y="1211670"/>
                </a:lnTo>
                <a:lnTo>
                  <a:pt x="2024732" y="1245028"/>
                </a:lnTo>
                <a:lnTo>
                  <a:pt x="1984739" y="1270457"/>
                </a:lnTo>
                <a:lnTo>
                  <a:pt x="1939402" y="1286662"/>
                </a:lnTo>
                <a:lnTo>
                  <a:pt x="1890014" y="1292352"/>
                </a:lnTo>
                <a:lnTo>
                  <a:pt x="215392" y="1292352"/>
                </a:lnTo>
                <a:lnTo>
                  <a:pt x="166003" y="1286662"/>
                </a:lnTo>
                <a:lnTo>
                  <a:pt x="120666" y="1270457"/>
                </a:lnTo>
                <a:lnTo>
                  <a:pt x="80673" y="1245028"/>
                </a:lnTo>
                <a:lnTo>
                  <a:pt x="47318" y="1211670"/>
                </a:lnTo>
                <a:lnTo>
                  <a:pt x="21892" y="1171675"/>
                </a:lnTo>
                <a:lnTo>
                  <a:pt x="5688" y="1126336"/>
                </a:lnTo>
                <a:lnTo>
                  <a:pt x="0" y="1076947"/>
                </a:lnTo>
                <a:lnTo>
                  <a:pt x="0" y="215392"/>
                </a:lnTo>
                <a:close/>
              </a:path>
            </a:pathLst>
          </a:custGeom>
          <a:ln w="19049">
            <a:solidFill>
              <a:srgbClr val="F7C2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66669" y="3706753"/>
            <a:ext cx="2105660" cy="1292860"/>
          </a:xfrm>
          <a:custGeom>
            <a:avLst/>
            <a:gdLst/>
            <a:ahLst/>
            <a:cxnLst/>
            <a:rect l="l" t="t" r="r" b="b"/>
            <a:pathLst>
              <a:path w="2105660" h="1292860">
                <a:moveTo>
                  <a:pt x="1890014" y="0"/>
                </a:moveTo>
                <a:lnTo>
                  <a:pt x="215392" y="0"/>
                </a:lnTo>
                <a:lnTo>
                  <a:pt x="166003" y="5688"/>
                </a:lnTo>
                <a:lnTo>
                  <a:pt x="120666" y="21892"/>
                </a:lnTo>
                <a:lnTo>
                  <a:pt x="80673" y="47318"/>
                </a:lnTo>
                <a:lnTo>
                  <a:pt x="47318" y="80673"/>
                </a:lnTo>
                <a:lnTo>
                  <a:pt x="21892" y="120666"/>
                </a:lnTo>
                <a:lnTo>
                  <a:pt x="5688" y="166003"/>
                </a:lnTo>
                <a:lnTo>
                  <a:pt x="0" y="215391"/>
                </a:lnTo>
                <a:lnTo>
                  <a:pt x="0" y="1076947"/>
                </a:lnTo>
                <a:lnTo>
                  <a:pt x="5688" y="1126336"/>
                </a:lnTo>
                <a:lnTo>
                  <a:pt x="21892" y="1171675"/>
                </a:lnTo>
                <a:lnTo>
                  <a:pt x="47318" y="1211670"/>
                </a:lnTo>
                <a:lnTo>
                  <a:pt x="80673" y="1245028"/>
                </a:lnTo>
                <a:lnTo>
                  <a:pt x="120666" y="1270457"/>
                </a:lnTo>
                <a:lnTo>
                  <a:pt x="166003" y="1286662"/>
                </a:lnTo>
                <a:lnTo>
                  <a:pt x="215392" y="1292351"/>
                </a:lnTo>
                <a:lnTo>
                  <a:pt x="1890014" y="1292351"/>
                </a:lnTo>
                <a:lnTo>
                  <a:pt x="1939402" y="1286662"/>
                </a:lnTo>
                <a:lnTo>
                  <a:pt x="1984739" y="1270457"/>
                </a:lnTo>
                <a:lnTo>
                  <a:pt x="2024732" y="1245028"/>
                </a:lnTo>
                <a:lnTo>
                  <a:pt x="2058087" y="1211670"/>
                </a:lnTo>
                <a:lnTo>
                  <a:pt x="2083513" y="1171675"/>
                </a:lnTo>
                <a:lnTo>
                  <a:pt x="2099717" y="1126336"/>
                </a:lnTo>
                <a:lnTo>
                  <a:pt x="2105406" y="1076947"/>
                </a:lnTo>
                <a:lnTo>
                  <a:pt x="2105406" y="215391"/>
                </a:lnTo>
                <a:lnTo>
                  <a:pt x="2099717" y="166003"/>
                </a:lnTo>
                <a:lnTo>
                  <a:pt x="2083513" y="120666"/>
                </a:lnTo>
                <a:lnTo>
                  <a:pt x="2058087" y="80673"/>
                </a:lnTo>
                <a:lnTo>
                  <a:pt x="2024732" y="47318"/>
                </a:lnTo>
                <a:lnTo>
                  <a:pt x="1984739" y="21892"/>
                </a:lnTo>
                <a:lnTo>
                  <a:pt x="1939402" y="5688"/>
                </a:lnTo>
                <a:lnTo>
                  <a:pt x="189001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66669" y="3706753"/>
            <a:ext cx="2105660" cy="1292860"/>
          </a:xfrm>
          <a:custGeom>
            <a:avLst/>
            <a:gdLst/>
            <a:ahLst/>
            <a:cxnLst/>
            <a:rect l="l" t="t" r="r" b="b"/>
            <a:pathLst>
              <a:path w="2105660" h="1292860">
                <a:moveTo>
                  <a:pt x="0" y="215391"/>
                </a:moveTo>
                <a:lnTo>
                  <a:pt x="5688" y="166003"/>
                </a:lnTo>
                <a:lnTo>
                  <a:pt x="21892" y="120666"/>
                </a:lnTo>
                <a:lnTo>
                  <a:pt x="47318" y="80673"/>
                </a:lnTo>
                <a:lnTo>
                  <a:pt x="80673" y="47318"/>
                </a:lnTo>
                <a:lnTo>
                  <a:pt x="120666" y="21892"/>
                </a:lnTo>
                <a:lnTo>
                  <a:pt x="166003" y="5688"/>
                </a:lnTo>
                <a:lnTo>
                  <a:pt x="215392" y="0"/>
                </a:lnTo>
                <a:lnTo>
                  <a:pt x="1890014" y="0"/>
                </a:lnTo>
                <a:lnTo>
                  <a:pt x="1939402" y="5688"/>
                </a:lnTo>
                <a:lnTo>
                  <a:pt x="1984739" y="21892"/>
                </a:lnTo>
                <a:lnTo>
                  <a:pt x="2024732" y="47318"/>
                </a:lnTo>
                <a:lnTo>
                  <a:pt x="2058087" y="80673"/>
                </a:lnTo>
                <a:lnTo>
                  <a:pt x="2083513" y="120666"/>
                </a:lnTo>
                <a:lnTo>
                  <a:pt x="2099717" y="166003"/>
                </a:lnTo>
                <a:lnTo>
                  <a:pt x="2105406" y="215391"/>
                </a:lnTo>
                <a:lnTo>
                  <a:pt x="2105406" y="1076947"/>
                </a:lnTo>
                <a:lnTo>
                  <a:pt x="2099717" y="1126336"/>
                </a:lnTo>
                <a:lnTo>
                  <a:pt x="2083513" y="1171675"/>
                </a:lnTo>
                <a:lnTo>
                  <a:pt x="2058087" y="1211670"/>
                </a:lnTo>
                <a:lnTo>
                  <a:pt x="2024732" y="1245028"/>
                </a:lnTo>
                <a:lnTo>
                  <a:pt x="1984739" y="1270457"/>
                </a:lnTo>
                <a:lnTo>
                  <a:pt x="1939402" y="1286662"/>
                </a:lnTo>
                <a:lnTo>
                  <a:pt x="1890014" y="1292351"/>
                </a:lnTo>
                <a:lnTo>
                  <a:pt x="215392" y="1292351"/>
                </a:lnTo>
                <a:lnTo>
                  <a:pt x="166003" y="1286662"/>
                </a:lnTo>
                <a:lnTo>
                  <a:pt x="120666" y="1270457"/>
                </a:lnTo>
                <a:lnTo>
                  <a:pt x="80673" y="1245028"/>
                </a:lnTo>
                <a:lnTo>
                  <a:pt x="47318" y="1211670"/>
                </a:lnTo>
                <a:lnTo>
                  <a:pt x="21892" y="1171675"/>
                </a:lnTo>
                <a:lnTo>
                  <a:pt x="5688" y="1126336"/>
                </a:lnTo>
                <a:lnTo>
                  <a:pt x="0" y="1076947"/>
                </a:lnTo>
                <a:lnTo>
                  <a:pt x="0" y="215391"/>
                </a:lnTo>
                <a:close/>
              </a:path>
            </a:pathLst>
          </a:custGeom>
          <a:ln w="19049">
            <a:solidFill>
              <a:srgbClr val="F7C2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40910" y="5120262"/>
            <a:ext cx="2105660" cy="1292860"/>
          </a:xfrm>
          <a:custGeom>
            <a:avLst/>
            <a:gdLst/>
            <a:ahLst/>
            <a:cxnLst/>
            <a:rect l="l" t="t" r="r" b="b"/>
            <a:pathLst>
              <a:path w="2105660" h="1292860">
                <a:moveTo>
                  <a:pt x="1890014" y="0"/>
                </a:moveTo>
                <a:lnTo>
                  <a:pt x="215392" y="0"/>
                </a:lnTo>
                <a:lnTo>
                  <a:pt x="166003" y="5688"/>
                </a:lnTo>
                <a:lnTo>
                  <a:pt x="120666" y="21892"/>
                </a:lnTo>
                <a:lnTo>
                  <a:pt x="80673" y="47318"/>
                </a:lnTo>
                <a:lnTo>
                  <a:pt x="47318" y="80673"/>
                </a:lnTo>
                <a:lnTo>
                  <a:pt x="21892" y="120666"/>
                </a:lnTo>
                <a:lnTo>
                  <a:pt x="5688" y="166003"/>
                </a:lnTo>
                <a:lnTo>
                  <a:pt x="0" y="215392"/>
                </a:lnTo>
                <a:lnTo>
                  <a:pt x="0" y="1076947"/>
                </a:lnTo>
                <a:lnTo>
                  <a:pt x="5688" y="1126336"/>
                </a:lnTo>
                <a:lnTo>
                  <a:pt x="21892" y="1171675"/>
                </a:lnTo>
                <a:lnTo>
                  <a:pt x="47318" y="1211670"/>
                </a:lnTo>
                <a:lnTo>
                  <a:pt x="80673" y="1245028"/>
                </a:lnTo>
                <a:lnTo>
                  <a:pt x="120666" y="1270457"/>
                </a:lnTo>
                <a:lnTo>
                  <a:pt x="166003" y="1286662"/>
                </a:lnTo>
                <a:lnTo>
                  <a:pt x="215392" y="1292352"/>
                </a:lnTo>
                <a:lnTo>
                  <a:pt x="1890014" y="1292352"/>
                </a:lnTo>
                <a:lnTo>
                  <a:pt x="1939402" y="1286662"/>
                </a:lnTo>
                <a:lnTo>
                  <a:pt x="1984739" y="1270457"/>
                </a:lnTo>
                <a:lnTo>
                  <a:pt x="2024732" y="1245028"/>
                </a:lnTo>
                <a:lnTo>
                  <a:pt x="2058087" y="1211670"/>
                </a:lnTo>
                <a:lnTo>
                  <a:pt x="2083513" y="1171675"/>
                </a:lnTo>
                <a:lnTo>
                  <a:pt x="2099717" y="1126336"/>
                </a:lnTo>
                <a:lnTo>
                  <a:pt x="2105406" y="1076947"/>
                </a:lnTo>
                <a:lnTo>
                  <a:pt x="2105406" y="215392"/>
                </a:lnTo>
                <a:lnTo>
                  <a:pt x="2099717" y="166003"/>
                </a:lnTo>
                <a:lnTo>
                  <a:pt x="2083513" y="120666"/>
                </a:lnTo>
                <a:lnTo>
                  <a:pt x="2058087" y="80673"/>
                </a:lnTo>
                <a:lnTo>
                  <a:pt x="2024732" y="47318"/>
                </a:lnTo>
                <a:lnTo>
                  <a:pt x="1984739" y="21892"/>
                </a:lnTo>
                <a:lnTo>
                  <a:pt x="1939402" y="5688"/>
                </a:lnTo>
                <a:lnTo>
                  <a:pt x="189001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40910" y="5120262"/>
            <a:ext cx="2105660" cy="1292860"/>
          </a:xfrm>
          <a:custGeom>
            <a:avLst/>
            <a:gdLst/>
            <a:ahLst/>
            <a:cxnLst/>
            <a:rect l="l" t="t" r="r" b="b"/>
            <a:pathLst>
              <a:path w="2105660" h="1292860">
                <a:moveTo>
                  <a:pt x="0" y="215392"/>
                </a:moveTo>
                <a:lnTo>
                  <a:pt x="5688" y="166003"/>
                </a:lnTo>
                <a:lnTo>
                  <a:pt x="21892" y="120666"/>
                </a:lnTo>
                <a:lnTo>
                  <a:pt x="47318" y="80673"/>
                </a:lnTo>
                <a:lnTo>
                  <a:pt x="80673" y="47318"/>
                </a:lnTo>
                <a:lnTo>
                  <a:pt x="120666" y="21892"/>
                </a:lnTo>
                <a:lnTo>
                  <a:pt x="166003" y="5688"/>
                </a:lnTo>
                <a:lnTo>
                  <a:pt x="215392" y="0"/>
                </a:lnTo>
                <a:lnTo>
                  <a:pt x="1890014" y="0"/>
                </a:lnTo>
                <a:lnTo>
                  <a:pt x="1939402" y="5688"/>
                </a:lnTo>
                <a:lnTo>
                  <a:pt x="1984739" y="21892"/>
                </a:lnTo>
                <a:lnTo>
                  <a:pt x="2024732" y="47318"/>
                </a:lnTo>
                <a:lnTo>
                  <a:pt x="2058087" y="80673"/>
                </a:lnTo>
                <a:lnTo>
                  <a:pt x="2083513" y="120666"/>
                </a:lnTo>
                <a:lnTo>
                  <a:pt x="2099717" y="166003"/>
                </a:lnTo>
                <a:lnTo>
                  <a:pt x="2105406" y="215392"/>
                </a:lnTo>
                <a:lnTo>
                  <a:pt x="2105406" y="1076947"/>
                </a:lnTo>
                <a:lnTo>
                  <a:pt x="2099717" y="1126336"/>
                </a:lnTo>
                <a:lnTo>
                  <a:pt x="2083513" y="1171675"/>
                </a:lnTo>
                <a:lnTo>
                  <a:pt x="2058087" y="1211670"/>
                </a:lnTo>
                <a:lnTo>
                  <a:pt x="2024732" y="1245028"/>
                </a:lnTo>
                <a:lnTo>
                  <a:pt x="1984739" y="1270457"/>
                </a:lnTo>
                <a:lnTo>
                  <a:pt x="1939402" y="1286662"/>
                </a:lnTo>
                <a:lnTo>
                  <a:pt x="1890014" y="1292352"/>
                </a:lnTo>
                <a:lnTo>
                  <a:pt x="215392" y="1292352"/>
                </a:lnTo>
                <a:lnTo>
                  <a:pt x="166003" y="1286662"/>
                </a:lnTo>
                <a:lnTo>
                  <a:pt x="120666" y="1270457"/>
                </a:lnTo>
                <a:lnTo>
                  <a:pt x="80673" y="1245028"/>
                </a:lnTo>
                <a:lnTo>
                  <a:pt x="47318" y="1211670"/>
                </a:lnTo>
                <a:lnTo>
                  <a:pt x="21892" y="1171675"/>
                </a:lnTo>
                <a:lnTo>
                  <a:pt x="5688" y="1126336"/>
                </a:lnTo>
                <a:lnTo>
                  <a:pt x="0" y="1076947"/>
                </a:lnTo>
                <a:lnTo>
                  <a:pt x="0" y="215392"/>
                </a:lnTo>
                <a:close/>
              </a:path>
            </a:pathLst>
          </a:custGeom>
          <a:ln w="19049">
            <a:solidFill>
              <a:srgbClr val="F7C2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12077" y="5120262"/>
            <a:ext cx="2105660" cy="1292860"/>
          </a:xfrm>
          <a:custGeom>
            <a:avLst/>
            <a:gdLst/>
            <a:ahLst/>
            <a:cxnLst/>
            <a:rect l="l" t="t" r="r" b="b"/>
            <a:pathLst>
              <a:path w="2105659" h="1292860">
                <a:moveTo>
                  <a:pt x="1890014" y="0"/>
                </a:moveTo>
                <a:lnTo>
                  <a:pt x="215392" y="0"/>
                </a:lnTo>
                <a:lnTo>
                  <a:pt x="166003" y="5688"/>
                </a:lnTo>
                <a:lnTo>
                  <a:pt x="120666" y="21892"/>
                </a:lnTo>
                <a:lnTo>
                  <a:pt x="80673" y="47318"/>
                </a:lnTo>
                <a:lnTo>
                  <a:pt x="47318" y="80673"/>
                </a:lnTo>
                <a:lnTo>
                  <a:pt x="21892" y="120666"/>
                </a:lnTo>
                <a:lnTo>
                  <a:pt x="5688" y="166003"/>
                </a:lnTo>
                <a:lnTo>
                  <a:pt x="0" y="215392"/>
                </a:lnTo>
                <a:lnTo>
                  <a:pt x="0" y="1076947"/>
                </a:lnTo>
                <a:lnTo>
                  <a:pt x="5688" y="1126336"/>
                </a:lnTo>
                <a:lnTo>
                  <a:pt x="21892" y="1171675"/>
                </a:lnTo>
                <a:lnTo>
                  <a:pt x="47318" y="1211670"/>
                </a:lnTo>
                <a:lnTo>
                  <a:pt x="80673" y="1245028"/>
                </a:lnTo>
                <a:lnTo>
                  <a:pt x="120666" y="1270457"/>
                </a:lnTo>
                <a:lnTo>
                  <a:pt x="166003" y="1286662"/>
                </a:lnTo>
                <a:lnTo>
                  <a:pt x="215392" y="1292352"/>
                </a:lnTo>
                <a:lnTo>
                  <a:pt x="1890014" y="1292352"/>
                </a:lnTo>
                <a:lnTo>
                  <a:pt x="1939402" y="1286662"/>
                </a:lnTo>
                <a:lnTo>
                  <a:pt x="1984739" y="1270457"/>
                </a:lnTo>
                <a:lnTo>
                  <a:pt x="2024732" y="1245028"/>
                </a:lnTo>
                <a:lnTo>
                  <a:pt x="2058087" y="1211670"/>
                </a:lnTo>
                <a:lnTo>
                  <a:pt x="2083513" y="1171675"/>
                </a:lnTo>
                <a:lnTo>
                  <a:pt x="2099717" y="1126336"/>
                </a:lnTo>
                <a:lnTo>
                  <a:pt x="2105406" y="1076947"/>
                </a:lnTo>
                <a:lnTo>
                  <a:pt x="2105406" y="215392"/>
                </a:lnTo>
                <a:lnTo>
                  <a:pt x="2099717" y="166003"/>
                </a:lnTo>
                <a:lnTo>
                  <a:pt x="2083513" y="120666"/>
                </a:lnTo>
                <a:lnTo>
                  <a:pt x="2058087" y="80673"/>
                </a:lnTo>
                <a:lnTo>
                  <a:pt x="2024732" y="47318"/>
                </a:lnTo>
                <a:lnTo>
                  <a:pt x="1984739" y="21892"/>
                </a:lnTo>
                <a:lnTo>
                  <a:pt x="1939402" y="5688"/>
                </a:lnTo>
                <a:lnTo>
                  <a:pt x="189001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12077" y="5120262"/>
            <a:ext cx="2105660" cy="1292860"/>
          </a:xfrm>
          <a:custGeom>
            <a:avLst/>
            <a:gdLst/>
            <a:ahLst/>
            <a:cxnLst/>
            <a:rect l="l" t="t" r="r" b="b"/>
            <a:pathLst>
              <a:path w="2105659" h="1292860">
                <a:moveTo>
                  <a:pt x="0" y="215392"/>
                </a:moveTo>
                <a:lnTo>
                  <a:pt x="5688" y="166003"/>
                </a:lnTo>
                <a:lnTo>
                  <a:pt x="21892" y="120666"/>
                </a:lnTo>
                <a:lnTo>
                  <a:pt x="47318" y="80673"/>
                </a:lnTo>
                <a:lnTo>
                  <a:pt x="80673" y="47318"/>
                </a:lnTo>
                <a:lnTo>
                  <a:pt x="120666" y="21892"/>
                </a:lnTo>
                <a:lnTo>
                  <a:pt x="166003" y="5688"/>
                </a:lnTo>
                <a:lnTo>
                  <a:pt x="215392" y="0"/>
                </a:lnTo>
                <a:lnTo>
                  <a:pt x="1890014" y="0"/>
                </a:lnTo>
                <a:lnTo>
                  <a:pt x="1939402" y="5688"/>
                </a:lnTo>
                <a:lnTo>
                  <a:pt x="1984739" y="21892"/>
                </a:lnTo>
                <a:lnTo>
                  <a:pt x="2024732" y="47318"/>
                </a:lnTo>
                <a:lnTo>
                  <a:pt x="2058087" y="80673"/>
                </a:lnTo>
                <a:lnTo>
                  <a:pt x="2083513" y="120666"/>
                </a:lnTo>
                <a:lnTo>
                  <a:pt x="2099717" y="166003"/>
                </a:lnTo>
                <a:lnTo>
                  <a:pt x="2105406" y="215392"/>
                </a:lnTo>
                <a:lnTo>
                  <a:pt x="2105406" y="1076947"/>
                </a:lnTo>
                <a:lnTo>
                  <a:pt x="2099717" y="1126336"/>
                </a:lnTo>
                <a:lnTo>
                  <a:pt x="2083513" y="1171675"/>
                </a:lnTo>
                <a:lnTo>
                  <a:pt x="2058087" y="1211670"/>
                </a:lnTo>
                <a:lnTo>
                  <a:pt x="2024732" y="1245028"/>
                </a:lnTo>
                <a:lnTo>
                  <a:pt x="1984739" y="1270457"/>
                </a:lnTo>
                <a:lnTo>
                  <a:pt x="1939402" y="1286662"/>
                </a:lnTo>
                <a:lnTo>
                  <a:pt x="1890014" y="1292352"/>
                </a:lnTo>
                <a:lnTo>
                  <a:pt x="215392" y="1292352"/>
                </a:lnTo>
                <a:lnTo>
                  <a:pt x="166003" y="1286662"/>
                </a:lnTo>
                <a:lnTo>
                  <a:pt x="120666" y="1270457"/>
                </a:lnTo>
                <a:lnTo>
                  <a:pt x="80673" y="1245028"/>
                </a:lnTo>
                <a:lnTo>
                  <a:pt x="47318" y="1211670"/>
                </a:lnTo>
                <a:lnTo>
                  <a:pt x="21892" y="1171675"/>
                </a:lnTo>
                <a:lnTo>
                  <a:pt x="5688" y="1126336"/>
                </a:lnTo>
                <a:lnTo>
                  <a:pt x="0" y="1076947"/>
                </a:lnTo>
                <a:lnTo>
                  <a:pt x="0" y="215392"/>
                </a:lnTo>
                <a:close/>
              </a:path>
            </a:pathLst>
          </a:custGeom>
          <a:ln w="19049">
            <a:solidFill>
              <a:srgbClr val="F7C2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18657" y="3706753"/>
            <a:ext cx="2105660" cy="1292860"/>
          </a:xfrm>
          <a:custGeom>
            <a:avLst/>
            <a:gdLst/>
            <a:ahLst/>
            <a:cxnLst/>
            <a:rect l="l" t="t" r="r" b="b"/>
            <a:pathLst>
              <a:path w="2105659" h="1292860">
                <a:moveTo>
                  <a:pt x="1890014" y="0"/>
                </a:moveTo>
                <a:lnTo>
                  <a:pt x="215392" y="0"/>
                </a:lnTo>
                <a:lnTo>
                  <a:pt x="166003" y="5688"/>
                </a:lnTo>
                <a:lnTo>
                  <a:pt x="120666" y="21892"/>
                </a:lnTo>
                <a:lnTo>
                  <a:pt x="80673" y="47318"/>
                </a:lnTo>
                <a:lnTo>
                  <a:pt x="47318" y="80673"/>
                </a:lnTo>
                <a:lnTo>
                  <a:pt x="21892" y="120666"/>
                </a:lnTo>
                <a:lnTo>
                  <a:pt x="5688" y="166003"/>
                </a:lnTo>
                <a:lnTo>
                  <a:pt x="0" y="215391"/>
                </a:lnTo>
                <a:lnTo>
                  <a:pt x="0" y="1076947"/>
                </a:lnTo>
                <a:lnTo>
                  <a:pt x="5688" y="1126336"/>
                </a:lnTo>
                <a:lnTo>
                  <a:pt x="21892" y="1171675"/>
                </a:lnTo>
                <a:lnTo>
                  <a:pt x="47318" y="1211670"/>
                </a:lnTo>
                <a:lnTo>
                  <a:pt x="80673" y="1245028"/>
                </a:lnTo>
                <a:lnTo>
                  <a:pt x="120666" y="1270457"/>
                </a:lnTo>
                <a:lnTo>
                  <a:pt x="166003" y="1286662"/>
                </a:lnTo>
                <a:lnTo>
                  <a:pt x="215392" y="1292351"/>
                </a:lnTo>
                <a:lnTo>
                  <a:pt x="1890014" y="1292351"/>
                </a:lnTo>
                <a:lnTo>
                  <a:pt x="1939402" y="1286662"/>
                </a:lnTo>
                <a:lnTo>
                  <a:pt x="1984739" y="1270457"/>
                </a:lnTo>
                <a:lnTo>
                  <a:pt x="2024732" y="1245028"/>
                </a:lnTo>
                <a:lnTo>
                  <a:pt x="2058087" y="1211670"/>
                </a:lnTo>
                <a:lnTo>
                  <a:pt x="2083513" y="1171675"/>
                </a:lnTo>
                <a:lnTo>
                  <a:pt x="2099717" y="1126336"/>
                </a:lnTo>
                <a:lnTo>
                  <a:pt x="2105406" y="1076947"/>
                </a:lnTo>
                <a:lnTo>
                  <a:pt x="2105406" y="215391"/>
                </a:lnTo>
                <a:lnTo>
                  <a:pt x="2099717" y="166003"/>
                </a:lnTo>
                <a:lnTo>
                  <a:pt x="2083513" y="120666"/>
                </a:lnTo>
                <a:lnTo>
                  <a:pt x="2058087" y="80673"/>
                </a:lnTo>
                <a:lnTo>
                  <a:pt x="2024732" y="47318"/>
                </a:lnTo>
                <a:lnTo>
                  <a:pt x="1984739" y="21892"/>
                </a:lnTo>
                <a:lnTo>
                  <a:pt x="1939402" y="5688"/>
                </a:lnTo>
                <a:lnTo>
                  <a:pt x="189001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18657" y="3706753"/>
            <a:ext cx="2105660" cy="1292860"/>
          </a:xfrm>
          <a:custGeom>
            <a:avLst/>
            <a:gdLst/>
            <a:ahLst/>
            <a:cxnLst/>
            <a:rect l="l" t="t" r="r" b="b"/>
            <a:pathLst>
              <a:path w="2105659" h="1292860">
                <a:moveTo>
                  <a:pt x="0" y="215391"/>
                </a:moveTo>
                <a:lnTo>
                  <a:pt x="5688" y="166003"/>
                </a:lnTo>
                <a:lnTo>
                  <a:pt x="21892" y="120666"/>
                </a:lnTo>
                <a:lnTo>
                  <a:pt x="47318" y="80673"/>
                </a:lnTo>
                <a:lnTo>
                  <a:pt x="80673" y="47318"/>
                </a:lnTo>
                <a:lnTo>
                  <a:pt x="120666" y="21892"/>
                </a:lnTo>
                <a:lnTo>
                  <a:pt x="166003" y="5688"/>
                </a:lnTo>
                <a:lnTo>
                  <a:pt x="215392" y="0"/>
                </a:lnTo>
                <a:lnTo>
                  <a:pt x="1890014" y="0"/>
                </a:lnTo>
                <a:lnTo>
                  <a:pt x="1939402" y="5688"/>
                </a:lnTo>
                <a:lnTo>
                  <a:pt x="1984739" y="21892"/>
                </a:lnTo>
                <a:lnTo>
                  <a:pt x="2024732" y="47318"/>
                </a:lnTo>
                <a:lnTo>
                  <a:pt x="2058087" y="80673"/>
                </a:lnTo>
                <a:lnTo>
                  <a:pt x="2083513" y="120666"/>
                </a:lnTo>
                <a:lnTo>
                  <a:pt x="2099717" y="166003"/>
                </a:lnTo>
                <a:lnTo>
                  <a:pt x="2105406" y="215391"/>
                </a:lnTo>
                <a:lnTo>
                  <a:pt x="2105406" y="1076947"/>
                </a:lnTo>
                <a:lnTo>
                  <a:pt x="2099717" y="1126336"/>
                </a:lnTo>
                <a:lnTo>
                  <a:pt x="2083513" y="1171675"/>
                </a:lnTo>
                <a:lnTo>
                  <a:pt x="2058087" y="1211670"/>
                </a:lnTo>
                <a:lnTo>
                  <a:pt x="2024732" y="1245028"/>
                </a:lnTo>
                <a:lnTo>
                  <a:pt x="1984739" y="1270457"/>
                </a:lnTo>
                <a:lnTo>
                  <a:pt x="1939402" y="1286662"/>
                </a:lnTo>
                <a:lnTo>
                  <a:pt x="1890014" y="1292351"/>
                </a:lnTo>
                <a:lnTo>
                  <a:pt x="215392" y="1292351"/>
                </a:lnTo>
                <a:lnTo>
                  <a:pt x="166003" y="1286662"/>
                </a:lnTo>
                <a:lnTo>
                  <a:pt x="120666" y="1270457"/>
                </a:lnTo>
                <a:lnTo>
                  <a:pt x="80673" y="1245028"/>
                </a:lnTo>
                <a:lnTo>
                  <a:pt x="47318" y="1211670"/>
                </a:lnTo>
                <a:lnTo>
                  <a:pt x="21892" y="1171675"/>
                </a:lnTo>
                <a:lnTo>
                  <a:pt x="5688" y="1126336"/>
                </a:lnTo>
                <a:lnTo>
                  <a:pt x="0" y="1076947"/>
                </a:lnTo>
                <a:lnTo>
                  <a:pt x="0" y="215391"/>
                </a:lnTo>
                <a:close/>
              </a:path>
            </a:pathLst>
          </a:custGeom>
          <a:ln w="19049">
            <a:solidFill>
              <a:srgbClr val="F7C2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052941" y="5136264"/>
            <a:ext cx="2106295" cy="1292860"/>
          </a:xfrm>
          <a:custGeom>
            <a:avLst/>
            <a:gdLst/>
            <a:ahLst/>
            <a:cxnLst/>
            <a:rect l="l" t="t" r="r" b="b"/>
            <a:pathLst>
              <a:path w="2106295" h="1292860">
                <a:moveTo>
                  <a:pt x="1890776" y="0"/>
                </a:moveTo>
                <a:lnTo>
                  <a:pt x="215392" y="0"/>
                </a:lnTo>
                <a:lnTo>
                  <a:pt x="166003" y="5688"/>
                </a:lnTo>
                <a:lnTo>
                  <a:pt x="120666" y="21892"/>
                </a:lnTo>
                <a:lnTo>
                  <a:pt x="80673" y="47318"/>
                </a:lnTo>
                <a:lnTo>
                  <a:pt x="47318" y="80673"/>
                </a:lnTo>
                <a:lnTo>
                  <a:pt x="21892" y="120666"/>
                </a:lnTo>
                <a:lnTo>
                  <a:pt x="5688" y="166003"/>
                </a:lnTo>
                <a:lnTo>
                  <a:pt x="0" y="215392"/>
                </a:lnTo>
                <a:lnTo>
                  <a:pt x="0" y="1076947"/>
                </a:lnTo>
                <a:lnTo>
                  <a:pt x="5688" y="1126336"/>
                </a:lnTo>
                <a:lnTo>
                  <a:pt x="21892" y="1171675"/>
                </a:lnTo>
                <a:lnTo>
                  <a:pt x="47318" y="1211670"/>
                </a:lnTo>
                <a:lnTo>
                  <a:pt x="80673" y="1245028"/>
                </a:lnTo>
                <a:lnTo>
                  <a:pt x="120666" y="1270457"/>
                </a:lnTo>
                <a:lnTo>
                  <a:pt x="166003" y="1286662"/>
                </a:lnTo>
                <a:lnTo>
                  <a:pt x="215392" y="1292352"/>
                </a:lnTo>
                <a:lnTo>
                  <a:pt x="1890776" y="1292352"/>
                </a:lnTo>
                <a:lnTo>
                  <a:pt x="1940164" y="1286662"/>
                </a:lnTo>
                <a:lnTo>
                  <a:pt x="1985501" y="1270457"/>
                </a:lnTo>
                <a:lnTo>
                  <a:pt x="2025494" y="1245028"/>
                </a:lnTo>
                <a:lnTo>
                  <a:pt x="2058849" y="1211670"/>
                </a:lnTo>
                <a:lnTo>
                  <a:pt x="2084275" y="1171675"/>
                </a:lnTo>
                <a:lnTo>
                  <a:pt x="2100479" y="1126336"/>
                </a:lnTo>
                <a:lnTo>
                  <a:pt x="2106168" y="1076947"/>
                </a:lnTo>
                <a:lnTo>
                  <a:pt x="2106168" y="215392"/>
                </a:lnTo>
                <a:lnTo>
                  <a:pt x="2100479" y="166003"/>
                </a:lnTo>
                <a:lnTo>
                  <a:pt x="2084275" y="120666"/>
                </a:lnTo>
                <a:lnTo>
                  <a:pt x="2058849" y="80673"/>
                </a:lnTo>
                <a:lnTo>
                  <a:pt x="2025494" y="47318"/>
                </a:lnTo>
                <a:lnTo>
                  <a:pt x="1985501" y="21892"/>
                </a:lnTo>
                <a:lnTo>
                  <a:pt x="1940164" y="5688"/>
                </a:lnTo>
                <a:lnTo>
                  <a:pt x="1890776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52941" y="5136264"/>
            <a:ext cx="2106295" cy="1292860"/>
          </a:xfrm>
          <a:custGeom>
            <a:avLst/>
            <a:gdLst/>
            <a:ahLst/>
            <a:cxnLst/>
            <a:rect l="l" t="t" r="r" b="b"/>
            <a:pathLst>
              <a:path w="2106295" h="1292860">
                <a:moveTo>
                  <a:pt x="0" y="215392"/>
                </a:moveTo>
                <a:lnTo>
                  <a:pt x="5688" y="166003"/>
                </a:lnTo>
                <a:lnTo>
                  <a:pt x="21892" y="120666"/>
                </a:lnTo>
                <a:lnTo>
                  <a:pt x="47318" y="80673"/>
                </a:lnTo>
                <a:lnTo>
                  <a:pt x="80673" y="47318"/>
                </a:lnTo>
                <a:lnTo>
                  <a:pt x="120666" y="21892"/>
                </a:lnTo>
                <a:lnTo>
                  <a:pt x="166003" y="5688"/>
                </a:lnTo>
                <a:lnTo>
                  <a:pt x="215392" y="0"/>
                </a:lnTo>
                <a:lnTo>
                  <a:pt x="1890776" y="0"/>
                </a:lnTo>
                <a:lnTo>
                  <a:pt x="1940164" y="5688"/>
                </a:lnTo>
                <a:lnTo>
                  <a:pt x="1985501" y="21892"/>
                </a:lnTo>
                <a:lnTo>
                  <a:pt x="2025494" y="47318"/>
                </a:lnTo>
                <a:lnTo>
                  <a:pt x="2058849" y="80673"/>
                </a:lnTo>
                <a:lnTo>
                  <a:pt x="2084275" y="120666"/>
                </a:lnTo>
                <a:lnTo>
                  <a:pt x="2100479" y="166003"/>
                </a:lnTo>
                <a:lnTo>
                  <a:pt x="2106168" y="215392"/>
                </a:lnTo>
                <a:lnTo>
                  <a:pt x="2106168" y="1076947"/>
                </a:lnTo>
                <a:lnTo>
                  <a:pt x="2100479" y="1126336"/>
                </a:lnTo>
                <a:lnTo>
                  <a:pt x="2084275" y="1171675"/>
                </a:lnTo>
                <a:lnTo>
                  <a:pt x="2058849" y="1211670"/>
                </a:lnTo>
                <a:lnTo>
                  <a:pt x="2025494" y="1245028"/>
                </a:lnTo>
                <a:lnTo>
                  <a:pt x="1985501" y="1270457"/>
                </a:lnTo>
                <a:lnTo>
                  <a:pt x="1940164" y="1286662"/>
                </a:lnTo>
                <a:lnTo>
                  <a:pt x="1890776" y="1292352"/>
                </a:lnTo>
                <a:lnTo>
                  <a:pt x="215392" y="1292352"/>
                </a:lnTo>
                <a:lnTo>
                  <a:pt x="166003" y="1286662"/>
                </a:lnTo>
                <a:lnTo>
                  <a:pt x="120666" y="1270457"/>
                </a:lnTo>
                <a:lnTo>
                  <a:pt x="80673" y="1245028"/>
                </a:lnTo>
                <a:lnTo>
                  <a:pt x="47318" y="1211670"/>
                </a:lnTo>
                <a:lnTo>
                  <a:pt x="21892" y="1171675"/>
                </a:lnTo>
                <a:lnTo>
                  <a:pt x="5688" y="1126336"/>
                </a:lnTo>
                <a:lnTo>
                  <a:pt x="0" y="1076947"/>
                </a:lnTo>
                <a:lnTo>
                  <a:pt x="0" y="215392"/>
                </a:lnTo>
                <a:close/>
              </a:path>
            </a:pathLst>
          </a:custGeom>
          <a:ln w="19050">
            <a:solidFill>
              <a:srgbClr val="F7C2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272653" y="3690750"/>
            <a:ext cx="2105660" cy="1292860"/>
          </a:xfrm>
          <a:custGeom>
            <a:avLst/>
            <a:gdLst/>
            <a:ahLst/>
            <a:cxnLst/>
            <a:rect l="l" t="t" r="r" b="b"/>
            <a:pathLst>
              <a:path w="2105659" h="1292860">
                <a:moveTo>
                  <a:pt x="1890014" y="0"/>
                </a:moveTo>
                <a:lnTo>
                  <a:pt x="215392" y="0"/>
                </a:lnTo>
                <a:lnTo>
                  <a:pt x="166003" y="5688"/>
                </a:lnTo>
                <a:lnTo>
                  <a:pt x="120666" y="21892"/>
                </a:lnTo>
                <a:lnTo>
                  <a:pt x="80673" y="47318"/>
                </a:lnTo>
                <a:lnTo>
                  <a:pt x="47318" y="80673"/>
                </a:lnTo>
                <a:lnTo>
                  <a:pt x="21892" y="120666"/>
                </a:lnTo>
                <a:lnTo>
                  <a:pt x="5688" y="166003"/>
                </a:lnTo>
                <a:lnTo>
                  <a:pt x="0" y="215392"/>
                </a:lnTo>
                <a:lnTo>
                  <a:pt x="0" y="1076947"/>
                </a:lnTo>
                <a:lnTo>
                  <a:pt x="5688" y="1126336"/>
                </a:lnTo>
                <a:lnTo>
                  <a:pt x="21892" y="1171675"/>
                </a:lnTo>
                <a:lnTo>
                  <a:pt x="47318" y="1211670"/>
                </a:lnTo>
                <a:lnTo>
                  <a:pt x="80673" y="1245028"/>
                </a:lnTo>
                <a:lnTo>
                  <a:pt x="120666" y="1270457"/>
                </a:lnTo>
                <a:lnTo>
                  <a:pt x="166003" y="1286662"/>
                </a:lnTo>
                <a:lnTo>
                  <a:pt x="215392" y="1292352"/>
                </a:lnTo>
                <a:lnTo>
                  <a:pt x="1890014" y="1292352"/>
                </a:lnTo>
                <a:lnTo>
                  <a:pt x="1939402" y="1286662"/>
                </a:lnTo>
                <a:lnTo>
                  <a:pt x="1984739" y="1270457"/>
                </a:lnTo>
                <a:lnTo>
                  <a:pt x="2024732" y="1245028"/>
                </a:lnTo>
                <a:lnTo>
                  <a:pt x="2058087" y="1211670"/>
                </a:lnTo>
                <a:lnTo>
                  <a:pt x="2083513" y="1171675"/>
                </a:lnTo>
                <a:lnTo>
                  <a:pt x="2099717" y="1126336"/>
                </a:lnTo>
                <a:lnTo>
                  <a:pt x="2105406" y="1076947"/>
                </a:lnTo>
                <a:lnTo>
                  <a:pt x="2105406" y="215392"/>
                </a:lnTo>
                <a:lnTo>
                  <a:pt x="2099717" y="166003"/>
                </a:lnTo>
                <a:lnTo>
                  <a:pt x="2083513" y="120666"/>
                </a:lnTo>
                <a:lnTo>
                  <a:pt x="2058087" y="80673"/>
                </a:lnTo>
                <a:lnTo>
                  <a:pt x="2024732" y="47318"/>
                </a:lnTo>
                <a:lnTo>
                  <a:pt x="1984739" y="21892"/>
                </a:lnTo>
                <a:lnTo>
                  <a:pt x="1939402" y="5688"/>
                </a:lnTo>
                <a:lnTo>
                  <a:pt x="189001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72653" y="3690752"/>
            <a:ext cx="2105660" cy="1292860"/>
          </a:xfrm>
          <a:custGeom>
            <a:avLst/>
            <a:gdLst/>
            <a:ahLst/>
            <a:cxnLst/>
            <a:rect l="l" t="t" r="r" b="b"/>
            <a:pathLst>
              <a:path w="2105659" h="1292860">
                <a:moveTo>
                  <a:pt x="0" y="215391"/>
                </a:moveTo>
                <a:lnTo>
                  <a:pt x="5688" y="166003"/>
                </a:lnTo>
                <a:lnTo>
                  <a:pt x="21892" y="120666"/>
                </a:lnTo>
                <a:lnTo>
                  <a:pt x="47318" y="80673"/>
                </a:lnTo>
                <a:lnTo>
                  <a:pt x="80673" y="47318"/>
                </a:lnTo>
                <a:lnTo>
                  <a:pt x="120666" y="21892"/>
                </a:lnTo>
                <a:lnTo>
                  <a:pt x="166003" y="5688"/>
                </a:lnTo>
                <a:lnTo>
                  <a:pt x="215392" y="0"/>
                </a:lnTo>
                <a:lnTo>
                  <a:pt x="1890014" y="0"/>
                </a:lnTo>
                <a:lnTo>
                  <a:pt x="1939402" y="5688"/>
                </a:lnTo>
                <a:lnTo>
                  <a:pt x="1984739" y="21892"/>
                </a:lnTo>
                <a:lnTo>
                  <a:pt x="2024732" y="47318"/>
                </a:lnTo>
                <a:lnTo>
                  <a:pt x="2058087" y="80673"/>
                </a:lnTo>
                <a:lnTo>
                  <a:pt x="2083513" y="120666"/>
                </a:lnTo>
                <a:lnTo>
                  <a:pt x="2099717" y="166003"/>
                </a:lnTo>
                <a:lnTo>
                  <a:pt x="2105406" y="215391"/>
                </a:lnTo>
                <a:lnTo>
                  <a:pt x="2105406" y="1076947"/>
                </a:lnTo>
                <a:lnTo>
                  <a:pt x="2099717" y="1126336"/>
                </a:lnTo>
                <a:lnTo>
                  <a:pt x="2083513" y="1171675"/>
                </a:lnTo>
                <a:lnTo>
                  <a:pt x="2058087" y="1211670"/>
                </a:lnTo>
                <a:lnTo>
                  <a:pt x="2024732" y="1245028"/>
                </a:lnTo>
                <a:lnTo>
                  <a:pt x="1984739" y="1270457"/>
                </a:lnTo>
                <a:lnTo>
                  <a:pt x="1939402" y="1286662"/>
                </a:lnTo>
                <a:lnTo>
                  <a:pt x="1890014" y="1292351"/>
                </a:lnTo>
                <a:lnTo>
                  <a:pt x="215392" y="1292351"/>
                </a:lnTo>
                <a:lnTo>
                  <a:pt x="166003" y="1286662"/>
                </a:lnTo>
                <a:lnTo>
                  <a:pt x="120666" y="1270457"/>
                </a:lnTo>
                <a:lnTo>
                  <a:pt x="80673" y="1245028"/>
                </a:lnTo>
                <a:lnTo>
                  <a:pt x="47318" y="1211670"/>
                </a:lnTo>
                <a:lnTo>
                  <a:pt x="21892" y="1171675"/>
                </a:lnTo>
                <a:lnTo>
                  <a:pt x="5688" y="1126336"/>
                </a:lnTo>
                <a:lnTo>
                  <a:pt x="0" y="1076947"/>
                </a:lnTo>
                <a:lnTo>
                  <a:pt x="0" y="215391"/>
                </a:lnTo>
                <a:close/>
              </a:path>
            </a:pathLst>
          </a:custGeom>
          <a:ln w="19049">
            <a:solidFill>
              <a:srgbClr val="F7C2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105382" y="3763610"/>
            <a:ext cx="1825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Legacy</a:t>
            </a:r>
            <a:r>
              <a:rPr sz="18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0913" y="2250567"/>
            <a:ext cx="10738485" cy="1214120"/>
          </a:xfrm>
          <a:custGeom>
            <a:avLst/>
            <a:gdLst/>
            <a:ahLst/>
            <a:cxnLst/>
            <a:rect l="l" t="t" r="r" b="b"/>
            <a:pathLst>
              <a:path w="10738485" h="1214120">
                <a:moveTo>
                  <a:pt x="10738104" y="0"/>
                </a:moveTo>
                <a:lnTo>
                  <a:pt x="202311" y="0"/>
                </a:lnTo>
                <a:lnTo>
                  <a:pt x="155922" y="5343"/>
                </a:lnTo>
                <a:lnTo>
                  <a:pt x="113339" y="20562"/>
                </a:lnTo>
                <a:lnTo>
                  <a:pt x="75775" y="44445"/>
                </a:lnTo>
                <a:lnTo>
                  <a:pt x="44445" y="75775"/>
                </a:lnTo>
                <a:lnTo>
                  <a:pt x="20562" y="113339"/>
                </a:lnTo>
                <a:lnTo>
                  <a:pt x="5343" y="155922"/>
                </a:lnTo>
                <a:lnTo>
                  <a:pt x="0" y="202310"/>
                </a:lnTo>
                <a:lnTo>
                  <a:pt x="0" y="1213866"/>
                </a:lnTo>
                <a:lnTo>
                  <a:pt x="10535780" y="1213866"/>
                </a:lnTo>
                <a:lnTo>
                  <a:pt x="10582173" y="1208522"/>
                </a:lnTo>
                <a:lnTo>
                  <a:pt x="10624760" y="1193303"/>
                </a:lnTo>
                <a:lnTo>
                  <a:pt x="10662326" y="1169420"/>
                </a:lnTo>
                <a:lnTo>
                  <a:pt x="10693657" y="1138090"/>
                </a:lnTo>
                <a:lnTo>
                  <a:pt x="10717540" y="1100526"/>
                </a:lnTo>
                <a:lnTo>
                  <a:pt x="10732760" y="1057943"/>
                </a:lnTo>
                <a:lnTo>
                  <a:pt x="10738104" y="1011555"/>
                </a:lnTo>
                <a:lnTo>
                  <a:pt x="10738104" y="0"/>
                </a:lnTo>
                <a:close/>
              </a:path>
            </a:pathLst>
          </a:custGeom>
          <a:solidFill>
            <a:srgbClr val="8E00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0913" y="2250567"/>
            <a:ext cx="10738485" cy="1214120"/>
          </a:xfrm>
          <a:custGeom>
            <a:avLst/>
            <a:gdLst/>
            <a:ahLst/>
            <a:cxnLst/>
            <a:rect l="l" t="t" r="r" b="b"/>
            <a:pathLst>
              <a:path w="10738485" h="1214120">
                <a:moveTo>
                  <a:pt x="202311" y="0"/>
                </a:moveTo>
                <a:lnTo>
                  <a:pt x="10738104" y="0"/>
                </a:lnTo>
                <a:lnTo>
                  <a:pt x="10738104" y="1011555"/>
                </a:lnTo>
                <a:lnTo>
                  <a:pt x="10732760" y="1057943"/>
                </a:lnTo>
                <a:lnTo>
                  <a:pt x="10717540" y="1100526"/>
                </a:lnTo>
                <a:lnTo>
                  <a:pt x="10693657" y="1138090"/>
                </a:lnTo>
                <a:lnTo>
                  <a:pt x="10662326" y="1169420"/>
                </a:lnTo>
                <a:lnTo>
                  <a:pt x="10624760" y="1193303"/>
                </a:lnTo>
                <a:lnTo>
                  <a:pt x="10582173" y="1208522"/>
                </a:lnTo>
                <a:lnTo>
                  <a:pt x="10535780" y="1213866"/>
                </a:lnTo>
                <a:lnTo>
                  <a:pt x="0" y="1213866"/>
                </a:lnTo>
                <a:lnTo>
                  <a:pt x="0" y="202311"/>
                </a:lnTo>
                <a:lnTo>
                  <a:pt x="5343" y="155922"/>
                </a:lnTo>
                <a:lnTo>
                  <a:pt x="20562" y="113339"/>
                </a:lnTo>
                <a:lnTo>
                  <a:pt x="44445" y="75775"/>
                </a:lnTo>
                <a:lnTo>
                  <a:pt x="75775" y="44445"/>
                </a:lnTo>
                <a:lnTo>
                  <a:pt x="113339" y="20562"/>
                </a:lnTo>
                <a:lnTo>
                  <a:pt x="155922" y="5343"/>
                </a:lnTo>
                <a:lnTo>
                  <a:pt x="202311" y="0"/>
                </a:lnTo>
                <a:close/>
              </a:path>
            </a:pathLst>
          </a:custGeom>
          <a:ln w="12954">
            <a:solidFill>
              <a:srgbClr val="F7C2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004291" y="5138545"/>
            <a:ext cx="1854835" cy="1256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920">
              <a:lnSpc>
                <a:spcPts val="2145"/>
              </a:lnSpc>
              <a:spcBef>
                <a:spcPts val="100"/>
              </a:spcBef>
            </a:pP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AOA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 Strategy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ts val="1080"/>
              </a:lnSpc>
              <a:spcBef>
                <a:spcPts val="20"/>
              </a:spcBef>
            </a:pP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Directly assess and equally  evaluate various approaches to  modernization of the </a:t>
            </a: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HIT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solutions  for </a:t>
            </a: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IHS; a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roadmap will be  developed for </a:t>
            </a: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set of </a:t>
            </a:r>
            <a:r>
              <a:rPr sz="900" spc="-10" dirty="0">
                <a:solidFill>
                  <a:srgbClr val="FFFFFF"/>
                </a:solidFill>
                <a:latin typeface="Century Gothic"/>
                <a:cs typeface="Century Gothic"/>
              </a:rPr>
              <a:t>down 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selected alternatives with LOE to  adopt each</a:t>
            </a: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alternative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918858" y="5159100"/>
            <a:ext cx="1859280" cy="11252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Stakeholder</a:t>
            </a:r>
            <a:r>
              <a:rPr sz="14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Engagement</a:t>
            </a:r>
            <a:endParaRPr sz="1400">
              <a:latin typeface="Calibri"/>
              <a:cs typeface="Calibri"/>
            </a:endParaRPr>
          </a:p>
          <a:p>
            <a:pPr marL="13970" marR="108585">
              <a:lnSpc>
                <a:spcPct val="100000"/>
              </a:lnSpc>
              <a:spcBef>
                <a:spcPts val="195"/>
              </a:spcBef>
            </a:pP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Responsible for internal 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external  communications of the project  purpose, goals, 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progress to key  stakeholders. Engage with IHS Tribes  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impacted organizations for this  innovation</a:t>
            </a:r>
            <a:r>
              <a:rPr sz="9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initiative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51895" y="3999900"/>
            <a:ext cx="1755139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Assess and evaluate current  state of </a:t>
            </a: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RPMS HIT </a:t>
            </a:r>
            <a:r>
              <a:rPr sz="900" spc="5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use at I/T/U  sites; </a:t>
            </a: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review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MUMPS-code and  cache. Summarize potential  opportunities, implications, and  requirements for modernization  of</a:t>
            </a: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 RPMS.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437895" y="3715735"/>
            <a:ext cx="1849755" cy="1221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84150" algn="ctr">
              <a:lnSpc>
                <a:spcPts val="2130"/>
              </a:lnSpc>
              <a:spcBef>
                <a:spcPts val="95"/>
              </a:spcBef>
            </a:pPr>
            <a:r>
              <a:rPr sz="2000" b="1" spc="-240" dirty="0">
                <a:solidFill>
                  <a:srgbClr val="FFFFFF"/>
                </a:solidFill>
                <a:latin typeface="Calibri"/>
                <a:cs typeface="Calibri"/>
              </a:rPr>
              <a:t>TAC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810"/>
              </a:lnSpc>
            </a:pP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Produce recommendations</a:t>
            </a:r>
            <a:r>
              <a:rPr sz="9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for</a:t>
            </a:r>
            <a:endParaRPr sz="9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IHS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EHR modernization to </a:t>
            </a: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IHS 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leadership and relevant  stakeholders selected by </a:t>
            </a: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IHS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and  HHS leadership. </a:t>
            </a: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And provide 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recommendations for </a:t>
            </a:r>
            <a:r>
              <a:rPr sz="900" spc="-10" dirty="0">
                <a:solidFill>
                  <a:srgbClr val="FFFFFF"/>
                </a:solidFill>
                <a:latin typeface="Century Gothic"/>
                <a:cs typeface="Century Gothic"/>
              </a:rPr>
              <a:t>future 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RPMS-EHR</a:t>
            </a: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activities.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54589" y="3576998"/>
            <a:ext cx="1881505" cy="1198880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I/T/U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Site</a:t>
            </a:r>
            <a:r>
              <a:rPr sz="20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Visits</a:t>
            </a:r>
            <a:endParaRPr sz="2000">
              <a:latin typeface="Calibri"/>
              <a:cs typeface="Calibri"/>
            </a:endParaRPr>
          </a:p>
          <a:p>
            <a:pPr marL="40640">
              <a:lnSpc>
                <a:spcPct val="100000"/>
              </a:lnSpc>
              <a:spcBef>
                <a:spcPts val="445"/>
              </a:spcBef>
            </a:pPr>
            <a:r>
              <a:rPr sz="9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Qualitative</a:t>
            </a:r>
            <a:r>
              <a:rPr sz="900" spc="-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Analysis:</a:t>
            </a:r>
            <a:endParaRPr sz="900">
              <a:latin typeface="Franklin Gothic Book"/>
              <a:cs typeface="Franklin Gothic Book"/>
            </a:endParaRPr>
          </a:p>
          <a:p>
            <a:pPr marL="40640" marR="5080">
              <a:lnSpc>
                <a:spcPct val="100000"/>
              </a:lnSpc>
              <a:spcBef>
                <a:spcPts val="10"/>
              </a:spcBef>
            </a:pP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Personnel and Processes at 20-30  sites; End-user experience and  impact of </a:t>
            </a: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HIT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systems on clinical  care and</a:t>
            </a:r>
            <a:r>
              <a:rPr sz="9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performance.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87274" y="3698875"/>
            <a:ext cx="1617980" cy="1076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7485">
              <a:lnSpc>
                <a:spcPts val="2875"/>
              </a:lnSpc>
              <a:spcBef>
                <a:spcPts val="100"/>
              </a:spcBef>
            </a:pP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Data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Call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1075"/>
              </a:lnSpc>
            </a:pPr>
            <a:r>
              <a:rPr sz="9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Quantitative</a:t>
            </a:r>
            <a:r>
              <a:rPr sz="900" spc="-2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900" dirty="0">
                <a:solidFill>
                  <a:srgbClr val="FFFFFF"/>
                </a:solidFill>
                <a:latin typeface="Franklin Gothic Book"/>
                <a:cs typeface="Franklin Gothic Book"/>
              </a:rPr>
              <a:t>Analysis:</a:t>
            </a:r>
            <a:endParaRPr sz="90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Questionnaire sent to  hundreds of sites; results  summarized and shared with  project</a:t>
            </a:r>
            <a:r>
              <a:rPr sz="9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stakeholders.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219317" y="5126401"/>
            <a:ext cx="1842135" cy="1126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1655">
              <a:lnSpc>
                <a:spcPts val="2295"/>
              </a:lnSpc>
              <a:spcBef>
                <a:spcPts val="95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HIMSS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975"/>
              </a:lnSpc>
            </a:pP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HIMSS Analytics Team is to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facilitate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HIMSS Analytics Electronic Medical  Record Adoption Model (EMRAM) 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Outpatient EMRAM (O-EMRAM)  assessments for specific IHS, Tribal,  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Urban Indian health program sites.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06215" y="5143361"/>
            <a:ext cx="1952625" cy="1040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Community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Practice</a:t>
            </a:r>
            <a:endParaRPr sz="1600">
              <a:latin typeface="Calibri"/>
              <a:cs typeface="Calibri"/>
            </a:endParaRPr>
          </a:p>
          <a:p>
            <a:pPr marL="123825" marR="5080">
              <a:lnSpc>
                <a:spcPct val="100000"/>
              </a:lnSpc>
              <a:spcBef>
                <a:spcPts val="670"/>
              </a:spcBef>
            </a:pP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Establish and </a:t>
            </a: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provide a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forum for  personal and professional  development around the  effective use of EHRs </a:t>
            </a:r>
            <a:r>
              <a:rPr sz="900" spc="5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clinical-  and community-based</a:t>
            </a:r>
            <a:r>
              <a:rPr sz="9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Century Gothic"/>
                <a:cs typeface="Century Gothic"/>
              </a:rPr>
              <a:t>settings.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3690" y="1247104"/>
            <a:ext cx="10769600" cy="2077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alibri"/>
                <a:cs typeface="Calibri"/>
              </a:rPr>
              <a:t>The Department </a:t>
            </a:r>
            <a:r>
              <a:rPr sz="1600" dirty="0">
                <a:latin typeface="Calibri"/>
                <a:cs typeface="Calibri"/>
              </a:rPr>
              <a:t>of </a:t>
            </a:r>
            <a:r>
              <a:rPr sz="1600" spc="-5" dirty="0">
                <a:latin typeface="Calibri"/>
                <a:cs typeface="Calibri"/>
              </a:rPr>
              <a:t>Health and Human </a:t>
            </a:r>
            <a:r>
              <a:rPr sz="1600" dirty="0">
                <a:latin typeface="Calibri"/>
                <a:cs typeface="Calibri"/>
              </a:rPr>
              <a:t>Services </a:t>
            </a:r>
            <a:r>
              <a:rPr sz="1600" spc="-5" dirty="0">
                <a:latin typeface="Calibri"/>
                <a:cs typeface="Calibri"/>
              </a:rPr>
              <a:t>(HHS) </a:t>
            </a:r>
            <a:r>
              <a:rPr sz="1600" spc="-10" dirty="0">
                <a:latin typeface="Calibri"/>
                <a:cs typeface="Calibri"/>
              </a:rPr>
              <a:t>Immediate Office </a:t>
            </a:r>
            <a:r>
              <a:rPr sz="1600" dirty="0">
                <a:latin typeface="Calibri"/>
                <a:cs typeface="Calibri"/>
              </a:rPr>
              <a:t>of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0" dirty="0">
                <a:latin typeface="Calibri"/>
                <a:cs typeface="Calibri"/>
              </a:rPr>
              <a:t>Secretary </a:t>
            </a:r>
            <a:r>
              <a:rPr sz="1600" spc="-5" dirty="0">
                <a:latin typeface="Calibri"/>
                <a:cs typeface="Calibri"/>
              </a:rPr>
              <a:t>(IOS) </a:t>
            </a:r>
            <a:r>
              <a:rPr sz="1600" spc="-10" dirty="0">
                <a:latin typeface="Calibri"/>
                <a:cs typeface="Calibri"/>
              </a:rPr>
              <a:t>Office </a:t>
            </a:r>
            <a:r>
              <a:rPr sz="1600" dirty="0">
                <a:latin typeface="Calibri"/>
                <a:cs typeface="Calibri"/>
              </a:rPr>
              <a:t>of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0" dirty="0">
                <a:latin typeface="Calibri"/>
                <a:cs typeface="Calibri"/>
              </a:rPr>
              <a:t>Chief </a:t>
            </a:r>
            <a:r>
              <a:rPr sz="1600" spc="-20" dirty="0">
                <a:latin typeface="Calibri"/>
                <a:cs typeface="Calibri"/>
              </a:rPr>
              <a:t>Technology  </a:t>
            </a:r>
            <a:r>
              <a:rPr sz="1600" spc="-5" dirty="0">
                <a:latin typeface="Calibri"/>
                <a:cs typeface="Calibri"/>
              </a:rPr>
              <a:t>Officer </a:t>
            </a:r>
            <a:r>
              <a:rPr sz="1600" spc="-10" dirty="0">
                <a:latin typeface="Calibri"/>
                <a:cs typeface="Calibri"/>
              </a:rPr>
              <a:t>(CTO) </a:t>
            </a:r>
            <a:r>
              <a:rPr sz="1600" spc="-5" dirty="0">
                <a:latin typeface="Calibri"/>
                <a:cs typeface="Calibri"/>
              </a:rPr>
              <a:t>is </a:t>
            </a:r>
            <a:r>
              <a:rPr sz="1600" spc="-10" dirty="0">
                <a:latin typeface="Calibri"/>
                <a:cs typeface="Calibri"/>
              </a:rPr>
              <a:t>committed </a:t>
            </a:r>
            <a:r>
              <a:rPr sz="1600" spc="-15" dirty="0">
                <a:latin typeface="Calibri"/>
                <a:cs typeface="Calibri"/>
              </a:rPr>
              <a:t>to </a:t>
            </a:r>
            <a:r>
              <a:rPr sz="1600" spc="-5" dirty="0">
                <a:latin typeface="Calibri"/>
                <a:cs typeface="Calibri"/>
              </a:rPr>
              <a:t>deploying new methods in </a:t>
            </a:r>
            <a:r>
              <a:rPr sz="1600" spc="-10" dirty="0">
                <a:latin typeface="Calibri"/>
                <a:cs typeface="Calibri"/>
              </a:rPr>
              <a:t>discovering operational </a:t>
            </a:r>
            <a:r>
              <a:rPr sz="1600" spc="-5" dirty="0">
                <a:latin typeface="Calibri"/>
                <a:cs typeface="Calibri"/>
              </a:rPr>
              <a:t>solutions </a:t>
            </a:r>
            <a:r>
              <a:rPr sz="1600" spc="-15" dirty="0">
                <a:latin typeface="Calibri"/>
                <a:cs typeface="Calibri"/>
              </a:rPr>
              <a:t>to </a:t>
            </a:r>
            <a:r>
              <a:rPr sz="1600" spc="-10" dirty="0">
                <a:latin typeface="Calibri"/>
                <a:cs typeface="Calibri"/>
              </a:rPr>
              <a:t>provide alternatives </a:t>
            </a:r>
            <a:r>
              <a:rPr sz="1600" spc="-15" dirty="0">
                <a:latin typeface="Calibri"/>
                <a:cs typeface="Calibri"/>
              </a:rPr>
              <a:t>for </a:t>
            </a:r>
            <a:r>
              <a:rPr sz="1600" spc="-5" dirty="0">
                <a:latin typeface="Calibri"/>
                <a:cs typeface="Calibri"/>
              </a:rPr>
              <a:t>achieving  </a:t>
            </a:r>
            <a:r>
              <a:rPr sz="1600" spc="-10" dirty="0">
                <a:latin typeface="Calibri"/>
                <a:cs typeface="Calibri"/>
              </a:rPr>
              <a:t>modernization </a:t>
            </a:r>
            <a:r>
              <a:rPr sz="1600" dirty="0">
                <a:latin typeface="Calibri"/>
                <a:cs typeface="Calibri"/>
              </a:rPr>
              <a:t>of </a:t>
            </a:r>
            <a:r>
              <a:rPr sz="1600" spc="-5" dirty="0">
                <a:latin typeface="Calibri"/>
                <a:cs typeface="Calibri"/>
              </a:rPr>
              <a:t>Health </a:t>
            </a:r>
            <a:r>
              <a:rPr sz="1600" spc="-10" dirty="0">
                <a:latin typeface="Calibri"/>
                <a:cs typeface="Calibri"/>
              </a:rPr>
              <a:t>Information </a:t>
            </a:r>
            <a:r>
              <a:rPr sz="1600" spc="-15" dirty="0">
                <a:latin typeface="Calibri"/>
                <a:cs typeface="Calibri"/>
              </a:rPr>
              <a:t>Technologies </a:t>
            </a:r>
            <a:r>
              <a:rPr sz="1600" spc="-5" dirty="0">
                <a:latin typeface="Calibri"/>
                <a:cs typeface="Calibri"/>
              </a:rPr>
              <a:t>(HIT). HHS </a:t>
            </a:r>
            <a:r>
              <a:rPr sz="1600" spc="-10" dirty="0">
                <a:latin typeface="Calibri"/>
                <a:cs typeface="Calibri"/>
              </a:rPr>
              <a:t>Office </a:t>
            </a:r>
            <a:r>
              <a:rPr sz="1600" dirty="0">
                <a:latin typeface="Calibri"/>
                <a:cs typeface="Calibri"/>
              </a:rPr>
              <a:t>of </a:t>
            </a:r>
            <a:r>
              <a:rPr sz="1600" spc="-20" dirty="0">
                <a:latin typeface="Calibri"/>
                <a:cs typeface="Calibri"/>
              </a:rPr>
              <a:t>CTO </a:t>
            </a:r>
            <a:r>
              <a:rPr sz="1600" spc="-5" dirty="0">
                <a:latin typeface="Calibri"/>
                <a:cs typeface="Calibri"/>
              </a:rPr>
              <a:t>is working in </a:t>
            </a:r>
            <a:r>
              <a:rPr sz="1600" dirty="0">
                <a:latin typeface="Calibri"/>
                <a:cs typeface="Calibri"/>
              </a:rPr>
              <a:t>a </a:t>
            </a:r>
            <a:r>
              <a:rPr sz="1600" spc="-10" dirty="0">
                <a:latin typeface="Calibri"/>
                <a:cs typeface="Calibri"/>
              </a:rPr>
              <a:t>collaborative environment </a:t>
            </a:r>
            <a:r>
              <a:rPr sz="1600" spc="-5" dirty="0">
                <a:latin typeface="Calibri"/>
                <a:cs typeface="Calibri"/>
              </a:rPr>
              <a:t>with IHS and  the </a:t>
            </a:r>
            <a:r>
              <a:rPr sz="1600" spc="-10" dirty="0">
                <a:latin typeface="Calibri"/>
                <a:cs typeface="Calibri"/>
              </a:rPr>
              <a:t>Office </a:t>
            </a:r>
            <a:r>
              <a:rPr sz="1600" dirty="0">
                <a:latin typeface="Calibri"/>
                <a:cs typeface="Calibri"/>
              </a:rPr>
              <a:t>of </a:t>
            </a:r>
            <a:r>
              <a:rPr sz="1600" spc="-5" dirty="0">
                <a:latin typeface="Calibri"/>
                <a:cs typeface="Calibri"/>
              </a:rPr>
              <a:t>the National </a:t>
            </a:r>
            <a:r>
              <a:rPr sz="1600" spc="-10" dirty="0">
                <a:latin typeface="Calibri"/>
                <a:cs typeface="Calibri"/>
              </a:rPr>
              <a:t>Coordinator </a:t>
            </a:r>
            <a:r>
              <a:rPr sz="1600" spc="-5" dirty="0">
                <a:latin typeface="Calibri"/>
                <a:cs typeface="Calibri"/>
              </a:rPr>
              <a:t>(ONC) </a:t>
            </a:r>
            <a:r>
              <a:rPr sz="1600" spc="-15" dirty="0">
                <a:latin typeface="Calibri"/>
                <a:cs typeface="Calibri"/>
              </a:rPr>
              <a:t>to </a:t>
            </a:r>
            <a:r>
              <a:rPr sz="1600" spc="-5" dirty="0">
                <a:latin typeface="Calibri"/>
                <a:cs typeface="Calibri"/>
              </a:rPr>
              <a:t>achieve this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goal.</a:t>
            </a:r>
            <a:endParaRPr sz="1600">
              <a:latin typeface="Calibri"/>
              <a:cs typeface="Calibri"/>
            </a:endParaRPr>
          </a:p>
          <a:p>
            <a:pPr marL="317500">
              <a:lnSpc>
                <a:spcPct val="100000"/>
              </a:lnSpc>
              <a:spcBef>
                <a:spcPts val="117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does Health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Modernization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look 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like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Health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4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IHS?</a:t>
            </a:r>
            <a:endParaRPr sz="2400">
              <a:latin typeface="Calibri"/>
              <a:cs typeface="Calibri"/>
            </a:endParaRPr>
          </a:p>
          <a:p>
            <a:pPr marL="317500" marR="13081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gency FB"/>
                <a:cs typeface="Agency FB"/>
              </a:rPr>
              <a:t>By utilizing internal and external expertise informed </a:t>
            </a:r>
            <a:r>
              <a:rPr sz="1800" dirty="0">
                <a:solidFill>
                  <a:srgbClr val="FFFFFF"/>
                </a:solidFill>
                <a:latin typeface="Agency FB"/>
                <a:cs typeface="Agency FB"/>
              </a:rPr>
              <a:t>by </a:t>
            </a:r>
            <a:r>
              <a:rPr sz="1800" spc="-5" dirty="0">
                <a:solidFill>
                  <a:srgbClr val="FFFFFF"/>
                </a:solidFill>
                <a:latin typeface="Agency FB"/>
                <a:cs typeface="Agency FB"/>
              </a:rPr>
              <a:t>tribal leadership, we will identify and evaluate </a:t>
            </a:r>
            <a:r>
              <a:rPr sz="1800" dirty="0">
                <a:solidFill>
                  <a:srgbClr val="FFFFFF"/>
                </a:solidFill>
                <a:latin typeface="Agency FB"/>
                <a:cs typeface="Agency FB"/>
              </a:rPr>
              <a:t>HIT </a:t>
            </a:r>
            <a:r>
              <a:rPr sz="1800" spc="-5" dirty="0">
                <a:solidFill>
                  <a:srgbClr val="FFFFFF"/>
                </a:solidFill>
                <a:latin typeface="Agency FB"/>
                <a:cs typeface="Agency FB"/>
              </a:rPr>
              <a:t>solution options </a:t>
            </a:r>
            <a:r>
              <a:rPr sz="1800" spc="-10" dirty="0">
                <a:solidFill>
                  <a:srgbClr val="FFFFFF"/>
                </a:solidFill>
                <a:latin typeface="Agency FB"/>
                <a:cs typeface="Agency FB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Agency FB"/>
                <a:cs typeface="Agency FB"/>
              </a:rPr>
              <a:t>provide guidance  to IHS, HHS, and tribal leaders </a:t>
            </a:r>
            <a:r>
              <a:rPr sz="1800" dirty="0">
                <a:solidFill>
                  <a:srgbClr val="FFFFFF"/>
                </a:solidFill>
                <a:latin typeface="Agency FB"/>
                <a:cs typeface="Agency FB"/>
              </a:rPr>
              <a:t>on </a:t>
            </a:r>
            <a:r>
              <a:rPr sz="1800" spc="-5" dirty="0">
                <a:solidFill>
                  <a:srgbClr val="FFFFFF"/>
                </a:solidFill>
                <a:latin typeface="Agency FB"/>
                <a:cs typeface="Agency FB"/>
              </a:rPr>
              <a:t>next steps in the modernization</a:t>
            </a:r>
            <a:r>
              <a:rPr sz="1800" spc="100" dirty="0">
                <a:solidFill>
                  <a:srgbClr val="FFFFFF"/>
                </a:solidFill>
                <a:latin typeface="Agency FB"/>
                <a:cs typeface="Agency FB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gency FB"/>
                <a:cs typeface="Agency FB"/>
              </a:rPr>
              <a:t>process.</a:t>
            </a:r>
            <a:endParaRPr sz="1800">
              <a:latin typeface="Agency FB"/>
              <a:cs typeface="Agency FB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40457" y="3618610"/>
            <a:ext cx="201295" cy="725170"/>
          </a:xfrm>
          <a:custGeom>
            <a:avLst/>
            <a:gdLst/>
            <a:ahLst/>
            <a:cxnLst/>
            <a:rect l="l" t="t" r="r" b="b"/>
            <a:pathLst>
              <a:path w="201294" h="725170">
                <a:moveTo>
                  <a:pt x="201053" y="725169"/>
                </a:moveTo>
                <a:lnTo>
                  <a:pt x="201053" y="719454"/>
                </a:lnTo>
                <a:lnTo>
                  <a:pt x="0" y="719454"/>
                </a:lnTo>
                <a:lnTo>
                  <a:pt x="0" y="0"/>
                </a:lnTo>
              </a:path>
            </a:pathLst>
          </a:custGeom>
          <a:ln w="25145">
            <a:solidFill>
              <a:srgbClr val="8E00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2364" y="355510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8E00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377296" y="3661283"/>
            <a:ext cx="347980" cy="791210"/>
          </a:xfrm>
          <a:custGeom>
            <a:avLst/>
            <a:gdLst/>
            <a:ahLst/>
            <a:cxnLst/>
            <a:rect l="l" t="t" r="r" b="b"/>
            <a:pathLst>
              <a:path w="347979" h="791210">
                <a:moveTo>
                  <a:pt x="0" y="790727"/>
                </a:moveTo>
                <a:lnTo>
                  <a:pt x="347865" y="790727"/>
                </a:lnTo>
                <a:lnTo>
                  <a:pt x="347865" y="0"/>
                </a:lnTo>
              </a:path>
            </a:pathLst>
          </a:custGeom>
          <a:ln w="25146">
            <a:solidFill>
              <a:srgbClr val="8E00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687061" y="359778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8E00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25111" y="3596510"/>
            <a:ext cx="194310" cy="756920"/>
          </a:xfrm>
          <a:custGeom>
            <a:avLst/>
            <a:gdLst/>
            <a:ahLst/>
            <a:cxnLst/>
            <a:rect l="l" t="t" r="r" b="b"/>
            <a:pathLst>
              <a:path w="194310" h="756920">
                <a:moveTo>
                  <a:pt x="193687" y="756373"/>
                </a:moveTo>
                <a:lnTo>
                  <a:pt x="0" y="756373"/>
                </a:lnTo>
                <a:lnTo>
                  <a:pt x="0" y="0"/>
                </a:lnTo>
              </a:path>
            </a:pathLst>
          </a:custGeom>
          <a:ln w="25145">
            <a:solidFill>
              <a:srgbClr val="8E00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787009" y="353301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8E00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2075" y="3587371"/>
            <a:ext cx="151765" cy="765810"/>
          </a:xfrm>
          <a:custGeom>
            <a:avLst/>
            <a:gdLst/>
            <a:ahLst/>
            <a:cxnLst/>
            <a:rect l="l" t="t" r="r" b="b"/>
            <a:pathLst>
              <a:path w="151764" h="765810">
                <a:moveTo>
                  <a:pt x="0" y="765606"/>
                </a:moveTo>
                <a:lnTo>
                  <a:pt x="151320" y="765606"/>
                </a:lnTo>
                <a:lnTo>
                  <a:pt x="151320" y="0"/>
                </a:lnTo>
              </a:path>
            </a:pathLst>
          </a:custGeom>
          <a:ln w="25146">
            <a:solidFill>
              <a:srgbClr val="8E00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85299" y="352386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8E00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205599" y="3577457"/>
            <a:ext cx="0" cy="1474470"/>
          </a:xfrm>
          <a:custGeom>
            <a:avLst/>
            <a:gdLst/>
            <a:ahLst/>
            <a:cxnLst/>
            <a:rect l="l" t="t" r="r" b="b"/>
            <a:pathLst>
              <a:path h="1474470">
                <a:moveTo>
                  <a:pt x="0" y="1474266"/>
                </a:moveTo>
                <a:lnTo>
                  <a:pt x="0" y="705383"/>
                </a:lnTo>
                <a:lnTo>
                  <a:pt x="0" y="0"/>
                </a:lnTo>
              </a:path>
            </a:pathLst>
          </a:custGeom>
          <a:ln w="25146">
            <a:solidFill>
              <a:srgbClr val="8E00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167500" y="351396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8E00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01139" y="3629273"/>
            <a:ext cx="0" cy="1474470"/>
          </a:xfrm>
          <a:custGeom>
            <a:avLst/>
            <a:gdLst/>
            <a:ahLst/>
            <a:cxnLst/>
            <a:rect l="l" t="t" r="r" b="b"/>
            <a:pathLst>
              <a:path h="1474470">
                <a:moveTo>
                  <a:pt x="0" y="1474266"/>
                </a:moveTo>
                <a:lnTo>
                  <a:pt x="0" y="705383"/>
                </a:lnTo>
                <a:lnTo>
                  <a:pt x="0" y="0"/>
                </a:lnTo>
              </a:path>
            </a:pathLst>
          </a:custGeom>
          <a:ln w="25146">
            <a:solidFill>
              <a:srgbClr val="8E00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63040" y="356577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8E00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914509" y="3601079"/>
            <a:ext cx="0" cy="1474470"/>
          </a:xfrm>
          <a:custGeom>
            <a:avLst/>
            <a:gdLst/>
            <a:ahLst/>
            <a:cxnLst/>
            <a:rect l="l" t="t" r="r" b="b"/>
            <a:pathLst>
              <a:path h="1474470">
                <a:moveTo>
                  <a:pt x="0" y="1474266"/>
                </a:moveTo>
                <a:lnTo>
                  <a:pt x="0" y="705383"/>
                </a:lnTo>
                <a:lnTo>
                  <a:pt x="0" y="0"/>
                </a:lnTo>
              </a:path>
            </a:pathLst>
          </a:custGeom>
          <a:ln w="25146">
            <a:solidFill>
              <a:srgbClr val="8E00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876410" y="353758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8E00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69078" y="3635369"/>
            <a:ext cx="0" cy="1474470"/>
          </a:xfrm>
          <a:custGeom>
            <a:avLst/>
            <a:gdLst/>
            <a:ahLst/>
            <a:cxnLst/>
            <a:rect l="l" t="t" r="r" b="b"/>
            <a:pathLst>
              <a:path h="1474470">
                <a:moveTo>
                  <a:pt x="0" y="1474266"/>
                </a:moveTo>
                <a:lnTo>
                  <a:pt x="0" y="705383"/>
                </a:lnTo>
                <a:lnTo>
                  <a:pt x="0" y="0"/>
                </a:lnTo>
              </a:path>
            </a:pathLst>
          </a:custGeom>
          <a:ln w="25146">
            <a:solidFill>
              <a:srgbClr val="8E00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30980" y="357187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8E00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9276168" y="6515530"/>
            <a:ext cx="27184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z="1400" spc="-5" dirty="0">
                <a:solidFill>
                  <a:srgbClr val="1A485F"/>
                </a:solidFill>
                <a:latin typeface="Calibri"/>
                <a:cs typeface="Calibri"/>
              </a:rPr>
              <a:t>HHS // IHS </a:t>
            </a:r>
            <a:r>
              <a:rPr sz="1400" spc="-5" dirty="0">
                <a:solidFill>
                  <a:srgbClr val="6A6A6A"/>
                </a:solidFill>
                <a:latin typeface="Calibri"/>
                <a:cs typeface="Calibri"/>
              </a:rPr>
              <a:t>HIT Modernization</a:t>
            </a:r>
            <a:r>
              <a:rPr sz="1400" spc="-25" dirty="0">
                <a:solidFill>
                  <a:srgbClr val="6A6A6A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485F"/>
                </a:solidFill>
                <a:latin typeface="Calibri"/>
                <a:cs typeface="Calibri"/>
              </a:rPr>
              <a:t>Project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370" y="133732"/>
            <a:ext cx="833183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5" dirty="0">
                <a:solidFill>
                  <a:srgbClr val="000000"/>
                </a:solidFill>
                <a:latin typeface="Calibri"/>
                <a:cs typeface="Calibri"/>
              </a:rPr>
              <a:t>Project </a:t>
            </a:r>
            <a:r>
              <a:rPr sz="4400" spc="-10" dirty="0">
                <a:solidFill>
                  <a:srgbClr val="000000"/>
                </a:solidFill>
                <a:latin typeface="Calibri"/>
                <a:cs typeface="Calibri"/>
              </a:rPr>
              <a:t>Timeline </a:t>
            </a:r>
            <a:r>
              <a:rPr sz="4400" spc="-5" dirty="0">
                <a:solidFill>
                  <a:srgbClr val="000000"/>
                </a:solidFill>
                <a:latin typeface="Calibri"/>
                <a:cs typeface="Calibri"/>
              </a:rPr>
              <a:t>&amp; Major</a:t>
            </a:r>
            <a:r>
              <a:rPr sz="4400" spc="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5" dirty="0">
                <a:solidFill>
                  <a:srgbClr val="000000"/>
                </a:solidFill>
                <a:latin typeface="Calibri"/>
                <a:cs typeface="Calibri"/>
              </a:rPr>
              <a:t>Milestones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444" y="1355598"/>
            <a:ext cx="11192256" cy="5017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2631" y="2537841"/>
            <a:ext cx="0" cy="2171700"/>
          </a:xfrm>
          <a:custGeom>
            <a:avLst/>
            <a:gdLst/>
            <a:ahLst/>
            <a:cxnLst/>
            <a:rect l="l" t="t" r="r" b="b"/>
            <a:pathLst>
              <a:path h="2171700">
                <a:moveTo>
                  <a:pt x="0" y="0"/>
                </a:moveTo>
                <a:lnTo>
                  <a:pt x="0" y="2171700"/>
                </a:lnTo>
              </a:path>
            </a:pathLst>
          </a:custGeom>
          <a:ln w="22098">
            <a:solidFill>
              <a:srgbClr val="006FC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20230" y="2549275"/>
            <a:ext cx="304800" cy="274320"/>
          </a:xfrm>
          <a:custGeom>
            <a:avLst/>
            <a:gdLst/>
            <a:ahLst/>
            <a:cxnLst/>
            <a:rect l="l" t="t" r="r" b="b"/>
            <a:pathLst>
              <a:path w="304800" h="274319">
                <a:moveTo>
                  <a:pt x="304800" y="104775"/>
                </a:moveTo>
                <a:lnTo>
                  <a:pt x="0" y="104775"/>
                </a:lnTo>
                <a:lnTo>
                  <a:pt x="94183" y="169532"/>
                </a:lnTo>
                <a:lnTo>
                  <a:pt x="58216" y="274307"/>
                </a:lnTo>
                <a:lnTo>
                  <a:pt x="152400" y="209550"/>
                </a:lnTo>
                <a:lnTo>
                  <a:pt x="224345" y="209550"/>
                </a:lnTo>
                <a:lnTo>
                  <a:pt x="210604" y="169532"/>
                </a:lnTo>
                <a:lnTo>
                  <a:pt x="304800" y="104775"/>
                </a:lnTo>
                <a:close/>
              </a:path>
              <a:path w="304800" h="274319">
                <a:moveTo>
                  <a:pt x="224345" y="209550"/>
                </a:moveTo>
                <a:lnTo>
                  <a:pt x="152400" y="209550"/>
                </a:lnTo>
                <a:lnTo>
                  <a:pt x="246583" y="274307"/>
                </a:lnTo>
                <a:lnTo>
                  <a:pt x="224345" y="209550"/>
                </a:lnTo>
                <a:close/>
              </a:path>
              <a:path w="304800" h="274319">
                <a:moveTo>
                  <a:pt x="152400" y="0"/>
                </a:moveTo>
                <a:lnTo>
                  <a:pt x="116420" y="104775"/>
                </a:lnTo>
                <a:lnTo>
                  <a:pt x="188379" y="104775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20230" y="2549275"/>
            <a:ext cx="304800" cy="274320"/>
          </a:xfrm>
          <a:custGeom>
            <a:avLst/>
            <a:gdLst/>
            <a:ahLst/>
            <a:cxnLst/>
            <a:rect l="l" t="t" r="r" b="b"/>
            <a:pathLst>
              <a:path w="304800" h="274319">
                <a:moveTo>
                  <a:pt x="0" y="104775"/>
                </a:moveTo>
                <a:lnTo>
                  <a:pt x="116420" y="104775"/>
                </a:lnTo>
                <a:lnTo>
                  <a:pt x="152400" y="0"/>
                </a:lnTo>
                <a:lnTo>
                  <a:pt x="188379" y="104775"/>
                </a:lnTo>
                <a:lnTo>
                  <a:pt x="304800" y="104775"/>
                </a:lnTo>
                <a:lnTo>
                  <a:pt x="210604" y="169532"/>
                </a:lnTo>
                <a:lnTo>
                  <a:pt x="246583" y="274307"/>
                </a:lnTo>
                <a:lnTo>
                  <a:pt x="152400" y="209550"/>
                </a:lnTo>
                <a:lnTo>
                  <a:pt x="58216" y="274307"/>
                </a:lnTo>
                <a:lnTo>
                  <a:pt x="94183" y="169532"/>
                </a:lnTo>
                <a:lnTo>
                  <a:pt x="0" y="104775"/>
                </a:lnTo>
                <a:close/>
              </a:path>
            </a:pathLst>
          </a:custGeom>
          <a:ln w="1295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276168" y="6515530"/>
            <a:ext cx="27184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z="1400" spc="-5" dirty="0">
                <a:solidFill>
                  <a:srgbClr val="1A485F"/>
                </a:solidFill>
                <a:latin typeface="Calibri"/>
                <a:cs typeface="Calibri"/>
              </a:rPr>
              <a:t>HHS // IHS </a:t>
            </a:r>
            <a:r>
              <a:rPr sz="1400" spc="-5" dirty="0">
                <a:solidFill>
                  <a:srgbClr val="6A6A6A"/>
                </a:solidFill>
                <a:latin typeface="Calibri"/>
                <a:cs typeface="Calibri"/>
              </a:rPr>
              <a:t>HIT Modernization</a:t>
            </a:r>
            <a:r>
              <a:rPr sz="1400" spc="-25" dirty="0">
                <a:solidFill>
                  <a:srgbClr val="6A6A6A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485F"/>
                </a:solidFill>
                <a:latin typeface="Calibri"/>
                <a:cs typeface="Calibri"/>
              </a:rPr>
              <a:t>Project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10534" y="2058161"/>
            <a:ext cx="4389120" cy="4381500"/>
          </a:xfrm>
          <a:custGeom>
            <a:avLst/>
            <a:gdLst/>
            <a:ahLst/>
            <a:cxnLst/>
            <a:rect l="l" t="t" r="r" b="b"/>
            <a:pathLst>
              <a:path w="4389120" h="4381500">
                <a:moveTo>
                  <a:pt x="2433681" y="4368800"/>
                </a:moveTo>
                <a:lnTo>
                  <a:pt x="1955438" y="4368800"/>
                </a:lnTo>
                <a:lnTo>
                  <a:pt x="2002708" y="4381500"/>
                </a:lnTo>
                <a:lnTo>
                  <a:pt x="2386411" y="4381500"/>
                </a:lnTo>
                <a:lnTo>
                  <a:pt x="2433681" y="4368800"/>
                </a:lnTo>
                <a:close/>
              </a:path>
              <a:path w="4389120" h="4381500">
                <a:moveTo>
                  <a:pt x="2619673" y="4343400"/>
                </a:moveTo>
                <a:lnTo>
                  <a:pt x="1769446" y="4343400"/>
                </a:lnTo>
                <a:lnTo>
                  <a:pt x="1861802" y="4368800"/>
                </a:lnTo>
                <a:lnTo>
                  <a:pt x="2527317" y="4368800"/>
                </a:lnTo>
                <a:lnTo>
                  <a:pt x="2619673" y="4343400"/>
                </a:lnTo>
                <a:close/>
              </a:path>
              <a:path w="4389120" h="4381500">
                <a:moveTo>
                  <a:pt x="2710665" y="50800"/>
                </a:moveTo>
                <a:lnTo>
                  <a:pt x="1678454" y="50800"/>
                </a:lnTo>
                <a:lnTo>
                  <a:pt x="1500908" y="101600"/>
                </a:lnTo>
                <a:lnTo>
                  <a:pt x="1457508" y="127000"/>
                </a:lnTo>
                <a:lnTo>
                  <a:pt x="1371968" y="152400"/>
                </a:lnTo>
                <a:lnTo>
                  <a:pt x="1329848" y="177800"/>
                </a:lnTo>
                <a:lnTo>
                  <a:pt x="1288178" y="190500"/>
                </a:lnTo>
                <a:lnTo>
                  <a:pt x="1246966" y="215900"/>
                </a:lnTo>
                <a:lnTo>
                  <a:pt x="1206223" y="228600"/>
                </a:lnTo>
                <a:lnTo>
                  <a:pt x="1165962" y="254000"/>
                </a:lnTo>
                <a:lnTo>
                  <a:pt x="1126191" y="266700"/>
                </a:lnTo>
                <a:lnTo>
                  <a:pt x="1086922" y="292100"/>
                </a:lnTo>
                <a:lnTo>
                  <a:pt x="1009933" y="342900"/>
                </a:lnTo>
                <a:lnTo>
                  <a:pt x="935079" y="393700"/>
                </a:lnTo>
                <a:lnTo>
                  <a:pt x="898480" y="419100"/>
                </a:lnTo>
                <a:lnTo>
                  <a:pt x="862447" y="444500"/>
                </a:lnTo>
                <a:lnTo>
                  <a:pt x="826991" y="469900"/>
                </a:lnTo>
                <a:lnTo>
                  <a:pt x="792122" y="508000"/>
                </a:lnTo>
                <a:lnTo>
                  <a:pt x="757851" y="533400"/>
                </a:lnTo>
                <a:lnTo>
                  <a:pt x="724190" y="558800"/>
                </a:lnTo>
                <a:lnTo>
                  <a:pt x="691148" y="596900"/>
                </a:lnTo>
                <a:lnTo>
                  <a:pt x="658736" y="622300"/>
                </a:lnTo>
                <a:lnTo>
                  <a:pt x="626966" y="660400"/>
                </a:lnTo>
                <a:lnTo>
                  <a:pt x="595847" y="685800"/>
                </a:lnTo>
                <a:lnTo>
                  <a:pt x="565391" y="723900"/>
                </a:lnTo>
                <a:lnTo>
                  <a:pt x="535608" y="749300"/>
                </a:lnTo>
                <a:lnTo>
                  <a:pt x="506509" y="787400"/>
                </a:lnTo>
                <a:lnTo>
                  <a:pt x="478104" y="825500"/>
                </a:lnTo>
                <a:lnTo>
                  <a:pt x="450405" y="863600"/>
                </a:lnTo>
                <a:lnTo>
                  <a:pt x="423422" y="889000"/>
                </a:lnTo>
                <a:lnTo>
                  <a:pt x="397165" y="927100"/>
                </a:lnTo>
                <a:lnTo>
                  <a:pt x="371646" y="965200"/>
                </a:lnTo>
                <a:lnTo>
                  <a:pt x="346875" y="1003300"/>
                </a:lnTo>
                <a:lnTo>
                  <a:pt x="322863" y="1041400"/>
                </a:lnTo>
                <a:lnTo>
                  <a:pt x="299621" y="1079500"/>
                </a:lnTo>
                <a:lnTo>
                  <a:pt x="277159" y="1117600"/>
                </a:lnTo>
                <a:lnTo>
                  <a:pt x="255487" y="1155700"/>
                </a:lnTo>
                <a:lnTo>
                  <a:pt x="234618" y="1206500"/>
                </a:lnTo>
                <a:lnTo>
                  <a:pt x="214561" y="1244600"/>
                </a:lnTo>
                <a:lnTo>
                  <a:pt x="195327" y="1282700"/>
                </a:lnTo>
                <a:lnTo>
                  <a:pt x="176927" y="1320800"/>
                </a:lnTo>
                <a:lnTo>
                  <a:pt x="159372" y="1371600"/>
                </a:lnTo>
                <a:lnTo>
                  <a:pt x="142671" y="1409700"/>
                </a:lnTo>
                <a:lnTo>
                  <a:pt x="126837" y="1447800"/>
                </a:lnTo>
                <a:lnTo>
                  <a:pt x="111879" y="1498600"/>
                </a:lnTo>
                <a:lnTo>
                  <a:pt x="97809" y="1536700"/>
                </a:lnTo>
                <a:lnTo>
                  <a:pt x="84637" y="1587500"/>
                </a:lnTo>
                <a:lnTo>
                  <a:pt x="72374" y="1625600"/>
                </a:lnTo>
                <a:lnTo>
                  <a:pt x="61030" y="1676400"/>
                </a:lnTo>
                <a:lnTo>
                  <a:pt x="50616" y="1714500"/>
                </a:lnTo>
                <a:lnTo>
                  <a:pt x="41144" y="1765300"/>
                </a:lnTo>
                <a:lnTo>
                  <a:pt x="32623" y="1816100"/>
                </a:lnTo>
                <a:lnTo>
                  <a:pt x="25064" y="1854200"/>
                </a:lnTo>
                <a:lnTo>
                  <a:pt x="18479" y="1905000"/>
                </a:lnTo>
                <a:lnTo>
                  <a:pt x="12877" y="1955800"/>
                </a:lnTo>
                <a:lnTo>
                  <a:pt x="8270" y="1993900"/>
                </a:lnTo>
                <a:lnTo>
                  <a:pt x="4667" y="2044700"/>
                </a:lnTo>
                <a:lnTo>
                  <a:pt x="2081" y="2095500"/>
                </a:lnTo>
                <a:lnTo>
                  <a:pt x="522" y="2146300"/>
                </a:lnTo>
                <a:lnTo>
                  <a:pt x="0" y="2197100"/>
                </a:lnTo>
                <a:lnTo>
                  <a:pt x="522" y="2235200"/>
                </a:lnTo>
                <a:lnTo>
                  <a:pt x="2081" y="2286000"/>
                </a:lnTo>
                <a:lnTo>
                  <a:pt x="4667" y="2336800"/>
                </a:lnTo>
                <a:lnTo>
                  <a:pt x="8270" y="2387600"/>
                </a:lnTo>
                <a:lnTo>
                  <a:pt x="12877" y="2425700"/>
                </a:lnTo>
                <a:lnTo>
                  <a:pt x="18479" y="2476500"/>
                </a:lnTo>
                <a:lnTo>
                  <a:pt x="25064" y="2527300"/>
                </a:lnTo>
                <a:lnTo>
                  <a:pt x="32623" y="2565400"/>
                </a:lnTo>
                <a:lnTo>
                  <a:pt x="41144" y="2616200"/>
                </a:lnTo>
                <a:lnTo>
                  <a:pt x="50616" y="2667000"/>
                </a:lnTo>
                <a:lnTo>
                  <a:pt x="61030" y="2705100"/>
                </a:lnTo>
                <a:lnTo>
                  <a:pt x="72374" y="2755900"/>
                </a:lnTo>
                <a:lnTo>
                  <a:pt x="84637" y="2794000"/>
                </a:lnTo>
                <a:lnTo>
                  <a:pt x="97809" y="2844800"/>
                </a:lnTo>
                <a:lnTo>
                  <a:pt x="111879" y="2882900"/>
                </a:lnTo>
                <a:lnTo>
                  <a:pt x="126837" y="2933700"/>
                </a:lnTo>
                <a:lnTo>
                  <a:pt x="142671" y="2971800"/>
                </a:lnTo>
                <a:lnTo>
                  <a:pt x="159372" y="3009900"/>
                </a:lnTo>
                <a:lnTo>
                  <a:pt x="176927" y="3060700"/>
                </a:lnTo>
                <a:lnTo>
                  <a:pt x="195327" y="3098800"/>
                </a:lnTo>
                <a:lnTo>
                  <a:pt x="214561" y="3136900"/>
                </a:lnTo>
                <a:lnTo>
                  <a:pt x="234618" y="3175000"/>
                </a:lnTo>
                <a:lnTo>
                  <a:pt x="255487" y="3225800"/>
                </a:lnTo>
                <a:lnTo>
                  <a:pt x="277159" y="3263900"/>
                </a:lnTo>
                <a:lnTo>
                  <a:pt x="299621" y="3302000"/>
                </a:lnTo>
                <a:lnTo>
                  <a:pt x="322863" y="3340100"/>
                </a:lnTo>
                <a:lnTo>
                  <a:pt x="346875" y="3378200"/>
                </a:lnTo>
                <a:lnTo>
                  <a:pt x="371646" y="3416300"/>
                </a:lnTo>
                <a:lnTo>
                  <a:pt x="397165" y="3454400"/>
                </a:lnTo>
                <a:lnTo>
                  <a:pt x="423422" y="3492500"/>
                </a:lnTo>
                <a:lnTo>
                  <a:pt x="450405" y="3530600"/>
                </a:lnTo>
                <a:lnTo>
                  <a:pt x="478104" y="3556000"/>
                </a:lnTo>
                <a:lnTo>
                  <a:pt x="506509" y="3594100"/>
                </a:lnTo>
                <a:lnTo>
                  <a:pt x="535608" y="3632200"/>
                </a:lnTo>
                <a:lnTo>
                  <a:pt x="565391" y="3657600"/>
                </a:lnTo>
                <a:lnTo>
                  <a:pt x="595847" y="3695700"/>
                </a:lnTo>
                <a:lnTo>
                  <a:pt x="626966" y="3733800"/>
                </a:lnTo>
                <a:lnTo>
                  <a:pt x="658736" y="3759200"/>
                </a:lnTo>
                <a:lnTo>
                  <a:pt x="691148" y="3797300"/>
                </a:lnTo>
                <a:lnTo>
                  <a:pt x="724190" y="3822700"/>
                </a:lnTo>
                <a:lnTo>
                  <a:pt x="757851" y="3848100"/>
                </a:lnTo>
                <a:lnTo>
                  <a:pt x="792122" y="3886200"/>
                </a:lnTo>
                <a:lnTo>
                  <a:pt x="826991" y="3911600"/>
                </a:lnTo>
                <a:lnTo>
                  <a:pt x="862447" y="3937000"/>
                </a:lnTo>
                <a:lnTo>
                  <a:pt x="898480" y="3962400"/>
                </a:lnTo>
                <a:lnTo>
                  <a:pt x="935079" y="3987800"/>
                </a:lnTo>
                <a:lnTo>
                  <a:pt x="972233" y="4013200"/>
                </a:lnTo>
                <a:lnTo>
                  <a:pt x="1048166" y="4064000"/>
                </a:lnTo>
                <a:lnTo>
                  <a:pt x="1126191" y="4114800"/>
                </a:lnTo>
                <a:lnTo>
                  <a:pt x="1165962" y="4127500"/>
                </a:lnTo>
                <a:lnTo>
                  <a:pt x="1246966" y="4178300"/>
                </a:lnTo>
                <a:lnTo>
                  <a:pt x="1288178" y="4191000"/>
                </a:lnTo>
                <a:lnTo>
                  <a:pt x="1329848" y="4216400"/>
                </a:lnTo>
                <a:lnTo>
                  <a:pt x="1414524" y="4241800"/>
                </a:lnTo>
                <a:lnTo>
                  <a:pt x="1457508" y="4267200"/>
                </a:lnTo>
                <a:lnTo>
                  <a:pt x="1723774" y="4343400"/>
                </a:lnTo>
                <a:lnTo>
                  <a:pt x="2665345" y="4343400"/>
                </a:lnTo>
                <a:lnTo>
                  <a:pt x="2931611" y="4267200"/>
                </a:lnTo>
                <a:lnTo>
                  <a:pt x="2974595" y="4241800"/>
                </a:lnTo>
                <a:lnTo>
                  <a:pt x="3059271" y="4216400"/>
                </a:lnTo>
                <a:lnTo>
                  <a:pt x="3100941" y="4191000"/>
                </a:lnTo>
                <a:lnTo>
                  <a:pt x="3142153" y="4178300"/>
                </a:lnTo>
                <a:lnTo>
                  <a:pt x="3223157" y="4127500"/>
                </a:lnTo>
                <a:lnTo>
                  <a:pt x="3262928" y="4114800"/>
                </a:lnTo>
                <a:lnTo>
                  <a:pt x="3340953" y="4064000"/>
                </a:lnTo>
                <a:lnTo>
                  <a:pt x="3416886" y="4013200"/>
                </a:lnTo>
                <a:lnTo>
                  <a:pt x="3454040" y="3987800"/>
                </a:lnTo>
                <a:lnTo>
                  <a:pt x="3490639" y="3962400"/>
                </a:lnTo>
                <a:lnTo>
                  <a:pt x="3526672" y="3937000"/>
                </a:lnTo>
                <a:lnTo>
                  <a:pt x="3562128" y="3911600"/>
                </a:lnTo>
                <a:lnTo>
                  <a:pt x="3596997" y="3886200"/>
                </a:lnTo>
                <a:lnTo>
                  <a:pt x="3631268" y="3848100"/>
                </a:lnTo>
                <a:lnTo>
                  <a:pt x="3664929" y="3822700"/>
                </a:lnTo>
                <a:lnTo>
                  <a:pt x="3697971" y="3797300"/>
                </a:lnTo>
                <a:lnTo>
                  <a:pt x="3730383" y="3759200"/>
                </a:lnTo>
                <a:lnTo>
                  <a:pt x="3762153" y="3733800"/>
                </a:lnTo>
                <a:lnTo>
                  <a:pt x="3793272" y="3695700"/>
                </a:lnTo>
                <a:lnTo>
                  <a:pt x="3823728" y="3657600"/>
                </a:lnTo>
                <a:lnTo>
                  <a:pt x="3853511" y="3632200"/>
                </a:lnTo>
                <a:lnTo>
                  <a:pt x="3882610" y="3594100"/>
                </a:lnTo>
                <a:lnTo>
                  <a:pt x="3911015" y="3556000"/>
                </a:lnTo>
                <a:lnTo>
                  <a:pt x="3938714" y="3530600"/>
                </a:lnTo>
                <a:lnTo>
                  <a:pt x="3965697" y="3492500"/>
                </a:lnTo>
                <a:lnTo>
                  <a:pt x="3991954" y="3454400"/>
                </a:lnTo>
                <a:lnTo>
                  <a:pt x="4017473" y="3416300"/>
                </a:lnTo>
                <a:lnTo>
                  <a:pt x="4042244" y="3378200"/>
                </a:lnTo>
                <a:lnTo>
                  <a:pt x="4066256" y="3340100"/>
                </a:lnTo>
                <a:lnTo>
                  <a:pt x="4089498" y="3302000"/>
                </a:lnTo>
                <a:lnTo>
                  <a:pt x="4111960" y="3263900"/>
                </a:lnTo>
                <a:lnTo>
                  <a:pt x="4133632" y="3225800"/>
                </a:lnTo>
                <a:lnTo>
                  <a:pt x="4154501" y="3175000"/>
                </a:lnTo>
                <a:lnTo>
                  <a:pt x="4174558" y="3136900"/>
                </a:lnTo>
                <a:lnTo>
                  <a:pt x="4193792" y="3098800"/>
                </a:lnTo>
                <a:lnTo>
                  <a:pt x="4212192" y="3060700"/>
                </a:lnTo>
                <a:lnTo>
                  <a:pt x="4229747" y="3009900"/>
                </a:lnTo>
                <a:lnTo>
                  <a:pt x="4246448" y="2971800"/>
                </a:lnTo>
                <a:lnTo>
                  <a:pt x="4262282" y="2933700"/>
                </a:lnTo>
                <a:lnTo>
                  <a:pt x="4277240" y="2882900"/>
                </a:lnTo>
                <a:lnTo>
                  <a:pt x="4291310" y="2844800"/>
                </a:lnTo>
                <a:lnTo>
                  <a:pt x="4304482" y="2794000"/>
                </a:lnTo>
                <a:lnTo>
                  <a:pt x="4316745" y="2755900"/>
                </a:lnTo>
                <a:lnTo>
                  <a:pt x="4328089" y="2705100"/>
                </a:lnTo>
                <a:lnTo>
                  <a:pt x="4338503" y="2667000"/>
                </a:lnTo>
                <a:lnTo>
                  <a:pt x="4347975" y="2616200"/>
                </a:lnTo>
                <a:lnTo>
                  <a:pt x="4356496" y="2565400"/>
                </a:lnTo>
                <a:lnTo>
                  <a:pt x="4364055" y="2527300"/>
                </a:lnTo>
                <a:lnTo>
                  <a:pt x="4370640" y="2476500"/>
                </a:lnTo>
                <a:lnTo>
                  <a:pt x="4376242" y="2425700"/>
                </a:lnTo>
                <a:lnTo>
                  <a:pt x="4380849" y="2387600"/>
                </a:lnTo>
                <a:lnTo>
                  <a:pt x="4384452" y="2336800"/>
                </a:lnTo>
                <a:lnTo>
                  <a:pt x="4387038" y="2286000"/>
                </a:lnTo>
                <a:lnTo>
                  <a:pt x="4388597" y="2235200"/>
                </a:lnTo>
                <a:lnTo>
                  <a:pt x="4389120" y="2197100"/>
                </a:lnTo>
                <a:lnTo>
                  <a:pt x="4388597" y="2146300"/>
                </a:lnTo>
                <a:lnTo>
                  <a:pt x="4387038" y="2095500"/>
                </a:lnTo>
                <a:lnTo>
                  <a:pt x="4384452" y="2044700"/>
                </a:lnTo>
                <a:lnTo>
                  <a:pt x="4380849" y="1993900"/>
                </a:lnTo>
                <a:lnTo>
                  <a:pt x="4376242" y="1955800"/>
                </a:lnTo>
                <a:lnTo>
                  <a:pt x="4370640" y="1905000"/>
                </a:lnTo>
                <a:lnTo>
                  <a:pt x="4364055" y="1854200"/>
                </a:lnTo>
                <a:lnTo>
                  <a:pt x="4356496" y="1816100"/>
                </a:lnTo>
                <a:lnTo>
                  <a:pt x="4347975" y="1765300"/>
                </a:lnTo>
                <a:lnTo>
                  <a:pt x="4338503" y="1714500"/>
                </a:lnTo>
                <a:lnTo>
                  <a:pt x="4328089" y="1676400"/>
                </a:lnTo>
                <a:lnTo>
                  <a:pt x="4316745" y="1625600"/>
                </a:lnTo>
                <a:lnTo>
                  <a:pt x="4304482" y="1587500"/>
                </a:lnTo>
                <a:lnTo>
                  <a:pt x="4291310" y="1536700"/>
                </a:lnTo>
                <a:lnTo>
                  <a:pt x="4277240" y="1498600"/>
                </a:lnTo>
                <a:lnTo>
                  <a:pt x="4262282" y="1447800"/>
                </a:lnTo>
                <a:lnTo>
                  <a:pt x="4246448" y="1409700"/>
                </a:lnTo>
                <a:lnTo>
                  <a:pt x="4229747" y="1371600"/>
                </a:lnTo>
                <a:lnTo>
                  <a:pt x="4212192" y="1320800"/>
                </a:lnTo>
                <a:lnTo>
                  <a:pt x="4193792" y="1282700"/>
                </a:lnTo>
                <a:lnTo>
                  <a:pt x="4174558" y="1244600"/>
                </a:lnTo>
                <a:lnTo>
                  <a:pt x="4154501" y="1206500"/>
                </a:lnTo>
                <a:lnTo>
                  <a:pt x="4133632" y="1155700"/>
                </a:lnTo>
                <a:lnTo>
                  <a:pt x="4111960" y="1117600"/>
                </a:lnTo>
                <a:lnTo>
                  <a:pt x="4089498" y="1079500"/>
                </a:lnTo>
                <a:lnTo>
                  <a:pt x="4066256" y="1041400"/>
                </a:lnTo>
                <a:lnTo>
                  <a:pt x="4042244" y="1003300"/>
                </a:lnTo>
                <a:lnTo>
                  <a:pt x="4017473" y="965200"/>
                </a:lnTo>
                <a:lnTo>
                  <a:pt x="3991954" y="927100"/>
                </a:lnTo>
                <a:lnTo>
                  <a:pt x="3965697" y="889000"/>
                </a:lnTo>
                <a:lnTo>
                  <a:pt x="3938714" y="863600"/>
                </a:lnTo>
                <a:lnTo>
                  <a:pt x="3911015" y="825500"/>
                </a:lnTo>
                <a:lnTo>
                  <a:pt x="3882610" y="787400"/>
                </a:lnTo>
                <a:lnTo>
                  <a:pt x="3853511" y="749300"/>
                </a:lnTo>
                <a:lnTo>
                  <a:pt x="3823728" y="723900"/>
                </a:lnTo>
                <a:lnTo>
                  <a:pt x="3793272" y="685800"/>
                </a:lnTo>
                <a:lnTo>
                  <a:pt x="3762153" y="660400"/>
                </a:lnTo>
                <a:lnTo>
                  <a:pt x="3730383" y="622300"/>
                </a:lnTo>
                <a:lnTo>
                  <a:pt x="3697971" y="596900"/>
                </a:lnTo>
                <a:lnTo>
                  <a:pt x="3664929" y="558800"/>
                </a:lnTo>
                <a:lnTo>
                  <a:pt x="3631268" y="533400"/>
                </a:lnTo>
                <a:lnTo>
                  <a:pt x="3596997" y="508000"/>
                </a:lnTo>
                <a:lnTo>
                  <a:pt x="3562128" y="469900"/>
                </a:lnTo>
                <a:lnTo>
                  <a:pt x="3526672" y="444500"/>
                </a:lnTo>
                <a:lnTo>
                  <a:pt x="3490639" y="419100"/>
                </a:lnTo>
                <a:lnTo>
                  <a:pt x="3454040" y="393700"/>
                </a:lnTo>
                <a:lnTo>
                  <a:pt x="3379186" y="342900"/>
                </a:lnTo>
                <a:lnTo>
                  <a:pt x="3302197" y="292100"/>
                </a:lnTo>
                <a:lnTo>
                  <a:pt x="3262928" y="266700"/>
                </a:lnTo>
                <a:lnTo>
                  <a:pt x="3223157" y="254000"/>
                </a:lnTo>
                <a:lnTo>
                  <a:pt x="3182896" y="228600"/>
                </a:lnTo>
                <a:lnTo>
                  <a:pt x="3142153" y="215900"/>
                </a:lnTo>
                <a:lnTo>
                  <a:pt x="3100941" y="190500"/>
                </a:lnTo>
                <a:lnTo>
                  <a:pt x="3059271" y="177800"/>
                </a:lnTo>
                <a:lnTo>
                  <a:pt x="3017151" y="152400"/>
                </a:lnTo>
                <a:lnTo>
                  <a:pt x="2931611" y="127000"/>
                </a:lnTo>
                <a:lnTo>
                  <a:pt x="2888211" y="101600"/>
                </a:lnTo>
                <a:lnTo>
                  <a:pt x="2710665" y="50800"/>
                </a:lnTo>
                <a:close/>
              </a:path>
              <a:path w="4389120" h="4381500">
                <a:moveTo>
                  <a:pt x="2573660" y="25400"/>
                </a:moveTo>
                <a:lnTo>
                  <a:pt x="1815459" y="25400"/>
                </a:lnTo>
                <a:lnTo>
                  <a:pt x="1723774" y="50800"/>
                </a:lnTo>
                <a:lnTo>
                  <a:pt x="2665345" y="50800"/>
                </a:lnTo>
                <a:lnTo>
                  <a:pt x="2573660" y="25400"/>
                </a:lnTo>
                <a:close/>
              </a:path>
              <a:path w="4389120" h="4381500">
                <a:moveTo>
                  <a:pt x="2480654" y="12700"/>
                </a:moveTo>
                <a:lnTo>
                  <a:pt x="1908465" y="12700"/>
                </a:lnTo>
                <a:lnTo>
                  <a:pt x="1861802" y="25400"/>
                </a:lnTo>
                <a:lnTo>
                  <a:pt x="2527317" y="25400"/>
                </a:lnTo>
                <a:lnTo>
                  <a:pt x="2480654" y="12700"/>
                </a:lnTo>
                <a:close/>
              </a:path>
              <a:path w="4389120" h="4381500">
                <a:moveTo>
                  <a:pt x="2386411" y="0"/>
                </a:moveTo>
                <a:lnTo>
                  <a:pt x="2002708" y="0"/>
                </a:lnTo>
                <a:lnTo>
                  <a:pt x="1955438" y="12700"/>
                </a:lnTo>
                <a:lnTo>
                  <a:pt x="2433681" y="12700"/>
                </a:lnTo>
                <a:lnTo>
                  <a:pt x="2386411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97230" y="1247394"/>
            <a:ext cx="10073640" cy="70739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1910" rIns="0" bIns="0" rtlCol="0">
            <a:spAutoFit/>
          </a:bodyPr>
          <a:lstStyle/>
          <a:p>
            <a:pPr marL="91440" marR="687705">
              <a:lnSpc>
                <a:spcPct val="100000"/>
              </a:lnSpc>
              <a:spcBef>
                <a:spcPts val="330"/>
              </a:spcBef>
            </a:pPr>
            <a:r>
              <a:rPr sz="2000" spc="-5" dirty="0">
                <a:solidFill>
                  <a:srgbClr val="FFFFFF"/>
                </a:solidFill>
                <a:latin typeface="Agency FB"/>
                <a:cs typeface="Agency FB"/>
              </a:rPr>
              <a:t>Capturing and incorporating the voice of all stakeholders is vital to the success of the HHS // IHS HIT Modernization  Project. The I/T/U community will have the opportunity to engage in the following</a:t>
            </a:r>
            <a:r>
              <a:rPr sz="2000" spc="110" dirty="0">
                <a:solidFill>
                  <a:srgbClr val="FFFFFF"/>
                </a:solidFill>
                <a:latin typeface="Agency FB"/>
                <a:cs typeface="Agency FB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gency FB"/>
                <a:cs typeface="Agency FB"/>
              </a:rPr>
              <a:t>ways:</a:t>
            </a:r>
            <a:endParaRPr sz="2000">
              <a:latin typeface="Agency FB"/>
              <a:cs typeface="Agency FB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29285" y="2931763"/>
            <a:ext cx="1937385" cy="1370330"/>
          </a:xfrm>
          <a:custGeom>
            <a:avLst/>
            <a:gdLst/>
            <a:ahLst/>
            <a:cxnLst/>
            <a:rect l="l" t="t" r="r" b="b"/>
            <a:pathLst>
              <a:path w="1937384" h="1370329">
                <a:moveTo>
                  <a:pt x="983866" y="0"/>
                </a:moveTo>
                <a:lnTo>
                  <a:pt x="939116" y="791"/>
                </a:lnTo>
                <a:lnTo>
                  <a:pt x="894410" y="3035"/>
                </a:lnTo>
                <a:lnTo>
                  <a:pt x="849788" y="6731"/>
                </a:lnTo>
                <a:lnTo>
                  <a:pt x="805287" y="11879"/>
                </a:lnTo>
                <a:lnTo>
                  <a:pt x="760947" y="18477"/>
                </a:lnTo>
                <a:lnTo>
                  <a:pt x="716805" y="26525"/>
                </a:lnTo>
                <a:lnTo>
                  <a:pt x="672900" y="36022"/>
                </a:lnTo>
                <a:lnTo>
                  <a:pt x="629271" y="46968"/>
                </a:lnTo>
                <a:lnTo>
                  <a:pt x="585955" y="59361"/>
                </a:lnTo>
                <a:lnTo>
                  <a:pt x="542992" y="73202"/>
                </a:lnTo>
                <a:lnTo>
                  <a:pt x="500419" y="88489"/>
                </a:lnTo>
                <a:lnTo>
                  <a:pt x="458275" y="105223"/>
                </a:lnTo>
                <a:lnTo>
                  <a:pt x="416599" y="123401"/>
                </a:lnTo>
                <a:lnTo>
                  <a:pt x="375429" y="143024"/>
                </a:lnTo>
                <a:lnTo>
                  <a:pt x="334803" y="164090"/>
                </a:lnTo>
                <a:lnTo>
                  <a:pt x="294759" y="186600"/>
                </a:lnTo>
                <a:lnTo>
                  <a:pt x="255337" y="210552"/>
                </a:lnTo>
                <a:lnTo>
                  <a:pt x="216574" y="235946"/>
                </a:lnTo>
                <a:lnTo>
                  <a:pt x="178510" y="262781"/>
                </a:lnTo>
                <a:lnTo>
                  <a:pt x="141181" y="291056"/>
                </a:lnTo>
                <a:lnTo>
                  <a:pt x="104628" y="320772"/>
                </a:lnTo>
                <a:lnTo>
                  <a:pt x="68887" y="351926"/>
                </a:lnTo>
                <a:lnTo>
                  <a:pt x="33998" y="384518"/>
                </a:lnTo>
                <a:lnTo>
                  <a:pt x="0" y="418548"/>
                </a:lnTo>
                <a:lnTo>
                  <a:pt x="985723" y="1369994"/>
                </a:lnTo>
                <a:lnTo>
                  <a:pt x="1937169" y="384284"/>
                </a:lnTo>
                <a:lnTo>
                  <a:pt x="1901988" y="351477"/>
                </a:lnTo>
                <a:lnTo>
                  <a:pt x="1865968" y="320139"/>
                </a:lnTo>
                <a:lnTo>
                  <a:pt x="1829148" y="290268"/>
                </a:lnTo>
                <a:lnTo>
                  <a:pt x="1791567" y="261864"/>
                </a:lnTo>
                <a:lnTo>
                  <a:pt x="1753262" y="234927"/>
                </a:lnTo>
                <a:lnTo>
                  <a:pt x="1714272" y="209455"/>
                </a:lnTo>
                <a:lnTo>
                  <a:pt x="1674635" y="185447"/>
                </a:lnTo>
                <a:lnTo>
                  <a:pt x="1634391" y="162904"/>
                </a:lnTo>
                <a:lnTo>
                  <a:pt x="1593576" y="141825"/>
                </a:lnTo>
                <a:lnTo>
                  <a:pt x="1552231" y="122208"/>
                </a:lnTo>
                <a:lnTo>
                  <a:pt x="1510392" y="104054"/>
                </a:lnTo>
                <a:lnTo>
                  <a:pt x="1468099" y="87361"/>
                </a:lnTo>
                <a:lnTo>
                  <a:pt x="1425390" y="72128"/>
                </a:lnTo>
                <a:lnTo>
                  <a:pt x="1382303" y="58356"/>
                </a:lnTo>
                <a:lnTo>
                  <a:pt x="1338877" y="46043"/>
                </a:lnTo>
                <a:lnTo>
                  <a:pt x="1295150" y="35189"/>
                </a:lnTo>
                <a:lnTo>
                  <a:pt x="1251161" y="25794"/>
                </a:lnTo>
                <a:lnTo>
                  <a:pt x="1206948" y="17855"/>
                </a:lnTo>
                <a:lnTo>
                  <a:pt x="1162549" y="11373"/>
                </a:lnTo>
                <a:lnTo>
                  <a:pt x="1118003" y="6347"/>
                </a:lnTo>
                <a:lnTo>
                  <a:pt x="1073348" y="2777"/>
                </a:lnTo>
                <a:lnTo>
                  <a:pt x="1028623" y="661"/>
                </a:lnTo>
                <a:lnTo>
                  <a:pt x="9838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15001" y="3311442"/>
            <a:ext cx="1370330" cy="1937385"/>
          </a:xfrm>
          <a:custGeom>
            <a:avLst/>
            <a:gdLst/>
            <a:ahLst/>
            <a:cxnLst/>
            <a:rect l="l" t="t" r="r" b="b"/>
            <a:pathLst>
              <a:path w="1370329" h="1937385">
                <a:moveTo>
                  <a:pt x="951445" y="0"/>
                </a:moveTo>
                <a:lnTo>
                  <a:pt x="0" y="985723"/>
                </a:lnTo>
                <a:lnTo>
                  <a:pt x="985710" y="1937169"/>
                </a:lnTo>
                <a:lnTo>
                  <a:pt x="1018517" y="1901988"/>
                </a:lnTo>
                <a:lnTo>
                  <a:pt x="1049855" y="1865968"/>
                </a:lnTo>
                <a:lnTo>
                  <a:pt x="1079726" y="1829148"/>
                </a:lnTo>
                <a:lnTo>
                  <a:pt x="1108130" y="1791567"/>
                </a:lnTo>
                <a:lnTo>
                  <a:pt x="1135067" y="1753262"/>
                </a:lnTo>
                <a:lnTo>
                  <a:pt x="1160539" y="1714272"/>
                </a:lnTo>
                <a:lnTo>
                  <a:pt x="1184546" y="1674635"/>
                </a:lnTo>
                <a:lnTo>
                  <a:pt x="1207089" y="1634391"/>
                </a:lnTo>
                <a:lnTo>
                  <a:pt x="1228169" y="1593576"/>
                </a:lnTo>
                <a:lnTo>
                  <a:pt x="1247786" y="1552231"/>
                </a:lnTo>
                <a:lnTo>
                  <a:pt x="1265940" y="1510392"/>
                </a:lnTo>
                <a:lnTo>
                  <a:pt x="1282633" y="1468099"/>
                </a:lnTo>
                <a:lnTo>
                  <a:pt x="1297866" y="1425390"/>
                </a:lnTo>
                <a:lnTo>
                  <a:pt x="1311638" y="1382303"/>
                </a:lnTo>
                <a:lnTo>
                  <a:pt x="1323950" y="1338877"/>
                </a:lnTo>
                <a:lnTo>
                  <a:pt x="1334804" y="1295150"/>
                </a:lnTo>
                <a:lnTo>
                  <a:pt x="1344200" y="1251161"/>
                </a:lnTo>
                <a:lnTo>
                  <a:pt x="1352139" y="1206948"/>
                </a:lnTo>
                <a:lnTo>
                  <a:pt x="1358621" y="1162549"/>
                </a:lnTo>
                <a:lnTo>
                  <a:pt x="1363646" y="1118003"/>
                </a:lnTo>
                <a:lnTo>
                  <a:pt x="1367217" y="1073348"/>
                </a:lnTo>
                <a:lnTo>
                  <a:pt x="1369333" y="1028623"/>
                </a:lnTo>
                <a:lnTo>
                  <a:pt x="1369994" y="983866"/>
                </a:lnTo>
                <a:lnTo>
                  <a:pt x="1369203" y="939116"/>
                </a:lnTo>
                <a:lnTo>
                  <a:pt x="1366959" y="894410"/>
                </a:lnTo>
                <a:lnTo>
                  <a:pt x="1363262" y="849788"/>
                </a:lnTo>
                <a:lnTo>
                  <a:pt x="1358115" y="805287"/>
                </a:lnTo>
                <a:lnTo>
                  <a:pt x="1351517" y="760947"/>
                </a:lnTo>
                <a:lnTo>
                  <a:pt x="1343469" y="716805"/>
                </a:lnTo>
                <a:lnTo>
                  <a:pt x="1333972" y="672900"/>
                </a:lnTo>
                <a:lnTo>
                  <a:pt x="1323026" y="629271"/>
                </a:lnTo>
                <a:lnTo>
                  <a:pt x="1310633" y="585955"/>
                </a:lnTo>
                <a:lnTo>
                  <a:pt x="1296792" y="542992"/>
                </a:lnTo>
                <a:lnTo>
                  <a:pt x="1281504" y="500419"/>
                </a:lnTo>
                <a:lnTo>
                  <a:pt x="1264771" y="458275"/>
                </a:lnTo>
                <a:lnTo>
                  <a:pt x="1246593" y="416599"/>
                </a:lnTo>
                <a:lnTo>
                  <a:pt x="1226970" y="375429"/>
                </a:lnTo>
                <a:lnTo>
                  <a:pt x="1205904" y="334803"/>
                </a:lnTo>
                <a:lnTo>
                  <a:pt x="1183394" y="294759"/>
                </a:lnTo>
                <a:lnTo>
                  <a:pt x="1159442" y="255337"/>
                </a:lnTo>
                <a:lnTo>
                  <a:pt x="1134048" y="216574"/>
                </a:lnTo>
                <a:lnTo>
                  <a:pt x="1107213" y="178510"/>
                </a:lnTo>
                <a:lnTo>
                  <a:pt x="1078937" y="141181"/>
                </a:lnTo>
                <a:lnTo>
                  <a:pt x="1049222" y="104628"/>
                </a:lnTo>
                <a:lnTo>
                  <a:pt x="1018068" y="68887"/>
                </a:lnTo>
                <a:lnTo>
                  <a:pt x="985476" y="33998"/>
                </a:lnTo>
                <a:lnTo>
                  <a:pt x="951445" y="0"/>
                </a:lnTo>
                <a:close/>
              </a:path>
            </a:pathLst>
          </a:custGeom>
          <a:solidFill>
            <a:srgbClr val="CA9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63547" y="4297165"/>
            <a:ext cx="1937385" cy="1370330"/>
          </a:xfrm>
          <a:custGeom>
            <a:avLst/>
            <a:gdLst/>
            <a:ahLst/>
            <a:cxnLst/>
            <a:rect l="l" t="t" r="r" b="b"/>
            <a:pathLst>
              <a:path w="1937384" h="1370329">
                <a:moveTo>
                  <a:pt x="951445" y="0"/>
                </a:moveTo>
                <a:lnTo>
                  <a:pt x="0" y="985710"/>
                </a:lnTo>
                <a:lnTo>
                  <a:pt x="35180" y="1018517"/>
                </a:lnTo>
                <a:lnTo>
                  <a:pt x="71200" y="1049855"/>
                </a:lnTo>
                <a:lnTo>
                  <a:pt x="108020" y="1079726"/>
                </a:lnTo>
                <a:lnTo>
                  <a:pt x="145601" y="1108130"/>
                </a:lnTo>
                <a:lnTo>
                  <a:pt x="183906" y="1135067"/>
                </a:lnTo>
                <a:lnTo>
                  <a:pt x="222896" y="1160539"/>
                </a:lnTo>
                <a:lnTo>
                  <a:pt x="262533" y="1184546"/>
                </a:lnTo>
                <a:lnTo>
                  <a:pt x="302777" y="1207089"/>
                </a:lnTo>
                <a:lnTo>
                  <a:pt x="343592" y="1228169"/>
                </a:lnTo>
                <a:lnTo>
                  <a:pt x="384937" y="1247786"/>
                </a:lnTo>
                <a:lnTo>
                  <a:pt x="426776" y="1265940"/>
                </a:lnTo>
                <a:lnTo>
                  <a:pt x="469069" y="1282633"/>
                </a:lnTo>
                <a:lnTo>
                  <a:pt x="511778" y="1297866"/>
                </a:lnTo>
                <a:lnTo>
                  <a:pt x="554865" y="1311638"/>
                </a:lnTo>
                <a:lnTo>
                  <a:pt x="598291" y="1323950"/>
                </a:lnTo>
                <a:lnTo>
                  <a:pt x="642018" y="1334804"/>
                </a:lnTo>
                <a:lnTo>
                  <a:pt x="686007" y="1344200"/>
                </a:lnTo>
                <a:lnTo>
                  <a:pt x="730220" y="1352139"/>
                </a:lnTo>
                <a:lnTo>
                  <a:pt x="774619" y="1358621"/>
                </a:lnTo>
                <a:lnTo>
                  <a:pt x="819165" y="1363646"/>
                </a:lnTo>
                <a:lnTo>
                  <a:pt x="863820" y="1367217"/>
                </a:lnTo>
                <a:lnTo>
                  <a:pt x="908545" y="1369333"/>
                </a:lnTo>
                <a:lnTo>
                  <a:pt x="953302" y="1369994"/>
                </a:lnTo>
                <a:lnTo>
                  <a:pt x="998052" y="1369203"/>
                </a:lnTo>
                <a:lnTo>
                  <a:pt x="1042758" y="1366959"/>
                </a:lnTo>
                <a:lnTo>
                  <a:pt x="1087380" y="1363262"/>
                </a:lnTo>
                <a:lnTo>
                  <a:pt x="1131881" y="1358115"/>
                </a:lnTo>
                <a:lnTo>
                  <a:pt x="1176221" y="1351517"/>
                </a:lnTo>
                <a:lnTo>
                  <a:pt x="1220363" y="1343469"/>
                </a:lnTo>
                <a:lnTo>
                  <a:pt x="1264268" y="1333972"/>
                </a:lnTo>
                <a:lnTo>
                  <a:pt x="1307897" y="1323026"/>
                </a:lnTo>
                <a:lnTo>
                  <a:pt x="1351213" y="1310633"/>
                </a:lnTo>
                <a:lnTo>
                  <a:pt x="1394176" y="1296792"/>
                </a:lnTo>
                <a:lnTo>
                  <a:pt x="1436749" y="1281504"/>
                </a:lnTo>
                <a:lnTo>
                  <a:pt x="1478893" y="1264771"/>
                </a:lnTo>
                <a:lnTo>
                  <a:pt x="1520569" y="1246593"/>
                </a:lnTo>
                <a:lnTo>
                  <a:pt x="1561739" y="1226970"/>
                </a:lnTo>
                <a:lnTo>
                  <a:pt x="1602365" y="1205904"/>
                </a:lnTo>
                <a:lnTo>
                  <a:pt x="1642409" y="1183394"/>
                </a:lnTo>
                <a:lnTo>
                  <a:pt x="1681831" y="1159442"/>
                </a:lnTo>
                <a:lnTo>
                  <a:pt x="1720594" y="1134048"/>
                </a:lnTo>
                <a:lnTo>
                  <a:pt x="1758659" y="1107213"/>
                </a:lnTo>
                <a:lnTo>
                  <a:pt x="1795987" y="1078937"/>
                </a:lnTo>
                <a:lnTo>
                  <a:pt x="1832541" y="1049222"/>
                </a:lnTo>
                <a:lnTo>
                  <a:pt x="1868281" y="1018068"/>
                </a:lnTo>
                <a:lnTo>
                  <a:pt x="1903170" y="985476"/>
                </a:lnTo>
                <a:lnTo>
                  <a:pt x="1937169" y="951445"/>
                </a:lnTo>
                <a:lnTo>
                  <a:pt x="951445" y="0"/>
                </a:lnTo>
                <a:close/>
              </a:path>
            </a:pathLst>
          </a:custGeom>
          <a:solidFill>
            <a:srgbClr val="8E00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44998" y="3345709"/>
            <a:ext cx="1370330" cy="1937385"/>
          </a:xfrm>
          <a:custGeom>
            <a:avLst/>
            <a:gdLst/>
            <a:ahLst/>
            <a:cxnLst/>
            <a:rect l="l" t="t" r="r" b="b"/>
            <a:pathLst>
              <a:path w="1370329" h="1937385">
                <a:moveTo>
                  <a:pt x="384284" y="0"/>
                </a:moveTo>
                <a:lnTo>
                  <a:pt x="351477" y="35180"/>
                </a:lnTo>
                <a:lnTo>
                  <a:pt x="320139" y="71200"/>
                </a:lnTo>
                <a:lnTo>
                  <a:pt x="290268" y="108020"/>
                </a:lnTo>
                <a:lnTo>
                  <a:pt x="261864" y="145601"/>
                </a:lnTo>
                <a:lnTo>
                  <a:pt x="234927" y="183906"/>
                </a:lnTo>
                <a:lnTo>
                  <a:pt x="209455" y="222896"/>
                </a:lnTo>
                <a:lnTo>
                  <a:pt x="185447" y="262533"/>
                </a:lnTo>
                <a:lnTo>
                  <a:pt x="162904" y="302777"/>
                </a:lnTo>
                <a:lnTo>
                  <a:pt x="141825" y="343592"/>
                </a:lnTo>
                <a:lnTo>
                  <a:pt x="122208" y="384937"/>
                </a:lnTo>
                <a:lnTo>
                  <a:pt x="104054" y="426776"/>
                </a:lnTo>
                <a:lnTo>
                  <a:pt x="87361" y="469069"/>
                </a:lnTo>
                <a:lnTo>
                  <a:pt x="72128" y="511778"/>
                </a:lnTo>
                <a:lnTo>
                  <a:pt x="58356" y="554865"/>
                </a:lnTo>
                <a:lnTo>
                  <a:pt x="46043" y="598291"/>
                </a:lnTo>
                <a:lnTo>
                  <a:pt x="35189" y="642018"/>
                </a:lnTo>
                <a:lnTo>
                  <a:pt x="25794" y="686007"/>
                </a:lnTo>
                <a:lnTo>
                  <a:pt x="17855" y="730220"/>
                </a:lnTo>
                <a:lnTo>
                  <a:pt x="11373" y="774619"/>
                </a:lnTo>
                <a:lnTo>
                  <a:pt x="6347" y="819165"/>
                </a:lnTo>
                <a:lnTo>
                  <a:pt x="2777" y="863820"/>
                </a:lnTo>
                <a:lnTo>
                  <a:pt x="661" y="908545"/>
                </a:lnTo>
                <a:lnTo>
                  <a:pt x="0" y="953302"/>
                </a:lnTo>
                <a:lnTo>
                  <a:pt x="791" y="998052"/>
                </a:lnTo>
                <a:lnTo>
                  <a:pt x="3035" y="1042758"/>
                </a:lnTo>
                <a:lnTo>
                  <a:pt x="6731" y="1087380"/>
                </a:lnTo>
                <a:lnTo>
                  <a:pt x="11879" y="1131881"/>
                </a:lnTo>
                <a:lnTo>
                  <a:pt x="18477" y="1176221"/>
                </a:lnTo>
                <a:lnTo>
                  <a:pt x="26525" y="1220363"/>
                </a:lnTo>
                <a:lnTo>
                  <a:pt x="36022" y="1264268"/>
                </a:lnTo>
                <a:lnTo>
                  <a:pt x="46968" y="1307897"/>
                </a:lnTo>
                <a:lnTo>
                  <a:pt x="59361" y="1351213"/>
                </a:lnTo>
                <a:lnTo>
                  <a:pt x="73202" y="1394176"/>
                </a:lnTo>
                <a:lnTo>
                  <a:pt x="88489" y="1436749"/>
                </a:lnTo>
                <a:lnTo>
                  <a:pt x="105223" y="1478893"/>
                </a:lnTo>
                <a:lnTo>
                  <a:pt x="123401" y="1520569"/>
                </a:lnTo>
                <a:lnTo>
                  <a:pt x="143024" y="1561739"/>
                </a:lnTo>
                <a:lnTo>
                  <a:pt x="164090" y="1602365"/>
                </a:lnTo>
                <a:lnTo>
                  <a:pt x="186600" y="1642409"/>
                </a:lnTo>
                <a:lnTo>
                  <a:pt x="210552" y="1681831"/>
                </a:lnTo>
                <a:lnTo>
                  <a:pt x="235946" y="1720594"/>
                </a:lnTo>
                <a:lnTo>
                  <a:pt x="262781" y="1758659"/>
                </a:lnTo>
                <a:lnTo>
                  <a:pt x="291056" y="1795987"/>
                </a:lnTo>
                <a:lnTo>
                  <a:pt x="320772" y="1832541"/>
                </a:lnTo>
                <a:lnTo>
                  <a:pt x="351926" y="1868281"/>
                </a:lnTo>
                <a:lnTo>
                  <a:pt x="384518" y="1903170"/>
                </a:lnTo>
                <a:lnTo>
                  <a:pt x="418548" y="1937169"/>
                </a:lnTo>
                <a:lnTo>
                  <a:pt x="1369994" y="951445"/>
                </a:lnTo>
                <a:lnTo>
                  <a:pt x="3842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7639" y="6568249"/>
            <a:ext cx="1098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57309" y="6569202"/>
            <a:ext cx="92964" cy="91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276168" y="6471144"/>
            <a:ext cx="271843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1A485F"/>
                </a:solidFill>
                <a:latin typeface="Calibri"/>
                <a:cs typeface="Calibri"/>
              </a:rPr>
              <a:t>HHS // IHS </a:t>
            </a:r>
            <a:r>
              <a:rPr sz="1400" spc="-5" dirty="0">
                <a:solidFill>
                  <a:srgbClr val="6A6A6A"/>
                </a:solidFill>
                <a:latin typeface="Calibri"/>
                <a:cs typeface="Calibri"/>
              </a:rPr>
              <a:t>HIT Modernization</a:t>
            </a:r>
            <a:r>
              <a:rPr sz="1400" spc="-25" dirty="0">
                <a:solidFill>
                  <a:srgbClr val="6A6A6A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485F"/>
                </a:solidFill>
                <a:latin typeface="Calibri"/>
                <a:cs typeface="Calibri"/>
              </a:rPr>
              <a:t>Project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084564" y="6569202"/>
            <a:ext cx="92964" cy="91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30818" y="6569202"/>
            <a:ext cx="92964" cy="914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19" y="1040130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8E00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856976" y="136397"/>
            <a:ext cx="1335023" cy="14026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4884" y="1158239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3444" y="1097280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CA9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93370" y="184786"/>
            <a:ext cx="39827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00"/>
                </a:solidFill>
              </a:rPr>
              <a:t>Stakeholder</a:t>
            </a:r>
            <a:r>
              <a:rPr sz="4000" spc="-60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Engagement</a:t>
            </a:r>
            <a:endParaRPr sz="4000"/>
          </a:p>
        </p:txBody>
      </p:sp>
      <p:sp>
        <p:nvSpPr>
          <p:cNvPr id="18" name="object 18"/>
          <p:cNvSpPr txBox="1"/>
          <p:nvPr/>
        </p:nvSpPr>
        <p:spPr>
          <a:xfrm>
            <a:off x="4656582" y="2009394"/>
            <a:ext cx="2155190" cy="814705"/>
          </a:xfrm>
          <a:prstGeom prst="rect">
            <a:avLst/>
          </a:prstGeom>
          <a:solidFill>
            <a:srgbClr val="378AAA">
              <a:alpha val="79998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152400">
              <a:lnSpc>
                <a:spcPts val="2085"/>
              </a:lnSpc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Actively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engage</a:t>
            </a:r>
            <a:endParaRPr sz="1800">
              <a:latin typeface="Century Gothic"/>
              <a:cs typeface="Century Gothic"/>
            </a:endParaRPr>
          </a:p>
          <a:p>
            <a:pPr marL="613410" marR="157480" indent="-447675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in Community</a:t>
            </a:r>
            <a:r>
              <a:rPr sz="18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of  Practice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89292" y="2840735"/>
            <a:ext cx="2155190" cy="815340"/>
          </a:xfrm>
          <a:prstGeom prst="rect">
            <a:avLst/>
          </a:prstGeom>
          <a:solidFill>
            <a:srgbClr val="378AAA">
              <a:alpha val="79998"/>
            </a:srgbClr>
          </a:solidFill>
        </p:spPr>
        <p:txBody>
          <a:bodyPr vert="horz" wrap="square" lIns="0" tIns="36830" rIns="0" bIns="0" rtlCol="0">
            <a:spAutoFit/>
          </a:bodyPr>
          <a:lstStyle/>
          <a:p>
            <a:pPr marL="160655" marR="153670" indent="-635" algn="ctr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Representation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on 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Technical</a:t>
            </a:r>
            <a:r>
              <a:rPr sz="16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Advisory  Commission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89292" y="5053584"/>
            <a:ext cx="2155190" cy="815340"/>
          </a:xfrm>
          <a:prstGeom prst="rect">
            <a:avLst/>
          </a:prstGeom>
          <a:solidFill>
            <a:srgbClr val="378AAA">
              <a:alpha val="79998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304800" marR="296545" indent="-635" algn="ctr">
              <a:lnSpc>
                <a:spcPts val="2160"/>
              </a:lnSpc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Complete  Data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Call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Qu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io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nnai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62678" y="6019800"/>
            <a:ext cx="2155190" cy="815340"/>
          </a:xfrm>
          <a:custGeom>
            <a:avLst/>
            <a:gdLst/>
            <a:ahLst/>
            <a:cxnLst/>
            <a:rect l="l" t="t" r="r" b="b"/>
            <a:pathLst>
              <a:path w="2155190" h="815340">
                <a:moveTo>
                  <a:pt x="0" y="0"/>
                </a:moveTo>
                <a:lnTo>
                  <a:pt x="2154935" y="0"/>
                </a:lnTo>
                <a:lnTo>
                  <a:pt x="2154935" y="815340"/>
                </a:lnTo>
                <a:lnTo>
                  <a:pt x="0" y="815340"/>
                </a:lnTo>
                <a:lnTo>
                  <a:pt x="0" y="0"/>
                </a:lnTo>
                <a:close/>
              </a:path>
            </a:pathLst>
          </a:custGeom>
          <a:solidFill>
            <a:srgbClr val="378AAA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771307" y="6134879"/>
            <a:ext cx="19380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5010" marR="5080" indent="-70294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Participate in</a:t>
            </a:r>
            <a:r>
              <a:rPr sz="18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Site  Visits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88820" y="5069585"/>
            <a:ext cx="2155190" cy="815340"/>
          </a:xfrm>
          <a:prstGeom prst="rect">
            <a:avLst/>
          </a:prstGeom>
          <a:solidFill>
            <a:srgbClr val="378AAA">
              <a:alpha val="79998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198755" marR="190500" indent="-1270" algn="ctr">
              <a:lnSpc>
                <a:spcPts val="2160"/>
              </a:lnSpc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Participate in  Su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b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jec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t-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peci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fic  Focus</a:t>
            </a:r>
            <a:r>
              <a:rPr sz="18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Sessions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11679" y="2840735"/>
            <a:ext cx="2155190" cy="815340"/>
          </a:xfrm>
          <a:prstGeom prst="rect">
            <a:avLst/>
          </a:prstGeom>
          <a:solidFill>
            <a:srgbClr val="378AAA">
              <a:alpha val="79998"/>
            </a:srgbClr>
          </a:solidFill>
        </p:spPr>
        <p:txBody>
          <a:bodyPr vert="horz" wrap="square" lIns="0" tIns="127635" rIns="0" bIns="0" rtlCol="0">
            <a:spAutoFit/>
          </a:bodyPr>
          <a:lstStyle/>
          <a:p>
            <a:pPr marL="236220" marR="227965" indent="109220">
              <a:lnSpc>
                <a:spcPct val="100000"/>
              </a:lnSpc>
              <a:spcBef>
                <a:spcPts val="1005"/>
              </a:spcBef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Participate in  HIMSS</a:t>
            </a:r>
            <a:r>
              <a:rPr sz="18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Activities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39" y="6568249"/>
            <a:ext cx="1098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entury Gothic"/>
                <a:cs typeface="Century Gothic"/>
              </a:rPr>
              <a:t>5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57309" y="6569202"/>
            <a:ext cx="92964" cy="91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84564" y="6569202"/>
            <a:ext cx="92964" cy="91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30818" y="6569202"/>
            <a:ext cx="92964" cy="914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19" y="1040130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8E00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56976" y="136397"/>
            <a:ext cx="1335023" cy="14026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4884" y="1158239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3444" y="1097280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CA9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93370" y="133732"/>
            <a:ext cx="748665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5" dirty="0">
                <a:solidFill>
                  <a:srgbClr val="000000"/>
                </a:solidFill>
                <a:latin typeface="Calibri"/>
                <a:cs typeface="Calibri"/>
              </a:rPr>
              <a:t>Project </a:t>
            </a:r>
            <a:r>
              <a:rPr sz="4400" spc="-10" dirty="0">
                <a:solidFill>
                  <a:srgbClr val="000000"/>
                </a:solidFill>
                <a:latin typeface="Calibri"/>
                <a:cs typeface="Calibri"/>
              </a:rPr>
              <a:t>Highlights </a:t>
            </a:r>
            <a:r>
              <a:rPr sz="4400" spc="-5" dirty="0">
                <a:solidFill>
                  <a:srgbClr val="000000"/>
                </a:solidFill>
                <a:latin typeface="Calibri"/>
                <a:cs typeface="Calibri"/>
              </a:rPr>
              <a:t>&amp; </a:t>
            </a:r>
            <a:r>
              <a:rPr sz="4400" spc="-15" dirty="0">
                <a:solidFill>
                  <a:srgbClr val="000000"/>
                </a:solidFill>
                <a:latin typeface="Calibri"/>
                <a:cs typeface="Calibri"/>
              </a:rPr>
              <a:t>Site</a:t>
            </a:r>
            <a:r>
              <a:rPr sz="44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000000"/>
                </a:solidFill>
                <a:latin typeface="Calibri"/>
                <a:cs typeface="Calibri"/>
              </a:rPr>
              <a:t>Findings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6084" y="6394077"/>
            <a:ext cx="2558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methodology being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utilized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00100" y="1019186"/>
            <a:ext cx="6394450" cy="5690870"/>
          </a:xfrm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400" b="1" spc="-10" dirty="0">
                <a:latin typeface="Calibri"/>
                <a:cs typeface="Calibri"/>
              </a:rPr>
              <a:t>Site </a:t>
            </a:r>
            <a:r>
              <a:rPr sz="2400" b="1" spc="-5" dirty="0">
                <a:latin typeface="Calibri"/>
                <a:cs typeface="Calibri"/>
              </a:rPr>
              <a:t>Visit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Findings</a:t>
            </a:r>
            <a:endParaRPr sz="2400">
              <a:latin typeface="Calibri"/>
              <a:cs typeface="Calibri"/>
            </a:endParaRPr>
          </a:p>
          <a:p>
            <a:pPr marL="461645" marR="1108075" indent="-285750">
              <a:lnSpc>
                <a:spcPct val="100000"/>
              </a:lnSpc>
              <a:spcBef>
                <a:spcPts val="1035"/>
              </a:spcBef>
              <a:buFont typeface="Wingdings"/>
              <a:buChar char=""/>
              <a:tabLst>
                <a:tab pos="514350" algn="l"/>
                <a:tab pos="514984" algn="l"/>
              </a:tabLst>
            </a:pPr>
            <a:r>
              <a:rPr dirty="0"/>
              <a:t>	</a:t>
            </a:r>
            <a:r>
              <a:rPr sz="1800" spc="-15" dirty="0">
                <a:latin typeface="Calibri"/>
                <a:cs typeface="Calibri"/>
              </a:rPr>
              <a:t>“It’s </a:t>
            </a:r>
            <a:r>
              <a:rPr sz="1800" spc="-10" dirty="0">
                <a:latin typeface="Calibri"/>
                <a:cs typeface="Calibri"/>
              </a:rPr>
              <a:t>important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10" dirty="0">
                <a:latin typeface="Calibri"/>
                <a:cs typeface="Calibri"/>
              </a:rPr>
              <a:t>focus </a:t>
            </a:r>
            <a:r>
              <a:rPr sz="1800" spc="-5" dirty="0">
                <a:latin typeface="Calibri"/>
                <a:cs typeface="Calibri"/>
              </a:rPr>
              <a:t>on the </a:t>
            </a:r>
            <a:r>
              <a:rPr sz="1800" spc="-10" dirty="0">
                <a:latin typeface="Calibri"/>
                <a:cs typeface="Calibri"/>
              </a:rPr>
              <a:t>interoperability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interface </a:t>
            </a:r>
            <a:r>
              <a:rPr sz="1800" spc="-5" dirty="0">
                <a:latin typeface="Calibri"/>
                <a:cs typeface="Calibri"/>
              </a:rPr>
              <a:t>because </a:t>
            </a:r>
            <a:r>
              <a:rPr sz="1800" spc="-10" dirty="0">
                <a:latin typeface="Calibri"/>
                <a:cs typeface="Calibri"/>
              </a:rPr>
              <a:t>that </a:t>
            </a:r>
            <a:r>
              <a:rPr sz="1800" dirty="0">
                <a:latin typeface="Calibri"/>
                <a:cs typeface="Calibri"/>
              </a:rPr>
              <a:t>is </a:t>
            </a:r>
            <a:r>
              <a:rPr sz="1800" spc="-10" dirty="0">
                <a:latin typeface="Calibri"/>
                <a:cs typeface="Calibri"/>
              </a:rPr>
              <a:t>where </a:t>
            </a:r>
            <a:r>
              <a:rPr sz="1800" spc="-5" dirty="0">
                <a:latin typeface="Calibri"/>
                <a:cs typeface="Calibri"/>
              </a:rPr>
              <a:t>the rubber  meets the </a:t>
            </a:r>
            <a:r>
              <a:rPr sz="1800" spc="-10" dirty="0">
                <a:latin typeface="Calibri"/>
                <a:cs typeface="Calibri"/>
              </a:rPr>
              <a:t>road. </a:t>
            </a:r>
            <a:r>
              <a:rPr sz="1800" spc="-5" dirty="0">
                <a:latin typeface="Calibri"/>
                <a:cs typeface="Calibri"/>
              </a:rPr>
              <a:t>Because </a:t>
            </a:r>
            <a:r>
              <a:rPr sz="1800" dirty="0">
                <a:latin typeface="Calibri"/>
                <a:cs typeface="Calibri"/>
              </a:rPr>
              <a:t>RPMS </a:t>
            </a:r>
            <a:r>
              <a:rPr sz="1800" spc="-5" dirty="0">
                <a:latin typeface="Calibri"/>
                <a:cs typeface="Calibri"/>
              </a:rPr>
              <a:t>does not </a:t>
            </a:r>
            <a:r>
              <a:rPr sz="1800" spc="-15" dirty="0">
                <a:latin typeface="Calibri"/>
                <a:cs typeface="Calibri"/>
              </a:rPr>
              <a:t>always </a:t>
            </a:r>
            <a:r>
              <a:rPr sz="1800" spc="-10" dirty="0">
                <a:latin typeface="Calibri"/>
                <a:cs typeface="Calibri"/>
              </a:rPr>
              <a:t>talk 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others.”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61645" marR="1082675" indent="-285750">
              <a:lnSpc>
                <a:spcPct val="100000"/>
              </a:lnSpc>
              <a:buFont typeface="Wingdings"/>
              <a:buChar char=""/>
              <a:tabLst>
                <a:tab pos="462280" algn="l"/>
              </a:tabLst>
            </a:pPr>
            <a:r>
              <a:rPr sz="1800" dirty="0">
                <a:latin typeface="Calibri"/>
                <a:cs typeface="Calibri"/>
              </a:rPr>
              <a:t>“I </a:t>
            </a:r>
            <a:r>
              <a:rPr sz="1800" spc="-15" dirty="0">
                <a:latin typeface="Calibri"/>
                <a:cs typeface="Calibri"/>
              </a:rPr>
              <a:t>feel </a:t>
            </a:r>
            <a:r>
              <a:rPr sz="1800" spc="-20" dirty="0">
                <a:latin typeface="Calibri"/>
                <a:cs typeface="Calibri"/>
              </a:rPr>
              <a:t>like </a:t>
            </a:r>
            <a:r>
              <a:rPr sz="1800" dirty="0">
                <a:latin typeface="Calibri"/>
                <a:cs typeface="Calibri"/>
              </a:rPr>
              <a:t>it </a:t>
            </a:r>
            <a:r>
              <a:rPr sz="1800" spc="-15" dirty="0">
                <a:latin typeface="Calibri"/>
                <a:cs typeface="Calibri"/>
              </a:rPr>
              <a:t>works </a:t>
            </a:r>
            <a:r>
              <a:rPr sz="1800" dirty="0">
                <a:latin typeface="Calibri"/>
                <a:cs typeface="Calibri"/>
              </a:rPr>
              <a:t>if </a:t>
            </a:r>
            <a:r>
              <a:rPr sz="1800" spc="-10" dirty="0">
                <a:latin typeface="Calibri"/>
                <a:cs typeface="Calibri"/>
              </a:rPr>
              <a:t>you </a:t>
            </a:r>
            <a:r>
              <a:rPr sz="1800" spc="-5" dirty="0">
                <a:latin typeface="Calibri"/>
                <a:cs typeface="Calibri"/>
              </a:rPr>
              <a:t>know how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use it. </a:t>
            </a:r>
            <a:r>
              <a:rPr sz="1800" spc="-15" dirty="0">
                <a:latin typeface="Calibri"/>
                <a:cs typeface="Calibri"/>
              </a:rPr>
              <a:t>It’s </a:t>
            </a:r>
            <a:r>
              <a:rPr sz="1800" spc="-5" dirty="0">
                <a:latin typeface="Calibri"/>
                <a:cs typeface="Calibri"/>
              </a:rPr>
              <a:t>not 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10" dirty="0">
                <a:latin typeface="Calibri"/>
                <a:cs typeface="Calibri"/>
              </a:rPr>
              <a:t>intuitive program. </a:t>
            </a:r>
            <a:r>
              <a:rPr sz="1800" spc="-5" dirty="0">
                <a:latin typeface="Calibri"/>
                <a:cs typeface="Calibri"/>
              </a:rPr>
              <a:t>The training isn’t </a:t>
            </a:r>
            <a:r>
              <a:rPr sz="1800" spc="-10" dirty="0">
                <a:latin typeface="Calibri"/>
                <a:cs typeface="Calibri"/>
              </a:rPr>
              <a:t>helpful—it’s  </a:t>
            </a:r>
            <a:r>
              <a:rPr sz="1800" spc="-5" dirty="0">
                <a:latin typeface="Calibri"/>
                <a:cs typeface="Calibri"/>
              </a:rPr>
              <a:t>either so basic </a:t>
            </a:r>
            <a:r>
              <a:rPr sz="1800" dirty="0">
                <a:latin typeface="Calibri"/>
                <a:cs typeface="Calibri"/>
              </a:rPr>
              <a:t>I </a:t>
            </a:r>
            <a:r>
              <a:rPr sz="1800" spc="-5" dirty="0">
                <a:latin typeface="Calibri"/>
                <a:cs typeface="Calibri"/>
              </a:rPr>
              <a:t>don’t need </a:t>
            </a:r>
            <a:r>
              <a:rPr sz="1800" dirty="0">
                <a:latin typeface="Calibri"/>
                <a:cs typeface="Calibri"/>
              </a:rPr>
              <a:t>it </a:t>
            </a:r>
            <a:r>
              <a:rPr sz="1800" spc="-5" dirty="0">
                <a:latin typeface="Calibri"/>
                <a:cs typeface="Calibri"/>
              </a:rPr>
              <a:t>or </a:t>
            </a:r>
            <a:r>
              <a:rPr sz="1800" spc="-15" dirty="0">
                <a:latin typeface="Calibri"/>
                <a:cs typeface="Calibri"/>
              </a:rPr>
              <a:t>it’s </a:t>
            </a:r>
            <a:r>
              <a:rPr sz="1800" spc="-5" dirty="0">
                <a:latin typeface="Calibri"/>
                <a:cs typeface="Calibri"/>
              </a:rPr>
              <a:t>not helpful. </a:t>
            </a:r>
            <a:r>
              <a:rPr sz="1800" spc="-15" dirty="0">
                <a:latin typeface="Calibri"/>
                <a:cs typeface="Calibri"/>
              </a:rPr>
              <a:t>It’s  </a:t>
            </a:r>
            <a:r>
              <a:rPr sz="1800" spc="-5" dirty="0">
                <a:latin typeface="Calibri"/>
                <a:cs typeface="Calibri"/>
              </a:rPr>
              <a:t>not </a:t>
            </a:r>
            <a:r>
              <a:rPr sz="1800" spc="-20" dirty="0">
                <a:latin typeface="Calibri"/>
                <a:cs typeface="Calibri"/>
              </a:rPr>
              <a:t>intuitive.”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61645" marR="1148715" indent="-285750" algn="just">
              <a:lnSpc>
                <a:spcPct val="100000"/>
              </a:lnSpc>
              <a:buFont typeface="Wingdings"/>
              <a:buChar char=""/>
              <a:tabLst>
                <a:tab pos="462280" algn="l"/>
              </a:tabLst>
            </a:pPr>
            <a:r>
              <a:rPr sz="1800" dirty="0">
                <a:latin typeface="Calibri"/>
                <a:cs typeface="Calibri"/>
              </a:rPr>
              <a:t>“I </a:t>
            </a:r>
            <a:r>
              <a:rPr sz="1800" spc="-15" dirty="0">
                <a:latin typeface="Calibri"/>
                <a:cs typeface="Calibri"/>
              </a:rPr>
              <a:t>have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dream that maybe </a:t>
            </a:r>
            <a:r>
              <a:rPr sz="1800" spc="-5" dirty="0">
                <a:latin typeface="Calibri"/>
                <a:cs typeface="Calibri"/>
              </a:rPr>
              <a:t>one </a:t>
            </a:r>
            <a:r>
              <a:rPr sz="1800" spc="-15" dirty="0">
                <a:latin typeface="Calibri"/>
                <a:cs typeface="Calibri"/>
              </a:rPr>
              <a:t>day we </a:t>
            </a:r>
            <a:r>
              <a:rPr sz="1800" spc="-10" dirty="0">
                <a:latin typeface="Calibri"/>
                <a:cs typeface="Calibri"/>
              </a:rPr>
              <a:t>won’t </a:t>
            </a:r>
            <a:r>
              <a:rPr sz="1800" spc="-15" dirty="0">
                <a:latin typeface="Calibri"/>
                <a:cs typeface="Calibri"/>
              </a:rPr>
              <a:t>have  </a:t>
            </a:r>
            <a:r>
              <a:rPr sz="1800" dirty="0">
                <a:latin typeface="Calibri"/>
                <a:cs typeface="Calibri"/>
              </a:rPr>
              <a:t>all </a:t>
            </a:r>
            <a:r>
              <a:rPr sz="1800" spc="-5" dirty="0">
                <a:latin typeface="Calibri"/>
                <a:cs typeface="Calibri"/>
              </a:rPr>
              <a:t>these million of </a:t>
            </a:r>
            <a:r>
              <a:rPr sz="1800" spc="-10" dirty="0">
                <a:latin typeface="Calibri"/>
                <a:cs typeface="Calibri"/>
              </a:rPr>
              <a:t>databases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EHRs, everything  will </a:t>
            </a:r>
            <a:r>
              <a:rPr sz="1800" dirty="0">
                <a:latin typeface="Calibri"/>
                <a:cs typeface="Calibri"/>
              </a:rPr>
              <a:t>be in </a:t>
            </a:r>
            <a:r>
              <a:rPr sz="1800" spc="-5" dirty="0">
                <a:latin typeface="Calibri"/>
                <a:cs typeface="Calibri"/>
              </a:rPr>
              <a:t>the same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place.”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61645" marR="1247775" indent="-285750">
              <a:lnSpc>
                <a:spcPct val="100000"/>
              </a:lnSpc>
              <a:buFont typeface="Wingdings"/>
              <a:buChar char=""/>
              <a:tabLst>
                <a:tab pos="462280" algn="l"/>
              </a:tabLst>
            </a:pPr>
            <a:r>
              <a:rPr sz="1800" spc="-10" dirty="0">
                <a:latin typeface="Calibri"/>
                <a:cs typeface="Calibri"/>
              </a:rPr>
              <a:t>Information </a:t>
            </a:r>
            <a:r>
              <a:rPr sz="1800" spc="-5" dirty="0">
                <a:latin typeface="Calibri"/>
                <a:cs typeface="Calibri"/>
              </a:rPr>
              <a:t>appears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be </a:t>
            </a:r>
            <a:r>
              <a:rPr sz="1800" spc="-10" dirty="0">
                <a:latin typeface="Calibri"/>
                <a:cs typeface="Calibri"/>
              </a:rPr>
              <a:t>lost,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users </a:t>
            </a:r>
            <a:r>
              <a:rPr sz="1800" spc="-5" dirty="0">
                <a:latin typeface="Calibri"/>
                <a:cs typeface="Calibri"/>
              </a:rPr>
              <a:t>cannot  </a:t>
            </a:r>
            <a:r>
              <a:rPr sz="1800" spc="-10" dirty="0">
                <a:latin typeface="Calibri"/>
                <a:cs typeface="Calibri"/>
              </a:rPr>
              <a:t>track </a:t>
            </a:r>
            <a:r>
              <a:rPr sz="1800" dirty="0">
                <a:latin typeface="Calibri"/>
                <a:cs typeface="Calibri"/>
              </a:rPr>
              <a:t>it </a:t>
            </a:r>
            <a:r>
              <a:rPr sz="1800" spc="-5" dirty="0">
                <a:latin typeface="Calibri"/>
                <a:cs typeface="Calibri"/>
              </a:rPr>
              <a:t>enough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10" dirty="0">
                <a:latin typeface="Calibri"/>
                <a:cs typeface="Calibri"/>
              </a:rPr>
              <a:t>understand what </a:t>
            </a:r>
            <a:r>
              <a:rPr sz="1800" spc="-5" dirty="0">
                <a:latin typeface="Calibri"/>
                <a:cs typeface="Calibri"/>
              </a:rPr>
              <a:t>happened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15" dirty="0">
                <a:latin typeface="Calibri"/>
                <a:cs typeface="Calibri"/>
              </a:rPr>
              <a:t>prevent </a:t>
            </a:r>
            <a:r>
              <a:rPr sz="1800" dirty="0">
                <a:latin typeface="Calibri"/>
                <a:cs typeface="Calibri"/>
              </a:rPr>
              <a:t>it </a:t>
            </a:r>
            <a:r>
              <a:rPr sz="1800" spc="-10" dirty="0">
                <a:latin typeface="Calibri"/>
                <a:cs typeface="Calibri"/>
              </a:rPr>
              <a:t>from </a:t>
            </a:r>
            <a:r>
              <a:rPr sz="1800" spc="-5" dirty="0">
                <a:latin typeface="Calibri"/>
                <a:cs typeface="Calibri"/>
              </a:rPr>
              <a:t>happening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future.</a:t>
            </a:r>
            <a:endParaRPr sz="1800">
              <a:latin typeface="Calibri"/>
              <a:cs typeface="Calibri"/>
            </a:endParaRPr>
          </a:p>
          <a:p>
            <a:pPr marL="3688715">
              <a:lnSpc>
                <a:spcPct val="100000"/>
              </a:lnSpc>
              <a:spcBef>
                <a:spcPts val="910"/>
              </a:spcBef>
            </a:pPr>
            <a:r>
              <a:rPr sz="1400" spc="-5" dirty="0">
                <a:solidFill>
                  <a:srgbClr val="1A485F"/>
                </a:solidFill>
                <a:latin typeface="Calibri"/>
                <a:cs typeface="Calibri"/>
              </a:rPr>
              <a:t>HHS // IHS </a:t>
            </a:r>
            <a:r>
              <a:rPr sz="1400" spc="-5" dirty="0">
                <a:solidFill>
                  <a:srgbClr val="6A6A6A"/>
                </a:solidFill>
                <a:latin typeface="Calibri"/>
                <a:cs typeface="Calibri"/>
              </a:rPr>
              <a:t>HIT Modernization</a:t>
            </a:r>
            <a:r>
              <a:rPr sz="1400" spc="-25" dirty="0">
                <a:solidFill>
                  <a:srgbClr val="6A6A6A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485F"/>
                </a:solidFill>
                <a:latin typeface="Calibri"/>
                <a:cs typeface="Calibri"/>
              </a:rPr>
              <a:t>Project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4460" y="1052767"/>
            <a:ext cx="4936490" cy="5367020"/>
          </a:xfrm>
          <a:prstGeom prst="rect">
            <a:avLst/>
          </a:prstGeom>
        </p:spPr>
        <p:txBody>
          <a:bodyPr vert="horz" wrap="square" lIns="0" tIns="191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sz="2400" b="1" spc="-10" dirty="0">
                <a:latin typeface="Calibri"/>
                <a:cs typeface="Calibri"/>
              </a:rPr>
              <a:t>Project </a:t>
            </a:r>
            <a:r>
              <a:rPr sz="2400" b="1" spc="-5" dirty="0">
                <a:latin typeface="Calibri"/>
                <a:cs typeface="Calibri"/>
              </a:rPr>
              <a:t>Highlights</a:t>
            </a:r>
            <a:endParaRPr sz="2400">
              <a:latin typeface="Calibri"/>
              <a:cs typeface="Calibri"/>
            </a:endParaRPr>
          </a:p>
          <a:p>
            <a:pPr marL="393700" indent="-285750">
              <a:lnSpc>
                <a:spcPct val="100000"/>
              </a:lnSpc>
              <a:spcBef>
                <a:spcPts val="1050"/>
              </a:spcBef>
              <a:buFont typeface="Wingdings"/>
              <a:buChar char=""/>
              <a:tabLst>
                <a:tab pos="394335" algn="l"/>
              </a:tabLst>
            </a:pPr>
            <a:r>
              <a:rPr sz="1800" spc="-5" dirty="0">
                <a:latin typeface="Calibri"/>
                <a:cs typeface="Calibri"/>
              </a:rPr>
              <a:t>36 </a:t>
            </a:r>
            <a:r>
              <a:rPr sz="1800" spc="-10" dirty="0">
                <a:latin typeface="Calibri"/>
                <a:cs typeface="Calibri"/>
              </a:rPr>
              <a:t>Sites </a:t>
            </a:r>
            <a:r>
              <a:rPr sz="1800" spc="-30" dirty="0">
                <a:latin typeface="Calibri"/>
                <a:cs typeface="Calibri"/>
              </a:rPr>
              <a:t>Targeted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Visits </a:t>
            </a:r>
            <a:r>
              <a:rPr sz="1800" spc="-10" dirty="0">
                <a:latin typeface="Calibri"/>
                <a:cs typeface="Calibri"/>
              </a:rPr>
              <a:t>across </a:t>
            </a:r>
            <a:r>
              <a:rPr sz="1800" dirty="0">
                <a:latin typeface="Calibri"/>
                <a:cs typeface="Calibri"/>
              </a:rPr>
              <a:t>all </a:t>
            </a:r>
            <a:r>
              <a:rPr sz="1800" spc="-5" dirty="0">
                <a:latin typeface="Calibri"/>
                <a:cs typeface="Calibri"/>
              </a:rPr>
              <a:t>12 </a:t>
            </a:r>
            <a:r>
              <a:rPr sz="1800" dirty="0">
                <a:latin typeface="Calibri"/>
                <a:cs typeface="Calibri"/>
              </a:rPr>
              <a:t>IHS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areas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"/>
            </a:pPr>
            <a:endParaRPr sz="1850">
              <a:latin typeface="Times New Roman"/>
              <a:cs typeface="Times New Roman"/>
            </a:endParaRPr>
          </a:p>
          <a:p>
            <a:pPr marL="393700" marR="71120" indent="-285750">
              <a:lnSpc>
                <a:spcPct val="100000"/>
              </a:lnSpc>
              <a:buFont typeface="Wingdings"/>
              <a:buChar char=""/>
              <a:tabLst>
                <a:tab pos="446405" algn="l"/>
                <a:tab pos="447040" algn="l"/>
              </a:tabLst>
            </a:pPr>
            <a:r>
              <a:rPr dirty="0"/>
              <a:t>	</a:t>
            </a:r>
            <a:r>
              <a:rPr sz="1800" spc="-10" dirty="0">
                <a:latin typeface="Calibri"/>
                <a:cs typeface="Calibri"/>
              </a:rPr>
              <a:t>Legacy </a:t>
            </a:r>
            <a:r>
              <a:rPr sz="1800" spc="-5" dirty="0">
                <a:latin typeface="Calibri"/>
                <a:cs typeface="Calibri"/>
              </a:rPr>
              <a:t>Assessment </a:t>
            </a:r>
            <a:r>
              <a:rPr sz="1800" spc="-10" dirty="0">
                <a:latin typeface="Calibri"/>
                <a:cs typeface="Calibri"/>
              </a:rPr>
              <a:t>team </a:t>
            </a:r>
            <a:r>
              <a:rPr sz="1800" dirty="0">
                <a:latin typeface="Calibri"/>
                <a:cs typeface="Calibri"/>
              </a:rPr>
              <a:t>fully </a:t>
            </a:r>
            <a:r>
              <a:rPr sz="1800" spc="-10" dirty="0">
                <a:latin typeface="Calibri"/>
                <a:cs typeface="Calibri"/>
              </a:rPr>
              <a:t>engaged, </a:t>
            </a:r>
            <a:r>
              <a:rPr sz="1800" spc="-5" dirty="0">
                <a:latin typeface="Calibri"/>
                <a:cs typeface="Calibri"/>
              </a:rPr>
              <a:t>actively  </a:t>
            </a:r>
            <a:r>
              <a:rPr sz="1800" spc="-10" dirty="0">
                <a:latin typeface="Calibri"/>
                <a:cs typeface="Calibri"/>
              </a:rPr>
              <a:t>understanding </a:t>
            </a:r>
            <a:r>
              <a:rPr sz="1800" dirty="0">
                <a:latin typeface="Calibri"/>
                <a:cs typeface="Calibri"/>
              </a:rPr>
              <a:t>RPMS </a:t>
            </a:r>
            <a:r>
              <a:rPr sz="1800" spc="-10" dirty="0">
                <a:latin typeface="Calibri"/>
                <a:cs typeface="Calibri"/>
              </a:rPr>
              <a:t>architecture, </a:t>
            </a:r>
            <a:r>
              <a:rPr sz="1800" dirty="0">
                <a:latin typeface="Calibri"/>
                <a:cs typeface="Calibri"/>
              </a:rPr>
              <a:t>including a  </a:t>
            </a:r>
            <a:r>
              <a:rPr sz="1800" spc="-10" dirty="0">
                <a:latin typeface="Calibri"/>
                <a:cs typeface="Calibri"/>
              </a:rPr>
              <a:t>platform walk-through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"/>
            </a:pPr>
            <a:endParaRPr sz="1850">
              <a:latin typeface="Times New Roman"/>
              <a:cs typeface="Times New Roman"/>
            </a:endParaRPr>
          </a:p>
          <a:p>
            <a:pPr marL="393700" marR="8255" indent="-285750">
              <a:lnSpc>
                <a:spcPct val="100000"/>
              </a:lnSpc>
              <a:buFont typeface="Wingdings"/>
              <a:buChar char=""/>
              <a:tabLst>
                <a:tab pos="394335" algn="l"/>
              </a:tabLst>
            </a:pPr>
            <a:r>
              <a:rPr sz="1800" spc="-25" dirty="0">
                <a:latin typeface="Calibri"/>
                <a:cs typeface="Calibri"/>
              </a:rPr>
              <a:t>Technical </a:t>
            </a:r>
            <a:r>
              <a:rPr sz="1800" dirty="0">
                <a:latin typeface="Calibri"/>
                <a:cs typeface="Calibri"/>
              </a:rPr>
              <a:t>Advisory </a:t>
            </a:r>
            <a:r>
              <a:rPr sz="1800" spc="-5" dirty="0">
                <a:latin typeface="Calibri"/>
                <a:cs typeface="Calibri"/>
              </a:rPr>
              <a:t>Commission </a:t>
            </a:r>
            <a:r>
              <a:rPr sz="1800" spc="-30" dirty="0">
                <a:latin typeface="Calibri"/>
                <a:cs typeface="Calibri"/>
              </a:rPr>
              <a:t>(TAC) </a:t>
            </a:r>
            <a:r>
              <a:rPr sz="1800" spc="-10" dirty="0">
                <a:latin typeface="Calibri"/>
                <a:cs typeface="Calibri"/>
              </a:rPr>
              <a:t>secured  </a:t>
            </a:r>
            <a:r>
              <a:rPr sz="1800" spc="-15" dirty="0">
                <a:latin typeface="Calibri"/>
                <a:cs typeface="Calibri"/>
              </a:rPr>
              <a:t>several </a:t>
            </a:r>
            <a:r>
              <a:rPr sz="1800" spc="-30" dirty="0">
                <a:latin typeface="Calibri"/>
                <a:cs typeface="Calibri"/>
              </a:rPr>
              <a:t>key </a:t>
            </a:r>
            <a:r>
              <a:rPr sz="1800" spc="-5" dirty="0">
                <a:latin typeface="Calibri"/>
                <a:cs typeface="Calibri"/>
              </a:rPr>
              <a:t>participants </a:t>
            </a:r>
            <a:r>
              <a:rPr sz="1800" spc="-10" dirty="0">
                <a:latin typeface="Calibri"/>
                <a:cs typeface="Calibri"/>
              </a:rPr>
              <a:t>from </a:t>
            </a:r>
            <a:r>
              <a:rPr sz="1800" spc="-5" dirty="0">
                <a:latin typeface="Calibri"/>
                <a:cs typeface="Calibri"/>
              </a:rPr>
              <a:t>academia,  </a:t>
            </a:r>
            <a:r>
              <a:rPr sz="1800" spc="-10" dirty="0">
                <a:latin typeface="Calibri"/>
                <a:cs typeface="Calibri"/>
              </a:rPr>
              <a:t>government,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healthcare </a:t>
            </a:r>
            <a:r>
              <a:rPr sz="1800" spc="-5" dirty="0">
                <a:latin typeface="Calibri"/>
                <a:cs typeface="Calibri"/>
              </a:rPr>
              <a:t>industry </a:t>
            </a:r>
            <a:r>
              <a:rPr sz="1800" spc="-10" dirty="0">
                <a:latin typeface="Calibri"/>
                <a:cs typeface="Calibri"/>
              </a:rPr>
              <a:t>(CMO, CIO,  </a:t>
            </a:r>
            <a:r>
              <a:rPr sz="1800" spc="-5" dirty="0">
                <a:latin typeface="Calibri"/>
                <a:cs typeface="Calibri"/>
              </a:rPr>
              <a:t>VP)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"/>
            </a:pPr>
            <a:endParaRPr sz="1850">
              <a:latin typeface="Times New Roman"/>
              <a:cs typeface="Times New Roman"/>
            </a:endParaRPr>
          </a:p>
          <a:p>
            <a:pPr marL="393700" marR="316865" indent="-285750">
              <a:lnSpc>
                <a:spcPct val="100000"/>
              </a:lnSpc>
              <a:buFont typeface="Wingdings"/>
              <a:buChar char=""/>
              <a:tabLst>
                <a:tab pos="394335" algn="l"/>
              </a:tabLst>
            </a:pPr>
            <a:r>
              <a:rPr sz="1800" spc="-5" dirty="0">
                <a:latin typeface="Calibri"/>
                <a:cs typeface="Calibri"/>
              </a:rPr>
              <a:t>Community of </a:t>
            </a:r>
            <a:r>
              <a:rPr sz="1800" spc="-10" dirty="0">
                <a:latin typeface="Calibri"/>
                <a:cs typeface="Calibri"/>
              </a:rPr>
              <a:t>Practice </a:t>
            </a:r>
            <a:r>
              <a:rPr sz="1800" spc="-5" dirty="0">
                <a:latin typeface="Calibri"/>
                <a:cs typeface="Calibri"/>
              </a:rPr>
              <a:t>(CoP) </a:t>
            </a:r>
            <a:r>
              <a:rPr sz="1800" spc="-10" dirty="0">
                <a:latin typeface="Calibri"/>
                <a:cs typeface="Calibri"/>
              </a:rPr>
              <a:t>well received </a:t>
            </a:r>
            <a:r>
              <a:rPr sz="1800" spc="-5" dirty="0">
                <a:latin typeface="Calibri"/>
                <a:cs typeface="Calibri"/>
              </a:rPr>
              <a:t>by  </a:t>
            </a:r>
            <a:r>
              <a:rPr sz="1800" spc="-15" dirty="0">
                <a:latin typeface="Calibri"/>
                <a:cs typeface="Calibri"/>
              </a:rPr>
              <a:t>stakeholder </a:t>
            </a:r>
            <a:r>
              <a:rPr sz="1800" spc="-10" dirty="0">
                <a:latin typeface="Calibri"/>
                <a:cs typeface="Calibri"/>
              </a:rPr>
              <a:t>organizations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10" dirty="0">
                <a:latin typeface="Calibri"/>
                <a:cs typeface="Calibri"/>
              </a:rPr>
              <a:t>share best  practices, </a:t>
            </a:r>
            <a:r>
              <a:rPr sz="1800" dirty="0">
                <a:latin typeface="Calibri"/>
                <a:cs typeface="Calibri"/>
              </a:rPr>
              <a:t>HIT </a:t>
            </a:r>
            <a:r>
              <a:rPr sz="1800" spc="-10" dirty="0">
                <a:latin typeface="Calibri"/>
                <a:cs typeface="Calibri"/>
              </a:rPr>
              <a:t>information,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uses of  technology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"/>
            </a:pPr>
            <a:endParaRPr sz="1850">
              <a:latin typeface="Times New Roman"/>
              <a:cs typeface="Times New Roman"/>
            </a:endParaRPr>
          </a:p>
          <a:p>
            <a:pPr marL="393700" indent="-285750">
              <a:lnSpc>
                <a:spcPct val="100000"/>
              </a:lnSpc>
              <a:buFont typeface="Wingdings"/>
              <a:buChar char=""/>
              <a:tabLst>
                <a:tab pos="394335" algn="l"/>
              </a:tabLst>
            </a:pPr>
            <a:r>
              <a:rPr sz="1800" dirty="0">
                <a:latin typeface="Calibri"/>
                <a:cs typeface="Calibri"/>
              </a:rPr>
              <a:t>6 </a:t>
            </a:r>
            <a:r>
              <a:rPr sz="1800" spc="-10" dirty="0">
                <a:latin typeface="Calibri"/>
                <a:cs typeface="Calibri"/>
              </a:rPr>
              <a:t>Site </a:t>
            </a:r>
            <a:r>
              <a:rPr sz="1800" spc="-5" dirty="0">
                <a:latin typeface="Calibri"/>
                <a:cs typeface="Calibri"/>
              </a:rPr>
              <a:t>Visits </a:t>
            </a:r>
            <a:r>
              <a:rPr sz="1800" spc="-15" dirty="0">
                <a:latin typeface="Calibri"/>
                <a:cs typeface="Calibri"/>
              </a:rPr>
              <a:t>to date </a:t>
            </a:r>
            <a:r>
              <a:rPr sz="1800" spc="-5" dirty="0">
                <a:latin typeface="Calibri"/>
                <a:cs typeface="Calibri"/>
              </a:rPr>
              <a:t>with </a:t>
            </a:r>
            <a:r>
              <a:rPr sz="1800" dirty="0">
                <a:latin typeface="Calibri"/>
                <a:cs typeface="Calibri"/>
              </a:rPr>
              <a:t>Human </a:t>
            </a:r>
            <a:r>
              <a:rPr sz="1800" spc="-10" dirty="0">
                <a:latin typeface="Calibri"/>
                <a:cs typeface="Calibri"/>
              </a:rPr>
              <a:t>Center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Design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38190" y="1612772"/>
            <a:ext cx="0" cy="5048250"/>
          </a:xfrm>
          <a:custGeom>
            <a:avLst/>
            <a:gdLst/>
            <a:ahLst/>
            <a:cxnLst/>
            <a:rect l="l" t="t" r="r" b="b"/>
            <a:pathLst>
              <a:path h="5048250">
                <a:moveTo>
                  <a:pt x="0" y="0"/>
                </a:moveTo>
                <a:lnTo>
                  <a:pt x="0" y="5047907"/>
                </a:lnTo>
              </a:path>
            </a:pathLst>
          </a:custGeom>
          <a:ln w="22098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39" y="6568249"/>
            <a:ext cx="1098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entury Gothic"/>
                <a:cs typeface="Century Gothic"/>
              </a:rPr>
              <a:t>6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57309" y="6569202"/>
            <a:ext cx="92964" cy="91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288868" y="6528230"/>
            <a:ext cx="1323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5" dirty="0">
                <a:solidFill>
                  <a:srgbClr val="1A485F"/>
                </a:solidFill>
                <a:latin typeface="Calibri"/>
                <a:cs typeface="Calibri"/>
              </a:rPr>
              <a:t>HHS // IHS </a:t>
            </a:r>
            <a:r>
              <a:rPr sz="1400" spc="-5" dirty="0">
                <a:solidFill>
                  <a:srgbClr val="6A6A6A"/>
                </a:solidFill>
                <a:latin typeface="Calibri"/>
                <a:cs typeface="Calibri"/>
              </a:rPr>
              <a:t>HIT</a:t>
            </a:r>
            <a:r>
              <a:rPr sz="1400" spc="-85" dirty="0">
                <a:solidFill>
                  <a:srgbClr val="6A6A6A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6A6A6A"/>
                </a:solidFill>
                <a:latin typeface="Calibri"/>
                <a:cs typeface="Calibri"/>
              </a:rPr>
              <a:t>Mo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12421" y="6528230"/>
            <a:ext cx="13696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0"/>
              </a:lnSpc>
            </a:pPr>
            <a:r>
              <a:rPr sz="1400" spc="-5" dirty="0">
                <a:solidFill>
                  <a:srgbClr val="6A6A6A"/>
                </a:solidFill>
                <a:latin typeface="Calibri"/>
                <a:cs typeface="Calibri"/>
              </a:rPr>
              <a:t>dernization</a:t>
            </a:r>
            <a:r>
              <a:rPr sz="1400" spc="-45" dirty="0">
                <a:solidFill>
                  <a:srgbClr val="6A6A6A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485F"/>
                </a:solidFill>
                <a:latin typeface="Calibri"/>
                <a:cs typeface="Calibri"/>
              </a:rPr>
              <a:t>Project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084564" y="6569202"/>
            <a:ext cx="92964" cy="91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30818" y="6569202"/>
            <a:ext cx="92964" cy="914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19" y="1040130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8E00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56976" y="136397"/>
            <a:ext cx="1335023" cy="14026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4884" y="1158239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3444" y="1097280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CA9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93370" y="133732"/>
            <a:ext cx="463296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0" dirty="0">
                <a:solidFill>
                  <a:srgbClr val="000000"/>
                </a:solidFill>
                <a:latin typeface="Calibri"/>
                <a:cs typeface="Calibri"/>
              </a:rPr>
              <a:t>Upcoming </a:t>
            </a:r>
            <a:r>
              <a:rPr sz="4400" spc="-15" dirty="0">
                <a:solidFill>
                  <a:srgbClr val="000000"/>
                </a:solidFill>
                <a:latin typeface="Calibri"/>
                <a:cs typeface="Calibri"/>
              </a:rPr>
              <a:t>Site </a:t>
            </a:r>
            <a:r>
              <a:rPr sz="4400" spc="-5" dirty="0">
                <a:solidFill>
                  <a:srgbClr val="000000"/>
                </a:solidFill>
                <a:latin typeface="Calibri"/>
                <a:cs typeface="Calibri"/>
              </a:rPr>
              <a:t>Visits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618469" y="6389370"/>
            <a:ext cx="1454785" cy="411480"/>
          </a:xfrm>
          <a:custGeom>
            <a:avLst/>
            <a:gdLst/>
            <a:ahLst/>
            <a:cxnLst/>
            <a:rect l="l" t="t" r="r" b="b"/>
            <a:pathLst>
              <a:path w="1454784" h="411479">
                <a:moveTo>
                  <a:pt x="0" y="0"/>
                </a:moveTo>
                <a:lnTo>
                  <a:pt x="1454657" y="0"/>
                </a:lnTo>
                <a:lnTo>
                  <a:pt x="1454657" y="411479"/>
                </a:lnTo>
                <a:lnTo>
                  <a:pt x="0" y="4114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8076" y="1272540"/>
            <a:ext cx="10712958" cy="54490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" y="1040130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8E00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856976" y="136397"/>
            <a:ext cx="1335023" cy="14026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4884" y="1158239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444" y="1097280"/>
            <a:ext cx="10857865" cy="0"/>
          </a:xfrm>
          <a:custGeom>
            <a:avLst/>
            <a:gdLst/>
            <a:ahLst/>
            <a:cxnLst/>
            <a:rect l="l" t="t" r="r" b="b"/>
            <a:pathLst>
              <a:path w="10857865">
                <a:moveTo>
                  <a:pt x="0" y="0"/>
                </a:moveTo>
                <a:lnTo>
                  <a:pt x="10857344" y="0"/>
                </a:lnTo>
              </a:path>
            </a:pathLst>
          </a:custGeom>
          <a:ln w="35052">
            <a:solidFill>
              <a:srgbClr val="CA9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3370" y="133732"/>
            <a:ext cx="804608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solidFill>
                  <a:srgbClr val="000000"/>
                </a:solidFill>
                <a:latin typeface="Calibri"/>
                <a:cs typeface="Calibri"/>
              </a:rPr>
              <a:t>Summary &amp; </a:t>
            </a:r>
            <a:r>
              <a:rPr sz="4400" spc="-15" dirty="0">
                <a:solidFill>
                  <a:srgbClr val="000000"/>
                </a:solidFill>
                <a:latin typeface="Calibri"/>
                <a:cs typeface="Calibri"/>
              </a:rPr>
              <a:t>Expectations </a:t>
            </a:r>
            <a:r>
              <a:rPr sz="4400" spc="-5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sz="4400" spc="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5" dirty="0">
                <a:solidFill>
                  <a:srgbClr val="000000"/>
                </a:solidFill>
                <a:latin typeface="Calibri"/>
                <a:cs typeface="Calibri"/>
              </a:rPr>
              <a:t>Results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76168" y="6515530"/>
            <a:ext cx="27184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z="1400" spc="-5" dirty="0">
                <a:solidFill>
                  <a:srgbClr val="1A485F"/>
                </a:solidFill>
                <a:latin typeface="Calibri"/>
                <a:cs typeface="Calibri"/>
              </a:rPr>
              <a:t>HHS // IHS </a:t>
            </a:r>
            <a:r>
              <a:rPr sz="1400" spc="-5" dirty="0">
                <a:solidFill>
                  <a:srgbClr val="6A6A6A"/>
                </a:solidFill>
                <a:latin typeface="Calibri"/>
                <a:cs typeface="Calibri"/>
              </a:rPr>
              <a:t>HIT Modernization</a:t>
            </a:r>
            <a:r>
              <a:rPr sz="1400" spc="-25" dirty="0">
                <a:solidFill>
                  <a:srgbClr val="6A6A6A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485F"/>
                </a:solidFill>
                <a:latin typeface="Calibri"/>
                <a:cs typeface="Calibri"/>
              </a:rPr>
              <a:t>Project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476156" y="1424721"/>
            <a:ext cx="10559415" cy="5146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826769" indent="-342265">
              <a:lnSpc>
                <a:spcPct val="100000"/>
              </a:lnSpc>
              <a:spcBef>
                <a:spcPts val="100"/>
              </a:spcBef>
              <a:buFont typeface="Calibri"/>
              <a:buAutoNum type="arabicPeriod"/>
              <a:tabLst>
                <a:tab pos="436245" algn="l"/>
                <a:tab pos="436880" algn="l"/>
              </a:tabLst>
            </a:pPr>
            <a:r>
              <a:rPr dirty="0"/>
              <a:t>	</a:t>
            </a:r>
            <a:r>
              <a:rPr sz="2800" spc="-10" dirty="0">
                <a:latin typeface="Calibri"/>
                <a:cs typeface="Calibri"/>
              </a:rPr>
              <a:t>Recommendation </a:t>
            </a:r>
            <a:r>
              <a:rPr sz="2800" spc="-5" dirty="0">
                <a:latin typeface="Calibri"/>
                <a:cs typeface="Calibri"/>
              </a:rPr>
              <a:t>will be </a:t>
            </a:r>
            <a:r>
              <a:rPr sz="2800" spc="-10" dirty="0">
                <a:latin typeface="Calibri"/>
                <a:cs typeface="Calibri"/>
              </a:rPr>
              <a:t>going directly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dirty="0">
                <a:latin typeface="Calibri"/>
                <a:cs typeface="Calibri"/>
              </a:rPr>
              <a:t>HHS </a:t>
            </a:r>
            <a:r>
              <a:rPr sz="2800" spc="-10" dirty="0">
                <a:latin typeface="Calibri"/>
                <a:cs typeface="Calibri"/>
              </a:rPr>
              <a:t>Office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5" dirty="0">
                <a:latin typeface="Calibri"/>
                <a:cs typeface="Calibri"/>
              </a:rPr>
              <a:t>CTO </a:t>
            </a:r>
            <a:r>
              <a:rPr sz="2800" spc="-5" dirty="0">
                <a:latin typeface="Calibri"/>
                <a:cs typeface="Calibri"/>
              </a:rPr>
              <a:t>and  </a:t>
            </a:r>
            <a:r>
              <a:rPr sz="2800" spc="-10" dirty="0">
                <a:latin typeface="Calibri"/>
                <a:cs typeface="Calibri"/>
              </a:rPr>
              <a:t>shared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dirty="0">
                <a:latin typeface="Calibri"/>
                <a:cs typeface="Calibri"/>
              </a:rPr>
              <a:t>IHS </a:t>
            </a:r>
            <a:r>
              <a:rPr sz="2800" spc="-15" dirty="0">
                <a:latin typeface="Calibri"/>
                <a:cs typeface="Calibri"/>
              </a:rPr>
              <a:t>Executive </a:t>
            </a:r>
            <a:r>
              <a:rPr sz="2800" spc="-10" dirty="0">
                <a:latin typeface="Calibri"/>
                <a:cs typeface="Calibri"/>
              </a:rPr>
              <a:t>Management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Stakeholder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groups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4965" marR="5080" indent="-342265">
              <a:lnSpc>
                <a:spcPct val="100000"/>
              </a:lnSpc>
              <a:buFont typeface="Calibri"/>
              <a:buAutoNum type="arabicPeriod"/>
              <a:tabLst>
                <a:tab pos="436245" algn="l"/>
                <a:tab pos="436880" algn="l"/>
              </a:tabLst>
            </a:pPr>
            <a:r>
              <a:rPr dirty="0"/>
              <a:t>	</a:t>
            </a:r>
            <a:r>
              <a:rPr sz="2800" spc="-55" dirty="0">
                <a:latin typeface="Calibri"/>
                <a:cs typeface="Calibri"/>
              </a:rPr>
              <a:t>Teams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actively working with </a:t>
            </a:r>
            <a:r>
              <a:rPr sz="2800" spc="-35" dirty="0">
                <a:latin typeface="Calibri"/>
                <a:cs typeface="Calibri"/>
              </a:rPr>
              <a:t>Tribes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want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engage </a:t>
            </a:r>
            <a:r>
              <a:rPr sz="2800" dirty="0">
                <a:latin typeface="Calibri"/>
                <a:cs typeface="Calibri"/>
              </a:rPr>
              <a:t>as </a:t>
            </a:r>
            <a:r>
              <a:rPr sz="2800" spc="-20" dirty="0">
                <a:latin typeface="Calibri"/>
                <a:cs typeface="Calibri"/>
              </a:rPr>
              <a:t>many </a:t>
            </a:r>
            <a:r>
              <a:rPr sz="2800" spc="-5" dirty="0">
                <a:latin typeface="Calibri"/>
                <a:cs typeface="Calibri"/>
              </a:rPr>
              <a:t>of  these </a:t>
            </a:r>
            <a:r>
              <a:rPr sz="2800" spc="-20" dirty="0">
                <a:latin typeface="Calibri"/>
                <a:cs typeface="Calibri"/>
              </a:rPr>
              <a:t>stakeholder </a:t>
            </a:r>
            <a:r>
              <a:rPr sz="2800" spc="-15" dirty="0">
                <a:latin typeface="Calibri"/>
                <a:cs typeface="Calibri"/>
              </a:rPr>
              <a:t>groups </a:t>
            </a:r>
            <a:r>
              <a:rPr sz="2800" spc="-5" dirty="0">
                <a:latin typeface="Calibri"/>
                <a:cs typeface="Calibri"/>
              </a:rPr>
              <a:t>possible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initiative-centric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feedback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5600" marR="157480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NIHB, </a:t>
            </a:r>
            <a:r>
              <a:rPr sz="2800" spc="-50" dirty="0">
                <a:latin typeface="Calibri"/>
                <a:cs typeface="Calibri"/>
              </a:rPr>
              <a:t>DSTAC, </a:t>
            </a:r>
            <a:r>
              <a:rPr sz="2800" spc="-10" dirty="0">
                <a:latin typeface="Calibri"/>
                <a:cs typeface="Calibri"/>
              </a:rPr>
              <a:t>TSGAC, UIHB,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others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20" dirty="0">
                <a:latin typeface="Calibri"/>
                <a:cs typeface="Calibri"/>
              </a:rPr>
              <a:t>played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very helpful </a:t>
            </a:r>
            <a:r>
              <a:rPr sz="2800" spc="-15" dirty="0">
                <a:latin typeface="Calibri"/>
                <a:cs typeface="Calibri"/>
              </a:rPr>
              <a:t>role  </a:t>
            </a:r>
            <a:r>
              <a:rPr sz="2800" spc="-5" dirty="0">
                <a:latin typeface="Calibri"/>
                <a:cs typeface="Calibri"/>
              </a:rPr>
              <a:t>in identifying and </a:t>
            </a:r>
            <a:r>
              <a:rPr sz="2800" spc="-10" dirty="0">
                <a:latin typeface="Calibri"/>
                <a:cs typeface="Calibri"/>
              </a:rPr>
              <a:t>connecting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right </a:t>
            </a:r>
            <a:r>
              <a:rPr sz="2800" spc="-5" dirty="0">
                <a:latin typeface="Calibri"/>
                <a:cs typeface="Calibri"/>
              </a:rPr>
              <a:t>tribal </a:t>
            </a:r>
            <a:r>
              <a:rPr sz="2800" spc="-10" dirty="0">
                <a:latin typeface="Calibri"/>
                <a:cs typeface="Calibri"/>
              </a:rPr>
              <a:t>partners,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15" dirty="0">
                <a:latin typeface="Calibri"/>
                <a:cs typeface="Calibri"/>
              </a:rPr>
              <a:t>we value  </a:t>
            </a:r>
            <a:r>
              <a:rPr sz="2800" spc="-5" dirty="0">
                <a:latin typeface="Calibri"/>
                <a:cs typeface="Calibri"/>
              </a:rPr>
              <a:t>and hope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continued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support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sz="2900">
              <a:latin typeface="Times New Roman"/>
              <a:cs typeface="Times New Roman"/>
            </a:endParaRPr>
          </a:p>
          <a:p>
            <a:pPr marL="354965" marR="172720" indent="-342265">
              <a:lnSpc>
                <a:spcPct val="100000"/>
              </a:lnSpc>
              <a:buFont typeface="Calibri"/>
              <a:buAutoNum type="arabicPeriod"/>
              <a:tabLst>
                <a:tab pos="436245" algn="l"/>
                <a:tab pos="436880" algn="l"/>
              </a:tabLst>
            </a:pPr>
            <a:r>
              <a:rPr dirty="0"/>
              <a:t>	</a:t>
            </a:r>
            <a:r>
              <a:rPr sz="2800" spc="-65" dirty="0">
                <a:latin typeface="Calibri"/>
                <a:cs typeface="Calibri"/>
              </a:rPr>
              <a:t>Team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focused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spc="-10" dirty="0">
                <a:latin typeface="Calibri"/>
                <a:cs typeface="Calibri"/>
              </a:rPr>
              <a:t>Qualitive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Quantitative </a:t>
            </a:r>
            <a:r>
              <a:rPr sz="2800" spc="-10" dirty="0">
                <a:latin typeface="Calibri"/>
                <a:cs typeface="Calibri"/>
              </a:rPr>
              <a:t>analysis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5" dirty="0">
                <a:latin typeface="Calibri"/>
                <a:cs typeface="Calibri"/>
              </a:rPr>
              <a:t>priority  of aligning the communities’ needs with </a:t>
            </a:r>
            <a:r>
              <a:rPr sz="2800" spc="-15" dirty="0">
                <a:latin typeface="Calibri"/>
                <a:cs typeface="Calibri"/>
              </a:rPr>
              <a:t>Innovative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solutions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7805" y="1045165"/>
            <a:ext cx="7560309" cy="3834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Mitchell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Thornbrugh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Acting Chief </a:t>
            </a:r>
            <a:r>
              <a:rPr sz="1800" spc="-10" dirty="0">
                <a:latin typeface="Calibri"/>
                <a:cs typeface="Calibri"/>
              </a:rPr>
              <a:t>Information </a:t>
            </a:r>
            <a:r>
              <a:rPr sz="1800" spc="-5" dirty="0">
                <a:latin typeface="Calibri"/>
                <a:cs typeface="Calibri"/>
              </a:rPr>
              <a:t>Officer Acting </a:t>
            </a:r>
            <a:r>
              <a:rPr sz="1800" spc="-25" dirty="0">
                <a:latin typeface="Calibri"/>
                <a:cs typeface="Calibri"/>
              </a:rPr>
              <a:t>Director, </a:t>
            </a:r>
            <a:r>
              <a:rPr sz="1800" spc="-5" dirty="0">
                <a:latin typeface="Calibri"/>
                <a:cs typeface="Calibri"/>
              </a:rPr>
              <a:t>Office of </a:t>
            </a:r>
            <a:r>
              <a:rPr sz="1800" spc="-10" dirty="0">
                <a:latin typeface="Calibri"/>
                <a:cs typeface="Calibri"/>
              </a:rPr>
              <a:t>Information </a:t>
            </a:r>
            <a:r>
              <a:rPr sz="1800" spc="-20" dirty="0">
                <a:latin typeface="Calibri"/>
                <a:cs typeface="Calibri"/>
              </a:rPr>
              <a:t>Technology  </a:t>
            </a:r>
            <a:r>
              <a:rPr sz="1800" spc="-5" dirty="0">
                <a:latin typeface="Calibri"/>
                <a:cs typeface="Calibri"/>
              </a:rPr>
              <a:t>Department of Health </a:t>
            </a:r>
            <a:r>
              <a:rPr sz="1800" dirty="0">
                <a:latin typeface="Calibri"/>
                <a:cs typeface="Calibri"/>
              </a:rPr>
              <a:t>and Human Services - Indian </a:t>
            </a:r>
            <a:r>
              <a:rPr sz="1800" spc="-5" dirty="0">
                <a:latin typeface="Calibri"/>
                <a:cs typeface="Calibri"/>
              </a:rPr>
              <a:t>Health </a:t>
            </a:r>
            <a:r>
              <a:rPr sz="1800" dirty="0">
                <a:latin typeface="Calibri"/>
                <a:cs typeface="Calibri"/>
              </a:rPr>
              <a:t>Services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(IHS)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3117850" algn="l"/>
              </a:tabLst>
            </a:pPr>
            <a:r>
              <a:rPr sz="1800" spc="-5" dirty="0">
                <a:latin typeface="Calibri"/>
                <a:cs typeface="Calibri"/>
              </a:rPr>
              <a:t>e: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  <a:hlinkClick r:id="rId2"/>
              </a:rPr>
              <a:t>mitchell.thornbrugh@ihs.gov</a:t>
            </a:r>
            <a:r>
              <a:rPr sz="1800" spc="-5" dirty="0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sz="1800" dirty="0">
                <a:latin typeface="Calibri"/>
                <a:cs typeface="Calibri"/>
              </a:rPr>
              <a:t>m: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240.620.3117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Maia Z.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Laing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Office of the Chief </a:t>
            </a:r>
            <a:r>
              <a:rPr sz="1800" spc="-20" dirty="0">
                <a:latin typeface="Calibri"/>
                <a:cs typeface="Calibri"/>
              </a:rPr>
              <a:t>Technology </a:t>
            </a:r>
            <a:r>
              <a:rPr sz="1800" spc="-5" dirty="0">
                <a:latin typeface="Calibri"/>
                <a:cs typeface="Calibri"/>
              </a:rPr>
              <a:t>Officer </a:t>
            </a:r>
            <a:r>
              <a:rPr sz="1800" dirty="0">
                <a:latin typeface="Calibri"/>
                <a:cs typeface="Calibri"/>
              </a:rPr>
              <a:t>| </a:t>
            </a:r>
            <a:r>
              <a:rPr sz="1800" spc="-10" dirty="0">
                <a:latin typeface="Calibri"/>
                <a:cs typeface="Calibri"/>
              </a:rPr>
              <a:t>Immediate </a:t>
            </a:r>
            <a:r>
              <a:rPr sz="1800" spc="-5" dirty="0">
                <a:latin typeface="Calibri"/>
                <a:cs typeface="Calibri"/>
              </a:rPr>
              <a:t>Office of the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Secretary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U.S. </a:t>
            </a:r>
            <a:r>
              <a:rPr sz="1800" spc="-5" dirty="0">
                <a:latin typeface="Calibri"/>
                <a:cs typeface="Calibri"/>
              </a:rPr>
              <a:t>Department of Health </a:t>
            </a:r>
            <a:r>
              <a:rPr sz="1800" dirty="0">
                <a:latin typeface="Calibri"/>
                <a:cs typeface="Calibri"/>
              </a:rPr>
              <a:t>and Human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Services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e: </a:t>
            </a:r>
            <a:r>
              <a:rPr sz="1800" u="heavy" spc="-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maia.laing@hhs.gov</a:t>
            </a:r>
            <a:r>
              <a:rPr sz="1800" spc="-5" dirty="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| </a:t>
            </a:r>
            <a:r>
              <a:rPr sz="1800" spc="-5" dirty="0">
                <a:latin typeface="Calibri"/>
                <a:cs typeface="Calibri"/>
              </a:rPr>
              <a:t>w: </a:t>
            </a:r>
            <a:r>
              <a:rPr sz="1800" dirty="0">
                <a:latin typeface="Calibri"/>
                <a:cs typeface="Calibri"/>
              </a:rPr>
              <a:t>202.774.2304 | m: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202.684.5424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30" dirty="0">
                <a:latin typeface="Calibri"/>
                <a:cs typeface="Calibri"/>
              </a:rPr>
              <a:t>Travis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Mells</a:t>
            </a:r>
            <a:endParaRPr sz="1800">
              <a:latin typeface="Calibri"/>
              <a:cs typeface="Calibri"/>
            </a:endParaRPr>
          </a:p>
          <a:p>
            <a:pPr marL="12700" marR="248475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HHS IHS HIT MOD </a:t>
            </a:r>
            <a:r>
              <a:rPr sz="1800" spc="-10" dirty="0">
                <a:latin typeface="Calibri"/>
                <a:cs typeface="Calibri"/>
              </a:rPr>
              <a:t>Project </a:t>
            </a:r>
            <a:r>
              <a:rPr sz="1800" dirty="0">
                <a:latin typeface="Calibri"/>
                <a:cs typeface="Calibri"/>
              </a:rPr>
              <a:t>|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5" dirty="0">
                <a:latin typeface="Calibri"/>
                <a:cs typeface="Calibri"/>
              </a:rPr>
              <a:t>Delivery Manager  Emerging </a:t>
            </a:r>
            <a:r>
              <a:rPr sz="1800" dirty="0">
                <a:latin typeface="Calibri"/>
                <a:cs typeface="Calibri"/>
              </a:rPr>
              <a:t>Sun,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LLC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e: </a:t>
            </a:r>
            <a:r>
              <a:rPr sz="1800" u="heavy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travis.mells@emergingsun.com</a:t>
            </a:r>
            <a:r>
              <a:rPr sz="1800" spc="-10" dirty="0">
                <a:solidFill>
                  <a:srgbClr val="0562C1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1800" dirty="0">
                <a:latin typeface="Calibri"/>
                <a:cs typeface="Calibri"/>
              </a:rPr>
              <a:t>| m: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301.541.7730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925830"/>
            <a:ext cx="4561331" cy="48732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87957" y="5080885"/>
            <a:ext cx="450596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Carolyn </a:t>
            </a:r>
            <a:r>
              <a:rPr sz="1800" b="1" spc="-15" dirty="0">
                <a:latin typeface="Calibri"/>
                <a:cs typeface="Calibri"/>
              </a:rPr>
              <a:t>Crowder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HHS IHS HIT MOD </a:t>
            </a:r>
            <a:r>
              <a:rPr sz="1800" spc="-10" dirty="0">
                <a:latin typeface="Calibri"/>
                <a:cs typeface="Calibri"/>
              </a:rPr>
              <a:t>Project </a:t>
            </a:r>
            <a:r>
              <a:rPr sz="1800" dirty="0">
                <a:latin typeface="Calibri"/>
                <a:cs typeface="Calibri"/>
              </a:rPr>
              <a:t>| RN, </a:t>
            </a:r>
            <a:r>
              <a:rPr sz="1800" spc="-5" dirty="0">
                <a:latin typeface="Calibri"/>
                <a:cs typeface="Calibri"/>
              </a:rPr>
              <a:t>Business </a:t>
            </a:r>
            <a:r>
              <a:rPr sz="1800" spc="-10" dirty="0">
                <a:latin typeface="Calibri"/>
                <a:cs typeface="Calibri"/>
              </a:rPr>
              <a:t>Analyst  Regenstrief Institute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(Contractor)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e: </a:t>
            </a:r>
            <a:r>
              <a:rPr sz="1800" u="heavy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crowder@j2sg.org</a:t>
            </a:r>
            <a:r>
              <a:rPr sz="1800" spc="-10" dirty="0">
                <a:latin typeface="Calibri"/>
                <a:cs typeface="Calibri"/>
              </a:rPr>
              <a:t>| </a:t>
            </a:r>
            <a:r>
              <a:rPr sz="1800" dirty="0">
                <a:latin typeface="Calibri"/>
                <a:cs typeface="Calibri"/>
              </a:rPr>
              <a:t>m: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907.952.4184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8509" y="5908954"/>
            <a:ext cx="3215005" cy="489584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5"/>
              </a:spcBef>
            </a:pPr>
            <a:r>
              <a:rPr sz="1600" spc="-5" dirty="0">
                <a:latin typeface="Franklin Gothic Book"/>
                <a:cs typeface="Franklin Gothic Book"/>
              </a:rPr>
              <a:t>Project Group </a:t>
            </a:r>
            <a:r>
              <a:rPr sz="1600" dirty="0">
                <a:latin typeface="Franklin Gothic Book"/>
                <a:cs typeface="Franklin Gothic Book"/>
              </a:rPr>
              <a:t>Email: </a:t>
            </a:r>
            <a:r>
              <a:rPr sz="1600" dirty="0">
                <a:latin typeface="Franklin Gothic Book"/>
                <a:cs typeface="Franklin Gothic Book"/>
                <a:hlinkClick r:id="rId7"/>
              </a:rPr>
              <a:t> </a:t>
            </a:r>
            <a:r>
              <a:rPr sz="1600" spc="-5" dirty="0">
                <a:latin typeface="Franklin Gothic Book"/>
                <a:cs typeface="Franklin Gothic Book"/>
                <a:hlinkClick r:id="rId7"/>
              </a:rPr>
              <a:t>HITModernization@emergingsun.com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358132" y="0"/>
            <a:ext cx="76511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637780" algn="l"/>
              </a:tabLst>
            </a:pPr>
            <a:r>
              <a:rPr sz="4400" u="heavy" spc="-285" dirty="0">
                <a:solidFill>
                  <a:srgbClr val="000000"/>
                </a:solidFill>
                <a:uFill>
                  <a:solidFill>
                    <a:srgbClr val="8E0018"/>
                  </a:solidFill>
                </a:uFill>
                <a:latin typeface="Calibri"/>
                <a:cs typeface="Calibri"/>
              </a:rPr>
              <a:t> </a:t>
            </a:r>
            <a:r>
              <a:rPr sz="4400" u="heavy" spc="-20" dirty="0">
                <a:solidFill>
                  <a:srgbClr val="000000"/>
                </a:solidFill>
                <a:uFill>
                  <a:solidFill>
                    <a:srgbClr val="8E0018"/>
                  </a:solidFill>
                </a:uFill>
                <a:latin typeface="Calibri"/>
                <a:cs typeface="Calibri"/>
              </a:rPr>
              <a:t>Contact</a:t>
            </a:r>
            <a:r>
              <a:rPr sz="4400" u="heavy" dirty="0">
                <a:solidFill>
                  <a:srgbClr val="000000"/>
                </a:solidFill>
                <a:uFill>
                  <a:solidFill>
                    <a:srgbClr val="8E0018"/>
                  </a:solidFill>
                </a:uFill>
                <a:latin typeface="Calibri"/>
                <a:cs typeface="Calibri"/>
              </a:rPr>
              <a:t> </a:t>
            </a:r>
            <a:r>
              <a:rPr sz="4400" u="heavy" spc="-20" dirty="0">
                <a:solidFill>
                  <a:srgbClr val="000000"/>
                </a:solidFill>
                <a:uFill>
                  <a:solidFill>
                    <a:srgbClr val="8E0018"/>
                  </a:solidFill>
                </a:uFill>
                <a:latin typeface="Calibri"/>
                <a:cs typeface="Calibri"/>
              </a:rPr>
              <a:t>Information	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61332" y="815339"/>
            <a:ext cx="7603490" cy="0"/>
          </a:xfrm>
          <a:custGeom>
            <a:avLst/>
            <a:gdLst/>
            <a:ahLst/>
            <a:cxnLst/>
            <a:rect l="l" t="t" r="r" b="b"/>
            <a:pathLst>
              <a:path w="7603490">
                <a:moveTo>
                  <a:pt x="0" y="0"/>
                </a:moveTo>
                <a:lnTo>
                  <a:pt x="7603426" y="0"/>
                </a:lnTo>
              </a:path>
            </a:pathLst>
          </a:custGeom>
          <a:ln w="35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50841" y="754380"/>
            <a:ext cx="7622540" cy="0"/>
          </a:xfrm>
          <a:custGeom>
            <a:avLst/>
            <a:gdLst/>
            <a:ahLst/>
            <a:cxnLst/>
            <a:rect l="l" t="t" r="r" b="b"/>
            <a:pathLst>
              <a:path w="7622540">
                <a:moveTo>
                  <a:pt x="0" y="0"/>
                </a:moveTo>
                <a:lnTo>
                  <a:pt x="7622540" y="0"/>
                </a:lnTo>
              </a:path>
            </a:pathLst>
          </a:custGeom>
          <a:ln w="35052">
            <a:solidFill>
              <a:srgbClr val="CA9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276168" y="6515530"/>
            <a:ext cx="27184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z="1400" spc="-5" dirty="0">
                <a:solidFill>
                  <a:srgbClr val="1A485F"/>
                </a:solidFill>
                <a:latin typeface="Calibri"/>
                <a:cs typeface="Calibri"/>
              </a:rPr>
              <a:t>HHS // IHS </a:t>
            </a:r>
            <a:r>
              <a:rPr sz="1400" spc="-5" dirty="0">
                <a:solidFill>
                  <a:srgbClr val="6A6A6A"/>
                </a:solidFill>
                <a:latin typeface="Calibri"/>
                <a:cs typeface="Calibri"/>
              </a:rPr>
              <a:t>HIT Modernization</a:t>
            </a:r>
            <a:r>
              <a:rPr sz="1400" spc="-25" dirty="0">
                <a:solidFill>
                  <a:srgbClr val="6A6A6A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485F"/>
                </a:solidFill>
                <a:latin typeface="Calibri"/>
                <a:cs typeface="Calibri"/>
              </a:rPr>
              <a:t>Project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587</Words>
  <Application>Microsoft Office PowerPoint</Application>
  <PresentationFormat>Widescreen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Agency FB</vt:lpstr>
      <vt:lpstr>Calibri</vt:lpstr>
      <vt:lpstr>Centaur</vt:lpstr>
      <vt:lpstr>Century Gothic</vt:lpstr>
      <vt:lpstr>Franklin Gothic Book</vt:lpstr>
      <vt:lpstr>Times New Roman</vt:lpstr>
      <vt:lpstr>Wingdings</vt:lpstr>
      <vt:lpstr>Office Theme</vt:lpstr>
      <vt:lpstr>HHS // IHS</vt:lpstr>
      <vt:lpstr>Goals, Objectives, &amp; Focus Areas</vt:lpstr>
      <vt:lpstr>Project Timeline &amp; Major Milestones</vt:lpstr>
      <vt:lpstr>Stakeholder Engagement</vt:lpstr>
      <vt:lpstr>Project Highlights &amp; Site Findings</vt:lpstr>
      <vt:lpstr>Upcoming Site Visits</vt:lpstr>
      <vt:lpstr>Summary &amp; Expectations of Results</vt:lpstr>
      <vt:lpstr> Contact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Smith, Alexandria (IHS/HQ)</cp:lastModifiedBy>
  <cp:revision>1</cp:revision>
  <dcterms:created xsi:type="dcterms:W3CDTF">2019-03-31T12:40:48Z</dcterms:created>
  <dcterms:modified xsi:type="dcterms:W3CDTF">2019-03-31T12:41:22Z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2019-03-27T00:00:00Z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2019-03-31T00:00:00Z</vt:filetime>
  </property>
</Properties>
</file>