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33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308228"/>
            <a:ext cx="10358120" cy="1300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581886"/>
            <a:ext cx="10266680" cy="3093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6663" y="479882"/>
            <a:ext cx="5516880" cy="130111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423545" marR="5080" indent="-411480">
              <a:lnSpc>
                <a:spcPts val="4750"/>
              </a:lnSpc>
              <a:spcBef>
                <a:spcPts val="705"/>
              </a:spcBef>
            </a:pPr>
            <a:r>
              <a:rPr spc="-20" dirty="0"/>
              <a:t>TIBC </a:t>
            </a:r>
            <a:r>
              <a:rPr spc="-45" dirty="0"/>
              <a:t>Budget</a:t>
            </a:r>
            <a:r>
              <a:rPr spc="-204" dirty="0"/>
              <a:t> </a:t>
            </a:r>
            <a:r>
              <a:rPr spc="-45" dirty="0"/>
              <a:t>Formulation  </a:t>
            </a:r>
            <a:r>
              <a:rPr spc="-55" dirty="0"/>
              <a:t>Improvement</a:t>
            </a:r>
            <a:r>
              <a:rPr spc="-100" dirty="0"/>
              <a:t> </a:t>
            </a:r>
            <a:r>
              <a:rPr spc="-45" dirty="0"/>
              <a:t>Project</a:t>
            </a:r>
          </a:p>
        </p:txBody>
      </p:sp>
      <p:sp>
        <p:nvSpPr>
          <p:cNvPr id="3" name="object 3"/>
          <p:cNvSpPr/>
          <p:nvPr/>
        </p:nvSpPr>
        <p:spPr>
          <a:xfrm>
            <a:off x="283806" y="5799081"/>
            <a:ext cx="1462232" cy="797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056619" y="5811010"/>
            <a:ext cx="930501" cy="8640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95498" y="2301316"/>
            <a:ext cx="7449820" cy="313372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706120" marR="777240" indent="3810" algn="ctr">
              <a:lnSpc>
                <a:spcPct val="90000"/>
              </a:lnSpc>
              <a:spcBef>
                <a:spcPts val="575"/>
              </a:spcBef>
            </a:pPr>
            <a:r>
              <a:rPr sz="4000" b="0" spc="-5" dirty="0">
                <a:latin typeface="Calibri Light"/>
                <a:cs typeface="Calibri Light"/>
              </a:rPr>
              <a:t>Final </a:t>
            </a:r>
            <a:r>
              <a:rPr sz="4000" b="0" spc="-15" dirty="0">
                <a:latin typeface="Calibri Light"/>
                <a:cs typeface="Calibri Light"/>
              </a:rPr>
              <a:t>Recommendations </a:t>
            </a:r>
            <a:r>
              <a:rPr sz="4000" b="0" spc="-5" dirty="0">
                <a:latin typeface="Calibri Light"/>
                <a:cs typeface="Calibri Light"/>
              </a:rPr>
              <a:t>and  </a:t>
            </a:r>
            <a:r>
              <a:rPr sz="4000" b="0" spc="-15" dirty="0">
                <a:latin typeface="Calibri Light"/>
                <a:cs typeface="Calibri Light"/>
              </a:rPr>
              <a:t>Implementation </a:t>
            </a:r>
            <a:r>
              <a:rPr sz="4000" b="0" spc="-20" dirty="0">
                <a:latin typeface="Calibri Light"/>
                <a:cs typeface="Calibri Light"/>
              </a:rPr>
              <a:t>Update </a:t>
            </a:r>
            <a:r>
              <a:rPr sz="4000" b="0" spc="-5" dirty="0">
                <a:latin typeface="Calibri Light"/>
                <a:cs typeface="Calibri Light"/>
              </a:rPr>
              <a:t>as </a:t>
            </a:r>
            <a:r>
              <a:rPr sz="4000" b="0" spc="-10" dirty="0">
                <a:latin typeface="Calibri Light"/>
                <a:cs typeface="Calibri Light"/>
              </a:rPr>
              <a:t>of  </a:t>
            </a:r>
            <a:r>
              <a:rPr sz="4000" b="0" spc="-15" dirty="0">
                <a:latin typeface="Calibri Light"/>
                <a:cs typeface="Calibri Light"/>
              </a:rPr>
              <a:t>November </a:t>
            </a:r>
            <a:r>
              <a:rPr sz="4000" b="0" spc="-5" dirty="0">
                <a:latin typeface="Calibri Light"/>
                <a:cs typeface="Calibri Light"/>
              </a:rPr>
              <a:t>16,</a:t>
            </a:r>
            <a:r>
              <a:rPr sz="4000" b="0" spc="-30" dirty="0">
                <a:latin typeface="Calibri Light"/>
                <a:cs typeface="Calibri Light"/>
              </a:rPr>
              <a:t> </a:t>
            </a:r>
            <a:r>
              <a:rPr sz="4000" b="0" spc="-5" dirty="0">
                <a:latin typeface="Calibri Light"/>
                <a:cs typeface="Calibri Light"/>
              </a:rPr>
              <a:t>2018</a:t>
            </a:r>
            <a:endParaRPr sz="4000">
              <a:latin typeface="Calibri Light"/>
              <a:cs typeface="Calibri Light"/>
            </a:endParaRPr>
          </a:p>
          <a:p>
            <a:pPr marL="12700" marR="5080" algn="ctr">
              <a:lnSpc>
                <a:spcPct val="100000"/>
              </a:lnSpc>
              <a:spcBef>
                <a:spcPts val="3350"/>
              </a:spcBef>
            </a:pPr>
            <a:r>
              <a:rPr sz="3200" b="1" spc="-5" dirty="0">
                <a:solidFill>
                  <a:srgbClr val="FF0000"/>
                </a:solidFill>
                <a:latin typeface="Calibri"/>
                <a:cs typeface="Calibri"/>
              </a:rPr>
              <a:t>The TIBC took </a:t>
            </a:r>
            <a:r>
              <a:rPr sz="3200" b="1" dirty="0">
                <a:solidFill>
                  <a:srgbClr val="FF0000"/>
                </a:solidFill>
                <a:latin typeface="Calibri"/>
                <a:cs typeface="Calibri"/>
              </a:rPr>
              <a:t>action on </a:t>
            </a:r>
            <a:r>
              <a:rPr sz="3200" b="1" spc="-5" dirty="0">
                <a:solidFill>
                  <a:srgbClr val="FF0000"/>
                </a:solidFill>
                <a:latin typeface="Calibri"/>
                <a:cs typeface="Calibri"/>
              </a:rPr>
              <a:t>these  recommendations </a:t>
            </a:r>
            <a:r>
              <a:rPr sz="3200" b="1" spc="-15" dirty="0">
                <a:solidFill>
                  <a:srgbClr val="FF0000"/>
                </a:solidFill>
                <a:latin typeface="Calibri"/>
                <a:cs typeface="Calibri"/>
              </a:rPr>
              <a:t>at </a:t>
            </a:r>
            <a:r>
              <a:rPr sz="3200" b="1" dirty="0">
                <a:solidFill>
                  <a:srgbClr val="FF0000"/>
                </a:solidFill>
                <a:latin typeface="Calibri"/>
                <a:cs typeface="Calibri"/>
              </a:rPr>
              <a:t>the </a:t>
            </a:r>
            <a:r>
              <a:rPr sz="3200" b="1" spc="-5" dirty="0">
                <a:solidFill>
                  <a:srgbClr val="FF0000"/>
                </a:solidFill>
                <a:latin typeface="Calibri"/>
                <a:cs typeface="Calibri"/>
              </a:rPr>
              <a:t>July 2018</a:t>
            </a:r>
            <a:r>
              <a:rPr sz="3200" b="1" spc="-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Calibri"/>
                <a:cs typeface="Calibri"/>
              </a:rPr>
              <a:t>Meeting.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8376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7. </a:t>
            </a:r>
            <a:r>
              <a:rPr spc="-45" dirty="0"/>
              <a:t>PROCESS </a:t>
            </a:r>
            <a:r>
              <a:rPr spc="-40" dirty="0"/>
              <a:t>CHANGE OPTION</a:t>
            </a:r>
            <a:r>
              <a:rPr spc="-315" dirty="0"/>
              <a:t> </a:t>
            </a:r>
            <a:r>
              <a:rPr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285441"/>
            <a:ext cx="10061575" cy="218313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90"/>
              </a:spcBef>
            </a:pPr>
            <a:r>
              <a:rPr sz="3600" b="1" spc="-15" dirty="0">
                <a:latin typeface="Calibri"/>
                <a:cs typeface="Calibri"/>
              </a:rPr>
              <a:t>Move </a:t>
            </a:r>
            <a:r>
              <a:rPr sz="3600" b="1" dirty="0">
                <a:latin typeface="Calibri"/>
                <a:cs typeface="Calibri"/>
              </a:rPr>
              <a:t>the annual </a:t>
            </a:r>
            <a:r>
              <a:rPr sz="3600" b="1" spc="-5" dirty="0">
                <a:latin typeface="Calibri"/>
                <a:cs typeface="Calibri"/>
              </a:rPr>
              <a:t>TIBC </a:t>
            </a:r>
            <a:r>
              <a:rPr sz="3600" b="1" spc="-15" dirty="0">
                <a:latin typeface="Calibri"/>
                <a:cs typeface="Calibri"/>
              </a:rPr>
              <a:t>budget </a:t>
            </a:r>
            <a:r>
              <a:rPr sz="3600" b="1" spc="-10" dirty="0">
                <a:latin typeface="Calibri"/>
                <a:cs typeface="Calibri"/>
              </a:rPr>
              <a:t>formulation </a:t>
            </a:r>
            <a:r>
              <a:rPr sz="3600" b="1" spc="-5" dirty="0">
                <a:latin typeface="Calibri"/>
                <a:cs typeface="Calibri"/>
              </a:rPr>
              <a:t>process </a:t>
            </a:r>
            <a:r>
              <a:rPr sz="3600" b="1" spc="-20" dirty="0">
                <a:latin typeface="Calibri"/>
                <a:cs typeface="Calibri"/>
              </a:rPr>
              <a:t>to  </a:t>
            </a:r>
            <a:r>
              <a:rPr sz="3600" b="1" dirty="0">
                <a:latin typeface="Calibri"/>
                <a:cs typeface="Calibri"/>
              </a:rPr>
              <a:t>a bi-annual</a:t>
            </a:r>
            <a:r>
              <a:rPr sz="3600" b="1" spc="-5" dirty="0">
                <a:latin typeface="Calibri"/>
                <a:cs typeface="Calibri"/>
              </a:rPr>
              <a:t> process</a:t>
            </a:r>
            <a:r>
              <a:rPr sz="3600" spc="-5" dirty="0">
                <a:latin typeface="Calibri"/>
                <a:cs typeface="Calibri"/>
              </a:rPr>
              <a:t>.</a:t>
            </a:r>
            <a:endParaRPr sz="3600">
              <a:latin typeface="Calibri"/>
              <a:cs typeface="Calibri"/>
            </a:endParaRPr>
          </a:p>
          <a:p>
            <a:pPr marL="12700" marR="263525">
              <a:lnSpc>
                <a:spcPts val="3890"/>
              </a:lnSpc>
              <a:spcBef>
                <a:spcPts val="994"/>
              </a:spcBef>
            </a:pPr>
            <a:r>
              <a:rPr sz="3600" b="1" spc="-10" dirty="0">
                <a:solidFill>
                  <a:srgbClr val="FF0000"/>
                </a:solidFill>
                <a:latin typeface="Calibri"/>
                <a:cs typeface="Calibri"/>
              </a:rPr>
              <a:t>Adopted </a:t>
            </a:r>
            <a:r>
              <a:rPr sz="3600" b="1" dirty="0">
                <a:solidFill>
                  <a:srgbClr val="FF0000"/>
                </a:solidFill>
                <a:latin typeface="Calibri"/>
                <a:cs typeface="Calibri"/>
              </a:rPr>
              <a:t>pending second </a:t>
            </a:r>
            <a:r>
              <a:rPr sz="3600" b="1" spc="-15" dirty="0">
                <a:solidFill>
                  <a:srgbClr val="FF0000"/>
                </a:solidFill>
                <a:latin typeface="Calibri"/>
                <a:cs typeface="Calibri"/>
              </a:rPr>
              <a:t>approval </a:t>
            </a:r>
            <a:r>
              <a:rPr sz="3600" b="1" spc="-20" dirty="0">
                <a:solidFill>
                  <a:srgbClr val="FF0000"/>
                </a:solidFill>
                <a:latin typeface="Calibri"/>
                <a:cs typeface="Calibri"/>
              </a:rPr>
              <a:t>at </a:t>
            </a:r>
            <a:r>
              <a:rPr sz="3600" b="1" dirty="0">
                <a:solidFill>
                  <a:srgbClr val="FF0000"/>
                </a:solidFill>
                <a:latin typeface="Calibri"/>
                <a:cs typeface="Calibri"/>
              </a:rPr>
              <a:t>the April 2019  </a:t>
            </a:r>
            <a:r>
              <a:rPr sz="3600" b="1" spc="-5" dirty="0">
                <a:solidFill>
                  <a:srgbClr val="FF0000"/>
                </a:solidFill>
                <a:latin typeface="Calibri"/>
                <a:cs typeface="Calibri"/>
              </a:rPr>
              <a:t>TIBC</a:t>
            </a:r>
            <a:r>
              <a:rPr sz="36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Calibri"/>
                <a:cs typeface="Calibri"/>
              </a:rPr>
              <a:t>meeting.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3806" y="5799081"/>
            <a:ext cx="1462232" cy="797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056619" y="5811010"/>
            <a:ext cx="930501" cy="8640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3806" y="5799081"/>
            <a:ext cx="1462232" cy="797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8376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8. </a:t>
            </a:r>
            <a:r>
              <a:rPr spc="-45" dirty="0"/>
              <a:t>PROCESS </a:t>
            </a:r>
            <a:r>
              <a:rPr spc="-40" dirty="0"/>
              <a:t>CHANGE OPTION</a:t>
            </a:r>
            <a:r>
              <a:rPr spc="-315" dirty="0"/>
              <a:t> </a:t>
            </a:r>
            <a:r>
              <a:rPr dirty="0"/>
              <a:t>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65987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pc="-20" dirty="0"/>
              <a:t>Elevate, Refocus </a:t>
            </a:r>
            <a:r>
              <a:rPr dirty="0"/>
              <a:t>and </a:t>
            </a:r>
            <a:r>
              <a:rPr spc="-10" dirty="0"/>
              <a:t>Narrow </a:t>
            </a:r>
            <a:r>
              <a:rPr spc="-20" dirty="0"/>
              <a:t>TIBC’s </a:t>
            </a:r>
            <a:r>
              <a:rPr spc="-5" dirty="0"/>
              <a:t>Mission. </a:t>
            </a:r>
            <a:r>
              <a:rPr spc="-25" dirty="0"/>
              <a:t>Create </a:t>
            </a:r>
            <a:r>
              <a:rPr dirty="0"/>
              <a:t>a  </a:t>
            </a:r>
            <a:r>
              <a:rPr spc="-90" dirty="0"/>
              <a:t>STAC </a:t>
            </a:r>
            <a:r>
              <a:rPr spc="-5" dirty="0"/>
              <a:t>with </a:t>
            </a:r>
            <a:r>
              <a:rPr dirty="0"/>
              <a:t>TIBC as a</a:t>
            </a:r>
            <a:r>
              <a:rPr spc="75" dirty="0"/>
              <a:t> </a:t>
            </a:r>
            <a:r>
              <a:rPr spc="-10" dirty="0"/>
              <a:t>Subcommittee</a:t>
            </a:r>
          </a:p>
          <a:p>
            <a:pPr marL="12700" marR="614045">
              <a:lnSpc>
                <a:spcPts val="3890"/>
              </a:lnSpc>
              <a:spcBef>
                <a:spcPts val="1005"/>
              </a:spcBef>
            </a:pPr>
            <a:r>
              <a:rPr spc="-15" dirty="0">
                <a:solidFill>
                  <a:srgbClr val="FF0000"/>
                </a:solidFill>
              </a:rPr>
              <a:t>Approved </a:t>
            </a:r>
            <a:r>
              <a:rPr dirty="0">
                <a:solidFill>
                  <a:srgbClr val="FF0000"/>
                </a:solidFill>
              </a:rPr>
              <a:t>on a </a:t>
            </a:r>
            <a:r>
              <a:rPr spc="-10" dirty="0">
                <a:solidFill>
                  <a:srgbClr val="FF0000"/>
                </a:solidFill>
              </a:rPr>
              <a:t>conceptual </a:t>
            </a:r>
            <a:r>
              <a:rPr dirty="0">
                <a:solidFill>
                  <a:srgbClr val="FF0000"/>
                </a:solidFill>
              </a:rPr>
              <a:t>basis </a:t>
            </a:r>
            <a:r>
              <a:rPr spc="-5" dirty="0">
                <a:solidFill>
                  <a:srgbClr val="FF0000"/>
                </a:solidFill>
              </a:rPr>
              <a:t>with </a:t>
            </a:r>
            <a:r>
              <a:rPr spc="-10" dirty="0">
                <a:solidFill>
                  <a:srgbClr val="FF0000"/>
                </a:solidFill>
              </a:rPr>
              <a:t>details </a:t>
            </a:r>
            <a:r>
              <a:rPr spc="-20" dirty="0">
                <a:solidFill>
                  <a:srgbClr val="FF0000"/>
                </a:solidFill>
              </a:rPr>
              <a:t>to </a:t>
            </a:r>
            <a:r>
              <a:rPr dirty="0">
                <a:solidFill>
                  <a:srgbClr val="FF0000"/>
                </a:solidFill>
              </a:rPr>
              <a:t>be  </a:t>
            </a:r>
            <a:r>
              <a:rPr spc="-20" dirty="0">
                <a:solidFill>
                  <a:srgbClr val="FF0000"/>
                </a:solidFill>
              </a:rPr>
              <a:t>worked </a:t>
            </a:r>
            <a:r>
              <a:rPr dirty="0">
                <a:solidFill>
                  <a:srgbClr val="FF0000"/>
                </a:solidFill>
              </a:rPr>
              <a:t>out and </a:t>
            </a:r>
            <a:r>
              <a:rPr spc="-15" dirty="0">
                <a:solidFill>
                  <a:srgbClr val="FF0000"/>
                </a:solidFill>
              </a:rPr>
              <a:t>approved </a:t>
            </a:r>
            <a:r>
              <a:rPr spc="-20" dirty="0">
                <a:solidFill>
                  <a:srgbClr val="FF0000"/>
                </a:solidFill>
              </a:rPr>
              <a:t>at </a:t>
            </a:r>
            <a:r>
              <a:rPr dirty="0">
                <a:solidFill>
                  <a:srgbClr val="FF0000"/>
                </a:solidFill>
              </a:rPr>
              <a:t>a </a:t>
            </a:r>
            <a:r>
              <a:rPr spc="-20" dirty="0">
                <a:solidFill>
                  <a:srgbClr val="FF0000"/>
                </a:solidFill>
              </a:rPr>
              <a:t>later </a:t>
            </a:r>
            <a:r>
              <a:rPr spc="-5" dirty="0">
                <a:solidFill>
                  <a:srgbClr val="FF0000"/>
                </a:solidFill>
              </a:rPr>
              <a:t>TIBC</a:t>
            </a:r>
            <a:r>
              <a:rPr spc="30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meeting</a:t>
            </a:r>
            <a:r>
              <a:rPr b="0" spc="-10" dirty="0">
                <a:solidFill>
                  <a:srgbClr val="FF0000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5" name="object 5"/>
          <p:cNvSpPr/>
          <p:nvPr/>
        </p:nvSpPr>
        <p:spPr>
          <a:xfrm>
            <a:off x="11056619" y="5811010"/>
            <a:ext cx="930501" cy="8640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6398" y="409447"/>
            <a:ext cx="17386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Current</a:t>
            </a:r>
          </a:p>
        </p:txBody>
      </p:sp>
      <p:sp>
        <p:nvSpPr>
          <p:cNvPr id="3" name="object 3"/>
          <p:cNvSpPr/>
          <p:nvPr/>
        </p:nvSpPr>
        <p:spPr>
          <a:xfrm>
            <a:off x="843155" y="1507617"/>
            <a:ext cx="4754113" cy="4581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53664" y="3524453"/>
            <a:ext cx="113284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FFFFFF"/>
                </a:solidFill>
                <a:latin typeface="Calibri"/>
                <a:cs typeface="Calibri"/>
              </a:rPr>
              <a:t>TIBC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18257" y="1940814"/>
            <a:ext cx="8045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BUDGET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12894" y="3205352"/>
            <a:ext cx="7493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RO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24046" y="5143880"/>
            <a:ext cx="779780" cy="611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>
              <a:lnSpc>
                <a:spcPts val="2305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PUBLIC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305"/>
              </a:lnSpc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AF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44420" y="5248147"/>
            <a:ext cx="5670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du.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7816" y="3134360"/>
            <a:ext cx="7689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4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800" spc="-22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016240" y="1048511"/>
            <a:ext cx="2230120" cy="2230120"/>
          </a:xfrm>
          <a:custGeom>
            <a:avLst/>
            <a:gdLst/>
            <a:ahLst/>
            <a:cxnLst/>
            <a:rect l="l" t="t" r="r" b="b"/>
            <a:pathLst>
              <a:path w="2230120" h="2230120">
                <a:moveTo>
                  <a:pt x="1114805" y="0"/>
                </a:moveTo>
                <a:lnTo>
                  <a:pt x="1066447" y="1029"/>
                </a:lnTo>
                <a:lnTo>
                  <a:pt x="1018615" y="4091"/>
                </a:lnTo>
                <a:lnTo>
                  <a:pt x="971351" y="9144"/>
                </a:lnTo>
                <a:lnTo>
                  <a:pt x="924697" y="16144"/>
                </a:lnTo>
                <a:lnTo>
                  <a:pt x="878694" y="25051"/>
                </a:lnTo>
                <a:lnTo>
                  <a:pt x="833386" y="35823"/>
                </a:lnTo>
                <a:lnTo>
                  <a:pt x="788812" y="48418"/>
                </a:lnTo>
                <a:lnTo>
                  <a:pt x="745016" y="62794"/>
                </a:lnTo>
                <a:lnTo>
                  <a:pt x="702039" y="78909"/>
                </a:lnTo>
                <a:lnTo>
                  <a:pt x="659922" y="96722"/>
                </a:lnTo>
                <a:lnTo>
                  <a:pt x="618709" y="116190"/>
                </a:lnTo>
                <a:lnTo>
                  <a:pt x="578440" y="137271"/>
                </a:lnTo>
                <a:lnTo>
                  <a:pt x="539157" y="159925"/>
                </a:lnTo>
                <a:lnTo>
                  <a:pt x="500902" y="184109"/>
                </a:lnTo>
                <a:lnTo>
                  <a:pt x="463718" y="209781"/>
                </a:lnTo>
                <a:lnTo>
                  <a:pt x="427645" y="236900"/>
                </a:lnTo>
                <a:lnTo>
                  <a:pt x="392726" y="265423"/>
                </a:lnTo>
                <a:lnTo>
                  <a:pt x="359003" y="295309"/>
                </a:lnTo>
                <a:lnTo>
                  <a:pt x="326517" y="326516"/>
                </a:lnTo>
                <a:lnTo>
                  <a:pt x="295309" y="359003"/>
                </a:lnTo>
                <a:lnTo>
                  <a:pt x="265423" y="392726"/>
                </a:lnTo>
                <a:lnTo>
                  <a:pt x="236900" y="427645"/>
                </a:lnTo>
                <a:lnTo>
                  <a:pt x="209781" y="463718"/>
                </a:lnTo>
                <a:lnTo>
                  <a:pt x="184109" y="500902"/>
                </a:lnTo>
                <a:lnTo>
                  <a:pt x="159925" y="539157"/>
                </a:lnTo>
                <a:lnTo>
                  <a:pt x="137271" y="578440"/>
                </a:lnTo>
                <a:lnTo>
                  <a:pt x="116190" y="618709"/>
                </a:lnTo>
                <a:lnTo>
                  <a:pt x="96722" y="659922"/>
                </a:lnTo>
                <a:lnTo>
                  <a:pt x="78909" y="702039"/>
                </a:lnTo>
                <a:lnTo>
                  <a:pt x="62794" y="745016"/>
                </a:lnTo>
                <a:lnTo>
                  <a:pt x="48418" y="788812"/>
                </a:lnTo>
                <a:lnTo>
                  <a:pt x="35823" y="833386"/>
                </a:lnTo>
                <a:lnTo>
                  <a:pt x="25051" y="878694"/>
                </a:lnTo>
                <a:lnTo>
                  <a:pt x="16144" y="924697"/>
                </a:lnTo>
                <a:lnTo>
                  <a:pt x="9144" y="971351"/>
                </a:lnTo>
                <a:lnTo>
                  <a:pt x="4091" y="1018615"/>
                </a:lnTo>
                <a:lnTo>
                  <a:pt x="1029" y="1066447"/>
                </a:lnTo>
                <a:lnTo>
                  <a:pt x="0" y="1114805"/>
                </a:lnTo>
                <a:lnTo>
                  <a:pt x="1029" y="1163164"/>
                </a:lnTo>
                <a:lnTo>
                  <a:pt x="4091" y="1210996"/>
                </a:lnTo>
                <a:lnTo>
                  <a:pt x="9144" y="1258260"/>
                </a:lnTo>
                <a:lnTo>
                  <a:pt x="16144" y="1304914"/>
                </a:lnTo>
                <a:lnTo>
                  <a:pt x="25051" y="1350917"/>
                </a:lnTo>
                <a:lnTo>
                  <a:pt x="35823" y="1396225"/>
                </a:lnTo>
                <a:lnTo>
                  <a:pt x="48418" y="1440799"/>
                </a:lnTo>
                <a:lnTo>
                  <a:pt x="62794" y="1484595"/>
                </a:lnTo>
                <a:lnTo>
                  <a:pt x="78909" y="1527572"/>
                </a:lnTo>
                <a:lnTo>
                  <a:pt x="96722" y="1569689"/>
                </a:lnTo>
                <a:lnTo>
                  <a:pt x="116190" y="1610902"/>
                </a:lnTo>
                <a:lnTo>
                  <a:pt x="137271" y="1651171"/>
                </a:lnTo>
                <a:lnTo>
                  <a:pt x="159925" y="1690454"/>
                </a:lnTo>
                <a:lnTo>
                  <a:pt x="184109" y="1728709"/>
                </a:lnTo>
                <a:lnTo>
                  <a:pt x="209781" y="1765893"/>
                </a:lnTo>
                <a:lnTo>
                  <a:pt x="236900" y="1801966"/>
                </a:lnTo>
                <a:lnTo>
                  <a:pt x="265423" y="1836885"/>
                </a:lnTo>
                <a:lnTo>
                  <a:pt x="295309" y="1870608"/>
                </a:lnTo>
                <a:lnTo>
                  <a:pt x="326516" y="1903095"/>
                </a:lnTo>
                <a:lnTo>
                  <a:pt x="359003" y="1934302"/>
                </a:lnTo>
                <a:lnTo>
                  <a:pt x="392726" y="1964188"/>
                </a:lnTo>
                <a:lnTo>
                  <a:pt x="427645" y="1992711"/>
                </a:lnTo>
                <a:lnTo>
                  <a:pt x="463718" y="2019830"/>
                </a:lnTo>
                <a:lnTo>
                  <a:pt x="500902" y="2045502"/>
                </a:lnTo>
                <a:lnTo>
                  <a:pt x="539157" y="2069686"/>
                </a:lnTo>
                <a:lnTo>
                  <a:pt x="578440" y="2092340"/>
                </a:lnTo>
                <a:lnTo>
                  <a:pt x="618709" y="2113421"/>
                </a:lnTo>
                <a:lnTo>
                  <a:pt x="659922" y="2132889"/>
                </a:lnTo>
                <a:lnTo>
                  <a:pt x="702039" y="2150702"/>
                </a:lnTo>
                <a:lnTo>
                  <a:pt x="745016" y="2166817"/>
                </a:lnTo>
                <a:lnTo>
                  <a:pt x="788812" y="2181193"/>
                </a:lnTo>
                <a:lnTo>
                  <a:pt x="833386" y="2193788"/>
                </a:lnTo>
                <a:lnTo>
                  <a:pt x="878694" y="2204560"/>
                </a:lnTo>
                <a:lnTo>
                  <a:pt x="924697" y="2213467"/>
                </a:lnTo>
                <a:lnTo>
                  <a:pt x="971351" y="2220467"/>
                </a:lnTo>
                <a:lnTo>
                  <a:pt x="1018615" y="2225520"/>
                </a:lnTo>
                <a:lnTo>
                  <a:pt x="1066447" y="2228582"/>
                </a:lnTo>
                <a:lnTo>
                  <a:pt x="1114805" y="2229612"/>
                </a:lnTo>
                <a:lnTo>
                  <a:pt x="1163164" y="2228582"/>
                </a:lnTo>
                <a:lnTo>
                  <a:pt x="1210996" y="2225520"/>
                </a:lnTo>
                <a:lnTo>
                  <a:pt x="1258260" y="2220467"/>
                </a:lnTo>
                <a:lnTo>
                  <a:pt x="1304914" y="2213467"/>
                </a:lnTo>
                <a:lnTo>
                  <a:pt x="1350917" y="2204560"/>
                </a:lnTo>
                <a:lnTo>
                  <a:pt x="1396225" y="2193788"/>
                </a:lnTo>
                <a:lnTo>
                  <a:pt x="1440799" y="2181193"/>
                </a:lnTo>
                <a:lnTo>
                  <a:pt x="1484595" y="2166817"/>
                </a:lnTo>
                <a:lnTo>
                  <a:pt x="1527572" y="2150702"/>
                </a:lnTo>
                <a:lnTo>
                  <a:pt x="1569689" y="2132889"/>
                </a:lnTo>
                <a:lnTo>
                  <a:pt x="1610902" y="2113421"/>
                </a:lnTo>
                <a:lnTo>
                  <a:pt x="1651171" y="2092340"/>
                </a:lnTo>
                <a:lnTo>
                  <a:pt x="1690454" y="2069686"/>
                </a:lnTo>
                <a:lnTo>
                  <a:pt x="1728709" y="2045502"/>
                </a:lnTo>
                <a:lnTo>
                  <a:pt x="1765893" y="2019830"/>
                </a:lnTo>
                <a:lnTo>
                  <a:pt x="1801966" y="1992711"/>
                </a:lnTo>
                <a:lnTo>
                  <a:pt x="1836885" y="1964188"/>
                </a:lnTo>
                <a:lnTo>
                  <a:pt x="1870608" y="1934302"/>
                </a:lnTo>
                <a:lnTo>
                  <a:pt x="1903094" y="1903095"/>
                </a:lnTo>
                <a:lnTo>
                  <a:pt x="1934302" y="1870608"/>
                </a:lnTo>
                <a:lnTo>
                  <a:pt x="1964188" y="1836885"/>
                </a:lnTo>
                <a:lnTo>
                  <a:pt x="1992711" y="1801966"/>
                </a:lnTo>
                <a:lnTo>
                  <a:pt x="2019830" y="1765893"/>
                </a:lnTo>
                <a:lnTo>
                  <a:pt x="2045502" y="1728709"/>
                </a:lnTo>
                <a:lnTo>
                  <a:pt x="2069686" y="1690454"/>
                </a:lnTo>
                <a:lnTo>
                  <a:pt x="2092340" y="1651171"/>
                </a:lnTo>
                <a:lnTo>
                  <a:pt x="2113421" y="1610902"/>
                </a:lnTo>
                <a:lnTo>
                  <a:pt x="2132889" y="1569689"/>
                </a:lnTo>
                <a:lnTo>
                  <a:pt x="2150702" y="1527572"/>
                </a:lnTo>
                <a:lnTo>
                  <a:pt x="2166817" y="1484595"/>
                </a:lnTo>
                <a:lnTo>
                  <a:pt x="2181193" y="1440799"/>
                </a:lnTo>
                <a:lnTo>
                  <a:pt x="2193788" y="1396225"/>
                </a:lnTo>
                <a:lnTo>
                  <a:pt x="2204560" y="1350917"/>
                </a:lnTo>
                <a:lnTo>
                  <a:pt x="2213467" y="1304914"/>
                </a:lnTo>
                <a:lnTo>
                  <a:pt x="2220467" y="1258260"/>
                </a:lnTo>
                <a:lnTo>
                  <a:pt x="2225520" y="1210996"/>
                </a:lnTo>
                <a:lnTo>
                  <a:pt x="2228582" y="1163164"/>
                </a:lnTo>
                <a:lnTo>
                  <a:pt x="2229611" y="1114805"/>
                </a:lnTo>
                <a:lnTo>
                  <a:pt x="2228582" y="1066447"/>
                </a:lnTo>
                <a:lnTo>
                  <a:pt x="2225520" y="1018615"/>
                </a:lnTo>
                <a:lnTo>
                  <a:pt x="2220467" y="971351"/>
                </a:lnTo>
                <a:lnTo>
                  <a:pt x="2213467" y="924697"/>
                </a:lnTo>
                <a:lnTo>
                  <a:pt x="2204560" y="878694"/>
                </a:lnTo>
                <a:lnTo>
                  <a:pt x="2193788" y="833386"/>
                </a:lnTo>
                <a:lnTo>
                  <a:pt x="2181193" y="788812"/>
                </a:lnTo>
                <a:lnTo>
                  <a:pt x="2166817" y="745016"/>
                </a:lnTo>
                <a:lnTo>
                  <a:pt x="2150702" y="702039"/>
                </a:lnTo>
                <a:lnTo>
                  <a:pt x="2132889" y="659922"/>
                </a:lnTo>
                <a:lnTo>
                  <a:pt x="2113421" y="618709"/>
                </a:lnTo>
                <a:lnTo>
                  <a:pt x="2092340" y="578440"/>
                </a:lnTo>
                <a:lnTo>
                  <a:pt x="2069686" y="539157"/>
                </a:lnTo>
                <a:lnTo>
                  <a:pt x="2045502" y="500902"/>
                </a:lnTo>
                <a:lnTo>
                  <a:pt x="2019830" y="463718"/>
                </a:lnTo>
                <a:lnTo>
                  <a:pt x="1992711" y="427645"/>
                </a:lnTo>
                <a:lnTo>
                  <a:pt x="1964188" y="392726"/>
                </a:lnTo>
                <a:lnTo>
                  <a:pt x="1934302" y="359003"/>
                </a:lnTo>
                <a:lnTo>
                  <a:pt x="1903095" y="326516"/>
                </a:lnTo>
                <a:lnTo>
                  <a:pt x="1870608" y="295309"/>
                </a:lnTo>
                <a:lnTo>
                  <a:pt x="1836885" y="265423"/>
                </a:lnTo>
                <a:lnTo>
                  <a:pt x="1801966" y="236900"/>
                </a:lnTo>
                <a:lnTo>
                  <a:pt x="1765893" y="209781"/>
                </a:lnTo>
                <a:lnTo>
                  <a:pt x="1728709" y="184109"/>
                </a:lnTo>
                <a:lnTo>
                  <a:pt x="1690454" y="159925"/>
                </a:lnTo>
                <a:lnTo>
                  <a:pt x="1651171" y="137271"/>
                </a:lnTo>
                <a:lnTo>
                  <a:pt x="1610902" y="116190"/>
                </a:lnTo>
                <a:lnTo>
                  <a:pt x="1569689" y="96722"/>
                </a:lnTo>
                <a:lnTo>
                  <a:pt x="1527572" y="78909"/>
                </a:lnTo>
                <a:lnTo>
                  <a:pt x="1484595" y="62794"/>
                </a:lnTo>
                <a:lnTo>
                  <a:pt x="1440799" y="48418"/>
                </a:lnTo>
                <a:lnTo>
                  <a:pt x="1396225" y="35823"/>
                </a:lnTo>
                <a:lnTo>
                  <a:pt x="1350917" y="25051"/>
                </a:lnTo>
                <a:lnTo>
                  <a:pt x="1304914" y="16144"/>
                </a:lnTo>
                <a:lnTo>
                  <a:pt x="1258260" y="9144"/>
                </a:lnTo>
                <a:lnTo>
                  <a:pt x="1210996" y="4091"/>
                </a:lnTo>
                <a:lnTo>
                  <a:pt x="1163164" y="1029"/>
                </a:lnTo>
                <a:lnTo>
                  <a:pt x="1114805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391525" y="1489329"/>
            <a:ext cx="1483995" cy="128079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algn="ctr">
              <a:lnSpc>
                <a:spcPct val="91500"/>
              </a:lnSpc>
              <a:spcBef>
                <a:spcPts val="320"/>
              </a:spcBef>
            </a:pP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spc="-30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RE</a:t>
            </a:r>
            <a:r>
              <a:rPr sz="2200" spc="-18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15" dirty="0">
                <a:latin typeface="Calibri"/>
                <a:cs typeface="Calibri"/>
              </a:rPr>
              <a:t>Y</a:t>
            </a:r>
            <a:r>
              <a:rPr sz="2200" spc="-5" dirty="0">
                <a:latin typeface="Calibri"/>
                <a:cs typeface="Calibri"/>
              </a:rPr>
              <a:t>’S  </a:t>
            </a:r>
            <a:r>
              <a:rPr sz="2200" spc="-10" dirty="0">
                <a:latin typeface="Calibri"/>
                <a:cs typeface="Calibri"/>
              </a:rPr>
              <a:t>TRIBAL  </a:t>
            </a:r>
            <a:r>
              <a:rPr sz="2200" spc="-15" dirty="0">
                <a:latin typeface="Calibri"/>
                <a:cs typeface="Calibri"/>
              </a:rPr>
              <a:t>ADVISORY  </a:t>
            </a:r>
            <a:r>
              <a:rPr sz="2200" spc="-10" dirty="0">
                <a:latin typeface="Calibri"/>
                <a:cs typeface="Calibri"/>
              </a:rPr>
              <a:t>COUNCIL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574023" y="153923"/>
            <a:ext cx="1115695" cy="1114425"/>
          </a:xfrm>
          <a:custGeom>
            <a:avLst/>
            <a:gdLst/>
            <a:ahLst/>
            <a:cxnLst/>
            <a:rect l="l" t="t" r="r" b="b"/>
            <a:pathLst>
              <a:path w="1115695" h="1114425">
                <a:moveTo>
                  <a:pt x="557783" y="0"/>
                </a:moveTo>
                <a:lnTo>
                  <a:pt x="509649" y="2044"/>
                </a:lnTo>
                <a:lnTo>
                  <a:pt x="462653" y="8068"/>
                </a:lnTo>
                <a:lnTo>
                  <a:pt x="416963" y="17902"/>
                </a:lnTo>
                <a:lnTo>
                  <a:pt x="372745" y="31380"/>
                </a:lnTo>
                <a:lnTo>
                  <a:pt x="330168" y="48334"/>
                </a:lnTo>
                <a:lnTo>
                  <a:pt x="289398" y="68597"/>
                </a:lnTo>
                <a:lnTo>
                  <a:pt x="250603" y="92003"/>
                </a:lnTo>
                <a:lnTo>
                  <a:pt x="213950" y="118382"/>
                </a:lnTo>
                <a:lnTo>
                  <a:pt x="179607" y="147569"/>
                </a:lnTo>
                <a:lnTo>
                  <a:pt x="147740" y="179396"/>
                </a:lnTo>
                <a:lnTo>
                  <a:pt x="118517" y="213695"/>
                </a:lnTo>
                <a:lnTo>
                  <a:pt x="92106" y="250299"/>
                </a:lnTo>
                <a:lnTo>
                  <a:pt x="68673" y="289041"/>
                </a:lnTo>
                <a:lnTo>
                  <a:pt x="48387" y="329754"/>
                </a:lnTo>
                <a:lnTo>
                  <a:pt x="31414" y="372270"/>
                </a:lnTo>
                <a:lnTo>
                  <a:pt x="17921" y="416422"/>
                </a:lnTo>
                <a:lnTo>
                  <a:pt x="8076" y="462043"/>
                </a:lnTo>
                <a:lnTo>
                  <a:pt x="2047" y="508965"/>
                </a:lnTo>
                <a:lnTo>
                  <a:pt x="0" y="557022"/>
                </a:lnTo>
                <a:lnTo>
                  <a:pt x="2047" y="605078"/>
                </a:lnTo>
                <a:lnTo>
                  <a:pt x="8076" y="652000"/>
                </a:lnTo>
                <a:lnTo>
                  <a:pt x="17921" y="697621"/>
                </a:lnTo>
                <a:lnTo>
                  <a:pt x="31414" y="741773"/>
                </a:lnTo>
                <a:lnTo>
                  <a:pt x="48387" y="784289"/>
                </a:lnTo>
                <a:lnTo>
                  <a:pt x="68673" y="825002"/>
                </a:lnTo>
                <a:lnTo>
                  <a:pt x="92106" y="863744"/>
                </a:lnTo>
                <a:lnTo>
                  <a:pt x="118517" y="900348"/>
                </a:lnTo>
                <a:lnTo>
                  <a:pt x="147740" y="934647"/>
                </a:lnTo>
                <a:lnTo>
                  <a:pt x="179607" y="966474"/>
                </a:lnTo>
                <a:lnTo>
                  <a:pt x="213950" y="995661"/>
                </a:lnTo>
                <a:lnTo>
                  <a:pt x="250603" y="1022040"/>
                </a:lnTo>
                <a:lnTo>
                  <a:pt x="289398" y="1045446"/>
                </a:lnTo>
                <a:lnTo>
                  <a:pt x="330168" y="1065709"/>
                </a:lnTo>
                <a:lnTo>
                  <a:pt x="372745" y="1082663"/>
                </a:lnTo>
                <a:lnTo>
                  <a:pt x="416963" y="1096141"/>
                </a:lnTo>
                <a:lnTo>
                  <a:pt x="462653" y="1105975"/>
                </a:lnTo>
                <a:lnTo>
                  <a:pt x="509649" y="1111999"/>
                </a:lnTo>
                <a:lnTo>
                  <a:pt x="557783" y="1114043"/>
                </a:lnTo>
                <a:lnTo>
                  <a:pt x="605918" y="1111999"/>
                </a:lnTo>
                <a:lnTo>
                  <a:pt x="652914" y="1105975"/>
                </a:lnTo>
                <a:lnTo>
                  <a:pt x="698604" y="1096141"/>
                </a:lnTo>
                <a:lnTo>
                  <a:pt x="742822" y="1082663"/>
                </a:lnTo>
                <a:lnTo>
                  <a:pt x="785399" y="1065709"/>
                </a:lnTo>
                <a:lnTo>
                  <a:pt x="826169" y="1045446"/>
                </a:lnTo>
                <a:lnTo>
                  <a:pt x="864964" y="1022040"/>
                </a:lnTo>
                <a:lnTo>
                  <a:pt x="901617" y="995661"/>
                </a:lnTo>
                <a:lnTo>
                  <a:pt x="935960" y="966474"/>
                </a:lnTo>
                <a:lnTo>
                  <a:pt x="967827" y="934647"/>
                </a:lnTo>
                <a:lnTo>
                  <a:pt x="997050" y="900348"/>
                </a:lnTo>
                <a:lnTo>
                  <a:pt x="1023461" y="863744"/>
                </a:lnTo>
                <a:lnTo>
                  <a:pt x="1046894" y="825002"/>
                </a:lnTo>
                <a:lnTo>
                  <a:pt x="1067180" y="784289"/>
                </a:lnTo>
                <a:lnTo>
                  <a:pt x="1084153" y="741773"/>
                </a:lnTo>
                <a:lnTo>
                  <a:pt x="1097646" y="697621"/>
                </a:lnTo>
                <a:lnTo>
                  <a:pt x="1107491" y="652000"/>
                </a:lnTo>
                <a:lnTo>
                  <a:pt x="1113520" y="605078"/>
                </a:lnTo>
                <a:lnTo>
                  <a:pt x="1115568" y="557022"/>
                </a:lnTo>
                <a:lnTo>
                  <a:pt x="1113520" y="508965"/>
                </a:lnTo>
                <a:lnTo>
                  <a:pt x="1107491" y="462043"/>
                </a:lnTo>
                <a:lnTo>
                  <a:pt x="1097646" y="416422"/>
                </a:lnTo>
                <a:lnTo>
                  <a:pt x="1084153" y="372270"/>
                </a:lnTo>
                <a:lnTo>
                  <a:pt x="1067180" y="329754"/>
                </a:lnTo>
                <a:lnTo>
                  <a:pt x="1046894" y="289041"/>
                </a:lnTo>
                <a:lnTo>
                  <a:pt x="1023461" y="250299"/>
                </a:lnTo>
                <a:lnTo>
                  <a:pt x="997050" y="213695"/>
                </a:lnTo>
                <a:lnTo>
                  <a:pt x="967827" y="179396"/>
                </a:lnTo>
                <a:lnTo>
                  <a:pt x="935960" y="147569"/>
                </a:lnTo>
                <a:lnTo>
                  <a:pt x="901617" y="118382"/>
                </a:lnTo>
                <a:lnTo>
                  <a:pt x="864964" y="92003"/>
                </a:lnTo>
                <a:lnTo>
                  <a:pt x="826169" y="68597"/>
                </a:lnTo>
                <a:lnTo>
                  <a:pt x="785399" y="48334"/>
                </a:lnTo>
                <a:lnTo>
                  <a:pt x="742822" y="31380"/>
                </a:lnTo>
                <a:lnTo>
                  <a:pt x="698604" y="17902"/>
                </a:lnTo>
                <a:lnTo>
                  <a:pt x="652914" y="8068"/>
                </a:lnTo>
                <a:lnTo>
                  <a:pt x="605918" y="2044"/>
                </a:lnTo>
                <a:lnTo>
                  <a:pt x="557783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74023" y="153923"/>
            <a:ext cx="1115695" cy="1114425"/>
          </a:xfrm>
          <a:custGeom>
            <a:avLst/>
            <a:gdLst/>
            <a:ahLst/>
            <a:cxnLst/>
            <a:rect l="l" t="t" r="r" b="b"/>
            <a:pathLst>
              <a:path w="1115695" h="1114425">
                <a:moveTo>
                  <a:pt x="0" y="557022"/>
                </a:moveTo>
                <a:lnTo>
                  <a:pt x="2047" y="508965"/>
                </a:lnTo>
                <a:lnTo>
                  <a:pt x="8076" y="462043"/>
                </a:lnTo>
                <a:lnTo>
                  <a:pt x="17921" y="416422"/>
                </a:lnTo>
                <a:lnTo>
                  <a:pt x="31414" y="372270"/>
                </a:lnTo>
                <a:lnTo>
                  <a:pt x="48387" y="329754"/>
                </a:lnTo>
                <a:lnTo>
                  <a:pt x="68673" y="289041"/>
                </a:lnTo>
                <a:lnTo>
                  <a:pt x="92106" y="250299"/>
                </a:lnTo>
                <a:lnTo>
                  <a:pt x="118517" y="213695"/>
                </a:lnTo>
                <a:lnTo>
                  <a:pt x="147740" y="179396"/>
                </a:lnTo>
                <a:lnTo>
                  <a:pt x="179607" y="147569"/>
                </a:lnTo>
                <a:lnTo>
                  <a:pt x="213950" y="118382"/>
                </a:lnTo>
                <a:lnTo>
                  <a:pt x="250603" y="92003"/>
                </a:lnTo>
                <a:lnTo>
                  <a:pt x="289398" y="68597"/>
                </a:lnTo>
                <a:lnTo>
                  <a:pt x="330168" y="48334"/>
                </a:lnTo>
                <a:lnTo>
                  <a:pt x="372745" y="31380"/>
                </a:lnTo>
                <a:lnTo>
                  <a:pt x="416963" y="17902"/>
                </a:lnTo>
                <a:lnTo>
                  <a:pt x="462653" y="8068"/>
                </a:lnTo>
                <a:lnTo>
                  <a:pt x="509649" y="2044"/>
                </a:lnTo>
                <a:lnTo>
                  <a:pt x="557783" y="0"/>
                </a:lnTo>
                <a:lnTo>
                  <a:pt x="605918" y="2044"/>
                </a:lnTo>
                <a:lnTo>
                  <a:pt x="652914" y="8068"/>
                </a:lnTo>
                <a:lnTo>
                  <a:pt x="698604" y="17902"/>
                </a:lnTo>
                <a:lnTo>
                  <a:pt x="742822" y="31380"/>
                </a:lnTo>
                <a:lnTo>
                  <a:pt x="785399" y="48334"/>
                </a:lnTo>
                <a:lnTo>
                  <a:pt x="826169" y="68597"/>
                </a:lnTo>
                <a:lnTo>
                  <a:pt x="864964" y="92003"/>
                </a:lnTo>
                <a:lnTo>
                  <a:pt x="901617" y="118382"/>
                </a:lnTo>
                <a:lnTo>
                  <a:pt x="935960" y="147569"/>
                </a:lnTo>
                <a:lnTo>
                  <a:pt x="967827" y="179396"/>
                </a:lnTo>
                <a:lnTo>
                  <a:pt x="997050" y="213695"/>
                </a:lnTo>
                <a:lnTo>
                  <a:pt x="1023461" y="250299"/>
                </a:lnTo>
                <a:lnTo>
                  <a:pt x="1046894" y="289041"/>
                </a:lnTo>
                <a:lnTo>
                  <a:pt x="1067180" y="329754"/>
                </a:lnTo>
                <a:lnTo>
                  <a:pt x="1084153" y="372270"/>
                </a:lnTo>
                <a:lnTo>
                  <a:pt x="1097646" y="416422"/>
                </a:lnTo>
                <a:lnTo>
                  <a:pt x="1107491" y="462043"/>
                </a:lnTo>
                <a:lnTo>
                  <a:pt x="1113520" y="508965"/>
                </a:lnTo>
                <a:lnTo>
                  <a:pt x="1115568" y="557022"/>
                </a:lnTo>
                <a:lnTo>
                  <a:pt x="1113520" y="605078"/>
                </a:lnTo>
                <a:lnTo>
                  <a:pt x="1107491" y="652000"/>
                </a:lnTo>
                <a:lnTo>
                  <a:pt x="1097646" y="697621"/>
                </a:lnTo>
                <a:lnTo>
                  <a:pt x="1084153" y="741773"/>
                </a:lnTo>
                <a:lnTo>
                  <a:pt x="1067180" y="784289"/>
                </a:lnTo>
                <a:lnTo>
                  <a:pt x="1046894" y="825002"/>
                </a:lnTo>
                <a:lnTo>
                  <a:pt x="1023461" y="863744"/>
                </a:lnTo>
                <a:lnTo>
                  <a:pt x="997050" y="900348"/>
                </a:lnTo>
                <a:lnTo>
                  <a:pt x="967827" y="934647"/>
                </a:lnTo>
                <a:lnTo>
                  <a:pt x="935960" y="966474"/>
                </a:lnTo>
                <a:lnTo>
                  <a:pt x="901617" y="995661"/>
                </a:lnTo>
                <a:lnTo>
                  <a:pt x="864964" y="1022040"/>
                </a:lnTo>
                <a:lnTo>
                  <a:pt x="826169" y="1045446"/>
                </a:lnTo>
                <a:lnTo>
                  <a:pt x="785399" y="1065709"/>
                </a:lnTo>
                <a:lnTo>
                  <a:pt x="742822" y="1082663"/>
                </a:lnTo>
                <a:lnTo>
                  <a:pt x="698604" y="1096141"/>
                </a:lnTo>
                <a:lnTo>
                  <a:pt x="652914" y="1105975"/>
                </a:lnTo>
                <a:lnTo>
                  <a:pt x="605918" y="1111999"/>
                </a:lnTo>
                <a:lnTo>
                  <a:pt x="557783" y="1114043"/>
                </a:lnTo>
                <a:lnTo>
                  <a:pt x="509649" y="1111999"/>
                </a:lnTo>
                <a:lnTo>
                  <a:pt x="462653" y="1105975"/>
                </a:lnTo>
                <a:lnTo>
                  <a:pt x="416963" y="1096141"/>
                </a:lnTo>
                <a:lnTo>
                  <a:pt x="372745" y="1082663"/>
                </a:lnTo>
                <a:lnTo>
                  <a:pt x="330168" y="1065709"/>
                </a:lnTo>
                <a:lnTo>
                  <a:pt x="289398" y="1045446"/>
                </a:lnTo>
                <a:lnTo>
                  <a:pt x="250603" y="1022040"/>
                </a:lnTo>
                <a:lnTo>
                  <a:pt x="213950" y="995661"/>
                </a:lnTo>
                <a:lnTo>
                  <a:pt x="179607" y="966474"/>
                </a:lnTo>
                <a:lnTo>
                  <a:pt x="147740" y="934647"/>
                </a:lnTo>
                <a:lnTo>
                  <a:pt x="118517" y="900348"/>
                </a:lnTo>
                <a:lnTo>
                  <a:pt x="92106" y="863744"/>
                </a:lnTo>
                <a:lnTo>
                  <a:pt x="68673" y="825002"/>
                </a:lnTo>
                <a:lnTo>
                  <a:pt x="48387" y="784289"/>
                </a:lnTo>
                <a:lnTo>
                  <a:pt x="31414" y="741773"/>
                </a:lnTo>
                <a:lnTo>
                  <a:pt x="17921" y="697621"/>
                </a:lnTo>
                <a:lnTo>
                  <a:pt x="8076" y="652000"/>
                </a:lnTo>
                <a:lnTo>
                  <a:pt x="2047" y="605078"/>
                </a:lnTo>
                <a:lnTo>
                  <a:pt x="0" y="557022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751823" y="588086"/>
            <a:ext cx="76136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-1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TI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026395" y="1604772"/>
            <a:ext cx="1114425" cy="1115695"/>
          </a:xfrm>
          <a:custGeom>
            <a:avLst/>
            <a:gdLst/>
            <a:ahLst/>
            <a:cxnLst/>
            <a:rect l="l" t="t" r="r" b="b"/>
            <a:pathLst>
              <a:path w="1114425" h="1115695">
                <a:moveTo>
                  <a:pt x="557022" y="0"/>
                </a:moveTo>
                <a:lnTo>
                  <a:pt x="508965" y="2047"/>
                </a:lnTo>
                <a:lnTo>
                  <a:pt x="462043" y="8076"/>
                </a:lnTo>
                <a:lnTo>
                  <a:pt x="416422" y="17921"/>
                </a:lnTo>
                <a:lnTo>
                  <a:pt x="372270" y="31414"/>
                </a:lnTo>
                <a:lnTo>
                  <a:pt x="329754" y="48387"/>
                </a:lnTo>
                <a:lnTo>
                  <a:pt x="289041" y="68673"/>
                </a:lnTo>
                <a:lnTo>
                  <a:pt x="250299" y="92106"/>
                </a:lnTo>
                <a:lnTo>
                  <a:pt x="213695" y="118517"/>
                </a:lnTo>
                <a:lnTo>
                  <a:pt x="179396" y="147740"/>
                </a:lnTo>
                <a:lnTo>
                  <a:pt x="147569" y="179607"/>
                </a:lnTo>
                <a:lnTo>
                  <a:pt x="118382" y="213950"/>
                </a:lnTo>
                <a:lnTo>
                  <a:pt x="92003" y="250603"/>
                </a:lnTo>
                <a:lnTo>
                  <a:pt x="68597" y="289398"/>
                </a:lnTo>
                <a:lnTo>
                  <a:pt x="48334" y="330168"/>
                </a:lnTo>
                <a:lnTo>
                  <a:pt x="31380" y="372745"/>
                </a:lnTo>
                <a:lnTo>
                  <a:pt x="17902" y="416963"/>
                </a:lnTo>
                <a:lnTo>
                  <a:pt x="8068" y="462653"/>
                </a:lnTo>
                <a:lnTo>
                  <a:pt x="2044" y="509649"/>
                </a:lnTo>
                <a:lnTo>
                  <a:pt x="0" y="557783"/>
                </a:lnTo>
                <a:lnTo>
                  <a:pt x="2044" y="605918"/>
                </a:lnTo>
                <a:lnTo>
                  <a:pt x="8068" y="652914"/>
                </a:lnTo>
                <a:lnTo>
                  <a:pt x="17902" y="698604"/>
                </a:lnTo>
                <a:lnTo>
                  <a:pt x="31380" y="742822"/>
                </a:lnTo>
                <a:lnTo>
                  <a:pt x="48334" y="785399"/>
                </a:lnTo>
                <a:lnTo>
                  <a:pt x="68597" y="826169"/>
                </a:lnTo>
                <a:lnTo>
                  <a:pt x="92003" y="864964"/>
                </a:lnTo>
                <a:lnTo>
                  <a:pt x="118382" y="901617"/>
                </a:lnTo>
                <a:lnTo>
                  <a:pt x="147569" y="935960"/>
                </a:lnTo>
                <a:lnTo>
                  <a:pt x="179396" y="967827"/>
                </a:lnTo>
                <a:lnTo>
                  <a:pt x="213695" y="997050"/>
                </a:lnTo>
                <a:lnTo>
                  <a:pt x="250299" y="1023461"/>
                </a:lnTo>
                <a:lnTo>
                  <a:pt x="289041" y="1046894"/>
                </a:lnTo>
                <a:lnTo>
                  <a:pt x="329754" y="1067180"/>
                </a:lnTo>
                <a:lnTo>
                  <a:pt x="372270" y="1084153"/>
                </a:lnTo>
                <a:lnTo>
                  <a:pt x="416422" y="1097646"/>
                </a:lnTo>
                <a:lnTo>
                  <a:pt x="462043" y="1107491"/>
                </a:lnTo>
                <a:lnTo>
                  <a:pt x="508965" y="1113520"/>
                </a:lnTo>
                <a:lnTo>
                  <a:pt x="557022" y="1115567"/>
                </a:lnTo>
                <a:lnTo>
                  <a:pt x="605078" y="1113520"/>
                </a:lnTo>
                <a:lnTo>
                  <a:pt x="652000" y="1107491"/>
                </a:lnTo>
                <a:lnTo>
                  <a:pt x="697621" y="1097646"/>
                </a:lnTo>
                <a:lnTo>
                  <a:pt x="741773" y="1084153"/>
                </a:lnTo>
                <a:lnTo>
                  <a:pt x="784289" y="1067180"/>
                </a:lnTo>
                <a:lnTo>
                  <a:pt x="825002" y="1046894"/>
                </a:lnTo>
                <a:lnTo>
                  <a:pt x="863744" y="1023461"/>
                </a:lnTo>
                <a:lnTo>
                  <a:pt x="900348" y="997050"/>
                </a:lnTo>
                <a:lnTo>
                  <a:pt x="934647" y="967827"/>
                </a:lnTo>
                <a:lnTo>
                  <a:pt x="966474" y="935960"/>
                </a:lnTo>
                <a:lnTo>
                  <a:pt x="995661" y="901617"/>
                </a:lnTo>
                <a:lnTo>
                  <a:pt x="1022040" y="864964"/>
                </a:lnTo>
                <a:lnTo>
                  <a:pt x="1045446" y="826169"/>
                </a:lnTo>
                <a:lnTo>
                  <a:pt x="1065709" y="785399"/>
                </a:lnTo>
                <a:lnTo>
                  <a:pt x="1082663" y="742822"/>
                </a:lnTo>
                <a:lnTo>
                  <a:pt x="1096141" y="698604"/>
                </a:lnTo>
                <a:lnTo>
                  <a:pt x="1105975" y="652914"/>
                </a:lnTo>
                <a:lnTo>
                  <a:pt x="1111999" y="605918"/>
                </a:lnTo>
                <a:lnTo>
                  <a:pt x="1114044" y="557783"/>
                </a:lnTo>
                <a:lnTo>
                  <a:pt x="1111999" y="509649"/>
                </a:lnTo>
                <a:lnTo>
                  <a:pt x="1105975" y="462653"/>
                </a:lnTo>
                <a:lnTo>
                  <a:pt x="1096141" y="416963"/>
                </a:lnTo>
                <a:lnTo>
                  <a:pt x="1082663" y="372745"/>
                </a:lnTo>
                <a:lnTo>
                  <a:pt x="1065709" y="330168"/>
                </a:lnTo>
                <a:lnTo>
                  <a:pt x="1045446" y="289398"/>
                </a:lnTo>
                <a:lnTo>
                  <a:pt x="1022040" y="250603"/>
                </a:lnTo>
                <a:lnTo>
                  <a:pt x="995661" y="213950"/>
                </a:lnTo>
                <a:lnTo>
                  <a:pt x="966474" y="179607"/>
                </a:lnTo>
                <a:lnTo>
                  <a:pt x="934647" y="147740"/>
                </a:lnTo>
                <a:lnTo>
                  <a:pt x="900348" y="118517"/>
                </a:lnTo>
                <a:lnTo>
                  <a:pt x="863744" y="92106"/>
                </a:lnTo>
                <a:lnTo>
                  <a:pt x="825002" y="68673"/>
                </a:lnTo>
                <a:lnTo>
                  <a:pt x="784289" y="48387"/>
                </a:lnTo>
                <a:lnTo>
                  <a:pt x="741773" y="31414"/>
                </a:lnTo>
                <a:lnTo>
                  <a:pt x="697621" y="17921"/>
                </a:lnTo>
                <a:lnTo>
                  <a:pt x="652000" y="8076"/>
                </a:lnTo>
                <a:lnTo>
                  <a:pt x="605078" y="2047"/>
                </a:lnTo>
                <a:lnTo>
                  <a:pt x="557022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026395" y="1604772"/>
            <a:ext cx="1114425" cy="1115695"/>
          </a:xfrm>
          <a:custGeom>
            <a:avLst/>
            <a:gdLst/>
            <a:ahLst/>
            <a:cxnLst/>
            <a:rect l="l" t="t" r="r" b="b"/>
            <a:pathLst>
              <a:path w="1114425" h="1115695">
                <a:moveTo>
                  <a:pt x="0" y="557783"/>
                </a:moveTo>
                <a:lnTo>
                  <a:pt x="2044" y="509649"/>
                </a:lnTo>
                <a:lnTo>
                  <a:pt x="8068" y="462653"/>
                </a:lnTo>
                <a:lnTo>
                  <a:pt x="17902" y="416963"/>
                </a:lnTo>
                <a:lnTo>
                  <a:pt x="31380" y="372745"/>
                </a:lnTo>
                <a:lnTo>
                  <a:pt x="48334" y="330168"/>
                </a:lnTo>
                <a:lnTo>
                  <a:pt x="68597" y="289398"/>
                </a:lnTo>
                <a:lnTo>
                  <a:pt x="92003" y="250603"/>
                </a:lnTo>
                <a:lnTo>
                  <a:pt x="118382" y="213950"/>
                </a:lnTo>
                <a:lnTo>
                  <a:pt x="147569" y="179607"/>
                </a:lnTo>
                <a:lnTo>
                  <a:pt x="179396" y="147740"/>
                </a:lnTo>
                <a:lnTo>
                  <a:pt x="213695" y="118517"/>
                </a:lnTo>
                <a:lnTo>
                  <a:pt x="250299" y="92106"/>
                </a:lnTo>
                <a:lnTo>
                  <a:pt x="289041" y="68673"/>
                </a:lnTo>
                <a:lnTo>
                  <a:pt x="329754" y="48387"/>
                </a:lnTo>
                <a:lnTo>
                  <a:pt x="372270" y="31414"/>
                </a:lnTo>
                <a:lnTo>
                  <a:pt x="416422" y="17921"/>
                </a:lnTo>
                <a:lnTo>
                  <a:pt x="462043" y="8076"/>
                </a:lnTo>
                <a:lnTo>
                  <a:pt x="508965" y="2047"/>
                </a:lnTo>
                <a:lnTo>
                  <a:pt x="557022" y="0"/>
                </a:lnTo>
                <a:lnTo>
                  <a:pt x="605078" y="2047"/>
                </a:lnTo>
                <a:lnTo>
                  <a:pt x="652000" y="8076"/>
                </a:lnTo>
                <a:lnTo>
                  <a:pt x="697621" y="17921"/>
                </a:lnTo>
                <a:lnTo>
                  <a:pt x="741773" y="31414"/>
                </a:lnTo>
                <a:lnTo>
                  <a:pt x="784289" y="48387"/>
                </a:lnTo>
                <a:lnTo>
                  <a:pt x="825002" y="68673"/>
                </a:lnTo>
                <a:lnTo>
                  <a:pt x="863744" y="92106"/>
                </a:lnTo>
                <a:lnTo>
                  <a:pt x="900348" y="118517"/>
                </a:lnTo>
                <a:lnTo>
                  <a:pt x="934647" y="147740"/>
                </a:lnTo>
                <a:lnTo>
                  <a:pt x="966474" y="179607"/>
                </a:lnTo>
                <a:lnTo>
                  <a:pt x="995661" y="213950"/>
                </a:lnTo>
                <a:lnTo>
                  <a:pt x="1022040" y="250603"/>
                </a:lnTo>
                <a:lnTo>
                  <a:pt x="1045446" y="289398"/>
                </a:lnTo>
                <a:lnTo>
                  <a:pt x="1065709" y="330168"/>
                </a:lnTo>
                <a:lnTo>
                  <a:pt x="1082663" y="372745"/>
                </a:lnTo>
                <a:lnTo>
                  <a:pt x="1096141" y="416963"/>
                </a:lnTo>
                <a:lnTo>
                  <a:pt x="1105975" y="462653"/>
                </a:lnTo>
                <a:lnTo>
                  <a:pt x="1111999" y="509649"/>
                </a:lnTo>
                <a:lnTo>
                  <a:pt x="1114044" y="557783"/>
                </a:lnTo>
                <a:lnTo>
                  <a:pt x="1111999" y="605918"/>
                </a:lnTo>
                <a:lnTo>
                  <a:pt x="1105975" y="652914"/>
                </a:lnTo>
                <a:lnTo>
                  <a:pt x="1096141" y="698604"/>
                </a:lnTo>
                <a:lnTo>
                  <a:pt x="1082663" y="742822"/>
                </a:lnTo>
                <a:lnTo>
                  <a:pt x="1065709" y="785399"/>
                </a:lnTo>
                <a:lnTo>
                  <a:pt x="1045446" y="826169"/>
                </a:lnTo>
                <a:lnTo>
                  <a:pt x="1022040" y="864964"/>
                </a:lnTo>
                <a:lnTo>
                  <a:pt x="995661" y="901617"/>
                </a:lnTo>
                <a:lnTo>
                  <a:pt x="966474" y="935960"/>
                </a:lnTo>
                <a:lnTo>
                  <a:pt x="934647" y="967827"/>
                </a:lnTo>
                <a:lnTo>
                  <a:pt x="900348" y="997050"/>
                </a:lnTo>
                <a:lnTo>
                  <a:pt x="863744" y="1023461"/>
                </a:lnTo>
                <a:lnTo>
                  <a:pt x="825002" y="1046894"/>
                </a:lnTo>
                <a:lnTo>
                  <a:pt x="784289" y="1067180"/>
                </a:lnTo>
                <a:lnTo>
                  <a:pt x="741773" y="1084153"/>
                </a:lnTo>
                <a:lnTo>
                  <a:pt x="697621" y="1097646"/>
                </a:lnTo>
                <a:lnTo>
                  <a:pt x="652000" y="1107491"/>
                </a:lnTo>
                <a:lnTo>
                  <a:pt x="605078" y="1113520"/>
                </a:lnTo>
                <a:lnTo>
                  <a:pt x="557022" y="1115567"/>
                </a:lnTo>
                <a:lnTo>
                  <a:pt x="508965" y="1113520"/>
                </a:lnTo>
                <a:lnTo>
                  <a:pt x="462043" y="1107491"/>
                </a:lnTo>
                <a:lnTo>
                  <a:pt x="416422" y="1097646"/>
                </a:lnTo>
                <a:lnTo>
                  <a:pt x="372270" y="1084153"/>
                </a:lnTo>
                <a:lnTo>
                  <a:pt x="329754" y="1067180"/>
                </a:lnTo>
                <a:lnTo>
                  <a:pt x="289041" y="1046894"/>
                </a:lnTo>
                <a:lnTo>
                  <a:pt x="250299" y="1023461"/>
                </a:lnTo>
                <a:lnTo>
                  <a:pt x="213695" y="997050"/>
                </a:lnTo>
                <a:lnTo>
                  <a:pt x="179396" y="967827"/>
                </a:lnTo>
                <a:lnTo>
                  <a:pt x="147569" y="935960"/>
                </a:lnTo>
                <a:lnTo>
                  <a:pt x="118382" y="901617"/>
                </a:lnTo>
                <a:lnTo>
                  <a:pt x="92003" y="864964"/>
                </a:lnTo>
                <a:lnTo>
                  <a:pt x="68597" y="826169"/>
                </a:lnTo>
                <a:lnTo>
                  <a:pt x="48334" y="785399"/>
                </a:lnTo>
                <a:lnTo>
                  <a:pt x="31380" y="742822"/>
                </a:lnTo>
                <a:lnTo>
                  <a:pt x="17902" y="698604"/>
                </a:lnTo>
                <a:lnTo>
                  <a:pt x="8068" y="652914"/>
                </a:lnTo>
                <a:lnTo>
                  <a:pt x="2044" y="605918"/>
                </a:lnTo>
                <a:lnTo>
                  <a:pt x="0" y="557783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0345928" y="1957196"/>
            <a:ext cx="476250" cy="3759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4445">
              <a:lnSpc>
                <a:spcPts val="1320"/>
              </a:lnSpc>
              <a:spcBef>
                <a:spcPts val="240"/>
              </a:spcBef>
            </a:pPr>
            <a:r>
              <a:rPr sz="1200" dirty="0">
                <a:latin typeface="Calibri"/>
                <a:cs typeface="Calibri"/>
              </a:rPr>
              <a:t>PU</a:t>
            </a:r>
            <a:r>
              <a:rPr sz="1200" spc="-5" dirty="0">
                <a:latin typeface="Calibri"/>
                <a:cs typeface="Calibri"/>
              </a:rPr>
              <a:t>BLIC 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AFE</a:t>
            </a:r>
            <a:r>
              <a:rPr sz="1200" spc="-5" dirty="0">
                <a:latin typeface="Calibri"/>
                <a:cs typeface="Calibri"/>
              </a:rPr>
              <a:t>TY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574023" y="3057144"/>
            <a:ext cx="1115695" cy="1115695"/>
          </a:xfrm>
          <a:custGeom>
            <a:avLst/>
            <a:gdLst/>
            <a:ahLst/>
            <a:cxnLst/>
            <a:rect l="l" t="t" r="r" b="b"/>
            <a:pathLst>
              <a:path w="1115695" h="1115695">
                <a:moveTo>
                  <a:pt x="557783" y="0"/>
                </a:moveTo>
                <a:lnTo>
                  <a:pt x="509649" y="2047"/>
                </a:lnTo>
                <a:lnTo>
                  <a:pt x="462653" y="8076"/>
                </a:lnTo>
                <a:lnTo>
                  <a:pt x="416963" y="17921"/>
                </a:lnTo>
                <a:lnTo>
                  <a:pt x="372745" y="31414"/>
                </a:lnTo>
                <a:lnTo>
                  <a:pt x="330168" y="48387"/>
                </a:lnTo>
                <a:lnTo>
                  <a:pt x="289398" y="68673"/>
                </a:lnTo>
                <a:lnTo>
                  <a:pt x="250603" y="92106"/>
                </a:lnTo>
                <a:lnTo>
                  <a:pt x="213950" y="118517"/>
                </a:lnTo>
                <a:lnTo>
                  <a:pt x="179607" y="147740"/>
                </a:lnTo>
                <a:lnTo>
                  <a:pt x="147740" y="179607"/>
                </a:lnTo>
                <a:lnTo>
                  <a:pt x="118517" y="213950"/>
                </a:lnTo>
                <a:lnTo>
                  <a:pt x="92106" y="250603"/>
                </a:lnTo>
                <a:lnTo>
                  <a:pt x="68673" y="289398"/>
                </a:lnTo>
                <a:lnTo>
                  <a:pt x="48387" y="330168"/>
                </a:lnTo>
                <a:lnTo>
                  <a:pt x="31414" y="372745"/>
                </a:lnTo>
                <a:lnTo>
                  <a:pt x="17921" y="416963"/>
                </a:lnTo>
                <a:lnTo>
                  <a:pt x="8076" y="462653"/>
                </a:lnTo>
                <a:lnTo>
                  <a:pt x="2047" y="509649"/>
                </a:lnTo>
                <a:lnTo>
                  <a:pt x="0" y="557783"/>
                </a:lnTo>
                <a:lnTo>
                  <a:pt x="2047" y="605918"/>
                </a:lnTo>
                <a:lnTo>
                  <a:pt x="8076" y="652914"/>
                </a:lnTo>
                <a:lnTo>
                  <a:pt x="17921" y="698604"/>
                </a:lnTo>
                <a:lnTo>
                  <a:pt x="31414" y="742822"/>
                </a:lnTo>
                <a:lnTo>
                  <a:pt x="48387" y="785399"/>
                </a:lnTo>
                <a:lnTo>
                  <a:pt x="68673" y="826169"/>
                </a:lnTo>
                <a:lnTo>
                  <a:pt x="92106" y="864964"/>
                </a:lnTo>
                <a:lnTo>
                  <a:pt x="118517" y="901617"/>
                </a:lnTo>
                <a:lnTo>
                  <a:pt x="147740" y="935960"/>
                </a:lnTo>
                <a:lnTo>
                  <a:pt x="179607" y="967827"/>
                </a:lnTo>
                <a:lnTo>
                  <a:pt x="213950" y="997050"/>
                </a:lnTo>
                <a:lnTo>
                  <a:pt x="250603" y="1023461"/>
                </a:lnTo>
                <a:lnTo>
                  <a:pt x="289398" y="1046894"/>
                </a:lnTo>
                <a:lnTo>
                  <a:pt x="330168" y="1067180"/>
                </a:lnTo>
                <a:lnTo>
                  <a:pt x="372745" y="1084153"/>
                </a:lnTo>
                <a:lnTo>
                  <a:pt x="416963" y="1097646"/>
                </a:lnTo>
                <a:lnTo>
                  <a:pt x="462653" y="1107491"/>
                </a:lnTo>
                <a:lnTo>
                  <a:pt x="509649" y="1113520"/>
                </a:lnTo>
                <a:lnTo>
                  <a:pt x="557783" y="1115567"/>
                </a:lnTo>
                <a:lnTo>
                  <a:pt x="605918" y="1113520"/>
                </a:lnTo>
                <a:lnTo>
                  <a:pt x="652914" y="1107491"/>
                </a:lnTo>
                <a:lnTo>
                  <a:pt x="698604" y="1097646"/>
                </a:lnTo>
                <a:lnTo>
                  <a:pt x="742822" y="1084153"/>
                </a:lnTo>
                <a:lnTo>
                  <a:pt x="785399" y="1067180"/>
                </a:lnTo>
                <a:lnTo>
                  <a:pt x="826169" y="1046894"/>
                </a:lnTo>
                <a:lnTo>
                  <a:pt x="864964" y="1023461"/>
                </a:lnTo>
                <a:lnTo>
                  <a:pt x="901617" y="997050"/>
                </a:lnTo>
                <a:lnTo>
                  <a:pt x="935960" y="967827"/>
                </a:lnTo>
                <a:lnTo>
                  <a:pt x="967827" y="935960"/>
                </a:lnTo>
                <a:lnTo>
                  <a:pt x="997050" y="901617"/>
                </a:lnTo>
                <a:lnTo>
                  <a:pt x="1023461" y="864964"/>
                </a:lnTo>
                <a:lnTo>
                  <a:pt x="1046894" y="826169"/>
                </a:lnTo>
                <a:lnTo>
                  <a:pt x="1067180" y="785399"/>
                </a:lnTo>
                <a:lnTo>
                  <a:pt x="1084153" y="742822"/>
                </a:lnTo>
                <a:lnTo>
                  <a:pt x="1097646" y="698604"/>
                </a:lnTo>
                <a:lnTo>
                  <a:pt x="1107491" y="652914"/>
                </a:lnTo>
                <a:lnTo>
                  <a:pt x="1113520" y="605918"/>
                </a:lnTo>
                <a:lnTo>
                  <a:pt x="1115568" y="557783"/>
                </a:lnTo>
                <a:lnTo>
                  <a:pt x="1113520" y="509649"/>
                </a:lnTo>
                <a:lnTo>
                  <a:pt x="1107491" y="462653"/>
                </a:lnTo>
                <a:lnTo>
                  <a:pt x="1097646" y="416963"/>
                </a:lnTo>
                <a:lnTo>
                  <a:pt x="1084153" y="372745"/>
                </a:lnTo>
                <a:lnTo>
                  <a:pt x="1067180" y="330168"/>
                </a:lnTo>
                <a:lnTo>
                  <a:pt x="1046894" y="289398"/>
                </a:lnTo>
                <a:lnTo>
                  <a:pt x="1023461" y="250603"/>
                </a:lnTo>
                <a:lnTo>
                  <a:pt x="997050" y="213950"/>
                </a:lnTo>
                <a:lnTo>
                  <a:pt x="967827" y="179607"/>
                </a:lnTo>
                <a:lnTo>
                  <a:pt x="935960" y="147740"/>
                </a:lnTo>
                <a:lnTo>
                  <a:pt x="901617" y="118517"/>
                </a:lnTo>
                <a:lnTo>
                  <a:pt x="864964" y="92106"/>
                </a:lnTo>
                <a:lnTo>
                  <a:pt x="826169" y="68673"/>
                </a:lnTo>
                <a:lnTo>
                  <a:pt x="785399" y="48387"/>
                </a:lnTo>
                <a:lnTo>
                  <a:pt x="742822" y="31414"/>
                </a:lnTo>
                <a:lnTo>
                  <a:pt x="698604" y="17921"/>
                </a:lnTo>
                <a:lnTo>
                  <a:pt x="652914" y="8076"/>
                </a:lnTo>
                <a:lnTo>
                  <a:pt x="605918" y="2047"/>
                </a:lnTo>
                <a:lnTo>
                  <a:pt x="557783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74023" y="3057144"/>
            <a:ext cx="1115695" cy="1115695"/>
          </a:xfrm>
          <a:custGeom>
            <a:avLst/>
            <a:gdLst/>
            <a:ahLst/>
            <a:cxnLst/>
            <a:rect l="l" t="t" r="r" b="b"/>
            <a:pathLst>
              <a:path w="1115695" h="1115695">
                <a:moveTo>
                  <a:pt x="0" y="557783"/>
                </a:moveTo>
                <a:lnTo>
                  <a:pt x="2047" y="509649"/>
                </a:lnTo>
                <a:lnTo>
                  <a:pt x="8076" y="462653"/>
                </a:lnTo>
                <a:lnTo>
                  <a:pt x="17921" y="416963"/>
                </a:lnTo>
                <a:lnTo>
                  <a:pt x="31414" y="372745"/>
                </a:lnTo>
                <a:lnTo>
                  <a:pt x="48387" y="330168"/>
                </a:lnTo>
                <a:lnTo>
                  <a:pt x="68673" y="289398"/>
                </a:lnTo>
                <a:lnTo>
                  <a:pt x="92106" y="250603"/>
                </a:lnTo>
                <a:lnTo>
                  <a:pt x="118517" y="213950"/>
                </a:lnTo>
                <a:lnTo>
                  <a:pt x="147740" y="179607"/>
                </a:lnTo>
                <a:lnTo>
                  <a:pt x="179607" y="147740"/>
                </a:lnTo>
                <a:lnTo>
                  <a:pt x="213950" y="118517"/>
                </a:lnTo>
                <a:lnTo>
                  <a:pt x="250603" y="92106"/>
                </a:lnTo>
                <a:lnTo>
                  <a:pt x="289398" y="68673"/>
                </a:lnTo>
                <a:lnTo>
                  <a:pt x="330168" y="48387"/>
                </a:lnTo>
                <a:lnTo>
                  <a:pt x="372745" y="31414"/>
                </a:lnTo>
                <a:lnTo>
                  <a:pt x="416963" y="17921"/>
                </a:lnTo>
                <a:lnTo>
                  <a:pt x="462653" y="8076"/>
                </a:lnTo>
                <a:lnTo>
                  <a:pt x="509649" y="2047"/>
                </a:lnTo>
                <a:lnTo>
                  <a:pt x="557783" y="0"/>
                </a:lnTo>
                <a:lnTo>
                  <a:pt x="605918" y="2047"/>
                </a:lnTo>
                <a:lnTo>
                  <a:pt x="652914" y="8076"/>
                </a:lnTo>
                <a:lnTo>
                  <a:pt x="698604" y="17921"/>
                </a:lnTo>
                <a:lnTo>
                  <a:pt x="742822" y="31414"/>
                </a:lnTo>
                <a:lnTo>
                  <a:pt x="785399" y="48387"/>
                </a:lnTo>
                <a:lnTo>
                  <a:pt x="826169" y="68673"/>
                </a:lnTo>
                <a:lnTo>
                  <a:pt x="864964" y="92106"/>
                </a:lnTo>
                <a:lnTo>
                  <a:pt x="901617" y="118517"/>
                </a:lnTo>
                <a:lnTo>
                  <a:pt x="935960" y="147740"/>
                </a:lnTo>
                <a:lnTo>
                  <a:pt x="967827" y="179607"/>
                </a:lnTo>
                <a:lnTo>
                  <a:pt x="997050" y="213950"/>
                </a:lnTo>
                <a:lnTo>
                  <a:pt x="1023461" y="250603"/>
                </a:lnTo>
                <a:lnTo>
                  <a:pt x="1046894" y="289398"/>
                </a:lnTo>
                <a:lnTo>
                  <a:pt x="1067180" y="330168"/>
                </a:lnTo>
                <a:lnTo>
                  <a:pt x="1084153" y="372745"/>
                </a:lnTo>
                <a:lnTo>
                  <a:pt x="1097646" y="416963"/>
                </a:lnTo>
                <a:lnTo>
                  <a:pt x="1107491" y="462653"/>
                </a:lnTo>
                <a:lnTo>
                  <a:pt x="1113520" y="509649"/>
                </a:lnTo>
                <a:lnTo>
                  <a:pt x="1115568" y="557783"/>
                </a:lnTo>
                <a:lnTo>
                  <a:pt x="1113520" y="605918"/>
                </a:lnTo>
                <a:lnTo>
                  <a:pt x="1107491" y="652914"/>
                </a:lnTo>
                <a:lnTo>
                  <a:pt x="1097646" y="698604"/>
                </a:lnTo>
                <a:lnTo>
                  <a:pt x="1084153" y="742822"/>
                </a:lnTo>
                <a:lnTo>
                  <a:pt x="1067180" y="785399"/>
                </a:lnTo>
                <a:lnTo>
                  <a:pt x="1046894" y="826169"/>
                </a:lnTo>
                <a:lnTo>
                  <a:pt x="1023461" y="864964"/>
                </a:lnTo>
                <a:lnTo>
                  <a:pt x="997050" y="901617"/>
                </a:lnTo>
                <a:lnTo>
                  <a:pt x="967827" y="935960"/>
                </a:lnTo>
                <a:lnTo>
                  <a:pt x="935960" y="967827"/>
                </a:lnTo>
                <a:lnTo>
                  <a:pt x="901617" y="997050"/>
                </a:lnTo>
                <a:lnTo>
                  <a:pt x="864964" y="1023461"/>
                </a:lnTo>
                <a:lnTo>
                  <a:pt x="826169" y="1046894"/>
                </a:lnTo>
                <a:lnTo>
                  <a:pt x="785399" y="1067180"/>
                </a:lnTo>
                <a:lnTo>
                  <a:pt x="742822" y="1084153"/>
                </a:lnTo>
                <a:lnTo>
                  <a:pt x="698604" y="1097646"/>
                </a:lnTo>
                <a:lnTo>
                  <a:pt x="652914" y="1107491"/>
                </a:lnTo>
                <a:lnTo>
                  <a:pt x="605918" y="1113520"/>
                </a:lnTo>
                <a:lnTo>
                  <a:pt x="557783" y="1115567"/>
                </a:lnTo>
                <a:lnTo>
                  <a:pt x="509649" y="1113520"/>
                </a:lnTo>
                <a:lnTo>
                  <a:pt x="462653" y="1107491"/>
                </a:lnTo>
                <a:lnTo>
                  <a:pt x="416963" y="1097646"/>
                </a:lnTo>
                <a:lnTo>
                  <a:pt x="372745" y="1084153"/>
                </a:lnTo>
                <a:lnTo>
                  <a:pt x="330168" y="1067180"/>
                </a:lnTo>
                <a:lnTo>
                  <a:pt x="289398" y="1046894"/>
                </a:lnTo>
                <a:lnTo>
                  <a:pt x="250603" y="1023461"/>
                </a:lnTo>
                <a:lnTo>
                  <a:pt x="213950" y="997050"/>
                </a:lnTo>
                <a:lnTo>
                  <a:pt x="179607" y="967827"/>
                </a:lnTo>
                <a:lnTo>
                  <a:pt x="147740" y="935960"/>
                </a:lnTo>
                <a:lnTo>
                  <a:pt x="118517" y="901617"/>
                </a:lnTo>
                <a:lnTo>
                  <a:pt x="92106" y="864964"/>
                </a:lnTo>
                <a:lnTo>
                  <a:pt x="68673" y="826169"/>
                </a:lnTo>
                <a:lnTo>
                  <a:pt x="48387" y="785399"/>
                </a:lnTo>
                <a:lnTo>
                  <a:pt x="31414" y="742822"/>
                </a:lnTo>
                <a:lnTo>
                  <a:pt x="17921" y="698604"/>
                </a:lnTo>
                <a:lnTo>
                  <a:pt x="8076" y="652914"/>
                </a:lnTo>
                <a:lnTo>
                  <a:pt x="2047" y="605918"/>
                </a:lnTo>
                <a:lnTo>
                  <a:pt x="0" y="557783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902700" y="3493134"/>
            <a:ext cx="4584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121652" y="1604772"/>
            <a:ext cx="1115695" cy="1115695"/>
          </a:xfrm>
          <a:custGeom>
            <a:avLst/>
            <a:gdLst/>
            <a:ahLst/>
            <a:cxnLst/>
            <a:rect l="l" t="t" r="r" b="b"/>
            <a:pathLst>
              <a:path w="1115695" h="1115695">
                <a:moveTo>
                  <a:pt x="557783" y="0"/>
                </a:moveTo>
                <a:lnTo>
                  <a:pt x="509649" y="2047"/>
                </a:lnTo>
                <a:lnTo>
                  <a:pt x="462653" y="8076"/>
                </a:lnTo>
                <a:lnTo>
                  <a:pt x="416963" y="17921"/>
                </a:lnTo>
                <a:lnTo>
                  <a:pt x="372745" y="31414"/>
                </a:lnTo>
                <a:lnTo>
                  <a:pt x="330168" y="48387"/>
                </a:lnTo>
                <a:lnTo>
                  <a:pt x="289398" y="68673"/>
                </a:lnTo>
                <a:lnTo>
                  <a:pt x="250603" y="92106"/>
                </a:lnTo>
                <a:lnTo>
                  <a:pt x="213950" y="118517"/>
                </a:lnTo>
                <a:lnTo>
                  <a:pt x="179607" y="147740"/>
                </a:lnTo>
                <a:lnTo>
                  <a:pt x="147740" y="179607"/>
                </a:lnTo>
                <a:lnTo>
                  <a:pt x="118517" y="213950"/>
                </a:lnTo>
                <a:lnTo>
                  <a:pt x="92106" y="250603"/>
                </a:lnTo>
                <a:lnTo>
                  <a:pt x="68673" y="289398"/>
                </a:lnTo>
                <a:lnTo>
                  <a:pt x="48387" y="330168"/>
                </a:lnTo>
                <a:lnTo>
                  <a:pt x="31414" y="372745"/>
                </a:lnTo>
                <a:lnTo>
                  <a:pt x="17921" y="416963"/>
                </a:lnTo>
                <a:lnTo>
                  <a:pt x="8076" y="462653"/>
                </a:lnTo>
                <a:lnTo>
                  <a:pt x="2047" y="509649"/>
                </a:lnTo>
                <a:lnTo>
                  <a:pt x="0" y="557783"/>
                </a:lnTo>
                <a:lnTo>
                  <a:pt x="2047" y="605918"/>
                </a:lnTo>
                <a:lnTo>
                  <a:pt x="8076" y="652914"/>
                </a:lnTo>
                <a:lnTo>
                  <a:pt x="17921" y="698604"/>
                </a:lnTo>
                <a:lnTo>
                  <a:pt x="31414" y="742822"/>
                </a:lnTo>
                <a:lnTo>
                  <a:pt x="48387" y="785399"/>
                </a:lnTo>
                <a:lnTo>
                  <a:pt x="68673" y="826169"/>
                </a:lnTo>
                <a:lnTo>
                  <a:pt x="92106" y="864964"/>
                </a:lnTo>
                <a:lnTo>
                  <a:pt x="118517" y="901617"/>
                </a:lnTo>
                <a:lnTo>
                  <a:pt x="147740" y="935960"/>
                </a:lnTo>
                <a:lnTo>
                  <a:pt x="179607" y="967827"/>
                </a:lnTo>
                <a:lnTo>
                  <a:pt x="213950" y="997050"/>
                </a:lnTo>
                <a:lnTo>
                  <a:pt x="250603" y="1023461"/>
                </a:lnTo>
                <a:lnTo>
                  <a:pt x="289398" y="1046894"/>
                </a:lnTo>
                <a:lnTo>
                  <a:pt x="330168" y="1067180"/>
                </a:lnTo>
                <a:lnTo>
                  <a:pt x="372745" y="1084153"/>
                </a:lnTo>
                <a:lnTo>
                  <a:pt x="416963" y="1097646"/>
                </a:lnTo>
                <a:lnTo>
                  <a:pt x="462653" y="1107491"/>
                </a:lnTo>
                <a:lnTo>
                  <a:pt x="509649" y="1113520"/>
                </a:lnTo>
                <a:lnTo>
                  <a:pt x="557783" y="1115567"/>
                </a:lnTo>
                <a:lnTo>
                  <a:pt x="605918" y="1113520"/>
                </a:lnTo>
                <a:lnTo>
                  <a:pt x="652914" y="1107491"/>
                </a:lnTo>
                <a:lnTo>
                  <a:pt x="698604" y="1097646"/>
                </a:lnTo>
                <a:lnTo>
                  <a:pt x="742822" y="1084153"/>
                </a:lnTo>
                <a:lnTo>
                  <a:pt x="785399" y="1067180"/>
                </a:lnTo>
                <a:lnTo>
                  <a:pt x="826169" y="1046894"/>
                </a:lnTo>
                <a:lnTo>
                  <a:pt x="864964" y="1023461"/>
                </a:lnTo>
                <a:lnTo>
                  <a:pt x="901617" y="997050"/>
                </a:lnTo>
                <a:lnTo>
                  <a:pt x="935960" y="967827"/>
                </a:lnTo>
                <a:lnTo>
                  <a:pt x="967827" y="935960"/>
                </a:lnTo>
                <a:lnTo>
                  <a:pt x="997050" y="901617"/>
                </a:lnTo>
                <a:lnTo>
                  <a:pt x="1023461" y="864964"/>
                </a:lnTo>
                <a:lnTo>
                  <a:pt x="1046894" y="826169"/>
                </a:lnTo>
                <a:lnTo>
                  <a:pt x="1067180" y="785399"/>
                </a:lnTo>
                <a:lnTo>
                  <a:pt x="1084153" y="742822"/>
                </a:lnTo>
                <a:lnTo>
                  <a:pt x="1097646" y="698604"/>
                </a:lnTo>
                <a:lnTo>
                  <a:pt x="1107491" y="652914"/>
                </a:lnTo>
                <a:lnTo>
                  <a:pt x="1113520" y="605918"/>
                </a:lnTo>
                <a:lnTo>
                  <a:pt x="1115568" y="557783"/>
                </a:lnTo>
                <a:lnTo>
                  <a:pt x="1113520" y="509649"/>
                </a:lnTo>
                <a:lnTo>
                  <a:pt x="1107491" y="462653"/>
                </a:lnTo>
                <a:lnTo>
                  <a:pt x="1097646" y="416963"/>
                </a:lnTo>
                <a:lnTo>
                  <a:pt x="1084153" y="372745"/>
                </a:lnTo>
                <a:lnTo>
                  <a:pt x="1067180" y="330168"/>
                </a:lnTo>
                <a:lnTo>
                  <a:pt x="1046894" y="289398"/>
                </a:lnTo>
                <a:lnTo>
                  <a:pt x="1023461" y="250603"/>
                </a:lnTo>
                <a:lnTo>
                  <a:pt x="997050" y="213950"/>
                </a:lnTo>
                <a:lnTo>
                  <a:pt x="967827" y="179607"/>
                </a:lnTo>
                <a:lnTo>
                  <a:pt x="935960" y="147740"/>
                </a:lnTo>
                <a:lnTo>
                  <a:pt x="901617" y="118517"/>
                </a:lnTo>
                <a:lnTo>
                  <a:pt x="864964" y="92106"/>
                </a:lnTo>
                <a:lnTo>
                  <a:pt x="826169" y="68673"/>
                </a:lnTo>
                <a:lnTo>
                  <a:pt x="785399" y="48387"/>
                </a:lnTo>
                <a:lnTo>
                  <a:pt x="742822" y="31414"/>
                </a:lnTo>
                <a:lnTo>
                  <a:pt x="698604" y="17921"/>
                </a:lnTo>
                <a:lnTo>
                  <a:pt x="652914" y="8076"/>
                </a:lnTo>
                <a:lnTo>
                  <a:pt x="605918" y="2047"/>
                </a:lnTo>
                <a:lnTo>
                  <a:pt x="557783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121652" y="1604772"/>
            <a:ext cx="1115695" cy="1115695"/>
          </a:xfrm>
          <a:custGeom>
            <a:avLst/>
            <a:gdLst/>
            <a:ahLst/>
            <a:cxnLst/>
            <a:rect l="l" t="t" r="r" b="b"/>
            <a:pathLst>
              <a:path w="1115695" h="1115695">
                <a:moveTo>
                  <a:pt x="0" y="557783"/>
                </a:moveTo>
                <a:lnTo>
                  <a:pt x="2047" y="509649"/>
                </a:lnTo>
                <a:lnTo>
                  <a:pt x="8076" y="462653"/>
                </a:lnTo>
                <a:lnTo>
                  <a:pt x="17921" y="416963"/>
                </a:lnTo>
                <a:lnTo>
                  <a:pt x="31414" y="372745"/>
                </a:lnTo>
                <a:lnTo>
                  <a:pt x="48387" y="330168"/>
                </a:lnTo>
                <a:lnTo>
                  <a:pt x="68673" y="289398"/>
                </a:lnTo>
                <a:lnTo>
                  <a:pt x="92106" y="250603"/>
                </a:lnTo>
                <a:lnTo>
                  <a:pt x="118517" y="213950"/>
                </a:lnTo>
                <a:lnTo>
                  <a:pt x="147740" y="179607"/>
                </a:lnTo>
                <a:lnTo>
                  <a:pt x="179607" y="147740"/>
                </a:lnTo>
                <a:lnTo>
                  <a:pt x="213950" y="118517"/>
                </a:lnTo>
                <a:lnTo>
                  <a:pt x="250603" y="92106"/>
                </a:lnTo>
                <a:lnTo>
                  <a:pt x="289398" y="68673"/>
                </a:lnTo>
                <a:lnTo>
                  <a:pt x="330168" y="48387"/>
                </a:lnTo>
                <a:lnTo>
                  <a:pt x="372745" y="31414"/>
                </a:lnTo>
                <a:lnTo>
                  <a:pt x="416963" y="17921"/>
                </a:lnTo>
                <a:lnTo>
                  <a:pt x="462653" y="8076"/>
                </a:lnTo>
                <a:lnTo>
                  <a:pt x="509649" y="2047"/>
                </a:lnTo>
                <a:lnTo>
                  <a:pt x="557783" y="0"/>
                </a:lnTo>
                <a:lnTo>
                  <a:pt x="605918" y="2047"/>
                </a:lnTo>
                <a:lnTo>
                  <a:pt x="652914" y="8076"/>
                </a:lnTo>
                <a:lnTo>
                  <a:pt x="698604" y="17921"/>
                </a:lnTo>
                <a:lnTo>
                  <a:pt x="742822" y="31414"/>
                </a:lnTo>
                <a:lnTo>
                  <a:pt x="785399" y="48387"/>
                </a:lnTo>
                <a:lnTo>
                  <a:pt x="826169" y="68673"/>
                </a:lnTo>
                <a:lnTo>
                  <a:pt x="864964" y="92106"/>
                </a:lnTo>
                <a:lnTo>
                  <a:pt x="901617" y="118517"/>
                </a:lnTo>
                <a:lnTo>
                  <a:pt x="935960" y="147740"/>
                </a:lnTo>
                <a:lnTo>
                  <a:pt x="967827" y="179607"/>
                </a:lnTo>
                <a:lnTo>
                  <a:pt x="997050" y="213950"/>
                </a:lnTo>
                <a:lnTo>
                  <a:pt x="1023461" y="250603"/>
                </a:lnTo>
                <a:lnTo>
                  <a:pt x="1046894" y="289398"/>
                </a:lnTo>
                <a:lnTo>
                  <a:pt x="1067180" y="330168"/>
                </a:lnTo>
                <a:lnTo>
                  <a:pt x="1084153" y="372745"/>
                </a:lnTo>
                <a:lnTo>
                  <a:pt x="1097646" y="416963"/>
                </a:lnTo>
                <a:lnTo>
                  <a:pt x="1107491" y="462653"/>
                </a:lnTo>
                <a:lnTo>
                  <a:pt x="1113520" y="509649"/>
                </a:lnTo>
                <a:lnTo>
                  <a:pt x="1115568" y="557783"/>
                </a:lnTo>
                <a:lnTo>
                  <a:pt x="1113520" y="605918"/>
                </a:lnTo>
                <a:lnTo>
                  <a:pt x="1107491" y="652914"/>
                </a:lnTo>
                <a:lnTo>
                  <a:pt x="1097646" y="698604"/>
                </a:lnTo>
                <a:lnTo>
                  <a:pt x="1084153" y="742822"/>
                </a:lnTo>
                <a:lnTo>
                  <a:pt x="1067180" y="785399"/>
                </a:lnTo>
                <a:lnTo>
                  <a:pt x="1046894" y="826169"/>
                </a:lnTo>
                <a:lnTo>
                  <a:pt x="1023461" y="864964"/>
                </a:lnTo>
                <a:lnTo>
                  <a:pt x="997050" y="901617"/>
                </a:lnTo>
                <a:lnTo>
                  <a:pt x="967827" y="935960"/>
                </a:lnTo>
                <a:lnTo>
                  <a:pt x="935960" y="967827"/>
                </a:lnTo>
                <a:lnTo>
                  <a:pt x="901617" y="997050"/>
                </a:lnTo>
                <a:lnTo>
                  <a:pt x="864964" y="1023461"/>
                </a:lnTo>
                <a:lnTo>
                  <a:pt x="826169" y="1046894"/>
                </a:lnTo>
                <a:lnTo>
                  <a:pt x="785399" y="1067180"/>
                </a:lnTo>
                <a:lnTo>
                  <a:pt x="742822" y="1084153"/>
                </a:lnTo>
                <a:lnTo>
                  <a:pt x="698604" y="1097646"/>
                </a:lnTo>
                <a:lnTo>
                  <a:pt x="652914" y="1107491"/>
                </a:lnTo>
                <a:lnTo>
                  <a:pt x="605918" y="1113520"/>
                </a:lnTo>
                <a:lnTo>
                  <a:pt x="557783" y="1115567"/>
                </a:lnTo>
                <a:lnTo>
                  <a:pt x="509649" y="1113520"/>
                </a:lnTo>
                <a:lnTo>
                  <a:pt x="462653" y="1107491"/>
                </a:lnTo>
                <a:lnTo>
                  <a:pt x="416963" y="1097646"/>
                </a:lnTo>
                <a:lnTo>
                  <a:pt x="372745" y="1084153"/>
                </a:lnTo>
                <a:lnTo>
                  <a:pt x="330168" y="1067180"/>
                </a:lnTo>
                <a:lnTo>
                  <a:pt x="289398" y="1046894"/>
                </a:lnTo>
                <a:lnTo>
                  <a:pt x="250603" y="1023461"/>
                </a:lnTo>
                <a:lnTo>
                  <a:pt x="213950" y="997050"/>
                </a:lnTo>
                <a:lnTo>
                  <a:pt x="179607" y="967827"/>
                </a:lnTo>
                <a:lnTo>
                  <a:pt x="147740" y="935960"/>
                </a:lnTo>
                <a:lnTo>
                  <a:pt x="118517" y="901617"/>
                </a:lnTo>
                <a:lnTo>
                  <a:pt x="92106" y="864964"/>
                </a:lnTo>
                <a:lnTo>
                  <a:pt x="68673" y="826169"/>
                </a:lnTo>
                <a:lnTo>
                  <a:pt x="48387" y="785399"/>
                </a:lnTo>
                <a:lnTo>
                  <a:pt x="31414" y="742822"/>
                </a:lnTo>
                <a:lnTo>
                  <a:pt x="17921" y="698604"/>
                </a:lnTo>
                <a:lnTo>
                  <a:pt x="8076" y="652914"/>
                </a:lnTo>
                <a:lnTo>
                  <a:pt x="2047" y="605918"/>
                </a:lnTo>
                <a:lnTo>
                  <a:pt x="0" y="557783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344282" y="1895601"/>
            <a:ext cx="6711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IBC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335011" y="4666488"/>
            <a:ext cx="676910" cy="676910"/>
          </a:xfrm>
          <a:custGeom>
            <a:avLst/>
            <a:gdLst/>
            <a:ahLst/>
            <a:cxnLst/>
            <a:rect l="l" t="t" r="r" b="b"/>
            <a:pathLst>
              <a:path w="676909" h="676910">
                <a:moveTo>
                  <a:pt x="338328" y="0"/>
                </a:moveTo>
                <a:lnTo>
                  <a:pt x="292426" y="3089"/>
                </a:lnTo>
                <a:lnTo>
                  <a:pt x="248399" y="12087"/>
                </a:lnTo>
                <a:lnTo>
                  <a:pt x="206650" y="26592"/>
                </a:lnTo>
                <a:lnTo>
                  <a:pt x="167583" y="46199"/>
                </a:lnTo>
                <a:lnTo>
                  <a:pt x="131601" y="70505"/>
                </a:lnTo>
                <a:lnTo>
                  <a:pt x="99107" y="99107"/>
                </a:lnTo>
                <a:lnTo>
                  <a:pt x="70505" y="131601"/>
                </a:lnTo>
                <a:lnTo>
                  <a:pt x="46199" y="167583"/>
                </a:lnTo>
                <a:lnTo>
                  <a:pt x="26592" y="206650"/>
                </a:lnTo>
                <a:lnTo>
                  <a:pt x="12087" y="248399"/>
                </a:lnTo>
                <a:lnTo>
                  <a:pt x="3089" y="292426"/>
                </a:lnTo>
                <a:lnTo>
                  <a:pt x="0" y="338328"/>
                </a:lnTo>
                <a:lnTo>
                  <a:pt x="3089" y="384229"/>
                </a:lnTo>
                <a:lnTo>
                  <a:pt x="12087" y="428256"/>
                </a:lnTo>
                <a:lnTo>
                  <a:pt x="26592" y="470005"/>
                </a:lnTo>
                <a:lnTo>
                  <a:pt x="46199" y="509072"/>
                </a:lnTo>
                <a:lnTo>
                  <a:pt x="70505" y="545054"/>
                </a:lnTo>
                <a:lnTo>
                  <a:pt x="99107" y="577548"/>
                </a:lnTo>
                <a:lnTo>
                  <a:pt x="131601" y="606150"/>
                </a:lnTo>
                <a:lnTo>
                  <a:pt x="167583" y="630456"/>
                </a:lnTo>
                <a:lnTo>
                  <a:pt x="206650" y="650063"/>
                </a:lnTo>
                <a:lnTo>
                  <a:pt x="248399" y="664568"/>
                </a:lnTo>
                <a:lnTo>
                  <a:pt x="292426" y="673566"/>
                </a:lnTo>
                <a:lnTo>
                  <a:pt x="338328" y="676656"/>
                </a:lnTo>
                <a:lnTo>
                  <a:pt x="384229" y="673566"/>
                </a:lnTo>
                <a:lnTo>
                  <a:pt x="428256" y="664568"/>
                </a:lnTo>
                <a:lnTo>
                  <a:pt x="470005" y="650063"/>
                </a:lnTo>
                <a:lnTo>
                  <a:pt x="509072" y="630456"/>
                </a:lnTo>
                <a:lnTo>
                  <a:pt x="545054" y="606150"/>
                </a:lnTo>
                <a:lnTo>
                  <a:pt x="577548" y="577548"/>
                </a:lnTo>
                <a:lnTo>
                  <a:pt x="606150" y="545054"/>
                </a:lnTo>
                <a:lnTo>
                  <a:pt x="630456" y="509072"/>
                </a:lnTo>
                <a:lnTo>
                  <a:pt x="650063" y="470005"/>
                </a:lnTo>
                <a:lnTo>
                  <a:pt x="664568" y="428256"/>
                </a:lnTo>
                <a:lnTo>
                  <a:pt x="673566" y="384229"/>
                </a:lnTo>
                <a:lnTo>
                  <a:pt x="676656" y="338328"/>
                </a:lnTo>
                <a:lnTo>
                  <a:pt x="673566" y="292426"/>
                </a:lnTo>
                <a:lnTo>
                  <a:pt x="664568" y="248399"/>
                </a:lnTo>
                <a:lnTo>
                  <a:pt x="650063" y="206650"/>
                </a:lnTo>
                <a:lnTo>
                  <a:pt x="630456" y="167583"/>
                </a:lnTo>
                <a:lnTo>
                  <a:pt x="606150" y="131601"/>
                </a:lnTo>
                <a:lnTo>
                  <a:pt x="577548" y="99107"/>
                </a:lnTo>
                <a:lnTo>
                  <a:pt x="545054" y="70505"/>
                </a:lnTo>
                <a:lnTo>
                  <a:pt x="509072" y="46199"/>
                </a:lnTo>
                <a:lnTo>
                  <a:pt x="470005" y="26592"/>
                </a:lnTo>
                <a:lnTo>
                  <a:pt x="428256" y="12087"/>
                </a:lnTo>
                <a:lnTo>
                  <a:pt x="384229" y="3089"/>
                </a:lnTo>
                <a:lnTo>
                  <a:pt x="33832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627111" y="5640844"/>
            <a:ext cx="92710" cy="98425"/>
          </a:xfrm>
          <a:custGeom>
            <a:avLst/>
            <a:gdLst/>
            <a:ahLst/>
            <a:cxnLst/>
            <a:rect l="l" t="t" r="r" b="b"/>
            <a:pathLst>
              <a:path w="92709" h="98425">
                <a:moveTo>
                  <a:pt x="92456" y="0"/>
                </a:moveTo>
                <a:lnTo>
                  <a:pt x="0" y="0"/>
                </a:lnTo>
                <a:lnTo>
                  <a:pt x="0" y="98234"/>
                </a:lnTo>
                <a:lnTo>
                  <a:pt x="92456" y="98234"/>
                </a:lnTo>
                <a:lnTo>
                  <a:pt x="92456" y="0"/>
                </a:lnTo>
                <a:close/>
              </a:path>
            </a:pathLst>
          </a:custGeom>
          <a:solidFill>
            <a:srgbClr val="AFBB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28814" y="5548376"/>
            <a:ext cx="289560" cy="92710"/>
          </a:xfrm>
          <a:custGeom>
            <a:avLst/>
            <a:gdLst/>
            <a:ahLst/>
            <a:cxnLst/>
            <a:rect l="l" t="t" r="r" b="b"/>
            <a:pathLst>
              <a:path w="289559" h="92710">
                <a:moveTo>
                  <a:pt x="289051" y="0"/>
                </a:moveTo>
                <a:lnTo>
                  <a:pt x="0" y="0"/>
                </a:lnTo>
                <a:lnTo>
                  <a:pt x="0" y="92468"/>
                </a:lnTo>
                <a:lnTo>
                  <a:pt x="289051" y="92468"/>
                </a:lnTo>
                <a:lnTo>
                  <a:pt x="289051" y="0"/>
                </a:lnTo>
                <a:close/>
              </a:path>
            </a:pathLst>
          </a:custGeom>
          <a:solidFill>
            <a:srgbClr val="AFBB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627111" y="5450078"/>
            <a:ext cx="92710" cy="98425"/>
          </a:xfrm>
          <a:custGeom>
            <a:avLst/>
            <a:gdLst/>
            <a:ahLst/>
            <a:cxnLst/>
            <a:rect l="l" t="t" r="r" b="b"/>
            <a:pathLst>
              <a:path w="92709" h="98425">
                <a:moveTo>
                  <a:pt x="92456" y="0"/>
                </a:moveTo>
                <a:lnTo>
                  <a:pt x="0" y="0"/>
                </a:lnTo>
                <a:lnTo>
                  <a:pt x="0" y="98298"/>
                </a:lnTo>
                <a:lnTo>
                  <a:pt x="92456" y="98298"/>
                </a:lnTo>
                <a:lnTo>
                  <a:pt x="92456" y="0"/>
                </a:lnTo>
                <a:close/>
              </a:path>
            </a:pathLst>
          </a:custGeom>
          <a:solidFill>
            <a:srgbClr val="AFBB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35011" y="5846064"/>
            <a:ext cx="676910" cy="678180"/>
          </a:xfrm>
          <a:custGeom>
            <a:avLst/>
            <a:gdLst/>
            <a:ahLst/>
            <a:cxnLst/>
            <a:rect l="l" t="t" r="r" b="b"/>
            <a:pathLst>
              <a:path w="676909" h="678179">
                <a:moveTo>
                  <a:pt x="338328" y="0"/>
                </a:moveTo>
                <a:lnTo>
                  <a:pt x="292426" y="3095"/>
                </a:lnTo>
                <a:lnTo>
                  <a:pt x="248399" y="12112"/>
                </a:lnTo>
                <a:lnTo>
                  <a:pt x="206650" y="26647"/>
                </a:lnTo>
                <a:lnTo>
                  <a:pt x="167583" y="46295"/>
                </a:lnTo>
                <a:lnTo>
                  <a:pt x="131601" y="70653"/>
                </a:lnTo>
                <a:lnTo>
                  <a:pt x="99107" y="99317"/>
                </a:lnTo>
                <a:lnTo>
                  <a:pt x="70505" y="131882"/>
                </a:lnTo>
                <a:lnTo>
                  <a:pt x="46199" y="167944"/>
                </a:lnTo>
                <a:lnTo>
                  <a:pt x="26592" y="207100"/>
                </a:lnTo>
                <a:lnTo>
                  <a:pt x="12087" y="248946"/>
                </a:lnTo>
                <a:lnTo>
                  <a:pt x="3089" y="293077"/>
                </a:lnTo>
                <a:lnTo>
                  <a:pt x="0" y="339090"/>
                </a:lnTo>
                <a:lnTo>
                  <a:pt x="3089" y="385102"/>
                </a:lnTo>
                <a:lnTo>
                  <a:pt x="12087" y="429233"/>
                </a:lnTo>
                <a:lnTo>
                  <a:pt x="26592" y="471079"/>
                </a:lnTo>
                <a:lnTo>
                  <a:pt x="46199" y="510235"/>
                </a:lnTo>
                <a:lnTo>
                  <a:pt x="70505" y="546297"/>
                </a:lnTo>
                <a:lnTo>
                  <a:pt x="99107" y="578862"/>
                </a:lnTo>
                <a:lnTo>
                  <a:pt x="131601" y="607526"/>
                </a:lnTo>
                <a:lnTo>
                  <a:pt x="167583" y="631884"/>
                </a:lnTo>
                <a:lnTo>
                  <a:pt x="206650" y="651532"/>
                </a:lnTo>
                <a:lnTo>
                  <a:pt x="248399" y="666067"/>
                </a:lnTo>
                <a:lnTo>
                  <a:pt x="292426" y="675084"/>
                </a:lnTo>
                <a:lnTo>
                  <a:pt x="338328" y="678180"/>
                </a:lnTo>
                <a:lnTo>
                  <a:pt x="384229" y="675084"/>
                </a:lnTo>
                <a:lnTo>
                  <a:pt x="428256" y="666067"/>
                </a:lnTo>
                <a:lnTo>
                  <a:pt x="470005" y="651532"/>
                </a:lnTo>
                <a:lnTo>
                  <a:pt x="509072" y="631884"/>
                </a:lnTo>
                <a:lnTo>
                  <a:pt x="545054" y="607526"/>
                </a:lnTo>
                <a:lnTo>
                  <a:pt x="577548" y="578862"/>
                </a:lnTo>
                <a:lnTo>
                  <a:pt x="606150" y="546297"/>
                </a:lnTo>
                <a:lnTo>
                  <a:pt x="630456" y="510235"/>
                </a:lnTo>
                <a:lnTo>
                  <a:pt x="650063" y="471079"/>
                </a:lnTo>
                <a:lnTo>
                  <a:pt x="664568" y="429233"/>
                </a:lnTo>
                <a:lnTo>
                  <a:pt x="673566" y="385102"/>
                </a:lnTo>
                <a:lnTo>
                  <a:pt x="676656" y="339090"/>
                </a:lnTo>
                <a:lnTo>
                  <a:pt x="673566" y="293077"/>
                </a:lnTo>
                <a:lnTo>
                  <a:pt x="664568" y="248946"/>
                </a:lnTo>
                <a:lnTo>
                  <a:pt x="650063" y="207100"/>
                </a:lnTo>
                <a:lnTo>
                  <a:pt x="630456" y="167944"/>
                </a:lnTo>
                <a:lnTo>
                  <a:pt x="606150" y="131882"/>
                </a:lnTo>
                <a:lnTo>
                  <a:pt x="577548" y="99317"/>
                </a:lnTo>
                <a:lnTo>
                  <a:pt x="545054" y="70653"/>
                </a:lnTo>
                <a:lnTo>
                  <a:pt x="509072" y="46295"/>
                </a:lnTo>
                <a:lnTo>
                  <a:pt x="470005" y="26647"/>
                </a:lnTo>
                <a:lnTo>
                  <a:pt x="428256" y="12112"/>
                </a:lnTo>
                <a:lnTo>
                  <a:pt x="384229" y="3095"/>
                </a:lnTo>
                <a:lnTo>
                  <a:pt x="33832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13776" y="5469635"/>
            <a:ext cx="214883" cy="2514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418576" y="4917947"/>
            <a:ext cx="1355090" cy="1355090"/>
          </a:xfrm>
          <a:custGeom>
            <a:avLst/>
            <a:gdLst/>
            <a:ahLst/>
            <a:cxnLst/>
            <a:rect l="l" t="t" r="r" b="b"/>
            <a:pathLst>
              <a:path w="1355090" h="1355089">
                <a:moveTo>
                  <a:pt x="677418" y="0"/>
                </a:moveTo>
                <a:lnTo>
                  <a:pt x="629037" y="1700"/>
                </a:lnTo>
                <a:lnTo>
                  <a:pt x="581576" y="6726"/>
                </a:lnTo>
                <a:lnTo>
                  <a:pt x="535147" y="14963"/>
                </a:lnTo>
                <a:lnTo>
                  <a:pt x="489866" y="26295"/>
                </a:lnTo>
                <a:lnTo>
                  <a:pt x="445847" y="40609"/>
                </a:lnTo>
                <a:lnTo>
                  <a:pt x="403205" y="57790"/>
                </a:lnTo>
                <a:lnTo>
                  <a:pt x="362054" y="77723"/>
                </a:lnTo>
                <a:lnTo>
                  <a:pt x="322509" y="100293"/>
                </a:lnTo>
                <a:lnTo>
                  <a:pt x="284685" y="125386"/>
                </a:lnTo>
                <a:lnTo>
                  <a:pt x="248697" y="152888"/>
                </a:lnTo>
                <a:lnTo>
                  <a:pt x="214658" y="182683"/>
                </a:lnTo>
                <a:lnTo>
                  <a:pt x="182683" y="214658"/>
                </a:lnTo>
                <a:lnTo>
                  <a:pt x="152888" y="248697"/>
                </a:lnTo>
                <a:lnTo>
                  <a:pt x="125386" y="284685"/>
                </a:lnTo>
                <a:lnTo>
                  <a:pt x="100293" y="322509"/>
                </a:lnTo>
                <a:lnTo>
                  <a:pt x="77723" y="362054"/>
                </a:lnTo>
                <a:lnTo>
                  <a:pt x="57790" y="403205"/>
                </a:lnTo>
                <a:lnTo>
                  <a:pt x="40609" y="445847"/>
                </a:lnTo>
                <a:lnTo>
                  <a:pt x="26295" y="489866"/>
                </a:lnTo>
                <a:lnTo>
                  <a:pt x="14963" y="535147"/>
                </a:lnTo>
                <a:lnTo>
                  <a:pt x="6726" y="581576"/>
                </a:lnTo>
                <a:lnTo>
                  <a:pt x="1700" y="629037"/>
                </a:lnTo>
                <a:lnTo>
                  <a:pt x="0" y="677417"/>
                </a:lnTo>
                <a:lnTo>
                  <a:pt x="1700" y="725796"/>
                </a:lnTo>
                <a:lnTo>
                  <a:pt x="6726" y="773257"/>
                </a:lnTo>
                <a:lnTo>
                  <a:pt x="14963" y="819684"/>
                </a:lnTo>
                <a:lnTo>
                  <a:pt x="26295" y="864965"/>
                </a:lnTo>
                <a:lnTo>
                  <a:pt x="40609" y="908983"/>
                </a:lnTo>
                <a:lnTo>
                  <a:pt x="57790" y="951625"/>
                </a:lnTo>
                <a:lnTo>
                  <a:pt x="77723" y="992775"/>
                </a:lnTo>
                <a:lnTo>
                  <a:pt x="100293" y="1032320"/>
                </a:lnTo>
                <a:lnTo>
                  <a:pt x="125386" y="1070144"/>
                </a:lnTo>
                <a:lnTo>
                  <a:pt x="152888" y="1106133"/>
                </a:lnTo>
                <a:lnTo>
                  <a:pt x="182683" y="1140172"/>
                </a:lnTo>
                <a:lnTo>
                  <a:pt x="214658" y="1172147"/>
                </a:lnTo>
                <a:lnTo>
                  <a:pt x="248697" y="1201943"/>
                </a:lnTo>
                <a:lnTo>
                  <a:pt x="284685" y="1229445"/>
                </a:lnTo>
                <a:lnTo>
                  <a:pt x="322509" y="1254539"/>
                </a:lnTo>
                <a:lnTo>
                  <a:pt x="362054" y="1277110"/>
                </a:lnTo>
                <a:lnTo>
                  <a:pt x="403205" y="1297043"/>
                </a:lnTo>
                <a:lnTo>
                  <a:pt x="445847" y="1314224"/>
                </a:lnTo>
                <a:lnTo>
                  <a:pt x="489866" y="1328539"/>
                </a:lnTo>
                <a:lnTo>
                  <a:pt x="535147" y="1339872"/>
                </a:lnTo>
                <a:lnTo>
                  <a:pt x="581576" y="1348108"/>
                </a:lnTo>
                <a:lnTo>
                  <a:pt x="629037" y="1353135"/>
                </a:lnTo>
                <a:lnTo>
                  <a:pt x="677418" y="1354836"/>
                </a:lnTo>
                <a:lnTo>
                  <a:pt x="725798" y="1353135"/>
                </a:lnTo>
                <a:lnTo>
                  <a:pt x="773259" y="1348108"/>
                </a:lnTo>
                <a:lnTo>
                  <a:pt x="819688" y="1339872"/>
                </a:lnTo>
                <a:lnTo>
                  <a:pt x="864969" y="1328539"/>
                </a:lnTo>
                <a:lnTo>
                  <a:pt x="908988" y="1314224"/>
                </a:lnTo>
                <a:lnTo>
                  <a:pt x="951630" y="1297043"/>
                </a:lnTo>
                <a:lnTo>
                  <a:pt x="992781" y="1277110"/>
                </a:lnTo>
                <a:lnTo>
                  <a:pt x="1032326" y="1254539"/>
                </a:lnTo>
                <a:lnTo>
                  <a:pt x="1070150" y="1229445"/>
                </a:lnTo>
                <a:lnTo>
                  <a:pt x="1106138" y="1201943"/>
                </a:lnTo>
                <a:lnTo>
                  <a:pt x="1140177" y="1172147"/>
                </a:lnTo>
                <a:lnTo>
                  <a:pt x="1172152" y="1140172"/>
                </a:lnTo>
                <a:lnTo>
                  <a:pt x="1201947" y="1106133"/>
                </a:lnTo>
                <a:lnTo>
                  <a:pt x="1229449" y="1070144"/>
                </a:lnTo>
                <a:lnTo>
                  <a:pt x="1254542" y="1032320"/>
                </a:lnTo>
                <a:lnTo>
                  <a:pt x="1277112" y="992775"/>
                </a:lnTo>
                <a:lnTo>
                  <a:pt x="1297045" y="951625"/>
                </a:lnTo>
                <a:lnTo>
                  <a:pt x="1314226" y="908983"/>
                </a:lnTo>
                <a:lnTo>
                  <a:pt x="1328540" y="864965"/>
                </a:lnTo>
                <a:lnTo>
                  <a:pt x="1339872" y="819684"/>
                </a:lnTo>
                <a:lnTo>
                  <a:pt x="1348109" y="773257"/>
                </a:lnTo>
                <a:lnTo>
                  <a:pt x="1353135" y="725796"/>
                </a:lnTo>
                <a:lnTo>
                  <a:pt x="1354835" y="677417"/>
                </a:lnTo>
                <a:lnTo>
                  <a:pt x="1353135" y="629037"/>
                </a:lnTo>
                <a:lnTo>
                  <a:pt x="1348109" y="581576"/>
                </a:lnTo>
                <a:lnTo>
                  <a:pt x="1339872" y="535147"/>
                </a:lnTo>
                <a:lnTo>
                  <a:pt x="1328540" y="489866"/>
                </a:lnTo>
                <a:lnTo>
                  <a:pt x="1314226" y="445847"/>
                </a:lnTo>
                <a:lnTo>
                  <a:pt x="1297045" y="403205"/>
                </a:lnTo>
                <a:lnTo>
                  <a:pt x="1277112" y="362054"/>
                </a:lnTo>
                <a:lnTo>
                  <a:pt x="1254542" y="322509"/>
                </a:lnTo>
                <a:lnTo>
                  <a:pt x="1229449" y="284685"/>
                </a:lnTo>
                <a:lnTo>
                  <a:pt x="1201947" y="248697"/>
                </a:lnTo>
                <a:lnTo>
                  <a:pt x="1172152" y="214658"/>
                </a:lnTo>
                <a:lnTo>
                  <a:pt x="1140177" y="182683"/>
                </a:lnTo>
                <a:lnTo>
                  <a:pt x="1106138" y="152888"/>
                </a:lnTo>
                <a:lnTo>
                  <a:pt x="1070150" y="125386"/>
                </a:lnTo>
                <a:lnTo>
                  <a:pt x="1032326" y="100293"/>
                </a:lnTo>
                <a:lnTo>
                  <a:pt x="992781" y="77723"/>
                </a:lnTo>
                <a:lnTo>
                  <a:pt x="951630" y="57790"/>
                </a:lnTo>
                <a:lnTo>
                  <a:pt x="908988" y="40609"/>
                </a:lnTo>
                <a:lnTo>
                  <a:pt x="864969" y="26295"/>
                </a:lnTo>
                <a:lnTo>
                  <a:pt x="819688" y="14963"/>
                </a:lnTo>
                <a:lnTo>
                  <a:pt x="773259" y="6726"/>
                </a:lnTo>
                <a:lnTo>
                  <a:pt x="725798" y="1700"/>
                </a:lnTo>
                <a:lnTo>
                  <a:pt x="67741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218426" y="4667250"/>
            <a:ext cx="2673350" cy="1858010"/>
          </a:xfrm>
          <a:prstGeom prst="rect">
            <a:avLst/>
          </a:prstGeom>
          <a:ln w="19811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 marL="239395" marR="1993900" indent="106680">
              <a:lnSpc>
                <a:spcPts val="540"/>
              </a:lnSpc>
              <a:spcBef>
                <a:spcPts val="380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BUDGET  </a:t>
            </a:r>
            <a:r>
              <a:rPr sz="5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UB</a:t>
            </a:r>
            <a:r>
              <a:rPr sz="5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OMMI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TT</a:t>
            </a:r>
            <a:r>
              <a:rPr sz="500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 marL="1450975">
              <a:lnSpc>
                <a:spcPct val="100000"/>
              </a:lnSpc>
              <a:spcBef>
                <a:spcPts val="320"/>
              </a:spcBef>
            </a:pPr>
            <a:r>
              <a:rPr sz="3700" spc="-10" dirty="0">
                <a:solidFill>
                  <a:srgbClr val="FFFFFF"/>
                </a:solidFill>
                <a:latin typeface="Calibri"/>
                <a:cs typeface="Calibri"/>
              </a:rPr>
              <a:t>TIBC</a:t>
            </a:r>
            <a:endParaRPr sz="3700">
              <a:latin typeface="Calibri"/>
              <a:cs typeface="Calibri"/>
            </a:endParaRPr>
          </a:p>
          <a:p>
            <a:pPr marL="254000" marR="2009139" indent="129539">
              <a:lnSpc>
                <a:spcPts val="540"/>
              </a:lnSpc>
              <a:spcBef>
                <a:spcPts val="2305"/>
              </a:spcBef>
            </a:pPr>
            <a:r>
              <a:rPr sz="500" spc="-5" dirty="0">
                <a:solidFill>
                  <a:srgbClr val="FFFFFF"/>
                </a:solidFill>
                <a:latin typeface="Calibri"/>
                <a:cs typeface="Calibri"/>
              </a:rPr>
              <a:t>DATA  </a:t>
            </a: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500" spc="-5" dirty="0">
                <a:solidFill>
                  <a:srgbClr val="FFFFFF"/>
                </a:solidFill>
                <a:latin typeface="Calibri"/>
                <a:cs typeface="Calibri"/>
              </a:rPr>
              <a:t>ANA</a:t>
            </a:r>
            <a:r>
              <a:rPr sz="500" spc="5" dirty="0">
                <a:solidFill>
                  <a:srgbClr val="FFFFFF"/>
                </a:solidFill>
                <a:latin typeface="Calibri"/>
                <a:cs typeface="Calibri"/>
              </a:rPr>
              <a:t>GE</a:t>
            </a: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500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5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814819" y="409447"/>
            <a:ext cx="104584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Calibri Light"/>
                <a:cs typeface="Calibri Light"/>
              </a:rPr>
              <a:t>N</a:t>
            </a:r>
            <a:r>
              <a:rPr sz="4400" b="0" spc="-35" dirty="0">
                <a:latin typeface="Calibri Light"/>
                <a:cs typeface="Calibri Light"/>
              </a:rPr>
              <a:t>e</a:t>
            </a:r>
            <a:r>
              <a:rPr sz="4400" b="0" dirty="0">
                <a:latin typeface="Calibri Light"/>
                <a:cs typeface="Calibri Light"/>
              </a:rPr>
              <a:t>w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537959" y="3680967"/>
            <a:ext cx="570230" cy="1630045"/>
          </a:xfrm>
          <a:custGeom>
            <a:avLst/>
            <a:gdLst/>
            <a:ahLst/>
            <a:cxnLst/>
            <a:rect l="l" t="t" r="r" b="b"/>
            <a:pathLst>
              <a:path w="570229" h="1630045">
                <a:moveTo>
                  <a:pt x="0" y="0"/>
                </a:moveTo>
                <a:lnTo>
                  <a:pt x="0" y="142493"/>
                </a:lnTo>
                <a:lnTo>
                  <a:pt x="545" y="205997"/>
                </a:lnTo>
                <a:lnTo>
                  <a:pt x="2168" y="268913"/>
                </a:lnTo>
                <a:lnTo>
                  <a:pt x="4847" y="331176"/>
                </a:lnTo>
                <a:lnTo>
                  <a:pt x="8564" y="392721"/>
                </a:lnTo>
                <a:lnTo>
                  <a:pt x="13298" y="453481"/>
                </a:lnTo>
                <a:lnTo>
                  <a:pt x="19029" y="513390"/>
                </a:lnTo>
                <a:lnTo>
                  <a:pt x="25737" y="572383"/>
                </a:lnTo>
                <a:lnTo>
                  <a:pt x="33401" y="630394"/>
                </a:lnTo>
                <a:lnTo>
                  <a:pt x="42002" y="687357"/>
                </a:lnTo>
                <a:lnTo>
                  <a:pt x="51519" y="743205"/>
                </a:lnTo>
                <a:lnTo>
                  <a:pt x="61933" y="797873"/>
                </a:lnTo>
                <a:lnTo>
                  <a:pt x="73223" y="851295"/>
                </a:lnTo>
                <a:lnTo>
                  <a:pt x="85369" y="903406"/>
                </a:lnTo>
                <a:lnTo>
                  <a:pt x="98351" y="954138"/>
                </a:lnTo>
                <a:lnTo>
                  <a:pt x="112149" y="1003427"/>
                </a:lnTo>
                <a:lnTo>
                  <a:pt x="126743" y="1051206"/>
                </a:lnTo>
                <a:lnTo>
                  <a:pt x="142113" y="1097409"/>
                </a:lnTo>
                <a:lnTo>
                  <a:pt x="158238" y="1141971"/>
                </a:lnTo>
                <a:lnTo>
                  <a:pt x="175099" y="1184825"/>
                </a:lnTo>
                <a:lnTo>
                  <a:pt x="192675" y="1225906"/>
                </a:lnTo>
                <a:lnTo>
                  <a:pt x="210946" y="1265148"/>
                </a:lnTo>
                <a:lnTo>
                  <a:pt x="229893" y="1302485"/>
                </a:lnTo>
                <a:lnTo>
                  <a:pt x="249495" y="1337850"/>
                </a:lnTo>
                <a:lnTo>
                  <a:pt x="269732" y="1371179"/>
                </a:lnTo>
                <a:lnTo>
                  <a:pt x="312030" y="1431462"/>
                </a:lnTo>
                <a:lnTo>
                  <a:pt x="356627" y="1482805"/>
                </a:lnTo>
                <a:lnTo>
                  <a:pt x="403363" y="1524682"/>
                </a:lnTo>
                <a:lnTo>
                  <a:pt x="427482" y="1541906"/>
                </a:lnTo>
                <a:lnTo>
                  <a:pt x="427482" y="1630044"/>
                </a:lnTo>
                <a:lnTo>
                  <a:pt x="569976" y="1516506"/>
                </a:lnTo>
                <a:lnTo>
                  <a:pt x="488676" y="1399412"/>
                </a:lnTo>
                <a:lnTo>
                  <a:pt x="427482" y="1399412"/>
                </a:lnTo>
                <a:lnTo>
                  <a:pt x="403363" y="1382188"/>
                </a:lnTo>
                <a:lnTo>
                  <a:pt x="356627" y="1340311"/>
                </a:lnTo>
                <a:lnTo>
                  <a:pt x="312030" y="1288968"/>
                </a:lnTo>
                <a:lnTo>
                  <a:pt x="269732" y="1228685"/>
                </a:lnTo>
                <a:lnTo>
                  <a:pt x="249495" y="1195356"/>
                </a:lnTo>
                <a:lnTo>
                  <a:pt x="229893" y="1159991"/>
                </a:lnTo>
                <a:lnTo>
                  <a:pt x="210946" y="1122654"/>
                </a:lnTo>
                <a:lnTo>
                  <a:pt x="192675" y="1083412"/>
                </a:lnTo>
                <a:lnTo>
                  <a:pt x="175099" y="1042331"/>
                </a:lnTo>
                <a:lnTo>
                  <a:pt x="158238" y="999477"/>
                </a:lnTo>
                <a:lnTo>
                  <a:pt x="142113" y="954915"/>
                </a:lnTo>
                <a:lnTo>
                  <a:pt x="126743" y="908712"/>
                </a:lnTo>
                <a:lnTo>
                  <a:pt x="112149" y="860933"/>
                </a:lnTo>
                <a:lnTo>
                  <a:pt x="98351" y="811644"/>
                </a:lnTo>
                <a:lnTo>
                  <a:pt x="85369" y="760912"/>
                </a:lnTo>
                <a:lnTo>
                  <a:pt x="73223" y="708801"/>
                </a:lnTo>
                <a:lnTo>
                  <a:pt x="61933" y="655379"/>
                </a:lnTo>
                <a:lnTo>
                  <a:pt x="51519" y="600711"/>
                </a:lnTo>
                <a:lnTo>
                  <a:pt x="42002" y="544863"/>
                </a:lnTo>
                <a:lnTo>
                  <a:pt x="33401" y="487900"/>
                </a:lnTo>
                <a:lnTo>
                  <a:pt x="25737" y="429889"/>
                </a:lnTo>
                <a:lnTo>
                  <a:pt x="19029" y="370896"/>
                </a:lnTo>
                <a:lnTo>
                  <a:pt x="13298" y="310987"/>
                </a:lnTo>
                <a:lnTo>
                  <a:pt x="8564" y="250227"/>
                </a:lnTo>
                <a:lnTo>
                  <a:pt x="4847" y="188682"/>
                </a:lnTo>
                <a:lnTo>
                  <a:pt x="2168" y="126419"/>
                </a:lnTo>
                <a:lnTo>
                  <a:pt x="545" y="63503"/>
                </a:lnTo>
                <a:lnTo>
                  <a:pt x="0" y="0"/>
                </a:lnTo>
                <a:close/>
              </a:path>
              <a:path w="570229" h="1630045">
                <a:moveTo>
                  <a:pt x="427482" y="1311274"/>
                </a:moveTo>
                <a:lnTo>
                  <a:pt x="427482" y="1399412"/>
                </a:lnTo>
                <a:lnTo>
                  <a:pt x="488676" y="1399412"/>
                </a:lnTo>
                <a:lnTo>
                  <a:pt x="427482" y="1311274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37896" y="2235707"/>
            <a:ext cx="570230" cy="1517015"/>
          </a:xfrm>
          <a:custGeom>
            <a:avLst/>
            <a:gdLst/>
            <a:ahLst/>
            <a:cxnLst/>
            <a:rect l="l" t="t" r="r" b="b"/>
            <a:pathLst>
              <a:path w="570229" h="1517014">
                <a:moveTo>
                  <a:pt x="570039" y="0"/>
                </a:moveTo>
                <a:lnTo>
                  <a:pt x="515938" y="6526"/>
                </a:lnTo>
                <a:lnTo>
                  <a:pt x="464969" y="24628"/>
                </a:lnTo>
                <a:lnTo>
                  <a:pt x="415622" y="53757"/>
                </a:lnTo>
                <a:lnTo>
                  <a:pt x="368089" y="93379"/>
                </a:lnTo>
                <a:lnTo>
                  <a:pt x="322560" y="142960"/>
                </a:lnTo>
                <a:lnTo>
                  <a:pt x="279226" y="201963"/>
                </a:lnTo>
                <a:lnTo>
                  <a:pt x="258442" y="234832"/>
                </a:lnTo>
                <a:lnTo>
                  <a:pt x="238279" y="269856"/>
                </a:lnTo>
                <a:lnTo>
                  <a:pt x="218760" y="306968"/>
                </a:lnTo>
                <a:lnTo>
                  <a:pt x="199909" y="346101"/>
                </a:lnTo>
                <a:lnTo>
                  <a:pt x="181750" y="387190"/>
                </a:lnTo>
                <a:lnTo>
                  <a:pt x="164308" y="430166"/>
                </a:lnTo>
                <a:lnTo>
                  <a:pt x="147605" y="474964"/>
                </a:lnTo>
                <a:lnTo>
                  <a:pt x="131666" y="521515"/>
                </a:lnTo>
                <a:lnTo>
                  <a:pt x="116515" y="569754"/>
                </a:lnTo>
                <a:lnTo>
                  <a:pt x="102175" y="619613"/>
                </a:lnTo>
                <a:lnTo>
                  <a:pt x="88671" y="671026"/>
                </a:lnTo>
                <a:lnTo>
                  <a:pt x="76026" y="723926"/>
                </a:lnTo>
                <a:lnTo>
                  <a:pt x="64264" y="778246"/>
                </a:lnTo>
                <a:lnTo>
                  <a:pt x="53409" y="833919"/>
                </a:lnTo>
                <a:lnTo>
                  <a:pt x="43392" y="891483"/>
                </a:lnTo>
                <a:lnTo>
                  <a:pt x="34516" y="949057"/>
                </a:lnTo>
                <a:lnTo>
                  <a:pt x="26525" y="1008388"/>
                </a:lnTo>
                <a:lnTo>
                  <a:pt x="19537" y="1068804"/>
                </a:lnTo>
                <a:lnTo>
                  <a:pt x="13575" y="1130240"/>
                </a:lnTo>
                <a:lnTo>
                  <a:pt x="8664" y="1192628"/>
                </a:lnTo>
                <a:lnTo>
                  <a:pt x="4827" y="1255901"/>
                </a:lnTo>
                <a:lnTo>
                  <a:pt x="2088" y="1319992"/>
                </a:lnTo>
                <a:lnTo>
                  <a:pt x="471" y="1384834"/>
                </a:lnTo>
                <a:lnTo>
                  <a:pt x="0" y="1450362"/>
                </a:lnTo>
                <a:lnTo>
                  <a:pt x="698" y="1516506"/>
                </a:lnTo>
                <a:lnTo>
                  <a:pt x="2627" y="1449039"/>
                </a:lnTo>
                <a:lnTo>
                  <a:pt x="5750" y="1382496"/>
                </a:lnTo>
                <a:lnTo>
                  <a:pt x="10039" y="1316944"/>
                </a:lnTo>
                <a:lnTo>
                  <a:pt x="15468" y="1252452"/>
                </a:lnTo>
                <a:lnTo>
                  <a:pt x="22007" y="1189085"/>
                </a:lnTo>
                <a:lnTo>
                  <a:pt x="29629" y="1126911"/>
                </a:lnTo>
                <a:lnTo>
                  <a:pt x="38307" y="1065996"/>
                </a:lnTo>
                <a:lnTo>
                  <a:pt x="48013" y="1006409"/>
                </a:lnTo>
                <a:lnTo>
                  <a:pt x="58718" y="948215"/>
                </a:lnTo>
                <a:lnTo>
                  <a:pt x="70395" y="891483"/>
                </a:lnTo>
                <a:lnTo>
                  <a:pt x="83017" y="836278"/>
                </a:lnTo>
                <a:lnTo>
                  <a:pt x="96555" y="782668"/>
                </a:lnTo>
                <a:lnTo>
                  <a:pt x="110982" y="730721"/>
                </a:lnTo>
                <a:lnTo>
                  <a:pt x="126270" y="680503"/>
                </a:lnTo>
                <a:lnTo>
                  <a:pt x="142391" y="632080"/>
                </a:lnTo>
                <a:lnTo>
                  <a:pt x="159318" y="585521"/>
                </a:lnTo>
                <a:lnTo>
                  <a:pt x="177021" y="540892"/>
                </a:lnTo>
                <a:lnTo>
                  <a:pt x="195475" y="498261"/>
                </a:lnTo>
                <a:lnTo>
                  <a:pt x="214651" y="457694"/>
                </a:lnTo>
                <a:lnTo>
                  <a:pt x="234521" y="419258"/>
                </a:lnTo>
                <a:lnTo>
                  <a:pt x="255058" y="383021"/>
                </a:lnTo>
                <a:lnTo>
                  <a:pt x="276233" y="349049"/>
                </a:lnTo>
                <a:lnTo>
                  <a:pt x="298019" y="317409"/>
                </a:lnTo>
                <a:lnTo>
                  <a:pt x="343312" y="261396"/>
                </a:lnTo>
                <a:lnTo>
                  <a:pt x="390716" y="215517"/>
                </a:lnTo>
                <a:lnTo>
                  <a:pt x="440008" y="180309"/>
                </a:lnTo>
                <a:lnTo>
                  <a:pt x="490966" y="156308"/>
                </a:lnTo>
                <a:lnTo>
                  <a:pt x="543367" y="144051"/>
                </a:lnTo>
                <a:lnTo>
                  <a:pt x="570039" y="142493"/>
                </a:lnTo>
                <a:lnTo>
                  <a:pt x="570039" y="0"/>
                </a:lnTo>
                <a:close/>
              </a:path>
            </a:pathLst>
          </a:custGeom>
          <a:solidFill>
            <a:srgbClr val="375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537959" y="2235707"/>
            <a:ext cx="570230" cy="3075305"/>
          </a:xfrm>
          <a:custGeom>
            <a:avLst/>
            <a:gdLst/>
            <a:ahLst/>
            <a:cxnLst/>
            <a:rect l="l" t="t" r="r" b="b"/>
            <a:pathLst>
              <a:path w="570229" h="3075304">
                <a:moveTo>
                  <a:pt x="0" y="1445259"/>
                </a:moveTo>
                <a:lnTo>
                  <a:pt x="545" y="1508763"/>
                </a:lnTo>
                <a:lnTo>
                  <a:pt x="2168" y="1571679"/>
                </a:lnTo>
                <a:lnTo>
                  <a:pt x="4847" y="1633942"/>
                </a:lnTo>
                <a:lnTo>
                  <a:pt x="8564" y="1695487"/>
                </a:lnTo>
                <a:lnTo>
                  <a:pt x="13298" y="1756247"/>
                </a:lnTo>
                <a:lnTo>
                  <a:pt x="19029" y="1816156"/>
                </a:lnTo>
                <a:lnTo>
                  <a:pt x="25737" y="1875149"/>
                </a:lnTo>
                <a:lnTo>
                  <a:pt x="33401" y="1933160"/>
                </a:lnTo>
                <a:lnTo>
                  <a:pt x="42002" y="1990123"/>
                </a:lnTo>
                <a:lnTo>
                  <a:pt x="51519" y="2045971"/>
                </a:lnTo>
                <a:lnTo>
                  <a:pt x="61933" y="2100639"/>
                </a:lnTo>
                <a:lnTo>
                  <a:pt x="73223" y="2154061"/>
                </a:lnTo>
                <a:lnTo>
                  <a:pt x="85369" y="2206172"/>
                </a:lnTo>
                <a:lnTo>
                  <a:pt x="98351" y="2256904"/>
                </a:lnTo>
                <a:lnTo>
                  <a:pt x="112149" y="2306193"/>
                </a:lnTo>
                <a:lnTo>
                  <a:pt x="126743" y="2353972"/>
                </a:lnTo>
                <a:lnTo>
                  <a:pt x="142113" y="2400175"/>
                </a:lnTo>
                <a:lnTo>
                  <a:pt x="158238" y="2444737"/>
                </a:lnTo>
                <a:lnTo>
                  <a:pt x="175099" y="2487591"/>
                </a:lnTo>
                <a:lnTo>
                  <a:pt x="192675" y="2528672"/>
                </a:lnTo>
                <a:lnTo>
                  <a:pt x="210946" y="2567914"/>
                </a:lnTo>
                <a:lnTo>
                  <a:pt x="229893" y="2605251"/>
                </a:lnTo>
                <a:lnTo>
                  <a:pt x="249495" y="2640616"/>
                </a:lnTo>
                <a:lnTo>
                  <a:pt x="269732" y="2673945"/>
                </a:lnTo>
                <a:lnTo>
                  <a:pt x="312030" y="2734228"/>
                </a:lnTo>
                <a:lnTo>
                  <a:pt x="356627" y="2785571"/>
                </a:lnTo>
                <a:lnTo>
                  <a:pt x="403363" y="2827448"/>
                </a:lnTo>
                <a:lnTo>
                  <a:pt x="427482" y="2844672"/>
                </a:lnTo>
                <a:lnTo>
                  <a:pt x="427482" y="2756535"/>
                </a:lnTo>
                <a:lnTo>
                  <a:pt x="569976" y="2961766"/>
                </a:lnTo>
                <a:lnTo>
                  <a:pt x="427482" y="3075304"/>
                </a:lnTo>
                <a:lnTo>
                  <a:pt x="427482" y="2987166"/>
                </a:lnTo>
                <a:lnTo>
                  <a:pt x="403363" y="2969942"/>
                </a:lnTo>
                <a:lnTo>
                  <a:pt x="356627" y="2928065"/>
                </a:lnTo>
                <a:lnTo>
                  <a:pt x="312030" y="2876722"/>
                </a:lnTo>
                <a:lnTo>
                  <a:pt x="269732" y="2816439"/>
                </a:lnTo>
                <a:lnTo>
                  <a:pt x="249495" y="2783110"/>
                </a:lnTo>
                <a:lnTo>
                  <a:pt x="229893" y="2747745"/>
                </a:lnTo>
                <a:lnTo>
                  <a:pt x="210946" y="2710408"/>
                </a:lnTo>
                <a:lnTo>
                  <a:pt x="192675" y="2671166"/>
                </a:lnTo>
                <a:lnTo>
                  <a:pt x="175099" y="2630085"/>
                </a:lnTo>
                <a:lnTo>
                  <a:pt x="158238" y="2587231"/>
                </a:lnTo>
                <a:lnTo>
                  <a:pt x="142113" y="2542669"/>
                </a:lnTo>
                <a:lnTo>
                  <a:pt x="126743" y="2496466"/>
                </a:lnTo>
                <a:lnTo>
                  <a:pt x="112149" y="2448687"/>
                </a:lnTo>
                <a:lnTo>
                  <a:pt x="98351" y="2399398"/>
                </a:lnTo>
                <a:lnTo>
                  <a:pt x="85369" y="2348666"/>
                </a:lnTo>
                <a:lnTo>
                  <a:pt x="73223" y="2296555"/>
                </a:lnTo>
                <a:lnTo>
                  <a:pt x="61933" y="2243133"/>
                </a:lnTo>
                <a:lnTo>
                  <a:pt x="51519" y="2188465"/>
                </a:lnTo>
                <a:lnTo>
                  <a:pt x="42002" y="2132617"/>
                </a:lnTo>
                <a:lnTo>
                  <a:pt x="33401" y="2075654"/>
                </a:lnTo>
                <a:lnTo>
                  <a:pt x="25737" y="2017643"/>
                </a:lnTo>
                <a:lnTo>
                  <a:pt x="19029" y="1958650"/>
                </a:lnTo>
                <a:lnTo>
                  <a:pt x="13298" y="1898741"/>
                </a:lnTo>
                <a:lnTo>
                  <a:pt x="8564" y="1837981"/>
                </a:lnTo>
                <a:lnTo>
                  <a:pt x="4847" y="1776436"/>
                </a:lnTo>
                <a:lnTo>
                  <a:pt x="2168" y="1714173"/>
                </a:lnTo>
                <a:lnTo>
                  <a:pt x="545" y="1651257"/>
                </a:lnTo>
                <a:lnTo>
                  <a:pt x="0" y="1587753"/>
                </a:lnTo>
                <a:lnTo>
                  <a:pt x="0" y="1445259"/>
                </a:lnTo>
                <a:lnTo>
                  <a:pt x="586" y="1379104"/>
                </a:lnTo>
                <a:lnTo>
                  <a:pt x="2328" y="1313711"/>
                </a:lnTo>
                <a:lnTo>
                  <a:pt x="5202" y="1249146"/>
                </a:lnTo>
                <a:lnTo>
                  <a:pt x="9181" y="1185472"/>
                </a:lnTo>
                <a:lnTo>
                  <a:pt x="14241" y="1122753"/>
                </a:lnTo>
                <a:lnTo>
                  <a:pt x="20357" y="1061052"/>
                </a:lnTo>
                <a:lnTo>
                  <a:pt x="27502" y="1000434"/>
                </a:lnTo>
                <a:lnTo>
                  <a:pt x="35654" y="940961"/>
                </a:lnTo>
                <a:lnTo>
                  <a:pt x="44785" y="882699"/>
                </a:lnTo>
                <a:lnTo>
                  <a:pt x="54871" y="825710"/>
                </a:lnTo>
                <a:lnTo>
                  <a:pt x="65887" y="770059"/>
                </a:lnTo>
                <a:lnTo>
                  <a:pt x="77808" y="715809"/>
                </a:lnTo>
                <a:lnTo>
                  <a:pt x="90609" y="663024"/>
                </a:lnTo>
                <a:lnTo>
                  <a:pt x="104264" y="611768"/>
                </a:lnTo>
                <a:lnTo>
                  <a:pt x="118748" y="562104"/>
                </a:lnTo>
                <a:lnTo>
                  <a:pt x="134036" y="514097"/>
                </a:lnTo>
                <a:lnTo>
                  <a:pt x="150104" y="467810"/>
                </a:lnTo>
                <a:lnTo>
                  <a:pt x="166925" y="423306"/>
                </a:lnTo>
                <a:lnTo>
                  <a:pt x="184475" y="380651"/>
                </a:lnTo>
                <a:lnTo>
                  <a:pt x="202729" y="339907"/>
                </a:lnTo>
                <a:lnTo>
                  <a:pt x="221661" y="301138"/>
                </a:lnTo>
                <a:lnTo>
                  <a:pt x="241247" y="264408"/>
                </a:lnTo>
                <a:lnTo>
                  <a:pt x="261461" y="229780"/>
                </a:lnTo>
                <a:lnTo>
                  <a:pt x="282278" y="197320"/>
                </a:lnTo>
                <a:lnTo>
                  <a:pt x="325621" y="139153"/>
                </a:lnTo>
                <a:lnTo>
                  <a:pt x="371075" y="90419"/>
                </a:lnTo>
                <a:lnTo>
                  <a:pt x="418438" y="51626"/>
                </a:lnTo>
                <a:lnTo>
                  <a:pt x="467510" y="23285"/>
                </a:lnTo>
                <a:lnTo>
                  <a:pt x="518090" y="5906"/>
                </a:lnTo>
                <a:lnTo>
                  <a:pt x="569976" y="0"/>
                </a:lnTo>
                <a:lnTo>
                  <a:pt x="569976" y="142493"/>
                </a:lnTo>
                <a:lnTo>
                  <a:pt x="543303" y="144051"/>
                </a:lnTo>
                <a:lnTo>
                  <a:pt x="516936" y="148678"/>
                </a:lnTo>
                <a:lnTo>
                  <a:pt x="465229" y="166874"/>
                </a:lnTo>
                <a:lnTo>
                  <a:pt x="415077" y="196546"/>
                </a:lnTo>
                <a:lnTo>
                  <a:pt x="366701" y="237156"/>
                </a:lnTo>
                <a:lnTo>
                  <a:pt x="320325" y="288169"/>
                </a:lnTo>
                <a:lnTo>
                  <a:pt x="276169" y="349049"/>
                </a:lnTo>
                <a:lnTo>
                  <a:pt x="254994" y="383021"/>
                </a:lnTo>
                <a:lnTo>
                  <a:pt x="234458" y="419258"/>
                </a:lnTo>
                <a:lnTo>
                  <a:pt x="214588" y="457694"/>
                </a:lnTo>
                <a:lnTo>
                  <a:pt x="195412" y="498261"/>
                </a:lnTo>
                <a:lnTo>
                  <a:pt x="176958" y="540892"/>
                </a:lnTo>
                <a:lnTo>
                  <a:pt x="159254" y="585521"/>
                </a:lnTo>
                <a:lnTo>
                  <a:pt x="142328" y="632080"/>
                </a:lnTo>
                <a:lnTo>
                  <a:pt x="126207" y="680503"/>
                </a:lnTo>
                <a:lnTo>
                  <a:pt x="110919" y="730721"/>
                </a:lnTo>
                <a:lnTo>
                  <a:pt x="96492" y="782668"/>
                </a:lnTo>
                <a:lnTo>
                  <a:pt x="82954" y="836278"/>
                </a:lnTo>
                <a:lnTo>
                  <a:pt x="70332" y="891483"/>
                </a:lnTo>
                <a:lnTo>
                  <a:pt x="58655" y="948215"/>
                </a:lnTo>
                <a:lnTo>
                  <a:pt x="47949" y="1006409"/>
                </a:lnTo>
                <a:lnTo>
                  <a:pt x="38244" y="1065996"/>
                </a:lnTo>
                <a:lnTo>
                  <a:pt x="29566" y="1126911"/>
                </a:lnTo>
                <a:lnTo>
                  <a:pt x="21943" y="1189085"/>
                </a:lnTo>
                <a:lnTo>
                  <a:pt x="15404" y="1252452"/>
                </a:lnTo>
                <a:lnTo>
                  <a:pt x="9976" y="1316944"/>
                </a:lnTo>
                <a:lnTo>
                  <a:pt x="5686" y="1382496"/>
                </a:lnTo>
                <a:lnTo>
                  <a:pt x="2563" y="1449039"/>
                </a:lnTo>
                <a:lnTo>
                  <a:pt x="635" y="1516506"/>
                </a:lnTo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1079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9. </a:t>
            </a:r>
            <a:r>
              <a:rPr spc="-40" dirty="0"/>
              <a:t>INCREASE</a:t>
            </a:r>
            <a:r>
              <a:rPr spc="-190" dirty="0"/>
              <a:t> </a:t>
            </a:r>
            <a:r>
              <a:rPr spc="-35" dirty="0"/>
              <a:t>SCENARIO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055225" cy="3796029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1228090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The Budget </a:t>
            </a:r>
            <a:r>
              <a:rPr sz="2800" spc="-15" dirty="0">
                <a:latin typeface="Calibri"/>
                <a:cs typeface="Calibri"/>
              </a:rPr>
              <a:t>Subcommittee </a:t>
            </a:r>
            <a:r>
              <a:rPr sz="2800" spc="-10" dirty="0">
                <a:latin typeface="Calibri"/>
                <a:cs typeface="Calibri"/>
              </a:rPr>
              <a:t>has </a:t>
            </a:r>
            <a:r>
              <a:rPr sz="2800" spc="-15" dirty="0">
                <a:latin typeface="Calibri"/>
                <a:cs typeface="Calibri"/>
              </a:rPr>
              <a:t>reviewed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new </a:t>
            </a:r>
            <a:r>
              <a:rPr sz="2800" spc="-10" dirty="0">
                <a:latin typeface="Calibri"/>
                <a:cs typeface="Calibri"/>
              </a:rPr>
              <a:t>approach </a:t>
            </a:r>
            <a:r>
              <a:rPr sz="2800" spc="-20" dirty="0">
                <a:latin typeface="Calibri"/>
                <a:cs typeface="Calibri"/>
              </a:rPr>
              <a:t>to  </a:t>
            </a:r>
            <a:r>
              <a:rPr sz="2800" spc="-10" dirty="0">
                <a:latin typeface="Calibri"/>
                <a:cs typeface="Calibri"/>
              </a:rPr>
              <a:t>distributing </a:t>
            </a:r>
            <a:r>
              <a:rPr sz="2800" spc="-5" dirty="0">
                <a:latin typeface="Calibri"/>
                <a:cs typeface="Calibri"/>
              </a:rPr>
              <a:t>an </a:t>
            </a:r>
            <a:r>
              <a:rPr sz="2800" spc="-10" dirty="0">
                <a:latin typeface="Calibri"/>
                <a:cs typeface="Calibri"/>
              </a:rPr>
              <a:t>increase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5" dirty="0">
                <a:latin typeface="Calibri"/>
                <a:cs typeface="Calibri"/>
              </a:rPr>
              <a:t>future budget </a:t>
            </a:r>
            <a:r>
              <a:rPr sz="2800" spc="-10" dirty="0">
                <a:latin typeface="Calibri"/>
                <a:cs typeface="Calibri"/>
              </a:rPr>
              <a:t>increase</a:t>
            </a:r>
            <a:r>
              <a:rPr sz="2800" spc="1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exercises.</a:t>
            </a:r>
            <a:endParaRPr sz="2800">
              <a:latin typeface="Calibri"/>
              <a:cs typeface="Calibri"/>
            </a:endParaRPr>
          </a:p>
          <a:p>
            <a:pPr marL="241300" marR="876935" indent="-228600">
              <a:lnSpc>
                <a:spcPts val="3020"/>
              </a:lnSpc>
              <a:spcBef>
                <a:spcPts val="101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formula </a:t>
            </a:r>
            <a:r>
              <a:rPr sz="2800" spc="-10" dirty="0">
                <a:latin typeface="Calibri"/>
                <a:cs typeface="Calibri"/>
              </a:rPr>
              <a:t>would </a:t>
            </a:r>
            <a:r>
              <a:rPr sz="2800" spc="-15" dirty="0">
                <a:latin typeface="Calibri"/>
                <a:cs typeface="Calibri"/>
              </a:rPr>
              <a:t>distribute </a:t>
            </a:r>
            <a:r>
              <a:rPr sz="2800" spc="-10" dirty="0">
                <a:latin typeface="Calibri"/>
                <a:cs typeface="Calibri"/>
              </a:rPr>
              <a:t>increases </a:t>
            </a:r>
            <a:r>
              <a:rPr sz="2800" spc="-5" dirty="0">
                <a:latin typeface="Calibri"/>
                <a:cs typeface="Calibri"/>
              </a:rPr>
              <a:t>among the </a:t>
            </a:r>
            <a:r>
              <a:rPr sz="2800" spc="-20" dirty="0">
                <a:latin typeface="Calibri"/>
                <a:cs typeface="Calibri"/>
              </a:rPr>
              <a:t>top-ranked  programs </a:t>
            </a:r>
            <a:r>
              <a:rPr sz="2800" spc="-5" dirty="0">
                <a:latin typeface="Calibri"/>
                <a:cs typeface="Calibri"/>
              </a:rPr>
              <a:t>in a manner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weighted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by:</a:t>
            </a:r>
            <a:endParaRPr sz="28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Calibri"/>
                <a:cs typeface="Calibri"/>
              </a:rPr>
              <a:t>1) </a:t>
            </a:r>
            <a:r>
              <a:rPr sz="2400" spc="-5" dirty="0">
                <a:latin typeface="Calibri"/>
                <a:cs typeface="Calibri"/>
              </a:rPr>
              <a:t>Priority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level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Calibri"/>
                <a:cs typeface="Calibri"/>
              </a:rPr>
              <a:t>2) </a:t>
            </a:r>
            <a:r>
              <a:rPr sz="2400" spc="-15" dirty="0">
                <a:latin typeface="Calibri"/>
                <a:cs typeface="Calibri"/>
              </a:rPr>
              <a:t>Size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program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19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Decision: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the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Budget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Subcommittee will 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evaluate different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options  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for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specific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allocation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increases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2800" b="1" spc="-50" dirty="0">
                <a:solidFill>
                  <a:srgbClr val="FF0000"/>
                </a:solidFill>
                <a:latin typeface="Calibri"/>
                <a:cs typeface="Calibri"/>
              </a:rPr>
              <a:t>TPA,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CSC,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and </a:t>
            </a:r>
            <a:r>
              <a:rPr sz="2800" b="1" spc="-40" dirty="0">
                <a:solidFill>
                  <a:srgbClr val="FF0000"/>
                </a:solidFill>
                <a:latin typeface="Calibri"/>
                <a:cs typeface="Calibri"/>
              </a:rPr>
              <a:t>TPA-like 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programs.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3806" y="5799081"/>
            <a:ext cx="1462232" cy="797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056619" y="5811010"/>
            <a:ext cx="930501" cy="8640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2222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9. </a:t>
            </a:r>
            <a:r>
              <a:rPr spc="-45" dirty="0"/>
              <a:t>DECREASE</a:t>
            </a:r>
            <a:r>
              <a:rPr spc="-185" dirty="0"/>
              <a:t> </a:t>
            </a:r>
            <a:r>
              <a:rPr spc="-35" dirty="0"/>
              <a:t>SCENARIO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205085" cy="250063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 algn="just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TIBC </a:t>
            </a:r>
            <a:r>
              <a:rPr sz="2800" spc="-10" dirty="0">
                <a:latin typeface="Calibri"/>
                <a:cs typeface="Calibri"/>
              </a:rPr>
              <a:t>should conduct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process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determine </a:t>
            </a:r>
            <a:r>
              <a:rPr sz="2800" spc="-5" dirty="0">
                <a:latin typeface="Calibri"/>
                <a:cs typeface="Calibri"/>
              </a:rPr>
              <a:t>whether or </a:t>
            </a:r>
            <a:r>
              <a:rPr sz="2800" spc="-10" dirty="0">
                <a:latin typeface="Calibri"/>
                <a:cs typeface="Calibri"/>
              </a:rPr>
              <a:t>not </a:t>
            </a:r>
            <a:r>
              <a:rPr sz="2800" spc="-5" dirty="0">
                <a:latin typeface="Calibri"/>
                <a:cs typeface="Calibri"/>
              </a:rPr>
              <a:t>TIBC will  </a:t>
            </a:r>
            <a:r>
              <a:rPr sz="2800" spc="-15" dirty="0">
                <a:latin typeface="Calibri"/>
                <a:cs typeface="Calibri"/>
              </a:rPr>
              <a:t>engage </a:t>
            </a:r>
            <a:r>
              <a:rPr sz="2800" spc="-5" dirty="0">
                <a:latin typeface="Calibri"/>
                <a:cs typeface="Calibri"/>
              </a:rPr>
              <a:t>in a </a:t>
            </a:r>
            <a:r>
              <a:rPr sz="2800" spc="-10" dirty="0">
                <a:latin typeface="Calibri"/>
                <a:cs typeface="Calibri"/>
              </a:rPr>
              <a:t>decrease scenario </a:t>
            </a:r>
            <a:r>
              <a:rPr sz="2800" spc="-20" dirty="0">
                <a:latin typeface="Calibri"/>
                <a:cs typeface="Calibri"/>
              </a:rPr>
              <a:t>exercise. </a:t>
            </a:r>
            <a:r>
              <a:rPr sz="2800" spc="-10" dirty="0">
                <a:latin typeface="Calibri"/>
                <a:cs typeface="Calibri"/>
              </a:rPr>
              <a:t>Depending </a:t>
            </a:r>
            <a:r>
              <a:rPr sz="2800" spc="-5" dirty="0">
                <a:latin typeface="Calibri"/>
                <a:cs typeface="Calibri"/>
              </a:rPr>
              <a:t>on the </a:t>
            </a:r>
            <a:r>
              <a:rPr sz="2800" spc="-10" dirty="0">
                <a:latin typeface="Calibri"/>
                <a:cs typeface="Calibri"/>
              </a:rPr>
              <a:t>decision of 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dirty="0">
                <a:latin typeface="Calibri"/>
                <a:cs typeface="Calibri"/>
              </a:rPr>
              <a:t>TIBC </a:t>
            </a:r>
            <a:r>
              <a:rPr sz="2800" spc="-20" dirty="0">
                <a:latin typeface="Calibri"/>
                <a:cs typeface="Calibri"/>
              </a:rPr>
              <a:t>reps, create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formula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handling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decrease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scenario.</a:t>
            </a:r>
            <a:endParaRPr sz="2800">
              <a:latin typeface="Calibri"/>
              <a:cs typeface="Calibri"/>
            </a:endParaRPr>
          </a:p>
          <a:p>
            <a:pPr marL="241300" marR="474980" indent="-228600">
              <a:lnSpc>
                <a:spcPts val="3020"/>
              </a:lnSpc>
              <a:spcBef>
                <a:spcPts val="1019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Decision: TIBC will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not officially 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refuse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engage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in the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decrease 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scenario </a:t>
            </a:r>
            <a:r>
              <a:rPr sz="2800" b="1" spc="-30" dirty="0">
                <a:solidFill>
                  <a:srgbClr val="FF0000"/>
                </a:solidFill>
                <a:latin typeface="Calibri"/>
                <a:cs typeface="Calibri"/>
              </a:rPr>
              <a:t>exercise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but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reserves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their 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prerogative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2800" b="1" spc="-25" dirty="0">
                <a:solidFill>
                  <a:srgbClr val="FF0000"/>
                </a:solidFill>
                <a:latin typeface="Calibri"/>
                <a:cs typeface="Calibri"/>
              </a:rPr>
              <a:t>make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this  decision on an annual</a:t>
            </a:r>
            <a:r>
              <a:rPr sz="2800" b="1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basis.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3806" y="5799081"/>
            <a:ext cx="1462232" cy="797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056619" y="5811010"/>
            <a:ext cx="930501" cy="8640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98475" y="358775"/>
          <a:ext cx="11201400" cy="6129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0545">
                <a:tc>
                  <a:txBody>
                    <a:bodyPr/>
                    <a:lstStyle/>
                    <a:p>
                      <a:pPr marL="33655">
                        <a:lnSpc>
                          <a:spcPts val="3670"/>
                        </a:lnSpc>
                      </a:pPr>
                      <a:r>
                        <a:rPr sz="3200" b="1" spc="-20" dirty="0">
                          <a:latin typeface="Calibri"/>
                          <a:cs typeface="Calibri"/>
                        </a:rPr>
                        <a:t>Date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ts val="3670"/>
                        </a:lnSpc>
                      </a:pPr>
                      <a:r>
                        <a:rPr sz="3200" b="1" dirty="0">
                          <a:latin typeface="Calibri"/>
                          <a:cs typeface="Calibri"/>
                        </a:rPr>
                        <a:t>Activity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3842">
                <a:tc>
                  <a:txBody>
                    <a:bodyPr/>
                    <a:lstStyle/>
                    <a:p>
                      <a:pPr marL="33655">
                        <a:lnSpc>
                          <a:spcPts val="3254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OCT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19,</a:t>
                      </a:r>
                      <a:r>
                        <a:rPr sz="2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2018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marR="156845" algn="just">
                        <a:lnSpc>
                          <a:spcPts val="3360"/>
                        </a:lnSpc>
                        <a:spcBef>
                          <a:spcPts val="5"/>
                        </a:spcBef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The Office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Budget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Performance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Management (OBPM)  releases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budget formulation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guidance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ranking tool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regions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tribes via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Kick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off</a:t>
                      </a:r>
                      <a:r>
                        <a:rPr sz="28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45" dirty="0">
                          <a:latin typeface="Calibri"/>
                          <a:cs typeface="Calibri"/>
                        </a:rPr>
                        <a:t>webinar.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3970">
                <a:tc>
                  <a:txBody>
                    <a:bodyPr/>
                    <a:lstStyle/>
                    <a:p>
                      <a:pPr marL="33655">
                        <a:lnSpc>
                          <a:spcPts val="3254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OCT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2018</a:t>
                      </a:r>
                      <a:r>
                        <a:rPr sz="2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–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JAN</a:t>
                      </a:r>
                      <a:r>
                        <a:rPr sz="2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2019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marR="367665">
                        <a:lnSpc>
                          <a:spcPts val="3360"/>
                        </a:lnSpc>
                        <a:spcBef>
                          <a:spcPts val="10"/>
                        </a:spcBef>
                      </a:pPr>
                      <a:r>
                        <a:rPr sz="2800" spc="-35" dirty="0">
                          <a:latin typeface="Calibri"/>
                          <a:cs typeface="Calibri"/>
                        </a:rPr>
                        <a:t>Tribes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receive ranking tool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formulation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guidance. 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Regions hold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their tribal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budget formulation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meetings/work  sessions 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FY</a:t>
                      </a:r>
                      <a:r>
                        <a:rPr sz="28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2021.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122">
                <a:tc>
                  <a:txBody>
                    <a:bodyPr/>
                    <a:lstStyle/>
                    <a:p>
                      <a:pPr marL="33655">
                        <a:lnSpc>
                          <a:spcPts val="3260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JAN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10,</a:t>
                      </a:r>
                      <a:r>
                        <a:rPr sz="2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2019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marR="899160">
                        <a:lnSpc>
                          <a:spcPts val="3360"/>
                        </a:lnSpc>
                        <a:spcBef>
                          <a:spcPts val="10"/>
                        </a:spcBef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All tribal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ranking tool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submissions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must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be in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regional  offices.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123">
                <a:tc>
                  <a:txBody>
                    <a:bodyPr/>
                    <a:lstStyle/>
                    <a:p>
                      <a:pPr marL="33655">
                        <a:lnSpc>
                          <a:spcPts val="3260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FEB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10,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2019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marR="3302635">
                        <a:lnSpc>
                          <a:spcPts val="3360"/>
                        </a:lnSpc>
                        <a:spcBef>
                          <a:spcPts val="10"/>
                        </a:spcBef>
                        <a:tabLst>
                          <a:tab pos="4364355" algn="l"/>
                        </a:tabLst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Regions submit</a:t>
                      </a:r>
                      <a:r>
                        <a:rPr sz="28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tribal</a:t>
                      </a:r>
                      <a:r>
                        <a:rPr sz="2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ranking	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roll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up 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federal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regional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request</a:t>
                      </a:r>
                      <a:r>
                        <a:rPr sz="28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templates.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39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FEB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2019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marR="45720">
                        <a:lnSpc>
                          <a:spcPts val="3360"/>
                        </a:lnSpc>
                        <a:spcBef>
                          <a:spcPts val="15"/>
                        </a:spcBef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Regional submissions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shared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with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Central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Office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(CO) 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program  staff for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use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formulating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their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budgets. OBPM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prepares 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National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Roll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up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regional</a:t>
                      </a:r>
                      <a:r>
                        <a:rPr sz="28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submissions.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46100" y="168275"/>
          <a:ext cx="11334750" cy="6074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4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21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363">
                <a:tc>
                  <a:txBody>
                    <a:bodyPr/>
                    <a:lstStyle/>
                    <a:p>
                      <a:pPr marL="635" algn="ctr">
                        <a:lnSpc>
                          <a:spcPts val="3670"/>
                        </a:lnSpc>
                      </a:pPr>
                      <a:r>
                        <a:rPr sz="3200" b="1" spc="-20" dirty="0">
                          <a:latin typeface="Calibri"/>
                          <a:cs typeface="Calibri"/>
                        </a:rPr>
                        <a:t>Date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ts val="3670"/>
                        </a:lnSpc>
                      </a:pPr>
                      <a:r>
                        <a:rPr sz="3200" b="1" dirty="0">
                          <a:latin typeface="Calibri"/>
                          <a:cs typeface="Calibri"/>
                        </a:rPr>
                        <a:t>Activity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529">
                <a:tc>
                  <a:txBody>
                    <a:bodyPr/>
                    <a:lstStyle/>
                    <a:p>
                      <a:pPr algn="ctr">
                        <a:lnSpc>
                          <a:spcPts val="3254"/>
                        </a:lnSpc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MAR 15,</a:t>
                      </a:r>
                      <a:r>
                        <a:rPr sz="2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2019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ts val="3254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CO 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program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submissions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sent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2800" spc="1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OBPM.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123">
                <a:tc>
                  <a:txBody>
                    <a:bodyPr/>
                    <a:lstStyle/>
                    <a:p>
                      <a:pPr algn="ctr">
                        <a:lnSpc>
                          <a:spcPts val="3254"/>
                        </a:lnSpc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MAR</a:t>
                      </a:r>
                      <a:r>
                        <a:rPr sz="2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18-29,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2019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ts val="3254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CO Program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Briefings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conducted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by</a:t>
                      </a:r>
                      <a:r>
                        <a:rPr sz="28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OBPM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0690">
                <a:tc>
                  <a:txBody>
                    <a:bodyPr/>
                    <a:lstStyle/>
                    <a:p>
                      <a:pPr algn="ctr">
                        <a:lnSpc>
                          <a:spcPts val="3254"/>
                        </a:lnSpc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APRIL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9-11,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2019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marR="175260">
                        <a:lnSpc>
                          <a:spcPts val="3360"/>
                        </a:lnSpc>
                        <a:spcBef>
                          <a:spcPts val="5"/>
                        </a:spcBef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Results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of the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Regional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National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Rollups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presented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full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TIBC Body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by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OBPM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at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April</a:t>
                      </a:r>
                      <a:r>
                        <a:rPr sz="280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Session.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3810" marR="66675">
                        <a:lnSpc>
                          <a:spcPts val="3360"/>
                        </a:lnSpc>
                        <a:spcBef>
                          <a:spcPts val="5"/>
                        </a:spcBef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TIBC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body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deliberates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at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the April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Session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determines  budget 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strategy for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FY</a:t>
                      </a:r>
                      <a:r>
                        <a:rPr sz="28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2021.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123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APRIL</a:t>
                      </a:r>
                      <a:r>
                        <a:rPr sz="2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12,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2019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marR="306070">
                        <a:lnSpc>
                          <a:spcPts val="3360"/>
                        </a:lnSpc>
                        <a:spcBef>
                          <a:spcPts val="10"/>
                        </a:spcBef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Budget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Subcommittee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work session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develop tribal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budget 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submission.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7122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APRIL</a:t>
                      </a:r>
                      <a:r>
                        <a:rPr sz="2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16,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2019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marR="109855">
                        <a:lnSpc>
                          <a:spcPts val="3360"/>
                        </a:lnSpc>
                        <a:spcBef>
                          <a:spcPts val="10"/>
                        </a:spcBef>
                      </a:pPr>
                      <a:r>
                        <a:rPr sz="2800" spc="-15" dirty="0">
                          <a:latin typeface="Calibri"/>
                          <a:cs typeface="Calibri"/>
                        </a:rPr>
                        <a:t>Subcommittee presents proposed budget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draft testimony  to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full TIBC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Committee 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approval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via</a:t>
                      </a:r>
                      <a:r>
                        <a:rPr sz="28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45" dirty="0">
                          <a:latin typeface="Calibri"/>
                          <a:cs typeface="Calibri"/>
                        </a:rPr>
                        <a:t>webinar.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7237">
                <a:tc>
                  <a:txBody>
                    <a:bodyPr/>
                    <a:lstStyle/>
                    <a:p>
                      <a:pPr marL="635" algn="ctr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APRIL</a:t>
                      </a:r>
                      <a:r>
                        <a:rPr sz="2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18,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2019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marR="635">
                        <a:lnSpc>
                          <a:spcPts val="3360"/>
                        </a:lnSpc>
                        <a:spcBef>
                          <a:spcPts val="10"/>
                        </a:spcBef>
                      </a:pPr>
                      <a:r>
                        <a:rPr sz="2800" spc="-35" dirty="0">
                          <a:latin typeface="Calibri"/>
                          <a:cs typeface="Calibri"/>
                        </a:rPr>
                        <a:t>Tribal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Presentation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approved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tribal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budget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testimony to 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Assistant Secretary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– Indian</a:t>
                      </a:r>
                      <a:r>
                        <a:rPr sz="2800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Affairs.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31850" y="273558"/>
          <a:ext cx="10439400" cy="6570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0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0545">
                <a:tc>
                  <a:txBody>
                    <a:bodyPr/>
                    <a:lstStyle/>
                    <a:p>
                      <a:pPr marL="542290">
                        <a:lnSpc>
                          <a:spcPts val="3670"/>
                        </a:lnSpc>
                      </a:pPr>
                      <a:r>
                        <a:rPr sz="3200" b="1" spc="-20" dirty="0">
                          <a:latin typeface="Calibri"/>
                          <a:cs typeface="Calibri"/>
                        </a:rPr>
                        <a:t>Date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ts val="3670"/>
                        </a:lnSpc>
                      </a:pPr>
                      <a:r>
                        <a:rPr sz="3200" b="1" dirty="0">
                          <a:latin typeface="Calibri"/>
                          <a:cs typeface="Calibri"/>
                        </a:rPr>
                        <a:t>Activity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123">
                <a:tc>
                  <a:txBody>
                    <a:bodyPr/>
                    <a:lstStyle/>
                    <a:p>
                      <a:pPr algn="ctr">
                        <a:lnSpc>
                          <a:spcPts val="3254"/>
                        </a:lnSpc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APRIL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22,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2019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marR="412750">
                        <a:lnSpc>
                          <a:spcPts val="3360"/>
                        </a:lnSpc>
                        <a:spcBef>
                          <a:spcPts val="5"/>
                        </a:spcBef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OBPM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prepares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Budget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Deliberation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Books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include all 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tribal, regional,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CO</a:t>
                      </a:r>
                      <a:r>
                        <a:rPr sz="28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submissions.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marL="635" algn="ctr">
                        <a:lnSpc>
                          <a:spcPts val="3254"/>
                        </a:lnSpc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APRIL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24-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spc="-75" dirty="0">
                          <a:latin typeface="Calibri"/>
                          <a:cs typeface="Calibri"/>
                        </a:rPr>
                        <a:t>MAY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8,</a:t>
                      </a:r>
                      <a:r>
                        <a:rPr sz="2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2019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ts val="3254"/>
                        </a:lnSpc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IA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Budget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deliberations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with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Senior</a:t>
                      </a:r>
                      <a:r>
                        <a:rPr sz="28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Management.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402">
                <a:tc>
                  <a:txBody>
                    <a:bodyPr/>
                    <a:lstStyle/>
                    <a:p>
                      <a:pPr marL="170180">
                        <a:lnSpc>
                          <a:spcPts val="3254"/>
                        </a:lnSpc>
                        <a:tabLst>
                          <a:tab pos="988694" algn="l"/>
                        </a:tabLst>
                      </a:pPr>
                      <a:r>
                        <a:rPr sz="2800" spc="-75" dirty="0">
                          <a:latin typeface="Calibri"/>
                          <a:cs typeface="Calibri"/>
                        </a:rPr>
                        <a:t>MAY	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2019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ts val="3254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Departmental submission 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FY</a:t>
                      </a:r>
                      <a:r>
                        <a:rPr sz="28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2021.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0690">
                <a:tc>
                  <a:txBody>
                    <a:bodyPr/>
                    <a:lstStyle/>
                    <a:p>
                      <a:pPr marL="33655" marR="328295">
                        <a:lnSpc>
                          <a:spcPts val="3360"/>
                        </a:lnSpc>
                        <a:spcBef>
                          <a:spcPts val="10"/>
                        </a:spcBef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2800" spc="-204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800" spc="-165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2800" spc="-5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JUNE 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2019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marR="173355">
                        <a:lnSpc>
                          <a:spcPts val="3360"/>
                        </a:lnSpc>
                        <a:spcBef>
                          <a:spcPts val="10"/>
                        </a:spcBef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Indian 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Affairs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will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assist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in the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scheduling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of a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meeting 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among the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co-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chairs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the TIBC,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representatives,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and the 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Director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of the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Office</a:t>
                      </a:r>
                      <a:r>
                        <a:rPr sz="2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of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3810">
                        <a:lnSpc>
                          <a:spcPts val="3250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Management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Budget</a:t>
                      </a:r>
                      <a:r>
                        <a:rPr sz="28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(OMB).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403">
                <a:tc>
                  <a:txBody>
                    <a:bodyPr/>
                    <a:lstStyle/>
                    <a:p>
                      <a:pPr marL="222250">
                        <a:lnSpc>
                          <a:spcPts val="3260"/>
                        </a:lnSpc>
                      </a:pPr>
                      <a:r>
                        <a:rPr sz="2800" spc="-60" dirty="0">
                          <a:latin typeface="Calibri"/>
                          <a:cs typeface="Calibri"/>
                        </a:rPr>
                        <a:t>JULY</a:t>
                      </a:r>
                      <a:r>
                        <a:rPr sz="2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2019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TIBC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Budget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Meeting,</a:t>
                      </a:r>
                      <a:r>
                        <a:rPr sz="2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Alaska.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529">
                <a:tc>
                  <a:txBody>
                    <a:bodyPr/>
                    <a:lstStyle/>
                    <a:p>
                      <a:pPr marL="193040">
                        <a:lnSpc>
                          <a:spcPts val="3265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SEPT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2019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ts val="3265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OMB Submission 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FY</a:t>
                      </a:r>
                      <a:r>
                        <a:rPr sz="2800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2021.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390">
                <a:tc>
                  <a:txBody>
                    <a:bodyPr/>
                    <a:lstStyle/>
                    <a:p>
                      <a:pPr marL="240665">
                        <a:lnSpc>
                          <a:spcPts val="3260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OCT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2019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ts val="3260"/>
                        </a:lnSpc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FY 2022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Budget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Formulation</a:t>
                      </a:r>
                      <a:r>
                        <a:rPr sz="28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begins.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453">
                <a:tc>
                  <a:txBody>
                    <a:bodyPr/>
                    <a:lstStyle/>
                    <a:p>
                      <a:pPr marL="208279">
                        <a:lnSpc>
                          <a:spcPts val="3265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NOV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 2019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ts val="3265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OMB Passback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on FY 2021</a:t>
                      </a:r>
                      <a:r>
                        <a:rPr sz="2800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Budget.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458">
                <a:tc>
                  <a:txBody>
                    <a:bodyPr/>
                    <a:lstStyle/>
                    <a:p>
                      <a:pPr marL="273685">
                        <a:lnSpc>
                          <a:spcPts val="3265"/>
                        </a:lnSpc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FEB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2020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ts val="3265"/>
                        </a:lnSpc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FY 2021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Greenbook goes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28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5" dirty="0">
                          <a:latin typeface="Calibri"/>
                          <a:cs typeface="Calibri"/>
                        </a:rPr>
                        <a:t>print.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5039" y="260095"/>
            <a:ext cx="842835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Budget </a:t>
            </a:r>
            <a:r>
              <a:rPr spc="-70" dirty="0"/>
              <a:t>Workgroup</a:t>
            </a:r>
            <a:r>
              <a:rPr spc="-180" dirty="0"/>
              <a:t> </a:t>
            </a:r>
            <a:r>
              <a:rPr spc="-50" dirty="0"/>
              <a:t>Recommendations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5039" y="1232763"/>
            <a:ext cx="10079990" cy="497903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600" spc="-40" dirty="0">
                <a:latin typeface="Calibri"/>
                <a:cs typeface="Calibri"/>
              </a:rPr>
              <a:t>Two-Way </a:t>
            </a:r>
            <a:r>
              <a:rPr sz="2600" spc="-20" dirty="0">
                <a:latin typeface="Calibri"/>
                <a:cs typeface="Calibri"/>
              </a:rPr>
              <a:t>Vertical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Communication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600" spc="-10" dirty="0">
                <a:latin typeface="Calibri"/>
                <a:cs typeface="Calibri"/>
              </a:rPr>
              <a:t>Formulation </a:t>
            </a:r>
            <a:r>
              <a:rPr sz="2600" dirty="0">
                <a:latin typeface="Calibri"/>
                <a:cs typeface="Calibri"/>
              </a:rPr>
              <a:t>Methodology &amp; </a:t>
            </a:r>
            <a:r>
              <a:rPr sz="2600" spc="-25" dirty="0">
                <a:latin typeface="Calibri"/>
                <a:cs typeface="Calibri"/>
              </a:rPr>
              <a:t>Tribal</a:t>
            </a:r>
            <a:r>
              <a:rPr sz="2600" spc="-20" dirty="0">
                <a:latin typeface="Calibri"/>
                <a:cs typeface="Calibri"/>
              </a:rPr>
              <a:t> Workload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46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600" spc="-5" dirty="0">
                <a:latin typeface="Calibri"/>
                <a:cs typeface="Calibri"/>
              </a:rPr>
              <a:t>Buy-in </a:t>
            </a:r>
            <a:r>
              <a:rPr sz="2600" dirty="0">
                <a:latin typeface="Calibri"/>
                <a:cs typeface="Calibri"/>
              </a:rPr>
              <a:t>&amp;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Participation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600" spc="-5" dirty="0">
                <a:latin typeface="Calibri"/>
                <a:cs typeface="Calibri"/>
              </a:rPr>
              <a:t>TIBC </a:t>
            </a:r>
            <a:r>
              <a:rPr sz="2600" spc="-15" dirty="0">
                <a:latin typeface="Calibri"/>
                <a:cs typeface="Calibri"/>
              </a:rPr>
              <a:t>Protocol </a:t>
            </a:r>
            <a:r>
              <a:rPr sz="2600" dirty="0">
                <a:latin typeface="Calibri"/>
                <a:cs typeface="Calibri"/>
              </a:rPr>
              <a:t>&amp;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Management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484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600" spc="-10" dirty="0">
                <a:latin typeface="Calibri"/>
                <a:cs typeface="Calibri"/>
              </a:rPr>
              <a:t>Comprehensiveness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spc="-10" dirty="0">
                <a:latin typeface="Calibri"/>
                <a:cs typeface="Calibri"/>
              </a:rPr>
              <a:t>Budget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Exercise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46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600" dirty="0">
                <a:latin typeface="Calibri"/>
                <a:cs typeface="Calibri"/>
              </a:rPr>
              <a:t>Impact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spc="-10" dirty="0">
                <a:latin typeface="Calibri"/>
                <a:cs typeface="Calibri"/>
              </a:rPr>
              <a:t>TIBC’s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recommendations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600" spc="-10" dirty="0">
                <a:latin typeface="Calibri"/>
                <a:cs typeface="Calibri"/>
              </a:rPr>
              <a:t>PROCESS </a:t>
            </a:r>
            <a:r>
              <a:rPr sz="2600" spc="-5" dirty="0">
                <a:latin typeface="Calibri"/>
                <a:cs typeface="Calibri"/>
              </a:rPr>
              <a:t>OPTION </a:t>
            </a:r>
            <a:r>
              <a:rPr sz="2600" dirty="0">
                <a:latin typeface="Calibri"/>
                <a:cs typeface="Calibri"/>
              </a:rPr>
              <a:t>1: </a:t>
            </a:r>
            <a:r>
              <a:rPr sz="2600" spc="-20" dirty="0">
                <a:latin typeface="Calibri"/>
                <a:cs typeface="Calibri"/>
              </a:rPr>
              <a:t>Make </a:t>
            </a:r>
            <a:r>
              <a:rPr sz="2600" spc="-5" dirty="0">
                <a:latin typeface="Calibri"/>
                <a:cs typeface="Calibri"/>
              </a:rPr>
              <a:t>TIBC </a:t>
            </a:r>
            <a:r>
              <a:rPr sz="2600" dirty="0">
                <a:latin typeface="Calibri"/>
                <a:cs typeface="Calibri"/>
              </a:rPr>
              <a:t>Ranking </a:t>
            </a:r>
            <a:r>
              <a:rPr sz="2600" spc="-10" dirty="0">
                <a:latin typeface="Calibri"/>
                <a:cs typeface="Calibri"/>
              </a:rPr>
              <a:t>Process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bi-annual.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484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600" spc="-10" dirty="0">
                <a:latin typeface="Calibri"/>
                <a:cs typeface="Calibri"/>
              </a:rPr>
              <a:t>PROCESS </a:t>
            </a:r>
            <a:r>
              <a:rPr sz="2600" spc="-5" dirty="0">
                <a:latin typeface="Calibri"/>
                <a:cs typeface="Calibri"/>
              </a:rPr>
              <a:t>OPTION </a:t>
            </a:r>
            <a:r>
              <a:rPr sz="2600" dirty="0">
                <a:latin typeface="Calibri"/>
                <a:cs typeface="Calibri"/>
              </a:rPr>
              <a:t>2: </a:t>
            </a:r>
            <a:r>
              <a:rPr sz="2600" spc="-60" dirty="0">
                <a:latin typeface="Calibri"/>
                <a:cs typeface="Calibri"/>
              </a:rPr>
              <a:t>STAC </a:t>
            </a:r>
            <a:r>
              <a:rPr sz="2600" dirty="0">
                <a:latin typeface="Calibri"/>
                <a:cs typeface="Calibri"/>
              </a:rPr>
              <a:t>with TIBC as a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Subcommittee</a:t>
            </a:r>
            <a:endParaRPr sz="2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520"/>
              </a:spcBef>
            </a:pP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Recommendations 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were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all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endorsed.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 startAt="9"/>
              <a:tabLst>
                <a:tab pos="469900" algn="l"/>
                <a:tab pos="470534" algn="l"/>
              </a:tabLst>
            </a:pPr>
            <a:r>
              <a:rPr sz="2400" spc="-10" dirty="0">
                <a:latin typeface="Calibri"/>
                <a:cs typeface="Calibri"/>
              </a:rPr>
              <a:t>INCREASE/DECREASE </a:t>
            </a:r>
            <a:r>
              <a:rPr sz="2400" spc="-30" dirty="0">
                <a:latin typeface="Calibri"/>
                <a:cs typeface="Calibri"/>
              </a:rPr>
              <a:t>METHODOLOGY: 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Referred to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the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Budget</a:t>
            </a:r>
            <a:r>
              <a:rPr sz="2400" b="1" spc="1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Subcommittee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888" y="259791"/>
            <a:ext cx="105873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1. </a:t>
            </a:r>
            <a:r>
              <a:rPr spc="-110" dirty="0"/>
              <a:t>Two-Way </a:t>
            </a:r>
            <a:r>
              <a:rPr spc="-50" dirty="0"/>
              <a:t>Communication:</a:t>
            </a:r>
            <a:r>
              <a:rPr spc="-90" dirty="0"/>
              <a:t> </a:t>
            </a:r>
            <a:r>
              <a:rPr spc="-50" dirty="0"/>
              <a:t>Recommendations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7626" y="1104392"/>
            <a:ext cx="10180320" cy="4541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0" dirty="0">
                <a:latin typeface="Calibri"/>
                <a:cs typeface="Calibri"/>
              </a:rPr>
              <a:t>Federal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800" spc="-20" dirty="0">
                <a:latin typeface="Calibri"/>
                <a:cs typeface="Calibri"/>
              </a:rPr>
              <a:t>Create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communications </a:t>
            </a:r>
            <a:r>
              <a:rPr sz="2800" spc="-20" dirty="0">
                <a:latin typeface="Calibri"/>
                <a:cs typeface="Calibri"/>
              </a:rPr>
              <a:t>protocol.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2800" b="1" spc="1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progress.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Update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Budget </a:t>
            </a:r>
            <a:r>
              <a:rPr sz="2800" spc="-5" dirty="0">
                <a:latin typeface="Calibri"/>
                <a:cs typeface="Calibri"/>
              </a:rPr>
              <a:t>Guidance.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Done</a:t>
            </a:r>
            <a:r>
              <a:rPr sz="2800" spc="-1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 marR="4869815">
              <a:lnSpc>
                <a:spcPct val="106800"/>
              </a:lnSpc>
              <a:spcBef>
                <a:spcPts val="1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Creation </a:t>
            </a:r>
            <a:r>
              <a:rPr sz="2800" spc="-5" dirty="0">
                <a:latin typeface="Calibri"/>
                <a:cs typeface="Calibri"/>
              </a:rPr>
              <a:t>of a </a:t>
            </a:r>
            <a:r>
              <a:rPr sz="2800" spc="-15" dirty="0">
                <a:latin typeface="Calibri"/>
                <a:cs typeface="Calibri"/>
              </a:rPr>
              <a:t>website.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In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progress. 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TIBC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35" dirty="0">
                <a:latin typeface="Calibri"/>
                <a:cs typeface="Calibri"/>
              </a:rPr>
              <a:t>Tribal</a:t>
            </a:r>
            <a:endParaRPr sz="2800">
              <a:latin typeface="Calibri"/>
              <a:cs typeface="Calibri"/>
            </a:endParaRPr>
          </a:p>
          <a:p>
            <a:pPr marL="355600" marR="641985" indent="-342900">
              <a:lnSpc>
                <a:spcPts val="3600"/>
              </a:lnSpc>
              <a:spcBef>
                <a:spcPts val="16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Develop </a:t>
            </a:r>
            <a:r>
              <a:rPr sz="2800" spc="-20" dirty="0">
                <a:latin typeface="Calibri"/>
                <a:cs typeface="Calibri"/>
              </a:rPr>
              <a:t>protocol </a:t>
            </a:r>
            <a:r>
              <a:rPr sz="2800" spc="-5" dirty="0">
                <a:latin typeface="Calibri"/>
                <a:cs typeface="Calibri"/>
              </a:rPr>
              <a:t>on TIBC </a:t>
            </a:r>
            <a:r>
              <a:rPr sz="2800" spc="-20" dirty="0">
                <a:latin typeface="Calibri"/>
                <a:cs typeface="Calibri"/>
              </a:rPr>
              <a:t>reps </a:t>
            </a:r>
            <a:r>
              <a:rPr sz="2800" spc="-10" dirty="0">
                <a:latin typeface="Calibri"/>
                <a:cs typeface="Calibri"/>
              </a:rPr>
              <a:t>responsibility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communicate </a:t>
            </a:r>
            <a:r>
              <a:rPr sz="2800" spc="-20" dirty="0">
                <a:latin typeface="Calibri"/>
                <a:cs typeface="Calibri"/>
              </a:rPr>
              <a:t>to  </a:t>
            </a:r>
            <a:r>
              <a:rPr sz="2800" spc="-10" dirty="0">
                <a:latin typeface="Calibri"/>
                <a:cs typeface="Calibri"/>
              </a:rPr>
              <a:t>tribes </a:t>
            </a:r>
            <a:r>
              <a:rPr sz="2800" spc="-5" dirty="0">
                <a:latin typeface="Calibri"/>
                <a:cs typeface="Calibri"/>
              </a:rPr>
              <a:t>in their </a:t>
            </a:r>
            <a:r>
              <a:rPr sz="2800" spc="-10" dirty="0">
                <a:latin typeface="Calibri"/>
                <a:cs typeface="Calibri"/>
              </a:rPr>
              <a:t>region.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2800" b="1" spc="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progress.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Designate </a:t>
            </a:r>
            <a:r>
              <a:rPr sz="2800" spc="-5" dirty="0">
                <a:latin typeface="Calibri"/>
                <a:cs typeface="Calibri"/>
              </a:rPr>
              <a:t>a TIBC </a:t>
            </a:r>
            <a:r>
              <a:rPr sz="2800" spc="-10" dirty="0">
                <a:latin typeface="Calibri"/>
                <a:cs typeface="Calibri"/>
              </a:rPr>
              <a:t>POC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5" dirty="0">
                <a:latin typeface="Calibri"/>
                <a:cs typeface="Calibri"/>
              </a:rPr>
              <a:t>charge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confirming </a:t>
            </a:r>
            <a:r>
              <a:rPr sz="2800" spc="-10" dirty="0">
                <a:latin typeface="Calibri"/>
                <a:cs typeface="Calibri"/>
              </a:rPr>
              <a:t>that outreach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  <a:p>
            <a:pPr marL="355600" marR="5080">
              <a:lnSpc>
                <a:spcPct val="106800"/>
              </a:lnSpc>
              <a:spcBef>
                <a:spcPts val="15"/>
              </a:spcBef>
            </a:pPr>
            <a:r>
              <a:rPr sz="2800" spc="-10" dirty="0">
                <a:latin typeface="Calibri"/>
                <a:cs typeface="Calibri"/>
              </a:rPr>
              <a:t>communication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taking </a:t>
            </a:r>
            <a:r>
              <a:rPr sz="2800" spc="-5" dirty="0">
                <a:latin typeface="Calibri"/>
                <a:cs typeface="Calibri"/>
              </a:rPr>
              <a:t>place in </a:t>
            </a:r>
            <a:r>
              <a:rPr sz="2800" spc="-10" dirty="0">
                <a:latin typeface="Calibri"/>
                <a:cs typeface="Calibri"/>
              </a:rPr>
              <a:t>compliance </a:t>
            </a:r>
            <a:r>
              <a:rPr sz="2800" spc="-5" dirty="0">
                <a:latin typeface="Calibri"/>
                <a:cs typeface="Calibri"/>
              </a:rPr>
              <a:t>with the </a:t>
            </a:r>
            <a:r>
              <a:rPr sz="2800" spc="-15" dirty="0">
                <a:latin typeface="Calibri"/>
                <a:cs typeface="Calibri"/>
              </a:rPr>
              <a:t>new protocol</a:t>
            </a:r>
            <a:r>
              <a:rPr sz="2800" b="1" spc="-15" dirty="0">
                <a:latin typeface="Calibri"/>
                <a:cs typeface="Calibri"/>
              </a:rPr>
              <a:t>. 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progress.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3806" y="5808226"/>
            <a:ext cx="1462232" cy="797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056619" y="5811010"/>
            <a:ext cx="930501" cy="8640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3806" y="5799081"/>
            <a:ext cx="1462232" cy="797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spc="-20" dirty="0"/>
              <a:t>2. </a:t>
            </a:r>
            <a:r>
              <a:rPr spc="-45" dirty="0"/>
              <a:t>Formulation </a:t>
            </a:r>
            <a:r>
              <a:rPr spc="-40" dirty="0"/>
              <a:t>Methodology </a:t>
            </a:r>
            <a:r>
              <a:rPr dirty="0"/>
              <a:t>&amp;</a:t>
            </a:r>
            <a:r>
              <a:rPr spc="-254" dirty="0"/>
              <a:t> </a:t>
            </a:r>
            <a:r>
              <a:rPr spc="-80" dirty="0"/>
              <a:t>Tribal  </a:t>
            </a:r>
            <a:r>
              <a:rPr spc="-55" dirty="0"/>
              <a:t>Workload:</a:t>
            </a:r>
            <a:r>
              <a:rPr spc="-90" dirty="0"/>
              <a:t> </a:t>
            </a:r>
            <a:r>
              <a:rPr spc="-50" dirty="0"/>
              <a:t>Recommendations</a:t>
            </a:r>
          </a:p>
        </p:txBody>
      </p:sp>
      <p:sp>
        <p:nvSpPr>
          <p:cNvPr id="4" name="object 4"/>
          <p:cNvSpPr/>
          <p:nvPr/>
        </p:nvSpPr>
        <p:spPr>
          <a:xfrm>
            <a:off x="11056619" y="5811010"/>
            <a:ext cx="930501" cy="8640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74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65"/>
              </a:spcBef>
            </a:pPr>
            <a:r>
              <a:rPr sz="3200" spc="-10" dirty="0"/>
              <a:t>Survey</a:t>
            </a:r>
            <a:endParaRPr sz="3200"/>
          </a:p>
          <a:p>
            <a:pPr marL="299085" marR="5080" indent="-286385">
              <a:lnSpc>
                <a:spcPct val="107100"/>
              </a:lnSpc>
              <a:spcBef>
                <a:spcPts val="1795"/>
              </a:spcBef>
              <a:buFont typeface="Arial"/>
              <a:buChar char="•"/>
              <a:tabLst>
                <a:tab pos="299720" algn="l"/>
              </a:tabLst>
            </a:pPr>
            <a:r>
              <a:rPr sz="3200" spc="-10" dirty="0">
                <a:solidFill>
                  <a:srgbClr val="FF0000"/>
                </a:solidFill>
              </a:rPr>
              <a:t>Recommendation</a:t>
            </a:r>
            <a:r>
              <a:rPr sz="3200" b="0" spc="-10" dirty="0">
                <a:solidFill>
                  <a:srgbClr val="FF0000"/>
                </a:solidFill>
                <a:latin typeface="Calibri"/>
                <a:cs typeface="Calibri"/>
              </a:rPr>
              <a:t>: continue </a:t>
            </a:r>
            <a:r>
              <a:rPr sz="3200" b="0" spc="-20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3200" b="0" spc="-15" dirty="0">
                <a:solidFill>
                  <a:srgbClr val="FF0000"/>
                </a:solidFill>
                <a:latin typeface="Calibri"/>
                <a:cs typeface="Calibri"/>
              </a:rPr>
              <a:t>utilize </a:t>
            </a:r>
            <a:r>
              <a:rPr sz="3200" b="0" dirty="0">
                <a:solidFill>
                  <a:srgbClr val="FF0000"/>
                </a:solidFill>
                <a:latin typeface="Calibri"/>
                <a:cs typeface="Calibri"/>
              </a:rPr>
              <a:t>the </a:t>
            </a:r>
            <a:r>
              <a:rPr sz="3200" b="0" spc="-25" dirty="0">
                <a:solidFill>
                  <a:srgbClr val="FF0000"/>
                </a:solidFill>
                <a:latin typeface="Calibri"/>
                <a:cs typeface="Calibri"/>
              </a:rPr>
              <a:t>preferred </a:t>
            </a:r>
            <a:r>
              <a:rPr sz="3200" b="0" spc="-20" dirty="0">
                <a:solidFill>
                  <a:srgbClr val="FF0000"/>
                </a:solidFill>
                <a:latin typeface="Calibri"/>
                <a:cs typeface="Calibri"/>
              </a:rPr>
              <a:t>program  </a:t>
            </a:r>
            <a:r>
              <a:rPr sz="3200" b="0" spc="-10" dirty="0">
                <a:solidFill>
                  <a:srgbClr val="FF0000"/>
                </a:solidFill>
                <a:latin typeface="Calibri"/>
                <a:cs typeface="Calibri"/>
              </a:rPr>
              <a:t>ranking tool process </a:t>
            </a:r>
            <a:r>
              <a:rPr sz="3200" b="0" dirty="0">
                <a:solidFill>
                  <a:srgbClr val="FF0000"/>
                </a:solidFill>
                <a:latin typeface="Calibri"/>
                <a:cs typeface="Calibri"/>
              </a:rPr>
              <a:t>with the </a:t>
            </a:r>
            <a:r>
              <a:rPr sz="3200" b="0" spc="-15" dirty="0">
                <a:solidFill>
                  <a:srgbClr val="FF0000"/>
                </a:solidFill>
                <a:latin typeface="Calibri"/>
                <a:cs typeface="Calibri"/>
              </a:rPr>
              <a:t>updates </a:t>
            </a:r>
            <a:r>
              <a:rPr sz="3200" b="0" spc="-10" dirty="0">
                <a:solidFill>
                  <a:srgbClr val="FF0000"/>
                </a:solidFill>
                <a:latin typeface="Calibri"/>
                <a:cs typeface="Calibri"/>
              </a:rPr>
              <a:t>recommended </a:t>
            </a:r>
            <a:r>
              <a:rPr sz="3200" b="0" dirty="0">
                <a:solidFill>
                  <a:srgbClr val="FF0000"/>
                </a:solidFill>
                <a:latin typeface="Calibri"/>
                <a:cs typeface="Calibri"/>
              </a:rPr>
              <a:t>in this  </a:t>
            </a:r>
            <a:r>
              <a:rPr sz="3200" b="0" spc="-5" dirty="0">
                <a:solidFill>
                  <a:srgbClr val="FF0000"/>
                </a:solidFill>
                <a:latin typeface="Calibri"/>
                <a:cs typeface="Calibri"/>
              </a:rPr>
              <a:t>section. The 2020 priority </a:t>
            </a:r>
            <a:r>
              <a:rPr sz="3200" b="0" spc="-10" dirty="0">
                <a:solidFill>
                  <a:srgbClr val="FF0000"/>
                </a:solidFill>
                <a:latin typeface="Calibri"/>
                <a:cs typeface="Calibri"/>
              </a:rPr>
              <a:t>survey </a:t>
            </a:r>
            <a:r>
              <a:rPr sz="3200" b="0" dirty="0">
                <a:solidFill>
                  <a:srgbClr val="FF0000"/>
                </a:solidFill>
                <a:latin typeface="Calibri"/>
                <a:cs typeface="Calibri"/>
              </a:rPr>
              <a:t>yielded </a:t>
            </a:r>
            <a:r>
              <a:rPr sz="3200" b="0" spc="-10" dirty="0">
                <a:solidFill>
                  <a:srgbClr val="FF0000"/>
                </a:solidFill>
                <a:latin typeface="Calibri"/>
                <a:cs typeface="Calibri"/>
              </a:rPr>
              <a:t>largely positive  feedback </a:t>
            </a:r>
            <a:r>
              <a:rPr sz="3200" b="0" spc="-15" dirty="0">
                <a:solidFill>
                  <a:srgbClr val="FF0000"/>
                </a:solidFill>
                <a:latin typeface="Calibri"/>
                <a:cs typeface="Calibri"/>
              </a:rPr>
              <a:t>from </a:t>
            </a:r>
            <a:r>
              <a:rPr sz="3200" b="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3200" b="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b="0" dirty="0">
                <a:solidFill>
                  <a:srgbClr val="FF0000"/>
                </a:solidFill>
                <a:latin typeface="Calibri"/>
                <a:cs typeface="Calibri"/>
              </a:rPr>
              <a:t>tribes.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97332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3. </a:t>
            </a:r>
            <a:r>
              <a:rPr spc="-25" dirty="0"/>
              <a:t>Buy-in </a:t>
            </a:r>
            <a:r>
              <a:rPr dirty="0"/>
              <a:t>&amp; </a:t>
            </a:r>
            <a:r>
              <a:rPr spc="-45" dirty="0"/>
              <a:t>Participation:</a:t>
            </a:r>
            <a:r>
              <a:rPr spc="-260" dirty="0"/>
              <a:t> </a:t>
            </a:r>
            <a:r>
              <a:rPr spc="-55" dirty="0"/>
              <a:t>Recommendations</a:t>
            </a:r>
          </a:p>
        </p:txBody>
      </p:sp>
      <p:sp>
        <p:nvSpPr>
          <p:cNvPr id="3" name="object 3"/>
          <p:cNvSpPr/>
          <p:nvPr/>
        </p:nvSpPr>
        <p:spPr>
          <a:xfrm>
            <a:off x="283806" y="5799081"/>
            <a:ext cx="1462232" cy="797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056619" y="5811010"/>
            <a:ext cx="930501" cy="8640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6939" y="1733523"/>
            <a:ext cx="10275570" cy="276733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3200" b="1" spc="-25" dirty="0">
                <a:latin typeface="Calibri"/>
                <a:cs typeface="Calibri"/>
              </a:rPr>
              <a:t>Valuing </a:t>
            </a:r>
            <a:r>
              <a:rPr sz="3200" b="1" dirty="0">
                <a:latin typeface="Calibri"/>
                <a:cs typeface="Calibri"/>
              </a:rPr>
              <a:t>the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Process</a:t>
            </a:r>
            <a:endParaRPr sz="320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32740" algn="l"/>
                <a:tab pos="333375" algn="l"/>
              </a:tabLst>
            </a:pPr>
            <a:r>
              <a:rPr dirty="0"/>
              <a:t>	</a:t>
            </a:r>
            <a:r>
              <a:rPr sz="3200" dirty="0">
                <a:latin typeface="Calibri"/>
                <a:cs typeface="Calibri"/>
              </a:rPr>
              <a:t>Need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ensure </a:t>
            </a:r>
            <a:r>
              <a:rPr sz="3200" spc="-10" dirty="0">
                <a:latin typeface="Calibri"/>
                <a:cs typeface="Calibri"/>
              </a:rPr>
              <a:t>that </a:t>
            </a:r>
            <a:r>
              <a:rPr sz="3200" dirty="0">
                <a:latin typeface="Calibri"/>
                <a:cs typeface="Calibri"/>
              </a:rPr>
              <a:t>all </a:t>
            </a:r>
            <a:r>
              <a:rPr sz="3200" spc="-5" dirty="0">
                <a:latin typeface="Calibri"/>
                <a:cs typeface="Calibri"/>
              </a:rPr>
              <a:t>TIBC </a:t>
            </a:r>
            <a:r>
              <a:rPr sz="3200" spc="-10" dirty="0">
                <a:latin typeface="Calibri"/>
                <a:cs typeface="Calibri"/>
              </a:rPr>
              <a:t>members value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formulation  </a:t>
            </a:r>
            <a:r>
              <a:rPr sz="3200" spc="-10" dirty="0">
                <a:latin typeface="Calibri"/>
                <a:cs typeface="Calibri"/>
              </a:rPr>
              <a:t>process by updating </a:t>
            </a:r>
            <a:r>
              <a:rPr sz="3200" spc="-5" dirty="0">
                <a:latin typeface="Calibri"/>
                <a:cs typeface="Calibri"/>
              </a:rPr>
              <a:t>TIBC </a:t>
            </a:r>
            <a:r>
              <a:rPr sz="3200" spc="-15" dirty="0">
                <a:latin typeface="Calibri"/>
                <a:cs typeface="Calibri"/>
              </a:rPr>
              <a:t>protocol. </a:t>
            </a:r>
            <a:r>
              <a:rPr sz="3200" b="1" spc="-5" dirty="0">
                <a:solidFill>
                  <a:srgbClr val="FF0000"/>
                </a:solidFill>
                <a:latin typeface="Calibri"/>
                <a:cs typeface="Calibri"/>
              </a:rPr>
              <a:t>This </a:t>
            </a:r>
            <a:r>
              <a:rPr sz="3200" b="1" dirty="0">
                <a:solidFill>
                  <a:srgbClr val="FF0000"/>
                </a:solidFill>
                <a:latin typeface="Calibri"/>
                <a:cs typeface="Calibri"/>
              </a:rPr>
              <a:t>is on </a:t>
            </a:r>
            <a:r>
              <a:rPr sz="3200" b="1" spc="-10" dirty="0">
                <a:solidFill>
                  <a:srgbClr val="FF0000"/>
                </a:solidFill>
                <a:latin typeface="Calibri"/>
                <a:cs typeface="Calibri"/>
              </a:rPr>
              <a:t>agenda</a:t>
            </a:r>
            <a:r>
              <a:rPr sz="3200" b="1" spc="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b="1" spc="-15" dirty="0">
                <a:solidFill>
                  <a:srgbClr val="FF0000"/>
                </a:solidFill>
                <a:latin typeface="Calibri"/>
                <a:cs typeface="Calibri"/>
              </a:rPr>
              <a:t>next.</a:t>
            </a:r>
            <a:endParaRPr sz="3200">
              <a:latin typeface="Calibri"/>
              <a:cs typeface="Calibri"/>
            </a:endParaRPr>
          </a:p>
          <a:p>
            <a:pPr marL="241300" marR="1446530" indent="-22860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241935" algn="l"/>
              </a:tabLst>
            </a:pPr>
            <a:r>
              <a:rPr sz="3200" spc="-10" dirty="0">
                <a:latin typeface="Calibri"/>
                <a:cs typeface="Calibri"/>
              </a:rPr>
              <a:t>Reduce </a:t>
            </a:r>
            <a:r>
              <a:rPr sz="3200" spc="-5" dirty="0">
                <a:latin typeface="Calibri"/>
                <a:cs typeface="Calibri"/>
              </a:rPr>
              <a:t>the number of meetings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streamline </a:t>
            </a:r>
            <a:r>
              <a:rPr sz="3200" dirty="0">
                <a:latin typeface="Calibri"/>
                <a:cs typeface="Calibri"/>
              </a:rPr>
              <a:t>and  </a:t>
            </a:r>
            <a:r>
              <a:rPr sz="3200" spc="-25" dirty="0">
                <a:latin typeface="Calibri"/>
                <a:cs typeface="Calibri"/>
              </a:rPr>
              <a:t>reformat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remaining </a:t>
            </a:r>
            <a:r>
              <a:rPr sz="3200" spc="-5" dirty="0">
                <a:latin typeface="Calibri"/>
                <a:cs typeface="Calibri"/>
              </a:rPr>
              <a:t>meetings.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Calibri"/>
                <a:cs typeface="Calibri"/>
              </a:rPr>
              <a:t>Done.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7558"/>
            <a:ext cx="97332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3. </a:t>
            </a:r>
            <a:r>
              <a:rPr spc="-25" dirty="0"/>
              <a:t>Buy-in </a:t>
            </a:r>
            <a:r>
              <a:rPr dirty="0"/>
              <a:t>&amp; </a:t>
            </a:r>
            <a:r>
              <a:rPr spc="-45" dirty="0"/>
              <a:t>Participation:</a:t>
            </a:r>
            <a:r>
              <a:rPr spc="-260" dirty="0"/>
              <a:t> </a:t>
            </a:r>
            <a:r>
              <a:rPr spc="-55" dirty="0"/>
              <a:t>Recommendations</a:t>
            </a:r>
          </a:p>
        </p:txBody>
      </p:sp>
      <p:sp>
        <p:nvSpPr>
          <p:cNvPr id="3" name="object 3"/>
          <p:cNvSpPr/>
          <p:nvPr/>
        </p:nvSpPr>
        <p:spPr>
          <a:xfrm>
            <a:off x="283806" y="5799081"/>
            <a:ext cx="1462232" cy="797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056619" y="5811010"/>
            <a:ext cx="930501" cy="8640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14119" y="898906"/>
            <a:ext cx="9925050" cy="502729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41300" marR="5080" indent="-228600">
              <a:lnSpc>
                <a:spcPts val="2810"/>
              </a:lnSpc>
              <a:spcBef>
                <a:spcPts val="455"/>
              </a:spcBef>
              <a:buClr>
                <a:srgbClr val="FF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spc="-10" dirty="0">
                <a:latin typeface="Calibri"/>
                <a:cs typeface="Calibri"/>
              </a:rPr>
              <a:t>Ensure </a:t>
            </a:r>
            <a:r>
              <a:rPr sz="2600" spc="-5" dirty="0">
                <a:latin typeface="Calibri"/>
                <a:cs typeface="Calibri"/>
              </a:rPr>
              <a:t>that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Subcommittees are </a:t>
            </a:r>
            <a:r>
              <a:rPr sz="2600" spc="-5" dirty="0">
                <a:latin typeface="Calibri"/>
                <a:cs typeface="Calibri"/>
              </a:rPr>
              <a:t>reporting out only when they </a:t>
            </a:r>
            <a:r>
              <a:rPr sz="2600" spc="-20" dirty="0">
                <a:latin typeface="Calibri"/>
                <a:cs typeface="Calibri"/>
              </a:rPr>
              <a:t>have </a:t>
            </a:r>
            <a:r>
              <a:rPr sz="2600" dirty="0">
                <a:latin typeface="Calibri"/>
                <a:cs typeface="Calibri"/>
              </a:rPr>
              <a:t>a  </a:t>
            </a:r>
            <a:r>
              <a:rPr sz="2600" spc="-5" dirty="0">
                <a:latin typeface="Calibri"/>
                <a:cs typeface="Calibri"/>
              </a:rPr>
              <a:t>decision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point.</a:t>
            </a:r>
            <a:endParaRPr sz="2600">
              <a:latin typeface="Calibri"/>
              <a:cs typeface="Calibri"/>
            </a:endParaRPr>
          </a:p>
          <a:p>
            <a:pPr marL="241300" indent="-228600">
              <a:lnSpc>
                <a:spcPts val="2610"/>
              </a:lnSpc>
              <a:buClr>
                <a:srgbClr val="FF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Need </a:t>
            </a:r>
            <a:r>
              <a:rPr sz="2600" spc="-10" dirty="0">
                <a:latin typeface="Calibri"/>
                <a:cs typeface="Calibri"/>
              </a:rPr>
              <a:t>to ensure </a:t>
            </a:r>
            <a:r>
              <a:rPr sz="2600" spc="-5" dirty="0">
                <a:latin typeface="Calibri"/>
                <a:cs typeface="Calibri"/>
              </a:rPr>
              <a:t>that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goals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5" dirty="0">
                <a:latin typeface="Calibri"/>
                <a:cs typeface="Calibri"/>
              </a:rPr>
              <a:t>purposes </a:t>
            </a:r>
            <a:r>
              <a:rPr sz="2600" dirty="0">
                <a:latin typeface="Calibri"/>
                <a:cs typeface="Calibri"/>
              </a:rPr>
              <a:t>of the</a:t>
            </a:r>
            <a:r>
              <a:rPr sz="2600" spc="-15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non-standing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965"/>
              </a:lnSpc>
            </a:pPr>
            <a:r>
              <a:rPr sz="2600" spc="-10" dirty="0">
                <a:latin typeface="Calibri"/>
                <a:cs typeface="Calibri"/>
              </a:rPr>
              <a:t>subcommittees are</a:t>
            </a:r>
            <a:r>
              <a:rPr sz="2600" spc="-45" dirty="0">
                <a:latin typeface="Calibri"/>
                <a:cs typeface="Calibri"/>
              </a:rPr>
              <a:t> clear.</a:t>
            </a:r>
            <a:endParaRPr sz="2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85"/>
              </a:spcBef>
              <a:buClr>
                <a:srgbClr val="FF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spc="-10" dirty="0">
                <a:latin typeface="Calibri"/>
                <a:cs typeface="Calibri"/>
              </a:rPr>
              <a:t>Ensure </a:t>
            </a:r>
            <a:r>
              <a:rPr sz="2600" spc="-5" dirty="0">
                <a:latin typeface="Calibri"/>
                <a:cs typeface="Calibri"/>
              </a:rPr>
              <a:t>that </a:t>
            </a:r>
            <a:r>
              <a:rPr sz="2600" spc="-10" dirty="0">
                <a:latin typeface="Calibri"/>
                <a:cs typeface="Calibri"/>
              </a:rPr>
              <a:t>marketing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dirty="0">
                <a:latin typeface="Calibri"/>
                <a:cs typeface="Calibri"/>
              </a:rPr>
              <a:t>TIBC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dirty="0">
                <a:latin typeface="Calibri"/>
                <a:cs typeface="Calibri"/>
              </a:rPr>
              <a:t>tribes is </a:t>
            </a:r>
            <a:r>
              <a:rPr sz="2600" spc="-10" dirty="0">
                <a:latin typeface="Calibri"/>
                <a:cs typeface="Calibri"/>
              </a:rPr>
              <a:t>more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consistent.</a:t>
            </a:r>
            <a:endParaRPr sz="2600">
              <a:latin typeface="Calibri"/>
              <a:cs typeface="Calibri"/>
            </a:endParaRPr>
          </a:p>
          <a:p>
            <a:pPr marL="241300" marR="50165" indent="-228600">
              <a:lnSpc>
                <a:spcPts val="2810"/>
              </a:lnSpc>
              <a:spcBef>
                <a:spcPts val="1045"/>
              </a:spcBef>
              <a:buClr>
                <a:srgbClr val="FF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spc="-10" dirty="0">
                <a:latin typeface="Calibri"/>
                <a:cs typeface="Calibri"/>
              </a:rPr>
              <a:t>Ensure </a:t>
            </a:r>
            <a:r>
              <a:rPr sz="2600" spc="-5" dirty="0">
                <a:latin typeface="Calibri"/>
                <a:cs typeface="Calibri"/>
              </a:rPr>
              <a:t>that </a:t>
            </a:r>
            <a:r>
              <a:rPr sz="2600" dirty="0">
                <a:latin typeface="Calibri"/>
                <a:cs typeface="Calibri"/>
              </a:rPr>
              <a:t>the tribes </a:t>
            </a:r>
            <a:r>
              <a:rPr sz="2600" spc="-10" dirty="0">
                <a:latin typeface="Calibri"/>
                <a:cs typeface="Calibri"/>
              </a:rPr>
              <a:t>are </a:t>
            </a:r>
            <a:r>
              <a:rPr sz="2600" spc="-15" dirty="0">
                <a:latin typeface="Calibri"/>
                <a:cs typeface="Calibri"/>
              </a:rPr>
              <a:t>involved </a:t>
            </a:r>
            <a:r>
              <a:rPr sz="2600" dirty="0">
                <a:latin typeface="Calibri"/>
                <a:cs typeface="Calibri"/>
              </a:rPr>
              <a:t>in </a:t>
            </a:r>
            <a:r>
              <a:rPr sz="2600" spc="-5" dirty="0">
                <a:latin typeface="Calibri"/>
                <a:cs typeface="Calibri"/>
              </a:rPr>
              <a:t>selection of </a:t>
            </a:r>
            <a:r>
              <a:rPr sz="2600" dirty="0">
                <a:latin typeface="Calibri"/>
                <a:cs typeface="Calibri"/>
              </a:rPr>
              <a:t>their </a:t>
            </a:r>
            <a:r>
              <a:rPr sz="2600" spc="-5" dirty="0">
                <a:latin typeface="Calibri"/>
                <a:cs typeface="Calibri"/>
              </a:rPr>
              <a:t>TIBC </a:t>
            </a:r>
            <a:r>
              <a:rPr sz="2600" spc="-10" dirty="0">
                <a:latin typeface="Calibri"/>
                <a:cs typeface="Calibri"/>
              </a:rPr>
              <a:t>rep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15" dirty="0">
                <a:latin typeface="Calibri"/>
                <a:cs typeface="Calibri"/>
              </a:rPr>
              <a:t>feel 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part </a:t>
            </a:r>
            <a:r>
              <a:rPr sz="2600" dirty="0">
                <a:latin typeface="Calibri"/>
                <a:cs typeface="Calibri"/>
              </a:rPr>
              <a:t>of the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process.</a:t>
            </a:r>
            <a:endParaRPr sz="2600">
              <a:latin typeface="Calibri"/>
              <a:cs typeface="Calibri"/>
            </a:endParaRPr>
          </a:p>
          <a:p>
            <a:pPr marL="222250">
              <a:lnSpc>
                <a:spcPts val="3304"/>
              </a:lnSpc>
            </a:pP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Included in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protocol</a:t>
            </a:r>
            <a:r>
              <a:rPr sz="2800" b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changes.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575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10" dirty="0">
                <a:latin typeface="Calibri"/>
                <a:cs typeface="Calibri"/>
              </a:rPr>
              <a:t>Ensure </a:t>
            </a:r>
            <a:r>
              <a:rPr sz="2600" spc="-5" dirty="0">
                <a:latin typeface="Calibri"/>
                <a:cs typeface="Calibri"/>
              </a:rPr>
              <a:t>that </a:t>
            </a:r>
            <a:r>
              <a:rPr sz="2600" spc="-15" dirty="0">
                <a:latin typeface="Calibri"/>
                <a:cs typeface="Calibri"/>
              </a:rPr>
              <a:t>federal </a:t>
            </a:r>
            <a:r>
              <a:rPr sz="2600" spc="-10" dirty="0">
                <a:latin typeface="Calibri"/>
                <a:cs typeface="Calibri"/>
              </a:rPr>
              <a:t>partners </a:t>
            </a:r>
            <a:r>
              <a:rPr sz="2600" spc="-25" dirty="0">
                <a:latin typeface="Calibri"/>
                <a:cs typeface="Calibri"/>
              </a:rPr>
              <a:t>make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commitment. </a:t>
            </a:r>
            <a:r>
              <a:rPr sz="2600" b="1" spc="-15" dirty="0">
                <a:solidFill>
                  <a:srgbClr val="FF0000"/>
                </a:solidFill>
                <a:latin typeface="Calibri"/>
                <a:cs typeface="Calibri"/>
              </a:rPr>
              <a:t>Letter </a:t>
            </a:r>
            <a:r>
              <a:rPr sz="2600" b="1" spc="-5" dirty="0">
                <a:solidFill>
                  <a:srgbClr val="FF0000"/>
                </a:solidFill>
                <a:latin typeface="Calibri"/>
                <a:cs typeface="Calibri"/>
              </a:rPr>
              <a:t>being</a:t>
            </a:r>
            <a:r>
              <a:rPr sz="2600" b="1" spc="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b="1" spc="-20" dirty="0">
                <a:solidFill>
                  <a:srgbClr val="FF0000"/>
                </a:solidFill>
                <a:latin typeface="Calibri"/>
                <a:cs typeface="Calibri"/>
              </a:rPr>
              <a:t>drafted.</a:t>
            </a:r>
            <a:endParaRPr sz="2600">
              <a:latin typeface="Calibri"/>
              <a:cs typeface="Calibri"/>
            </a:endParaRPr>
          </a:p>
          <a:p>
            <a:pPr marL="241300" marR="36449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600" spc="-10" dirty="0">
                <a:latin typeface="Calibri"/>
                <a:cs typeface="Calibri"/>
              </a:rPr>
              <a:t>Federal partners from </a:t>
            </a:r>
            <a:r>
              <a:rPr sz="2600" dirty="0">
                <a:latin typeface="Calibri"/>
                <a:cs typeface="Calibri"/>
              </a:rPr>
              <a:t>each of the </a:t>
            </a:r>
            <a:r>
              <a:rPr sz="2600" spc="-10" dirty="0">
                <a:latin typeface="Calibri"/>
                <a:cs typeface="Calibri"/>
              </a:rPr>
              <a:t>budget </a:t>
            </a:r>
            <a:r>
              <a:rPr sz="2600" spc="-15" dirty="0">
                <a:latin typeface="Calibri"/>
                <a:cs typeface="Calibri"/>
              </a:rPr>
              <a:t>programs </a:t>
            </a:r>
            <a:r>
              <a:rPr sz="2600" spc="-5" dirty="0">
                <a:latin typeface="Calibri"/>
                <a:cs typeface="Calibri"/>
              </a:rPr>
              <a:t>(especially </a:t>
            </a:r>
            <a:r>
              <a:rPr sz="2600" dirty="0">
                <a:latin typeface="Calibri"/>
                <a:cs typeface="Calibri"/>
              </a:rPr>
              <a:t>the  </a:t>
            </a:r>
            <a:r>
              <a:rPr sz="2600" spc="-5" dirty="0">
                <a:latin typeface="Calibri"/>
                <a:cs typeface="Calibri"/>
              </a:rPr>
              <a:t>priority areas) should use TIBC </a:t>
            </a:r>
            <a:r>
              <a:rPr sz="2600" dirty="0">
                <a:latin typeface="Calibri"/>
                <a:cs typeface="Calibri"/>
              </a:rPr>
              <a:t>as an </a:t>
            </a:r>
            <a:r>
              <a:rPr sz="2600" spc="-5" dirty="0">
                <a:latin typeface="Calibri"/>
                <a:cs typeface="Calibri"/>
              </a:rPr>
              <a:t>opportunity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dirty="0">
                <a:latin typeface="Calibri"/>
                <a:cs typeface="Calibri"/>
              </a:rPr>
              <a:t>report-out </a:t>
            </a:r>
            <a:r>
              <a:rPr sz="2600" spc="-5" dirty="0">
                <a:latin typeface="Calibri"/>
                <a:cs typeface="Calibri"/>
              </a:rPr>
              <a:t>on </a:t>
            </a:r>
            <a:r>
              <a:rPr sz="2600" dirty="0">
                <a:latin typeface="Calibri"/>
                <a:cs typeface="Calibri"/>
              </a:rPr>
              <a:t>the  </a:t>
            </a:r>
            <a:r>
              <a:rPr sz="2600" spc="-10" dirty="0">
                <a:latin typeface="Calibri"/>
                <a:cs typeface="Calibri"/>
              </a:rPr>
              <a:t>programs, budget, etc. </a:t>
            </a:r>
            <a:r>
              <a:rPr sz="2600" b="1" dirty="0">
                <a:solidFill>
                  <a:srgbClr val="FF0000"/>
                </a:solidFill>
                <a:latin typeface="Calibri"/>
                <a:cs typeface="Calibri"/>
              </a:rPr>
              <a:t>Added </a:t>
            </a:r>
            <a:r>
              <a:rPr sz="2600" b="1" spc="-15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2600" b="1" spc="-10" dirty="0">
                <a:solidFill>
                  <a:srgbClr val="FF0000"/>
                </a:solidFill>
                <a:latin typeface="Calibri"/>
                <a:cs typeface="Calibri"/>
              </a:rPr>
              <a:t>agendas.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9431" y="1057655"/>
            <a:ext cx="399288" cy="2881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0872" y="1110996"/>
            <a:ext cx="254635" cy="2699385"/>
          </a:xfrm>
          <a:custGeom>
            <a:avLst/>
            <a:gdLst/>
            <a:ahLst/>
            <a:cxnLst/>
            <a:rect l="l" t="t" r="r" b="b"/>
            <a:pathLst>
              <a:path w="254634" h="2699385">
                <a:moveTo>
                  <a:pt x="254508" y="2699004"/>
                </a:moveTo>
                <a:lnTo>
                  <a:pt x="174062" y="2697919"/>
                </a:lnTo>
                <a:lnTo>
                  <a:pt x="104197" y="2694903"/>
                </a:lnTo>
                <a:lnTo>
                  <a:pt x="49104" y="2690308"/>
                </a:lnTo>
                <a:lnTo>
                  <a:pt x="0" y="2677795"/>
                </a:lnTo>
                <a:lnTo>
                  <a:pt x="0" y="21208"/>
                </a:lnTo>
                <a:lnTo>
                  <a:pt x="12974" y="14516"/>
                </a:lnTo>
                <a:lnTo>
                  <a:pt x="49104" y="8695"/>
                </a:lnTo>
                <a:lnTo>
                  <a:pt x="104197" y="4100"/>
                </a:lnTo>
                <a:lnTo>
                  <a:pt x="174062" y="1084"/>
                </a:lnTo>
                <a:lnTo>
                  <a:pt x="254508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spc="-20" dirty="0"/>
              <a:t>4. TIBC </a:t>
            </a:r>
            <a:r>
              <a:rPr spc="-60" dirty="0"/>
              <a:t>Protocol </a:t>
            </a:r>
            <a:r>
              <a:rPr dirty="0"/>
              <a:t>&amp;</a:t>
            </a:r>
            <a:r>
              <a:rPr spc="-235" dirty="0"/>
              <a:t> </a:t>
            </a:r>
            <a:r>
              <a:rPr spc="-50" dirty="0"/>
              <a:t>Management:  Recommendations</a:t>
            </a:r>
          </a:p>
        </p:txBody>
      </p:sp>
      <p:sp>
        <p:nvSpPr>
          <p:cNvPr id="3" name="object 3"/>
          <p:cNvSpPr/>
          <p:nvPr/>
        </p:nvSpPr>
        <p:spPr>
          <a:xfrm>
            <a:off x="283806" y="5799081"/>
            <a:ext cx="1462232" cy="797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056619" y="5811010"/>
            <a:ext cx="930501" cy="8640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50240" y="1828546"/>
            <a:ext cx="10456545" cy="3991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libri"/>
                <a:cs typeface="Calibri"/>
              </a:rPr>
              <a:t>New </a:t>
            </a:r>
            <a:r>
              <a:rPr sz="2400" b="1" spc="-5" dirty="0">
                <a:latin typeface="Calibri"/>
                <a:cs typeface="Calibri"/>
              </a:rPr>
              <a:t>Member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Orientation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ts val="2840"/>
              </a:lnSpc>
              <a:spcBef>
                <a:spcPts val="1714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Recommend development of </a:t>
            </a:r>
            <a:r>
              <a:rPr sz="2400" dirty="0">
                <a:latin typeface="Calibri"/>
                <a:cs typeface="Calibri"/>
              </a:rPr>
              <a:t>an </a:t>
            </a:r>
            <a:r>
              <a:rPr sz="2400" spc="-10" dirty="0">
                <a:latin typeface="Calibri"/>
                <a:cs typeface="Calibri"/>
              </a:rPr>
              <a:t>orientation </a:t>
            </a:r>
            <a:r>
              <a:rPr sz="2400" spc="-15" dirty="0">
                <a:latin typeface="Calibri"/>
                <a:cs typeface="Calibri"/>
              </a:rPr>
              <a:t>program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10" dirty="0">
                <a:latin typeface="Calibri"/>
                <a:cs typeface="Calibri"/>
              </a:rPr>
              <a:t>new </a:t>
            </a:r>
            <a:r>
              <a:rPr sz="2400" spc="-5" dirty="0">
                <a:latin typeface="Calibri"/>
                <a:cs typeface="Calibri"/>
              </a:rPr>
              <a:t>TIBC members.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  <a:p>
            <a:pPr marR="439420" algn="ctr">
              <a:lnSpc>
                <a:spcPts val="2840"/>
              </a:lnSpc>
            </a:pP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person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orientation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done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this week. Follow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up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webinar recording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2400" b="1" spc="-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process.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05"/>
              </a:spcBef>
            </a:pPr>
            <a:r>
              <a:rPr sz="2400" b="1" spc="-5" dirty="0">
                <a:latin typeface="Calibri"/>
                <a:cs typeface="Calibri"/>
              </a:rPr>
              <a:t>Meeting </a:t>
            </a:r>
            <a:r>
              <a:rPr sz="2400" b="1" spc="-10" dirty="0">
                <a:latin typeface="Calibri"/>
                <a:cs typeface="Calibri"/>
              </a:rPr>
              <a:t>Facilitation, </a:t>
            </a:r>
            <a:r>
              <a:rPr sz="2400" b="1" spc="-20" dirty="0">
                <a:latin typeface="Calibri"/>
                <a:cs typeface="Calibri"/>
              </a:rPr>
              <a:t>Tracking, </a:t>
            </a:r>
            <a:r>
              <a:rPr sz="2400" b="1" dirty="0">
                <a:latin typeface="Calibri"/>
                <a:cs typeface="Calibri"/>
              </a:rPr>
              <a:t>and</a:t>
            </a:r>
            <a:r>
              <a:rPr sz="2400" b="1" spc="-5" dirty="0">
                <a:latin typeface="Calibri"/>
                <a:cs typeface="Calibri"/>
              </a:rPr>
              <a:t> Follow-Up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ts val="2800"/>
              </a:lnSpc>
              <a:spcBef>
                <a:spcPts val="88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TIBC should </a:t>
            </a:r>
            <a:r>
              <a:rPr sz="2400" spc="-10" dirty="0">
                <a:latin typeface="Calibri"/>
                <a:cs typeface="Calibri"/>
              </a:rPr>
              <a:t>conduct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process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identify </a:t>
            </a:r>
            <a:r>
              <a:rPr sz="2400" spc="-10" dirty="0">
                <a:latin typeface="Calibri"/>
                <a:cs typeface="Calibri"/>
              </a:rPr>
              <a:t>coordination </a:t>
            </a:r>
            <a:r>
              <a:rPr sz="2400" spc="-15" dirty="0">
                <a:latin typeface="Calibri"/>
                <a:cs typeface="Calibri"/>
              </a:rPr>
              <a:t>gaps </a:t>
            </a:r>
            <a:r>
              <a:rPr sz="2400" spc="-10" dirty="0">
                <a:latin typeface="Calibri"/>
                <a:cs typeface="Calibri"/>
              </a:rPr>
              <a:t>that </a:t>
            </a:r>
            <a:r>
              <a:rPr sz="2400" spc="-15" dirty="0">
                <a:latin typeface="Calibri"/>
                <a:cs typeface="Calibri"/>
              </a:rPr>
              <a:t>exist </a:t>
            </a:r>
            <a:r>
              <a:rPr sz="2400" spc="-5" dirty="0">
                <a:latin typeface="Calibri"/>
                <a:cs typeface="Calibri"/>
              </a:rPr>
              <a:t>between </a:t>
            </a:r>
            <a:r>
              <a:rPr sz="2400" dirty="0">
                <a:latin typeface="Calibri"/>
                <a:cs typeface="Calibri"/>
              </a:rPr>
              <a:t>the  </a:t>
            </a:r>
            <a:r>
              <a:rPr sz="2400" spc="-10" dirty="0">
                <a:latin typeface="Calibri"/>
                <a:cs typeface="Calibri"/>
              </a:rPr>
              <a:t>roles </a:t>
            </a:r>
            <a:r>
              <a:rPr sz="2400" spc="-5" dirty="0">
                <a:latin typeface="Calibri"/>
                <a:cs typeface="Calibri"/>
              </a:rPr>
              <a:t>of TIBC, </a:t>
            </a:r>
            <a:r>
              <a:rPr sz="2400" dirty="0">
                <a:latin typeface="Calibri"/>
                <a:cs typeface="Calibri"/>
              </a:rPr>
              <a:t>BIA and NCAI.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2400" b="1" spc="-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progress.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Ensure </a:t>
            </a:r>
            <a:r>
              <a:rPr sz="2400" spc="-5" dirty="0">
                <a:latin typeface="Calibri"/>
                <a:cs typeface="Calibri"/>
              </a:rPr>
              <a:t>that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role </a:t>
            </a:r>
            <a:r>
              <a:rPr sz="2400" spc="-5" dirty="0">
                <a:latin typeface="Calibri"/>
                <a:cs typeface="Calibri"/>
              </a:rPr>
              <a:t>of TIBC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5" dirty="0">
                <a:latin typeface="Calibri"/>
                <a:cs typeface="Calibri"/>
              </a:rPr>
              <a:t>articulated.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In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Guidance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24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Orientation.</a:t>
            </a:r>
            <a:endParaRPr sz="2400">
              <a:latin typeface="Calibri"/>
              <a:cs typeface="Calibri"/>
            </a:endParaRPr>
          </a:p>
          <a:p>
            <a:pPr marL="241300" marR="993775" indent="-228600">
              <a:lnSpc>
                <a:spcPts val="2780"/>
              </a:lnSpc>
              <a:spcBef>
                <a:spcPts val="894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Ensure </a:t>
            </a:r>
            <a:r>
              <a:rPr sz="2400" spc="-5" dirty="0">
                <a:latin typeface="Calibri"/>
                <a:cs typeface="Calibri"/>
              </a:rPr>
              <a:t>that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budget process </a:t>
            </a:r>
            <a:r>
              <a:rPr sz="2400" dirty="0">
                <a:latin typeface="Calibri"/>
                <a:cs typeface="Calibri"/>
              </a:rPr>
              <a:t>is clearly laid </a:t>
            </a:r>
            <a:r>
              <a:rPr sz="2400" spc="-5" dirty="0">
                <a:latin typeface="Calibri"/>
                <a:cs typeface="Calibri"/>
              </a:rPr>
              <a:t>out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10" dirty="0">
                <a:latin typeface="Calibri"/>
                <a:cs typeface="Calibri"/>
              </a:rPr>
              <a:t>reps.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In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Guidance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and 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Orientation</a:t>
            </a:r>
            <a:r>
              <a:rPr sz="2200" b="1" spc="-10" dirty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spc="-20" dirty="0"/>
              <a:t>5. </a:t>
            </a:r>
            <a:r>
              <a:rPr spc="-45" dirty="0"/>
              <a:t>Comprehensiveness </a:t>
            </a:r>
            <a:r>
              <a:rPr spc="-15" dirty="0"/>
              <a:t>of </a:t>
            </a:r>
            <a:r>
              <a:rPr spc="-40" dirty="0"/>
              <a:t>Budget</a:t>
            </a:r>
            <a:r>
              <a:rPr spc="-250" dirty="0"/>
              <a:t> </a:t>
            </a:r>
            <a:r>
              <a:rPr spc="-50" dirty="0"/>
              <a:t>Exercise:  Recommendations</a:t>
            </a:r>
          </a:p>
        </p:txBody>
      </p:sp>
      <p:sp>
        <p:nvSpPr>
          <p:cNvPr id="3" name="object 3"/>
          <p:cNvSpPr/>
          <p:nvPr/>
        </p:nvSpPr>
        <p:spPr>
          <a:xfrm>
            <a:off x="283806" y="5799081"/>
            <a:ext cx="1462232" cy="797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056619" y="5811010"/>
            <a:ext cx="930501" cy="8640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6939" y="1823974"/>
            <a:ext cx="9818370" cy="25253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06900"/>
              </a:lnSpc>
              <a:spcBef>
                <a:spcPts val="90"/>
              </a:spcBef>
              <a:buFont typeface="Symbol"/>
              <a:buChar char=""/>
              <a:tabLst>
                <a:tab pos="355600" algn="l"/>
                <a:tab pos="356235" algn="l"/>
              </a:tabLst>
            </a:pPr>
            <a:r>
              <a:rPr sz="2400" spc="-15" dirty="0">
                <a:latin typeface="Calibri"/>
                <a:cs typeface="Calibri"/>
              </a:rPr>
              <a:t>Create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more comprehensive process by expanding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scope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budget  consultation </a:t>
            </a:r>
            <a:r>
              <a:rPr sz="2400" spc="-15" dirty="0">
                <a:latin typeface="Calibri"/>
                <a:cs typeface="Calibri"/>
              </a:rPr>
              <a:t>at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DOI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all-of-government </a:t>
            </a:r>
            <a:r>
              <a:rPr sz="2400" spc="-5" dirty="0">
                <a:latin typeface="Calibri"/>
                <a:cs typeface="Calibri"/>
              </a:rPr>
              <a:t>levels. 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DOJ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involvement.  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Requested at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OMB</a:t>
            </a:r>
            <a:r>
              <a:rPr sz="240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meeting.</a:t>
            </a:r>
            <a:endParaRPr sz="2400">
              <a:latin typeface="Calibri"/>
              <a:cs typeface="Calibri"/>
            </a:endParaRPr>
          </a:p>
          <a:p>
            <a:pPr marL="355600" marR="45720" indent="-342900" algn="just">
              <a:lnSpc>
                <a:spcPct val="107100"/>
              </a:lnSpc>
              <a:spcBef>
                <a:spcPts val="1200"/>
              </a:spcBef>
              <a:buFont typeface="Symbol"/>
              <a:buChar char=""/>
              <a:tabLst>
                <a:tab pos="356235" algn="l"/>
              </a:tabLst>
            </a:pP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dirty="0">
                <a:latin typeface="Calibri"/>
                <a:cs typeface="Calibri"/>
              </a:rPr>
              <a:t>BIE </a:t>
            </a:r>
            <a:r>
              <a:rPr sz="2400" spc="-5" dirty="0">
                <a:latin typeface="Calibri"/>
                <a:cs typeface="Calibri"/>
              </a:rPr>
              <a:t>survey needs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be </a:t>
            </a:r>
            <a:r>
              <a:rPr sz="2400" spc="-10" dirty="0">
                <a:latin typeface="Calibri"/>
                <a:cs typeface="Calibri"/>
              </a:rPr>
              <a:t>well-coordinated </a:t>
            </a:r>
            <a:r>
              <a:rPr sz="2400" dirty="0">
                <a:latin typeface="Calibri"/>
                <a:cs typeface="Calibri"/>
              </a:rPr>
              <a:t>with </a:t>
            </a:r>
            <a:r>
              <a:rPr sz="2400" spc="-5" dirty="0">
                <a:latin typeface="Calibri"/>
                <a:cs typeface="Calibri"/>
              </a:rPr>
              <a:t>TIBC </a:t>
            </a:r>
            <a:r>
              <a:rPr sz="2400" dirty="0">
                <a:latin typeface="Calibri"/>
                <a:cs typeface="Calibri"/>
              </a:rPr>
              <a:t>and the BIA </a:t>
            </a:r>
            <a:r>
              <a:rPr sz="2400" spc="-5" dirty="0">
                <a:latin typeface="Calibri"/>
                <a:cs typeface="Calibri"/>
              </a:rPr>
              <a:t>survey </a:t>
            </a:r>
            <a:r>
              <a:rPr sz="2400" dirty="0">
                <a:latin typeface="Calibri"/>
                <a:cs typeface="Calibri"/>
              </a:rPr>
              <a:t>in  </a:t>
            </a:r>
            <a:r>
              <a:rPr sz="2400" spc="-5" dirty="0">
                <a:latin typeface="Calibri"/>
                <a:cs typeface="Calibri"/>
              </a:rPr>
              <a:t>terms of </a:t>
            </a:r>
            <a:r>
              <a:rPr sz="2400" spc="-15" dirty="0">
                <a:latin typeface="Calibri"/>
                <a:cs typeface="Calibri"/>
              </a:rPr>
              <a:t>target </a:t>
            </a:r>
            <a:r>
              <a:rPr sz="2400" spc="-5" dirty="0">
                <a:latin typeface="Calibri"/>
                <a:cs typeface="Calibri"/>
              </a:rPr>
              <a:t>audience, </a:t>
            </a:r>
            <a:r>
              <a:rPr sz="2400" dirty="0">
                <a:latin typeface="Calibri"/>
                <a:cs typeface="Calibri"/>
              </a:rPr>
              <a:t>timing, and </a:t>
            </a:r>
            <a:r>
              <a:rPr sz="2400" spc="-10" dirty="0">
                <a:latin typeface="Calibri"/>
                <a:cs typeface="Calibri"/>
              </a:rPr>
              <a:t>workload.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Addressed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in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guidance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and 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ranking</a:t>
            </a:r>
            <a:r>
              <a:rPr sz="24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tool.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spc="-20" dirty="0"/>
              <a:t>6. </a:t>
            </a:r>
            <a:r>
              <a:rPr spc="-30" dirty="0"/>
              <a:t>Impact </a:t>
            </a:r>
            <a:r>
              <a:rPr spc="-15" dirty="0"/>
              <a:t>of </a:t>
            </a:r>
            <a:r>
              <a:rPr spc="-35" dirty="0"/>
              <a:t>TIBC’s</a:t>
            </a:r>
            <a:r>
              <a:rPr spc="-290" dirty="0"/>
              <a:t> </a:t>
            </a:r>
            <a:r>
              <a:rPr spc="-50" dirty="0"/>
              <a:t>Recommendations:  Recommendations</a:t>
            </a:r>
          </a:p>
        </p:txBody>
      </p:sp>
      <p:sp>
        <p:nvSpPr>
          <p:cNvPr id="3" name="object 3"/>
          <p:cNvSpPr/>
          <p:nvPr/>
        </p:nvSpPr>
        <p:spPr>
          <a:xfrm>
            <a:off x="283806" y="5799081"/>
            <a:ext cx="1462232" cy="797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056619" y="5811010"/>
            <a:ext cx="930501" cy="8640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6939" y="1784350"/>
            <a:ext cx="10017760" cy="296227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41300" marR="1030605" indent="-2286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241935" algn="l"/>
              </a:tabLst>
            </a:pPr>
            <a:r>
              <a:rPr sz="3200" spc="-10" dirty="0">
                <a:latin typeface="Calibri"/>
                <a:cs typeface="Calibri"/>
              </a:rPr>
              <a:t>Develop </a:t>
            </a:r>
            <a:r>
              <a:rPr sz="3200" dirty="0">
                <a:latin typeface="Calibri"/>
                <a:cs typeface="Calibri"/>
              </a:rPr>
              <a:t>an </a:t>
            </a:r>
            <a:r>
              <a:rPr sz="3200" spc="-10" dirty="0">
                <a:latin typeface="Calibri"/>
                <a:cs typeface="Calibri"/>
              </a:rPr>
              <a:t>outreach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briefing </a:t>
            </a:r>
            <a:r>
              <a:rPr sz="3200" spc="-25" dirty="0">
                <a:latin typeface="Calibri"/>
                <a:cs typeface="Calibri"/>
              </a:rPr>
              <a:t>strategy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25" dirty="0">
                <a:latin typeface="Calibri"/>
                <a:cs typeface="Calibri"/>
              </a:rPr>
              <a:t>federal  </a:t>
            </a:r>
            <a:r>
              <a:rPr sz="3200" spc="-10" dirty="0">
                <a:latin typeface="Calibri"/>
                <a:cs typeface="Calibri"/>
              </a:rPr>
              <a:t>officials. </a:t>
            </a:r>
            <a:r>
              <a:rPr sz="3200" b="1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320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Calibri"/>
                <a:cs typeface="Calibri"/>
              </a:rPr>
              <a:t>process.</a:t>
            </a:r>
            <a:endParaRPr sz="3200">
              <a:latin typeface="Calibri"/>
              <a:cs typeface="Calibri"/>
            </a:endParaRPr>
          </a:p>
          <a:p>
            <a:pPr marL="241300" marR="5080" indent="-228600">
              <a:lnSpc>
                <a:spcPts val="3460"/>
              </a:lnSpc>
              <a:spcBef>
                <a:spcPts val="990"/>
              </a:spcBef>
              <a:buFont typeface="Arial"/>
              <a:buChar char="•"/>
              <a:tabLst>
                <a:tab pos="241935" algn="l"/>
              </a:tabLst>
            </a:pPr>
            <a:r>
              <a:rPr sz="3200" spc="-5" dirty="0">
                <a:latin typeface="Calibri"/>
                <a:cs typeface="Calibri"/>
              </a:rPr>
              <a:t>Clarify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tribes </a:t>
            </a:r>
            <a:r>
              <a:rPr sz="3200" dirty="0">
                <a:latin typeface="Calibri"/>
                <a:cs typeface="Calibri"/>
              </a:rPr>
              <a:t>in the </a:t>
            </a:r>
            <a:r>
              <a:rPr sz="3200" spc="-10" dirty="0">
                <a:latin typeface="Calibri"/>
                <a:cs typeface="Calibri"/>
              </a:rPr>
              <a:t>budget </a:t>
            </a:r>
            <a:r>
              <a:rPr sz="3200" spc="-15" dirty="0">
                <a:latin typeface="Calibri"/>
                <a:cs typeface="Calibri"/>
              </a:rPr>
              <a:t>formulation </a:t>
            </a:r>
            <a:r>
              <a:rPr sz="3200" dirty="0">
                <a:latin typeface="Calibri"/>
                <a:cs typeface="Calibri"/>
              </a:rPr>
              <a:t>guidance </a:t>
            </a:r>
            <a:r>
              <a:rPr sz="3200" spc="-5" dirty="0">
                <a:latin typeface="Calibri"/>
                <a:cs typeface="Calibri"/>
              </a:rPr>
              <a:t>where  their </a:t>
            </a:r>
            <a:r>
              <a:rPr sz="3200" spc="-15" dirty="0">
                <a:latin typeface="Calibri"/>
                <a:cs typeface="Calibri"/>
              </a:rPr>
              <a:t>information </a:t>
            </a:r>
            <a:r>
              <a:rPr sz="3200" dirty="0">
                <a:latin typeface="Calibri"/>
                <a:cs typeface="Calibri"/>
              </a:rPr>
              <a:t>will end </a:t>
            </a:r>
            <a:r>
              <a:rPr sz="3200" spc="-5" dirty="0">
                <a:latin typeface="Calibri"/>
                <a:cs typeface="Calibri"/>
              </a:rPr>
              <a:t>up. </a:t>
            </a:r>
            <a:r>
              <a:rPr sz="3200" b="1" dirty="0">
                <a:solidFill>
                  <a:srgbClr val="FF0000"/>
                </a:solidFill>
                <a:latin typeface="Calibri"/>
                <a:cs typeface="Calibri"/>
              </a:rPr>
              <a:t>In </a:t>
            </a:r>
            <a:r>
              <a:rPr sz="3200" b="1" spc="-5" dirty="0">
                <a:solidFill>
                  <a:srgbClr val="FF0000"/>
                </a:solidFill>
                <a:latin typeface="Calibri"/>
                <a:cs typeface="Calibri"/>
              </a:rPr>
              <a:t>Guidance </a:t>
            </a:r>
            <a:r>
              <a:rPr sz="3200" b="1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3200" b="1" spc="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FF0000"/>
                </a:solidFill>
                <a:latin typeface="Calibri"/>
                <a:cs typeface="Calibri"/>
              </a:rPr>
              <a:t>orientation.</a:t>
            </a:r>
            <a:endParaRPr sz="3200">
              <a:latin typeface="Calibri"/>
              <a:cs typeface="Calibri"/>
            </a:endParaRPr>
          </a:p>
          <a:p>
            <a:pPr marL="241300" marR="493395" indent="-228600">
              <a:lnSpc>
                <a:spcPts val="3460"/>
              </a:lnSpc>
              <a:spcBef>
                <a:spcPts val="990"/>
              </a:spcBef>
              <a:buFont typeface="Arial"/>
              <a:buChar char="•"/>
              <a:tabLst>
                <a:tab pos="241935" algn="l"/>
              </a:tabLst>
            </a:pPr>
            <a:r>
              <a:rPr sz="3200" spc="-5" dirty="0">
                <a:latin typeface="Calibri"/>
                <a:cs typeface="Calibri"/>
              </a:rPr>
              <a:t>NCAI should </a:t>
            </a:r>
            <a:r>
              <a:rPr sz="3200" spc="-20" dirty="0">
                <a:latin typeface="Calibri"/>
                <a:cs typeface="Calibri"/>
              </a:rPr>
              <a:t>facilitate </a:t>
            </a:r>
            <a:r>
              <a:rPr sz="3200" spc="-5" dirty="0">
                <a:latin typeface="Calibri"/>
                <a:cs typeface="Calibri"/>
              </a:rPr>
              <a:t>Hill </a:t>
            </a:r>
            <a:r>
              <a:rPr sz="3200" spc="-10" dirty="0">
                <a:latin typeface="Calibri"/>
                <a:cs typeface="Calibri"/>
              </a:rPr>
              <a:t>engagement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TIBC tribal </a:t>
            </a:r>
            <a:r>
              <a:rPr sz="3200" spc="-10" dirty="0">
                <a:latin typeface="Calibri"/>
                <a:cs typeface="Calibri"/>
              </a:rPr>
              <a:t>co-  chairs. </a:t>
            </a:r>
            <a:r>
              <a:rPr sz="3200" b="1" dirty="0">
                <a:solidFill>
                  <a:srgbClr val="FF0000"/>
                </a:solidFill>
                <a:latin typeface="Calibri"/>
                <a:cs typeface="Calibri"/>
              </a:rPr>
              <a:t>In </a:t>
            </a:r>
            <a:r>
              <a:rPr sz="3200" b="1" spc="-5" dirty="0">
                <a:solidFill>
                  <a:srgbClr val="FF0000"/>
                </a:solidFill>
                <a:latin typeface="Calibri"/>
                <a:cs typeface="Calibri"/>
              </a:rPr>
              <a:t>process </a:t>
            </a:r>
            <a:r>
              <a:rPr sz="3200" b="1" spc="-20" dirty="0">
                <a:solidFill>
                  <a:srgbClr val="FF0000"/>
                </a:solidFill>
                <a:latin typeface="Calibri"/>
                <a:cs typeface="Calibri"/>
              </a:rPr>
              <a:t>for </a:t>
            </a:r>
            <a:r>
              <a:rPr sz="3200" b="1" dirty="0">
                <a:solidFill>
                  <a:srgbClr val="FF0000"/>
                </a:solidFill>
                <a:latin typeface="Calibri"/>
                <a:cs typeface="Calibri"/>
              </a:rPr>
              <a:t>FY </a:t>
            </a:r>
            <a:r>
              <a:rPr sz="3200" b="1" spc="-5" dirty="0">
                <a:solidFill>
                  <a:srgbClr val="FF0000"/>
                </a:solidFill>
                <a:latin typeface="Calibri"/>
                <a:cs typeface="Calibri"/>
              </a:rPr>
              <a:t>2020 </a:t>
            </a:r>
            <a:r>
              <a:rPr sz="3200" b="1" dirty="0">
                <a:solidFill>
                  <a:srgbClr val="FF0000"/>
                </a:solidFill>
                <a:latin typeface="Calibri"/>
                <a:cs typeface="Calibri"/>
              </a:rPr>
              <a:t>spring</a:t>
            </a:r>
            <a:r>
              <a:rPr sz="32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FF0000"/>
                </a:solidFill>
                <a:latin typeface="Calibri"/>
                <a:cs typeface="Calibri"/>
              </a:rPr>
              <a:t>cycle.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1138</Words>
  <Application>Microsoft Office PowerPoint</Application>
  <PresentationFormat>Widescreen</PresentationFormat>
  <Paragraphs>148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Office Theme</vt:lpstr>
      <vt:lpstr>TIBC Budget Formulation  Improvement Project</vt:lpstr>
      <vt:lpstr>Budget Workgroup Recommendations</vt:lpstr>
      <vt:lpstr>1. Two-Way Communication: Recommendations</vt:lpstr>
      <vt:lpstr>2. Formulation Methodology &amp; Tribal  Workload: Recommendations</vt:lpstr>
      <vt:lpstr>3. Buy-in &amp; Participation: Recommendations</vt:lpstr>
      <vt:lpstr>3. Buy-in &amp; Participation: Recommendations</vt:lpstr>
      <vt:lpstr>4. TIBC Protocol &amp; Management:  Recommendations</vt:lpstr>
      <vt:lpstr>5. Comprehensiveness of Budget Exercise:  Recommendations</vt:lpstr>
      <vt:lpstr>6. Impact of TIBC’s Recommendations:  Recommendations</vt:lpstr>
      <vt:lpstr>7. PROCESS CHANGE OPTION 1</vt:lpstr>
      <vt:lpstr>8. PROCESS CHANGE OPTION 2</vt:lpstr>
      <vt:lpstr>Current</vt:lpstr>
      <vt:lpstr>9. INCREASE SCENARIO</vt:lpstr>
      <vt:lpstr>9. DECREASE SCENARIO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TIBC Budget Formulation Improvement Project Preliminary Recommendations</dc:title>
  <dc:creator>Raina Thiele</dc:creator>
  <cp:lastModifiedBy>Daniel L. Dickerson</cp:lastModifiedBy>
  <cp:revision>1</cp:revision>
  <dcterms:created xsi:type="dcterms:W3CDTF">2019-04-02T19:33:27Z</dcterms:created>
  <dcterms:modified xsi:type="dcterms:W3CDTF">2019-04-02T19:33:45Z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2019-04-02T00:00:00Z</vt:filetime>
  </property>
</Properties>
</file>