
<file path=[Content_Types].xml><?xml version="1.0" encoding="utf-8"?>
<Types xmlns="http://schemas.openxmlformats.org/package/2006/content-types">
  <Default Extension="png" ContentType="image/png"/>
  <Default Extension="jpeg" ContentType="image/jpeg"/>
  <Default Extension="emf" ContentType="image/x-emf"/>
  <Default Extension="rels" ContentType="application/vnd.openxmlformats-package.relationships+xml"/>
  <Default Extension="xml" ContentType="application/xml"/>
  <Default Extension="gif" ContentType="image/gif"/>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56" r:id="rId1"/>
  </p:sldMasterIdLst>
  <p:notesMasterIdLst>
    <p:notesMasterId r:id="rId22"/>
  </p:notesMasterIdLst>
  <p:sldIdLst>
    <p:sldId id="274" r:id="rId2"/>
    <p:sldId id="276" r:id="rId3"/>
    <p:sldId id="275" r:id="rId4"/>
    <p:sldId id="261" r:id="rId5"/>
    <p:sldId id="268" r:id="rId6"/>
    <p:sldId id="263" r:id="rId7"/>
    <p:sldId id="277" r:id="rId8"/>
    <p:sldId id="271" r:id="rId9"/>
    <p:sldId id="278" r:id="rId10"/>
    <p:sldId id="257" r:id="rId11"/>
    <p:sldId id="270" r:id="rId12"/>
    <p:sldId id="258" r:id="rId13"/>
    <p:sldId id="259" r:id="rId14"/>
    <p:sldId id="260" r:id="rId15"/>
    <p:sldId id="282" r:id="rId16"/>
    <p:sldId id="264" r:id="rId17"/>
    <p:sldId id="281" r:id="rId18"/>
    <p:sldId id="266" r:id="rId19"/>
    <p:sldId id="267" r:id="rId20"/>
    <p:sldId id="280" r:id="rId21"/>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FAAB Introduction" id="{5E18573B-E397-4CCE-BE71-8383376F0AA2}">
          <p14:sldIdLst>
            <p14:sldId id="274"/>
            <p14:sldId id="276"/>
            <p14:sldId id="275"/>
          </p14:sldIdLst>
        </p14:section>
        <p14:section name="IHS Appropriation" id="{463DACC8-9D22-415F-9FF0-25F243FD1F46}">
          <p14:sldIdLst>
            <p14:sldId id="261"/>
          </p14:sldIdLst>
        </p14:section>
        <p14:section name="Sub Activity Introduction" id="{26167F3B-ED78-4814-ACDA-238F4C54908C}">
          <p14:sldIdLst>
            <p14:sldId id="268"/>
            <p14:sldId id="263"/>
          </p14:sldIdLst>
        </p14:section>
        <p14:section name="Facilities Appropriations" id="{F184BAD9-3821-4E75-8C85-F9FACA2D5664}">
          <p14:sldIdLst/>
        </p14:section>
        <p14:section name="HCFC need vs Appropriation" id="{24C46219-1ACF-47C3-8079-09D3B209DBD3}">
          <p14:sldIdLst>
            <p14:sldId id="277"/>
            <p14:sldId id="271"/>
            <p14:sldId id="278"/>
            <p14:sldId id="257"/>
            <p14:sldId id="270"/>
            <p14:sldId id="258"/>
          </p14:sldIdLst>
        </p14:section>
        <p14:section name="M&amp;I Appropriations Facts" id="{BCD8294F-B575-40DB-B811-F72B15F114F5}">
          <p14:sldIdLst>
            <p14:sldId id="259"/>
          </p14:sldIdLst>
        </p14:section>
        <p14:section name="SFC Appropriation Facts" id="{70CE597C-1A76-4B53-8216-FDF544E46326}">
          <p14:sldIdLst>
            <p14:sldId id="260"/>
            <p14:sldId id="282"/>
          </p14:sldIdLst>
        </p14:section>
        <p14:section name="Joint Venture" id="{C4204C0A-05A2-467A-B62E-6CFCA051E840}">
          <p14:sldIdLst>
            <p14:sldId id="264"/>
            <p14:sldId id="281"/>
          </p14:sldIdLst>
        </p14:section>
        <p14:section name="SAP" id="{4C3751E1-23F4-445E-908D-0E2D462253A3}">
          <p14:sldIdLst>
            <p14:sldId id="266"/>
            <p14:sldId id="267"/>
          </p14:sldIdLst>
        </p14:section>
        <p14:section name="Upcoming work for FAAB" id="{BED59D56-2EDB-4F07-B1C6-CB55FF2641E9}">
          <p14:sldIdLst>
            <p14:sldId id="280"/>
          </p14:sldIdLst>
        </p14:section>
      </p14:sectionLst>
    </p:ex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9600" autoAdjust="0"/>
    <p:restoredTop sz="73304" autoAdjust="0"/>
  </p:normalViewPr>
  <p:slideViewPr>
    <p:cSldViewPr snapToGrid="0">
      <p:cViewPr varScale="1">
        <p:scale>
          <a:sx n="63" d="100"/>
          <a:sy n="63" d="100"/>
        </p:scale>
        <p:origin x="1608" y="7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tableStyles" Target="tableStyles.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notesMaster" Target="notesMasters/notesMaster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4201BEE7-D1B5-4B83-B055-DEC0DFC4CD8D}" type="datetimeFigureOut">
              <a:rPr lang="en-US" smtClean="0"/>
              <a:t>3/31/2019</a:t>
            </a:fld>
            <a:endParaRPr lang="en-US"/>
          </a:p>
        </p:txBody>
      </p:sp>
      <p:sp>
        <p:nvSpPr>
          <p:cNvPr id="4" name="Slide Image Placeholder 3"/>
          <p:cNvSpPr>
            <a:spLocks noGrp="1" noRot="1" noChangeAspect="1"/>
          </p:cNvSpPr>
          <p:nvPr>
            <p:ph type="sldImg" idx="2"/>
          </p:nvPr>
        </p:nvSpPr>
        <p:spPr>
          <a:xfrm>
            <a:off x="1371600" y="1143000"/>
            <a:ext cx="41148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1A62D615-7896-4AF4-91FB-16FF81C3E303}" type="slidenum">
              <a:rPr lang="en-US" smtClean="0"/>
              <a:t>‹#›</a:t>
            </a:fld>
            <a:endParaRPr lang="en-US"/>
          </a:p>
        </p:txBody>
      </p:sp>
    </p:spTree>
    <p:extLst>
      <p:ext uri="{BB962C8B-B14F-4D97-AF65-F5344CB8AC3E}">
        <p14:creationId xmlns:p14="http://schemas.microsoft.com/office/powerpoint/2010/main" val="2514999232"/>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nSpc>
                <a:spcPct val="105000"/>
              </a:lnSpc>
              <a:spcBef>
                <a:spcPct val="0"/>
              </a:spcBef>
              <a:spcAft>
                <a:spcPts val="1200"/>
              </a:spcAft>
              <a:buClr>
                <a:schemeClr val="accent2">
                  <a:lumMod val="50000"/>
                </a:schemeClr>
              </a:buClr>
              <a:buFont typeface="Arial" panose="020B0604020202020204" pitchFamily="34" charset="0"/>
              <a:buChar char="•"/>
            </a:pPr>
            <a:r>
              <a:rPr lang="en-US" sz="9600" kern="1200" spc="-50" dirty="0" smtClean="0">
                <a:solidFill>
                  <a:schemeClr val="tx1"/>
                </a:solidFill>
                <a:latin typeface="+mn-lt"/>
                <a:ea typeface="+mn-ea"/>
                <a:cs typeface="+mn-cs"/>
              </a:rPr>
              <a:t>Established as a standing committee of Tribal and Indian Health Service (IHS) representatives. </a:t>
            </a:r>
          </a:p>
          <a:p>
            <a:pPr>
              <a:lnSpc>
                <a:spcPct val="105000"/>
              </a:lnSpc>
              <a:spcBef>
                <a:spcPct val="0"/>
              </a:spcBef>
              <a:buClr>
                <a:schemeClr val="accent2">
                  <a:lumMod val="50000"/>
                </a:schemeClr>
              </a:buClr>
              <a:buFont typeface="Arial" panose="020B0604020202020204" pitchFamily="34" charset="0"/>
              <a:buChar char="•"/>
            </a:pPr>
            <a:r>
              <a:rPr lang="en-US" sz="9600" kern="1200" spc="-50" dirty="0" smtClean="0">
                <a:solidFill>
                  <a:schemeClr val="tx1"/>
                </a:solidFill>
                <a:latin typeface="+mn-lt"/>
                <a:ea typeface="+mn-ea"/>
                <a:cs typeface="+mn-cs"/>
              </a:rPr>
              <a:t>Primary purpose is to make recommendations to the IHS Director on matters involving all Office of Environmental Health and Engineering (OEHE) programs.</a:t>
            </a:r>
          </a:p>
          <a:p>
            <a:pPr algn="l"/>
            <a:r>
              <a:rPr lang="en-US" sz="9600" kern="1200" spc="-50" dirty="0" smtClean="0">
                <a:solidFill>
                  <a:schemeClr val="tx1"/>
                </a:solidFill>
                <a:latin typeface="+mn-lt"/>
                <a:ea typeface="+mn-ea"/>
                <a:cs typeface="+mn-cs"/>
              </a:rPr>
              <a:t> </a:t>
            </a:r>
            <a:endParaRPr lang="en-US" sz="800" kern="1200" spc="-50" dirty="0" smtClean="0">
              <a:solidFill>
                <a:schemeClr val="tx1"/>
              </a:solidFill>
              <a:latin typeface="+mn-lt"/>
              <a:ea typeface="+mn-ea"/>
              <a:cs typeface="+mn-cs"/>
            </a:endParaRPr>
          </a:p>
          <a:p>
            <a:endParaRPr lang="en-US" sz="800" dirty="0" smtClean="0"/>
          </a:p>
          <a:p>
            <a:endParaRPr lang="en-US" dirty="0"/>
          </a:p>
        </p:txBody>
      </p:sp>
      <p:sp>
        <p:nvSpPr>
          <p:cNvPr id="4" name="Slide Number Placeholder 3"/>
          <p:cNvSpPr>
            <a:spLocks noGrp="1"/>
          </p:cNvSpPr>
          <p:nvPr>
            <p:ph type="sldNum" sz="quarter" idx="10"/>
          </p:nvPr>
        </p:nvSpPr>
        <p:spPr/>
        <p:txBody>
          <a:bodyPr/>
          <a:lstStyle/>
          <a:p>
            <a:fld id="{9262A0A0-1A62-487A-A08D-C533506EE715}" type="slidenum">
              <a:rPr lang="en-US" smtClean="0"/>
              <a:t>1</a:t>
            </a:fld>
            <a:endParaRPr lang="en-US"/>
          </a:p>
        </p:txBody>
      </p:sp>
    </p:spTree>
    <p:extLst>
      <p:ext uri="{BB962C8B-B14F-4D97-AF65-F5344CB8AC3E}">
        <p14:creationId xmlns:p14="http://schemas.microsoft.com/office/powerpoint/2010/main" val="368220763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u="none" strike="noStrike" kern="1200" baseline="0" dirty="0" smtClean="0">
                <a:solidFill>
                  <a:schemeClr val="tx1"/>
                </a:solidFill>
                <a:latin typeface="+mn-lt"/>
                <a:ea typeface="+mn-ea"/>
                <a:cs typeface="+mn-cs"/>
              </a:rPr>
              <a:t>The Services Appropriation has increased about 7% per year while the Facilities Appropriation has remained fairly flat.</a:t>
            </a:r>
            <a:endParaRPr lang="en-US" dirty="0"/>
          </a:p>
        </p:txBody>
      </p:sp>
      <p:sp>
        <p:nvSpPr>
          <p:cNvPr id="4" name="Slide Number Placeholder 3"/>
          <p:cNvSpPr>
            <a:spLocks noGrp="1"/>
          </p:cNvSpPr>
          <p:nvPr>
            <p:ph type="sldNum" sz="quarter" idx="10"/>
          </p:nvPr>
        </p:nvSpPr>
        <p:spPr/>
        <p:txBody>
          <a:bodyPr/>
          <a:lstStyle/>
          <a:p>
            <a:fld id="{1A62D615-7896-4AF4-91FB-16FF81C3E303}" type="slidenum">
              <a:rPr lang="en-US" smtClean="0"/>
              <a:t>4</a:t>
            </a:fld>
            <a:endParaRPr lang="en-US"/>
          </a:p>
        </p:txBody>
      </p:sp>
    </p:spTree>
    <p:extLst>
      <p:ext uri="{BB962C8B-B14F-4D97-AF65-F5344CB8AC3E}">
        <p14:creationId xmlns:p14="http://schemas.microsoft.com/office/powerpoint/2010/main" val="20772691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Health Care</a:t>
            </a:r>
            <a:r>
              <a:rPr lang="en-US" baseline="0" dirty="0" smtClean="0"/>
              <a:t> Facilities Construction – Construction of new and replacement health care facilities. Small Ambulatory Program. Joint Venture</a:t>
            </a:r>
          </a:p>
          <a:p>
            <a:endParaRPr lang="en-US" baseline="0" dirty="0" smtClean="0"/>
          </a:p>
          <a:p>
            <a:r>
              <a:rPr lang="en-US" baseline="0" dirty="0" smtClean="0"/>
              <a:t>Maintenance and Improvement – Routine Maintenance, Projects to resolve the backlog of Essential Maintenance, Alteration and Repair (BEMAR); Environmental Audits and Remediation; Demolition of Vacant, excess, or obsolete federally owned buildings</a:t>
            </a:r>
          </a:p>
          <a:p>
            <a:endParaRPr lang="en-US" baseline="0" dirty="0" smtClean="0"/>
          </a:p>
          <a:p>
            <a:r>
              <a:rPr lang="en-US" baseline="0" dirty="0" smtClean="0"/>
              <a:t>Equipment – Replaces medical equipment; Project </a:t>
            </a:r>
            <a:r>
              <a:rPr lang="en-US" baseline="0" dirty="0" err="1" smtClean="0"/>
              <a:t>TransAm</a:t>
            </a:r>
            <a:r>
              <a:rPr lang="en-US" baseline="0" dirty="0" smtClean="0"/>
              <a:t>; Ambulances; Equipment funding for tribal constructed facilities using non-IHS funding</a:t>
            </a:r>
          </a:p>
          <a:p>
            <a:endParaRPr lang="en-US" baseline="0" dirty="0" smtClean="0"/>
          </a:p>
          <a:p>
            <a:r>
              <a:rPr lang="en-US" baseline="0" dirty="0" smtClean="0"/>
              <a:t>Sanitation Facilities Construction – Projects for Water, Sewer, and Solid Waste needs for Existing Homes and Communities; New Homes</a:t>
            </a:r>
          </a:p>
          <a:p>
            <a:endParaRPr lang="en-US" baseline="0" dirty="0" smtClean="0"/>
          </a:p>
          <a:p>
            <a:r>
              <a:rPr lang="en-US" baseline="0" dirty="0" smtClean="0"/>
              <a:t>Facilities Support – O&amp;M of health care facilities and staff quarters (Real Property); Medical equipment technical support and repair; Construction management support; Construction management support; National maintenance management system for facilities and medical devices including </a:t>
            </a:r>
            <a:r>
              <a:rPr lang="en-US" baseline="0" dirty="0" err="1" smtClean="0"/>
              <a:t>traclign</a:t>
            </a:r>
            <a:r>
              <a:rPr lang="en-US" baseline="0" dirty="0" smtClean="0"/>
              <a:t> FDA alerts on medical equipment</a:t>
            </a:r>
          </a:p>
          <a:p>
            <a:endParaRPr lang="en-US" baseline="0" dirty="0" smtClean="0"/>
          </a:p>
          <a:p>
            <a:r>
              <a:rPr lang="en-US" baseline="0" dirty="0" smtClean="0"/>
              <a:t>Environmental Health Support – Environmental health service/staff; Injury prevention service/staff; Sanitation Facilities Construction Staff</a:t>
            </a:r>
          </a:p>
          <a:p>
            <a:endParaRPr lang="en-US" baseline="0" dirty="0" smtClean="0"/>
          </a:p>
          <a:p>
            <a:r>
              <a:rPr lang="en-US" baseline="0" dirty="0" smtClean="0"/>
              <a:t>Office of Environmental Health and Engineering Support – Staff at IHS Headquarters OEHE and in the two regional Engineering Services, for direct support/management of all the Facilities Appropriation activities.</a:t>
            </a:r>
            <a:endParaRPr lang="en-US" dirty="0"/>
          </a:p>
        </p:txBody>
      </p:sp>
      <p:sp>
        <p:nvSpPr>
          <p:cNvPr id="4" name="Slide Number Placeholder 3"/>
          <p:cNvSpPr>
            <a:spLocks noGrp="1"/>
          </p:cNvSpPr>
          <p:nvPr>
            <p:ph type="sldNum" sz="quarter" idx="10"/>
          </p:nvPr>
        </p:nvSpPr>
        <p:spPr/>
        <p:txBody>
          <a:bodyPr/>
          <a:lstStyle/>
          <a:p>
            <a:fld id="{1A62D615-7896-4AF4-91FB-16FF81C3E303}" type="slidenum">
              <a:rPr lang="en-US" smtClean="0"/>
              <a:t>6</a:t>
            </a:fld>
            <a:endParaRPr lang="en-US"/>
          </a:p>
        </p:txBody>
      </p:sp>
    </p:spTree>
    <p:extLst>
      <p:ext uri="{BB962C8B-B14F-4D97-AF65-F5344CB8AC3E}">
        <p14:creationId xmlns:p14="http://schemas.microsoft.com/office/powerpoint/2010/main" val="2346733081"/>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u="none" strike="noStrike" kern="1200" baseline="0" dirty="0" smtClean="0">
                <a:solidFill>
                  <a:schemeClr val="tx1"/>
                </a:solidFill>
                <a:latin typeface="+mn-lt"/>
                <a:ea typeface="+mn-ea"/>
                <a:cs typeface="+mn-cs"/>
              </a:rPr>
              <a:t>Fifty-five percent of all IHS facilities are older than 30 years of age. The IHS hospitals, which now average 40 years of age, are almost four times older than U.S. hospitals in general (10.6 years of age). Source: </a:t>
            </a:r>
            <a:r>
              <a:rPr lang="en-US" sz="1200" b="0" i="1" u="none" strike="noStrike" kern="1200" baseline="0" dirty="0" smtClean="0">
                <a:solidFill>
                  <a:schemeClr val="tx1"/>
                </a:solidFill>
                <a:latin typeface="+mn-lt"/>
                <a:ea typeface="+mn-ea"/>
                <a:cs typeface="+mn-cs"/>
              </a:rPr>
              <a:t>Almanac of hospital financial &amp; operating indicators: a comprehensive benchmark of the nation’s hospitals </a:t>
            </a:r>
            <a:r>
              <a:rPr lang="en-US" sz="1200" b="0" i="0" u="none" strike="noStrike" kern="1200" baseline="0" dirty="0" smtClean="0">
                <a:solidFill>
                  <a:schemeClr val="tx1"/>
                </a:solidFill>
                <a:latin typeface="+mn-lt"/>
                <a:ea typeface="+mn-ea"/>
                <a:cs typeface="+mn-cs"/>
              </a:rPr>
              <a:t>(2015 ed., pp. 176-179) </a:t>
            </a:r>
            <a:endParaRPr lang="en-US" dirty="0"/>
          </a:p>
        </p:txBody>
      </p:sp>
      <p:sp>
        <p:nvSpPr>
          <p:cNvPr id="4" name="Slide Number Placeholder 3"/>
          <p:cNvSpPr>
            <a:spLocks noGrp="1"/>
          </p:cNvSpPr>
          <p:nvPr>
            <p:ph type="sldNum" sz="quarter" idx="10"/>
          </p:nvPr>
        </p:nvSpPr>
        <p:spPr/>
        <p:txBody>
          <a:bodyPr/>
          <a:lstStyle/>
          <a:p>
            <a:fld id="{1A62D615-7896-4AF4-91FB-16FF81C3E303}" type="slidenum">
              <a:rPr lang="en-US" smtClean="0"/>
              <a:t>7</a:t>
            </a:fld>
            <a:endParaRPr lang="en-US"/>
          </a:p>
        </p:txBody>
      </p:sp>
    </p:spTree>
    <p:extLst>
      <p:ext uri="{BB962C8B-B14F-4D97-AF65-F5344CB8AC3E}">
        <p14:creationId xmlns:p14="http://schemas.microsoft.com/office/powerpoint/2010/main" val="4017674123"/>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u="none" strike="noStrike" kern="1200" baseline="0" dirty="0" smtClean="0">
                <a:solidFill>
                  <a:schemeClr val="tx1"/>
                </a:solidFill>
                <a:latin typeface="+mn-lt"/>
                <a:ea typeface="+mn-ea"/>
                <a:cs typeface="+mn-cs"/>
              </a:rPr>
              <a:t>The IHS facilities vary widely in age, capacity, design, and function. Some were constructed decades ago before the modern era of medical practice, standards, and codes. Some of the oldest facilities continue in use well past their expected useful life and many older facilities are overcrowded. By contrast, recent IHS facilities are designed for state-of-the art medical practice such as patient/family center models of care. Their internal configuration is updated, which improves productivity and patient flow.</a:t>
            </a:r>
            <a:r>
              <a:rPr lang="en-US" sz="1200" b="1" i="0" u="none" strike="noStrike" kern="1200" baseline="0" dirty="0" smtClean="0">
                <a:solidFill>
                  <a:schemeClr val="tx1"/>
                </a:solidFill>
                <a:latin typeface="+mn-lt"/>
                <a:ea typeface="+mn-ea"/>
                <a:cs typeface="+mn-cs"/>
              </a:rPr>
              <a:t> </a:t>
            </a:r>
            <a:endParaRPr lang="en-US" dirty="0"/>
          </a:p>
        </p:txBody>
      </p:sp>
      <p:sp>
        <p:nvSpPr>
          <p:cNvPr id="4" name="Slide Number Placeholder 3"/>
          <p:cNvSpPr>
            <a:spLocks noGrp="1"/>
          </p:cNvSpPr>
          <p:nvPr>
            <p:ph type="sldNum" sz="quarter" idx="10"/>
          </p:nvPr>
        </p:nvSpPr>
        <p:spPr/>
        <p:txBody>
          <a:bodyPr/>
          <a:lstStyle/>
          <a:p>
            <a:fld id="{1A62D615-7896-4AF4-91FB-16FF81C3E303}" type="slidenum">
              <a:rPr lang="en-US" smtClean="0"/>
              <a:t>8</a:t>
            </a:fld>
            <a:endParaRPr lang="en-US"/>
          </a:p>
        </p:txBody>
      </p:sp>
    </p:spTree>
    <p:extLst>
      <p:ext uri="{BB962C8B-B14F-4D97-AF65-F5344CB8AC3E}">
        <p14:creationId xmlns:p14="http://schemas.microsoft.com/office/powerpoint/2010/main" val="2500212240"/>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effectLst/>
              </a:rPr>
              <a:t>Cheyenne River Health Center, Eagle Butte, SD</a:t>
            </a:r>
          </a:p>
          <a:p>
            <a:r>
              <a:rPr lang="en-US" dirty="0" err="1" smtClean="0">
                <a:effectLst/>
              </a:rPr>
              <a:t>Kayenta</a:t>
            </a:r>
            <a:r>
              <a:rPr lang="en-US" dirty="0" smtClean="0">
                <a:effectLst/>
              </a:rPr>
              <a:t> Health Center, </a:t>
            </a:r>
            <a:r>
              <a:rPr lang="en-US" dirty="0" err="1" smtClean="0">
                <a:effectLst/>
              </a:rPr>
              <a:t>Kayenta</a:t>
            </a:r>
            <a:r>
              <a:rPr lang="en-US" dirty="0" smtClean="0">
                <a:effectLst/>
              </a:rPr>
              <a:t>, AZ</a:t>
            </a:r>
          </a:p>
          <a:p>
            <a:r>
              <a:rPr lang="en-US" dirty="0" smtClean="0">
                <a:effectLst/>
              </a:rPr>
              <a:t>Norton Sound Regional Hospital, Nome, AK</a:t>
            </a:r>
          </a:p>
          <a:p>
            <a:r>
              <a:rPr lang="en-US" dirty="0" smtClean="0">
                <a:effectLst/>
              </a:rPr>
              <a:t>San Carlos Alternative Rural Health Care Center, San Carlos, AZ</a:t>
            </a:r>
          </a:p>
          <a:p>
            <a:endParaRPr lang="en-US" dirty="0"/>
          </a:p>
        </p:txBody>
      </p:sp>
      <p:sp>
        <p:nvSpPr>
          <p:cNvPr id="4" name="Slide Number Placeholder 3"/>
          <p:cNvSpPr>
            <a:spLocks noGrp="1"/>
          </p:cNvSpPr>
          <p:nvPr>
            <p:ph type="sldNum" sz="quarter" idx="10"/>
          </p:nvPr>
        </p:nvSpPr>
        <p:spPr/>
        <p:txBody>
          <a:bodyPr/>
          <a:lstStyle/>
          <a:p>
            <a:fld id="{1A62D615-7896-4AF4-91FB-16FF81C3E303}" type="slidenum">
              <a:rPr lang="en-US" smtClean="0"/>
              <a:t>9</a:t>
            </a:fld>
            <a:endParaRPr lang="en-US"/>
          </a:p>
        </p:txBody>
      </p:sp>
    </p:spTree>
    <p:extLst>
      <p:ext uri="{BB962C8B-B14F-4D97-AF65-F5344CB8AC3E}">
        <p14:creationId xmlns:p14="http://schemas.microsoft.com/office/powerpoint/2010/main" val="4285082897"/>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u="none" strike="noStrike" kern="1200" baseline="0" dirty="0" smtClean="0">
                <a:solidFill>
                  <a:schemeClr val="tx1"/>
                </a:solidFill>
                <a:latin typeface="+mn-lt"/>
                <a:ea typeface="+mn-ea"/>
                <a:cs typeface="+mn-cs"/>
              </a:rPr>
              <a:t>Health Care Facilities Construction Appropriations are the primary source for new or replacement healthcare facilities. The</a:t>
            </a:r>
          </a:p>
          <a:p>
            <a:r>
              <a:rPr lang="en-US" sz="1200" b="0" i="0" u="none" strike="noStrike" kern="1200" baseline="0" dirty="0" smtClean="0">
                <a:solidFill>
                  <a:schemeClr val="tx1"/>
                </a:solidFill>
                <a:latin typeface="+mn-lt"/>
                <a:ea typeface="+mn-ea"/>
                <a:cs typeface="+mn-cs"/>
              </a:rPr>
              <a:t>number, location, layout, design, capacity and other physical features of healthcare facilities are </a:t>
            </a:r>
            <a:r>
              <a:rPr lang="en-US" sz="1200" b="1" i="0" u="none" strike="noStrike" kern="1200" baseline="0" dirty="0" smtClean="0">
                <a:solidFill>
                  <a:schemeClr val="tx1"/>
                </a:solidFill>
                <a:latin typeface="+mn-lt"/>
                <a:ea typeface="+mn-ea"/>
                <a:cs typeface="+mn-cs"/>
              </a:rPr>
              <a:t>essential </a:t>
            </a:r>
            <a:r>
              <a:rPr lang="en-US" sz="1200" b="0" i="0" u="none" strike="noStrike" kern="1200" baseline="0" dirty="0" smtClean="0">
                <a:solidFill>
                  <a:schemeClr val="tx1"/>
                </a:solidFill>
                <a:latin typeface="+mn-lt"/>
                <a:ea typeface="+mn-ea"/>
                <a:cs typeface="+mn-cs"/>
              </a:rPr>
              <a:t>in eliminating health</a:t>
            </a:r>
          </a:p>
          <a:p>
            <a:r>
              <a:rPr lang="en-US" sz="1200" b="0" i="0" u="none" strike="noStrike" kern="1200" baseline="0" dirty="0" smtClean="0">
                <a:solidFill>
                  <a:schemeClr val="tx1"/>
                </a:solidFill>
                <a:latin typeface="+mn-lt"/>
                <a:ea typeface="+mn-ea"/>
                <a:cs typeface="+mn-cs"/>
              </a:rPr>
              <a:t>disparities, improving patient outcomes and increasing Access.</a:t>
            </a:r>
          </a:p>
          <a:p>
            <a:endParaRPr lang="en-US" sz="1200" b="0" i="0" u="none" strike="noStrike" kern="1200" baseline="0" dirty="0" smtClean="0">
              <a:solidFill>
                <a:schemeClr val="tx1"/>
              </a:solidFill>
              <a:latin typeface="+mn-lt"/>
              <a:ea typeface="+mn-ea"/>
              <a:cs typeface="+mn-cs"/>
            </a:endParaRPr>
          </a:p>
          <a:p>
            <a:r>
              <a:rPr lang="en-US" sz="1200" b="0" i="0" u="none" strike="noStrike" kern="1200" baseline="0" dirty="0" smtClean="0">
                <a:solidFill>
                  <a:schemeClr val="tx1"/>
                </a:solidFill>
                <a:latin typeface="+mn-lt"/>
                <a:ea typeface="+mn-ea"/>
                <a:cs typeface="+mn-cs"/>
              </a:rPr>
              <a:t>The absence of an adequate facility frequently results in either treatment not being sought, sought later prompted by worsening symptoms and/or referral of patients to outside communities which significantly increases the cost of patient care and causes travel hardships for many patients and their families.</a:t>
            </a:r>
          </a:p>
          <a:p>
            <a:endParaRPr lang="en-US" sz="1200" b="0" i="0" u="none" strike="noStrike" kern="1200" baseline="0" dirty="0" smtClean="0">
              <a:solidFill>
                <a:schemeClr val="tx1"/>
              </a:solidFill>
              <a:latin typeface="+mn-lt"/>
              <a:ea typeface="+mn-ea"/>
              <a:cs typeface="+mn-cs"/>
            </a:endParaRPr>
          </a:p>
          <a:p>
            <a:r>
              <a:rPr lang="en-US" sz="1200" b="0" i="0" u="none" strike="noStrike" kern="1200" baseline="0" dirty="0" smtClean="0">
                <a:solidFill>
                  <a:schemeClr val="tx1"/>
                </a:solidFill>
                <a:latin typeface="+mn-lt"/>
                <a:ea typeface="+mn-ea"/>
                <a:cs typeface="+mn-cs"/>
              </a:rPr>
              <a:t>At the current appropriations rate (~$110 million/year), a new facility in 2017 would not be replaced for 300 to 400 years.</a:t>
            </a:r>
          </a:p>
          <a:p>
            <a:r>
              <a:rPr lang="en-US" sz="1200" b="0" i="0" u="none" strike="noStrike" kern="1200" baseline="0" dirty="0" smtClean="0">
                <a:solidFill>
                  <a:schemeClr val="tx1"/>
                </a:solidFill>
                <a:latin typeface="+mn-lt"/>
                <a:ea typeface="+mn-ea"/>
                <a:cs typeface="+mn-cs"/>
              </a:rPr>
              <a:t>To replace IHS facilities every 60 years (twice a 30 year design life), would need appropriations of ~$500 million/annually.</a:t>
            </a:r>
          </a:p>
          <a:p>
            <a:r>
              <a:rPr lang="en-US" sz="1200" b="0" i="0" u="none" strike="noStrike" kern="1200" baseline="0" dirty="0" smtClean="0">
                <a:solidFill>
                  <a:schemeClr val="tx1"/>
                </a:solidFill>
                <a:latin typeface="+mn-lt"/>
                <a:ea typeface="+mn-ea"/>
                <a:cs typeface="+mn-cs"/>
              </a:rPr>
              <a:t>The IHS would need appropriations of ~$1 Billion/annually to reduce the need by 95% by 2040.</a:t>
            </a:r>
          </a:p>
          <a:p>
            <a:r>
              <a:rPr lang="en-US" sz="1200" b="0" i="0" u="none" strike="noStrike" kern="1200" baseline="0" dirty="0" smtClean="0">
                <a:solidFill>
                  <a:schemeClr val="tx1"/>
                </a:solidFill>
                <a:latin typeface="+mn-lt"/>
                <a:ea typeface="+mn-ea"/>
                <a:cs typeface="+mn-cs"/>
              </a:rPr>
              <a:t>IHS would need HCFC appropriations of ~$750 million/annually to match the U.S. expenditures in healthcare facility construction.</a:t>
            </a:r>
          </a:p>
          <a:p>
            <a:r>
              <a:rPr lang="en-US" sz="1200" b="0" i="0" u="none" strike="noStrike" kern="1200" baseline="0" dirty="0" smtClean="0">
                <a:solidFill>
                  <a:schemeClr val="tx1"/>
                </a:solidFill>
                <a:latin typeface="+mn-lt"/>
                <a:ea typeface="+mn-ea"/>
                <a:cs typeface="+mn-cs"/>
              </a:rPr>
              <a:t>Without a sufficient, consistent, and re-occurring appropriations the entire IHS system is unsustainable.</a:t>
            </a:r>
            <a:endParaRPr lang="en-US" dirty="0"/>
          </a:p>
        </p:txBody>
      </p:sp>
      <p:sp>
        <p:nvSpPr>
          <p:cNvPr id="4" name="Slide Number Placeholder 3"/>
          <p:cNvSpPr>
            <a:spLocks noGrp="1"/>
          </p:cNvSpPr>
          <p:nvPr>
            <p:ph type="sldNum" sz="quarter" idx="10"/>
          </p:nvPr>
        </p:nvSpPr>
        <p:spPr/>
        <p:txBody>
          <a:bodyPr/>
          <a:lstStyle/>
          <a:p>
            <a:fld id="{1A62D615-7896-4AF4-91FB-16FF81C3E303}" type="slidenum">
              <a:rPr lang="en-US" smtClean="0"/>
              <a:t>10</a:t>
            </a:fld>
            <a:endParaRPr lang="en-US"/>
          </a:p>
        </p:txBody>
      </p:sp>
    </p:spTree>
    <p:extLst>
      <p:ext uri="{BB962C8B-B14F-4D97-AF65-F5344CB8AC3E}">
        <p14:creationId xmlns:p14="http://schemas.microsoft.com/office/powerpoint/2010/main" val="1034106032"/>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u="none" strike="noStrike" kern="1200" baseline="0" dirty="0" smtClean="0">
                <a:solidFill>
                  <a:schemeClr val="tx1"/>
                </a:solidFill>
                <a:latin typeface="+mn-lt"/>
                <a:ea typeface="+mn-ea"/>
                <a:cs typeface="+mn-cs"/>
              </a:rPr>
              <a:t>The table shows facility need in square feet and estimated cost by IHS Area in 2016. The data is based on IHS Health Facilities Data System existing program space, the Health System Planning recommended space, approved Planning Documents, and the Facilities Budget Estimating System.</a:t>
            </a:r>
          </a:p>
          <a:p>
            <a:endParaRPr lang="en-US" sz="1200" b="0" i="0" u="none" strike="noStrike" kern="1200" baseline="0" dirty="0" smtClean="0">
              <a:solidFill>
                <a:schemeClr val="tx1"/>
              </a:solidFill>
              <a:latin typeface="+mn-lt"/>
              <a:ea typeface="+mn-ea"/>
              <a:cs typeface="+mn-cs"/>
            </a:endParaRPr>
          </a:p>
          <a:p>
            <a:r>
              <a:rPr lang="en-US" sz="1200" b="1" i="0" u="none" strike="noStrike" kern="1200" baseline="0" dirty="0" smtClean="0">
                <a:solidFill>
                  <a:schemeClr val="tx1"/>
                </a:solidFill>
                <a:latin typeface="+mn-lt"/>
                <a:ea typeface="+mn-ea"/>
                <a:cs typeface="+mn-cs"/>
              </a:rPr>
              <a:t>The Importance of the Facility Environment to Patient Outcomes</a:t>
            </a:r>
          </a:p>
          <a:p>
            <a:r>
              <a:rPr lang="en-US" sz="1200" b="0" i="0" u="none" strike="noStrike" kern="1200" baseline="0" dirty="0" smtClean="0">
                <a:solidFill>
                  <a:schemeClr val="tx1"/>
                </a:solidFill>
                <a:latin typeface="+mn-lt"/>
                <a:ea typeface="+mn-ea"/>
                <a:cs typeface="+mn-cs"/>
              </a:rPr>
              <a:t>The healthcare physical environment has long been recognized as having a substantial impact on patient care experiences and outcomes. There is overwhelming rigorous research, more than 600 credible studies, that link the physical environment of care to health outcomes. The impact of the healthcare facility physical environment on the occupants is significant.</a:t>
            </a:r>
          </a:p>
          <a:p>
            <a:endParaRPr lang="en-US" dirty="0"/>
          </a:p>
        </p:txBody>
      </p:sp>
      <p:sp>
        <p:nvSpPr>
          <p:cNvPr id="4" name="Slide Number Placeholder 3"/>
          <p:cNvSpPr>
            <a:spLocks noGrp="1"/>
          </p:cNvSpPr>
          <p:nvPr>
            <p:ph type="sldNum" sz="quarter" idx="10"/>
          </p:nvPr>
        </p:nvSpPr>
        <p:spPr/>
        <p:txBody>
          <a:bodyPr/>
          <a:lstStyle/>
          <a:p>
            <a:fld id="{1A62D615-7896-4AF4-91FB-16FF81C3E303}" type="slidenum">
              <a:rPr lang="en-US" smtClean="0"/>
              <a:t>12</a:t>
            </a:fld>
            <a:endParaRPr lang="en-US"/>
          </a:p>
        </p:txBody>
      </p:sp>
    </p:spTree>
    <p:extLst>
      <p:ext uri="{BB962C8B-B14F-4D97-AF65-F5344CB8AC3E}">
        <p14:creationId xmlns:p14="http://schemas.microsoft.com/office/powerpoint/2010/main" val="2147150035"/>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u="none" strike="noStrike" kern="1200" baseline="0" dirty="0" smtClean="0">
                <a:solidFill>
                  <a:schemeClr val="tx1"/>
                </a:solidFill>
                <a:latin typeface="+mn-lt"/>
                <a:ea typeface="+mn-ea"/>
                <a:cs typeface="+mn-cs"/>
              </a:rPr>
              <a:t>Maintenance and improvement (M&amp;I) funds are the primary source for maintenance, repair, and improvements for facilities which house IHS funded programs, whether provided directly or through P.L. 93-638 contracts/compacts. The FY-2017 and 18 Maintenance and Improvement (M&amp;I) funding is $75.7 million which is a 2.9% increase from 2016. The M&amp;I program funding is distributed through a formula allocation methodology</a:t>
            </a:r>
          </a:p>
          <a:p>
            <a:endParaRPr lang="en-US" sz="1200" b="0" i="0" u="none" strike="noStrike" kern="1200" baseline="0" dirty="0" smtClean="0">
              <a:solidFill>
                <a:schemeClr val="tx1"/>
              </a:solidFill>
              <a:latin typeface="+mn-lt"/>
              <a:ea typeface="+mn-ea"/>
              <a:cs typeface="+mn-cs"/>
            </a:endParaRPr>
          </a:p>
          <a:p>
            <a:r>
              <a:rPr lang="en-US" sz="1200" b="0" i="0" u="none" strike="noStrike" kern="1200" baseline="0" dirty="0" smtClean="0">
                <a:solidFill>
                  <a:schemeClr val="tx1"/>
                </a:solidFill>
                <a:latin typeface="+mn-lt"/>
                <a:ea typeface="+mn-ea"/>
                <a:cs typeface="+mn-cs"/>
              </a:rPr>
              <a:t>Adequate funding is essential to ensure functional health care facilities that meet building/life safety codes, conform to laws and regulations and satisfy accreditation standards. From 2007 to 2015, M&amp;I appropriations remained flat at about $53 million annually. Funding for facilities maintenance began to dip below sustainment levels in 2011 and by 2015 was only about 80% of the amount required to properly maintain the existing facilities.</a:t>
            </a:r>
            <a:endParaRPr lang="en-US" dirty="0"/>
          </a:p>
        </p:txBody>
      </p:sp>
      <p:sp>
        <p:nvSpPr>
          <p:cNvPr id="4" name="Slide Number Placeholder 3"/>
          <p:cNvSpPr>
            <a:spLocks noGrp="1"/>
          </p:cNvSpPr>
          <p:nvPr>
            <p:ph type="sldNum" sz="quarter" idx="10"/>
          </p:nvPr>
        </p:nvSpPr>
        <p:spPr/>
        <p:txBody>
          <a:bodyPr/>
          <a:lstStyle/>
          <a:p>
            <a:fld id="{1A62D615-7896-4AF4-91FB-16FF81C3E303}" type="slidenum">
              <a:rPr lang="en-US" smtClean="0"/>
              <a:t>13</a:t>
            </a:fld>
            <a:endParaRPr lang="en-US"/>
          </a:p>
        </p:txBody>
      </p:sp>
    </p:spTree>
    <p:extLst>
      <p:ext uri="{BB962C8B-B14F-4D97-AF65-F5344CB8AC3E}">
        <p14:creationId xmlns:p14="http://schemas.microsoft.com/office/powerpoint/2010/main" val="1638506762"/>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u="none" strike="noStrike" kern="1200" baseline="0" dirty="0" smtClean="0">
                <a:solidFill>
                  <a:schemeClr val="tx1"/>
                </a:solidFill>
                <a:latin typeface="+mn-lt"/>
                <a:ea typeface="+mn-ea"/>
                <a:cs typeface="+mn-cs"/>
              </a:rPr>
              <a:t>Funds appropriated for water supply and waste disposal facilities are under the Sanitation Facilities Construction (SFC) line item. Projects are cooperatively developed and transferred to Tribes who assume responsibility for the operation of safe water, wastewater, and solid waste systems, and related support facilities.</a:t>
            </a:r>
          </a:p>
          <a:p>
            <a:endParaRPr lang="en-US" sz="1200" b="0" i="0" u="none" strike="noStrike" kern="1200" baseline="0" dirty="0" smtClean="0">
              <a:solidFill>
                <a:schemeClr val="tx1"/>
              </a:solidFill>
              <a:latin typeface="+mn-lt"/>
              <a:ea typeface="+mn-ea"/>
              <a:cs typeface="+mn-cs"/>
            </a:endParaRPr>
          </a:p>
          <a:p>
            <a:r>
              <a:rPr lang="en-US" sz="1200" b="0" i="0" u="none" strike="noStrike" kern="1200" baseline="0" dirty="0" smtClean="0">
                <a:solidFill>
                  <a:schemeClr val="tx1"/>
                </a:solidFill>
                <a:latin typeface="+mn-lt"/>
                <a:ea typeface="+mn-ea"/>
                <a:cs typeface="+mn-cs"/>
              </a:rPr>
              <a:t>The sanitation project need is almost $3.4 billion, which includes 171,674 homes that are in need of some form of sanitation facility improvement.</a:t>
            </a:r>
            <a:endParaRPr lang="en-US" dirty="0"/>
          </a:p>
        </p:txBody>
      </p:sp>
      <p:sp>
        <p:nvSpPr>
          <p:cNvPr id="4" name="Slide Number Placeholder 3"/>
          <p:cNvSpPr>
            <a:spLocks noGrp="1"/>
          </p:cNvSpPr>
          <p:nvPr>
            <p:ph type="sldNum" sz="quarter" idx="10"/>
          </p:nvPr>
        </p:nvSpPr>
        <p:spPr/>
        <p:txBody>
          <a:bodyPr/>
          <a:lstStyle/>
          <a:p>
            <a:fld id="{1A62D615-7896-4AF4-91FB-16FF81C3E303}" type="slidenum">
              <a:rPr lang="en-US" smtClean="0"/>
              <a:t>14</a:t>
            </a:fld>
            <a:endParaRPr lang="en-US"/>
          </a:p>
        </p:txBody>
      </p:sp>
    </p:spTree>
    <p:extLst>
      <p:ext uri="{BB962C8B-B14F-4D97-AF65-F5344CB8AC3E}">
        <p14:creationId xmlns:p14="http://schemas.microsoft.com/office/powerpoint/2010/main" val="1724521060"/>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u="none" strike="noStrike" kern="1200" baseline="0" dirty="0" smtClean="0">
                <a:solidFill>
                  <a:schemeClr val="tx1"/>
                </a:solidFill>
                <a:latin typeface="+mn-lt"/>
                <a:ea typeface="+mn-ea"/>
                <a:cs typeface="+mn-cs"/>
              </a:rPr>
              <a:t>The IHS partners with Tribes or Tribal organizations (T/TO) in Joint Venture Construction Projects where a T/TO would acquire, construct, or renovate a health care facility and lease it to the IHS, at no cost, for a period of 20 years. Participants in this competitive program are selected from among eligible applicants who agree to provide an appropriate facility. The facility may be an inpatient or outpatient facility. The Tribe must use Tribal, private or other available (non-IHS) funds to design and construct the facility. In return the IHS will submit requests to Congress for the staff, operations, and maintenance funding of the facility per the Joint Venture Agreement.</a:t>
            </a:r>
            <a:endParaRPr lang="en-US" dirty="0"/>
          </a:p>
        </p:txBody>
      </p:sp>
      <p:sp>
        <p:nvSpPr>
          <p:cNvPr id="4" name="Slide Number Placeholder 3"/>
          <p:cNvSpPr>
            <a:spLocks noGrp="1"/>
          </p:cNvSpPr>
          <p:nvPr>
            <p:ph type="sldNum" sz="quarter" idx="10"/>
          </p:nvPr>
        </p:nvSpPr>
        <p:spPr/>
        <p:txBody>
          <a:bodyPr/>
          <a:lstStyle/>
          <a:p>
            <a:fld id="{1A62D615-7896-4AF4-91FB-16FF81C3E303}" type="slidenum">
              <a:rPr lang="en-US" smtClean="0"/>
              <a:t>16</a:t>
            </a:fld>
            <a:endParaRPr lang="en-US"/>
          </a:p>
        </p:txBody>
      </p:sp>
    </p:spTree>
    <p:extLst>
      <p:ext uri="{BB962C8B-B14F-4D97-AF65-F5344CB8AC3E}">
        <p14:creationId xmlns:p14="http://schemas.microsoft.com/office/powerpoint/2010/main" val="1756681099"/>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effectLst/>
              </a:rPr>
              <a:t>Cherokee Nation - Vinita Cherokee Health Center, Vinita, OK</a:t>
            </a:r>
          </a:p>
          <a:p>
            <a:r>
              <a:rPr lang="en-US" dirty="0" smtClean="0">
                <a:effectLst/>
              </a:rPr>
              <a:t>Chickasaw Nation - Ardmore Indian Health Center, Ardmore, OK</a:t>
            </a:r>
          </a:p>
          <a:p>
            <a:r>
              <a:rPr lang="en-US" dirty="0" smtClean="0">
                <a:effectLst/>
              </a:rPr>
              <a:t>Chickasaw Nation - Tishomingo Indian Health Center, Tishomingo, OK</a:t>
            </a:r>
          </a:p>
          <a:p>
            <a:r>
              <a:rPr lang="en-US" dirty="0" smtClean="0">
                <a:effectLst/>
              </a:rPr>
              <a:t>Southcentral Foundation Valley Native Primary Care Center, Wasilla, AK</a:t>
            </a:r>
          </a:p>
          <a:p>
            <a:r>
              <a:rPr lang="en-US" dirty="0" smtClean="0">
                <a:effectLst/>
              </a:rPr>
              <a:t>Tanana Chiefs Conference, Fairbanks, AK</a:t>
            </a:r>
          </a:p>
          <a:p>
            <a:endParaRPr lang="en-US" dirty="0"/>
          </a:p>
        </p:txBody>
      </p:sp>
      <p:sp>
        <p:nvSpPr>
          <p:cNvPr id="4" name="Slide Number Placeholder 3"/>
          <p:cNvSpPr>
            <a:spLocks noGrp="1"/>
          </p:cNvSpPr>
          <p:nvPr>
            <p:ph type="sldNum" sz="quarter" idx="10"/>
          </p:nvPr>
        </p:nvSpPr>
        <p:spPr/>
        <p:txBody>
          <a:bodyPr/>
          <a:lstStyle/>
          <a:p>
            <a:fld id="{1A62D615-7896-4AF4-91FB-16FF81C3E303}" type="slidenum">
              <a:rPr lang="en-US" smtClean="0"/>
              <a:t>17</a:t>
            </a:fld>
            <a:endParaRPr lang="en-US"/>
          </a:p>
        </p:txBody>
      </p:sp>
    </p:spTree>
    <p:extLst>
      <p:ext uri="{BB962C8B-B14F-4D97-AF65-F5344CB8AC3E}">
        <p14:creationId xmlns:p14="http://schemas.microsoft.com/office/powerpoint/2010/main" val="815201806"/>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i="0" u="none" strike="noStrike" kern="1200" baseline="0" dirty="0" smtClean="0">
                <a:solidFill>
                  <a:schemeClr val="tx1"/>
                </a:solidFill>
                <a:latin typeface="+mn-lt"/>
                <a:ea typeface="+mn-ea"/>
                <a:cs typeface="+mn-cs"/>
              </a:rPr>
              <a:t>Legislative Requirements: </a:t>
            </a:r>
            <a:r>
              <a:rPr lang="en-US" sz="1200" b="0" i="0" u="none" strike="noStrike" kern="1200" baseline="0" dirty="0" smtClean="0">
                <a:solidFill>
                  <a:schemeClr val="tx1"/>
                </a:solidFill>
                <a:latin typeface="+mn-lt"/>
                <a:ea typeface="+mn-ea"/>
                <a:cs typeface="+mn-cs"/>
              </a:rPr>
              <a:t>Funding can be provided only to eligible applicants who meet the program criteria and can demonstrate compliance with the following:</a:t>
            </a:r>
          </a:p>
          <a:p>
            <a:endParaRPr lang="en-US" sz="1200" b="0" i="0" u="none" strike="noStrike" kern="1200" baseline="0" dirty="0" smtClean="0">
              <a:solidFill>
                <a:schemeClr val="tx1"/>
              </a:solidFill>
              <a:latin typeface="+mn-lt"/>
              <a:ea typeface="+mn-ea"/>
              <a:cs typeface="+mn-cs"/>
            </a:endParaRPr>
          </a:p>
          <a:p>
            <a:r>
              <a:rPr lang="en-US" sz="1200" b="0" i="0" u="none" strike="noStrike" kern="1200" baseline="0" dirty="0" smtClean="0">
                <a:solidFill>
                  <a:schemeClr val="tx1"/>
                </a:solidFill>
                <a:latin typeface="+mn-lt"/>
                <a:ea typeface="+mn-ea"/>
                <a:cs typeface="+mn-cs"/>
              </a:rPr>
              <a:t> Funding, under this authority, may be provided </a:t>
            </a:r>
            <a:r>
              <a:rPr lang="en-US" sz="1200" b="1" i="0" u="none" strike="noStrike" kern="1200" baseline="0" dirty="0" smtClean="0">
                <a:solidFill>
                  <a:schemeClr val="tx1"/>
                </a:solidFill>
                <a:latin typeface="+mn-lt"/>
                <a:ea typeface="+mn-ea"/>
                <a:cs typeface="+mn-cs"/>
              </a:rPr>
              <a:t>Only </a:t>
            </a:r>
            <a:r>
              <a:rPr lang="en-US" sz="1200" b="0" i="0" u="none" strike="noStrike" kern="1200" baseline="0" dirty="0" smtClean="0">
                <a:solidFill>
                  <a:schemeClr val="tx1"/>
                </a:solidFill>
                <a:latin typeface="+mn-lt"/>
                <a:ea typeface="+mn-ea"/>
                <a:cs typeface="+mn-cs"/>
              </a:rPr>
              <a:t>to a Federally recognized Indian tribe or tribal organization, who </a:t>
            </a:r>
            <a:r>
              <a:rPr lang="en-US" sz="1200" b="1" i="0" u="none" strike="noStrike" kern="1200" baseline="0" dirty="0" smtClean="0">
                <a:solidFill>
                  <a:schemeClr val="tx1"/>
                </a:solidFill>
                <a:latin typeface="+mn-lt"/>
                <a:ea typeface="+mn-ea"/>
                <a:cs typeface="+mn-cs"/>
              </a:rPr>
              <a:t>Operates An Indian Health Care Facility Pursuant </a:t>
            </a:r>
            <a:r>
              <a:rPr lang="en-US" sz="1200" b="0" i="0" u="none" strike="noStrike" kern="1200" baseline="0" dirty="0" smtClean="0">
                <a:solidFill>
                  <a:schemeClr val="tx1"/>
                </a:solidFill>
                <a:latin typeface="+mn-lt"/>
                <a:ea typeface="+mn-ea"/>
                <a:cs typeface="+mn-cs"/>
              </a:rPr>
              <a:t>to a </a:t>
            </a:r>
            <a:r>
              <a:rPr lang="en-US" sz="1200" b="1" i="0" u="none" strike="noStrike" kern="1200" baseline="0" dirty="0" smtClean="0">
                <a:solidFill>
                  <a:schemeClr val="tx1"/>
                </a:solidFill>
                <a:latin typeface="+mn-lt"/>
                <a:ea typeface="+mn-ea"/>
                <a:cs typeface="+mn-cs"/>
              </a:rPr>
              <a:t>Health Care Services Contract </a:t>
            </a:r>
            <a:r>
              <a:rPr lang="en-US" sz="1200" b="0" i="0" u="none" strike="noStrike" kern="1200" baseline="0" dirty="0" smtClean="0">
                <a:solidFill>
                  <a:schemeClr val="tx1"/>
                </a:solidFill>
                <a:latin typeface="+mn-lt"/>
                <a:ea typeface="+mn-ea"/>
                <a:cs typeface="+mn-cs"/>
              </a:rPr>
              <a:t>entered into </a:t>
            </a:r>
            <a:r>
              <a:rPr lang="en-US" sz="1200" b="1" i="0" u="none" strike="noStrike" kern="1200" baseline="0" dirty="0" smtClean="0">
                <a:solidFill>
                  <a:schemeClr val="tx1"/>
                </a:solidFill>
                <a:latin typeface="+mn-lt"/>
                <a:ea typeface="+mn-ea"/>
                <a:cs typeface="+mn-cs"/>
              </a:rPr>
              <a:t>Under </a:t>
            </a:r>
            <a:r>
              <a:rPr lang="en-US" sz="1200" b="0" i="0" u="none" strike="noStrike" kern="1200" baseline="0" dirty="0" smtClean="0">
                <a:solidFill>
                  <a:schemeClr val="tx1"/>
                </a:solidFill>
                <a:latin typeface="+mn-lt"/>
                <a:ea typeface="+mn-ea"/>
                <a:cs typeface="+mn-cs"/>
              </a:rPr>
              <a:t>The Indian Self-Determination and Education Assistance Act, </a:t>
            </a:r>
            <a:r>
              <a:rPr lang="en-US" sz="1200" b="1" i="0" u="none" strike="noStrike" kern="1200" baseline="0" dirty="0" smtClean="0">
                <a:solidFill>
                  <a:schemeClr val="tx1"/>
                </a:solidFill>
                <a:latin typeface="+mn-lt"/>
                <a:ea typeface="+mn-ea"/>
                <a:cs typeface="+mn-cs"/>
              </a:rPr>
              <a:t>P.L. 93-638</a:t>
            </a:r>
            <a:r>
              <a:rPr lang="en-US" sz="1200" b="0" i="0" u="none" strike="noStrike" kern="1200" baseline="0" dirty="0" smtClean="0">
                <a:solidFill>
                  <a:schemeClr val="tx1"/>
                </a:solidFill>
                <a:latin typeface="+mn-lt"/>
                <a:ea typeface="+mn-ea"/>
                <a:cs typeface="+mn-cs"/>
              </a:rPr>
              <a:t>, when:</a:t>
            </a:r>
          </a:p>
          <a:p>
            <a:r>
              <a:rPr lang="en-US" sz="1200" b="0" i="0" u="none" strike="noStrike" kern="1200" baseline="0" dirty="0" smtClean="0">
                <a:solidFill>
                  <a:schemeClr val="tx1"/>
                </a:solidFill>
                <a:latin typeface="+mn-lt"/>
                <a:ea typeface="+mn-ea"/>
                <a:cs typeface="+mn-cs"/>
              </a:rPr>
              <a:t>	o the facility is not owned or constructed by the IHS; or</a:t>
            </a:r>
          </a:p>
          <a:p>
            <a:r>
              <a:rPr lang="en-US" sz="1200" b="0" i="0" u="none" strike="noStrike" kern="1200" baseline="0" dirty="0" smtClean="0">
                <a:solidFill>
                  <a:schemeClr val="tx1"/>
                </a:solidFill>
                <a:latin typeface="+mn-lt"/>
                <a:ea typeface="+mn-ea"/>
                <a:cs typeface="+mn-cs"/>
              </a:rPr>
              <a:t>	o the facility was not originally owned or constructed by the IHS and transferred to the tribe.</a:t>
            </a:r>
          </a:p>
          <a:p>
            <a:endParaRPr lang="en-US" sz="1200" b="0" i="0" u="none" strike="noStrike" kern="1200" baseline="0" dirty="0" smtClean="0">
              <a:solidFill>
                <a:schemeClr val="tx1"/>
              </a:solidFill>
              <a:latin typeface="+mn-lt"/>
              <a:ea typeface="+mn-ea"/>
              <a:cs typeface="+mn-cs"/>
            </a:endParaRPr>
          </a:p>
          <a:p>
            <a:r>
              <a:rPr lang="en-US" sz="1200" b="0" i="0" u="none" strike="noStrike" kern="1200" baseline="0" dirty="0" smtClean="0">
                <a:solidFill>
                  <a:schemeClr val="tx1"/>
                </a:solidFill>
                <a:latin typeface="+mn-lt"/>
                <a:ea typeface="+mn-ea"/>
                <a:cs typeface="+mn-cs"/>
              </a:rPr>
              <a:t> The ambulatory health care facility in the proposed project is located apart from a hospital, and is not contiguous or immediately adjacent to a hospital.</a:t>
            </a:r>
          </a:p>
          <a:p>
            <a:endParaRPr lang="en-US" sz="1200" b="0" i="0" u="none" strike="noStrike" kern="1200" baseline="0" dirty="0" smtClean="0">
              <a:solidFill>
                <a:schemeClr val="tx1"/>
              </a:solidFill>
              <a:latin typeface="+mn-lt"/>
              <a:ea typeface="+mn-ea"/>
              <a:cs typeface="+mn-cs"/>
            </a:endParaRPr>
          </a:p>
          <a:p>
            <a:r>
              <a:rPr lang="en-US" sz="1200" b="0" i="0" u="none" strike="noStrike" kern="1200" baseline="0" dirty="0" smtClean="0">
                <a:solidFill>
                  <a:schemeClr val="tx1"/>
                </a:solidFill>
                <a:latin typeface="+mn-lt"/>
                <a:ea typeface="+mn-ea"/>
                <a:cs typeface="+mn-cs"/>
              </a:rPr>
              <a:t> The proposed project has not received any funding already under Section 301 or Section 307 of P.L. 94-437.</a:t>
            </a:r>
          </a:p>
          <a:p>
            <a:endParaRPr lang="en-US" sz="1200" b="0" i="0" u="none" strike="noStrike" kern="1200" baseline="0" dirty="0" smtClean="0">
              <a:solidFill>
                <a:schemeClr val="tx1"/>
              </a:solidFill>
              <a:latin typeface="+mn-lt"/>
              <a:ea typeface="+mn-ea"/>
              <a:cs typeface="+mn-cs"/>
            </a:endParaRPr>
          </a:p>
          <a:p>
            <a:r>
              <a:rPr lang="en-US" sz="1200" b="0" i="0" u="none" strike="noStrike" kern="1200" baseline="0" dirty="0" smtClean="0">
                <a:solidFill>
                  <a:schemeClr val="tx1"/>
                </a:solidFill>
                <a:latin typeface="+mn-lt"/>
                <a:ea typeface="+mn-ea"/>
                <a:cs typeface="+mn-cs"/>
              </a:rPr>
              <a:t> Upon completion of the proposed project, the health care facility will:</a:t>
            </a:r>
          </a:p>
          <a:p>
            <a:r>
              <a:rPr lang="en-US" sz="1200" b="0" i="0" u="none" strike="noStrike" kern="1200" baseline="0" dirty="0" smtClean="0">
                <a:solidFill>
                  <a:schemeClr val="tx1"/>
                </a:solidFill>
                <a:latin typeface="+mn-lt"/>
                <a:ea typeface="+mn-ea"/>
                <a:cs typeface="+mn-cs"/>
              </a:rPr>
              <a:t>	o have a total capacity appropriate for its projected service population;</a:t>
            </a:r>
          </a:p>
          <a:p>
            <a:r>
              <a:rPr lang="en-US" sz="1200" b="0" i="0" u="none" strike="noStrike" kern="1200" baseline="0" dirty="0" smtClean="0">
                <a:solidFill>
                  <a:schemeClr val="tx1"/>
                </a:solidFill>
                <a:latin typeface="+mn-lt"/>
                <a:ea typeface="+mn-ea"/>
                <a:cs typeface="+mn-cs"/>
              </a:rPr>
              <a:t>	o serve no less than 500 eligible Indians annually; and</a:t>
            </a:r>
          </a:p>
          <a:p>
            <a:r>
              <a:rPr lang="en-US" sz="1200" b="0" i="0" u="none" strike="noStrike" kern="1200" baseline="0" dirty="0" smtClean="0">
                <a:solidFill>
                  <a:schemeClr val="tx1"/>
                </a:solidFill>
                <a:latin typeface="+mn-lt"/>
                <a:ea typeface="+mn-ea"/>
                <a:cs typeface="+mn-cs"/>
              </a:rPr>
              <a:t>	o provide ambulatory care in a service area (specified in the services contract entered into under the P.L. 93-638) having not less than 2,000 eligible Indians. For the purposes of carrying out the SAP, the condition containing the phrase</a:t>
            </a:r>
          </a:p>
          <a:p>
            <a:endParaRPr lang="en-US" sz="1200" b="0" i="0" u="none" strike="noStrike" kern="1200" baseline="0" dirty="0" smtClean="0">
              <a:solidFill>
                <a:schemeClr val="tx1"/>
              </a:solidFill>
              <a:latin typeface="+mn-lt"/>
              <a:ea typeface="+mn-ea"/>
              <a:cs typeface="+mn-cs"/>
            </a:endParaRPr>
          </a:p>
          <a:p>
            <a:r>
              <a:rPr lang="en-US" sz="1200" b="0" i="0" u="none" strike="noStrike" kern="1200" baseline="0" dirty="0" smtClean="0">
                <a:solidFill>
                  <a:schemeClr val="tx1"/>
                </a:solidFill>
                <a:latin typeface="+mn-lt"/>
                <a:ea typeface="+mn-ea"/>
                <a:cs typeface="+mn-cs"/>
              </a:rPr>
              <a:t> Be competitively selected from applications submitted in accordance with published selection criteria.</a:t>
            </a:r>
          </a:p>
          <a:p>
            <a:endParaRPr lang="en-US" sz="1200" b="0" i="0" u="none" strike="noStrike" kern="1200" baseline="0" dirty="0" smtClean="0">
              <a:solidFill>
                <a:schemeClr val="tx1"/>
              </a:solidFill>
              <a:latin typeface="+mn-lt"/>
              <a:ea typeface="+mn-ea"/>
              <a:cs typeface="+mn-cs"/>
            </a:endParaRPr>
          </a:p>
          <a:p>
            <a:r>
              <a:rPr lang="en-US" sz="1200" b="0" i="0" u="none" strike="noStrike" kern="1200" baseline="0" dirty="0" smtClean="0">
                <a:solidFill>
                  <a:schemeClr val="tx1"/>
                </a:solidFill>
                <a:latin typeface="+mn-lt"/>
                <a:ea typeface="+mn-ea"/>
                <a:cs typeface="+mn-cs"/>
              </a:rPr>
              <a:t> Must be able to provide reasonable assurances, that upon completion of the proposed project, the applicant will:</a:t>
            </a:r>
          </a:p>
          <a:p>
            <a:r>
              <a:rPr lang="en-US" sz="1200" b="0" i="0" u="none" strike="noStrike" kern="1200" baseline="0" dirty="0" smtClean="0">
                <a:solidFill>
                  <a:schemeClr val="tx1"/>
                </a:solidFill>
                <a:latin typeface="+mn-lt"/>
                <a:ea typeface="+mn-ea"/>
                <a:cs typeface="+mn-cs"/>
              </a:rPr>
              <a:t>	o have adequate financial support available for providing the services at the health care facility;</a:t>
            </a:r>
          </a:p>
          <a:p>
            <a:r>
              <a:rPr lang="en-US" sz="1200" b="0" i="0" u="none" strike="noStrike" kern="1200" baseline="0" dirty="0" smtClean="0">
                <a:solidFill>
                  <a:schemeClr val="tx1"/>
                </a:solidFill>
                <a:latin typeface="+mn-lt"/>
                <a:ea typeface="+mn-ea"/>
                <a:cs typeface="+mn-cs"/>
              </a:rPr>
              <a:t>	o make the health care facility available to eligible Indians without regard to ability to pay or source of payment; and</a:t>
            </a:r>
          </a:p>
          <a:p>
            <a:r>
              <a:rPr lang="en-US" sz="1200" b="0" i="0" u="none" strike="noStrike" kern="1200" baseline="0" dirty="0" smtClean="0">
                <a:solidFill>
                  <a:schemeClr val="tx1"/>
                </a:solidFill>
                <a:latin typeface="+mn-lt"/>
                <a:ea typeface="+mn-ea"/>
                <a:cs typeface="+mn-cs"/>
              </a:rPr>
              <a:t>	o provide services to non-eligible persons on a cost basis, in accordance with Federal Law, without diminishing the quality or quantity of services provided to eligible Indians.</a:t>
            </a:r>
          </a:p>
          <a:p>
            <a:endParaRPr lang="en-US" sz="1200" b="0" i="0" u="none" strike="noStrike" kern="1200" baseline="0" dirty="0" smtClean="0">
              <a:solidFill>
                <a:schemeClr val="tx1"/>
              </a:solidFill>
              <a:latin typeface="+mn-lt"/>
              <a:ea typeface="+mn-ea"/>
              <a:cs typeface="+mn-cs"/>
            </a:endParaRPr>
          </a:p>
          <a:p>
            <a:r>
              <a:rPr lang="en-US" sz="1200" b="0" i="0" u="none" strike="noStrike" kern="1200" baseline="0" dirty="0" smtClean="0">
                <a:solidFill>
                  <a:schemeClr val="tx1"/>
                </a:solidFill>
                <a:latin typeface="+mn-lt"/>
                <a:ea typeface="+mn-ea"/>
                <a:cs typeface="+mn-cs"/>
              </a:rPr>
              <a:t> A need exists for increased ambulatory health care services.</a:t>
            </a:r>
          </a:p>
          <a:p>
            <a:endParaRPr lang="en-US" sz="1200" b="0" i="0" u="none" strike="noStrike" kern="1200" baseline="0" dirty="0" smtClean="0">
              <a:solidFill>
                <a:schemeClr val="tx1"/>
              </a:solidFill>
              <a:latin typeface="+mn-lt"/>
              <a:ea typeface="+mn-ea"/>
              <a:cs typeface="+mn-cs"/>
            </a:endParaRPr>
          </a:p>
          <a:p>
            <a:r>
              <a:rPr lang="en-US" sz="1200" b="0" i="0" u="none" strike="noStrike" kern="1200" baseline="0" dirty="0" smtClean="0">
                <a:solidFill>
                  <a:schemeClr val="tx1"/>
                </a:solidFill>
                <a:latin typeface="+mn-lt"/>
                <a:ea typeface="+mn-ea"/>
                <a:cs typeface="+mn-cs"/>
              </a:rPr>
              <a:t> Currently, there is insufficient capacity to deliver needed services.</a:t>
            </a:r>
            <a:endParaRPr lang="en-US" dirty="0"/>
          </a:p>
        </p:txBody>
      </p:sp>
      <p:sp>
        <p:nvSpPr>
          <p:cNvPr id="4" name="Slide Number Placeholder 3"/>
          <p:cNvSpPr>
            <a:spLocks noGrp="1"/>
          </p:cNvSpPr>
          <p:nvPr>
            <p:ph type="sldNum" sz="quarter" idx="10"/>
          </p:nvPr>
        </p:nvSpPr>
        <p:spPr/>
        <p:txBody>
          <a:bodyPr/>
          <a:lstStyle/>
          <a:p>
            <a:fld id="{1A62D615-7896-4AF4-91FB-16FF81C3E303}" type="slidenum">
              <a:rPr lang="en-US" smtClean="0"/>
              <a:t>18</a:t>
            </a:fld>
            <a:endParaRPr lang="en-US"/>
          </a:p>
        </p:txBody>
      </p:sp>
    </p:spTree>
    <p:extLst>
      <p:ext uri="{BB962C8B-B14F-4D97-AF65-F5344CB8AC3E}">
        <p14:creationId xmlns:p14="http://schemas.microsoft.com/office/powerpoint/2010/main" val="2047896111"/>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SAP Awards have ranged from $190 K to $2 million and have included 17 replacement facilities, 7 additions, 4 new satellite facilities and one renovation. The last appropriated funds for the SAP Program were in FY 2008. Below is a list of the 29 Projects and facilities that IHS has provided funding through the Small Ambulatory Program:</a:t>
            </a:r>
          </a:p>
          <a:p>
            <a:endParaRPr lang="en-US" dirty="0"/>
          </a:p>
        </p:txBody>
      </p:sp>
      <p:sp>
        <p:nvSpPr>
          <p:cNvPr id="4" name="Slide Number Placeholder 3"/>
          <p:cNvSpPr>
            <a:spLocks noGrp="1"/>
          </p:cNvSpPr>
          <p:nvPr>
            <p:ph type="sldNum" sz="quarter" idx="10"/>
          </p:nvPr>
        </p:nvSpPr>
        <p:spPr/>
        <p:txBody>
          <a:bodyPr/>
          <a:lstStyle/>
          <a:p>
            <a:fld id="{1A62D615-7896-4AF4-91FB-16FF81C3E303}" type="slidenum">
              <a:rPr lang="en-US" smtClean="0"/>
              <a:t>19</a:t>
            </a:fld>
            <a:endParaRPr lang="en-US"/>
          </a:p>
        </p:txBody>
      </p:sp>
    </p:spTree>
    <p:extLst>
      <p:ext uri="{BB962C8B-B14F-4D97-AF65-F5344CB8AC3E}">
        <p14:creationId xmlns:p14="http://schemas.microsoft.com/office/powerpoint/2010/main" val="1554681605"/>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028020" y="1769541"/>
            <a:ext cx="7080026" cy="1828801"/>
          </a:xfrm>
        </p:spPr>
        <p:txBody>
          <a:bodyPr anchor="b">
            <a:normAutofit/>
          </a:bodyPr>
          <a:lstStyle>
            <a:lvl1pPr algn="ctr">
              <a:defRPr sz="5400"/>
            </a:lvl1pPr>
          </a:lstStyle>
          <a:p>
            <a:r>
              <a:rPr lang="en-US" smtClean="0"/>
              <a:t>Click to edit Master title style</a:t>
            </a:r>
            <a:endParaRPr lang="en-US" dirty="0"/>
          </a:p>
        </p:txBody>
      </p:sp>
      <p:sp>
        <p:nvSpPr>
          <p:cNvPr id="3" name="Subtitle 2"/>
          <p:cNvSpPr>
            <a:spLocks noGrp="1"/>
          </p:cNvSpPr>
          <p:nvPr>
            <p:ph type="subTitle" idx="1"/>
          </p:nvPr>
        </p:nvSpPr>
        <p:spPr>
          <a:xfrm>
            <a:off x="1028020" y="3598339"/>
            <a:ext cx="7080026" cy="1049867"/>
          </a:xfrm>
        </p:spPr>
        <p:txBody>
          <a:bodyPr anchor="t"/>
          <a:lstStyle>
            <a:lvl1pPr marL="0" indent="0" algn="ctr">
              <a:buNone/>
              <a:defRPr>
                <a:solidFill>
                  <a:schemeClr val="tx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D4D22505-4A58-4FC9-AE52-7D6AA222F5D8}" type="datetimeFigureOut">
              <a:rPr lang="en-US" smtClean="0"/>
              <a:t>3/31/2019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4A6881B-5773-4BEE-A68C-8B86B4076C76}" type="slidenum">
              <a:rPr lang="en-US" smtClean="0"/>
              <a:t>‹#›</a:t>
            </a:fld>
            <a:endParaRPr lang="en-US"/>
          </a:p>
        </p:txBody>
      </p:sp>
    </p:spTree>
    <p:extLst>
      <p:ext uri="{BB962C8B-B14F-4D97-AF65-F5344CB8AC3E}">
        <p14:creationId xmlns:p14="http://schemas.microsoft.com/office/powerpoint/2010/main" val="2896324162"/>
      </p:ext>
    </p:extLst>
  </p:cSld>
  <p:clrMapOvr>
    <a:masterClrMapping/>
  </p:clrMapOvr>
  <p:timing>
    <p:tnLst>
      <p:par>
        <p:cTn id="1" dur="indefinite" restart="never" nodeType="tmRoot"/>
      </p:par>
    </p:tnLst>
  </p:timing>
  <p:extLst>
    <p:ext uri="{DCECCB84-F9BA-43D5-87BE-67443E8EF086}">
      <p15:sldGuideLst xmlns:p15="http://schemas.microsoft.com/office/powerpoint/2012/main"/>
    </p:ext>
  </p:extLst>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D4D22505-4A58-4FC9-AE52-7D6AA222F5D8}" type="datetimeFigureOut">
              <a:rPr lang="en-US" smtClean="0"/>
              <a:t>3/31/2019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4A6881B-5773-4BEE-A68C-8B86B4076C76}" type="slidenum">
              <a:rPr lang="en-US" smtClean="0"/>
              <a:t>‹#›</a:t>
            </a:fld>
            <a:endParaRPr lang="en-US"/>
          </a:p>
        </p:txBody>
      </p:sp>
    </p:spTree>
    <p:extLst>
      <p:ext uri="{BB962C8B-B14F-4D97-AF65-F5344CB8AC3E}">
        <p14:creationId xmlns:p14="http://schemas.microsoft.com/office/powerpoint/2010/main" val="3483772983"/>
      </p:ext>
    </p:extLst>
  </p:cSld>
  <p:clrMapOvr>
    <a:masterClrMapping/>
  </p:clrMapOvr>
  <p:timing>
    <p:tnLst>
      <p:par>
        <p:cTn id="1" dur="indefinite" restart="never" nodeType="tmRoot"/>
      </p:par>
    </p:tnLst>
  </p:timing>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71551" y="1761068"/>
            <a:ext cx="7192913" cy="1828813"/>
          </a:xfrm>
        </p:spPr>
        <p:txBody>
          <a:bodyPr anchor="b"/>
          <a:lstStyle>
            <a:lvl1pPr algn="ctr">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971551" y="3589879"/>
            <a:ext cx="7192913" cy="1507054"/>
          </a:xfrm>
        </p:spPr>
        <p:txBody>
          <a:bodyPr anchor="t"/>
          <a:lstStyle>
            <a:lvl1pPr marL="0" indent="0" algn="ctr">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D4D22505-4A58-4FC9-AE52-7D6AA222F5D8}" type="datetimeFigureOut">
              <a:rPr lang="en-US" smtClean="0"/>
              <a:t>3/31/2019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4A6881B-5773-4BEE-A68C-8B86B4076C76}" type="slidenum">
              <a:rPr lang="en-US" smtClean="0"/>
              <a:t>‹#›</a:t>
            </a:fld>
            <a:endParaRPr lang="en-US"/>
          </a:p>
        </p:txBody>
      </p:sp>
    </p:spTree>
    <p:extLst>
      <p:ext uri="{BB962C8B-B14F-4D97-AF65-F5344CB8AC3E}">
        <p14:creationId xmlns:p14="http://schemas.microsoft.com/office/powerpoint/2010/main" val="416407836"/>
      </p:ext>
    </p:extLst>
  </p:cSld>
  <p:clrMapOvr>
    <a:masterClrMapping/>
  </p:clrMapOvr>
  <p:extLst>
    <p:ext uri="{DCECCB84-F9BA-43D5-87BE-67443E8EF086}">
      <p15:sldGuideLst xmlns:p15="http://schemas.microsoft.com/office/powerpoint/2012/main"/>
    </p:ext>
  </p:extLst>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685347" y="1732449"/>
            <a:ext cx="3795373" cy="4058750"/>
          </a:xfrm>
        </p:spPr>
        <p:txBody>
          <a:bodyPr anchor="t">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52169" y="1732450"/>
            <a:ext cx="3798499" cy="4058751"/>
          </a:xfrm>
        </p:spPr>
        <p:txBody>
          <a:bodyPr anchor="t">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D4D22505-4A58-4FC9-AE52-7D6AA222F5D8}" type="datetimeFigureOut">
              <a:rPr lang="en-US" smtClean="0"/>
              <a:t>3/31/2019</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4A6881B-5773-4BEE-A68C-8B86B4076C76}" type="slidenum">
              <a:rPr lang="en-US" smtClean="0"/>
              <a:t>‹#›</a:t>
            </a:fld>
            <a:endParaRPr lang="en-US"/>
          </a:p>
        </p:txBody>
      </p:sp>
    </p:spTree>
    <p:extLst>
      <p:ext uri="{BB962C8B-B14F-4D97-AF65-F5344CB8AC3E}">
        <p14:creationId xmlns:p14="http://schemas.microsoft.com/office/powerpoint/2010/main" val="170741532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pic>
        <p:nvPicPr>
          <p:cNvPr id="10" name="Picture 9" descr="Slate-V2-SD-compPhotoInset.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85345" y="1770323"/>
            <a:ext cx="3787423" cy="4112953"/>
          </a:xfrm>
          <a:prstGeom prst="rect">
            <a:avLst/>
          </a:prstGeom>
        </p:spPr>
      </p:pic>
      <p:pic>
        <p:nvPicPr>
          <p:cNvPr id="14" name="Picture 13" descr="Slate-V2-SD-compPhotoInset.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663245" y="1770323"/>
            <a:ext cx="3787423" cy="4112953"/>
          </a:xfrm>
          <a:prstGeom prst="rect">
            <a:avLst/>
          </a:prstGeom>
        </p:spPr>
      </p:pic>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Text Placeholder 2"/>
          <p:cNvSpPr>
            <a:spLocks noGrp="1"/>
          </p:cNvSpPr>
          <p:nvPr>
            <p:ph type="body" idx="1"/>
          </p:nvPr>
        </p:nvSpPr>
        <p:spPr>
          <a:xfrm>
            <a:off x="754404" y="1835254"/>
            <a:ext cx="3657258" cy="544884"/>
          </a:xfrm>
        </p:spPr>
        <p:txBody>
          <a:bodyPr anchor="b">
            <a:noAutofit/>
          </a:bodyPr>
          <a:lstStyle>
            <a:lvl1pPr marL="0" indent="0" algn="ctr">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754404" y="2380138"/>
            <a:ext cx="3657258" cy="3411063"/>
          </a:xfrm>
        </p:spPr>
        <p:txBody>
          <a:bodyPr anchor="t">
            <a:normAutofit/>
          </a:bodyPr>
          <a:lstStyle>
            <a:lvl1pPr>
              <a:defRPr sz="1800"/>
            </a:lvl1pPr>
            <a:lvl2pPr>
              <a:defRPr sz="1600"/>
            </a:lvl2pPr>
            <a:lvl3pPr>
              <a:defRPr sz="1400"/>
            </a:lvl3pPr>
            <a:lvl4pPr>
              <a:defRPr sz="1200"/>
            </a:lvl4pPr>
            <a:lvl5pPr>
              <a:defRPr sz="1200"/>
            </a:lvl5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4721225" y="1835255"/>
            <a:ext cx="3671498" cy="544883"/>
          </a:xfrm>
        </p:spPr>
        <p:txBody>
          <a:bodyPr anchor="b">
            <a:noAutofit/>
          </a:bodyPr>
          <a:lstStyle>
            <a:lvl1pPr marL="0" indent="0" algn="ctr">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4721225" y="2380138"/>
            <a:ext cx="3671498" cy="3411063"/>
          </a:xfrm>
        </p:spPr>
        <p:txBody>
          <a:bodyPr anchor="t">
            <a:normAutofit/>
          </a:bodyPr>
          <a:lstStyle>
            <a:lvl1pPr>
              <a:defRPr sz="1800"/>
            </a:lvl1pPr>
            <a:lvl2pPr>
              <a:defRPr sz="1600"/>
            </a:lvl2pPr>
            <a:lvl3pPr>
              <a:defRPr sz="1400"/>
            </a:lvl3pPr>
            <a:lvl4pPr>
              <a:defRPr sz="1200"/>
            </a:lvl4pPr>
            <a:lvl5pPr>
              <a:defRPr sz="1200"/>
            </a:lvl5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D4D22505-4A58-4FC9-AE52-7D6AA222F5D8}" type="datetimeFigureOut">
              <a:rPr lang="en-US" smtClean="0"/>
              <a:t>3/31/2019</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D4A6881B-5773-4BEE-A68C-8B86B4076C76}" type="slidenum">
              <a:rPr lang="en-US" smtClean="0"/>
              <a:t>‹#›</a:t>
            </a:fld>
            <a:endParaRPr lang="en-US"/>
          </a:p>
        </p:txBody>
      </p:sp>
    </p:spTree>
    <p:extLst>
      <p:ext uri="{BB962C8B-B14F-4D97-AF65-F5344CB8AC3E}">
        <p14:creationId xmlns:p14="http://schemas.microsoft.com/office/powerpoint/2010/main" val="340278464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D4D22505-4A58-4FC9-AE52-7D6AA222F5D8}" type="datetimeFigureOut">
              <a:rPr lang="en-US" smtClean="0"/>
              <a:t>3/31/2019</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D4A6881B-5773-4BEE-A68C-8B86B4076C76}" type="slidenum">
              <a:rPr lang="en-US" smtClean="0"/>
              <a:t>‹#›</a:t>
            </a:fld>
            <a:endParaRPr lang="en-US"/>
          </a:p>
        </p:txBody>
      </p:sp>
    </p:spTree>
    <p:extLst>
      <p:ext uri="{BB962C8B-B14F-4D97-AF65-F5344CB8AC3E}">
        <p14:creationId xmlns:p14="http://schemas.microsoft.com/office/powerpoint/2010/main" val="221329338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D4D22505-4A58-4FC9-AE52-7D6AA222F5D8}" type="datetimeFigureOut">
              <a:rPr lang="en-US" smtClean="0"/>
              <a:t>3/31/2019</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D4A6881B-5773-4BEE-A68C-8B86B4076C76}" type="slidenum">
              <a:rPr lang="en-US" smtClean="0"/>
              <a:t>‹#›</a:t>
            </a:fld>
            <a:endParaRPr lang="en-US"/>
          </a:p>
        </p:txBody>
      </p:sp>
    </p:spTree>
    <p:extLst>
      <p:ext uri="{BB962C8B-B14F-4D97-AF65-F5344CB8AC3E}">
        <p14:creationId xmlns:p14="http://schemas.microsoft.com/office/powerpoint/2010/main" val="2168496950"/>
      </p:ext>
    </p:extLst>
  </p:cSld>
  <p:clrMapOvr>
    <a:masterClrMapping/>
  </p:clrMapOvr>
  <p:timing>
    <p:tnLst>
      <p:par>
        <p:cTn id="1" dur="indefinite" restart="never" nodeType="tmRoot"/>
      </p:par>
    </p:tnLst>
  </p:timing>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85347" y="609600"/>
            <a:ext cx="2780167" cy="1821918"/>
          </a:xfrm>
        </p:spPr>
        <p:txBody>
          <a:bodyPr anchor="b">
            <a:normAutofit/>
          </a:bodyPr>
          <a:lstStyle>
            <a:lvl1pPr algn="ctr">
              <a:defRPr sz="2400" b="0"/>
            </a:lvl1pPr>
          </a:lstStyle>
          <a:p>
            <a:r>
              <a:rPr lang="en-US" smtClean="0"/>
              <a:t>Click to edit Master title style</a:t>
            </a:r>
            <a:endParaRPr lang="en-US" dirty="0"/>
          </a:p>
        </p:txBody>
      </p:sp>
      <p:sp>
        <p:nvSpPr>
          <p:cNvPr id="3" name="Content Placeholder 2"/>
          <p:cNvSpPr>
            <a:spLocks noGrp="1"/>
          </p:cNvSpPr>
          <p:nvPr>
            <p:ph idx="1"/>
          </p:nvPr>
        </p:nvSpPr>
        <p:spPr>
          <a:xfrm>
            <a:off x="3641725" y="609600"/>
            <a:ext cx="4808943" cy="5181600"/>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685347" y="2431518"/>
            <a:ext cx="2780167" cy="3359681"/>
          </a:xfrm>
        </p:spPr>
        <p:txBody>
          <a:bodyPr anchor="t">
            <a:normAutofit/>
          </a:bodyPr>
          <a:lstStyle>
            <a:lvl1pPr marL="0" indent="0" algn="ctr">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Date Placeholder 4"/>
          <p:cNvSpPr>
            <a:spLocks noGrp="1"/>
          </p:cNvSpPr>
          <p:nvPr>
            <p:ph type="dt" sz="half" idx="10"/>
          </p:nvPr>
        </p:nvSpPr>
        <p:spPr/>
        <p:txBody>
          <a:bodyPr/>
          <a:lstStyle/>
          <a:p>
            <a:fld id="{D4D22505-4A58-4FC9-AE52-7D6AA222F5D8}" type="datetimeFigureOut">
              <a:rPr lang="en-US" smtClean="0"/>
              <a:t>3/31/2019</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4A6881B-5773-4BEE-A68C-8B86B4076C76}" type="slidenum">
              <a:rPr lang="en-US" smtClean="0"/>
              <a:t>‹#›</a:t>
            </a:fld>
            <a:endParaRPr lang="en-US"/>
          </a:p>
        </p:txBody>
      </p:sp>
    </p:spTree>
    <p:extLst>
      <p:ext uri="{BB962C8B-B14F-4D97-AF65-F5344CB8AC3E}">
        <p14:creationId xmlns:p14="http://schemas.microsoft.com/office/powerpoint/2010/main" val="1968541556"/>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pic>
        <p:nvPicPr>
          <p:cNvPr id="12" name="Picture 11" descr="Slate-V2-SD-vertPhotoInset.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844987" y="609923"/>
            <a:ext cx="3428146" cy="5205472"/>
          </a:xfrm>
          <a:prstGeom prst="rect">
            <a:avLst/>
          </a:prstGeom>
        </p:spPr>
      </p:pic>
      <p:sp>
        <p:nvSpPr>
          <p:cNvPr id="2" name="Title 1"/>
          <p:cNvSpPr>
            <a:spLocks noGrp="1"/>
          </p:cNvSpPr>
          <p:nvPr>
            <p:ph type="title"/>
          </p:nvPr>
        </p:nvSpPr>
        <p:spPr>
          <a:xfrm>
            <a:off x="685347" y="609923"/>
            <a:ext cx="3924676" cy="1829338"/>
          </a:xfrm>
        </p:spPr>
        <p:txBody>
          <a:bodyPr anchor="b">
            <a:noAutofit/>
          </a:bodyPr>
          <a:lstStyle>
            <a:lvl1pPr algn="ctr">
              <a:defRPr sz="32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4976728" y="743989"/>
            <a:ext cx="3165375" cy="4912822"/>
          </a:xfrm>
          <a:effectLst>
            <a:outerShdw blurRad="38100" dist="25400" dir="4440000">
              <a:srgbClr val="000000">
                <a:alpha val="36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4" name="Text Placeholder 3"/>
          <p:cNvSpPr>
            <a:spLocks noGrp="1"/>
          </p:cNvSpPr>
          <p:nvPr>
            <p:ph type="body" sz="half" idx="2"/>
          </p:nvPr>
        </p:nvSpPr>
        <p:spPr>
          <a:xfrm>
            <a:off x="685347" y="2439261"/>
            <a:ext cx="3924676" cy="3376134"/>
          </a:xfrm>
        </p:spPr>
        <p:txBody>
          <a:bodyPr anchor="t">
            <a:normAutofit/>
          </a:bodyPr>
          <a:lstStyle>
            <a:lvl1pPr marL="0" indent="0" algn="ctr">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Date Placeholder 4"/>
          <p:cNvSpPr>
            <a:spLocks noGrp="1"/>
          </p:cNvSpPr>
          <p:nvPr>
            <p:ph type="dt" sz="half" idx="10"/>
          </p:nvPr>
        </p:nvSpPr>
        <p:spPr/>
        <p:txBody>
          <a:bodyPr/>
          <a:lstStyle/>
          <a:p>
            <a:fld id="{D4D22505-4A58-4FC9-AE52-7D6AA222F5D8}" type="datetimeFigureOut">
              <a:rPr lang="en-US" smtClean="0"/>
              <a:t>3/31/2019</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4A6881B-5773-4BEE-A68C-8B86B4076C76}" type="slidenum">
              <a:rPr lang="en-US" smtClean="0"/>
              <a:t>‹#›</a:t>
            </a:fld>
            <a:endParaRPr lang="en-US"/>
          </a:p>
        </p:txBody>
      </p:sp>
    </p:spTree>
    <p:extLst>
      <p:ext uri="{BB962C8B-B14F-4D97-AF65-F5344CB8AC3E}">
        <p14:creationId xmlns:p14="http://schemas.microsoft.com/office/powerpoint/2010/main" val="410459294"/>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pic>
        <p:nvPicPr>
          <p:cNvPr id="8" name="Picture 7" descr="Slate-V2-SD-panoPhotoInset.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43995" y="540085"/>
            <a:ext cx="7656010" cy="3834374"/>
          </a:xfrm>
          <a:prstGeom prst="rect">
            <a:avLst/>
          </a:prstGeom>
        </p:spPr>
      </p:pic>
      <p:sp>
        <p:nvSpPr>
          <p:cNvPr id="2" name="Title 1"/>
          <p:cNvSpPr>
            <a:spLocks noGrp="1"/>
          </p:cNvSpPr>
          <p:nvPr>
            <p:ph type="title"/>
          </p:nvPr>
        </p:nvSpPr>
        <p:spPr>
          <a:xfrm>
            <a:off x="685354" y="4565255"/>
            <a:ext cx="7766495" cy="543472"/>
          </a:xfrm>
        </p:spPr>
        <p:txBody>
          <a:bodyPr anchor="b">
            <a:normAutofit/>
          </a:bodyPr>
          <a:lstStyle>
            <a:lvl1pPr algn="ctr">
              <a:defRPr sz="280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926217" y="695010"/>
            <a:ext cx="7285600" cy="3525671"/>
          </a:xfrm>
          <a:effectLst>
            <a:outerShdw blurRad="38100" dist="25400" dir="4440000">
              <a:srgbClr val="000000">
                <a:alpha val="36000"/>
              </a:srgbClr>
            </a:outerShdw>
          </a:effectLst>
        </p:spPr>
        <p:txBody>
          <a:bodyPr anchor="t">
            <a:normAutofit/>
          </a:bodyPr>
          <a:lstStyle>
            <a:lvl1pPr marL="0" indent="0" algn="ctr">
              <a:buNone/>
              <a:defRPr sz="2000"/>
            </a:lvl1pPr>
            <a:lvl2pPr marL="457200" indent="0">
              <a:buNone/>
              <a:defRPr sz="2000"/>
            </a:lvl2pPr>
            <a:lvl3pPr marL="914400" indent="0">
              <a:buNone/>
              <a:defRPr sz="20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dirty="0"/>
          </a:p>
        </p:txBody>
      </p:sp>
      <p:sp>
        <p:nvSpPr>
          <p:cNvPr id="4" name="Text Placeholder 3"/>
          <p:cNvSpPr>
            <a:spLocks noGrp="1"/>
          </p:cNvSpPr>
          <p:nvPr>
            <p:ph type="body" sz="half" idx="2"/>
          </p:nvPr>
        </p:nvSpPr>
        <p:spPr>
          <a:xfrm>
            <a:off x="685346" y="5108728"/>
            <a:ext cx="7765322" cy="682472"/>
          </a:xfrm>
        </p:spPr>
        <p:txBody>
          <a:bodyPr anchor="t"/>
          <a:lstStyle>
            <a:lvl1pPr marL="0" indent="0" algn="ctr">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D4D22505-4A58-4FC9-AE52-7D6AA222F5D8}" type="datetimeFigureOut">
              <a:rPr lang="en-US" smtClean="0"/>
              <a:t>3/31/2019</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4A6881B-5773-4BEE-A68C-8B86B4076C76}" type="slidenum">
              <a:rPr lang="en-US" smtClean="0"/>
              <a:t>‹#›</a:t>
            </a:fld>
            <a:endParaRPr lang="en-US"/>
          </a:p>
        </p:txBody>
      </p:sp>
    </p:spTree>
    <p:extLst>
      <p:ext uri="{BB962C8B-B14F-4D97-AF65-F5344CB8AC3E}">
        <p14:creationId xmlns:p14="http://schemas.microsoft.com/office/powerpoint/2010/main" val="1900319307"/>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85346" y="608437"/>
            <a:ext cx="7765322" cy="3534344"/>
          </a:xfrm>
        </p:spPr>
        <p:txBody>
          <a:bodyPr anchor="ctr"/>
          <a:lstStyle>
            <a:lvl1pPr>
              <a:defRPr sz="3200"/>
            </a:lvl1pPr>
          </a:lstStyle>
          <a:p>
            <a:r>
              <a:rPr lang="en-US" smtClean="0"/>
              <a:t>Click to edit Master title style</a:t>
            </a:r>
            <a:endParaRPr lang="en-US" dirty="0"/>
          </a:p>
        </p:txBody>
      </p:sp>
      <p:sp>
        <p:nvSpPr>
          <p:cNvPr id="4" name="Text Placeholder 3"/>
          <p:cNvSpPr>
            <a:spLocks noGrp="1"/>
          </p:cNvSpPr>
          <p:nvPr>
            <p:ph type="body" sz="half" idx="2"/>
          </p:nvPr>
        </p:nvSpPr>
        <p:spPr>
          <a:xfrm>
            <a:off x="685346" y="4295180"/>
            <a:ext cx="7765322" cy="1501826"/>
          </a:xfrm>
        </p:spPr>
        <p:txBody>
          <a:bodyPr anchor="ctr"/>
          <a:lstStyle>
            <a:lvl1pPr marL="0" indent="0" algn="ctr">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D4D22505-4A58-4FC9-AE52-7D6AA222F5D8}" type="datetimeFigureOut">
              <a:rPr lang="en-US" smtClean="0"/>
              <a:t>3/31/2019</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4A6881B-5773-4BEE-A68C-8B86B4076C76}" type="slidenum">
              <a:rPr lang="en-US" smtClean="0"/>
              <a:t>‹#›</a:t>
            </a:fld>
            <a:endParaRPr lang="en-US"/>
          </a:p>
        </p:txBody>
      </p:sp>
    </p:spTree>
    <p:extLst>
      <p:ext uri="{BB962C8B-B14F-4D97-AF65-F5344CB8AC3E}">
        <p14:creationId xmlns:p14="http://schemas.microsoft.com/office/powerpoint/2010/main" val="2015630475"/>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084659" y="609600"/>
            <a:ext cx="6977064" cy="2992904"/>
          </a:xfrm>
        </p:spPr>
        <p:txBody>
          <a:bodyPr anchor="ctr"/>
          <a:lstStyle>
            <a:lvl1pPr>
              <a:defRPr sz="3200"/>
            </a:lvl1pPr>
          </a:lstStyle>
          <a:p>
            <a:r>
              <a:rPr lang="en-US" smtClean="0"/>
              <a:t>Click to edit Master title style</a:t>
            </a:r>
            <a:endParaRPr lang="en-US" dirty="0"/>
          </a:p>
        </p:txBody>
      </p:sp>
      <p:sp>
        <p:nvSpPr>
          <p:cNvPr id="12" name="Text Placeholder 3"/>
          <p:cNvSpPr>
            <a:spLocks noGrp="1"/>
          </p:cNvSpPr>
          <p:nvPr>
            <p:ph type="body" sz="half" idx="13"/>
          </p:nvPr>
        </p:nvSpPr>
        <p:spPr>
          <a:xfrm>
            <a:off x="1290484" y="3610033"/>
            <a:ext cx="6564224" cy="532749"/>
          </a:xfrm>
        </p:spPr>
        <p:txBody>
          <a:bodyPr anchor="t">
            <a:normAutofit/>
          </a:bodyPr>
          <a:lstStyle>
            <a:lvl1pPr marL="0" indent="0" algn="r">
              <a:buNone/>
              <a:defRPr sz="14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4" name="Text Placeholder 3"/>
          <p:cNvSpPr>
            <a:spLocks noGrp="1"/>
          </p:cNvSpPr>
          <p:nvPr>
            <p:ph type="body" sz="half" idx="2"/>
          </p:nvPr>
        </p:nvSpPr>
        <p:spPr>
          <a:xfrm>
            <a:off x="685346" y="4304353"/>
            <a:ext cx="7765322" cy="1489496"/>
          </a:xfrm>
        </p:spPr>
        <p:txBody>
          <a:bodyPr anchor="ctr">
            <a:normAutofit/>
          </a:bodyPr>
          <a:lstStyle>
            <a:lvl1pPr marL="0" indent="0" algn="ctr">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D4D22505-4A58-4FC9-AE52-7D6AA222F5D8}" type="datetimeFigureOut">
              <a:rPr lang="en-US" smtClean="0"/>
              <a:t>3/31/2019</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4A6881B-5773-4BEE-A68C-8B86B4076C76}" type="slidenum">
              <a:rPr lang="en-US" smtClean="0"/>
              <a:t>‹#›</a:t>
            </a:fld>
            <a:endParaRPr lang="en-US"/>
          </a:p>
        </p:txBody>
      </p:sp>
      <p:sp>
        <p:nvSpPr>
          <p:cNvPr id="11" name="TextBox 10"/>
          <p:cNvSpPr txBox="1"/>
          <p:nvPr/>
        </p:nvSpPr>
        <p:spPr>
          <a:xfrm>
            <a:off x="627459" y="873912"/>
            <a:ext cx="4572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r>
              <a:rPr lang="en-US" sz="8000" dirty="0">
                <a:solidFill>
                  <a:schemeClr val="tx1"/>
                </a:solidFill>
                <a:effectLst/>
              </a:rPr>
              <a:t>“</a:t>
            </a:r>
          </a:p>
        </p:txBody>
      </p:sp>
      <p:sp>
        <p:nvSpPr>
          <p:cNvPr id="13" name="TextBox 12"/>
          <p:cNvSpPr txBox="1"/>
          <p:nvPr/>
        </p:nvSpPr>
        <p:spPr>
          <a:xfrm>
            <a:off x="7828359" y="2933245"/>
            <a:ext cx="4572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lgn="r"/>
            <a:r>
              <a:rPr lang="en-US" sz="8000" dirty="0">
                <a:solidFill>
                  <a:schemeClr val="tx1"/>
                </a:solidFill>
                <a:effectLst/>
              </a:rPr>
              <a:t>”</a:t>
            </a:r>
          </a:p>
        </p:txBody>
      </p:sp>
    </p:spTree>
    <p:extLst>
      <p:ext uri="{BB962C8B-B14F-4D97-AF65-F5344CB8AC3E}">
        <p14:creationId xmlns:p14="http://schemas.microsoft.com/office/powerpoint/2010/main" val="878322774"/>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85346" y="2126943"/>
            <a:ext cx="7765322" cy="2511835"/>
          </a:xfrm>
        </p:spPr>
        <p:txBody>
          <a:bodyPr anchor="b"/>
          <a:lstStyle>
            <a:lvl1pPr>
              <a:defRPr sz="3200"/>
            </a:lvl1pPr>
          </a:lstStyle>
          <a:p>
            <a:r>
              <a:rPr lang="en-US" smtClean="0"/>
              <a:t>Click to edit Master title style</a:t>
            </a:r>
            <a:endParaRPr lang="en-US" dirty="0"/>
          </a:p>
        </p:txBody>
      </p:sp>
      <p:sp>
        <p:nvSpPr>
          <p:cNvPr id="4" name="Text Placeholder 3"/>
          <p:cNvSpPr>
            <a:spLocks noGrp="1"/>
          </p:cNvSpPr>
          <p:nvPr>
            <p:ph type="body" sz="half" idx="2"/>
          </p:nvPr>
        </p:nvSpPr>
        <p:spPr>
          <a:xfrm>
            <a:off x="685339" y="4650556"/>
            <a:ext cx="7764149" cy="1140644"/>
          </a:xfrm>
        </p:spPr>
        <p:txBody>
          <a:bodyPr anchor="t"/>
          <a:lstStyle>
            <a:lvl1pPr marL="0" indent="0" algn="ctr">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D4D22505-4A58-4FC9-AE52-7D6AA222F5D8}" type="datetimeFigureOut">
              <a:rPr lang="en-US" smtClean="0"/>
              <a:t>3/31/2019</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4A6881B-5773-4BEE-A68C-8B86B4076C76}" type="slidenum">
              <a:rPr lang="en-US" smtClean="0"/>
              <a:t>‹#›</a:t>
            </a:fld>
            <a:endParaRPr lang="en-US"/>
          </a:p>
        </p:txBody>
      </p:sp>
    </p:spTree>
    <p:extLst>
      <p:ext uri="{BB962C8B-B14F-4D97-AF65-F5344CB8AC3E}">
        <p14:creationId xmlns:p14="http://schemas.microsoft.com/office/powerpoint/2010/main" val="933404265"/>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3 Column">
    <p:spTree>
      <p:nvGrpSpPr>
        <p:cNvPr id="1" name=""/>
        <p:cNvGrpSpPr/>
        <p:nvPr/>
      </p:nvGrpSpPr>
      <p:grpSpPr>
        <a:xfrm>
          <a:off x="0" y="0"/>
          <a:ext cx="0" cy="0"/>
          <a:chOff x="0" y="0"/>
          <a:chExt cx="0" cy="0"/>
        </a:xfrm>
      </p:grpSpPr>
      <p:sp>
        <p:nvSpPr>
          <p:cNvPr id="15" name="Title 1"/>
          <p:cNvSpPr>
            <a:spLocks noGrp="1"/>
          </p:cNvSpPr>
          <p:nvPr>
            <p:ph type="title"/>
          </p:nvPr>
        </p:nvSpPr>
        <p:spPr>
          <a:xfrm>
            <a:off x="685346" y="609600"/>
            <a:ext cx="7765322" cy="970450"/>
          </a:xfrm>
        </p:spPr>
        <p:txBody>
          <a:bodyPr/>
          <a:lstStyle/>
          <a:p>
            <a:r>
              <a:rPr lang="en-US" smtClean="0"/>
              <a:t>Click to edit Master title style</a:t>
            </a:r>
            <a:endParaRPr lang="en-US" dirty="0"/>
          </a:p>
        </p:txBody>
      </p:sp>
      <p:sp>
        <p:nvSpPr>
          <p:cNvPr id="7" name="Text Placeholder 2"/>
          <p:cNvSpPr>
            <a:spLocks noGrp="1"/>
          </p:cNvSpPr>
          <p:nvPr>
            <p:ph type="body" idx="1"/>
          </p:nvPr>
        </p:nvSpPr>
        <p:spPr>
          <a:xfrm>
            <a:off x="685346" y="1885950"/>
            <a:ext cx="2475738" cy="576262"/>
          </a:xfrm>
        </p:spPr>
        <p:txBody>
          <a:bodyPr anchor="b">
            <a:noAutofit/>
          </a:bodyPr>
          <a:lstStyle>
            <a:lvl1pPr marL="0" indent="0" algn="ctr">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8" name="Text Placeholder 3"/>
          <p:cNvSpPr>
            <a:spLocks noGrp="1"/>
          </p:cNvSpPr>
          <p:nvPr>
            <p:ph type="body" sz="half" idx="15"/>
          </p:nvPr>
        </p:nvSpPr>
        <p:spPr>
          <a:xfrm>
            <a:off x="685346" y="2571750"/>
            <a:ext cx="2475738" cy="3219450"/>
          </a:xfrm>
        </p:spPr>
        <p:txBody>
          <a:bodyPr anchor="t">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9" name="Text Placeholder 4"/>
          <p:cNvSpPr>
            <a:spLocks noGrp="1"/>
          </p:cNvSpPr>
          <p:nvPr>
            <p:ph type="body" sz="quarter" idx="3"/>
          </p:nvPr>
        </p:nvSpPr>
        <p:spPr>
          <a:xfrm>
            <a:off x="3335033" y="1885950"/>
            <a:ext cx="2475738" cy="576262"/>
          </a:xfrm>
        </p:spPr>
        <p:txBody>
          <a:bodyPr anchor="b">
            <a:noAutofit/>
          </a:bodyPr>
          <a:lstStyle>
            <a:lvl1pPr marL="0" indent="0" algn="ctr">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10" name="Text Placeholder 3"/>
          <p:cNvSpPr>
            <a:spLocks noGrp="1"/>
          </p:cNvSpPr>
          <p:nvPr>
            <p:ph type="body" sz="half" idx="16"/>
          </p:nvPr>
        </p:nvSpPr>
        <p:spPr>
          <a:xfrm>
            <a:off x="3331076" y="2571750"/>
            <a:ext cx="2475738" cy="3219450"/>
          </a:xfrm>
        </p:spPr>
        <p:txBody>
          <a:bodyPr anchor="t">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11" name="Text Placeholder 4"/>
          <p:cNvSpPr>
            <a:spLocks noGrp="1"/>
          </p:cNvSpPr>
          <p:nvPr>
            <p:ph type="body" sz="quarter" idx="13"/>
          </p:nvPr>
        </p:nvSpPr>
        <p:spPr>
          <a:xfrm>
            <a:off x="5974929" y="1885950"/>
            <a:ext cx="2475738" cy="576262"/>
          </a:xfrm>
        </p:spPr>
        <p:txBody>
          <a:bodyPr anchor="b">
            <a:noAutofit/>
          </a:bodyPr>
          <a:lstStyle>
            <a:lvl1pPr marL="0" indent="0" algn="ctr">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12" name="Text Placeholder 3"/>
          <p:cNvSpPr>
            <a:spLocks noGrp="1"/>
          </p:cNvSpPr>
          <p:nvPr>
            <p:ph type="body" sz="half" idx="17"/>
          </p:nvPr>
        </p:nvSpPr>
        <p:spPr>
          <a:xfrm>
            <a:off x="5974929" y="2571750"/>
            <a:ext cx="2475738" cy="3219450"/>
          </a:xfrm>
        </p:spPr>
        <p:txBody>
          <a:bodyPr anchor="t">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3" name="Date Placeholder 2"/>
          <p:cNvSpPr>
            <a:spLocks noGrp="1"/>
          </p:cNvSpPr>
          <p:nvPr>
            <p:ph type="dt" sz="half" idx="10"/>
          </p:nvPr>
        </p:nvSpPr>
        <p:spPr/>
        <p:txBody>
          <a:bodyPr/>
          <a:lstStyle/>
          <a:p>
            <a:fld id="{D4D22505-4A58-4FC9-AE52-7D6AA222F5D8}" type="datetimeFigureOut">
              <a:rPr lang="en-US" smtClean="0"/>
              <a:t>3/31/2019</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D4A6881B-5773-4BEE-A68C-8B86B4076C76}" type="slidenum">
              <a:rPr lang="en-US" smtClean="0"/>
              <a:t>‹#›</a:t>
            </a:fld>
            <a:endParaRPr lang="en-US"/>
          </a:p>
        </p:txBody>
      </p:sp>
    </p:spTree>
    <p:extLst>
      <p:ext uri="{BB962C8B-B14F-4D97-AF65-F5344CB8AC3E}">
        <p14:creationId xmlns:p14="http://schemas.microsoft.com/office/powerpoint/2010/main" val="555402784"/>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p:cSld name="3 Picture Column">
    <p:spTree>
      <p:nvGrpSpPr>
        <p:cNvPr id="1" name=""/>
        <p:cNvGrpSpPr/>
        <p:nvPr/>
      </p:nvGrpSpPr>
      <p:grpSpPr>
        <a:xfrm>
          <a:off x="0" y="0"/>
          <a:ext cx="0" cy="0"/>
          <a:chOff x="0" y="0"/>
          <a:chExt cx="0" cy="0"/>
        </a:xfrm>
      </p:grpSpPr>
      <p:pic>
        <p:nvPicPr>
          <p:cNvPr id="6" name="Picture 5" descr="Slate-V2-SD-3colPhotoInset.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59239" y="1826045"/>
            <a:ext cx="2529046" cy="1833558"/>
          </a:xfrm>
          <a:prstGeom prst="rect">
            <a:avLst/>
          </a:prstGeom>
        </p:spPr>
      </p:pic>
      <p:pic>
        <p:nvPicPr>
          <p:cNvPr id="28" name="Picture 27" descr="Slate-V2-SD-3colPhotoInset.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293813" y="1826045"/>
            <a:ext cx="2529046" cy="1833558"/>
          </a:xfrm>
          <a:prstGeom prst="rect">
            <a:avLst/>
          </a:prstGeom>
        </p:spPr>
      </p:pic>
      <p:pic>
        <p:nvPicPr>
          <p:cNvPr id="29" name="Picture 28" descr="Slate-V2-SD-3colPhotoInset.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921715" y="1826045"/>
            <a:ext cx="2529046" cy="1833558"/>
          </a:xfrm>
          <a:prstGeom prst="rect">
            <a:avLst/>
          </a:prstGeom>
        </p:spPr>
      </p:pic>
      <p:sp>
        <p:nvSpPr>
          <p:cNvPr id="30" name="Title 1"/>
          <p:cNvSpPr>
            <a:spLocks noGrp="1"/>
          </p:cNvSpPr>
          <p:nvPr>
            <p:ph type="title"/>
          </p:nvPr>
        </p:nvSpPr>
        <p:spPr>
          <a:xfrm>
            <a:off x="685346" y="609600"/>
            <a:ext cx="7765322" cy="970450"/>
          </a:xfrm>
        </p:spPr>
        <p:txBody>
          <a:bodyPr/>
          <a:lstStyle/>
          <a:p>
            <a:r>
              <a:rPr lang="en-US" smtClean="0"/>
              <a:t>Click to edit Master title style</a:t>
            </a:r>
            <a:endParaRPr lang="en-US" dirty="0"/>
          </a:p>
        </p:txBody>
      </p:sp>
      <p:sp>
        <p:nvSpPr>
          <p:cNvPr id="19" name="Text Placeholder 2"/>
          <p:cNvSpPr>
            <a:spLocks noGrp="1"/>
          </p:cNvSpPr>
          <p:nvPr>
            <p:ph type="body" idx="1"/>
          </p:nvPr>
        </p:nvSpPr>
        <p:spPr>
          <a:xfrm>
            <a:off x="685346" y="3904106"/>
            <a:ext cx="2475738" cy="576262"/>
          </a:xfrm>
        </p:spPr>
        <p:txBody>
          <a:bodyPr anchor="b">
            <a:noAutofit/>
          </a:bodyPr>
          <a:lstStyle>
            <a:lvl1pPr marL="0" indent="0" algn="ctr">
              <a:buNone/>
              <a:defRPr sz="20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20" name="Picture Placeholder 2"/>
          <p:cNvSpPr>
            <a:spLocks noGrp="1" noChangeAspect="1"/>
          </p:cNvSpPr>
          <p:nvPr>
            <p:ph type="pic" idx="15"/>
          </p:nvPr>
        </p:nvSpPr>
        <p:spPr>
          <a:xfrm>
            <a:off x="763577" y="1938918"/>
            <a:ext cx="2319276" cy="1602954"/>
          </a:xfrm>
          <a:prstGeom prst="roundRect">
            <a:avLst>
              <a:gd name="adj" fmla="val 1858"/>
            </a:avLst>
          </a:prstGeom>
          <a:effectLst>
            <a:outerShdw blurRad="38100" dist="25400" dir="4440000">
              <a:srgbClr val="000000">
                <a:alpha val="36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21" name="Text Placeholder 3"/>
          <p:cNvSpPr>
            <a:spLocks noGrp="1"/>
          </p:cNvSpPr>
          <p:nvPr>
            <p:ph type="body" sz="half" idx="18"/>
          </p:nvPr>
        </p:nvSpPr>
        <p:spPr>
          <a:xfrm>
            <a:off x="685346" y="4480369"/>
            <a:ext cx="2475738" cy="1310833"/>
          </a:xfrm>
        </p:spPr>
        <p:txBody>
          <a:bodyPr anchor="t">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22" name="Text Placeholder 4"/>
          <p:cNvSpPr>
            <a:spLocks noGrp="1"/>
          </p:cNvSpPr>
          <p:nvPr>
            <p:ph type="body" sz="quarter" idx="3"/>
          </p:nvPr>
        </p:nvSpPr>
        <p:spPr>
          <a:xfrm>
            <a:off x="3332091" y="3904106"/>
            <a:ext cx="2475738" cy="576262"/>
          </a:xfrm>
        </p:spPr>
        <p:txBody>
          <a:bodyPr anchor="b">
            <a:noAutofit/>
          </a:bodyPr>
          <a:lstStyle>
            <a:lvl1pPr marL="0" indent="0" algn="ctr">
              <a:buNone/>
              <a:defRPr sz="20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23" name="Picture Placeholder 2"/>
          <p:cNvSpPr>
            <a:spLocks noGrp="1" noChangeAspect="1"/>
          </p:cNvSpPr>
          <p:nvPr>
            <p:ph type="pic" idx="21"/>
          </p:nvPr>
        </p:nvSpPr>
        <p:spPr>
          <a:xfrm>
            <a:off x="3409307" y="1939094"/>
            <a:ext cx="2319276" cy="1608164"/>
          </a:xfrm>
          <a:prstGeom prst="roundRect">
            <a:avLst>
              <a:gd name="adj" fmla="val 1858"/>
            </a:avLst>
          </a:prstGeom>
          <a:effectLst>
            <a:outerShdw blurRad="38100" dist="25400" dir="4440000">
              <a:srgbClr val="000000">
                <a:alpha val="36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24" name="Text Placeholder 3"/>
          <p:cNvSpPr>
            <a:spLocks noGrp="1"/>
          </p:cNvSpPr>
          <p:nvPr>
            <p:ph type="body" sz="half" idx="19"/>
          </p:nvPr>
        </p:nvSpPr>
        <p:spPr>
          <a:xfrm>
            <a:off x="3331075" y="4480368"/>
            <a:ext cx="2476753" cy="1310833"/>
          </a:xfrm>
        </p:spPr>
        <p:txBody>
          <a:bodyPr anchor="t">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25" name="Text Placeholder 4"/>
          <p:cNvSpPr>
            <a:spLocks noGrp="1"/>
          </p:cNvSpPr>
          <p:nvPr>
            <p:ph type="body" sz="quarter" idx="13"/>
          </p:nvPr>
        </p:nvSpPr>
        <p:spPr>
          <a:xfrm>
            <a:off x="5975023" y="3904106"/>
            <a:ext cx="2475738" cy="576262"/>
          </a:xfrm>
        </p:spPr>
        <p:txBody>
          <a:bodyPr anchor="b">
            <a:noAutofit/>
          </a:bodyPr>
          <a:lstStyle>
            <a:lvl1pPr marL="0" indent="0" algn="ctr">
              <a:buNone/>
              <a:defRPr sz="20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26" name="Picture Placeholder 2"/>
          <p:cNvSpPr>
            <a:spLocks noGrp="1" noChangeAspect="1"/>
          </p:cNvSpPr>
          <p:nvPr>
            <p:ph type="pic" idx="22"/>
          </p:nvPr>
        </p:nvSpPr>
        <p:spPr>
          <a:xfrm>
            <a:off x="6056774" y="1934432"/>
            <a:ext cx="2319276" cy="1607294"/>
          </a:xfrm>
          <a:prstGeom prst="roundRect">
            <a:avLst>
              <a:gd name="adj" fmla="val 1858"/>
            </a:avLst>
          </a:prstGeom>
          <a:effectLst>
            <a:outerShdw blurRad="38100" dist="25400" dir="4440000">
              <a:srgbClr val="000000">
                <a:alpha val="36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27" name="Text Placeholder 3"/>
          <p:cNvSpPr>
            <a:spLocks noGrp="1"/>
          </p:cNvSpPr>
          <p:nvPr>
            <p:ph type="body" sz="half" idx="20"/>
          </p:nvPr>
        </p:nvSpPr>
        <p:spPr>
          <a:xfrm>
            <a:off x="5974929" y="4480366"/>
            <a:ext cx="2475738" cy="1310835"/>
          </a:xfrm>
        </p:spPr>
        <p:txBody>
          <a:bodyPr anchor="t">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3" name="Date Placeholder 2"/>
          <p:cNvSpPr>
            <a:spLocks noGrp="1"/>
          </p:cNvSpPr>
          <p:nvPr>
            <p:ph type="dt" sz="half" idx="10"/>
          </p:nvPr>
        </p:nvSpPr>
        <p:spPr/>
        <p:txBody>
          <a:bodyPr/>
          <a:lstStyle/>
          <a:p>
            <a:fld id="{D4D22505-4A58-4FC9-AE52-7D6AA222F5D8}" type="datetimeFigureOut">
              <a:rPr lang="en-US" smtClean="0"/>
              <a:t>3/31/2019</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D4A6881B-5773-4BEE-A68C-8B86B4076C76}" type="slidenum">
              <a:rPr lang="en-US" smtClean="0"/>
              <a:t>‹#›</a:t>
            </a:fld>
            <a:endParaRPr lang="en-US"/>
          </a:p>
        </p:txBody>
      </p:sp>
    </p:spTree>
    <p:extLst>
      <p:ext uri="{BB962C8B-B14F-4D97-AF65-F5344CB8AC3E}">
        <p14:creationId xmlns:p14="http://schemas.microsoft.com/office/powerpoint/2010/main" val="469962347"/>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ncho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D4D22505-4A58-4FC9-AE52-7D6AA222F5D8}" type="datetimeFigureOut">
              <a:rPr lang="en-US" smtClean="0"/>
              <a:t>3/31/2019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4A6881B-5773-4BEE-A68C-8B86B4076C76}" type="slidenum">
              <a:rPr lang="en-US" smtClean="0"/>
              <a:t>‹#›</a:t>
            </a:fld>
            <a:endParaRPr lang="en-US"/>
          </a:p>
        </p:txBody>
      </p:sp>
    </p:spTree>
    <p:extLst>
      <p:ext uri="{BB962C8B-B14F-4D97-AF65-F5344CB8AC3E}">
        <p14:creationId xmlns:p14="http://schemas.microsoft.com/office/powerpoint/2010/main" val="1922541982"/>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737302" y="609600"/>
            <a:ext cx="1713365" cy="5181601"/>
          </a:xfrm>
        </p:spPr>
        <p:txBody>
          <a:bodyPr vert="eaVert"/>
          <a:lstStyle>
            <a:lvl1pPr algn="l">
              <a:defRPr/>
            </a:lvl1pP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85347" y="609600"/>
            <a:ext cx="5937654" cy="5181601"/>
          </a:xfrm>
        </p:spPr>
        <p:txBody>
          <a:bodyPr vert="eaVert" ancho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D4D22505-4A58-4FC9-AE52-7D6AA222F5D8}" type="datetimeFigureOut">
              <a:rPr lang="en-US" smtClean="0"/>
              <a:t>3/31/2019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4A6881B-5773-4BEE-A68C-8B86B4076C76}" type="slidenum">
              <a:rPr lang="en-US" smtClean="0"/>
              <a:t>‹#›</a:t>
            </a:fld>
            <a:endParaRPr lang="en-US"/>
          </a:p>
        </p:txBody>
      </p:sp>
    </p:spTree>
    <p:extLst>
      <p:ext uri="{BB962C8B-B14F-4D97-AF65-F5344CB8AC3E}">
        <p14:creationId xmlns:p14="http://schemas.microsoft.com/office/powerpoint/2010/main" val="2204495215"/>
      </p:ext>
    </p:extLst>
  </p:cSld>
  <p:clrMapOvr>
    <a:masterClrMapping/>
  </p:clrMapOvr>
  <p:extLst>
    <p:ext uri="{DCECCB84-F9BA-43D5-87BE-67443E8EF086}">
      <p15:sldGuideLst xmlns:p15="http://schemas.microsoft.com/office/powerpoint/2012/main"/>
    </p:ext>
  </p:extLst>
</p:sldLayout>
</file>

<file path=ppt/slideLayouts/slideLayout18.xml><?xml version="1.0" encoding="utf-8"?>
<p:sldLayout xmlns:a="http://schemas.openxmlformats.org/drawingml/2006/main" xmlns:r="http://schemas.openxmlformats.org/officeDocument/2006/relationships" xmlns:p="http://schemas.openxmlformats.org/presentationml/2006/main" type="tx">
  <p:cSld name="Title &amp; Subtitle">
    <p:spTree>
      <p:nvGrpSpPr>
        <p:cNvPr id="1" name=""/>
        <p:cNvGrpSpPr/>
        <p:nvPr/>
      </p:nvGrpSpPr>
      <p:grpSpPr>
        <a:xfrm>
          <a:off x="0" y="0"/>
          <a:ext cx="0" cy="0"/>
          <a:chOff x="0" y="0"/>
          <a:chExt cx="0" cy="0"/>
        </a:xfrm>
      </p:grpSpPr>
      <p:sp>
        <p:nvSpPr>
          <p:cNvPr id="5" name="Shape 5"/>
          <p:cNvSpPr>
            <a:spLocks noGrp="1"/>
          </p:cNvSpPr>
          <p:nvPr>
            <p:ph type="title"/>
          </p:nvPr>
        </p:nvSpPr>
        <p:spPr>
          <a:xfrm>
            <a:off x="892969" y="1151931"/>
            <a:ext cx="7358063" cy="2321719"/>
          </a:xfrm>
          <a:prstGeom prst="rect">
            <a:avLst/>
          </a:prstGeom>
        </p:spPr>
        <p:txBody>
          <a:bodyPr anchor="b"/>
          <a:lstStyle/>
          <a:p>
            <a:pPr lvl="0">
              <a:defRPr sz="1800"/>
            </a:pPr>
            <a:r>
              <a:rPr sz="4219"/>
              <a:t>Title Text</a:t>
            </a:r>
          </a:p>
        </p:txBody>
      </p:sp>
      <p:sp>
        <p:nvSpPr>
          <p:cNvPr id="6" name="Shape 6"/>
          <p:cNvSpPr>
            <a:spLocks noGrp="1"/>
          </p:cNvSpPr>
          <p:nvPr>
            <p:ph type="body" idx="1"/>
          </p:nvPr>
        </p:nvSpPr>
        <p:spPr>
          <a:xfrm>
            <a:off x="892969" y="3536156"/>
            <a:ext cx="7358063" cy="794742"/>
          </a:xfrm>
          <a:prstGeom prst="rect">
            <a:avLst/>
          </a:prstGeom>
        </p:spPr>
        <p:txBody>
          <a:bodyPr anchor="t"/>
          <a:lstStyle>
            <a:lvl1pPr marL="0" indent="0" algn="ctr">
              <a:spcBef>
                <a:spcPts val="0"/>
              </a:spcBef>
              <a:buSzTx/>
              <a:buNone/>
              <a:defRPr sz="1688"/>
            </a:lvl1pPr>
            <a:lvl2pPr marL="0" indent="120547" algn="ctr">
              <a:spcBef>
                <a:spcPts val="0"/>
              </a:spcBef>
              <a:buSzTx/>
              <a:buNone/>
              <a:defRPr sz="1688"/>
            </a:lvl2pPr>
            <a:lvl3pPr marL="0" indent="241093" algn="ctr">
              <a:spcBef>
                <a:spcPts val="0"/>
              </a:spcBef>
              <a:buSzTx/>
              <a:buNone/>
              <a:defRPr sz="1688"/>
            </a:lvl3pPr>
            <a:lvl4pPr marL="0" indent="361640" algn="ctr">
              <a:spcBef>
                <a:spcPts val="0"/>
              </a:spcBef>
              <a:buSzTx/>
              <a:buNone/>
              <a:defRPr sz="1688"/>
            </a:lvl4pPr>
            <a:lvl5pPr marL="0" indent="482186" algn="ctr">
              <a:spcBef>
                <a:spcPts val="0"/>
              </a:spcBef>
              <a:buSzTx/>
              <a:buNone/>
              <a:defRPr sz="1688"/>
            </a:lvl5pPr>
          </a:lstStyle>
          <a:p>
            <a:pPr lvl="0">
              <a:defRPr sz="1800"/>
            </a:pPr>
            <a:r>
              <a:rPr sz="1688"/>
              <a:t>Body Level One</a:t>
            </a:r>
          </a:p>
          <a:p>
            <a:pPr lvl="1">
              <a:defRPr sz="1800"/>
            </a:pPr>
            <a:r>
              <a:rPr sz="1688"/>
              <a:t>Body Level Two</a:t>
            </a:r>
          </a:p>
          <a:p>
            <a:pPr lvl="2">
              <a:defRPr sz="1800"/>
            </a:pPr>
            <a:r>
              <a:rPr sz="1688"/>
              <a:t>Body Level Three</a:t>
            </a:r>
          </a:p>
          <a:p>
            <a:pPr lvl="3">
              <a:defRPr sz="1800"/>
            </a:pPr>
            <a:r>
              <a:rPr sz="1688"/>
              <a:t>Body Level Four</a:t>
            </a:r>
          </a:p>
          <a:p>
            <a:pPr lvl="4">
              <a:defRPr sz="1800"/>
            </a:pPr>
            <a:r>
              <a:rPr sz="1688"/>
              <a:t>Body Level Five</a:t>
            </a:r>
          </a:p>
        </p:txBody>
      </p:sp>
    </p:spTree>
    <p:extLst>
      <p:ext uri="{BB962C8B-B14F-4D97-AF65-F5344CB8AC3E}">
        <p14:creationId xmlns:p14="http://schemas.microsoft.com/office/powerpoint/2010/main" val="1007632171"/>
      </p:ext>
    </p:extLst>
  </p:cSld>
  <p:clrMapOvr>
    <a:masterClrMapping/>
  </p:clrMapOvr>
  <p:transition spd="med"/>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image" Target="../media/image2.emf"/><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theme" Target="../theme/theme1.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pic>
        <p:nvPicPr>
          <p:cNvPr id="7" name="Picture 6"/>
          <p:cNvPicPr>
            <a:picLocks noChangeAspect="1"/>
          </p:cNvPicPr>
          <p:nvPr userDrawn="1"/>
        </p:nvPicPr>
        <p:blipFill>
          <a:blip r:embed="rId20"/>
          <a:stretch>
            <a:fillRect/>
          </a:stretch>
        </p:blipFill>
        <p:spPr>
          <a:xfrm>
            <a:off x="0" y="6066539"/>
            <a:ext cx="792326" cy="791461"/>
          </a:xfrm>
          <a:prstGeom prst="rect">
            <a:avLst/>
          </a:prstGeom>
        </p:spPr>
      </p:pic>
      <p:sp>
        <p:nvSpPr>
          <p:cNvPr id="2" name="Title Placeholder 1"/>
          <p:cNvSpPr>
            <a:spLocks noGrp="1"/>
          </p:cNvSpPr>
          <p:nvPr>
            <p:ph type="title"/>
          </p:nvPr>
        </p:nvSpPr>
        <p:spPr>
          <a:xfrm>
            <a:off x="0" y="0"/>
            <a:ext cx="9144000" cy="970450"/>
          </a:xfrm>
          <a:prstGeom prst="rect">
            <a:avLst/>
          </a:prstGeom>
          <a:effectLst>
            <a:outerShdw blurRad="25400" dir="17880000">
              <a:srgbClr val="000000">
                <a:alpha val="46000"/>
              </a:srgbClr>
            </a:outerShdw>
          </a:effectLst>
        </p:spPr>
        <p:txBody>
          <a:bodyPr vert="horz" lIns="91440" tIns="45720" rIns="91440" bIns="45720" rtlCol="0" anchor="ctr">
            <a:normAutofit/>
          </a:bodyPr>
          <a:lstStyle/>
          <a:p>
            <a:r>
              <a:rPr lang="en-US" dirty="0" smtClean="0"/>
              <a:t>Click to edit Master title style</a:t>
            </a:r>
            <a:endParaRPr lang="en-US" dirty="0"/>
          </a:p>
        </p:txBody>
      </p:sp>
      <p:sp>
        <p:nvSpPr>
          <p:cNvPr id="3" name="Text Placeholder 2"/>
          <p:cNvSpPr>
            <a:spLocks noGrp="1"/>
          </p:cNvSpPr>
          <p:nvPr>
            <p:ph type="body" idx="1"/>
          </p:nvPr>
        </p:nvSpPr>
        <p:spPr>
          <a:xfrm>
            <a:off x="78828" y="1064172"/>
            <a:ext cx="8978462" cy="5273566"/>
          </a:xfrm>
          <a:prstGeom prst="rect">
            <a:avLst/>
          </a:prstGeom>
          <a:effectLst>
            <a:outerShdw blurRad="25400" dir="17880000">
              <a:srgbClr val="000000">
                <a:alpha val="46000"/>
              </a:srgbClr>
            </a:outerShdw>
          </a:effectLst>
        </p:spPr>
        <p:txBody>
          <a:bodyPr vert="horz" lIns="91440" tIns="45720" rIns="91440" bIns="45720" rtlCol="0" anchor="t">
            <a:normAutofit/>
          </a:bodyPr>
          <a:lstStyle/>
          <a:p>
            <a:pPr lvl="0"/>
            <a:r>
              <a:rPr lang="en-US" dirty="0" smtClean="0"/>
              <a:t>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2"/>
          </p:nvPr>
        </p:nvSpPr>
        <p:spPr>
          <a:xfrm>
            <a:off x="5759052" y="6435076"/>
            <a:ext cx="2057400" cy="365125"/>
          </a:xfrm>
          <a:prstGeom prst="rect">
            <a:avLst/>
          </a:prstGeom>
        </p:spPr>
        <p:txBody>
          <a:bodyPr vert="horz" lIns="91440" tIns="45720" rIns="91440" bIns="45720" rtlCol="0" anchor="ctr"/>
          <a:lstStyle>
            <a:lvl1pPr algn="r">
              <a:defRPr sz="1000">
                <a:solidFill>
                  <a:schemeClr val="tx1">
                    <a:lumMod val="95000"/>
                  </a:schemeClr>
                </a:solidFill>
                <a:effectLst>
                  <a:outerShdw blurRad="50800" dist="38100" dir="2700000" algn="tl" rotWithShape="0">
                    <a:schemeClr val="bg1">
                      <a:alpha val="43000"/>
                    </a:schemeClr>
                  </a:outerShdw>
                </a:effectLst>
              </a:defRPr>
            </a:lvl1pPr>
          </a:lstStyle>
          <a:p>
            <a:fld id="{D4D22505-4A58-4FC9-AE52-7D6AA222F5D8}" type="datetimeFigureOut">
              <a:rPr lang="en-US" smtClean="0"/>
              <a:t>3/31/2019</a:t>
            </a:fld>
            <a:endParaRPr lang="en-US"/>
          </a:p>
        </p:txBody>
      </p:sp>
      <p:sp>
        <p:nvSpPr>
          <p:cNvPr id="5" name="Footer Placeholder 4"/>
          <p:cNvSpPr>
            <a:spLocks noGrp="1"/>
          </p:cNvSpPr>
          <p:nvPr>
            <p:ph type="ftr" sz="quarter" idx="3"/>
          </p:nvPr>
        </p:nvSpPr>
        <p:spPr>
          <a:xfrm>
            <a:off x="685347" y="6435076"/>
            <a:ext cx="5004649" cy="365125"/>
          </a:xfrm>
          <a:prstGeom prst="rect">
            <a:avLst/>
          </a:prstGeom>
        </p:spPr>
        <p:txBody>
          <a:bodyPr vert="horz" lIns="91440" tIns="45720" rIns="91440" bIns="45720" rtlCol="0" anchor="ctr"/>
          <a:lstStyle>
            <a:lvl1pPr algn="l">
              <a:defRPr sz="1000">
                <a:solidFill>
                  <a:schemeClr val="tx1">
                    <a:lumMod val="95000"/>
                  </a:schemeClr>
                </a:solidFill>
                <a:effectLst>
                  <a:outerShdw blurRad="50800" dist="38100" dir="2700000" algn="tl" rotWithShape="0">
                    <a:schemeClr val="bg1">
                      <a:alpha val="43000"/>
                    </a:schemeClr>
                  </a:outerShdw>
                </a:effectLst>
              </a:defRPr>
            </a:lvl1pPr>
          </a:lstStyle>
          <a:p>
            <a:endParaRPr lang="en-US"/>
          </a:p>
        </p:txBody>
      </p:sp>
      <p:sp>
        <p:nvSpPr>
          <p:cNvPr id="6" name="Slide Number Placeholder 5"/>
          <p:cNvSpPr>
            <a:spLocks noGrp="1"/>
          </p:cNvSpPr>
          <p:nvPr>
            <p:ph type="sldNum" sz="quarter" idx="4"/>
          </p:nvPr>
        </p:nvSpPr>
        <p:spPr>
          <a:xfrm>
            <a:off x="7885509" y="6435076"/>
            <a:ext cx="565159" cy="365125"/>
          </a:xfrm>
          <a:prstGeom prst="rect">
            <a:avLst/>
          </a:prstGeom>
        </p:spPr>
        <p:txBody>
          <a:bodyPr vert="horz" lIns="91440" tIns="45720" rIns="91440" bIns="45720" rtlCol="0" anchor="ctr"/>
          <a:lstStyle>
            <a:lvl1pPr algn="r">
              <a:defRPr sz="1000">
                <a:solidFill>
                  <a:schemeClr val="tx1">
                    <a:lumMod val="95000"/>
                  </a:schemeClr>
                </a:solidFill>
                <a:effectLst>
                  <a:outerShdw blurRad="50800" dist="38100" dir="2700000" algn="tl" rotWithShape="0">
                    <a:schemeClr val="bg1">
                      <a:alpha val="43000"/>
                    </a:schemeClr>
                  </a:outerShdw>
                </a:effectLst>
              </a:defRPr>
            </a:lvl1pPr>
          </a:lstStyle>
          <a:p>
            <a:fld id="{D4A6881B-5773-4BEE-A68C-8B86B4076C76}" type="slidenum">
              <a:rPr lang="en-US" smtClean="0"/>
              <a:t>‹#›</a:t>
            </a:fld>
            <a:endParaRPr lang="en-US"/>
          </a:p>
        </p:txBody>
      </p:sp>
    </p:spTree>
    <p:extLst>
      <p:ext uri="{BB962C8B-B14F-4D97-AF65-F5344CB8AC3E}">
        <p14:creationId xmlns:p14="http://schemas.microsoft.com/office/powerpoint/2010/main" val="4190545754"/>
      </p:ext>
    </p:extLst>
  </p:cSld>
  <p:clrMap bg1="dk1" tx1="lt1" bg2="dk2" tx2="lt2" accent1="accent1" accent2="accent2" accent3="accent3" accent4="accent4" accent5="accent5" accent6="accent6" hlink="hlink" folHlink="folHlink"/>
  <p:sldLayoutIdLst>
    <p:sldLayoutId id="2147483757" r:id="rId1"/>
    <p:sldLayoutId id="2147483758" r:id="rId2"/>
    <p:sldLayoutId id="2147483759" r:id="rId3"/>
    <p:sldLayoutId id="2147483760" r:id="rId4"/>
    <p:sldLayoutId id="2147483761" r:id="rId5"/>
    <p:sldLayoutId id="2147483762" r:id="rId6"/>
    <p:sldLayoutId id="2147483763" r:id="rId7"/>
    <p:sldLayoutId id="2147483764" r:id="rId8"/>
    <p:sldLayoutId id="2147483765" r:id="rId9"/>
    <p:sldLayoutId id="2147483766" r:id="rId10"/>
    <p:sldLayoutId id="2147483767" r:id="rId11"/>
    <p:sldLayoutId id="2147483768" r:id="rId12"/>
    <p:sldLayoutId id="2147483769" r:id="rId13"/>
    <p:sldLayoutId id="2147483770" r:id="rId14"/>
    <p:sldLayoutId id="2147483771" r:id="rId15"/>
    <p:sldLayoutId id="2147483772" r:id="rId16"/>
    <p:sldLayoutId id="2147483773" r:id="rId17"/>
    <p:sldLayoutId id="2147483774" r:id="rId18"/>
  </p:sldLayoutIdLst>
  <p:timing>
    <p:tnLst>
      <p:par>
        <p:cTn id="1" dur="indefinite" restart="never" nodeType="tmRoot"/>
      </p:par>
    </p:tnLst>
  </p:timing>
  <p:txStyles>
    <p:titleStyle>
      <a:lvl1pPr algn="ctr" defTabSz="457200" rtl="0" eaLnBrk="1" latinLnBrk="0" hangingPunct="1">
        <a:spcBef>
          <a:spcPct val="0"/>
        </a:spcBef>
        <a:buNone/>
        <a:defRPr sz="4000" kern="1200">
          <a:ln>
            <a:solidFill>
              <a:schemeClr val="bg1">
                <a:lumMod val="75000"/>
                <a:lumOff val="25000"/>
                <a:alpha val="10000"/>
              </a:schemeClr>
            </a:solidFill>
          </a:ln>
          <a:solidFill>
            <a:schemeClr val="tx1"/>
          </a:solidFill>
          <a:effectLst>
            <a:outerShdw blurRad="9525" dist="25400" dir="14640000" algn="tl" rotWithShape="0">
              <a:schemeClr val="bg1">
                <a:alpha val="30000"/>
              </a:schemeClr>
            </a:outerShdw>
          </a:effectLst>
          <a:latin typeface="+mj-lt"/>
          <a:ea typeface="+mj-ea"/>
          <a:cs typeface="Trebuchet M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06000" algn="l" defTabSz="457200" rtl="0" eaLnBrk="1" latinLnBrk="0" hangingPunct="1">
        <a:spcBef>
          <a:spcPct val="20000"/>
        </a:spcBef>
        <a:spcAft>
          <a:spcPts val="600"/>
        </a:spcAft>
        <a:buClr>
          <a:schemeClr val="tx2"/>
        </a:buClr>
        <a:buSzPct val="70000"/>
        <a:buFont typeface="Wingdings 2" charset="2"/>
        <a:buChar char=""/>
        <a:defRPr sz="2000" kern="1200">
          <a:ln>
            <a:solidFill>
              <a:schemeClr val="bg1">
                <a:lumMod val="75000"/>
                <a:lumOff val="25000"/>
                <a:alpha val="10000"/>
              </a:schemeClr>
            </a:solidFill>
          </a:ln>
          <a:solidFill>
            <a:schemeClr val="tx1"/>
          </a:solidFill>
          <a:effectLst>
            <a:outerShdw blurRad="9525" dist="25400" dir="14640000" algn="tl" rotWithShape="0">
              <a:schemeClr val="bg1">
                <a:alpha val="30000"/>
              </a:schemeClr>
            </a:outerShdw>
          </a:effectLst>
          <a:latin typeface="+mn-lt"/>
          <a:ea typeface="+mn-ea"/>
          <a:cs typeface="+mn-cs"/>
        </a:defRPr>
      </a:lvl1pPr>
      <a:lvl2pPr marL="720000" indent="-270000" algn="l" defTabSz="457200" rtl="0" eaLnBrk="1" latinLnBrk="0" hangingPunct="1">
        <a:spcBef>
          <a:spcPct val="20000"/>
        </a:spcBef>
        <a:spcAft>
          <a:spcPts val="600"/>
        </a:spcAft>
        <a:buClr>
          <a:schemeClr val="tx2"/>
        </a:buClr>
        <a:buSzPct val="70000"/>
        <a:buFont typeface="Wingdings 2" charset="2"/>
        <a:buChar char=""/>
        <a:defRPr sz="1800" kern="1200">
          <a:ln>
            <a:solidFill>
              <a:schemeClr val="bg1">
                <a:lumMod val="75000"/>
                <a:lumOff val="25000"/>
                <a:alpha val="10000"/>
              </a:schemeClr>
            </a:solidFill>
          </a:ln>
          <a:solidFill>
            <a:schemeClr val="tx1"/>
          </a:solidFill>
          <a:effectLst>
            <a:outerShdw blurRad="9525" dist="25400" dir="14640000" algn="tl" rotWithShape="0">
              <a:schemeClr val="bg1">
                <a:alpha val="30000"/>
              </a:schemeClr>
            </a:outerShdw>
          </a:effectLst>
          <a:latin typeface="+mn-lt"/>
          <a:ea typeface="+mn-ea"/>
          <a:cs typeface="+mn-cs"/>
        </a:defRPr>
      </a:lvl2pPr>
      <a:lvl3pPr marL="1026000" indent="-216000" algn="l" defTabSz="457200" rtl="0" eaLnBrk="1" latinLnBrk="0" hangingPunct="1">
        <a:spcBef>
          <a:spcPct val="20000"/>
        </a:spcBef>
        <a:spcAft>
          <a:spcPts val="600"/>
        </a:spcAft>
        <a:buClr>
          <a:schemeClr val="tx2"/>
        </a:buClr>
        <a:buSzPct val="70000"/>
        <a:buFont typeface="Wingdings 2" charset="2"/>
        <a:buChar char=""/>
        <a:defRPr sz="1600" kern="1200">
          <a:ln>
            <a:solidFill>
              <a:schemeClr val="bg1">
                <a:lumMod val="75000"/>
                <a:lumOff val="25000"/>
                <a:alpha val="10000"/>
              </a:schemeClr>
            </a:solidFill>
          </a:ln>
          <a:solidFill>
            <a:schemeClr val="tx1"/>
          </a:solidFill>
          <a:effectLst>
            <a:outerShdw blurRad="9525" dist="25400" dir="14640000" algn="tl" rotWithShape="0">
              <a:schemeClr val="bg1">
                <a:alpha val="30000"/>
              </a:schemeClr>
            </a:outerShdw>
          </a:effectLst>
          <a:latin typeface="+mn-lt"/>
          <a:ea typeface="+mn-ea"/>
          <a:cs typeface="+mn-cs"/>
        </a:defRPr>
      </a:lvl3pPr>
      <a:lvl4pPr marL="1386000" indent="-216000" algn="l" defTabSz="457200" rtl="0" eaLnBrk="1" latinLnBrk="0" hangingPunct="1">
        <a:spcBef>
          <a:spcPct val="20000"/>
        </a:spcBef>
        <a:spcAft>
          <a:spcPts val="600"/>
        </a:spcAft>
        <a:buClr>
          <a:schemeClr val="tx2"/>
        </a:buClr>
        <a:buSzPct val="70000"/>
        <a:buFont typeface="Wingdings 2" charset="2"/>
        <a:buChar char=""/>
        <a:defRPr sz="1400" kern="1200">
          <a:ln>
            <a:solidFill>
              <a:schemeClr val="bg1">
                <a:lumMod val="75000"/>
                <a:lumOff val="25000"/>
                <a:alpha val="10000"/>
              </a:schemeClr>
            </a:solidFill>
          </a:ln>
          <a:solidFill>
            <a:schemeClr val="tx1"/>
          </a:solidFill>
          <a:effectLst>
            <a:outerShdw blurRad="9525" dist="25400" dir="14640000" algn="tl" rotWithShape="0">
              <a:schemeClr val="bg1">
                <a:alpha val="30000"/>
              </a:schemeClr>
            </a:outerShdw>
          </a:effectLst>
          <a:latin typeface="+mn-lt"/>
          <a:ea typeface="+mn-ea"/>
          <a:cs typeface="+mn-cs"/>
        </a:defRPr>
      </a:lvl4pPr>
      <a:lvl5pPr marL="1674000" indent="-216000" algn="l" defTabSz="457200" rtl="0" eaLnBrk="1" latinLnBrk="0" hangingPunct="1">
        <a:spcBef>
          <a:spcPct val="20000"/>
        </a:spcBef>
        <a:spcAft>
          <a:spcPts val="600"/>
        </a:spcAft>
        <a:buClr>
          <a:schemeClr val="tx2"/>
        </a:buClr>
        <a:buSzPct val="70000"/>
        <a:buFont typeface="Wingdings 2" charset="2"/>
        <a:buChar char=""/>
        <a:defRPr sz="1400" kern="1200">
          <a:ln>
            <a:solidFill>
              <a:schemeClr val="bg1">
                <a:lumMod val="75000"/>
                <a:lumOff val="25000"/>
                <a:alpha val="10000"/>
              </a:schemeClr>
            </a:solidFill>
          </a:ln>
          <a:solidFill>
            <a:schemeClr val="tx1"/>
          </a:solidFill>
          <a:effectLst>
            <a:outerShdw blurRad="9525" dist="25400" dir="14640000" algn="tl" rotWithShape="0">
              <a:schemeClr val="bg1">
                <a:alpha val="30000"/>
              </a:schemeClr>
            </a:outerShdw>
          </a:effectLst>
          <a:latin typeface="+mn-lt"/>
          <a:ea typeface="+mn-ea"/>
          <a:cs typeface="+mn-cs"/>
        </a:defRPr>
      </a:lvl5pPr>
      <a:lvl6pPr marL="2014600" indent="-228600" algn="l" defTabSz="457200" rtl="0" eaLnBrk="1" latinLnBrk="0" hangingPunct="1">
        <a:spcBef>
          <a:spcPct val="20000"/>
        </a:spcBef>
        <a:spcAft>
          <a:spcPts val="600"/>
        </a:spcAft>
        <a:buClr>
          <a:schemeClr val="tx2"/>
        </a:buClr>
        <a:buSzPct val="70000"/>
        <a:buFont typeface="Wingdings 2" charset="2"/>
        <a:buChar char=""/>
        <a:defRPr sz="1400" kern="1200">
          <a:ln>
            <a:solidFill>
              <a:schemeClr val="bg1">
                <a:lumMod val="75000"/>
                <a:lumOff val="25000"/>
                <a:alpha val="10000"/>
              </a:schemeClr>
            </a:solidFill>
          </a:ln>
          <a:solidFill>
            <a:schemeClr val="tx2"/>
          </a:solidFill>
          <a:effectLst>
            <a:outerShdw blurRad="9525" dist="25400" dir="14640000" algn="tl" rotWithShape="0">
              <a:schemeClr val="bg1">
                <a:alpha val="30000"/>
              </a:schemeClr>
            </a:outerShdw>
          </a:effectLst>
          <a:latin typeface="+mn-lt"/>
          <a:ea typeface="+mn-ea"/>
          <a:cs typeface="+mn-cs"/>
        </a:defRPr>
      </a:lvl6pPr>
      <a:lvl7pPr marL="2401800" indent="-228600" algn="l" defTabSz="457200" rtl="0" eaLnBrk="1" latinLnBrk="0" hangingPunct="1">
        <a:spcBef>
          <a:spcPct val="20000"/>
        </a:spcBef>
        <a:spcAft>
          <a:spcPts val="600"/>
        </a:spcAft>
        <a:buClr>
          <a:schemeClr val="tx2"/>
        </a:buClr>
        <a:buSzPct val="70000"/>
        <a:buFont typeface="Wingdings 2" charset="2"/>
        <a:buChar char=""/>
        <a:defRPr sz="1400" kern="1200">
          <a:ln>
            <a:solidFill>
              <a:schemeClr val="bg1">
                <a:lumMod val="75000"/>
                <a:lumOff val="25000"/>
                <a:alpha val="10000"/>
              </a:schemeClr>
            </a:solidFill>
          </a:ln>
          <a:solidFill>
            <a:schemeClr val="tx2"/>
          </a:solidFill>
          <a:effectLst>
            <a:outerShdw blurRad="9525" dist="25400" dir="14640000" algn="tl" rotWithShape="0">
              <a:schemeClr val="bg1">
                <a:alpha val="30000"/>
              </a:schemeClr>
            </a:outerShdw>
          </a:effectLst>
          <a:latin typeface="+mn-lt"/>
          <a:ea typeface="+mn-ea"/>
          <a:cs typeface="+mn-cs"/>
        </a:defRPr>
      </a:lvl7pPr>
      <a:lvl8pPr marL="2789000" indent="-228600" algn="l" defTabSz="457200" rtl="0" eaLnBrk="1" latinLnBrk="0" hangingPunct="1">
        <a:spcBef>
          <a:spcPct val="20000"/>
        </a:spcBef>
        <a:spcAft>
          <a:spcPts val="600"/>
        </a:spcAft>
        <a:buClr>
          <a:schemeClr val="tx2"/>
        </a:buClr>
        <a:buSzPct val="70000"/>
        <a:buFont typeface="Wingdings 2" charset="2"/>
        <a:buChar char=""/>
        <a:defRPr sz="1400" kern="1200">
          <a:ln>
            <a:solidFill>
              <a:schemeClr val="bg1">
                <a:lumMod val="75000"/>
                <a:lumOff val="25000"/>
                <a:alpha val="10000"/>
              </a:schemeClr>
            </a:solidFill>
          </a:ln>
          <a:solidFill>
            <a:schemeClr val="tx2"/>
          </a:solidFill>
          <a:effectLst>
            <a:outerShdw blurRad="9525" dist="25400" dir="14640000" algn="tl" rotWithShape="0">
              <a:schemeClr val="bg1">
                <a:alpha val="30000"/>
              </a:schemeClr>
            </a:outerShdw>
          </a:effectLst>
          <a:latin typeface="+mn-lt"/>
          <a:ea typeface="+mn-ea"/>
          <a:cs typeface="+mn-cs"/>
        </a:defRPr>
      </a:lvl8pPr>
      <a:lvl9pPr marL="3106200" indent="-228600" algn="l" defTabSz="457200" rtl="0" eaLnBrk="1" latinLnBrk="0" hangingPunct="1">
        <a:spcBef>
          <a:spcPct val="20000"/>
        </a:spcBef>
        <a:spcAft>
          <a:spcPts val="600"/>
        </a:spcAft>
        <a:buClr>
          <a:schemeClr val="tx2"/>
        </a:buClr>
        <a:buSzPct val="70000"/>
        <a:buFont typeface="Wingdings 2" charset="2"/>
        <a:buChar char=""/>
        <a:defRPr sz="1400" kern="1200">
          <a:ln>
            <a:solidFill>
              <a:schemeClr val="bg1">
                <a:lumMod val="75000"/>
                <a:lumOff val="25000"/>
                <a:alpha val="10000"/>
              </a:schemeClr>
            </a:solidFill>
          </a:ln>
          <a:solidFill>
            <a:schemeClr val="tx2"/>
          </a:solidFill>
          <a:effectLst>
            <a:outerShdw blurRad="9525" dist="25400" dir="14640000" algn="tl" rotWithShape="0">
              <a:schemeClr val="bg1">
                <a:alpha val="30000"/>
              </a:schemeClr>
            </a:outerShdw>
          </a:effectLst>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ext>
  </p:extLst>
</p:sldMaster>
</file>

<file path=ppt/slides/_rels/slide1.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4.xml"/><Relationship Id="rId1" Type="http://schemas.openxmlformats.org/officeDocument/2006/relationships/slideLayout" Target="../slideLayouts/slideLayout2.xml"/><Relationship Id="rId4" Type="http://schemas.openxmlformats.org/officeDocument/2006/relationships/image" Target="../media/image11.png"/></Relationships>
</file>

<file path=ppt/slides/_rels/slide8.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13.jpg"/><Relationship Id="rId2" Type="http://schemas.openxmlformats.org/officeDocument/2006/relationships/notesSlide" Target="../notesSlides/notesSlide6.xml"/><Relationship Id="rId1" Type="http://schemas.openxmlformats.org/officeDocument/2006/relationships/slideLayout" Target="../slideLayouts/slideLayout2.xml"/><Relationship Id="rId6" Type="http://schemas.openxmlformats.org/officeDocument/2006/relationships/image" Target="../media/image16.jpg"/><Relationship Id="rId5" Type="http://schemas.openxmlformats.org/officeDocument/2006/relationships/image" Target="../media/image15.jpg"/><Relationship Id="rId4" Type="http://schemas.openxmlformats.org/officeDocument/2006/relationships/image" Target="../media/image14.jpg"/></Relationships>
</file>

<file path=ppt/slides/_rels/slide10.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19.emf"/><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20.gif"/><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22.jpg"/><Relationship Id="rId7" Type="http://schemas.openxmlformats.org/officeDocument/2006/relationships/image" Target="../media/image26.jpg"/><Relationship Id="rId2" Type="http://schemas.openxmlformats.org/officeDocument/2006/relationships/notesSlide" Target="../notesSlides/notesSlide12.xml"/><Relationship Id="rId1" Type="http://schemas.openxmlformats.org/officeDocument/2006/relationships/slideLayout" Target="../slideLayouts/slideLayout2.xml"/><Relationship Id="rId6" Type="http://schemas.openxmlformats.org/officeDocument/2006/relationships/image" Target="../media/image25.jpeg"/><Relationship Id="rId5" Type="http://schemas.openxmlformats.org/officeDocument/2006/relationships/image" Target="../media/image24.jpg"/><Relationship Id="rId4" Type="http://schemas.openxmlformats.org/officeDocument/2006/relationships/image" Target="../media/image23.jpg"/></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0" y="1769541"/>
            <a:ext cx="9143999" cy="1828801"/>
          </a:xfrm>
        </p:spPr>
        <p:txBody>
          <a:bodyPr>
            <a:noAutofit/>
          </a:bodyPr>
          <a:lstStyle/>
          <a:p>
            <a:pPr algn="ctr"/>
            <a:r>
              <a:rPr lang="en-US" sz="4000" dirty="0" smtClean="0">
                <a:solidFill>
                  <a:schemeClr val="tx1"/>
                </a:solidFill>
              </a:rPr>
              <a:t>Facilities Appropriation Advisory Board</a:t>
            </a:r>
            <a:br>
              <a:rPr lang="en-US" sz="4000" dirty="0" smtClean="0">
                <a:solidFill>
                  <a:schemeClr val="tx1"/>
                </a:solidFill>
              </a:rPr>
            </a:br>
            <a:r>
              <a:rPr lang="en-US" sz="4000" dirty="0" smtClean="0">
                <a:solidFill>
                  <a:schemeClr val="tx1"/>
                </a:solidFill>
              </a:rPr>
              <a:t>(FAAB)</a:t>
            </a:r>
            <a:br>
              <a:rPr lang="en-US" sz="4000" dirty="0" smtClean="0">
                <a:solidFill>
                  <a:schemeClr val="tx1"/>
                </a:solidFill>
              </a:rPr>
            </a:br>
            <a:endParaRPr lang="en-US" sz="4000" dirty="0">
              <a:solidFill>
                <a:schemeClr val="tx1"/>
              </a:solidFill>
            </a:endParaRPr>
          </a:p>
        </p:txBody>
      </p:sp>
      <p:sp>
        <p:nvSpPr>
          <p:cNvPr id="4" name="Subtitle 3"/>
          <p:cNvSpPr>
            <a:spLocks noGrp="1"/>
          </p:cNvSpPr>
          <p:nvPr>
            <p:ph type="subTitle" idx="1"/>
          </p:nvPr>
        </p:nvSpPr>
        <p:spPr/>
        <p:txBody>
          <a:bodyPr/>
          <a:lstStyle/>
          <a:p>
            <a:endParaRPr lang="en-US"/>
          </a:p>
        </p:txBody>
      </p:sp>
      <p:pic>
        <p:nvPicPr>
          <p:cNvPr id="7" name="Picture 6"/>
          <p:cNvPicPr>
            <a:picLocks noChangeAspect="1"/>
          </p:cNvPicPr>
          <p:nvPr/>
        </p:nvPicPr>
        <p:blipFill rotWithShape="1">
          <a:blip r:embed="rId3" cstate="print">
            <a:extLst>
              <a:ext uri="{28A0092B-C50C-407E-A947-70E740481C1C}">
                <a14:useLocalDpi xmlns:a14="http://schemas.microsoft.com/office/drawing/2010/main" val="0"/>
              </a:ext>
            </a:extLst>
          </a:blip>
          <a:srcRect t="1010" b="1010"/>
          <a:stretch/>
        </p:blipFill>
        <p:spPr>
          <a:xfrm>
            <a:off x="0" y="3380588"/>
            <a:ext cx="9144000" cy="2652468"/>
          </a:xfrm>
          <a:prstGeom prst="rect">
            <a:avLst/>
          </a:prstGeom>
        </p:spPr>
      </p:pic>
    </p:spTree>
    <p:extLst>
      <p:ext uri="{BB962C8B-B14F-4D97-AF65-F5344CB8AC3E}">
        <p14:creationId xmlns:p14="http://schemas.microsoft.com/office/powerpoint/2010/main" val="762412988"/>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 name="Shape 53"/>
          <p:cNvSpPr>
            <a:spLocks noGrp="1"/>
          </p:cNvSpPr>
          <p:nvPr>
            <p:ph type="title"/>
          </p:nvPr>
        </p:nvSpPr>
        <p:spPr>
          <a:prstGeom prst="rect">
            <a:avLst/>
          </a:prstGeom>
        </p:spPr>
        <p:txBody>
          <a:bodyPr>
            <a:normAutofit/>
          </a:bodyPr>
          <a:lstStyle>
            <a:lvl1pPr defTabSz="490727">
              <a:defRPr sz="6719"/>
            </a:lvl1pPr>
          </a:lstStyle>
          <a:p>
            <a:pPr lvl="0" algn="ctr">
              <a:defRPr sz="1800"/>
            </a:pPr>
            <a:r>
              <a:rPr lang="en-US" sz="4000" dirty="0" smtClean="0">
                <a:solidFill>
                  <a:schemeClr val="tx1"/>
                </a:solidFill>
              </a:rPr>
              <a:t>FAAB </a:t>
            </a:r>
            <a:r>
              <a:rPr sz="4000" dirty="0" smtClean="0">
                <a:solidFill>
                  <a:schemeClr val="tx1"/>
                </a:solidFill>
              </a:rPr>
              <a:t>Activities</a:t>
            </a:r>
            <a:endParaRPr sz="4000" dirty="0">
              <a:solidFill>
                <a:schemeClr val="tx1"/>
              </a:solidFill>
            </a:endParaRPr>
          </a:p>
        </p:txBody>
      </p:sp>
      <p:sp>
        <p:nvSpPr>
          <p:cNvPr id="54" name="Shape 54"/>
          <p:cNvSpPr>
            <a:spLocks noGrp="1"/>
          </p:cNvSpPr>
          <p:nvPr>
            <p:ph idx="1"/>
          </p:nvPr>
        </p:nvSpPr>
        <p:spPr>
          <a:prstGeom prst="rect">
            <a:avLst/>
          </a:prstGeom>
        </p:spPr>
        <p:txBody>
          <a:bodyPr>
            <a:normAutofit/>
          </a:bodyPr>
          <a:lstStyle/>
          <a:p>
            <a:pPr algn="l"/>
            <a:r>
              <a:rPr lang="en-US" sz="1800" dirty="0">
                <a:solidFill>
                  <a:schemeClr val="tx1"/>
                </a:solidFill>
                <a:latin typeface="+mj-lt"/>
              </a:rPr>
              <a:t>The </a:t>
            </a:r>
            <a:r>
              <a:rPr lang="en-US" sz="1800" dirty="0" smtClean="0">
                <a:solidFill>
                  <a:schemeClr val="tx1"/>
                </a:solidFill>
                <a:latin typeface="+mj-lt"/>
              </a:rPr>
              <a:t>Indian Health Care Improvement Act, </a:t>
            </a:r>
            <a:r>
              <a:rPr lang="en-US" sz="1800" dirty="0">
                <a:solidFill>
                  <a:schemeClr val="tx1"/>
                </a:solidFill>
                <a:latin typeface="+mj-lt"/>
              </a:rPr>
              <a:t>25 U.S.C. § 1631(c), requires the </a:t>
            </a:r>
            <a:r>
              <a:rPr lang="en-US" sz="1800" dirty="0" smtClean="0">
                <a:solidFill>
                  <a:schemeClr val="tx1"/>
                </a:solidFill>
                <a:latin typeface="+mj-lt"/>
              </a:rPr>
              <a:t>IHS to:</a:t>
            </a:r>
          </a:p>
          <a:p>
            <a:pPr lvl="1"/>
            <a:r>
              <a:rPr lang="en-US" sz="1600" dirty="0" smtClean="0">
                <a:solidFill>
                  <a:schemeClr val="tx1"/>
                </a:solidFill>
                <a:latin typeface="+mj-lt"/>
              </a:rPr>
              <a:t>Re-established </a:t>
            </a:r>
            <a:r>
              <a:rPr lang="en-US" sz="1600" dirty="0">
                <a:solidFill>
                  <a:schemeClr val="tx1"/>
                </a:solidFill>
                <a:latin typeface="+mj-lt"/>
              </a:rPr>
              <a:t>the </a:t>
            </a:r>
            <a:r>
              <a:rPr lang="en-US" sz="1600" u="sng" dirty="0" smtClean="0">
                <a:solidFill>
                  <a:schemeClr val="tx1"/>
                </a:solidFill>
                <a:latin typeface="+mj-lt"/>
              </a:rPr>
              <a:t>FAAB</a:t>
            </a:r>
            <a:r>
              <a:rPr lang="en-US" sz="1600" dirty="0" smtClean="0">
                <a:solidFill>
                  <a:schemeClr val="tx1"/>
                </a:solidFill>
                <a:latin typeface="+mj-lt"/>
              </a:rPr>
              <a:t> </a:t>
            </a:r>
            <a:r>
              <a:rPr lang="en-US" sz="1600" dirty="0">
                <a:solidFill>
                  <a:schemeClr val="tx1"/>
                </a:solidFill>
                <a:latin typeface="+mj-lt"/>
              </a:rPr>
              <a:t>to provide </a:t>
            </a:r>
            <a:r>
              <a:rPr lang="en-US" sz="1600" dirty="0" smtClean="0">
                <a:solidFill>
                  <a:schemeClr val="tx1"/>
                </a:solidFill>
                <a:latin typeface="+mj-lt"/>
              </a:rPr>
              <a:t>the IHS </a:t>
            </a:r>
            <a:r>
              <a:rPr lang="en-US" sz="1600" dirty="0">
                <a:solidFill>
                  <a:schemeClr val="tx1"/>
                </a:solidFill>
                <a:latin typeface="+mj-lt"/>
              </a:rPr>
              <a:t>recommendations on policies, procedures and other OEHE programs pursuant to facilities </a:t>
            </a:r>
            <a:r>
              <a:rPr lang="en-US" sz="1600" dirty="0" smtClean="0">
                <a:solidFill>
                  <a:schemeClr val="tx1"/>
                </a:solidFill>
                <a:latin typeface="+mj-lt"/>
              </a:rPr>
              <a:t>appropriations.</a:t>
            </a:r>
          </a:p>
          <a:p>
            <a:pPr lvl="1"/>
            <a:r>
              <a:rPr lang="en-US" sz="1600" dirty="0" smtClean="0">
                <a:solidFill>
                  <a:schemeClr val="tx1"/>
                </a:solidFill>
                <a:latin typeface="+mj-lt"/>
              </a:rPr>
              <a:t>Every </a:t>
            </a:r>
            <a:r>
              <a:rPr lang="en-US" sz="1600" dirty="0">
                <a:solidFill>
                  <a:schemeClr val="tx1"/>
                </a:solidFill>
                <a:latin typeface="+mj-lt"/>
              </a:rPr>
              <a:t>five years update the </a:t>
            </a:r>
            <a:r>
              <a:rPr lang="en-US" sz="1600" u="sng" dirty="0">
                <a:solidFill>
                  <a:schemeClr val="tx1"/>
                </a:solidFill>
                <a:latin typeface="+mj-lt"/>
              </a:rPr>
              <a:t>Health Care Facilities’ Needs Report</a:t>
            </a:r>
            <a:r>
              <a:rPr lang="en-US" sz="1600" dirty="0">
                <a:solidFill>
                  <a:schemeClr val="tx1"/>
                </a:solidFill>
                <a:latin typeface="+mj-lt"/>
              </a:rPr>
              <a:t> </a:t>
            </a:r>
            <a:r>
              <a:rPr lang="en-US" sz="1600" dirty="0" smtClean="0">
                <a:solidFill>
                  <a:schemeClr val="tx1"/>
                </a:solidFill>
                <a:latin typeface="+mj-lt"/>
              </a:rPr>
              <a:t>to describe </a:t>
            </a:r>
            <a:r>
              <a:rPr lang="en-US" sz="1600" dirty="0">
                <a:solidFill>
                  <a:schemeClr val="tx1"/>
                </a:solidFill>
                <a:latin typeface="+mj-lt"/>
              </a:rPr>
              <a:t>the national, comprehensive, ranked list of all facilities’ needs for AI/AN, including newly authorized healthcare </a:t>
            </a:r>
            <a:r>
              <a:rPr lang="en-US" sz="1600" dirty="0" smtClean="0">
                <a:solidFill>
                  <a:schemeClr val="tx1"/>
                </a:solidFill>
                <a:latin typeface="+mj-lt"/>
              </a:rPr>
              <a:t>facilities.</a:t>
            </a:r>
          </a:p>
          <a:p>
            <a:pPr lvl="2"/>
            <a:r>
              <a:rPr lang="en-US" dirty="0" smtClean="0">
                <a:solidFill>
                  <a:schemeClr val="tx1"/>
                </a:solidFill>
                <a:latin typeface="+mj-lt"/>
              </a:rPr>
              <a:t>2016 </a:t>
            </a:r>
            <a:r>
              <a:rPr lang="en-US" dirty="0">
                <a:solidFill>
                  <a:schemeClr val="tx1"/>
                </a:solidFill>
                <a:latin typeface="+mj-lt"/>
              </a:rPr>
              <a:t>Report showed a need of approximately </a:t>
            </a:r>
            <a:r>
              <a:rPr lang="en-US" dirty="0" smtClean="0">
                <a:solidFill>
                  <a:schemeClr val="tx1"/>
                </a:solidFill>
                <a:latin typeface="+mj-lt"/>
              </a:rPr>
              <a:t>$14.7 </a:t>
            </a:r>
            <a:r>
              <a:rPr lang="en-US" dirty="0">
                <a:solidFill>
                  <a:schemeClr val="tx1"/>
                </a:solidFill>
                <a:latin typeface="+mj-lt"/>
              </a:rPr>
              <a:t>billion.</a:t>
            </a:r>
          </a:p>
          <a:p>
            <a:pPr marL="241093" indent="-241093" algn="l">
              <a:buFont typeface="Arial" panose="020B0604020202020204" pitchFamily="34" charset="0"/>
              <a:buChar char="•"/>
            </a:pPr>
            <a:endParaRPr lang="en-US" sz="1800" dirty="0" smtClean="0">
              <a:solidFill>
                <a:schemeClr val="tx1"/>
              </a:solidFill>
              <a:latin typeface="+mj-lt"/>
            </a:endParaRPr>
          </a:p>
          <a:p>
            <a:pPr algn="l"/>
            <a:endParaRPr lang="en-US" dirty="0"/>
          </a:p>
          <a:p>
            <a:pPr marL="241093" indent="-241093" algn="l">
              <a:buFont typeface="Arial" panose="020B0604020202020204" pitchFamily="34" charset="0"/>
              <a:buChar char="•"/>
            </a:pPr>
            <a:endParaRPr lang="en-US" dirty="0"/>
          </a:p>
          <a:p>
            <a:pPr algn="l"/>
            <a:endParaRPr lang="en-US" dirty="0" smtClean="0"/>
          </a:p>
        </p:txBody>
      </p:sp>
      <p:pic>
        <p:nvPicPr>
          <p:cNvPr id="2" name="Picture 1"/>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920579" y="3712280"/>
            <a:ext cx="7396604" cy="2665660"/>
          </a:xfrm>
          <a:prstGeom prst="rect">
            <a:avLst/>
          </a:prstGeom>
          <a:ln>
            <a:noFill/>
          </a:ln>
          <a:effectLst>
            <a:softEdge rad="0"/>
          </a:effectLst>
        </p:spPr>
      </p:pic>
    </p:spTree>
    <p:extLst>
      <p:ext uri="{BB962C8B-B14F-4D97-AF65-F5344CB8AC3E}">
        <p14:creationId xmlns:p14="http://schemas.microsoft.com/office/powerpoint/2010/main" val="4462965"/>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 name="Shape 53"/>
          <p:cNvSpPr>
            <a:spLocks noGrp="1"/>
          </p:cNvSpPr>
          <p:nvPr>
            <p:ph type="title"/>
          </p:nvPr>
        </p:nvSpPr>
        <p:spPr>
          <a:prstGeom prst="rect">
            <a:avLst/>
          </a:prstGeom>
        </p:spPr>
        <p:txBody>
          <a:bodyPr>
            <a:normAutofit/>
          </a:bodyPr>
          <a:lstStyle>
            <a:lvl1pPr defTabSz="490727">
              <a:defRPr sz="6719"/>
            </a:lvl1pPr>
          </a:lstStyle>
          <a:p>
            <a:pPr lvl="0" algn="ctr">
              <a:defRPr sz="1800"/>
            </a:pPr>
            <a:r>
              <a:rPr lang="en-US" sz="4000" dirty="0" smtClean="0">
                <a:solidFill>
                  <a:schemeClr val="tx1"/>
                </a:solidFill>
              </a:rPr>
              <a:t>FAAB Accomplishments</a:t>
            </a:r>
            <a:endParaRPr sz="4000" dirty="0">
              <a:solidFill>
                <a:schemeClr val="tx1"/>
              </a:solidFill>
            </a:endParaRPr>
          </a:p>
        </p:txBody>
      </p:sp>
      <p:sp>
        <p:nvSpPr>
          <p:cNvPr id="54" name="Shape 54"/>
          <p:cNvSpPr>
            <a:spLocks noGrp="1"/>
          </p:cNvSpPr>
          <p:nvPr>
            <p:ph idx="1"/>
          </p:nvPr>
        </p:nvSpPr>
        <p:spPr>
          <a:prstGeom prst="rect">
            <a:avLst/>
          </a:prstGeom>
        </p:spPr>
        <p:txBody>
          <a:bodyPr>
            <a:normAutofit fontScale="92500" lnSpcReduction="10000"/>
          </a:bodyPr>
          <a:lstStyle/>
          <a:p>
            <a:pPr lvl="1"/>
            <a:endParaRPr lang="en-US" dirty="0" smtClean="0"/>
          </a:p>
          <a:p>
            <a:pPr marL="285750" lvl="1" indent="-285750">
              <a:spcAft>
                <a:spcPts val="1200"/>
              </a:spcAft>
              <a:buClr>
                <a:schemeClr val="accent2">
                  <a:lumMod val="50000"/>
                </a:schemeClr>
              </a:buClr>
            </a:pPr>
            <a:r>
              <a:rPr lang="en-US" sz="1800" dirty="0" smtClean="0">
                <a:solidFill>
                  <a:schemeClr val="tx1"/>
                </a:solidFill>
                <a:latin typeface="+mj-lt"/>
              </a:rPr>
              <a:t>Distributed the Charter on May 22, 2015:</a:t>
            </a:r>
            <a:br>
              <a:rPr lang="en-US" sz="1800" dirty="0" smtClean="0">
                <a:solidFill>
                  <a:schemeClr val="tx1"/>
                </a:solidFill>
                <a:latin typeface="+mj-lt"/>
              </a:rPr>
            </a:br>
            <a:r>
              <a:rPr lang="en-US" sz="1800" dirty="0" smtClean="0">
                <a:solidFill>
                  <a:schemeClr val="tx1"/>
                </a:solidFill>
                <a:latin typeface="+mj-lt"/>
              </a:rPr>
              <a:t>IHS </a:t>
            </a:r>
            <a:r>
              <a:rPr lang="en-US" sz="1800" dirty="0">
                <a:solidFill>
                  <a:schemeClr val="tx1"/>
                </a:solidFill>
                <a:latin typeface="+mj-lt"/>
              </a:rPr>
              <a:t>Circular No. 2015-04: Facilities Appropriation Advisory </a:t>
            </a:r>
            <a:r>
              <a:rPr lang="en-US" sz="1800" dirty="0" smtClean="0">
                <a:solidFill>
                  <a:schemeClr val="tx1"/>
                </a:solidFill>
                <a:latin typeface="+mj-lt"/>
              </a:rPr>
              <a:t>Board.</a:t>
            </a:r>
            <a:endParaRPr lang="en-US" sz="1800" dirty="0">
              <a:solidFill>
                <a:schemeClr val="tx1"/>
              </a:solidFill>
              <a:latin typeface="+mj-lt"/>
            </a:endParaRPr>
          </a:p>
          <a:p>
            <a:pPr marL="285750" lvl="1" indent="-285750">
              <a:spcAft>
                <a:spcPts val="1200"/>
              </a:spcAft>
              <a:buClr>
                <a:schemeClr val="accent2">
                  <a:lumMod val="50000"/>
                </a:schemeClr>
              </a:buClr>
            </a:pPr>
            <a:r>
              <a:rPr lang="en-US" sz="1800" dirty="0" smtClean="0">
                <a:solidFill>
                  <a:schemeClr val="tx1"/>
                </a:solidFill>
                <a:latin typeface="+mj-lt"/>
              </a:rPr>
              <a:t>Established </a:t>
            </a:r>
            <a:r>
              <a:rPr lang="en-US" sz="1800" dirty="0">
                <a:solidFill>
                  <a:schemeClr val="tx1"/>
                </a:solidFill>
                <a:latin typeface="+mj-lt"/>
              </a:rPr>
              <a:t>a Facilities Needs Assessment </a:t>
            </a:r>
            <a:r>
              <a:rPr lang="en-US" sz="1800" dirty="0" smtClean="0">
                <a:solidFill>
                  <a:schemeClr val="tx1"/>
                </a:solidFill>
                <a:latin typeface="+mj-lt"/>
              </a:rPr>
              <a:t>Workgroup to assist </a:t>
            </a:r>
            <a:r>
              <a:rPr lang="en-US" sz="1800" dirty="0">
                <a:solidFill>
                  <a:schemeClr val="tx1"/>
                </a:solidFill>
                <a:latin typeface="+mj-lt"/>
              </a:rPr>
              <a:t>updating </a:t>
            </a:r>
            <a:r>
              <a:rPr lang="en-US" sz="1800" dirty="0" smtClean="0">
                <a:solidFill>
                  <a:schemeClr val="tx1"/>
                </a:solidFill>
                <a:latin typeface="+mj-lt"/>
              </a:rPr>
              <a:t>reports.</a:t>
            </a:r>
          </a:p>
          <a:p>
            <a:pPr marL="285750" lvl="1" indent="-285750">
              <a:spcAft>
                <a:spcPts val="1200"/>
              </a:spcAft>
              <a:buClr>
                <a:schemeClr val="accent2">
                  <a:lumMod val="50000"/>
                </a:schemeClr>
              </a:buClr>
            </a:pPr>
            <a:r>
              <a:rPr lang="en-US" sz="1800" dirty="0">
                <a:solidFill>
                  <a:schemeClr val="tx1"/>
                </a:solidFill>
                <a:latin typeface="+mj-lt"/>
              </a:rPr>
              <a:t>C</a:t>
            </a:r>
            <a:r>
              <a:rPr lang="en-US" sz="1800" dirty="0" smtClean="0">
                <a:solidFill>
                  <a:schemeClr val="tx1"/>
                </a:solidFill>
                <a:latin typeface="+mj-lt"/>
              </a:rPr>
              <a:t>ompleted and submitted </a:t>
            </a:r>
            <a:r>
              <a:rPr lang="en-US" sz="1800" dirty="0">
                <a:solidFill>
                  <a:schemeClr val="tx1"/>
                </a:solidFill>
                <a:latin typeface="+mj-lt"/>
              </a:rPr>
              <a:t>2016 Report </a:t>
            </a:r>
            <a:r>
              <a:rPr lang="en-US" sz="1800" dirty="0" smtClean="0">
                <a:solidFill>
                  <a:schemeClr val="tx1"/>
                </a:solidFill>
                <a:latin typeface="+mj-lt"/>
              </a:rPr>
              <a:t>to Congress in July 2016.</a:t>
            </a:r>
          </a:p>
          <a:p>
            <a:pPr marL="285750" lvl="1" indent="-285750">
              <a:spcAft>
                <a:spcPts val="1200"/>
              </a:spcAft>
              <a:buClr>
                <a:schemeClr val="accent2">
                  <a:lumMod val="50000"/>
                </a:schemeClr>
              </a:buClr>
            </a:pPr>
            <a:r>
              <a:rPr lang="en-US" sz="1800" dirty="0" smtClean="0">
                <a:solidFill>
                  <a:schemeClr val="tx1"/>
                </a:solidFill>
                <a:latin typeface="+mj-lt"/>
              </a:rPr>
              <a:t>Produced and updated an annual OEHE Appropriation </a:t>
            </a:r>
            <a:r>
              <a:rPr lang="en-US" sz="1800" dirty="0">
                <a:solidFill>
                  <a:schemeClr val="tx1"/>
                </a:solidFill>
                <a:latin typeface="+mj-lt"/>
              </a:rPr>
              <a:t>Information </a:t>
            </a:r>
            <a:r>
              <a:rPr lang="en-US" sz="1800" dirty="0" smtClean="0">
                <a:solidFill>
                  <a:schemeClr val="tx1"/>
                </a:solidFill>
                <a:latin typeface="+mj-lt"/>
              </a:rPr>
              <a:t>Package.</a:t>
            </a:r>
          </a:p>
          <a:p>
            <a:pPr marL="285750" lvl="1" indent="-285750">
              <a:spcAft>
                <a:spcPts val="1200"/>
              </a:spcAft>
              <a:buClr>
                <a:schemeClr val="accent2">
                  <a:lumMod val="50000"/>
                </a:schemeClr>
              </a:buClr>
            </a:pPr>
            <a:r>
              <a:rPr lang="en-US" sz="2100" dirty="0">
                <a:solidFill>
                  <a:schemeClr val="tx1"/>
                </a:solidFill>
                <a:latin typeface="+mj-lt"/>
              </a:rPr>
              <a:t>FAAB Letters:</a:t>
            </a:r>
          </a:p>
          <a:p>
            <a:pPr marL="591750" lvl="2" indent="-285750">
              <a:spcAft>
                <a:spcPts val="1200"/>
              </a:spcAft>
              <a:buClr>
                <a:schemeClr val="accent2">
                  <a:lumMod val="50000"/>
                </a:schemeClr>
              </a:buClr>
            </a:pPr>
            <a:r>
              <a:rPr lang="en-US" sz="1800" dirty="0" smtClean="0">
                <a:solidFill>
                  <a:schemeClr val="tx1"/>
                </a:solidFill>
                <a:latin typeface="+mj-lt"/>
              </a:rPr>
              <a:t>To </a:t>
            </a:r>
            <a:r>
              <a:rPr lang="en-US" sz="1800" dirty="0">
                <a:solidFill>
                  <a:schemeClr val="tx1"/>
                </a:solidFill>
                <a:latin typeface="+mj-lt"/>
              </a:rPr>
              <a:t>national budget formulation group in support of increasing FY2017 Maintenance and Improvement (M&amp;I) funding.</a:t>
            </a:r>
          </a:p>
          <a:p>
            <a:pPr marL="591750" lvl="2" indent="-285750">
              <a:spcAft>
                <a:spcPts val="1200"/>
              </a:spcAft>
              <a:buClr>
                <a:schemeClr val="accent2">
                  <a:lumMod val="50000"/>
                </a:schemeClr>
              </a:buClr>
            </a:pPr>
            <a:r>
              <a:rPr lang="en-US" sz="1800" dirty="0" smtClean="0">
                <a:solidFill>
                  <a:schemeClr val="tx1"/>
                </a:solidFill>
                <a:latin typeface="+mj-lt"/>
              </a:rPr>
              <a:t>To </a:t>
            </a:r>
            <a:r>
              <a:rPr lang="en-US" sz="1800" dirty="0">
                <a:solidFill>
                  <a:schemeClr val="tx1"/>
                </a:solidFill>
                <a:latin typeface="+mj-lt"/>
              </a:rPr>
              <a:t>IHS Director endorsing Health Care Facilities Construction Priority </a:t>
            </a:r>
            <a:r>
              <a:rPr lang="en-US" sz="1800" dirty="0" smtClean="0">
                <a:solidFill>
                  <a:schemeClr val="tx1"/>
                </a:solidFill>
                <a:latin typeface="+mj-lt"/>
              </a:rPr>
              <a:t>System.</a:t>
            </a:r>
          </a:p>
          <a:p>
            <a:pPr marL="591750" lvl="2" indent="-285750">
              <a:spcAft>
                <a:spcPts val="1200"/>
              </a:spcAft>
              <a:buClr>
                <a:schemeClr val="accent2">
                  <a:lumMod val="50000"/>
                </a:schemeClr>
              </a:buClr>
            </a:pPr>
            <a:r>
              <a:rPr lang="en-US" sz="1800" dirty="0" smtClean="0">
                <a:solidFill>
                  <a:schemeClr val="tx1"/>
                </a:solidFill>
                <a:latin typeface="+mj-lt"/>
              </a:rPr>
              <a:t>To </a:t>
            </a:r>
            <a:r>
              <a:rPr lang="en-US" sz="1800" dirty="0">
                <a:solidFill>
                  <a:schemeClr val="tx1"/>
                </a:solidFill>
                <a:latin typeface="+mj-lt"/>
              </a:rPr>
              <a:t>IHS Director recommending tribal leaders identify their health care facility’ </a:t>
            </a:r>
            <a:r>
              <a:rPr lang="en-US" sz="1800" dirty="0" smtClean="0">
                <a:solidFill>
                  <a:schemeClr val="tx1"/>
                </a:solidFill>
                <a:latin typeface="+mj-lt"/>
              </a:rPr>
              <a:t>needs.</a:t>
            </a:r>
            <a:endParaRPr lang="en-US" sz="1800" dirty="0">
              <a:solidFill>
                <a:schemeClr val="tx1"/>
              </a:solidFill>
              <a:latin typeface="+mj-lt"/>
            </a:endParaRPr>
          </a:p>
          <a:p>
            <a:pPr marL="591750" lvl="2" indent="-285750">
              <a:spcAft>
                <a:spcPts val="1200"/>
              </a:spcAft>
              <a:buClr>
                <a:schemeClr val="accent2">
                  <a:lumMod val="50000"/>
                </a:schemeClr>
              </a:buClr>
            </a:pPr>
            <a:r>
              <a:rPr lang="en-US" sz="1800" dirty="0" smtClean="0">
                <a:solidFill>
                  <a:schemeClr val="tx1"/>
                </a:solidFill>
                <a:latin typeface="+mj-lt"/>
              </a:rPr>
              <a:t>To </a:t>
            </a:r>
            <a:r>
              <a:rPr lang="en-US" sz="1800" dirty="0">
                <a:solidFill>
                  <a:schemeClr val="tx1"/>
                </a:solidFill>
                <a:latin typeface="+mj-lt"/>
              </a:rPr>
              <a:t>IHS Acting Director recommending all federal and tribal sites to update the Facilities Engineering Deficiency </a:t>
            </a:r>
            <a:r>
              <a:rPr lang="en-US" sz="1800" dirty="0" smtClean="0">
                <a:solidFill>
                  <a:schemeClr val="tx1"/>
                </a:solidFill>
                <a:latin typeface="+mj-lt"/>
              </a:rPr>
              <a:t>System.</a:t>
            </a:r>
            <a:endParaRPr lang="en-US" sz="1800" dirty="0">
              <a:solidFill>
                <a:schemeClr val="tx1"/>
              </a:solidFill>
              <a:latin typeface="+mj-lt"/>
            </a:endParaRPr>
          </a:p>
          <a:p>
            <a:pPr marL="241093" lvl="1" indent="-241093" algn="l">
              <a:spcAft>
                <a:spcPts val="1200"/>
              </a:spcAft>
              <a:buClr>
                <a:schemeClr val="accent2">
                  <a:lumMod val="50000"/>
                </a:schemeClr>
              </a:buClr>
              <a:buFont typeface="Arial" panose="020B0604020202020204" pitchFamily="34" charset="0"/>
              <a:buChar char="•"/>
            </a:pPr>
            <a:endParaRPr lang="en-US" sz="1800" dirty="0" smtClean="0">
              <a:solidFill>
                <a:schemeClr val="tx1"/>
              </a:solidFill>
              <a:latin typeface="+mj-lt"/>
            </a:endParaRPr>
          </a:p>
        </p:txBody>
      </p:sp>
      <p:sp>
        <p:nvSpPr>
          <p:cNvPr id="6" name="Text Placeholder 2"/>
          <p:cNvSpPr txBox="1">
            <a:spLocks/>
          </p:cNvSpPr>
          <p:nvPr/>
        </p:nvSpPr>
        <p:spPr>
          <a:xfrm>
            <a:off x="307449" y="3298016"/>
            <a:ext cx="8458200" cy="3831020"/>
          </a:xfrm>
          <a:prstGeom prst="rect">
            <a:avLst/>
          </a:prstGeom>
        </p:spPr>
        <p:txBody>
          <a:bodyPr vert="horz" lIns="91440" tIns="45720" rIns="91440" bIns="45720" rtlCol="0" anchor="t">
            <a:normAutofit/>
          </a:bodyPr>
          <a:lstStyle>
            <a:lvl1pPr marL="0" indent="0" algn="ctr" defTabSz="914400" rtl="0" eaLnBrk="1" latinLnBrk="0" hangingPunct="1">
              <a:lnSpc>
                <a:spcPct val="90000"/>
              </a:lnSpc>
              <a:spcBef>
                <a:spcPts val="0"/>
              </a:spcBef>
              <a:buSzTx/>
              <a:buFont typeface="Arial" panose="020B0604020202020204" pitchFamily="34" charset="0"/>
              <a:buNone/>
              <a:defRPr sz="1688" kern="1200">
                <a:solidFill>
                  <a:schemeClr val="tx1"/>
                </a:solidFill>
                <a:latin typeface="+mn-lt"/>
                <a:ea typeface="+mn-ea"/>
                <a:cs typeface="+mn-cs"/>
              </a:defRPr>
            </a:lvl1pPr>
            <a:lvl2pPr marL="0" indent="120547" algn="ctr" defTabSz="914400" rtl="0" eaLnBrk="1" latinLnBrk="0" hangingPunct="1">
              <a:lnSpc>
                <a:spcPct val="90000"/>
              </a:lnSpc>
              <a:spcBef>
                <a:spcPts val="0"/>
              </a:spcBef>
              <a:buSzTx/>
              <a:buFont typeface="Arial" panose="020B0604020202020204" pitchFamily="34" charset="0"/>
              <a:buNone/>
              <a:defRPr sz="1688" kern="1200">
                <a:solidFill>
                  <a:schemeClr val="tx1"/>
                </a:solidFill>
                <a:latin typeface="+mn-lt"/>
                <a:ea typeface="+mn-ea"/>
                <a:cs typeface="+mn-cs"/>
              </a:defRPr>
            </a:lvl2pPr>
            <a:lvl3pPr marL="0" indent="241093" algn="ctr" defTabSz="914400" rtl="0" eaLnBrk="1" latinLnBrk="0" hangingPunct="1">
              <a:lnSpc>
                <a:spcPct val="90000"/>
              </a:lnSpc>
              <a:spcBef>
                <a:spcPts val="0"/>
              </a:spcBef>
              <a:buSzTx/>
              <a:buFont typeface="Arial" panose="020B0604020202020204" pitchFamily="34" charset="0"/>
              <a:buNone/>
              <a:defRPr sz="1688" kern="1200">
                <a:solidFill>
                  <a:schemeClr val="tx1"/>
                </a:solidFill>
                <a:latin typeface="+mn-lt"/>
                <a:ea typeface="+mn-ea"/>
                <a:cs typeface="+mn-cs"/>
              </a:defRPr>
            </a:lvl3pPr>
            <a:lvl4pPr marL="0" indent="361640" algn="ctr" defTabSz="914400" rtl="0" eaLnBrk="1" latinLnBrk="0" hangingPunct="1">
              <a:lnSpc>
                <a:spcPct val="90000"/>
              </a:lnSpc>
              <a:spcBef>
                <a:spcPts val="0"/>
              </a:spcBef>
              <a:buSzTx/>
              <a:buFont typeface="Arial" panose="020B0604020202020204" pitchFamily="34" charset="0"/>
              <a:buNone/>
              <a:defRPr sz="1688" kern="1200">
                <a:solidFill>
                  <a:schemeClr val="tx1"/>
                </a:solidFill>
                <a:latin typeface="+mn-lt"/>
                <a:ea typeface="+mn-ea"/>
                <a:cs typeface="+mn-cs"/>
              </a:defRPr>
            </a:lvl4pPr>
            <a:lvl5pPr marL="0" indent="482186" algn="ctr" defTabSz="914400" rtl="0" eaLnBrk="1" latinLnBrk="0" hangingPunct="1">
              <a:lnSpc>
                <a:spcPct val="90000"/>
              </a:lnSpc>
              <a:spcBef>
                <a:spcPts val="0"/>
              </a:spcBef>
              <a:buSzTx/>
              <a:buFont typeface="Arial" panose="020B0604020202020204" pitchFamily="34" charset="0"/>
              <a:buNone/>
              <a:defRPr sz="1688"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endParaRPr lang="en-US" sz="2300" dirty="0" smtClean="0">
              <a:latin typeface="+mj-lt"/>
            </a:endParaRPr>
          </a:p>
        </p:txBody>
      </p:sp>
    </p:spTree>
    <p:extLst>
      <p:ext uri="{BB962C8B-B14F-4D97-AF65-F5344CB8AC3E}">
        <p14:creationId xmlns:p14="http://schemas.microsoft.com/office/powerpoint/2010/main" val="569726608"/>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365127"/>
            <a:ext cx="9134302" cy="964910"/>
          </a:xfrm>
        </p:spPr>
        <p:txBody>
          <a:bodyPr>
            <a:normAutofit fontScale="90000"/>
          </a:bodyPr>
          <a:lstStyle/>
          <a:p>
            <a:pPr algn="ctr"/>
            <a:r>
              <a:rPr lang="en-US" sz="3600" dirty="0" smtClean="0"/>
              <a:t>IHS Appropriation</a:t>
            </a:r>
            <a:br>
              <a:rPr lang="en-US" sz="3600" dirty="0" smtClean="0"/>
            </a:br>
            <a:r>
              <a:rPr lang="en-US" sz="3600" dirty="0" smtClean="0">
                <a:solidFill>
                  <a:schemeClr val="accent2"/>
                </a:solidFill>
              </a:rPr>
              <a:t>Services</a:t>
            </a:r>
            <a:r>
              <a:rPr lang="en-US" sz="3600" dirty="0" smtClean="0"/>
              <a:t> and </a:t>
            </a:r>
            <a:r>
              <a:rPr lang="en-US" sz="3600" dirty="0" smtClean="0">
                <a:solidFill>
                  <a:schemeClr val="accent1"/>
                </a:solidFill>
              </a:rPr>
              <a:t>Facilities</a:t>
            </a:r>
            <a:endParaRPr lang="en-US" sz="3600" dirty="0">
              <a:solidFill>
                <a:schemeClr val="accent1"/>
              </a:solidFill>
            </a:endParaRPr>
          </a:p>
        </p:txBody>
      </p:sp>
      <p:pic>
        <p:nvPicPr>
          <p:cNvPr id="3" name="Picture 2"/>
          <p:cNvPicPr>
            <a:picLocks noChangeAspect="1"/>
          </p:cNvPicPr>
          <p:nvPr/>
        </p:nvPicPr>
        <p:blipFill>
          <a:blip r:embed="rId3"/>
          <a:stretch>
            <a:fillRect/>
          </a:stretch>
        </p:blipFill>
        <p:spPr>
          <a:xfrm>
            <a:off x="712592" y="1330037"/>
            <a:ext cx="8042138" cy="4706223"/>
          </a:xfrm>
          <a:prstGeom prst="rect">
            <a:avLst/>
          </a:prstGeom>
        </p:spPr>
      </p:pic>
    </p:spTree>
    <p:extLst>
      <p:ext uri="{BB962C8B-B14F-4D97-AF65-F5344CB8AC3E}">
        <p14:creationId xmlns:p14="http://schemas.microsoft.com/office/powerpoint/2010/main" val="3660809589"/>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smtClean="0"/>
              <a:t>IHS Services Appropriation </a:t>
            </a:r>
            <a:endParaRPr lang="en-US" dirty="0"/>
          </a:p>
        </p:txBody>
      </p:sp>
      <p:sp>
        <p:nvSpPr>
          <p:cNvPr id="3" name="Content Placeholder 2"/>
          <p:cNvSpPr>
            <a:spLocks noGrp="1"/>
          </p:cNvSpPr>
          <p:nvPr>
            <p:ph idx="1"/>
          </p:nvPr>
        </p:nvSpPr>
        <p:spPr/>
        <p:txBody>
          <a:bodyPr>
            <a:noAutofit/>
          </a:bodyPr>
          <a:lstStyle/>
          <a:p>
            <a:pPr>
              <a:spcBef>
                <a:spcPts val="300"/>
              </a:spcBef>
              <a:spcAft>
                <a:spcPts val="0"/>
              </a:spcAft>
            </a:pPr>
            <a:r>
              <a:rPr lang="en-US" sz="1800" dirty="0" smtClean="0"/>
              <a:t>Clinical Services</a:t>
            </a:r>
          </a:p>
          <a:p>
            <a:pPr lvl="1">
              <a:spcBef>
                <a:spcPts val="300"/>
              </a:spcBef>
              <a:spcAft>
                <a:spcPts val="0"/>
              </a:spcAft>
            </a:pPr>
            <a:r>
              <a:rPr lang="en-US" dirty="0" smtClean="0"/>
              <a:t>Hospitals &amp; Health Clinics</a:t>
            </a:r>
          </a:p>
          <a:p>
            <a:pPr lvl="1">
              <a:spcBef>
                <a:spcPts val="300"/>
              </a:spcBef>
              <a:spcAft>
                <a:spcPts val="0"/>
              </a:spcAft>
            </a:pPr>
            <a:r>
              <a:rPr lang="en-US" dirty="0" smtClean="0"/>
              <a:t>Dental Services</a:t>
            </a:r>
          </a:p>
          <a:p>
            <a:pPr lvl="1">
              <a:spcBef>
                <a:spcPts val="300"/>
              </a:spcBef>
              <a:spcAft>
                <a:spcPts val="0"/>
              </a:spcAft>
            </a:pPr>
            <a:r>
              <a:rPr lang="en-US" dirty="0" smtClean="0"/>
              <a:t>Mental Health</a:t>
            </a:r>
          </a:p>
          <a:p>
            <a:pPr lvl="1">
              <a:spcBef>
                <a:spcPts val="300"/>
              </a:spcBef>
              <a:spcAft>
                <a:spcPts val="0"/>
              </a:spcAft>
            </a:pPr>
            <a:r>
              <a:rPr lang="en-US" dirty="0" smtClean="0"/>
              <a:t>Alcohol &amp; Substance Abuse</a:t>
            </a:r>
          </a:p>
          <a:p>
            <a:pPr>
              <a:spcBef>
                <a:spcPts val="300"/>
              </a:spcBef>
              <a:spcAft>
                <a:spcPts val="0"/>
              </a:spcAft>
            </a:pPr>
            <a:r>
              <a:rPr lang="en-US" sz="1800" dirty="0"/>
              <a:t>Preventive Health</a:t>
            </a:r>
          </a:p>
          <a:p>
            <a:pPr lvl="1">
              <a:spcBef>
                <a:spcPts val="300"/>
              </a:spcBef>
              <a:spcAft>
                <a:spcPts val="0"/>
              </a:spcAft>
            </a:pPr>
            <a:r>
              <a:rPr lang="en-US" dirty="0"/>
              <a:t>Public Health Nursing</a:t>
            </a:r>
          </a:p>
          <a:p>
            <a:pPr lvl="1">
              <a:spcBef>
                <a:spcPts val="300"/>
              </a:spcBef>
              <a:spcAft>
                <a:spcPts val="0"/>
              </a:spcAft>
            </a:pPr>
            <a:r>
              <a:rPr lang="en-US" dirty="0"/>
              <a:t>Health Education</a:t>
            </a:r>
          </a:p>
          <a:p>
            <a:pPr lvl="1">
              <a:spcBef>
                <a:spcPts val="300"/>
              </a:spcBef>
              <a:spcAft>
                <a:spcPts val="0"/>
              </a:spcAft>
            </a:pPr>
            <a:r>
              <a:rPr lang="en-US" dirty="0"/>
              <a:t>Community Health Representatives</a:t>
            </a:r>
          </a:p>
          <a:p>
            <a:pPr lvl="1">
              <a:spcBef>
                <a:spcPts val="300"/>
              </a:spcBef>
              <a:spcAft>
                <a:spcPts val="0"/>
              </a:spcAft>
            </a:pPr>
            <a:r>
              <a:rPr lang="en-US" dirty="0" smtClean="0"/>
              <a:t>Immunization AK</a:t>
            </a:r>
          </a:p>
          <a:p>
            <a:pPr>
              <a:spcBef>
                <a:spcPts val="300"/>
              </a:spcBef>
              <a:spcAft>
                <a:spcPts val="0"/>
              </a:spcAft>
            </a:pPr>
            <a:r>
              <a:rPr lang="en-US" sz="1800" dirty="0"/>
              <a:t>Other Services</a:t>
            </a:r>
          </a:p>
          <a:p>
            <a:pPr lvl="1">
              <a:spcBef>
                <a:spcPts val="300"/>
              </a:spcBef>
              <a:spcAft>
                <a:spcPts val="0"/>
              </a:spcAft>
            </a:pPr>
            <a:r>
              <a:rPr lang="en-US" dirty="0"/>
              <a:t>Urban Health</a:t>
            </a:r>
          </a:p>
          <a:p>
            <a:pPr lvl="1">
              <a:spcBef>
                <a:spcPts val="300"/>
              </a:spcBef>
              <a:spcAft>
                <a:spcPts val="0"/>
              </a:spcAft>
            </a:pPr>
            <a:r>
              <a:rPr lang="en-US" dirty="0"/>
              <a:t>Indian Health Professions</a:t>
            </a:r>
          </a:p>
          <a:p>
            <a:pPr lvl="1">
              <a:spcBef>
                <a:spcPts val="300"/>
              </a:spcBef>
              <a:spcAft>
                <a:spcPts val="0"/>
              </a:spcAft>
            </a:pPr>
            <a:r>
              <a:rPr lang="en-US" dirty="0"/>
              <a:t>Tribal Management Grants</a:t>
            </a:r>
          </a:p>
          <a:p>
            <a:pPr lvl="1">
              <a:spcBef>
                <a:spcPts val="300"/>
              </a:spcBef>
              <a:spcAft>
                <a:spcPts val="0"/>
              </a:spcAft>
            </a:pPr>
            <a:r>
              <a:rPr lang="en-US" dirty="0"/>
              <a:t>Direct Operations</a:t>
            </a:r>
          </a:p>
          <a:p>
            <a:pPr lvl="1">
              <a:spcBef>
                <a:spcPts val="300"/>
              </a:spcBef>
              <a:spcAft>
                <a:spcPts val="0"/>
              </a:spcAft>
            </a:pPr>
            <a:r>
              <a:rPr lang="en-US" dirty="0"/>
              <a:t>Self-Governance</a:t>
            </a:r>
          </a:p>
        </p:txBody>
      </p:sp>
    </p:spTree>
    <p:extLst>
      <p:ext uri="{BB962C8B-B14F-4D97-AF65-F5344CB8AC3E}">
        <p14:creationId xmlns:p14="http://schemas.microsoft.com/office/powerpoint/2010/main" val="3263643997"/>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smtClean="0"/>
              <a:t>IHS Facilities Appropriation</a:t>
            </a:r>
            <a:endParaRPr lang="en-US" dirty="0"/>
          </a:p>
        </p:txBody>
      </p:sp>
      <p:sp>
        <p:nvSpPr>
          <p:cNvPr id="3" name="Content Placeholder 2"/>
          <p:cNvSpPr>
            <a:spLocks noGrp="1"/>
          </p:cNvSpPr>
          <p:nvPr>
            <p:ph idx="1"/>
          </p:nvPr>
        </p:nvSpPr>
        <p:spPr/>
        <p:txBody>
          <a:bodyPr/>
          <a:lstStyle/>
          <a:p>
            <a:r>
              <a:rPr lang="en-US" dirty="0" smtClean="0"/>
              <a:t>Health Care Facilities Construction</a:t>
            </a:r>
          </a:p>
          <a:p>
            <a:r>
              <a:rPr lang="en-US" dirty="0" smtClean="0"/>
              <a:t>Maintenance and Improvement</a:t>
            </a:r>
          </a:p>
          <a:p>
            <a:r>
              <a:rPr lang="en-US" dirty="0" smtClean="0"/>
              <a:t>Equipment</a:t>
            </a:r>
          </a:p>
          <a:p>
            <a:r>
              <a:rPr lang="en-US" dirty="0" smtClean="0"/>
              <a:t>Sanitation Facilities Construction</a:t>
            </a:r>
          </a:p>
          <a:p>
            <a:r>
              <a:rPr lang="en-US" dirty="0" smtClean="0"/>
              <a:t>Facilities and Environmental Support</a:t>
            </a:r>
          </a:p>
          <a:p>
            <a:pPr lvl="1"/>
            <a:r>
              <a:rPr lang="en-US" dirty="0" smtClean="0"/>
              <a:t>Facilities Support</a:t>
            </a:r>
          </a:p>
          <a:p>
            <a:pPr lvl="1"/>
            <a:r>
              <a:rPr lang="en-US" dirty="0" smtClean="0"/>
              <a:t>Environmental Health Support</a:t>
            </a:r>
          </a:p>
          <a:p>
            <a:pPr lvl="1"/>
            <a:r>
              <a:rPr lang="en-US" dirty="0" smtClean="0"/>
              <a:t>Office of Environmental Health and Engineering Support</a:t>
            </a:r>
            <a:endParaRPr lang="en-US" dirty="0"/>
          </a:p>
        </p:txBody>
      </p:sp>
    </p:spTree>
    <p:extLst>
      <p:ext uri="{BB962C8B-B14F-4D97-AF65-F5344CB8AC3E}">
        <p14:creationId xmlns:p14="http://schemas.microsoft.com/office/powerpoint/2010/main" val="3406971130"/>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3"/>
          <a:stretch>
            <a:fillRect/>
          </a:stretch>
        </p:blipFill>
        <p:spPr>
          <a:xfrm>
            <a:off x="-91440" y="3545722"/>
            <a:ext cx="9326880" cy="3312278"/>
          </a:xfrm>
          <a:prstGeom prst="rect">
            <a:avLst/>
          </a:prstGeom>
        </p:spPr>
      </p:pic>
      <p:pic>
        <p:nvPicPr>
          <p:cNvPr id="5" name="Picture 4"/>
          <p:cNvPicPr>
            <a:picLocks noChangeAspect="1"/>
          </p:cNvPicPr>
          <p:nvPr/>
        </p:nvPicPr>
        <p:blipFill>
          <a:blip r:embed="rId4"/>
          <a:stretch>
            <a:fillRect/>
          </a:stretch>
        </p:blipFill>
        <p:spPr>
          <a:xfrm>
            <a:off x="302423" y="10510"/>
            <a:ext cx="8539154" cy="3949056"/>
          </a:xfrm>
          <a:prstGeom prst="rect">
            <a:avLst/>
          </a:prstGeom>
        </p:spPr>
      </p:pic>
      <p:sp>
        <p:nvSpPr>
          <p:cNvPr id="6" name="TextBox 5"/>
          <p:cNvSpPr txBox="1"/>
          <p:nvPr/>
        </p:nvSpPr>
        <p:spPr>
          <a:xfrm>
            <a:off x="3874770" y="6374368"/>
            <a:ext cx="2678362" cy="461665"/>
          </a:xfrm>
          <a:prstGeom prst="rect">
            <a:avLst/>
          </a:prstGeom>
          <a:noFill/>
        </p:spPr>
        <p:txBody>
          <a:bodyPr wrap="none" rtlCol="0">
            <a:spAutoFit/>
          </a:bodyPr>
          <a:lstStyle/>
          <a:p>
            <a:r>
              <a:rPr lang="en-US" sz="2400" b="1" dirty="0" smtClean="0"/>
              <a:t>Fort Yuma CA, 1936</a:t>
            </a:r>
            <a:endParaRPr lang="en-US" sz="2400" b="1" dirty="0"/>
          </a:p>
        </p:txBody>
      </p:sp>
    </p:spTree>
    <p:extLst>
      <p:ext uri="{BB962C8B-B14F-4D97-AF65-F5344CB8AC3E}">
        <p14:creationId xmlns:p14="http://schemas.microsoft.com/office/powerpoint/2010/main" val="2763653826"/>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p:cNvPicPr>
            <a:picLocks noChangeAspect="1"/>
          </p:cNvPicPr>
          <p:nvPr/>
        </p:nvPicPr>
        <p:blipFill>
          <a:blip r:embed="rId3"/>
          <a:stretch>
            <a:fillRect/>
          </a:stretch>
        </p:blipFill>
        <p:spPr>
          <a:xfrm>
            <a:off x="0" y="0"/>
            <a:ext cx="9144000" cy="6992786"/>
          </a:xfrm>
          <a:prstGeom prst="rect">
            <a:avLst/>
          </a:prstGeom>
        </p:spPr>
      </p:pic>
    </p:spTree>
    <p:extLst>
      <p:ext uri="{BB962C8B-B14F-4D97-AF65-F5344CB8AC3E}">
        <p14:creationId xmlns:p14="http://schemas.microsoft.com/office/powerpoint/2010/main" val="777482551"/>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8"/>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502294" y="1069830"/>
            <a:ext cx="7451003" cy="2690640"/>
          </a:xfrm>
          <a:prstGeom prst="rect">
            <a:avLst/>
          </a:prstGeom>
        </p:spPr>
      </p:pic>
      <p:sp>
        <p:nvSpPr>
          <p:cNvPr id="2" name="Title 1"/>
          <p:cNvSpPr>
            <a:spLocks noGrp="1"/>
          </p:cNvSpPr>
          <p:nvPr>
            <p:ph type="title"/>
          </p:nvPr>
        </p:nvSpPr>
        <p:spPr/>
        <p:txBody>
          <a:bodyPr/>
          <a:lstStyle/>
          <a:p>
            <a:pPr algn="ctr"/>
            <a:r>
              <a:rPr lang="en-US" dirty="0" smtClean="0"/>
              <a:t>IHS Completed Construction Projects</a:t>
            </a:r>
            <a:endParaRPr lang="en-US" dirty="0"/>
          </a:p>
        </p:txBody>
      </p:sp>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1069830"/>
            <a:ext cx="4495044" cy="3349626"/>
          </a:xfrm>
          <a:prstGeom prst="rect">
            <a:avLst/>
          </a:prstGeom>
        </p:spPr>
      </p:pic>
      <p:sp>
        <p:nvSpPr>
          <p:cNvPr id="6" name="Rectangle 1"/>
          <p:cNvSpPr>
            <a:spLocks noChangeArrowheads="1"/>
          </p:cNvSpPr>
          <p:nvPr/>
        </p:nvSpPr>
        <p:spPr bwMode="auto">
          <a:xfrm>
            <a:off x="0" y="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4761" tIns="-6348" rIns="-4761" bIns="-6348" numCol="1" anchor="ctr" anchorCtr="0" compatLnSpc="1">
            <a:prstTxWarp prst="textNoShape">
              <a:avLst/>
            </a:prstTxWarp>
            <a:spAutoFit/>
          </a:bodyPr>
          <a:lstStyle/>
          <a:p>
            <a:endParaRPr lang="en-US"/>
          </a:p>
        </p:txBody>
      </p:sp>
      <p:pic>
        <p:nvPicPr>
          <p:cNvPr id="7" name="Picture 6"/>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1" y="3760470"/>
            <a:ext cx="4488006" cy="3366005"/>
          </a:xfrm>
          <a:prstGeom prst="rect">
            <a:avLst/>
          </a:prstGeom>
        </p:spPr>
      </p:pic>
      <p:pic>
        <p:nvPicPr>
          <p:cNvPr id="8" name="Picture 7"/>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4488005" y="3760470"/>
            <a:ext cx="4655995" cy="3097530"/>
          </a:xfrm>
          <a:prstGeom prst="rect">
            <a:avLst/>
          </a:prstGeom>
        </p:spPr>
      </p:pic>
    </p:spTree>
    <p:extLst>
      <p:ext uri="{BB962C8B-B14F-4D97-AF65-F5344CB8AC3E}">
        <p14:creationId xmlns:p14="http://schemas.microsoft.com/office/powerpoint/2010/main" val="3599916164"/>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a:t>Health Care Facilities Construction</a:t>
            </a:r>
          </a:p>
        </p:txBody>
      </p:sp>
      <p:pic>
        <p:nvPicPr>
          <p:cNvPr id="4" name="Picture 3"/>
          <p:cNvPicPr>
            <a:picLocks noChangeAspect="1"/>
          </p:cNvPicPr>
          <p:nvPr/>
        </p:nvPicPr>
        <p:blipFill>
          <a:blip r:embed="rId3"/>
          <a:stretch>
            <a:fillRect/>
          </a:stretch>
        </p:blipFill>
        <p:spPr>
          <a:xfrm>
            <a:off x="222859" y="970450"/>
            <a:ext cx="8708936" cy="4981463"/>
          </a:xfrm>
          <a:prstGeom prst="rect">
            <a:avLst/>
          </a:prstGeom>
        </p:spPr>
      </p:pic>
    </p:spTree>
    <p:extLst>
      <p:ext uri="{BB962C8B-B14F-4D97-AF65-F5344CB8AC3E}">
        <p14:creationId xmlns:p14="http://schemas.microsoft.com/office/powerpoint/2010/main" val="3645463856"/>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Construction Grandfathered list</a:t>
            </a:r>
            <a:endParaRPr lang="en-US" dirty="0"/>
          </a:p>
        </p:txBody>
      </p:sp>
      <p:pic>
        <p:nvPicPr>
          <p:cNvPr id="6" name="Picture 5"/>
          <p:cNvPicPr>
            <a:picLocks noChangeAspect="1"/>
          </p:cNvPicPr>
          <p:nvPr/>
        </p:nvPicPr>
        <p:blipFill>
          <a:blip r:embed="rId2"/>
          <a:stretch>
            <a:fillRect/>
          </a:stretch>
        </p:blipFill>
        <p:spPr>
          <a:xfrm>
            <a:off x="255394" y="998943"/>
            <a:ext cx="8705726" cy="4819966"/>
          </a:xfrm>
          <a:prstGeom prst="rect">
            <a:avLst/>
          </a:prstGeom>
        </p:spPr>
      </p:pic>
    </p:spTree>
    <p:extLst>
      <p:ext uri="{BB962C8B-B14F-4D97-AF65-F5344CB8AC3E}">
        <p14:creationId xmlns:p14="http://schemas.microsoft.com/office/powerpoint/2010/main" val="2694472469"/>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2016 Facility Needs Assessment</a:t>
            </a:r>
            <a:endParaRPr lang="en-US" dirty="0"/>
          </a:p>
        </p:txBody>
      </p:sp>
      <p:pic>
        <p:nvPicPr>
          <p:cNvPr id="4" name="Content Placeholder 3"/>
          <p:cNvPicPr>
            <a:picLocks noGrp="1" noChangeAspect="1"/>
          </p:cNvPicPr>
          <p:nvPr>
            <p:ph idx="1"/>
          </p:nvPr>
        </p:nvPicPr>
        <p:blipFill>
          <a:blip r:embed="rId3"/>
          <a:stretch>
            <a:fillRect/>
          </a:stretch>
        </p:blipFill>
        <p:spPr>
          <a:xfrm>
            <a:off x="2201181" y="1474429"/>
            <a:ext cx="4733700" cy="4452067"/>
          </a:xfrm>
          <a:prstGeom prst="rect">
            <a:avLst/>
          </a:prstGeom>
        </p:spPr>
      </p:pic>
    </p:spTree>
    <p:extLst>
      <p:ext uri="{BB962C8B-B14F-4D97-AF65-F5344CB8AC3E}">
        <p14:creationId xmlns:p14="http://schemas.microsoft.com/office/powerpoint/2010/main" val="3407236727"/>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Maintenance and Improvement</a:t>
            </a:r>
            <a:endParaRPr lang="en-US" dirty="0"/>
          </a:p>
        </p:txBody>
      </p:sp>
      <p:pic>
        <p:nvPicPr>
          <p:cNvPr id="6" name="Picture 5"/>
          <p:cNvPicPr>
            <a:picLocks noChangeAspect="1"/>
          </p:cNvPicPr>
          <p:nvPr/>
        </p:nvPicPr>
        <p:blipFill>
          <a:blip r:embed="rId3"/>
          <a:stretch>
            <a:fillRect/>
          </a:stretch>
        </p:blipFill>
        <p:spPr>
          <a:xfrm>
            <a:off x="20782" y="911268"/>
            <a:ext cx="9123218" cy="5240149"/>
          </a:xfrm>
          <a:prstGeom prst="rect">
            <a:avLst/>
          </a:prstGeom>
        </p:spPr>
      </p:pic>
    </p:spTree>
    <p:extLst>
      <p:ext uri="{BB962C8B-B14F-4D97-AF65-F5344CB8AC3E}">
        <p14:creationId xmlns:p14="http://schemas.microsoft.com/office/powerpoint/2010/main" val="3085061499"/>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Sanitation Facilities Construction</a:t>
            </a:r>
            <a:endParaRPr lang="en-US" dirty="0"/>
          </a:p>
        </p:txBody>
      </p:sp>
      <p:pic>
        <p:nvPicPr>
          <p:cNvPr id="6" name="Picture 5"/>
          <p:cNvPicPr>
            <a:picLocks noChangeAspect="1"/>
          </p:cNvPicPr>
          <p:nvPr/>
        </p:nvPicPr>
        <p:blipFill>
          <a:blip r:embed="rId3"/>
          <a:stretch>
            <a:fillRect/>
          </a:stretch>
        </p:blipFill>
        <p:spPr>
          <a:xfrm>
            <a:off x="143629" y="1197033"/>
            <a:ext cx="8856741" cy="4405745"/>
          </a:xfrm>
          <a:prstGeom prst="rect">
            <a:avLst/>
          </a:prstGeom>
        </p:spPr>
      </p:pic>
    </p:spTree>
    <p:extLst>
      <p:ext uri="{BB962C8B-B14F-4D97-AF65-F5344CB8AC3E}">
        <p14:creationId xmlns:p14="http://schemas.microsoft.com/office/powerpoint/2010/main" val="4121817521"/>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465513" y="511166"/>
            <a:ext cx="8229600" cy="3831818"/>
          </a:xfrm>
          <a:prstGeom prst="rect">
            <a:avLst/>
          </a:prstGeom>
        </p:spPr>
        <p:txBody>
          <a:bodyPr wrap="square">
            <a:spAutoFit/>
          </a:bodyPr>
          <a:lstStyle/>
          <a:p>
            <a:r>
              <a:rPr lang="en-US" dirty="0">
                <a:ea typeface="Times New Roman" panose="02020603050405020304" pitchFamily="18" charset="0"/>
                <a:cs typeface="Calibri" panose="020F0502020204030204" pitchFamily="34" charset="0"/>
              </a:rPr>
              <a:t>The IHS continues to have several opportunities to provide critically needed new and renovated facilities including:</a:t>
            </a:r>
            <a:endParaRPr lang="en-US" dirty="0">
              <a:ea typeface="Times New Roman" panose="02020603050405020304" pitchFamily="18" charset="0"/>
            </a:endParaRPr>
          </a:p>
          <a:p>
            <a:pPr marL="342900" marR="0" lvl="0" indent="-342900">
              <a:lnSpc>
                <a:spcPct val="115000"/>
              </a:lnSpc>
              <a:spcBef>
                <a:spcPts val="0"/>
              </a:spcBef>
              <a:spcAft>
                <a:spcPts val="0"/>
              </a:spcAft>
              <a:buFont typeface="Symbol" panose="05050102010706020507" pitchFamily="18" charset="2"/>
              <a:buChar char=""/>
            </a:pPr>
            <a:r>
              <a:rPr lang="en-US" dirty="0">
                <a:ea typeface="Calibri" panose="020F0502020204030204" pitchFamily="34" charset="0"/>
                <a:cs typeface="Calibri" panose="020F0502020204030204" pitchFamily="34" charset="0"/>
              </a:rPr>
              <a:t>The 2018 and 2019 Facilities Appropriation was 60% high than 2017 levels with a large increase in the M&amp;I, SFC and HCFC funding;</a:t>
            </a:r>
            <a:endParaRPr lang="en-US" dirty="0">
              <a:ea typeface="Calibri" panose="020F0502020204030204" pitchFamily="34" charset="0"/>
              <a:cs typeface="Times New Roman" panose="02020603050405020304" pitchFamily="18" charset="0"/>
            </a:endParaRPr>
          </a:p>
          <a:p>
            <a:pPr marL="342900" marR="0" lvl="0" indent="-342900">
              <a:lnSpc>
                <a:spcPct val="115000"/>
              </a:lnSpc>
              <a:spcBef>
                <a:spcPts val="0"/>
              </a:spcBef>
              <a:spcAft>
                <a:spcPts val="0"/>
              </a:spcAft>
              <a:buFont typeface="Symbol" panose="05050102010706020507" pitchFamily="18" charset="2"/>
              <a:buChar char=""/>
            </a:pPr>
            <a:r>
              <a:rPr lang="en-US" dirty="0">
                <a:ea typeface="Calibri" panose="020F0502020204030204" pitchFamily="34" charset="0"/>
                <a:cs typeface="Calibri" panose="020F0502020204030204" pitchFamily="34" charset="0"/>
              </a:rPr>
              <a:t>IHS has also received well over $120 million in Non-Expended Funds (NEF) facility projects in 2019;</a:t>
            </a:r>
            <a:endParaRPr lang="en-US" dirty="0">
              <a:ea typeface="Calibri" panose="020F0502020204030204" pitchFamily="34" charset="0"/>
              <a:cs typeface="Times New Roman" panose="02020603050405020304" pitchFamily="18" charset="0"/>
            </a:endParaRPr>
          </a:p>
          <a:p>
            <a:pPr marL="342900" marR="0" lvl="0" indent="-342900">
              <a:lnSpc>
                <a:spcPct val="115000"/>
              </a:lnSpc>
              <a:spcBef>
                <a:spcPts val="0"/>
              </a:spcBef>
              <a:spcAft>
                <a:spcPts val="0"/>
              </a:spcAft>
              <a:buFont typeface="Symbol" panose="05050102010706020507" pitchFamily="18" charset="2"/>
              <a:buChar char=""/>
            </a:pPr>
            <a:r>
              <a:rPr lang="en-US" dirty="0">
                <a:ea typeface="Calibri" panose="020F0502020204030204" pitchFamily="34" charset="0"/>
                <a:cs typeface="Calibri" panose="020F0502020204030204" pitchFamily="34" charset="0"/>
              </a:rPr>
              <a:t>There will be a 2019 solicitation for applications for the $15 million for the Small Ambulatory Program (SAP);</a:t>
            </a:r>
            <a:endParaRPr lang="en-US" dirty="0">
              <a:ea typeface="Calibri" panose="020F0502020204030204" pitchFamily="34" charset="0"/>
              <a:cs typeface="Times New Roman" panose="02020603050405020304" pitchFamily="18" charset="0"/>
            </a:endParaRPr>
          </a:p>
          <a:p>
            <a:pPr marL="342900" marR="0" lvl="0" indent="-342900">
              <a:lnSpc>
                <a:spcPct val="115000"/>
              </a:lnSpc>
              <a:spcBef>
                <a:spcPts val="0"/>
              </a:spcBef>
              <a:spcAft>
                <a:spcPts val="0"/>
              </a:spcAft>
              <a:buFont typeface="Symbol" panose="05050102010706020507" pitchFamily="18" charset="2"/>
              <a:buChar char=""/>
            </a:pPr>
            <a:r>
              <a:rPr lang="en-US" dirty="0">
                <a:ea typeface="Calibri" panose="020F0502020204030204" pitchFamily="34" charset="0"/>
                <a:cs typeface="Calibri" panose="020F0502020204030204" pitchFamily="34" charset="0"/>
              </a:rPr>
              <a:t>There will be a 2019 solicitation Joint Venture Construction Projects as well; and </a:t>
            </a:r>
            <a:endParaRPr lang="en-US" dirty="0">
              <a:ea typeface="Calibri" panose="020F0502020204030204" pitchFamily="34" charset="0"/>
              <a:cs typeface="Times New Roman" panose="02020603050405020304" pitchFamily="18" charset="0"/>
            </a:endParaRPr>
          </a:p>
          <a:p>
            <a:pPr marL="342900" marR="0" lvl="0" indent="-342900">
              <a:lnSpc>
                <a:spcPct val="115000"/>
              </a:lnSpc>
              <a:spcBef>
                <a:spcPts val="0"/>
              </a:spcBef>
              <a:spcAft>
                <a:spcPts val="300"/>
              </a:spcAft>
              <a:buFont typeface="Symbol" panose="05050102010706020507" pitchFamily="18" charset="2"/>
              <a:buChar char=""/>
            </a:pPr>
            <a:r>
              <a:rPr lang="en-US" dirty="0">
                <a:ea typeface="Calibri" panose="020F0502020204030204" pitchFamily="34" charset="0"/>
                <a:cs typeface="Calibri" panose="020F0502020204030204" pitchFamily="34" charset="0"/>
              </a:rPr>
              <a:t> The 2019 facilities appropriation allowed IHS to </a:t>
            </a:r>
            <a:r>
              <a:rPr lang="en-US" i="1" u="sng" dirty="0">
                <a:ea typeface="Calibri" panose="020F0502020204030204" pitchFamily="34" charset="0"/>
                <a:cs typeface="Calibri" panose="020F0502020204030204" pitchFamily="34" charset="0"/>
              </a:rPr>
              <a:t>partially</a:t>
            </a:r>
            <a:r>
              <a:rPr lang="en-US" dirty="0">
                <a:ea typeface="Calibri" panose="020F0502020204030204" pitchFamily="34" charset="0"/>
                <a:cs typeface="Calibri" panose="020F0502020204030204" pitchFamily="34" charset="0"/>
              </a:rPr>
              <a:t> fund all of the remaining projects on the </a:t>
            </a:r>
            <a:r>
              <a:rPr lang="en-US" b="1" u="sng" dirty="0">
                <a:ea typeface="Calibri" panose="020F0502020204030204" pitchFamily="34" charset="0"/>
                <a:cs typeface="Calibri" panose="020F0502020204030204" pitchFamily="34" charset="0"/>
              </a:rPr>
              <a:t>1992 grandfathered priority list</a:t>
            </a:r>
            <a:r>
              <a:rPr lang="en-US" dirty="0">
                <a:ea typeface="Calibri" panose="020F0502020204030204" pitchFamily="34" charset="0"/>
                <a:cs typeface="Calibri" panose="020F0502020204030204" pitchFamily="34" charset="0"/>
              </a:rPr>
              <a:t>.</a:t>
            </a:r>
            <a:endParaRPr lang="en-US" dirty="0">
              <a:effectLst/>
              <a:ea typeface="Calibri" panose="020F0502020204030204" pitchFamily="34" charset="0"/>
              <a:cs typeface="Times New Roman" panose="02020603050405020304" pitchFamily="18" charset="0"/>
            </a:endParaRPr>
          </a:p>
        </p:txBody>
      </p:sp>
    </p:spTree>
    <p:extLst>
      <p:ext uri="{BB962C8B-B14F-4D97-AF65-F5344CB8AC3E}">
        <p14:creationId xmlns:p14="http://schemas.microsoft.com/office/powerpoint/2010/main" val="3835056562"/>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Approved Joint Venture Projects</a:t>
            </a:r>
            <a:endParaRPr lang="en-US" dirty="0"/>
          </a:p>
        </p:txBody>
      </p:sp>
      <p:sp>
        <p:nvSpPr>
          <p:cNvPr id="3" name="Content Placeholder 2"/>
          <p:cNvSpPr>
            <a:spLocks noGrp="1"/>
          </p:cNvSpPr>
          <p:nvPr>
            <p:ph idx="1"/>
          </p:nvPr>
        </p:nvSpPr>
        <p:spPr/>
        <p:txBody>
          <a:bodyPr/>
          <a:lstStyle/>
          <a:p>
            <a:r>
              <a:rPr lang="en-US" dirty="0" smtClean="0"/>
              <a:t>2016 – Yakutat Tlingit Tribe, </a:t>
            </a:r>
            <a:r>
              <a:rPr lang="en-US" dirty="0" err="1" smtClean="0"/>
              <a:t>Ysletta</a:t>
            </a:r>
            <a:r>
              <a:rPr lang="en-US" dirty="0" smtClean="0"/>
              <a:t> del Sur Pueblo, Ponca Tribe of Nebraska, White Earth Band of Chippewa Indians</a:t>
            </a:r>
          </a:p>
          <a:p>
            <a:r>
              <a:rPr lang="en-US" dirty="0" smtClean="0"/>
              <a:t>2015 – Choctaw Nation, Cherokee Nation, Yukon </a:t>
            </a:r>
            <a:r>
              <a:rPr lang="en-US" dirty="0" err="1" smtClean="0"/>
              <a:t>Kusokwim</a:t>
            </a:r>
            <a:r>
              <a:rPr lang="en-US" dirty="0" smtClean="0"/>
              <a:t> Health Corp</a:t>
            </a:r>
          </a:p>
          <a:p>
            <a:r>
              <a:rPr lang="en-US" dirty="0" smtClean="0"/>
              <a:t>2014 – Muskogee (Creek) Nation, Eastern Shoshone/Norther Arapahoe, Alaska Pribilof Island Association</a:t>
            </a:r>
          </a:p>
          <a:p>
            <a:r>
              <a:rPr lang="en-US" dirty="0" smtClean="0"/>
              <a:t>2011 – </a:t>
            </a:r>
            <a:r>
              <a:rPr lang="en-US" dirty="0" err="1" smtClean="0"/>
              <a:t>Kenaitze</a:t>
            </a:r>
            <a:r>
              <a:rPr lang="en-US" dirty="0" smtClean="0"/>
              <a:t> Indian Tribe, Mississippi Band of Choctaw, Chickasaw Nation</a:t>
            </a:r>
            <a:endParaRPr lang="en-US" dirty="0"/>
          </a:p>
        </p:txBody>
      </p:sp>
    </p:spTree>
    <p:extLst>
      <p:ext uri="{BB962C8B-B14F-4D97-AF65-F5344CB8AC3E}">
        <p14:creationId xmlns:p14="http://schemas.microsoft.com/office/powerpoint/2010/main" val="171778257"/>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US" dirty="0" smtClean="0"/>
              <a:t>Completed Joint Venture Projects</a:t>
            </a:r>
            <a:endParaRPr lang="en-US" dirty="0"/>
          </a:p>
        </p:txBody>
      </p:sp>
      <p:pic>
        <p:nvPicPr>
          <p:cNvPr id="4" name="Content Placeholder 3"/>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0" y="1282563"/>
            <a:ext cx="3045519" cy="2171699"/>
          </a:xfrm>
        </p:spPr>
      </p:pic>
      <p:pic>
        <p:nvPicPr>
          <p:cNvPr id="5" name="Picture 4"/>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045519" y="1282564"/>
            <a:ext cx="3063647" cy="2171699"/>
          </a:xfrm>
          <a:prstGeom prst="rect">
            <a:avLst/>
          </a:prstGeom>
        </p:spPr>
      </p:pic>
      <p:pic>
        <p:nvPicPr>
          <p:cNvPr id="6" name="Picture 5"/>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091038" y="1282563"/>
            <a:ext cx="3031330" cy="2171699"/>
          </a:xfrm>
          <a:prstGeom prst="rect">
            <a:avLst/>
          </a:prstGeom>
        </p:spPr>
      </p:pic>
      <p:sp>
        <p:nvSpPr>
          <p:cNvPr id="8" name="Rectangle 1"/>
          <p:cNvSpPr>
            <a:spLocks noChangeArrowheads="1"/>
          </p:cNvSpPr>
          <p:nvPr/>
        </p:nvSpPr>
        <p:spPr bwMode="auto">
          <a:xfrm>
            <a:off x="0" y="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4761" tIns="-6348" rIns="-4761" bIns="-6348" numCol="1" anchor="ctr" anchorCtr="0" compatLnSpc="1">
            <a:prstTxWarp prst="textNoShape">
              <a:avLst/>
            </a:prstTxWarp>
            <a:spAutoFit/>
          </a:bodyPr>
          <a:lstStyle/>
          <a:p>
            <a:endParaRPr lang="en-US"/>
          </a:p>
        </p:txBody>
      </p:sp>
      <p:pic>
        <p:nvPicPr>
          <p:cNvPr id="9" name="Picture 8"/>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4326522" y="3465693"/>
            <a:ext cx="4817479" cy="3392308"/>
          </a:xfrm>
          <a:prstGeom prst="rect">
            <a:avLst/>
          </a:prstGeom>
        </p:spPr>
      </p:pic>
      <p:pic>
        <p:nvPicPr>
          <p:cNvPr id="7" name="Picture 6"/>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0" y="3465693"/>
            <a:ext cx="4526280" cy="3392308"/>
          </a:xfrm>
          <a:prstGeom prst="rect">
            <a:avLst/>
          </a:prstGeom>
        </p:spPr>
      </p:pic>
    </p:spTree>
    <p:extLst>
      <p:ext uri="{BB962C8B-B14F-4D97-AF65-F5344CB8AC3E}">
        <p14:creationId xmlns:p14="http://schemas.microsoft.com/office/powerpoint/2010/main" val="1408818978"/>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Small Ambulatory Grants Program</a:t>
            </a:r>
            <a:endParaRPr lang="en-US" dirty="0"/>
          </a:p>
        </p:txBody>
      </p:sp>
      <p:sp>
        <p:nvSpPr>
          <p:cNvPr id="3" name="Content Placeholder 2"/>
          <p:cNvSpPr>
            <a:spLocks noGrp="1"/>
          </p:cNvSpPr>
          <p:nvPr>
            <p:ph idx="1"/>
          </p:nvPr>
        </p:nvSpPr>
        <p:spPr/>
        <p:txBody>
          <a:bodyPr>
            <a:normAutofit/>
          </a:bodyPr>
          <a:lstStyle/>
          <a:p>
            <a:r>
              <a:rPr lang="en-US" dirty="0"/>
              <a:t>The Indian Health Service (IHS) Small Ambulatory </a:t>
            </a:r>
            <a:r>
              <a:rPr lang="en-US" dirty="0" smtClean="0"/>
              <a:t>Program (SAP</a:t>
            </a:r>
            <a:r>
              <a:rPr lang="en-US" dirty="0"/>
              <a:t>) is authorized by Section 306 of the Indian Health Care Improvement Act, </a:t>
            </a:r>
            <a:r>
              <a:rPr lang="en-US" dirty="0" smtClean="0"/>
              <a:t>Title III</a:t>
            </a:r>
            <a:r>
              <a:rPr lang="en-US" dirty="0"/>
              <a:t>, Public Law (P.L.) </a:t>
            </a:r>
            <a:r>
              <a:rPr lang="en-US" dirty="0" smtClean="0"/>
              <a:t>94-437.</a:t>
            </a:r>
          </a:p>
          <a:p>
            <a:r>
              <a:rPr lang="en-US" dirty="0"/>
              <a:t>The SAP is available for American Indian and </a:t>
            </a:r>
            <a:r>
              <a:rPr lang="en-US" dirty="0" smtClean="0"/>
              <a:t>Alaska Native </a:t>
            </a:r>
            <a:r>
              <a:rPr lang="en-US" dirty="0"/>
              <a:t>tribes or tribal organizations to competitively obtain funding for </a:t>
            </a:r>
            <a:r>
              <a:rPr lang="en-US" dirty="0" smtClean="0"/>
              <a:t>the construction</a:t>
            </a:r>
            <a:r>
              <a:rPr lang="en-US" dirty="0"/>
              <a:t>, expansion, or modernization of tribally owned small ambulatory </a:t>
            </a:r>
            <a:r>
              <a:rPr lang="en-US" dirty="0" smtClean="0"/>
              <a:t>health care </a:t>
            </a:r>
            <a:r>
              <a:rPr lang="en-US" dirty="0"/>
              <a:t>facilities</a:t>
            </a:r>
            <a:r>
              <a:rPr lang="en-US" dirty="0" smtClean="0"/>
              <a:t>.</a:t>
            </a:r>
          </a:p>
          <a:p>
            <a:endParaRPr lang="en-US" dirty="0"/>
          </a:p>
          <a:p>
            <a:r>
              <a:rPr lang="en-US" dirty="0" smtClean="0"/>
              <a:t>Applications are currently being accepted and are Due December 1, 2017.</a:t>
            </a:r>
          </a:p>
          <a:p>
            <a:pPr lvl="1"/>
            <a:r>
              <a:rPr lang="en-US" dirty="0" smtClean="0"/>
              <a:t>Make sure to review the eligibility criteria prior to submitting.</a:t>
            </a:r>
            <a:endParaRPr lang="en-US" dirty="0"/>
          </a:p>
        </p:txBody>
      </p:sp>
    </p:spTree>
    <p:extLst>
      <p:ext uri="{BB962C8B-B14F-4D97-AF65-F5344CB8AC3E}">
        <p14:creationId xmlns:p14="http://schemas.microsoft.com/office/powerpoint/2010/main" val="4216981858"/>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SAP – Completed Projects</a:t>
            </a:r>
            <a:endParaRPr lang="en-US" dirty="0"/>
          </a:p>
        </p:txBody>
      </p:sp>
      <p:sp>
        <p:nvSpPr>
          <p:cNvPr id="3" name="Content Placeholder 2"/>
          <p:cNvSpPr>
            <a:spLocks noGrp="1"/>
          </p:cNvSpPr>
          <p:nvPr>
            <p:ph idx="1"/>
          </p:nvPr>
        </p:nvSpPr>
        <p:spPr/>
        <p:txBody>
          <a:bodyPr numCol="2">
            <a:normAutofit fontScale="70000" lnSpcReduction="20000"/>
          </a:bodyPr>
          <a:lstStyle/>
          <a:p>
            <a:r>
              <a:rPr lang="en-US" dirty="0" smtClean="0"/>
              <a:t>OK </a:t>
            </a:r>
            <a:r>
              <a:rPr lang="en-US" dirty="0"/>
              <a:t>- Purcell Outpatient Clinic</a:t>
            </a:r>
          </a:p>
          <a:p>
            <a:r>
              <a:rPr lang="en-US" dirty="0" smtClean="0"/>
              <a:t>AK </a:t>
            </a:r>
            <a:r>
              <a:rPr lang="en-US" dirty="0"/>
              <a:t>- YKHC </a:t>
            </a:r>
            <a:r>
              <a:rPr lang="en-US" dirty="0" err="1"/>
              <a:t>Toksook</a:t>
            </a:r>
            <a:r>
              <a:rPr lang="en-US" dirty="0"/>
              <a:t> Bay Regional Clinic</a:t>
            </a:r>
          </a:p>
          <a:p>
            <a:r>
              <a:rPr lang="en-US" dirty="0" smtClean="0"/>
              <a:t>CA </a:t>
            </a:r>
            <a:r>
              <a:rPr lang="en-US" dirty="0"/>
              <a:t>- Mariposa Indian Health Clinic</a:t>
            </a:r>
          </a:p>
          <a:p>
            <a:r>
              <a:rPr lang="en-US" dirty="0" smtClean="0"/>
              <a:t>CA </a:t>
            </a:r>
            <a:r>
              <a:rPr lang="en-US" dirty="0"/>
              <a:t>- Campo Satellite Clinic –Southern Indian Health Council</a:t>
            </a:r>
          </a:p>
          <a:p>
            <a:r>
              <a:rPr lang="en-US" dirty="0" smtClean="0"/>
              <a:t>PO </a:t>
            </a:r>
            <a:r>
              <a:rPr lang="en-US" dirty="0"/>
              <a:t>- Tribal Medical &amp; Dental Clinic-The Klamath Tribes</a:t>
            </a:r>
          </a:p>
          <a:p>
            <a:r>
              <a:rPr lang="en-US" dirty="0" smtClean="0"/>
              <a:t>AK </a:t>
            </a:r>
            <a:r>
              <a:rPr lang="en-US" dirty="0"/>
              <a:t>- </a:t>
            </a:r>
            <a:r>
              <a:rPr lang="en-US" dirty="0" err="1"/>
              <a:t>Chenega</a:t>
            </a:r>
            <a:r>
              <a:rPr lang="en-US" dirty="0"/>
              <a:t> Bay Health Clinic – </a:t>
            </a:r>
            <a:r>
              <a:rPr lang="en-US" dirty="0" err="1"/>
              <a:t>Chugachmiut</a:t>
            </a:r>
            <a:r>
              <a:rPr lang="en-US" dirty="0"/>
              <a:t> Village</a:t>
            </a:r>
          </a:p>
          <a:p>
            <a:r>
              <a:rPr lang="en-US" dirty="0" smtClean="0"/>
              <a:t>AQ </a:t>
            </a:r>
            <a:r>
              <a:rPr lang="en-US" dirty="0"/>
              <a:t>- Pueblo Jemez Health and Dental Clinic</a:t>
            </a:r>
          </a:p>
          <a:p>
            <a:r>
              <a:rPr lang="en-US" dirty="0" smtClean="0"/>
              <a:t>OK </a:t>
            </a:r>
            <a:r>
              <a:rPr lang="en-US" dirty="0"/>
              <a:t>- Stigler Clinic –Choctaw Nation of Oklahoma</a:t>
            </a:r>
          </a:p>
          <a:p>
            <a:r>
              <a:rPr lang="en-US" dirty="0" smtClean="0"/>
              <a:t>BI </a:t>
            </a:r>
            <a:r>
              <a:rPr lang="en-US" dirty="0"/>
              <a:t>- Chippewa Cree Health Center – Rocky Boy Indian Reservation</a:t>
            </a:r>
          </a:p>
          <a:p>
            <a:r>
              <a:rPr lang="en-US" dirty="0" smtClean="0"/>
              <a:t>CA </a:t>
            </a:r>
            <a:r>
              <a:rPr lang="en-US" dirty="0"/>
              <a:t>- Yreka Clinic – Karuk Tribe of California</a:t>
            </a:r>
          </a:p>
          <a:p>
            <a:r>
              <a:rPr lang="en-US" dirty="0" smtClean="0"/>
              <a:t>PO </a:t>
            </a:r>
            <a:r>
              <a:rPr lang="en-US" dirty="0"/>
              <a:t>- Cowlitz health Center – Cowlitz Tribe</a:t>
            </a:r>
          </a:p>
          <a:p>
            <a:r>
              <a:rPr lang="en-US" dirty="0" smtClean="0"/>
              <a:t>BE </a:t>
            </a:r>
            <a:r>
              <a:rPr lang="en-US" dirty="0"/>
              <a:t>- Ho-Chunk Health Care Center</a:t>
            </a:r>
          </a:p>
          <a:p>
            <a:r>
              <a:rPr lang="en-US" dirty="0" smtClean="0"/>
              <a:t>PO </a:t>
            </a:r>
            <a:r>
              <a:rPr lang="en-US" dirty="0"/>
              <a:t>- Cow Creek Satellite Clinic</a:t>
            </a:r>
          </a:p>
          <a:p>
            <a:r>
              <a:rPr lang="en-US" dirty="0" smtClean="0"/>
              <a:t>PO </a:t>
            </a:r>
            <a:r>
              <a:rPr lang="en-US" dirty="0"/>
              <a:t>- White Swan Health Clinic – Yakama Nation</a:t>
            </a:r>
          </a:p>
          <a:p>
            <a:r>
              <a:rPr lang="en-US" dirty="0" smtClean="0"/>
              <a:t>PO </a:t>
            </a:r>
            <a:r>
              <a:rPr lang="en-US" dirty="0"/>
              <a:t>- Siletz Clinic Expansion – Conf. Tribes of Siletz Indians</a:t>
            </a:r>
          </a:p>
          <a:p>
            <a:r>
              <a:rPr lang="en-US" dirty="0" smtClean="0"/>
              <a:t>CA </a:t>
            </a:r>
            <a:r>
              <a:rPr lang="en-US" dirty="0"/>
              <a:t>- Santa Ysabel Health Care Facility</a:t>
            </a:r>
          </a:p>
          <a:p>
            <a:r>
              <a:rPr lang="en-US" dirty="0" smtClean="0"/>
              <a:t>PO </a:t>
            </a:r>
            <a:r>
              <a:rPr lang="en-US" dirty="0"/>
              <a:t>– Makah Tribal Health Administration and Wellness Center</a:t>
            </a:r>
          </a:p>
          <a:p>
            <a:r>
              <a:rPr lang="en-US" dirty="0" smtClean="0"/>
              <a:t>PO </a:t>
            </a:r>
            <a:r>
              <a:rPr lang="en-US" dirty="0"/>
              <a:t>- </a:t>
            </a:r>
            <a:r>
              <a:rPr lang="en-US" dirty="0" err="1"/>
              <a:t>Inchelium</a:t>
            </a:r>
            <a:r>
              <a:rPr lang="en-US" dirty="0"/>
              <a:t> Health Care Facility – Colville Tribe</a:t>
            </a:r>
          </a:p>
          <a:p>
            <a:r>
              <a:rPr lang="en-US" dirty="0" smtClean="0"/>
              <a:t>AK </a:t>
            </a:r>
            <a:r>
              <a:rPr lang="en-US" dirty="0"/>
              <a:t>- Hooper Bay Sub-Regional Clinic - YKHC</a:t>
            </a:r>
          </a:p>
          <a:p>
            <a:r>
              <a:rPr lang="en-US" dirty="0" smtClean="0"/>
              <a:t>PH </a:t>
            </a:r>
            <a:r>
              <a:rPr lang="en-US" dirty="0"/>
              <a:t>- Reno-Sparks Indian Colony Clinic</a:t>
            </a:r>
          </a:p>
          <a:p>
            <a:r>
              <a:rPr lang="en-US" dirty="0" smtClean="0"/>
              <a:t>AK </a:t>
            </a:r>
            <a:r>
              <a:rPr lang="en-US" dirty="0"/>
              <a:t>- </a:t>
            </a:r>
            <a:r>
              <a:rPr lang="en-US" dirty="0" err="1"/>
              <a:t>Kake</a:t>
            </a:r>
            <a:r>
              <a:rPr lang="en-US" dirty="0"/>
              <a:t> Clinic Expansion – SEARCH Village </a:t>
            </a:r>
            <a:r>
              <a:rPr lang="en-US" dirty="0" err="1"/>
              <a:t>Kake</a:t>
            </a:r>
            <a:endParaRPr lang="en-US" dirty="0"/>
          </a:p>
          <a:p>
            <a:r>
              <a:rPr lang="en-US" dirty="0" smtClean="0"/>
              <a:t>PH </a:t>
            </a:r>
            <a:r>
              <a:rPr lang="en-US" dirty="0"/>
              <a:t>- Las Vegas Paiute Colony Health Care Facility</a:t>
            </a:r>
          </a:p>
          <a:p>
            <a:r>
              <a:rPr lang="en-US" dirty="0" smtClean="0"/>
              <a:t>CA </a:t>
            </a:r>
            <a:r>
              <a:rPr lang="en-US" dirty="0"/>
              <a:t>- Shingle Springs Rancheria Health Clinic</a:t>
            </a:r>
          </a:p>
          <a:p>
            <a:r>
              <a:rPr lang="en-US" dirty="0" smtClean="0"/>
              <a:t>PO </a:t>
            </a:r>
            <a:r>
              <a:rPr lang="en-US" dirty="0"/>
              <a:t>- Roger </a:t>
            </a:r>
            <a:r>
              <a:rPr lang="en-US" dirty="0" err="1"/>
              <a:t>Saux</a:t>
            </a:r>
            <a:r>
              <a:rPr lang="en-US" dirty="0"/>
              <a:t> Health Center – Quinault Indian Nation</a:t>
            </a:r>
          </a:p>
          <a:p>
            <a:r>
              <a:rPr lang="en-US" dirty="0" smtClean="0"/>
              <a:t>BE </a:t>
            </a:r>
            <a:r>
              <a:rPr lang="en-US" dirty="0"/>
              <a:t>- Lac du Flambeau – Health Clinic replacement</a:t>
            </a:r>
          </a:p>
          <a:p>
            <a:r>
              <a:rPr lang="en-US" dirty="0" smtClean="0"/>
              <a:t>BE </a:t>
            </a:r>
            <a:r>
              <a:rPr lang="en-US" dirty="0"/>
              <a:t>- Bad River Replacement Clinic</a:t>
            </a:r>
          </a:p>
          <a:p>
            <a:r>
              <a:rPr lang="en-US" dirty="0" smtClean="0"/>
              <a:t>BE </a:t>
            </a:r>
            <a:r>
              <a:rPr lang="en-US" dirty="0"/>
              <a:t>- Bois Forte Health Clinic of Minnesota Chippewa Tribe</a:t>
            </a:r>
          </a:p>
          <a:p>
            <a:r>
              <a:rPr lang="en-US" dirty="0" smtClean="0"/>
              <a:t>PO </a:t>
            </a:r>
            <a:r>
              <a:rPr lang="en-US" dirty="0"/>
              <a:t>- Warm Springs Clinic Renovation</a:t>
            </a:r>
          </a:p>
          <a:p>
            <a:r>
              <a:rPr lang="en-US" dirty="0" smtClean="0"/>
              <a:t>NS </a:t>
            </a:r>
            <a:r>
              <a:rPr lang="en-US" dirty="0"/>
              <a:t>- Narragansett Indian Health </a:t>
            </a:r>
            <a:r>
              <a:rPr lang="en-US" dirty="0" smtClean="0"/>
              <a:t>Center</a:t>
            </a:r>
            <a:endParaRPr lang="en-US" dirty="0"/>
          </a:p>
        </p:txBody>
      </p:sp>
    </p:spTree>
    <p:extLst>
      <p:ext uri="{BB962C8B-B14F-4D97-AF65-F5344CB8AC3E}">
        <p14:creationId xmlns:p14="http://schemas.microsoft.com/office/powerpoint/2010/main" val="1994448475"/>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dirty="0" smtClean="0"/>
              <a:t>Continuing work for the FAAB</a:t>
            </a:r>
            <a:endParaRPr lang="en-US" dirty="0"/>
          </a:p>
        </p:txBody>
      </p:sp>
      <p:sp>
        <p:nvSpPr>
          <p:cNvPr id="5" name="Content Placeholder 4"/>
          <p:cNvSpPr>
            <a:spLocks noGrp="1"/>
          </p:cNvSpPr>
          <p:nvPr>
            <p:ph idx="1"/>
          </p:nvPr>
        </p:nvSpPr>
        <p:spPr/>
        <p:txBody>
          <a:bodyPr>
            <a:normAutofit fontScale="92500" lnSpcReduction="20000"/>
          </a:bodyPr>
          <a:lstStyle/>
          <a:p>
            <a:r>
              <a:rPr lang="en-US" dirty="0"/>
              <a:t>Updating and editing an Annual Appropriation Information Package</a:t>
            </a:r>
          </a:p>
          <a:p>
            <a:r>
              <a:rPr lang="en-US" dirty="0"/>
              <a:t>Preparing for 2021 Facilities Assessment Report</a:t>
            </a:r>
          </a:p>
          <a:p>
            <a:r>
              <a:rPr lang="en-US" dirty="0"/>
              <a:t>Updating and enhancing the OEHE FEDS </a:t>
            </a:r>
            <a:r>
              <a:rPr lang="en-US" dirty="0" smtClean="0"/>
              <a:t>database</a:t>
            </a:r>
          </a:p>
          <a:p>
            <a:r>
              <a:rPr lang="en-US" b="1" dirty="0" smtClean="0"/>
              <a:t>Review of SDS Guidance Update Comments</a:t>
            </a:r>
            <a:endParaRPr lang="en-US" b="1" dirty="0"/>
          </a:p>
          <a:p>
            <a:r>
              <a:rPr lang="en-US" dirty="0"/>
              <a:t>Updating and converting the Health System Planning program</a:t>
            </a:r>
          </a:p>
          <a:p>
            <a:pPr lvl="1"/>
            <a:r>
              <a:rPr lang="en-US" dirty="0"/>
              <a:t>Create New Web-Based Version</a:t>
            </a:r>
          </a:p>
          <a:p>
            <a:pPr lvl="1"/>
            <a:r>
              <a:rPr lang="en-US" dirty="0"/>
              <a:t>Developed In-House</a:t>
            </a:r>
          </a:p>
          <a:p>
            <a:pPr lvl="1"/>
            <a:r>
              <a:rPr lang="en-US" dirty="0"/>
              <a:t>Utilizing Existing IHS SQL Server</a:t>
            </a:r>
          </a:p>
          <a:p>
            <a:pPr lvl="1"/>
            <a:r>
              <a:rPr lang="en-US" dirty="0"/>
              <a:t>Maintained and Upgraded In-House</a:t>
            </a:r>
          </a:p>
          <a:p>
            <a:pPr lvl="1"/>
            <a:r>
              <a:rPr lang="en-US" dirty="0"/>
              <a:t>Accessible for Use by  Everyone</a:t>
            </a:r>
          </a:p>
          <a:p>
            <a:pPr lvl="1"/>
            <a:r>
              <a:rPr lang="en-US" dirty="0"/>
              <a:t>Uniformity of Procedures</a:t>
            </a:r>
          </a:p>
          <a:p>
            <a:pPr lvl="1"/>
            <a:r>
              <a:rPr lang="en-US" dirty="0"/>
              <a:t>One Version – What’s on the Web.</a:t>
            </a:r>
          </a:p>
          <a:p>
            <a:endParaRPr lang="en-US" dirty="0"/>
          </a:p>
          <a:p>
            <a:pPr marL="36900" indent="0" algn="ctr">
              <a:buNone/>
            </a:pPr>
            <a:r>
              <a:rPr lang="en-US" sz="2600" dirty="0" smtClean="0"/>
              <a:t>Next </a:t>
            </a:r>
            <a:r>
              <a:rPr lang="en-US" sz="2600" dirty="0"/>
              <a:t>Meeting </a:t>
            </a:r>
            <a:r>
              <a:rPr lang="en-US" sz="2600" dirty="0" smtClean="0"/>
              <a:t>–August13 and 14, 2019:  Seattle, WA</a:t>
            </a:r>
            <a:endParaRPr lang="en-US" sz="2600" dirty="0"/>
          </a:p>
          <a:p>
            <a:endParaRPr lang="en-US" dirty="0"/>
          </a:p>
        </p:txBody>
      </p:sp>
    </p:spTree>
    <p:extLst>
      <p:ext uri="{BB962C8B-B14F-4D97-AF65-F5344CB8AC3E}">
        <p14:creationId xmlns:p14="http://schemas.microsoft.com/office/powerpoint/2010/main" val="3949262531"/>
      </p:ext>
    </p:extLst>
  </p:cSld>
  <p:clrMapOvr>
    <a:masterClrMapping/>
  </p:clrMapOvr>
  <p:timing>
    <p:tnLst>
      <p:par>
        <p:cT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Slate">
  <a:themeElements>
    <a:clrScheme name="Slate">
      <a:dk1>
        <a:sysClr val="windowText" lastClr="000000"/>
      </a:dk1>
      <a:lt1>
        <a:sysClr val="window" lastClr="FFFFFF"/>
      </a:lt1>
      <a:dk2>
        <a:srgbClr val="212123"/>
      </a:dk2>
      <a:lt2>
        <a:srgbClr val="DADADA"/>
      </a:lt2>
      <a:accent1>
        <a:srgbClr val="BC451B"/>
      </a:accent1>
      <a:accent2>
        <a:srgbClr val="D3BA68"/>
      </a:accent2>
      <a:accent3>
        <a:srgbClr val="BB8640"/>
      </a:accent3>
      <a:accent4>
        <a:srgbClr val="AD9277"/>
      </a:accent4>
      <a:accent5>
        <a:srgbClr val="A55A43"/>
      </a:accent5>
      <a:accent6>
        <a:srgbClr val="AD9D7B"/>
      </a:accent6>
      <a:hlink>
        <a:srgbClr val="E98052"/>
      </a:hlink>
      <a:folHlink>
        <a:srgbClr val="F4B69B"/>
      </a:folHlink>
    </a:clrScheme>
    <a:fontScheme name="Slate">
      <a:majorFont>
        <a:latin typeface="Calisto MT" panose="02040603050505030304"/>
        <a:ea typeface=""/>
        <a:cs typeface=""/>
        <a:font script="Jpan" typeface="ＭＳ Ｐゴシック"/>
        <a:font script="Hang" typeface="돋움"/>
        <a:font script="Hans" typeface="方正舒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Calisto MT" panose="02040603050505030304"/>
        <a:ea typeface=""/>
        <a:cs typeface=""/>
        <a:font script="Jpan" typeface="ＭＳ Ｐゴシック"/>
        <a:font script="Hang" typeface="돋움"/>
        <a:font script="Hans" typeface="方正舒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Slate">
      <a:fillStyleLst>
        <a:solidFill>
          <a:schemeClr val="phClr"/>
        </a:solidFill>
        <a:gradFill rotWithShape="1">
          <a:gsLst>
            <a:gs pos="0">
              <a:schemeClr val="phClr">
                <a:tint val="60000"/>
                <a:lumMod val="110000"/>
              </a:schemeClr>
            </a:gs>
            <a:gs pos="100000">
              <a:schemeClr val="phClr">
                <a:tint val="88000"/>
              </a:schemeClr>
            </a:gs>
          </a:gsLst>
          <a:lin ang="5400000" scaled="0"/>
        </a:gradFill>
        <a:gradFill rotWithShape="1">
          <a:gsLst>
            <a:gs pos="0">
              <a:schemeClr val="phClr">
                <a:tint val="96000"/>
                <a:lumMod val="104000"/>
              </a:schemeClr>
            </a:gs>
            <a:gs pos="100000">
              <a:schemeClr val="phClr">
                <a:shade val="90000"/>
                <a:lumMod val="90000"/>
              </a:schemeClr>
            </a:gs>
          </a:gsLst>
          <a:lin ang="5400000" scaled="0"/>
        </a:gradFill>
      </a:fillStyleLst>
      <a:lnStyleLst>
        <a:ln w="9525" cap="rnd" cmpd="sng" algn="ctr">
          <a:solidFill>
            <a:schemeClr val="phClr">
              <a:shade val="90000"/>
            </a:schemeClr>
          </a:solidFill>
          <a:prstDash val="solid"/>
        </a:ln>
        <a:ln w="15875"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63500" dist="25400" dir="5400000" rotWithShape="0">
              <a:srgbClr val="000000">
                <a:alpha val="60000"/>
              </a:srgbClr>
            </a:outerShdw>
          </a:effectLst>
        </a:effectStyle>
        <a:effectStyle>
          <a:effectLst>
            <a:outerShdw blurRad="76200" dist="38100" dir="5400000" rotWithShape="0">
              <a:srgbClr val="000000">
                <a:alpha val="75000"/>
              </a:srgbClr>
            </a:outerShdw>
          </a:effectLst>
          <a:scene3d>
            <a:camera prst="orthographicFront">
              <a:rot lat="0" lon="0" rev="0"/>
            </a:camera>
            <a:lightRig rig="threePt" dir="t">
              <a:rot lat="0" lon="0" rev="1200000"/>
            </a:lightRig>
          </a:scene3d>
          <a:sp3d>
            <a:bevelT w="63500" h="25400" prst="hardEdge"/>
          </a:sp3d>
        </a:effectStyle>
      </a:effectStyleLst>
      <a:bgFillStyleLst>
        <a:solidFill>
          <a:schemeClr val="phClr"/>
        </a:solidFill>
        <a:solidFill>
          <a:schemeClr val="phClr"/>
        </a:solidFill>
        <a:blipFill rotWithShape="1">
          <a:blip xmlns:r="http://schemas.openxmlformats.org/officeDocument/2006/relationships" r:embed="rId1">
            <a:duotone>
              <a:schemeClr val="phClr">
                <a:shade val="80000"/>
                <a:lumMod val="80000"/>
              </a:schemeClr>
              <a:schemeClr val="phClr">
                <a:tint val="98000"/>
              </a:schemeClr>
            </a:duotone>
          </a:blip>
          <a:stretch/>
        </a:blipFill>
      </a:bgFillStyleLst>
    </a:fmtScheme>
  </a:themeElements>
  <a:objectDefaults/>
  <a:extraClrSchemeLst/>
  <a:extLst>
    <a:ext uri="{05A4C25C-085E-4340-85A3-A5531E510DB2}">
      <thm15:themeFamily xmlns:thm15="http://schemas.microsoft.com/office/thememl/2012/main" name="Slate" id="{C3F70B94-7CE9-428E-ADC1-3269CC2C3385}" vid="{3F2DE9A5-64E6-437C-A389-CC4477E817E8}"/>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TM04033929[[fn=Slate]]</Template>
  <TotalTime>399</TotalTime>
  <Words>2120</Words>
  <Application>Microsoft Office PowerPoint</Application>
  <PresentationFormat>On-screen Show (4:3)</PresentationFormat>
  <Paragraphs>206</Paragraphs>
  <Slides>20</Slides>
  <Notes>14</Notes>
  <HiddenSlides>0</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20</vt:i4>
      </vt:variant>
    </vt:vector>
  </HeadingPairs>
  <TitlesOfParts>
    <vt:vector size="28" baseType="lpstr">
      <vt:lpstr>Arial</vt:lpstr>
      <vt:lpstr>Calibri</vt:lpstr>
      <vt:lpstr>Calisto MT</vt:lpstr>
      <vt:lpstr>Symbol</vt:lpstr>
      <vt:lpstr>Times New Roman</vt:lpstr>
      <vt:lpstr>Trebuchet MS</vt:lpstr>
      <vt:lpstr>Wingdings 2</vt:lpstr>
      <vt:lpstr>Slate</vt:lpstr>
      <vt:lpstr>Facilities Appropriation Advisory Board (FAAB) </vt:lpstr>
      <vt:lpstr>FAAB Activities</vt:lpstr>
      <vt:lpstr>FAAB Accomplishments</vt:lpstr>
      <vt:lpstr>IHS Appropriation Services and Facilities</vt:lpstr>
      <vt:lpstr>IHS Services Appropriation </vt:lpstr>
      <vt:lpstr>IHS Facilities Appropriation</vt:lpstr>
      <vt:lpstr>PowerPoint Presentation</vt:lpstr>
      <vt:lpstr>PowerPoint Presentation</vt:lpstr>
      <vt:lpstr>IHS Completed Construction Projects</vt:lpstr>
      <vt:lpstr>Health Care Facilities Construction</vt:lpstr>
      <vt:lpstr>Construction Grandfathered list</vt:lpstr>
      <vt:lpstr>2016 Facility Needs Assessment</vt:lpstr>
      <vt:lpstr>Maintenance and Improvement</vt:lpstr>
      <vt:lpstr>Sanitation Facilities Construction</vt:lpstr>
      <vt:lpstr>PowerPoint Presentation</vt:lpstr>
      <vt:lpstr>Approved Joint Venture Projects</vt:lpstr>
      <vt:lpstr>Completed Joint Venture Projects</vt:lpstr>
      <vt:lpstr>Small Ambulatory Grants Program</vt:lpstr>
      <vt:lpstr>SAP – Completed Projects</vt:lpstr>
      <vt:lpstr>Continuing work for the FAAB</vt:lpstr>
    </vt:vector>
  </TitlesOfParts>
  <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Introduction to the FAAB and legislative foundation  FAAB responsibilities FAAB accomplishments IHS appropriation Bifurcated appropriation  Services and historical growth Facilities and historical growth Sub-sub activities within Facilities High level introduction to the Services provided with in each of the sub sub activities Facilities Appropriations Information  HCFC need versus appropriation Anectdotes and pictures of facilities old and new New Facilities grand father list New Facilities identified need M and  I Appropriations Quick Facts Anectdotes of facilities with hacks and work arounds due to less than sustainment levels of funding SCF Appropriations Quick Facts Joint Venture Overview Current demand versus funding  Small Ambulatory Program Overview Current demand versus funding  Upcoming work for the FAAB</dc:title>
  <dc:creator>Bollinger, Allen (IHS/NAS/AO)</dc:creator>
  <cp:lastModifiedBy>Charles Grim</cp:lastModifiedBy>
  <cp:revision>39</cp:revision>
  <dcterms:created xsi:type="dcterms:W3CDTF">2017-09-21T16:14:02Z</dcterms:created>
  <dcterms:modified xsi:type="dcterms:W3CDTF">2019-03-31T18:22:39Z</dcterms:modified>
</cp:coreProperties>
</file>