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7" r:id="rId6"/>
    <p:sldId id="260" r:id="rId7"/>
    <p:sldId id="268" r:id="rId8"/>
    <p:sldId id="269" r:id="rId9"/>
    <p:sldId id="270" r:id="rId10"/>
    <p:sldId id="264"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C2D3B"/>
    <a:srgbClr val="7F2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6"/>
    <p:restoredTop sz="94684"/>
  </p:normalViewPr>
  <p:slideViewPr>
    <p:cSldViewPr snapToGrid="0" snapToObjects="1">
      <p:cViewPr varScale="1">
        <p:scale>
          <a:sx n="100" d="100"/>
          <a:sy n="100" d="100"/>
        </p:scale>
        <p:origin x="10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BBEAC2-CA4F-3343-BC79-48189AC8D4A6}"/>
              </a:ext>
            </a:extLst>
          </p:cNvPr>
          <p:cNvPicPr>
            <a:picLocks noChangeAspect="1"/>
          </p:cNvPicPr>
          <p:nvPr userDrawn="1"/>
        </p:nvPicPr>
        <p:blipFill>
          <a:blip r:embed="rId2"/>
          <a:stretch>
            <a:fillRect/>
          </a:stretch>
        </p:blipFill>
        <p:spPr>
          <a:xfrm>
            <a:off x="-36576" y="0"/>
            <a:ext cx="9179728" cy="6884796"/>
          </a:xfrm>
          <a:prstGeom prst="rect">
            <a:avLst/>
          </a:prstGeom>
        </p:spPr>
      </p:pic>
    </p:spTree>
    <p:extLst>
      <p:ext uri="{BB962C8B-B14F-4D97-AF65-F5344CB8AC3E}">
        <p14:creationId xmlns:p14="http://schemas.microsoft.com/office/powerpoint/2010/main" val="10112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AB5B-17E5-664C-B97B-AA6DEA12A62B}"/>
              </a:ext>
            </a:extLst>
          </p:cNvPr>
          <p:cNvSpPr>
            <a:spLocks noGrp="1"/>
          </p:cNvSpPr>
          <p:nvPr>
            <p:ph type="title"/>
          </p:nvPr>
        </p:nvSpPr>
        <p:spPr>
          <a:xfrm>
            <a:off x="1316182" y="1709739"/>
            <a:ext cx="7194406"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CE3A2D-8E3A-4C41-B663-703787F3DB7C}"/>
              </a:ext>
            </a:extLst>
          </p:cNvPr>
          <p:cNvSpPr>
            <a:spLocks noGrp="1"/>
          </p:cNvSpPr>
          <p:nvPr>
            <p:ph type="body" idx="1"/>
          </p:nvPr>
        </p:nvSpPr>
        <p:spPr>
          <a:xfrm>
            <a:off x="1316182" y="4589464"/>
            <a:ext cx="7194406"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B1AF37-A026-8043-8215-5A828640090E}"/>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A9BD3FDF-A07C-D74F-BA25-63CEECA3C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6026-BA40-B14F-AD5A-2D576287ACA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A30196A2-5576-E549-A061-B0C0655F9CAA}"/>
              </a:ext>
            </a:extLst>
          </p:cNvPr>
          <p:cNvPicPr>
            <a:picLocks noChangeAspect="1"/>
          </p:cNvPicPr>
          <p:nvPr userDrawn="1"/>
        </p:nvPicPr>
        <p:blipFill rotWithShape="1">
          <a:blip r:embed="rId2"/>
          <a:srcRect r="88030"/>
          <a:stretch/>
        </p:blipFill>
        <p:spPr>
          <a:xfrm>
            <a:off x="0" y="0"/>
            <a:ext cx="1094509" cy="6858000"/>
          </a:xfrm>
          <a:prstGeom prst="rect">
            <a:avLst/>
          </a:prstGeom>
        </p:spPr>
      </p:pic>
    </p:spTree>
    <p:extLst>
      <p:ext uri="{BB962C8B-B14F-4D97-AF65-F5344CB8AC3E}">
        <p14:creationId xmlns:p14="http://schemas.microsoft.com/office/powerpoint/2010/main" val="24162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7BD3D19B-A672-2A41-B04E-B9CD85C0F4AC}"/>
              </a:ext>
            </a:extLst>
          </p:cNvPr>
          <p:cNvPicPr>
            <a:picLocks noChangeAspect="1"/>
          </p:cNvPicPr>
          <p:nvPr userDrawn="1"/>
        </p:nvPicPr>
        <p:blipFill>
          <a:blip r:embed="rId2"/>
          <a:stretch>
            <a:fillRect/>
          </a:stretch>
        </p:blipFill>
        <p:spPr>
          <a:xfrm>
            <a:off x="0" y="5943600"/>
            <a:ext cx="9144000" cy="914400"/>
          </a:xfrm>
          <a:prstGeom prst="rect">
            <a:avLst/>
          </a:prstGeom>
        </p:spPr>
      </p:pic>
      <p:pic>
        <p:nvPicPr>
          <p:cNvPr id="9" name="Picture 8">
            <a:extLst>
              <a:ext uri="{FF2B5EF4-FFF2-40B4-BE49-F238E27FC236}">
                <a16:creationId xmlns:a16="http://schemas.microsoft.com/office/drawing/2014/main" id="{0E072C19-6F0A-524D-94A8-B9512F74187E}"/>
              </a:ext>
            </a:extLst>
          </p:cNvPr>
          <p:cNvPicPr>
            <a:picLocks noChangeAspect="1"/>
          </p:cNvPicPr>
          <p:nvPr userDrawn="1"/>
        </p:nvPicPr>
        <p:blipFill rotWithShape="1">
          <a:blip r:embed="rId2"/>
          <a:srcRect t="85116"/>
          <a:stretch/>
        </p:blipFill>
        <p:spPr>
          <a:xfrm>
            <a:off x="0" y="0"/>
            <a:ext cx="9144000" cy="136095"/>
          </a:xfrm>
          <a:prstGeom prst="rect">
            <a:avLst/>
          </a:prstGeom>
        </p:spPr>
      </p:pic>
    </p:spTree>
    <p:extLst>
      <p:ext uri="{BB962C8B-B14F-4D97-AF65-F5344CB8AC3E}">
        <p14:creationId xmlns:p14="http://schemas.microsoft.com/office/powerpoint/2010/main" val="197597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E97AB403-CBE8-2F4B-A7C5-B5991F446AB2}"/>
              </a:ext>
            </a:extLst>
          </p:cNvPr>
          <p:cNvPicPr>
            <a:picLocks noChangeAspect="1"/>
          </p:cNvPicPr>
          <p:nvPr userDrawn="1"/>
        </p:nvPicPr>
        <p:blipFill>
          <a:blip r:embed="rId2"/>
          <a:stretch>
            <a:fillRect/>
          </a:stretch>
        </p:blipFill>
        <p:spPr>
          <a:xfrm>
            <a:off x="0" y="5942012"/>
            <a:ext cx="9144000" cy="914400"/>
          </a:xfrm>
          <a:prstGeom prst="rect">
            <a:avLst/>
          </a:prstGeom>
        </p:spPr>
      </p:pic>
      <p:pic>
        <p:nvPicPr>
          <p:cNvPr id="9" name="Picture 8">
            <a:extLst>
              <a:ext uri="{FF2B5EF4-FFF2-40B4-BE49-F238E27FC236}">
                <a16:creationId xmlns:a16="http://schemas.microsoft.com/office/drawing/2014/main" id="{4971862B-DE00-F149-A28B-8AA5D508268E}"/>
              </a:ext>
            </a:extLst>
          </p:cNvPr>
          <p:cNvPicPr>
            <a:picLocks noChangeAspect="1"/>
          </p:cNvPicPr>
          <p:nvPr userDrawn="1"/>
        </p:nvPicPr>
        <p:blipFill rotWithShape="1">
          <a:blip r:embed="rId2"/>
          <a:srcRect t="85448"/>
          <a:stretch/>
        </p:blipFill>
        <p:spPr>
          <a:xfrm>
            <a:off x="0" y="3461"/>
            <a:ext cx="9144000" cy="133063"/>
          </a:xfrm>
          <a:prstGeom prst="rect">
            <a:avLst/>
          </a:prstGeom>
        </p:spPr>
      </p:pic>
    </p:spTree>
    <p:extLst>
      <p:ext uri="{BB962C8B-B14F-4D97-AF65-F5344CB8AC3E}">
        <p14:creationId xmlns:p14="http://schemas.microsoft.com/office/powerpoint/2010/main" val="398053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C929-17E1-1C4F-8ECF-5D67FB9F0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282DB-94A5-8543-AAF8-723EAE8E113B}"/>
              </a:ext>
            </a:extLst>
          </p:cNvPr>
          <p:cNvSpPr>
            <a:spLocks noGrp="1"/>
          </p:cNvSpPr>
          <p:nvPr>
            <p:ph sz="half" idx="1"/>
          </p:nvPr>
        </p:nvSpPr>
        <p:spPr>
          <a:xfrm>
            <a:off x="6286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FDBEE-DC18-804E-855A-4D1F448FC68E}"/>
              </a:ext>
            </a:extLst>
          </p:cNvPr>
          <p:cNvSpPr>
            <a:spLocks noGrp="1"/>
          </p:cNvSpPr>
          <p:nvPr>
            <p:ph sz="half" idx="2"/>
          </p:nvPr>
        </p:nvSpPr>
        <p:spPr>
          <a:xfrm>
            <a:off x="46291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D59F47-78A5-4349-9ABD-D551B145A401}"/>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6" name="Footer Placeholder 5">
            <a:extLst>
              <a:ext uri="{FF2B5EF4-FFF2-40B4-BE49-F238E27FC236}">
                <a16:creationId xmlns:a16="http://schemas.microsoft.com/office/drawing/2014/main" id="{B8BFB891-9588-1E4F-BA37-674775043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A831A-2E7F-0F4E-B06D-24293113961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AA6D5F12-49FE-4442-8B76-D306DB5375AD}"/>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146355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15E9-3BA6-2D42-88E5-221FE44E52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CF85E-07B0-F241-8887-931064ACFA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A9C2F2-3A38-E24E-98D8-2EFAF829D192}"/>
              </a:ext>
            </a:extLst>
          </p:cNvPr>
          <p:cNvSpPr>
            <a:spLocks noGrp="1"/>
          </p:cNvSpPr>
          <p:nvPr>
            <p:ph sz="half" idx="2"/>
          </p:nvPr>
        </p:nvSpPr>
        <p:spPr>
          <a:xfrm>
            <a:off x="629842" y="2505075"/>
            <a:ext cx="3868340"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ADDA0-F520-4E4B-848D-3668A3C13F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81E883C-434E-9543-97B2-54D4A0BE02A0}"/>
              </a:ext>
            </a:extLst>
          </p:cNvPr>
          <p:cNvSpPr>
            <a:spLocks noGrp="1"/>
          </p:cNvSpPr>
          <p:nvPr>
            <p:ph sz="quarter" idx="4"/>
          </p:nvPr>
        </p:nvSpPr>
        <p:spPr>
          <a:xfrm>
            <a:off x="4629150" y="2505075"/>
            <a:ext cx="3887391"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B121F0-45C9-C94B-A9FA-D62AD086CB75}"/>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8" name="Footer Placeholder 7">
            <a:extLst>
              <a:ext uri="{FF2B5EF4-FFF2-40B4-BE49-F238E27FC236}">
                <a16:creationId xmlns:a16="http://schemas.microsoft.com/office/drawing/2014/main" id="{A9C61E54-498B-8E49-8937-C58975D4EC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E3E29-7C73-9246-BC37-9B5CA50D2301}"/>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10" name="Picture 9">
            <a:extLst>
              <a:ext uri="{FF2B5EF4-FFF2-40B4-BE49-F238E27FC236}">
                <a16:creationId xmlns:a16="http://schemas.microsoft.com/office/drawing/2014/main" id="{FFD1889C-F179-E244-A6C2-EF24FE81C371}"/>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79198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5E71-9419-6B49-AEF7-D698C98D8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BA8DB-D8E1-3742-833B-3724D8AE24B4}"/>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4" name="Footer Placeholder 3">
            <a:extLst>
              <a:ext uri="{FF2B5EF4-FFF2-40B4-BE49-F238E27FC236}">
                <a16:creationId xmlns:a16="http://schemas.microsoft.com/office/drawing/2014/main" id="{89D390BE-240D-1E44-A4FB-19E244F36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9E133-57DC-234C-955F-396A648D0710}"/>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86213591-99B2-864A-B61A-E9C32F74C3D0}"/>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242570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DAACB-C77B-D84B-8B8E-EE8CA0FF665B}"/>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3" name="Footer Placeholder 2">
            <a:extLst>
              <a:ext uri="{FF2B5EF4-FFF2-40B4-BE49-F238E27FC236}">
                <a16:creationId xmlns:a16="http://schemas.microsoft.com/office/drawing/2014/main" id="{89565D40-5AE6-DE47-9409-38A4B23A1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05310-CFF8-8042-8A4D-B10870B0223C}"/>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C3D334EF-06D3-684F-B4F7-8EAD822CFCC5}"/>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374951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CF5EA-E7F9-A24A-9C7C-346A219F1D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E53BB1-CE02-2A42-9040-584ABD369C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97CAA9-D28E-F347-A51E-0AD98F99AB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7E508DE6-CB5F-C24C-96A2-1B017B1212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050C-36F2-EA4D-B56F-B08E022EAD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8ABA67-FC50-654E-8A96-218D4BBD5773}" type="slidenum">
              <a:rPr lang="en-US" smtClean="0"/>
              <a:t>‹#›</a:t>
            </a:fld>
            <a:endParaRPr lang="en-US"/>
          </a:p>
        </p:txBody>
      </p:sp>
    </p:spTree>
    <p:extLst>
      <p:ext uri="{BB962C8B-B14F-4D97-AF65-F5344CB8AC3E}">
        <p14:creationId xmlns:p14="http://schemas.microsoft.com/office/powerpoint/2010/main" val="41238415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Lst>
  <p:txStyles>
    <p:titleStyle>
      <a:lvl1pPr algn="l" defTabSz="685800" rtl="0" eaLnBrk="1" latinLnBrk="0" hangingPunct="1">
        <a:lnSpc>
          <a:spcPct val="90000"/>
        </a:lnSpc>
        <a:spcBef>
          <a:spcPct val="0"/>
        </a:spcBef>
        <a:buNone/>
        <a:defRPr sz="3300" b="1" i="0" kern="1200">
          <a:solidFill>
            <a:srgbClr val="9C2D3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www.ihs.gov/MedicalPrograms/Behavioral/index.cfm?module=BH&amp;option=Strategic_Plan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40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14408" cy="1325563"/>
          </a:xfrm>
        </p:spPr>
        <p:txBody>
          <a:bodyPr/>
          <a:lstStyle/>
          <a:p>
            <a:pPr algn="ctr"/>
            <a:r>
              <a:rPr lang="en-US" dirty="0"/>
              <a:t>National Behavioral Health and Suicide Strategic Plans</a:t>
            </a:r>
          </a:p>
        </p:txBody>
      </p:sp>
      <p:pic>
        <p:nvPicPr>
          <p:cNvPr id="3" name="Picture 2"/>
          <p:cNvPicPr>
            <a:picLocks noChangeAspect="1"/>
          </p:cNvPicPr>
          <p:nvPr/>
        </p:nvPicPr>
        <p:blipFill>
          <a:blip r:embed="rId2"/>
          <a:stretch>
            <a:fillRect/>
          </a:stretch>
        </p:blipFill>
        <p:spPr>
          <a:xfrm>
            <a:off x="263138" y="1209577"/>
            <a:ext cx="2848341" cy="3790539"/>
          </a:xfrm>
          <a:prstGeom prst="rect">
            <a:avLst/>
          </a:prstGeom>
        </p:spPr>
      </p:pic>
      <p:pic>
        <p:nvPicPr>
          <p:cNvPr id="4" name="Picture 3"/>
          <p:cNvPicPr>
            <a:picLocks noChangeAspect="1"/>
          </p:cNvPicPr>
          <p:nvPr/>
        </p:nvPicPr>
        <p:blipFill>
          <a:blip r:embed="rId3"/>
          <a:stretch>
            <a:fillRect/>
          </a:stretch>
        </p:blipFill>
        <p:spPr>
          <a:xfrm>
            <a:off x="3111479" y="1577925"/>
            <a:ext cx="2770793" cy="3734856"/>
          </a:xfrm>
          <a:prstGeom prst="rect">
            <a:avLst/>
          </a:prstGeom>
        </p:spPr>
      </p:pic>
      <p:sp>
        <p:nvSpPr>
          <p:cNvPr id="5" name="TextBox 4"/>
          <p:cNvSpPr txBox="1"/>
          <p:nvPr/>
        </p:nvSpPr>
        <p:spPr>
          <a:xfrm>
            <a:off x="6017695" y="1938930"/>
            <a:ext cx="2987409" cy="3477875"/>
          </a:xfrm>
          <a:prstGeom prst="rect">
            <a:avLst/>
          </a:prstGeom>
          <a:noFill/>
        </p:spPr>
        <p:txBody>
          <a:bodyPr wrap="square" rtlCol="0">
            <a:spAutoFit/>
          </a:bodyPr>
          <a:lstStyle/>
          <a:p>
            <a:pPr>
              <a:buClr>
                <a:schemeClr val="tx1"/>
              </a:buClr>
            </a:pPr>
            <a:r>
              <a:rPr lang="en-US" sz="2000" dirty="0">
                <a:latin typeface="Times New Roman" pitchFamily="18" charset="0"/>
                <a:cs typeface="Times New Roman" pitchFamily="18" charset="0"/>
              </a:rPr>
              <a:t>The Strategic Plans were released in August 2011 during the Action Summits for Suicide Prevention.</a:t>
            </a:r>
          </a:p>
          <a:p>
            <a:pPr>
              <a:buClr>
                <a:schemeClr val="tx1"/>
              </a:buClr>
            </a:pPr>
            <a:endParaRPr lang="en-US" sz="2000" dirty="0">
              <a:latin typeface="Times New Roman" pitchFamily="18" charset="0"/>
              <a:cs typeface="Times New Roman" pitchFamily="18" charset="0"/>
            </a:endParaRPr>
          </a:p>
          <a:p>
            <a:pPr>
              <a:buClr>
                <a:schemeClr val="tx1"/>
              </a:buClr>
            </a:pPr>
            <a:r>
              <a:rPr lang="en-US" sz="2000" dirty="0">
                <a:latin typeface="Times New Roman" pitchFamily="18" charset="0"/>
                <a:cs typeface="Times New Roman" pitchFamily="18" charset="0"/>
              </a:rPr>
              <a:t>NTAC supported the development of the plans and will be monitoring the implementation of the national strategies described in each plan.</a:t>
            </a:r>
          </a:p>
        </p:txBody>
      </p:sp>
      <p:sp>
        <p:nvSpPr>
          <p:cNvPr id="6" name="TextBox 5"/>
          <p:cNvSpPr txBox="1"/>
          <p:nvPr/>
        </p:nvSpPr>
        <p:spPr>
          <a:xfrm>
            <a:off x="628650" y="5312781"/>
            <a:ext cx="4757194" cy="646331"/>
          </a:xfrm>
          <a:prstGeom prst="rect">
            <a:avLst/>
          </a:prstGeom>
          <a:noFill/>
        </p:spPr>
        <p:txBody>
          <a:bodyPr wrap="square" rtlCol="0">
            <a:spAutoFit/>
          </a:bodyPr>
          <a:lstStyle/>
          <a:p>
            <a:r>
              <a:rPr lang="en-US" dirty="0">
                <a:latin typeface="Times New Roman" pitchFamily="18" charset="0"/>
                <a:cs typeface="Times New Roman" pitchFamily="18" charset="0"/>
                <a:hlinkClick r:id="rId4"/>
              </a:rPr>
              <a:t>http://www.ihs.gov/MedicalPrograms/Behavioral/index.cfm?module=BH&amp;option=Strategic_Plans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7454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70076"/>
            <a:ext cx="9128567" cy="3255855"/>
          </a:xfrm>
          <a:prstGeom prst="rect">
            <a:avLst/>
          </a:prstGeom>
        </p:spPr>
      </p:pic>
    </p:spTree>
    <p:extLst>
      <p:ext uri="{BB962C8B-B14F-4D97-AF65-F5344CB8AC3E}">
        <p14:creationId xmlns:p14="http://schemas.microsoft.com/office/powerpoint/2010/main" val="133632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65689" y="2601757"/>
            <a:ext cx="5025420" cy="1237793"/>
          </a:xfrm>
          <a:prstGeom prst="rect">
            <a:avLst/>
          </a:prstGeom>
        </p:spPr>
      </p:pic>
      <p:pic>
        <p:nvPicPr>
          <p:cNvPr id="10" name="Picture 9"/>
          <p:cNvPicPr>
            <a:picLocks noChangeAspect="1"/>
          </p:cNvPicPr>
          <p:nvPr/>
        </p:nvPicPr>
        <p:blipFill>
          <a:blip r:embed="rId3"/>
          <a:stretch>
            <a:fillRect/>
          </a:stretch>
        </p:blipFill>
        <p:spPr>
          <a:xfrm>
            <a:off x="4162325" y="2795401"/>
            <a:ext cx="4296375" cy="943107"/>
          </a:xfrm>
          <a:prstGeom prst="rect">
            <a:avLst/>
          </a:prstGeom>
        </p:spPr>
      </p:pic>
      <p:sp>
        <p:nvSpPr>
          <p:cNvPr id="3" name="Text Placeholder 2">
            <a:extLst>
              <a:ext uri="{FF2B5EF4-FFF2-40B4-BE49-F238E27FC236}">
                <a16:creationId xmlns:a16="http://schemas.microsoft.com/office/drawing/2014/main" id="{70868B53-D977-C042-9DC6-ED630AC25A5F}"/>
              </a:ext>
            </a:extLst>
          </p:cNvPr>
          <p:cNvSpPr>
            <a:spLocks noGrp="1"/>
          </p:cNvSpPr>
          <p:nvPr>
            <p:ph type="body" idx="1"/>
          </p:nvPr>
        </p:nvSpPr>
        <p:spPr>
          <a:xfrm>
            <a:off x="1582399" y="3946452"/>
            <a:ext cx="7194406" cy="1157984"/>
          </a:xfrm>
        </p:spPr>
        <p:txBody>
          <a:bodyPr>
            <a:normAutofit/>
          </a:bodyPr>
          <a:lstStyle/>
          <a:p>
            <a:pPr algn="ctr"/>
            <a:r>
              <a:rPr lang="en-US" b="1" dirty="0"/>
              <a:t>Presented by:</a:t>
            </a:r>
          </a:p>
          <a:p>
            <a:pPr algn="ctr"/>
            <a:r>
              <a:rPr lang="en-US" b="1" dirty="0"/>
              <a:t>Theresa Galvan, Co-Chair</a:t>
            </a:r>
          </a:p>
          <a:p>
            <a:pPr algn="ctr"/>
            <a:r>
              <a:rPr lang="en-US" b="1" dirty="0"/>
              <a:t>Representing the Navajo Area</a:t>
            </a:r>
          </a:p>
          <a:p>
            <a:endParaRPr lang="en-US" dirty="0"/>
          </a:p>
        </p:txBody>
      </p:sp>
      <p:cxnSp>
        <p:nvCxnSpPr>
          <p:cNvPr id="12" name="Straight Connector 11"/>
          <p:cNvCxnSpPr/>
          <p:nvPr/>
        </p:nvCxnSpPr>
        <p:spPr>
          <a:xfrm>
            <a:off x="1965689" y="3568028"/>
            <a:ext cx="6353175" cy="0"/>
          </a:xfrm>
          <a:prstGeom prst="line">
            <a:avLst/>
          </a:prstGeom>
          <a:noFill/>
          <a:ln w="38100" cap="flat" cmpd="sng" algn="ctr">
            <a:solidFill>
              <a:sysClr val="windowText" lastClr="000000"/>
            </a:solidFill>
            <a:prstDash val="solid"/>
            <a:miter lim="800000"/>
          </a:ln>
          <a:effectLst/>
        </p:spPr>
      </p:cxnSp>
    </p:spTree>
    <p:extLst>
      <p:ext uri="{BB962C8B-B14F-4D97-AF65-F5344CB8AC3E}">
        <p14:creationId xmlns:p14="http://schemas.microsoft.com/office/powerpoint/2010/main" val="232694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12" y="2407534"/>
            <a:ext cx="7229475" cy="3448050"/>
          </a:xfrm>
          <a:prstGeom prst="rect">
            <a:avLst/>
          </a:prstGeom>
        </p:spPr>
      </p:pic>
      <p:sp>
        <p:nvSpPr>
          <p:cNvPr id="2" name="Title 1">
            <a:extLst>
              <a:ext uri="{FF2B5EF4-FFF2-40B4-BE49-F238E27FC236}">
                <a16:creationId xmlns:a16="http://schemas.microsoft.com/office/drawing/2014/main" id="{D2DC1E24-98B9-3D41-8BBD-83942CD6BFC7}"/>
              </a:ext>
            </a:extLst>
          </p:cNvPr>
          <p:cNvSpPr>
            <a:spLocks noGrp="1"/>
          </p:cNvSpPr>
          <p:nvPr>
            <p:ph type="title"/>
          </p:nvPr>
        </p:nvSpPr>
        <p:spPr>
          <a:xfrm>
            <a:off x="628650" y="393533"/>
            <a:ext cx="7886700" cy="706062"/>
          </a:xfrm>
        </p:spPr>
        <p:txBody>
          <a:bodyPr/>
          <a:lstStyle/>
          <a:p>
            <a:r>
              <a:rPr lang="en-US" dirty="0">
                <a:solidFill>
                  <a:srgbClr val="9C2D3B"/>
                </a:solidFill>
              </a:rPr>
              <a:t>NTAC Purpose</a:t>
            </a:r>
          </a:p>
        </p:txBody>
      </p:sp>
      <p:sp>
        <p:nvSpPr>
          <p:cNvPr id="3" name="Content Placeholder 2">
            <a:extLst>
              <a:ext uri="{FF2B5EF4-FFF2-40B4-BE49-F238E27FC236}">
                <a16:creationId xmlns:a16="http://schemas.microsoft.com/office/drawing/2014/main" id="{CE849B41-4B4D-B042-9EC3-4DCA73423577}"/>
              </a:ext>
            </a:extLst>
          </p:cNvPr>
          <p:cNvSpPr>
            <a:spLocks noGrp="1"/>
          </p:cNvSpPr>
          <p:nvPr>
            <p:ph idx="1"/>
          </p:nvPr>
        </p:nvSpPr>
        <p:spPr>
          <a:xfrm>
            <a:off x="628651" y="1099595"/>
            <a:ext cx="8087086" cy="1307939"/>
          </a:xfrm>
        </p:spPr>
        <p:txBody>
          <a:bodyPr>
            <a:normAutofit/>
          </a:bodyPr>
          <a:lstStyle/>
          <a:p>
            <a:pPr marL="0" indent="0">
              <a:buNone/>
            </a:pPr>
            <a:r>
              <a:rPr lang="en-US" dirty="0"/>
              <a:t>An advisory body to the Division of Behavioral Health and to the IHS Director, with the aim of providing guidance and recommendations on programmatic issues that affect the delivery of behavioral health care for American Indian and Alaska Natives.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5788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35AA-98B3-8942-A131-35A70498BCF4}"/>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A17D2DF1-3DE4-2F4D-A884-561C12A000E0}"/>
              </a:ext>
            </a:extLst>
          </p:cNvPr>
          <p:cNvSpPr>
            <a:spLocks noGrp="1"/>
          </p:cNvSpPr>
          <p:nvPr>
            <p:ph idx="1"/>
          </p:nvPr>
        </p:nvSpPr>
        <p:spPr>
          <a:xfrm>
            <a:off x="582349" y="1315163"/>
            <a:ext cx="5610107" cy="4483753"/>
          </a:xfrm>
        </p:spPr>
        <p:txBody>
          <a:bodyPr>
            <a:noAutofit/>
          </a:bodyPr>
          <a:lstStyle/>
          <a:p>
            <a:pPr marL="0" indent="0">
              <a:lnSpc>
                <a:spcPct val="110000"/>
              </a:lnSpc>
              <a:spcBef>
                <a:spcPts val="0"/>
              </a:spcBef>
              <a:buNone/>
              <a:tabLst>
                <a:tab pos="173038" algn="l"/>
              </a:tabLst>
            </a:pPr>
            <a:r>
              <a:rPr lang="en-US" sz="2200" b="1" dirty="0"/>
              <a:t>NTAC</a:t>
            </a:r>
          </a:p>
          <a:p>
            <a:pPr>
              <a:lnSpc>
                <a:spcPct val="110000"/>
              </a:lnSpc>
              <a:spcBef>
                <a:spcPts val="0"/>
              </a:spcBef>
              <a:tabLst>
                <a:tab pos="173038" algn="l"/>
              </a:tabLst>
            </a:pPr>
            <a:r>
              <a:rPr lang="en-US" sz="2200" dirty="0"/>
              <a:t>October 25-26, 2018 </a:t>
            </a:r>
          </a:p>
          <a:p>
            <a:pPr marL="0" indent="0">
              <a:lnSpc>
                <a:spcPct val="110000"/>
              </a:lnSpc>
              <a:spcBef>
                <a:spcPts val="0"/>
              </a:spcBef>
              <a:buNone/>
              <a:tabLst>
                <a:tab pos="173038" algn="l"/>
              </a:tabLst>
            </a:pPr>
            <a:r>
              <a:rPr lang="en-US" sz="2200" dirty="0"/>
              <a:t>	Albuquerque, New Mexico</a:t>
            </a:r>
          </a:p>
          <a:p>
            <a:pPr>
              <a:lnSpc>
                <a:spcPct val="110000"/>
              </a:lnSpc>
              <a:spcBef>
                <a:spcPts val="0"/>
              </a:spcBef>
              <a:tabLst>
                <a:tab pos="173038" algn="l"/>
              </a:tabLst>
            </a:pPr>
            <a:r>
              <a:rPr lang="en-US" sz="2200" dirty="0"/>
              <a:t>December 20-21, 2018</a:t>
            </a:r>
          </a:p>
          <a:p>
            <a:pPr marL="0" indent="0">
              <a:lnSpc>
                <a:spcPct val="110000"/>
              </a:lnSpc>
              <a:spcBef>
                <a:spcPts val="0"/>
              </a:spcBef>
              <a:buNone/>
              <a:tabLst>
                <a:tab pos="173038" algn="l"/>
              </a:tabLst>
            </a:pPr>
            <a:r>
              <a:rPr lang="en-US" sz="2200" dirty="0"/>
              <a:t>	Albuquerque, New Mexico</a:t>
            </a:r>
          </a:p>
          <a:p>
            <a:pPr>
              <a:lnSpc>
                <a:spcPct val="110000"/>
              </a:lnSpc>
              <a:spcBef>
                <a:spcPts val="0"/>
              </a:spcBef>
              <a:tabLst>
                <a:tab pos="173038" algn="l"/>
              </a:tabLst>
            </a:pPr>
            <a:r>
              <a:rPr lang="en-US" sz="2200" dirty="0"/>
              <a:t>March 13, 2019</a:t>
            </a:r>
          </a:p>
          <a:p>
            <a:pPr marL="0" indent="0">
              <a:lnSpc>
                <a:spcPct val="110000"/>
              </a:lnSpc>
              <a:spcBef>
                <a:spcPts val="0"/>
              </a:spcBef>
              <a:buNone/>
              <a:tabLst>
                <a:tab pos="173038" algn="l"/>
              </a:tabLst>
            </a:pPr>
            <a:r>
              <a:rPr lang="en-US" sz="2200" dirty="0"/>
              <a:t>	Alpine, California</a:t>
            </a:r>
          </a:p>
          <a:p>
            <a:pPr marL="0" indent="0">
              <a:lnSpc>
                <a:spcPct val="110000"/>
              </a:lnSpc>
              <a:spcBef>
                <a:spcPts val="0"/>
              </a:spcBef>
              <a:buNone/>
              <a:tabLst>
                <a:tab pos="173038" algn="l"/>
              </a:tabLst>
            </a:pPr>
            <a:endParaRPr lang="en-US" sz="2200" b="1" dirty="0"/>
          </a:p>
          <a:p>
            <a:pPr marL="0" indent="0">
              <a:lnSpc>
                <a:spcPct val="100000"/>
              </a:lnSpc>
              <a:spcBef>
                <a:spcPts val="0"/>
              </a:spcBef>
              <a:buNone/>
              <a:tabLst>
                <a:tab pos="173038" algn="l"/>
              </a:tabLst>
            </a:pPr>
            <a:r>
              <a:rPr lang="en-US" sz="2200" b="1" dirty="0"/>
              <a:t>NTAC and SAMHSA Joint Tribal Advisory Committee Meeting</a:t>
            </a:r>
          </a:p>
          <a:p>
            <a:pPr>
              <a:lnSpc>
                <a:spcPct val="100000"/>
              </a:lnSpc>
              <a:spcBef>
                <a:spcPts val="0"/>
              </a:spcBef>
              <a:tabLst>
                <a:tab pos="173038" algn="l"/>
              </a:tabLst>
            </a:pPr>
            <a:r>
              <a:rPr lang="en-US" sz="2200" dirty="0"/>
              <a:t>March 12 - 14, 2019</a:t>
            </a:r>
          </a:p>
          <a:p>
            <a:pPr marL="0" indent="0">
              <a:lnSpc>
                <a:spcPct val="100000"/>
              </a:lnSpc>
              <a:spcBef>
                <a:spcPts val="0"/>
              </a:spcBef>
              <a:buNone/>
              <a:tabLst>
                <a:tab pos="173038" algn="l"/>
              </a:tabLst>
            </a:pPr>
            <a:r>
              <a:rPr lang="en-US" sz="2200" dirty="0"/>
              <a:t>	Alpine, California</a:t>
            </a:r>
          </a:p>
        </p:txBody>
      </p:sp>
      <p:pic>
        <p:nvPicPr>
          <p:cNvPr id="6" name="Picture 5"/>
          <p:cNvPicPr>
            <a:picLocks noChangeAspect="1"/>
          </p:cNvPicPr>
          <p:nvPr/>
        </p:nvPicPr>
        <p:blipFill>
          <a:blip r:embed="rId2"/>
          <a:stretch>
            <a:fillRect/>
          </a:stretch>
        </p:blipFill>
        <p:spPr>
          <a:xfrm>
            <a:off x="4699322" y="1569811"/>
            <a:ext cx="4251538" cy="2505729"/>
          </a:xfrm>
          <a:prstGeom prst="rect">
            <a:avLst/>
          </a:prstGeom>
        </p:spPr>
      </p:pic>
    </p:spTree>
    <p:extLst>
      <p:ext uri="{BB962C8B-B14F-4D97-AF65-F5344CB8AC3E}">
        <p14:creationId xmlns:p14="http://schemas.microsoft.com/office/powerpoint/2010/main" val="410916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3446"/>
          </a:xfrm>
        </p:spPr>
        <p:txBody>
          <a:bodyPr>
            <a:normAutofit/>
          </a:bodyPr>
          <a:lstStyle/>
          <a:p>
            <a:r>
              <a:rPr lang="en-US" sz="2800" dirty="0"/>
              <a:t>IHS Dear Tribal Leader Letter – May 18, 2018</a:t>
            </a:r>
          </a:p>
        </p:txBody>
      </p:sp>
      <p:sp>
        <p:nvSpPr>
          <p:cNvPr id="3" name="Content Placeholder 2"/>
          <p:cNvSpPr>
            <a:spLocks noGrp="1"/>
          </p:cNvSpPr>
          <p:nvPr>
            <p:ph sz="half" idx="1"/>
          </p:nvPr>
        </p:nvSpPr>
        <p:spPr>
          <a:xfrm>
            <a:off x="254644" y="1586116"/>
            <a:ext cx="3854370" cy="4050755"/>
          </a:xfrm>
          <a:ln w="63500" cmpd="thickThin">
            <a:noFill/>
          </a:ln>
        </p:spPr>
        <p:txBody>
          <a:bodyPr>
            <a:normAutofit fontScale="55000" lnSpcReduction="20000"/>
          </a:bodyPr>
          <a:lstStyle/>
          <a:p>
            <a:pPr marL="0" indent="0">
              <a:spcBef>
                <a:spcPts val="1800"/>
              </a:spcBef>
              <a:buNone/>
            </a:pPr>
            <a:r>
              <a:rPr lang="en-US" sz="4400" dirty="0"/>
              <a:t>The Consolidated Appropriations Act, 2018 Explanatory Statement encourages the Indian Health Service (IHS) to transfer behavioral health initiative funding through Indian Self-Determination and Education Assistance Act (ISDEAA) contracts and compacts rather than through grants. </a:t>
            </a:r>
          </a:p>
        </p:txBody>
      </p:sp>
      <p:sp>
        <p:nvSpPr>
          <p:cNvPr id="4" name="Content Placeholder 3"/>
          <p:cNvSpPr>
            <a:spLocks noGrp="1"/>
          </p:cNvSpPr>
          <p:nvPr>
            <p:ph sz="half" idx="2"/>
          </p:nvPr>
        </p:nvSpPr>
        <p:spPr>
          <a:xfrm>
            <a:off x="4004842" y="1597692"/>
            <a:ext cx="4914778" cy="4039179"/>
          </a:xfrm>
        </p:spPr>
        <p:txBody>
          <a:bodyPr>
            <a:normAutofit fontScale="55000" lnSpcReduction="20000"/>
          </a:bodyPr>
          <a:lstStyle/>
          <a:p>
            <a:pPr marL="0" indent="0">
              <a:buNone/>
            </a:pPr>
            <a:r>
              <a:rPr lang="en-US" sz="4000" b="1" dirty="0"/>
              <a:t>$59.2 million Total funding amount.</a:t>
            </a:r>
            <a:endParaRPr lang="en-US" sz="4000" dirty="0"/>
          </a:p>
          <a:p>
            <a:pPr marL="0" indent="0">
              <a:buNone/>
            </a:pPr>
            <a:endParaRPr lang="en-US" sz="4000" dirty="0"/>
          </a:p>
          <a:p>
            <a:r>
              <a:rPr lang="en-US" sz="4000" b="1" dirty="0">
                <a:solidFill>
                  <a:srgbClr val="9C2D3B"/>
                </a:solidFill>
              </a:rPr>
              <a:t>$51.9 million </a:t>
            </a:r>
            <a:r>
              <a:rPr lang="en-US" sz="4000" dirty="0">
                <a:solidFill>
                  <a:srgbClr val="9C2D3B"/>
                </a:solidFill>
              </a:rPr>
              <a:t>through grants and Federal awards</a:t>
            </a:r>
          </a:p>
          <a:p>
            <a:endParaRPr lang="en-US" sz="4000" b="1" dirty="0">
              <a:solidFill>
                <a:srgbClr val="9C2D3B"/>
              </a:solidFill>
            </a:endParaRPr>
          </a:p>
          <a:p>
            <a:r>
              <a:rPr lang="en-US" sz="4000" b="1" dirty="0">
                <a:solidFill>
                  <a:srgbClr val="9C2D3B"/>
                </a:solidFill>
              </a:rPr>
              <a:t>$5.9 million </a:t>
            </a:r>
            <a:r>
              <a:rPr lang="en-US" sz="4000" dirty="0">
                <a:solidFill>
                  <a:srgbClr val="9C2D3B"/>
                </a:solidFill>
              </a:rPr>
              <a:t>for Urban Indian Organizations.</a:t>
            </a:r>
            <a:r>
              <a:rPr lang="en-US" sz="4000" dirty="0"/>
              <a:t> </a:t>
            </a:r>
          </a:p>
          <a:p>
            <a:pPr marL="0" indent="0">
              <a:buNone/>
            </a:pPr>
            <a:endParaRPr lang="en-US" sz="4000" dirty="0"/>
          </a:p>
          <a:p>
            <a:r>
              <a:rPr lang="en-US" sz="4000" b="1" dirty="0">
                <a:solidFill>
                  <a:srgbClr val="9C2D3B"/>
                </a:solidFill>
              </a:rPr>
              <a:t>$7.3 million </a:t>
            </a:r>
            <a:r>
              <a:rPr lang="en-US" sz="4000" dirty="0">
                <a:solidFill>
                  <a:srgbClr val="9C2D3B"/>
                </a:solidFill>
              </a:rPr>
              <a:t>supports IHS National Management.</a:t>
            </a:r>
          </a:p>
          <a:p>
            <a:pPr marL="0" indent="0">
              <a:buNone/>
            </a:pPr>
            <a:endParaRPr lang="en-US" dirty="0"/>
          </a:p>
          <a:p>
            <a:pPr marL="0" indent="0">
              <a:lnSpc>
                <a:spcPct val="120000"/>
              </a:lnSpc>
              <a:spcBef>
                <a:spcPts val="0"/>
              </a:spcBef>
              <a:buNone/>
            </a:pPr>
            <a:endParaRPr lang="en-US" dirty="0"/>
          </a:p>
        </p:txBody>
      </p:sp>
      <p:cxnSp>
        <p:nvCxnSpPr>
          <p:cNvPr id="8" name="Straight Connector 7"/>
          <p:cNvCxnSpPr/>
          <p:nvPr/>
        </p:nvCxnSpPr>
        <p:spPr>
          <a:xfrm>
            <a:off x="4606725" y="2060295"/>
            <a:ext cx="3321932" cy="0"/>
          </a:xfrm>
          <a:prstGeom prst="line">
            <a:avLst/>
          </a:prstGeom>
          <a:ln w="28575" cmpd="sng">
            <a:solidFill>
              <a:srgbClr val="A50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48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C2491-A340-FA4F-BB7A-BFCAA6CF93A5}"/>
              </a:ext>
            </a:extLst>
          </p:cNvPr>
          <p:cNvSpPr>
            <a:spLocks noGrp="1"/>
          </p:cNvSpPr>
          <p:nvPr>
            <p:ph sz="half" idx="1"/>
          </p:nvPr>
        </p:nvSpPr>
        <p:spPr>
          <a:xfrm>
            <a:off x="161320" y="1169044"/>
            <a:ext cx="4167609" cy="4638032"/>
          </a:xfrm>
        </p:spPr>
        <p:txBody>
          <a:bodyPr>
            <a:noAutofit/>
          </a:bodyPr>
          <a:lstStyle/>
          <a:p>
            <a:pPr>
              <a:buFont typeface="Wingdings" panose="05000000000000000000" pitchFamily="2" charset="2"/>
              <a:buChar char="§"/>
            </a:pPr>
            <a:r>
              <a:rPr lang="en-US" sz="2000" dirty="0"/>
              <a:t>Distribution methodologies</a:t>
            </a:r>
          </a:p>
          <a:p>
            <a:pPr>
              <a:buFont typeface="Wingdings" panose="05000000000000000000" pitchFamily="2" charset="2"/>
              <a:buChar char="§"/>
            </a:pPr>
            <a:r>
              <a:rPr lang="en-US" sz="2000" dirty="0"/>
              <a:t>Funding formulas</a:t>
            </a:r>
          </a:p>
          <a:p>
            <a:pPr>
              <a:buFont typeface="Wingdings" panose="05000000000000000000" pitchFamily="2" charset="2"/>
              <a:buChar char="§"/>
            </a:pPr>
            <a:r>
              <a:rPr lang="en-US" sz="2000" dirty="0"/>
              <a:t>Funding for Urban Indian Organizations;</a:t>
            </a:r>
          </a:p>
          <a:p>
            <a:pPr>
              <a:buFont typeface="Wingdings" panose="05000000000000000000" pitchFamily="2" charset="2"/>
              <a:buChar char="§"/>
            </a:pPr>
            <a:r>
              <a:rPr lang="en-US" sz="2000" dirty="0"/>
              <a:t>Impact on current grantees;</a:t>
            </a:r>
          </a:p>
          <a:p>
            <a:pPr>
              <a:buFont typeface="Wingdings" panose="05000000000000000000" pitchFamily="2" charset="2"/>
              <a:buChar char="§"/>
            </a:pPr>
            <a:r>
              <a:rPr lang="en-US" sz="2000" dirty="0"/>
              <a:t>Funding mechanism</a:t>
            </a:r>
          </a:p>
          <a:p>
            <a:pPr>
              <a:buFont typeface="Wingdings" panose="05000000000000000000" pitchFamily="2" charset="2"/>
              <a:buChar char="§"/>
            </a:pPr>
            <a:r>
              <a:rPr lang="en-US" sz="2000" dirty="0"/>
              <a:t>Demonstrating effectiveness data collection, evaluation, establishing national outcomes; </a:t>
            </a:r>
          </a:p>
          <a:p>
            <a:pPr>
              <a:buFont typeface="Wingdings" panose="05000000000000000000" pitchFamily="2" charset="2"/>
              <a:buChar char="§"/>
            </a:pPr>
            <a:r>
              <a:rPr lang="en-US" sz="2000" dirty="0"/>
              <a:t>Advocacy and raising national awareness and visibility</a:t>
            </a:r>
          </a:p>
        </p:txBody>
      </p:sp>
      <p:sp>
        <p:nvSpPr>
          <p:cNvPr id="5" name="Title 1"/>
          <p:cNvSpPr>
            <a:spLocks noGrp="1"/>
          </p:cNvSpPr>
          <p:nvPr>
            <p:ph type="title"/>
          </p:nvPr>
        </p:nvSpPr>
        <p:spPr>
          <a:xfrm>
            <a:off x="628650" y="365126"/>
            <a:ext cx="7886700" cy="665021"/>
          </a:xfrm>
        </p:spPr>
        <p:txBody>
          <a:bodyPr>
            <a:normAutofit/>
          </a:bodyPr>
          <a:lstStyle/>
          <a:p>
            <a:r>
              <a:rPr lang="en-US" sz="2800" dirty="0"/>
              <a:t>IHS Dear Tribal Leader Letter – May 18, 2018</a:t>
            </a:r>
          </a:p>
        </p:txBody>
      </p:sp>
      <p:pic>
        <p:nvPicPr>
          <p:cNvPr id="17" name="Content Placeholder 16"/>
          <p:cNvPicPr>
            <a:picLocks noGrp="1" noChangeAspect="1"/>
          </p:cNvPicPr>
          <p:nvPr>
            <p:ph sz="half" idx="2"/>
          </p:nvPr>
        </p:nvPicPr>
        <p:blipFill>
          <a:blip r:embed="rId2"/>
          <a:stretch>
            <a:fillRect/>
          </a:stretch>
        </p:blipFill>
        <p:spPr>
          <a:xfrm>
            <a:off x="4328929" y="1408858"/>
            <a:ext cx="4743483" cy="3105269"/>
          </a:xfrm>
          <a:prstGeom prst="rect">
            <a:avLst/>
          </a:prstGeom>
        </p:spPr>
      </p:pic>
    </p:spTree>
    <p:extLst>
      <p:ext uri="{BB962C8B-B14F-4D97-AF65-F5344CB8AC3E}">
        <p14:creationId xmlns:p14="http://schemas.microsoft.com/office/powerpoint/2010/main" val="168872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8110236" cy="4200825"/>
          </a:xfrm>
        </p:spPr>
        <p:txBody>
          <a:bodyPr>
            <a:normAutofit/>
          </a:bodyPr>
          <a:lstStyle/>
          <a:p>
            <a:r>
              <a:rPr lang="en-US" dirty="0"/>
              <a:t> </a:t>
            </a:r>
            <a:r>
              <a:rPr lang="en-US" sz="2200" dirty="0"/>
              <a:t>NTAC identified that the numbers described in the DTLL included congressional set asides (i.e. City of Gallup, YRTC, PARD, and BH2I) totaling $10.7 million that is not eligible for Tribal Consultation. NTAC recommendations are based on the remaining </a:t>
            </a:r>
            <a:r>
              <a:rPr lang="en-US" sz="2200" b="1" dirty="0"/>
              <a:t>$48.5 million.</a:t>
            </a:r>
          </a:p>
          <a:p>
            <a:pPr lvl="0"/>
            <a:r>
              <a:rPr lang="en-US" sz="2200" dirty="0"/>
              <a:t>Continue national distribution methods of allocating funds to all 12 IHS areas using the current funding formula, permitting Areas to determine distribution methodology appropriate to that area through fiscal year 2020.Funding formulas and mechanisms</a:t>
            </a:r>
          </a:p>
          <a:p>
            <a:pPr lvl="1">
              <a:buFont typeface="Wingdings" panose="05000000000000000000" pitchFamily="2" charset="2"/>
              <a:buChar char="Ø"/>
            </a:pPr>
            <a:r>
              <a:rPr lang="en-US" sz="2200" dirty="0"/>
              <a:t>Allow current grantees to continue as is through 2020 (current funding cycle) and make any changes to funding effective in the new funding cycle beginning in 2021. </a:t>
            </a:r>
          </a:p>
        </p:txBody>
      </p:sp>
      <p:sp>
        <p:nvSpPr>
          <p:cNvPr id="4" name="Title 1">
            <a:extLst>
              <a:ext uri="{FF2B5EF4-FFF2-40B4-BE49-F238E27FC236}">
                <a16:creationId xmlns:a16="http://schemas.microsoft.com/office/drawing/2014/main" id="{1101FD9B-AE7C-4E45-8ACA-E22F67EEC172}"/>
              </a:ext>
            </a:extLst>
          </p:cNvPr>
          <p:cNvSpPr>
            <a:spLocks noGrp="1"/>
          </p:cNvSpPr>
          <p:nvPr>
            <p:ph type="title"/>
          </p:nvPr>
        </p:nvSpPr>
        <p:spPr/>
        <p:txBody>
          <a:bodyPr/>
          <a:lstStyle/>
          <a:p>
            <a:r>
              <a:rPr lang="en-US" dirty="0"/>
              <a:t>NTAC Recommendations to Principal Deputy Director </a:t>
            </a:r>
          </a:p>
        </p:txBody>
      </p:sp>
    </p:spTree>
    <p:extLst>
      <p:ext uri="{BB962C8B-B14F-4D97-AF65-F5344CB8AC3E}">
        <p14:creationId xmlns:p14="http://schemas.microsoft.com/office/powerpoint/2010/main" val="397879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 </a:t>
            </a:r>
            <a:r>
              <a:rPr lang="en-US" sz="2400" dirty="0"/>
              <a:t>Funding for National Management</a:t>
            </a:r>
          </a:p>
          <a:p>
            <a:pPr marL="231775" lvl="1" indent="0">
              <a:buNone/>
            </a:pPr>
            <a:r>
              <a:rPr lang="en-US" sz="1700" dirty="0"/>
              <a:t>Review of all IHS behavioral health funding designated for national management with the intent to transfer all non-essential expenditures for distribution through the new funding methodology.</a:t>
            </a:r>
            <a:endParaRPr lang="en-US" sz="2400" dirty="0"/>
          </a:p>
          <a:p>
            <a:pPr lvl="1">
              <a:buFont typeface="Wingdings" panose="05000000000000000000" pitchFamily="2" charset="2"/>
              <a:buChar char="Ø"/>
            </a:pPr>
            <a:r>
              <a:rPr lang="en-US" sz="1900" dirty="0"/>
              <a:t>SASPP – NTAC recommended $610,677 budget to fund the Suicide Prevention Coordinator, the National SASPP Coordinator and the Education Development Center for Zero Suicide. $758,000 to be reinvested into Tribal Epidemiology Centers (TECs). $328,230 to be reinvested into Tribal Grants and Program Awards.</a:t>
            </a:r>
          </a:p>
          <a:p>
            <a:pPr lvl="1">
              <a:buFont typeface="Wingdings" panose="05000000000000000000" pitchFamily="2" charset="2"/>
              <a:buChar char="Ø"/>
            </a:pPr>
            <a:r>
              <a:rPr lang="en-US" sz="1900" dirty="0"/>
              <a:t>DVPP -  NTAC recommended a decrease  to the number of APOs from 4 to 0. This will decrease National Management funding by $667,862 leaving $1,123,578. The $667,862 should be moved to Tribal Grants and Program Awards.</a:t>
            </a:r>
          </a:p>
          <a:p>
            <a:pPr lvl="1">
              <a:buFont typeface="Wingdings" panose="05000000000000000000" pitchFamily="2" charset="2"/>
              <a:buChar char="Ø"/>
            </a:pPr>
            <a:r>
              <a:rPr lang="en-US" sz="1900" dirty="0"/>
              <a:t>ZSI – NTAC recommended we set aside no funds and the funding should be reallocated to Tribal Grants and Program Awards.</a:t>
            </a:r>
          </a:p>
          <a:p>
            <a:pPr lvl="0"/>
            <a:endParaRPr lang="en-US" dirty="0"/>
          </a:p>
        </p:txBody>
      </p:sp>
      <p:sp>
        <p:nvSpPr>
          <p:cNvPr id="4" name="Title 1">
            <a:extLst>
              <a:ext uri="{FF2B5EF4-FFF2-40B4-BE49-F238E27FC236}">
                <a16:creationId xmlns:a16="http://schemas.microsoft.com/office/drawing/2014/main" id="{1101FD9B-AE7C-4E45-8ACA-E22F67EEC172}"/>
              </a:ext>
            </a:extLst>
          </p:cNvPr>
          <p:cNvSpPr>
            <a:spLocks noGrp="1"/>
          </p:cNvSpPr>
          <p:nvPr>
            <p:ph type="title"/>
          </p:nvPr>
        </p:nvSpPr>
        <p:spPr/>
        <p:txBody>
          <a:bodyPr/>
          <a:lstStyle/>
          <a:p>
            <a:r>
              <a:rPr lang="en-US" dirty="0"/>
              <a:t>NTAC Recommendations to Principal Deputy Director - continued</a:t>
            </a:r>
          </a:p>
        </p:txBody>
      </p:sp>
    </p:spTree>
    <p:extLst>
      <p:ext uri="{BB962C8B-B14F-4D97-AF65-F5344CB8AC3E}">
        <p14:creationId xmlns:p14="http://schemas.microsoft.com/office/powerpoint/2010/main" val="296705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Funding for National Indian Health Board</a:t>
            </a:r>
          </a:p>
          <a:p>
            <a:r>
              <a:rPr lang="en-US" dirty="0"/>
              <a:t>Funding for Urban Indian Organizations (UIO)</a:t>
            </a:r>
          </a:p>
          <a:p>
            <a:pPr lvl="1">
              <a:buFont typeface="Wingdings" panose="05000000000000000000" pitchFamily="2" charset="2"/>
              <a:buChar char="Ø"/>
            </a:pPr>
            <a:r>
              <a:rPr lang="en-US" dirty="0"/>
              <a:t>Continue funding UIO grantees at the current level through grants, cooperative agreements, annual contracts and any other funding mechanism; Update definition of UIO.</a:t>
            </a:r>
          </a:p>
          <a:p>
            <a:r>
              <a:rPr lang="en-US" dirty="0"/>
              <a:t>NTAC understands that any changes to the current distribution of funding would have an impact on current grantees and may decrease funding in some cases so that more Tribes can receive funding.</a:t>
            </a:r>
          </a:p>
          <a:p>
            <a:endParaRPr lang="en-US" dirty="0"/>
          </a:p>
        </p:txBody>
      </p:sp>
      <p:sp>
        <p:nvSpPr>
          <p:cNvPr id="4" name="Title 1">
            <a:extLst>
              <a:ext uri="{FF2B5EF4-FFF2-40B4-BE49-F238E27FC236}">
                <a16:creationId xmlns:a16="http://schemas.microsoft.com/office/drawing/2014/main" id="{1101FD9B-AE7C-4E45-8ACA-E22F67EEC172}"/>
              </a:ext>
            </a:extLst>
          </p:cNvPr>
          <p:cNvSpPr>
            <a:spLocks noGrp="1"/>
          </p:cNvSpPr>
          <p:nvPr>
            <p:ph type="title"/>
          </p:nvPr>
        </p:nvSpPr>
        <p:spPr/>
        <p:txBody>
          <a:bodyPr/>
          <a:lstStyle/>
          <a:p>
            <a:r>
              <a:rPr lang="en-US" dirty="0"/>
              <a:t>NTAC Recommendations to Principal Deputy Director - continued</a:t>
            </a:r>
          </a:p>
        </p:txBody>
      </p:sp>
    </p:spTree>
    <p:extLst>
      <p:ext uri="{BB962C8B-B14F-4D97-AF65-F5344CB8AC3E}">
        <p14:creationId xmlns:p14="http://schemas.microsoft.com/office/powerpoint/2010/main" val="1135833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619</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Times New Roman</vt:lpstr>
      <vt:lpstr>Wingdings</vt:lpstr>
      <vt:lpstr>Office Theme</vt:lpstr>
      <vt:lpstr>PowerPoint Presentation</vt:lpstr>
      <vt:lpstr>PowerPoint Presentation</vt:lpstr>
      <vt:lpstr>NTAC Purpose</vt:lpstr>
      <vt:lpstr>Meetings</vt:lpstr>
      <vt:lpstr>IHS Dear Tribal Leader Letter – May 18, 2018</vt:lpstr>
      <vt:lpstr>IHS Dear Tribal Leader Letter – May 18, 2018</vt:lpstr>
      <vt:lpstr>NTAC Recommendations to Principal Deputy Director </vt:lpstr>
      <vt:lpstr>NTAC Recommendations to Principal Deputy Director - continued</vt:lpstr>
      <vt:lpstr>NTAC Recommendations to Principal Deputy Director - continued</vt:lpstr>
      <vt:lpstr>National Behavioral Health and Suicide Strategic Plans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McCarroll</dc:creator>
  <cp:lastModifiedBy>Daniel Dickerson</cp:lastModifiedBy>
  <cp:revision>23</cp:revision>
  <dcterms:created xsi:type="dcterms:W3CDTF">2019-02-06T18:23:49Z</dcterms:created>
  <dcterms:modified xsi:type="dcterms:W3CDTF">2019-03-31T21:54:07Z</dcterms:modified>
</cp:coreProperties>
</file>