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14"/>
  </p:notesMasterIdLst>
  <p:handoutMasterIdLst>
    <p:handoutMasterId r:id="rId15"/>
  </p:handoutMasterIdLst>
  <p:sldIdLst>
    <p:sldId id="256" r:id="rId2"/>
    <p:sldId id="333" r:id="rId3"/>
    <p:sldId id="334" r:id="rId4"/>
    <p:sldId id="363" r:id="rId5"/>
    <p:sldId id="342" r:id="rId6"/>
    <p:sldId id="343" r:id="rId7"/>
    <p:sldId id="344" r:id="rId8"/>
    <p:sldId id="324" r:id="rId9"/>
    <p:sldId id="362" r:id="rId10"/>
    <p:sldId id="336" r:id="rId11"/>
    <p:sldId id="327" r:id="rId12"/>
    <p:sldId id="290" r:id="rId13"/>
  </p:sldIdLst>
  <p:sldSz cx="9144000" cy="6858000" type="screen4x3"/>
  <p:notesSz cx="7010400" cy="9296400"/>
  <p:defaultTextStyle>
    <a:defPPr>
      <a:defRPr lang="en-US"/>
    </a:defPPr>
    <a:lvl1pPr algn="l" rtl="0" eaLnBrk="0" fontAlgn="base" hangingPunct="0">
      <a:spcBef>
        <a:spcPct val="0"/>
      </a:spcBef>
      <a:spcAft>
        <a:spcPct val="0"/>
      </a:spcAft>
      <a:defRPr sz="3200" kern="1200">
        <a:solidFill>
          <a:schemeClr val="tx1"/>
        </a:solidFill>
        <a:latin typeface="Times New Roman" pitchFamily="18" charset="0"/>
        <a:ea typeface="+mn-ea"/>
        <a:cs typeface="+mn-cs"/>
      </a:defRPr>
    </a:lvl1pPr>
    <a:lvl2pPr marL="457200" algn="l" rtl="0" eaLnBrk="0" fontAlgn="base" hangingPunct="0">
      <a:spcBef>
        <a:spcPct val="0"/>
      </a:spcBef>
      <a:spcAft>
        <a:spcPct val="0"/>
      </a:spcAft>
      <a:defRPr sz="3200" kern="1200">
        <a:solidFill>
          <a:schemeClr val="tx1"/>
        </a:solidFill>
        <a:latin typeface="Times New Roman" pitchFamily="18" charset="0"/>
        <a:ea typeface="+mn-ea"/>
        <a:cs typeface="+mn-cs"/>
      </a:defRPr>
    </a:lvl2pPr>
    <a:lvl3pPr marL="914400" algn="l" rtl="0" eaLnBrk="0" fontAlgn="base" hangingPunct="0">
      <a:spcBef>
        <a:spcPct val="0"/>
      </a:spcBef>
      <a:spcAft>
        <a:spcPct val="0"/>
      </a:spcAft>
      <a:defRPr sz="3200" kern="1200">
        <a:solidFill>
          <a:schemeClr val="tx1"/>
        </a:solidFill>
        <a:latin typeface="Times New Roman" pitchFamily="18" charset="0"/>
        <a:ea typeface="+mn-ea"/>
        <a:cs typeface="+mn-cs"/>
      </a:defRPr>
    </a:lvl3pPr>
    <a:lvl4pPr marL="1371600" algn="l" rtl="0" eaLnBrk="0" fontAlgn="base" hangingPunct="0">
      <a:spcBef>
        <a:spcPct val="0"/>
      </a:spcBef>
      <a:spcAft>
        <a:spcPct val="0"/>
      </a:spcAft>
      <a:defRPr sz="3200" kern="1200">
        <a:solidFill>
          <a:schemeClr val="tx1"/>
        </a:solidFill>
        <a:latin typeface="Times New Roman" pitchFamily="18" charset="0"/>
        <a:ea typeface="+mn-ea"/>
        <a:cs typeface="+mn-cs"/>
      </a:defRPr>
    </a:lvl4pPr>
    <a:lvl5pPr marL="1828800" algn="l" rtl="0" eaLnBrk="0" fontAlgn="base" hangingPunct="0">
      <a:spcBef>
        <a:spcPct val="0"/>
      </a:spcBef>
      <a:spcAft>
        <a:spcPct val="0"/>
      </a:spcAft>
      <a:defRPr sz="3200" kern="1200">
        <a:solidFill>
          <a:schemeClr val="tx1"/>
        </a:solidFill>
        <a:latin typeface="Times New Roman" pitchFamily="18" charset="0"/>
        <a:ea typeface="+mn-ea"/>
        <a:cs typeface="+mn-cs"/>
      </a:defRPr>
    </a:lvl5pPr>
    <a:lvl6pPr marL="2286000" algn="l" defTabSz="914400" rtl="0" eaLnBrk="1" latinLnBrk="0" hangingPunct="1">
      <a:defRPr sz="3200" kern="1200">
        <a:solidFill>
          <a:schemeClr val="tx1"/>
        </a:solidFill>
        <a:latin typeface="Times New Roman" pitchFamily="18" charset="0"/>
        <a:ea typeface="+mn-ea"/>
        <a:cs typeface="+mn-cs"/>
      </a:defRPr>
    </a:lvl6pPr>
    <a:lvl7pPr marL="2743200" algn="l" defTabSz="914400" rtl="0" eaLnBrk="1" latinLnBrk="0" hangingPunct="1">
      <a:defRPr sz="3200" kern="1200">
        <a:solidFill>
          <a:schemeClr val="tx1"/>
        </a:solidFill>
        <a:latin typeface="Times New Roman" pitchFamily="18" charset="0"/>
        <a:ea typeface="+mn-ea"/>
        <a:cs typeface="+mn-cs"/>
      </a:defRPr>
    </a:lvl7pPr>
    <a:lvl8pPr marL="3200400" algn="l" defTabSz="914400" rtl="0" eaLnBrk="1" latinLnBrk="0" hangingPunct="1">
      <a:defRPr sz="3200" kern="1200">
        <a:solidFill>
          <a:schemeClr val="tx1"/>
        </a:solidFill>
        <a:latin typeface="Times New Roman" pitchFamily="18" charset="0"/>
        <a:ea typeface="+mn-ea"/>
        <a:cs typeface="+mn-cs"/>
      </a:defRPr>
    </a:lvl8pPr>
    <a:lvl9pPr marL="3657600" algn="l" defTabSz="914400" rtl="0" eaLnBrk="1" latinLnBrk="0" hangingPunct="1">
      <a:defRPr sz="3200" kern="1200">
        <a:solidFill>
          <a:schemeClr val="tx1"/>
        </a:solidFill>
        <a:latin typeface="Times New Roman" pitchFamily="18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928">
          <p15:clr>
            <a:srgbClr val="A4A3A4"/>
          </p15:clr>
        </p15:guide>
        <p15:guide id="2" pos="2208">
          <p15:clr>
            <a:srgbClr val="A4A3A4"/>
          </p15:clr>
        </p15:guide>
      </p15:notes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CC6600"/>
    <a:srgbClr val="996633"/>
    <a:srgbClr val="D6ED91"/>
    <a:srgbClr val="ECE7B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 autoAdjust="0"/>
    <p:restoredTop sz="94658" autoAdjust="0"/>
  </p:normalViewPr>
  <p:slideViewPr>
    <p:cSldViewPr>
      <p:cViewPr varScale="1">
        <p:scale>
          <a:sx n="94" d="100"/>
          <a:sy n="94" d="100"/>
        </p:scale>
        <p:origin x="1138" y="7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notesViewPr>
    <p:cSldViewPr>
      <p:cViewPr>
        <p:scale>
          <a:sx n="66" d="100"/>
          <a:sy n="66" d="100"/>
        </p:scale>
        <p:origin x="-1398" y="-72"/>
      </p:cViewPr>
      <p:guideLst>
        <p:guide orient="horz" pos="2928"/>
        <p:guide pos="2208"/>
      </p:guideLst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handoutMaster" Target="handoutMasters/handoutMaster1.xml"/><Relationship Id="rId10" Type="http://schemas.openxmlformats.org/officeDocument/2006/relationships/slide" Target="slides/slide9.xml"/><Relationship Id="rId19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notesMaster" Target="notesMasters/notesMaster1.xml"/></Relationships>
</file>

<file path=ppt/handoutMasters/_rels/handoutMaster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36" name="Rectangle 4"/>
          <p:cNvSpPr>
            <a:spLocks noGrp="1" noChangeArrowheads="1"/>
          </p:cNvSpPr>
          <p:nvPr>
            <p:ph type="ftr" sz="quarter" idx="2"/>
          </p:nvPr>
        </p:nvSpPr>
        <p:spPr bwMode="auto">
          <a:xfrm>
            <a:off x="0" y="8686324"/>
            <a:ext cx="5105259" cy="6084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35" tIns="45717" rIns="91435" bIns="45717" numCol="1" anchor="b" anchorCtr="0" compatLnSpc="1">
            <a:prstTxWarp prst="textNoShape">
              <a:avLst/>
            </a:prstTxWarp>
          </a:bodyPr>
          <a:lstStyle>
            <a:lvl1pPr defTabSz="913980" eaLnBrk="0" hangingPunct="0">
              <a:defRPr sz="1200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8437" name="Rectangle 5"/>
          <p:cNvSpPr>
            <a:spLocks noGrp="1" noChangeArrowheads="1"/>
          </p:cNvSpPr>
          <p:nvPr>
            <p:ph type="sldNum" sz="quarter" idx="3"/>
          </p:nvPr>
        </p:nvSpPr>
        <p:spPr bwMode="auto">
          <a:xfrm>
            <a:off x="5257800" y="8829967"/>
            <a:ext cx="1750978" cy="46482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35" tIns="45717" rIns="91435" bIns="45717" numCol="1" anchor="b" anchorCtr="0" compatLnSpc="1">
            <a:prstTxWarp prst="textNoShape">
              <a:avLst/>
            </a:prstTxWarp>
          </a:bodyPr>
          <a:lstStyle>
            <a:lvl1pPr algn="r" defTabSz="913980">
              <a:defRPr sz="1200"/>
            </a:lvl1pPr>
          </a:lstStyle>
          <a:p>
            <a:fld id="{97877194-5657-422D-B3CC-06F3D758E1FA}" type="slidenum">
              <a:rPr lang="en-US" altLang="en-US"/>
              <a:pPr/>
              <a:t>‹#›</a:t>
            </a:fld>
            <a:endParaRPr lang="en-US" altLang="en-US"/>
          </a:p>
        </p:txBody>
      </p:sp>
      <p:pic>
        <p:nvPicPr>
          <p:cNvPr id="5124" name="Picture 7" descr="HSDW Logo_Black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271" y="75856"/>
            <a:ext cx="576086" cy="56165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971465073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3490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3037840" cy="46482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3172" tIns="46587" rIns="93172" bIns="46587" numCol="1" anchor="t" anchorCtr="0" compatLnSpc="1">
            <a:prstTxWarp prst="textNoShape">
              <a:avLst/>
            </a:prstTxWarp>
          </a:bodyPr>
          <a:lstStyle>
            <a:lvl1pPr eaLnBrk="1" hangingPunct="1">
              <a:defRPr sz="1200">
                <a:latin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3491" name="Rectangle 3"/>
          <p:cNvSpPr>
            <a:spLocks noGrp="1" noChangeArrowheads="1"/>
          </p:cNvSpPr>
          <p:nvPr>
            <p:ph type="dt" idx="1"/>
          </p:nvPr>
        </p:nvSpPr>
        <p:spPr bwMode="auto">
          <a:xfrm>
            <a:off x="3970938" y="0"/>
            <a:ext cx="3037840" cy="46482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3172" tIns="46587" rIns="93172" bIns="46587" numCol="1" anchor="t" anchorCtr="0" compatLnSpc="1">
            <a:prstTxWarp prst="textNoShape">
              <a:avLst/>
            </a:prstTxWarp>
          </a:bodyPr>
          <a:lstStyle>
            <a:lvl1pPr algn="r" eaLnBrk="1" hangingPunct="1">
              <a:defRPr sz="1200">
                <a:latin typeface="Arial" charset="0"/>
              </a:defRPr>
            </a:lvl1pPr>
          </a:lstStyle>
          <a:p>
            <a:pPr>
              <a:defRPr/>
            </a:pPr>
            <a:fld id="{56263AE9-727D-4D33-BBBE-C2B6B96713AD}" type="datetime6">
              <a:rPr lang="en-US"/>
              <a:pPr>
                <a:defRPr/>
              </a:pPr>
              <a:t>April 19</a:t>
            </a:fld>
            <a:endParaRPr lang="en-US"/>
          </a:p>
        </p:txBody>
      </p:sp>
      <p:sp>
        <p:nvSpPr>
          <p:cNvPr id="4100" name="Rectangle 4"/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1181100" y="696913"/>
            <a:ext cx="4648200" cy="3486150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63493" name="Rectangle 5"/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701040" y="4415790"/>
            <a:ext cx="5608320" cy="418338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3172" tIns="46587" rIns="93172" bIns="46587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noProof="0" smtClean="0"/>
              <a:t>Click to edit Master text styles</a:t>
            </a:r>
          </a:p>
          <a:p>
            <a:pPr lvl="1"/>
            <a:r>
              <a:rPr lang="en-US" noProof="0" smtClean="0"/>
              <a:t>Second level</a:t>
            </a:r>
          </a:p>
          <a:p>
            <a:pPr lvl="2"/>
            <a:r>
              <a:rPr lang="en-US" noProof="0" smtClean="0"/>
              <a:t>Third level</a:t>
            </a:r>
          </a:p>
          <a:p>
            <a:pPr lvl="3"/>
            <a:r>
              <a:rPr lang="en-US" noProof="0" smtClean="0"/>
              <a:t>Fourth level</a:t>
            </a:r>
          </a:p>
          <a:p>
            <a:pPr lvl="4"/>
            <a:r>
              <a:rPr lang="en-US" noProof="0" smtClean="0"/>
              <a:t>Fifth level</a:t>
            </a:r>
          </a:p>
        </p:txBody>
      </p:sp>
      <p:sp>
        <p:nvSpPr>
          <p:cNvPr id="63494" name="Rectangle 6"/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8829967"/>
            <a:ext cx="3037840" cy="46482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3172" tIns="46587" rIns="93172" bIns="46587" numCol="1" anchor="b" anchorCtr="0" compatLnSpc="1">
            <a:prstTxWarp prst="textNoShape">
              <a:avLst/>
            </a:prstTxWarp>
          </a:bodyPr>
          <a:lstStyle>
            <a:lvl1pPr eaLnBrk="1" hangingPunct="1">
              <a:defRPr sz="1200">
                <a:latin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3495" name="Rectangle 7"/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970938" y="8829967"/>
            <a:ext cx="3037840" cy="46482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3172" tIns="46587" rIns="93172" bIns="46587" numCol="1" anchor="b" anchorCtr="0" compatLnSpc="1">
            <a:prstTxWarp prst="textNoShape">
              <a:avLst/>
            </a:prstTxWarp>
          </a:bodyPr>
          <a:lstStyle>
            <a:lvl1pPr algn="r" eaLnBrk="1" hangingPunct="1">
              <a:defRPr sz="1200">
                <a:latin typeface="Arial" charset="0"/>
              </a:defRPr>
            </a:lvl1pPr>
          </a:lstStyle>
          <a:p>
            <a:fld id="{33E4B3F8-C146-4B6A-ADB5-5AB7871A0630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95385348"/>
      </p:ext>
    </p:extLst>
  </p:cSld>
  <p:clrMap bg1="lt1" tx1="dk1" bg2="lt2" tx2="dk2" accent1="accent1" accent2="accent2" accent3="accent3" accent4="accent4" accent5="accent5" accent6="accent6" hlink="hlink" folHlink="folHlink"/>
  <p:hf hdr="0" ftr="0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Rectangle 3"/>
          <p:cNvSpPr>
            <a:spLocks noGrp="1" noChangeArrowheads="1"/>
          </p:cNvSpPr>
          <p:nvPr>
            <p:ph type="dt" sz="quarter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Arial" charset="0"/>
              </a:defRPr>
            </a:lvl1pPr>
            <a:lvl2pPr marL="757066" indent="-291179">
              <a:spcBef>
                <a:spcPct val="30000"/>
              </a:spcBef>
              <a:defRPr sz="1200">
                <a:solidFill>
                  <a:schemeClr val="tx1"/>
                </a:solidFill>
                <a:latin typeface="Arial" charset="0"/>
              </a:defRPr>
            </a:lvl2pPr>
            <a:lvl3pPr marL="1164717" indent="-232943">
              <a:spcBef>
                <a:spcPct val="30000"/>
              </a:spcBef>
              <a:defRPr sz="1200">
                <a:solidFill>
                  <a:schemeClr val="tx1"/>
                </a:solidFill>
                <a:latin typeface="Arial" charset="0"/>
              </a:defRPr>
            </a:lvl3pPr>
            <a:lvl4pPr marL="1630604" indent="-232943">
              <a:spcBef>
                <a:spcPct val="30000"/>
              </a:spcBef>
              <a:defRPr sz="1200">
                <a:solidFill>
                  <a:schemeClr val="tx1"/>
                </a:solidFill>
                <a:latin typeface="Arial" charset="0"/>
              </a:defRPr>
            </a:lvl4pPr>
            <a:lvl5pPr marL="2096491" indent="-232943">
              <a:spcBef>
                <a:spcPct val="30000"/>
              </a:spcBef>
              <a:defRPr sz="1200">
                <a:solidFill>
                  <a:schemeClr val="tx1"/>
                </a:solidFill>
                <a:latin typeface="Arial" charset="0"/>
              </a:defRPr>
            </a:lvl5pPr>
            <a:lvl6pPr marL="2562377" indent="-232943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Arial" charset="0"/>
              </a:defRPr>
            </a:lvl6pPr>
            <a:lvl7pPr marL="3028264" indent="-232943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Arial" charset="0"/>
              </a:defRPr>
            </a:lvl7pPr>
            <a:lvl8pPr marL="3494151" indent="-232943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Arial" charset="0"/>
              </a:defRPr>
            </a:lvl8pPr>
            <a:lvl9pPr marL="3960038" indent="-232943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Arial" charset="0"/>
              </a:defRPr>
            </a:lvl9pPr>
          </a:lstStyle>
          <a:p>
            <a:pPr>
              <a:spcBef>
                <a:spcPct val="0"/>
              </a:spcBef>
            </a:pPr>
            <a:fld id="{86E1B5E8-FF55-484C-A276-80C5DF5CD1E1}" type="datetime6">
              <a:rPr lang="en-US" altLang="en-US" smtClean="0"/>
              <a:pPr>
                <a:spcBef>
                  <a:spcPct val="0"/>
                </a:spcBef>
              </a:pPr>
              <a:t>April 19</a:t>
            </a:fld>
            <a:endParaRPr lang="en-US" altLang="en-US" smtClean="0"/>
          </a:p>
        </p:txBody>
      </p:sp>
      <p:sp>
        <p:nvSpPr>
          <p:cNvPr id="7171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7172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10" descr="hobbs_masthead_wo_logo.jp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838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" name="Picture 11" descr="HSDW Logo_2Color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90600" y="76200"/>
            <a:ext cx="730250" cy="7127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14" name="Title 13"/>
          <p:cNvSpPr>
            <a:spLocks noGrp="1"/>
          </p:cNvSpPr>
          <p:nvPr>
            <p:ph type="title"/>
          </p:nvPr>
        </p:nvSpPr>
        <p:spPr>
          <a:xfrm>
            <a:off x="457200" y="1371600"/>
            <a:ext cx="8229600" cy="19050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2787117"/>
      </p:ext>
    </p:extLst>
  </p:cSld>
  <p:clrMapOvr>
    <a:masterClrMapping/>
  </p:clrMapOvr>
  <p:hf hdr="0" ftr="0" dt="0"/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10" descr="hobbs_masthead_wo_logo.jp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838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" name="Picture 11" descr="HSDW Logo_2Color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90600" y="76200"/>
            <a:ext cx="730250" cy="7127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914399"/>
            <a:ext cx="8229600" cy="93027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2027237"/>
            <a:ext cx="8229600" cy="4144963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1621932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35377580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05000"/>
            <a:ext cx="4038600" cy="42672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05000"/>
            <a:ext cx="4038600" cy="42672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281585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951038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708275"/>
            <a:ext cx="4040188" cy="3463925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951038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708275"/>
            <a:ext cx="4041775" cy="3463925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751342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358253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44458981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914400"/>
            <a:ext cx="3008313" cy="106680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914400"/>
            <a:ext cx="5111750" cy="525780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2044700"/>
            <a:ext cx="3008313" cy="4127500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428554277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5029200"/>
            <a:ext cx="5486400" cy="4905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914399"/>
            <a:ext cx="5486400" cy="4038601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r>
              <a:rPr lang="en-US" noProof="0" smtClean="0"/>
              <a:t>Click icon to add picture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562600"/>
            <a:ext cx="5486400" cy="609600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84426523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8734245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914400"/>
            <a:ext cx="2057400" cy="5334000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914400"/>
            <a:ext cx="6019800" cy="5334000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09133833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1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83240115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1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914400"/>
            <a:ext cx="8229600" cy="93027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2027238"/>
            <a:ext cx="8229600" cy="4221162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696355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6" Type="http://schemas.openxmlformats.org/officeDocument/2006/relationships/image" Target="../media/image2.png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image" Target="../media/image1.jpeg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CE7BF">
            <a:alpha val="59999"/>
          </a:srgb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914400"/>
            <a:ext cx="8229600" cy="9302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 smtClean="0"/>
              <a:t>Click to edit Master title style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457200" y="2027238"/>
            <a:ext cx="8229600" cy="42211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 smtClean="0"/>
              <a:t>Click to edit Master text styles</a:t>
            </a:r>
          </a:p>
          <a:p>
            <a:pPr lvl="1"/>
            <a:r>
              <a:rPr lang="en-US" altLang="en-US" smtClean="0"/>
              <a:t>Second level</a:t>
            </a:r>
          </a:p>
          <a:p>
            <a:pPr lvl="2"/>
            <a:r>
              <a:rPr lang="en-US" altLang="en-US" smtClean="0"/>
              <a:t>Third level</a:t>
            </a:r>
          </a:p>
          <a:p>
            <a:pPr lvl="3"/>
            <a:r>
              <a:rPr lang="en-US" altLang="en-US" smtClean="0"/>
              <a:t>Fourth level</a:t>
            </a:r>
          </a:p>
          <a:p>
            <a:pPr lvl="4"/>
            <a:r>
              <a:rPr lang="en-US" altLang="en-US" smtClean="0"/>
              <a:t>Fifth level</a:t>
            </a:r>
          </a:p>
        </p:txBody>
      </p:sp>
      <p:pic>
        <p:nvPicPr>
          <p:cNvPr id="1028" name="Picture 6" descr="hobbs_masthead_wo_logo.jpg"/>
          <p:cNvPicPr>
            <a:picLocks noChangeAspect="1"/>
          </p:cNvPicPr>
          <p:nvPr/>
        </p:nvPicPr>
        <p:blipFill>
          <a:blip r:embed="rId1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838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29" name="Picture 7" descr="HSDW Logo_2Color.png"/>
          <p:cNvPicPr>
            <a:picLocks noChangeAspect="1"/>
          </p:cNvPicPr>
          <p:nvPr/>
        </p:nvPicPr>
        <p:blipFill>
          <a:blip r:embed="rId1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90600" y="76200"/>
            <a:ext cx="730250" cy="7127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030" name="TextBox 8"/>
          <p:cNvSpPr txBox="1">
            <a:spLocks noChangeArrowheads="1"/>
          </p:cNvSpPr>
          <p:nvPr/>
        </p:nvSpPr>
        <p:spPr bwMode="auto">
          <a:xfrm>
            <a:off x="7696200" y="6319838"/>
            <a:ext cx="914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0" tIns="0" rIns="0" bIns="0" anchor="b"/>
          <a:lstStyle>
            <a:lvl1pPr>
              <a:defRPr sz="32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32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32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32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32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32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32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32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32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r" eaLnBrk="1" hangingPunct="1"/>
            <a:fld id="{4EA08F3D-8C9C-4CFE-9E91-692A9A920D27}" type="slidenum">
              <a:rPr lang="en-US" altLang="en-US" sz="1200" b="1">
                <a:solidFill>
                  <a:srgbClr val="996633"/>
                </a:solidFill>
                <a:latin typeface="Arial" charset="0"/>
                <a:cs typeface="Arial" charset="0"/>
              </a:rPr>
              <a:pPr algn="r" eaLnBrk="1" hangingPunct="1"/>
              <a:t>‹#›</a:t>
            </a:fld>
            <a:endParaRPr lang="en-US" altLang="en-US" sz="1200" b="1">
              <a:solidFill>
                <a:srgbClr val="996633"/>
              </a:solidFill>
              <a:latin typeface="Arial" charset="0"/>
              <a:cs typeface="Arial" charset="0"/>
            </a:endParaRPr>
          </a:p>
        </p:txBody>
      </p:sp>
      <p:sp>
        <p:nvSpPr>
          <p:cNvPr id="1031" name="Rectangle 9"/>
          <p:cNvSpPr>
            <a:spLocks noChangeArrowheads="1"/>
          </p:cNvSpPr>
          <p:nvPr/>
        </p:nvSpPr>
        <p:spPr bwMode="auto">
          <a:xfrm>
            <a:off x="457200" y="6319838"/>
            <a:ext cx="7543800" cy="4302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32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32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32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32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32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32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32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32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32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eaLnBrk="1" hangingPunct="1"/>
            <a:r>
              <a:rPr lang="en-US" altLang="en-US" sz="1200" b="1">
                <a:solidFill>
                  <a:srgbClr val="996633"/>
                </a:solidFill>
              </a:rPr>
              <a:t>HOBBS STRAUS DEAN &amp; WALKER, LLP</a:t>
            </a:r>
            <a:endParaRPr lang="en-US" altLang="en-US" sz="1200">
              <a:solidFill>
                <a:srgbClr val="996633"/>
              </a:solidFill>
            </a:endParaRPr>
          </a:p>
          <a:p>
            <a:pPr eaLnBrk="1" hangingPunct="1"/>
            <a:r>
              <a:rPr lang="en-US" altLang="en-US" sz="1000">
                <a:solidFill>
                  <a:srgbClr val="996633"/>
                </a:solidFill>
              </a:rPr>
              <a:t>WASHINGTON, DC | PORTLAND, OR | OKLAHOMA CITY, OK | SACRAMENTO, CA | ANCHORAGE, AK</a:t>
            </a:r>
            <a:endParaRPr lang="en-US" altLang="en-US" sz="100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72" r:id="rId1"/>
    <p:sldLayoutId id="2147483773" r:id="rId2"/>
    <p:sldLayoutId id="2147483761" r:id="rId3"/>
    <p:sldLayoutId id="2147483762" r:id="rId4"/>
    <p:sldLayoutId id="2147483763" r:id="rId5"/>
    <p:sldLayoutId id="2147483764" r:id="rId6"/>
    <p:sldLayoutId id="2147483765" r:id="rId7"/>
    <p:sldLayoutId id="2147483766" r:id="rId8"/>
    <p:sldLayoutId id="2147483767" r:id="rId9"/>
    <p:sldLayoutId id="2147483768" r:id="rId10"/>
    <p:sldLayoutId id="2147483769" r:id="rId11"/>
    <p:sldLayoutId id="2147483770" r:id="rId12"/>
    <p:sldLayoutId id="2147483771" r:id="rId13"/>
  </p:sldLayoutIdLst>
  <p:hf hdr="0" ftr="0" dt="0"/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5pPr>
      <a:lvl6pPr marL="457200"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6pPr>
      <a:lvl7pPr marL="914400"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7pPr>
      <a:lvl8pPr marL="1371600"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8pPr>
      <a:lvl9pPr marL="1828800"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5pPr>
      <a:lvl6pPr marL="2514600" indent="-228600" algn="l" rtl="0" eaLnBrk="1" fontAlgn="base" hangingPunct="1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6pPr>
      <a:lvl7pPr marL="2971800" indent="-228600" algn="l" rtl="0" eaLnBrk="1" fontAlgn="base" hangingPunct="1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7pPr>
      <a:lvl8pPr marL="3429000" indent="-228600" algn="l" rtl="0" eaLnBrk="1" fontAlgn="base" hangingPunct="1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8pPr>
      <a:lvl9pPr marL="3886200" indent="-228600" algn="l" rtl="0" eaLnBrk="1" fontAlgn="base" hangingPunct="1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2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hyperlink" Target="mailto:gstrommer@hobbsstraus.com" TargetMode="External"/><Relationship Id="rId1" Type="http://schemas.openxmlformats.org/officeDocument/2006/relationships/slideLayout" Target="../slideLayouts/slideLayout1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Rectangle 2"/>
          <p:cNvSpPr>
            <a:spLocks noGrp="1" noChangeArrowheads="1"/>
          </p:cNvSpPr>
          <p:nvPr>
            <p:ph type="ctrTitle"/>
          </p:nvPr>
        </p:nvSpPr>
        <p:spPr/>
        <p:txBody>
          <a:bodyPr/>
          <a:lstStyle/>
          <a:p>
            <a:pPr eaLnBrk="1" hangingPunct="1"/>
            <a:r>
              <a:rPr lang="en-US" altLang="en-US" dirty="0" smtClean="0"/>
              <a:t/>
            </a:r>
            <a:br>
              <a:rPr lang="en-US" altLang="en-US" dirty="0" smtClean="0"/>
            </a:br>
            <a:r>
              <a:rPr lang="en-US" altLang="en-US" dirty="0"/>
              <a:t/>
            </a:r>
            <a:br>
              <a:rPr lang="en-US" altLang="en-US" dirty="0"/>
            </a:br>
            <a:r>
              <a:rPr lang="en-US" altLang="en-US" dirty="0" smtClean="0"/>
              <a:t>Tribal Self-Governance Annual Consultation Conference</a:t>
            </a:r>
            <a:br>
              <a:rPr lang="en-US" altLang="en-US" dirty="0" smtClean="0"/>
            </a:br>
            <a:r>
              <a:rPr lang="en-US" altLang="en-US" dirty="0"/>
              <a:t/>
            </a:r>
            <a:br>
              <a:rPr lang="en-US" altLang="en-US" dirty="0"/>
            </a:br>
            <a:r>
              <a:rPr lang="en-US" altLang="en-US" sz="3200" dirty="0" smtClean="0"/>
              <a:t>Legislative Updates</a:t>
            </a:r>
            <a:br>
              <a:rPr lang="en-US" altLang="en-US" sz="3200" dirty="0" smtClean="0"/>
            </a:br>
            <a:r>
              <a:rPr lang="en-US" altLang="en-US" sz="3200" dirty="0" smtClean="0"/>
              <a:t>April 1, 2019</a:t>
            </a:r>
          </a:p>
        </p:txBody>
      </p:sp>
      <p:sp>
        <p:nvSpPr>
          <p:cNvPr id="6147" name="Rectangle 3"/>
          <p:cNvSpPr>
            <a:spLocks noGrp="1" noChangeArrowheads="1"/>
          </p:cNvSpPr>
          <p:nvPr>
            <p:ph type="subTitle" idx="1"/>
          </p:nvPr>
        </p:nvSpPr>
        <p:spPr>
          <a:xfrm>
            <a:off x="1371600" y="5334000"/>
            <a:ext cx="6400800" cy="1371600"/>
          </a:xfrm>
        </p:spPr>
        <p:txBody>
          <a:bodyPr/>
          <a:lstStyle/>
          <a:p>
            <a:pPr eaLnBrk="1" hangingPunct="1"/>
            <a:r>
              <a:rPr lang="en-US" dirty="0"/>
              <a:t>Geoffrey D. </a:t>
            </a:r>
            <a:r>
              <a:rPr lang="en-US" dirty="0" smtClean="0"/>
              <a:t>Strommer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Title 1"/>
          <p:cNvSpPr>
            <a:spLocks noGrp="1"/>
          </p:cNvSpPr>
          <p:nvPr>
            <p:ph type="title"/>
          </p:nvPr>
        </p:nvSpPr>
        <p:spPr>
          <a:xfrm>
            <a:off x="457200" y="1371600"/>
            <a:ext cx="8229600" cy="473075"/>
          </a:xfrm>
        </p:spPr>
        <p:txBody>
          <a:bodyPr/>
          <a:lstStyle/>
          <a:p>
            <a:r>
              <a:rPr lang="en-US" dirty="0"/>
              <a:t>IHS Advance Appropriations </a:t>
            </a:r>
            <a:r>
              <a:rPr lang="en-US" dirty="0" smtClean="0"/>
              <a:t>Initiative</a:t>
            </a:r>
            <a:endParaRPr lang="en-US" dirty="0"/>
          </a:p>
        </p:txBody>
      </p:sp>
      <p:sp>
        <p:nvSpPr>
          <p:cNvPr id="8195" name="Content Placeholder 2"/>
          <p:cNvSpPr>
            <a:spLocks noGrp="1"/>
          </p:cNvSpPr>
          <p:nvPr>
            <p:ph idx="1"/>
          </p:nvPr>
        </p:nvSpPr>
        <p:spPr>
          <a:xfrm>
            <a:off x="457200" y="2438400"/>
            <a:ext cx="8229600" cy="3733800"/>
          </a:xfrm>
        </p:spPr>
        <p:txBody>
          <a:bodyPr/>
          <a:lstStyle/>
          <a:p>
            <a:r>
              <a:rPr lang="en-US" sz="2000" dirty="0" smtClean="0"/>
              <a:t>For many years tribes have sought advance appropriations for IHS funding to address negative impacts of CRs and government shutdowns</a:t>
            </a:r>
          </a:p>
          <a:p>
            <a:r>
              <a:rPr lang="en-US" sz="2000" dirty="0" smtClean="0"/>
              <a:t>Advance appropriations has applied to VA medical accounts for many years</a:t>
            </a:r>
          </a:p>
          <a:p>
            <a:r>
              <a:rPr lang="en-US" sz="2000" dirty="0" smtClean="0"/>
              <a:t>Legislation was previously introduced on House that would implement this initiative and House directed GAO to conduct a study on feasibility</a:t>
            </a:r>
          </a:p>
          <a:p>
            <a:r>
              <a:rPr lang="en-US" sz="2000" dirty="0" smtClean="0"/>
              <a:t>GAO issued study last year making it clear concepts can work</a:t>
            </a:r>
          </a:p>
          <a:p>
            <a:r>
              <a:rPr lang="en-US" sz="2000" dirty="0" smtClean="0"/>
              <a:t>Recent </a:t>
            </a:r>
            <a:r>
              <a:rPr lang="en-US" sz="2000" dirty="0"/>
              <a:t>35-day government </a:t>
            </a:r>
            <a:r>
              <a:rPr lang="en-US" sz="2000" dirty="0" smtClean="0"/>
              <a:t>shutdown increased </a:t>
            </a:r>
            <a:r>
              <a:rPr lang="en-US" sz="2000" dirty="0"/>
              <a:t>interest in advance appropriations and led to introduction of </a:t>
            </a:r>
            <a:r>
              <a:rPr lang="en-US" sz="2000" dirty="0" smtClean="0"/>
              <a:t>new legislation</a:t>
            </a:r>
            <a:endParaRPr lang="en-US" sz="2000" dirty="0"/>
          </a:p>
        </p:txBody>
      </p:sp>
    </p:spTree>
    <p:extLst>
      <p:ext uri="{BB962C8B-B14F-4D97-AF65-F5344CB8AC3E}">
        <p14:creationId xmlns:p14="http://schemas.microsoft.com/office/powerpoint/2010/main" val="373948283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Title 1"/>
          <p:cNvSpPr>
            <a:spLocks noGrp="1"/>
          </p:cNvSpPr>
          <p:nvPr>
            <p:ph type="title"/>
          </p:nvPr>
        </p:nvSpPr>
        <p:spPr>
          <a:xfrm>
            <a:off x="457200" y="1371600"/>
            <a:ext cx="8229600" cy="473075"/>
          </a:xfrm>
        </p:spPr>
        <p:txBody>
          <a:bodyPr/>
          <a:lstStyle/>
          <a:p>
            <a:r>
              <a:rPr lang="en-US" dirty="0"/>
              <a:t>IHS Advance Appropriations </a:t>
            </a:r>
            <a:r>
              <a:rPr lang="en-US" dirty="0" smtClean="0"/>
              <a:t>Initiative (cont.)</a:t>
            </a:r>
            <a:endParaRPr lang="en-US" dirty="0"/>
          </a:p>
        </p:txBody>
      </p:sp>
      <p:sp>
        <p:nvSpPr>
          <p:cNvPr id="8195" name="Content Placeholder 2"/>
          <p:cNvSpPr>
            <a:spLocks noGrp="1"/>
          </p:cNvSpPr>
          <p:nvPr>
            <p:ph idx="1"/>
          </p:nvPr>
        </p:nvSpPr>
        <p:spPr>
          <a:xfrm>
            <a:off x="457200" y="2209800"/>
            <a:ext cx="8229600" cy="3962400"/>
          </a:xfrm>
        </p:spPr>
        <p:txBody>
          <a:bodyPr/>
          <a:lstStyle/>
          <a:p>
            <a:r>
              <a:rPr lang="en-US" dirty="0" smtClean="0"/>
              <a:t>There are 3 </a:t>
            </a:r>
            <a:r>
              <a:rPr lang="en-US" dirty="0"/>
              <a:t>pending </a:t>
            </a:r>
            <a:r>
              <a:rPr lang="en-US" dirty="0" smtClean="0"/>
              <a:t>bills</a:t>
            </a:r>
          </a:p>
          <a:p>
            <a:pPr lvl="1">
              <a:buFont typeface="Courier New" panose="02070309020205020404" pitchFamily="49" charset="0"/>
              <a:buChar char="o"/>
            </a:pPr>
            <a:r>
              <a:rPr lang="en-US" sz="1800" dirty="0"/>
              <a:t>HR 1135 by Rep. Don </a:t>
            </a:r>
            <a:r>
              <a:rPr lang="en-US" sz="1800" dirty="0" smtClean="0"/>
              <a:t>Young (R-AK).  It would </a:t>
            </a:r>
            <a:r>
              <a:rPr lang="en-US" sz="1800" dirty="0"/>
              <a:t>authorize </a:t>
            </a:r>
            <a:r>
              <a:rPr lang="en-US" sz="1800" dirty="0" smtClean="0"/>
              <a:t>advance appropriations </a:t>
            </a:r>
            <a:r>
              <a:rPr lang="en-US" sz="1800" dirty="0"/>
              <a:t>for IHS Services and Facilities </a:t>
            </a:r>
            <a:r>
              <a:rPr lang="en-US" sz="1800" dirty="0" smtClean="0"/>
              <a:t>Accounts.  There are 10 co-sponsors from </a:t>
            </a:r>
            <a:r>
              <a:rPr lang="en-US" sz="1800" dirty="0"/>
              <a:t>both </a:t>
            </a:r>
            <a:r>
              <a:rPr lang="en-US" sz="1800" dirty="0" smtClean="0"/>
              <a:t>parties.</a:t>
            </a:r>
          </a:p>
          <a:p>
            <a:pPr lvl="1">
              <a:buFont typeface="Courier New" panose="02070309020205020404" pitchFamily="49" charset="0"/>
              <a:buChar char="o"/>
            </a:pPr>
            <a:r>
              <a:rPr lang="en-US" sz="1800" dirty="0"/>
              <a:t>HR 1128 by Rep. Betty McCollum (</a:t>
            </a:r>
            <a:r>
              <a:rPr lang="en-US" sz="1800" dirty="0" smtClean="0"/>
              <a:t>D-MN) who is </a:t>
            </a:r>
            <a:r>
              <a:rPr lang="en-US" sz="1800" dirty="0"/>
              <a:t>Chair </a:t>
            </a:r>
            <a:r>
              <a:rPr lang="en-US" sz="1800" dirty="0" smtClean="0"/>
              <a:t>of the </a:t>
            </a:r>
            <a:r>
              <a:rPr lang="en-US" sz="1800" dirty="0"/>
              <a:t>House Appropriations </a:t>
            </a:r>
            <a:r>
              <a:rPr lang="en-US" sz="1800" dirty="0" smtClean="0"/>
              <a:t>Subcommittee on Interior.  It would authorize </a:t>
            </a:r>
            <a:r>
              <a:rPr lang="en-US" sz="1800" dirty="0"/>
              <a:t>advance </a:t>
            </a:r>
            <a:r>
              <a:rPr lang="en-US" sz="1800" dirty="0" smtClean="0"/>
              <a:t>appropriations </a:t>
            </a:r>
            <a:r>
              <a:rPr lang="en-US" sz="1800" dirty="0"/>
              <a:t>for IHS Services and Contract Support and some BIA/BIE </a:t>
            </a:r>
            <a:r>
              <a:rPr lang="en-US" sz="1800" dirty="0" smtClean="0"/>
              <a:t>programs.  </a:t>
            </a:r>
            <a:r>
              <a:rPr lang="en-US" sz="1800" dirty="0"/>
              <a:t>T</a:t>
            </a:r>
            <a:r>
              <a:rPr lang="en-US" sz="1800" dirty="0" smtClean="0"/>
              <a:t>here are 10 co-sponsors from </a:t>
            </a:r>
            <a:r>
              <a:rPr lang="en-US" sz="1800" dirty="0"/>
              <a:t>both </a:t>
            </a:r>
            <a:r>
              <a:rPr lang="en-US" sz="1800" dirty="0" smtClean="0"/>
              <a:t>parties.</a:t>
            </a:r>
          </a:p>
          <a:p>
            <a:pPr lvl="1">
              <a:buFont typeface="Courier New" panose="02070309020205020404" pitchFamily="49" charset="0"/>
              <a:buChar char="o"/>
            </a:pPr>
            <a:r>
              <a:rPr lang="en-US" sz="1800" dirty="0"/>
              <a:t>S. 229 by Sen. Tom Udall (D-NM</a:t>
            </a:r>
            <a:r>
              <a:rPr lang="en-US" sz="1800" dirty="0" smtClean="0"/>
              <a:t>) who is </a:t>
            </a:r>
            <a:r>
              <a:rPr lang="en-US" sz="1800" dirty="0"/>
              <a:t>Ranking Member </a:t>
            </a:r>
            <a:r>
              <a:rPr lang="en-US" sz="1800" dirty="0" smtClean="0"/>
              <a:t>on the </a:t>
            </a:r>
            <a:r>
              <a:rPr lang="en-US" sz="1800" dirty="0"/>
              <a:t>Senate Interior </a:t>
            </a:r>
            <a:r>
              <a:rPr lang="en-US" sz="1800" dirty="0" smtClean="0"/>
              <a:t>Appropriations Subcommittee.  There </a:t>
            </a:r>
            <a:r>
              <a:rPr lang="en-US" sz="1800" dirty="0"/>
              <a:t>are 7 co-sponsors, all Democrats. </a:t>
            </a:r>
            <a:r>
              <a:rPr lang="en-US" sz="1800" dirty="0" smtClean="0"/>
              <a:t> It </a:t>
            </a:r>
            <a:r>
              <a:rPr lang="en-US" sz="1800" dirty="0"/>
              <a:t>is the same as HR 1128 and it was Referred </a:t>
            </a:r>
            <a:r>
              <a:rPr lang="en-US" sz="1800" dirty="0" smtClean="0"/>
              <a:t>to the Senate </a:t>
            </a:r>
            <a:r>
              <a:rPr lang="en-US" sz="1800" dirty="0"/>
              <a:t>Budget Committee.</a:t>
            </a:r>
          </a:p>
          <a:p>
            <a:pPr lvl="1">
              <a:buFont typeface="Courier New" panose="02070309020205020404" pitchFamily="49" charset="0"/>
              <a:buChar char="o"/>
            </a:pPr>
            <a:endParaRPr lang="en-US" sz="1800" dirty="0"/>
          </a:p>
          <a:p>
            <a:pPr marL="457200" lvl="1" indent="0">
              <a:buNone/>
            </a:pPr>
            <a:endParaRPr lang="en-US" dirty="0"/>
          </a:p>
          <a:p>
            <a:pPr lvl="1">
              <a:buFont typeface="Courier New" panose="02070309020205020404" pitchFamily="49" charset="0"/>
              <a:buChar char="o"/>
            </a:pPr>
            <a:endParaRPr lang="en-US" dirty="0" smtClean="0"/>
          </a:p>
        </p:txBody>
      </p:sp>
    </p:spTree>
    <p:extLst>
      <p:ext uri="{BB962C8B-B14F-4D97-AF65-F5344CB8AC3E}">
        <p14:creationId xmlns:p14="http://schemas.microsoft.com/office/powerpoint/2010/main" val="416635528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71854" y="990600"/>
            <a:ext cx="8229600" cy="930275"/>
          </a:xfrm>
        </p:spPr>
        <p:txBody>
          <a:bodyPr/>
          <a:lstStyle/>
          <a:p>
            <a:r>
              <a:rPr lang="en-US" dirty="0"/>
              <a:t>IHS Advance Appropriations Initiative (cont.)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2133600"/>
            <a:ext cx="8229600" cy="4038600"/>
          </a:xfrm>
        </p:spPr>
        <p:txBody>
          <a:bodyPr/>
          <a:lstStyle/>
          <a:p>
            <a:r>
              <a:rPr lang="en-US" sz="2400" dirty="0" smtClean="0"/>
              <a:t>Numerous national and regional tribal organizations, as well as many tribes support this initiative</a:t>
            </a:r>
          </a:p>
          <a:p>
            <a:r>
              <a:rPr lang="en-US" sz="2400" dirty="0" smtClean="0"/>
              <a:t>The ABA is about to enact resolution in support of advance appropriations</a:t>
            </a:r>
          </a:p>
          <a:p>
            <a:r>
              <a:rPr lang="en-US" sz="2400" dirty="0" smtClean="0"/>
              <a:t>The Trump Administration is still not clearly on record as supporting</a:t>
            </a:r>
          </a:p>
          <a:p>
            <a:r>
              <a:rPr lang="en-US" sz="2400" dirty="0" smtClean="0"/>
              <a:t>Not clear when hearings will happen or when bills will move</a:t>
            </a:r>
          </a:p>
          <a:p>
            <a:r>
              <a:rPr lang="en-US" sz="2400" dirty="0" smtClean="0"/>
              <a:t>Including ask for extension of advance appropriations to BIA in addition to IHS complicates the landscape</a:t>
            </a: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1122749401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Title 1"/>
          <p:cNvSpPr>
            <a:spLocks noGrp="1"/>
          </p:cNvSpPr>
          <p:nvPr>
            <p:ph type="title"/>
          </p:nvPr>
        </p:nvSpPr>
        <p:spPr>
          <a:xfrm>
            <a:off x="457200" y="1371600"/>
            <a:ext cx="8229600" cy="473075"/>
          </a:xfrm>
        </p:spPr>
        <p:txBody>
          <a:bodyPr/>
          <a:lstStyle/>
          <a:p>
            <a:r>
              <a:rPr lang="en-US" dirty="0" smtClean="0"/>
              <a:t>SDPI Reauthorization</a:t>
            </a:r>
            <a:br>
              <a:rPr lang="en-US" dirty="0" smtClean="0"/>
            </a:br>
            <a:r>
              <a:rPr lang="en-US" dirty="0" smtClean="0"/>
              <a:t>and Funding</a:t>
            </a:r>
            <a:endParaRPr lang="en-US" dirty="0"/>
          </a:p>
        </p:txBody>
      </p:sp>
      <p:sp>
        <p:nvSpPr>
          <p:cNvPr id="8195" name="Content Placeholder 2"/>
          <p:cNvSpPr>
            <a:spLocks noGrp="1"/>
          </p:cNvSpPr>
          <p:nvPr>
            <p:ph idx="1"/>
          </p:nvPr>
        </p:nvSpPr>
        <p:spPr>
          <a:xfrm>
            <a:off x="457200" y="2667000"/>
            <a:ext cx="8229600" cy="3505200"/>
          </a:xfrm>
        </p:spPr>
        <p:txBody>
          <a:bodyPr/>
          <a:lstStyle/>
          <a:p>
            <a:pPr lvl="1">
              <a:buFont typeface="Arial" panose="020B0604020202020204" pitchFamily="34" charset="0"/>
              <a:buChar char="•"/>
            </a:pPr>
            <a:r>
              <a:rPr lang="en-US" sz="2400" dirty="0" smtClean="0"/>
              <a:t>Authorization for SDPI expires on 9/30/2019</a:t>
            </a:r>
          </a:p>
          <a:p>
            <a:pPr lvl="1">
              <a:buFont typeface="Arial" panose="020B0604020202020204" pitchFamily="34" charset="0"/>
              <a:buChar char="•"/>
            </a:pPr>
            <a:r>
              <a:rPr lang="en-US" sz="2400" dirty="0"/>
              <a:t>SDPI has been level funded at $150 million per year since fiscal year </a:t>
            </a:r>
            <a:r>
              <a:rPr lang="en-US" sz="2400" dirty="0" smtClean="0"/>
              <a:t>2004</a:t>
            </a:r>
          </a:p>
          <a:p>
            <a:pPr lvl="1">
              <a:buFont typeface="Arial" panose="020B0604020202020204" pitchFamily="34" charset="0"/>
              <a:buChar char="•"/>
            </a:pPr>
            <a:r>
              <a:rPr lang="en-US" sz="2400" dirty="0"/>
              <a:t>NCAI and NIHB are advocating that Congress increase the annual appropriation for SDPI to $200 million for fiscal year 2020 to begin to address this unmet need</a:t>
            </a:r>
            <a:endParaRPr lang="en-US" sz="2400" dirty="0" smtClean="0"/>
          </a:p>
          <a:p>
            <a:pPr marL="457200" lvl="1" indent="0">
              <a:buNone/>
            </a:pPr>
            <a:endParaRPr lang="en-US" dirty="0"/>
          </a:p>
          <a:p>
            <a:pPr lvl="1">
              <a:buFont typeface="Courier New" panose="02070309020205020404" pitchFamily="49" charset="0"/>
              <a:buChar char="o"/>
            </a:pPr>
            <a:endParaRPr lang="en-US" dirty="0" smtClean="0"/>
          </a:p>
        </p:txBody>
      </p:sp>
    </p:spTree>
    <p:extLst>
      <p:ext uri="{BB962C8B-B14F-4D97-AF65-F5344CB8AC3E}">
        <p14:creationId xmlns:p14="http://schemas.microsoft.com/office/powerpoint/2010/main" val="104152100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Title 1"/>
          <p:cNvSpPr>
            <a:spLocks noGrp="1"/>
          </p:cNvSpPr>
          <p:nvPr>
            <p:ph type="title"/>
          </p:nvPr>
        </p:nvSpPr>
        <p:spPr>
          <a:xfrm>
            <a:off x="457200" y="1371600"/>
            <a:ext cx="8229600" cy="473075"/>
          </a:xfrm>
        </p:spPr>
        <p:txBody>
          <a:bodyPr/>
          <a:lstStyle/>
          <a:p>
            <a:r>
              <a:rPr lang="en-US" dirty="0" smtClean="0"/>
              <a:t>SDPI Reauthorization</a:t>
            </a:r>
            <a:br>
              <a:rPr lang="en-US" dirty="0" smtClean="0"/>
            </a:br>
            <a:r>
              <a:rPr lang="en-US" dirty="0" smtClean="0"/>
              <a:t>and Funding (cont.)</a:t>
            </a:r>
            <a:endParaRPr lang="en-US" dirty="0"/>
          </a:p>
        </p:txBody>
      </p:sp>
      <p:sp>
        <p:nvSpPr>
          <p:cNvPr id="8195" name="Content Placeholder 2"/>
          <p:cNvSpPr>
            <a:spLocks noGrp="1"/>
          </p:cNvSpPr>
          <p:nvPr>
            <p:ph idx="1"/>
          </p:nvPr>
        </p:nvSpPr>
        <p:spPr>
          <a:xfrm>
            <a:off x="457200" y="2667000"/>
            <a:ext cx="8229600" cy="3505200"/>
          </a:xfrm>
        </p:spPr>
        <p:txBody>
          <a:bodyPr/>
          <a:lstStyle/>
          <a:p>
            <a:pPr lvl="1">
              <a:buFont typeface="Arial" panose="020B0604020202020204" pitchFamily="34" charset="0"/>
              <a:buChar char="•"/>
            </a:pPr>
            <a:r>
              <a:rPr lang="en-US" sz="2400" dirty="0" smtClean="0"/>
              <a:t>Senator Alexander introduced </a:t>
            </a:r>
            <a:r>
              <a:rPr lang="en-US" sz="2400" dirty="0"/>
              <a:t>a healthcare extenders </a:t>
            </a:r>
            <a:r>
              <a:rPr lang="en-US" sz="2400" dirty="0" smtClean="0"/>
              <a:t>bill (S. 192) </a:t>
            </a:r>
            <a:r>
              <a:rPr lang="en-US" sz="2400" dirty="0"/>
              <a:t>that would reauthorize SDPI for an additional five years from </a:t>
            </a:r>
            <a:r>
              <a:rPr lang="en-US" sz="2400" dirty="0" smtClean="0"/>
              <a:t>2019–2024</a:t>
            </a:r>
          </a:p>
          <a:p>
            <a:pPr lvl="1">
              <a:buFont typeface="Arial" panose="020B0604020202020204" pitchFamily="34" charset="0"/>
              <a:buChar char="•"/>
            </a:pPr>
            <a:r>
              <a:rPr lang="en-US" sz="2400" dirty="0"/>
              <a:t>The bill was referred to the Senate Health, Education, Labor, and Pensions (HELP) Committee, where it remains under </a:t>
            </a:r>
            <a:r>
              <a:rPr lang="en-US" sz="2400" dirty="0" smtClean="0"/>
              <a:t>consideration</a:t>
            </a:r>
          </a:p>
          <a:p>
            <a:pPr lvl="1">
              <a:buFont typeface="Arial" panose="020B0604020202020204" pitchFamily="34" charset="0"/>
              <a:buChar char="•"/>
            </a:pPr>
            <a:r>
              <a:rPr lang="en-US" sz="2400" dirty="0" smtClean="0"/>
              <a:t>Congressman O’Halleran </a:t>
            </a:r>
            <a:r>
              <a:rPr lang="en-US" sz="2400" dirty="0"/>
              <a:t>is expected to introduce a similar bill in the House in </a:t>
            </a:r>
            <a:r>
              <a:rPr lang="en-US" sz="2400" dirty="0" smtClean="0"/>
              <a:t>April</a:t>
            </a:r>
          </a:p>
          <a:p>
            <a:pPr marL="457200" lvl="1" indent="0">
              <a:buNone/>
            </a:pPr>
            <a:endParaRPr lang="en-US" dirty="0"/>
          </a:p>
          <a:p>
            <a:pPr lvl="1">
              <a:buFont typeface="Courier New" panose="02070309020205020404" pitchFamily="49" charset="0"/>
              <a:buChar char="o"/>
            </a:pPr>
            <a:endParaRPr lang="en-US" dirty="0" smtClean="0"/>
          </a:p>
        </p:txBody>
      </p:sp>
    </p:spTree>
    <p:extLst>
      <p:ext uri="{BB962C8B-B14F-4D97-AF65-F5344CB8AC3E}">
        <p14:creationId xmlns:p14="http://schemas.microsoft.com/office/powerpoint/2010/main" val="247501152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Title 1"/>
          <p:cNvSpPr>
            <a:spLocks noGrp="1"/>
          </p:cNvSpPr>
          <p:nvPr>
            <p:ph type="title"/>
          </p:nvPr>
        </p:nvSpPr>
        <p:spPr>
          <a:xfrm>
            <a:off x="457200" y="1371600"/>
            <a:ext cx="8229600" cy="473075"/>
          </a:xfrm>
        </p:spPr>
        <p:txBody>
          <a:bodyPr/>
          <a:lstStyle/>
          <a:p>
            <a:r>
              <a:rPr lang="en-US" dirty="0" smtClean="0"/>
              <a:t>SDPI Reauthorization</a:t>
            </a:r>
            <a:br>
              <a:rPr lang="en-US" dirty="0" smtClean="0"/>
            </a:br>
            <a:r>
              <a:rPr lang="en-US" dirty="0" smtClean="0"/>
              <a:t>and Funding (cont.)</a:t>
            </a:r>
            <a:endParaRPr lang="en-US" dirty="0"/>
          </a:p>
        </p:txBody>
      </p:sp>
      <p:sp>
        <p:nvSpPr>
          <p:cNvPr id="8195" name="Content Placeholder 2"/>
          <p:cNvSpPr>
            <a:spLocks noGrp="1"/>
          </p:cNvSpPr>
          <p:nvPr>
            <p:ph idx="1"/>
          </p:nvPr>
        </p:nvSpPr>
        <p:spPr>
          <a:xfrm>
            <a:off x="457200" y="2667000"/>
            <a:ext cx="8229600" cy="3505200"/>
          </a:xfrm>
        </p:spPr>
        <p:txBody>
          <a:bodyPr/>
          <a:lstStyle/>
          <a:p>
            <a:pPr lvl="1">
              <a:buFont typeface="Arial" panose="020B0604020202020204" pitchFamily="34" charset="0"/>
              <a:buChar char="•"/>
            </a:pPr>
            <a:r>
              <a:rPr lang="en-US" sz="2400" dirty="0" smtClean="0"/>
              <a:t>Hearings </a:t>
            </a:r>
            <a:r>
              <a:rPr lang="en-US" sz="2400" dirty="0"/>
              <a:t>on SDPI reauthorization are expected to take place in either late spring or early </a:t>
            </a:r>
            <a:r>
              <a:rPr lang="en-US" sz="2400" dirty="0" smtClean="0"/>
              <a:t>summer</a:t>
            </a:r>
          </a:p>
          <a:p>
            <a:pPr lvl="1">
              <a:buFont typeface="Arial" panose="020B0604020202020204" pitchFamily="34" charset="0"/>
              <a:buChar char="•"/>
            </a:pPr>
            <a:r>
              <a:rPr lang="en-US" sz="2400" dirty="0" smtClean="0"/>
              <a:t>The </a:t>
            </a:r>
            <a:r>
              <a:rPr lang="en-US" sz="2400" dirty="0"/>
              <a:t>House Diabetes Caucus is circulating a sign-on letter of support in the </a:t>
            </a:r>
            <a:r>
              <a:rPr lang="en-US" sz="2400" dirty="0" smtClean="0"/>
              <a:t>House; a </a:t>
            </a:r>
            <a:r>
              <a:rPr lang="en-US" sz="2400" dirty="0"/>
              <a:t>Senate companion letter is expected to be released </a:t>
            </a:r>
            <a:r>
              <a:rPr lang="en-US" sz="2400" dirty="0" smtClean="0"/>
              <a:t>soon</a:t>
            </a:r>
          </a:p>
          <a:p>
            <a:pPr lvl="1">
              <a:buFont typeface="Arial" panose="020B0604020202020204" pitchFamily="34" charset="0"/>
              <a:buChar char="•"/>
            </a:pPr>
            <a:r>
              <a:rPr lang="en-US" sz="2400" dirty="0" smtClean="0"/>
              <a:t>NIHB is coordinating tribal </a:t>
            </a:r>
            <a:r>
              <a:rPr lang="en-US" sz="2400" dirty="0"/>
              <a:t>outreach </a:t>
            </a:r>
            <a:r>
              <a:rPr lang="en-US" sz="2400"/>
              <a:t>to </a:t>
            </a:r>
            <a:r>
              <a:rPr lang="en-US" sz="2400" dirty="0"/>
              <a:t>M</a:t>
            </a:r>
            <a:r>
              <a:rPr lang="en-US" sz="2400" smtClean="0"/>
              <a:t>embers </a:t>
            </a:r>
            <a:r>
              <a:rPr lang="en-US" sz="2400" dirty="0"/>
              <a:t>of </a:t>
            </a:r>
            <a:r>
              <a:rPr lang="en-US" sz="2400" dirty="0" smtClean="0"/>
              <a:t>Congress</a:t>
            </a:r>
            <a:endParaRPr lang="en-US" sz="2400" dirty="0"/>
          </a:p>
          <a:p>
            <a:pPr lvl="1">
              <a:buFont typeface="Courier New" panose="02070309020205020404" pitchFamily="49" charset="0"/>
              <a:buChar char="o"/>
            </a:pPr>
            <a:endParaRPr lang="en-US" dirty="0" smtClean="0"/>
          </a:p>
        </p:txBody>
      </p:sp>
    </p:spTree>
    <p:extLst>
      <p:ext uri="{BB962C8B-B14F-4D97-AF65-F5344CB8AC3E}">
        <p14:creationId xmlns:p14="http://schemas.microsoft.com/office/powerpoint/2010/main" val="81421647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14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914400"/>
            <a:ext cx="8229600" cy="1295400"/>
          </a:xfrm>
        </p:spPr>
        <p:txBody>
          <a:bodyPr/>
          <a:lstStyle/>
          <a:p>
            <a:r>
              <a:rPr lang="en-US" altLang="en-US" sz="4000" smtClean="0"/>
              <a:t>Section 105(</a:t>
            </a:r>
            <a:r>
              <a:rPr lang="en-US" altLang="en-US" sz="4000" i="1" smtClean="0"/>
              <a:t>l</a:t>
            </a:r>
            <a:r>
              <a:rPr lang="en-US" altLang="en-US" sz="4000" smtClean="0"/>
              <a:t>) Leasing: Background</a:t>
            </a:r>
          </a:p>
        </p:txBody>
      </p:sp>
      <p:sp>
        <p:nvSpPr>
          <p:cNvPr id="13315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2514600"/>
            <a:ext cx="8229600" cy="3581400"/>
          </a:xfrm>
        </p:spPr>
        <p:txBody>
          <a:bodyPr/>
          <a:lstStyle/>
          <a:p>
            <a:r>
              <a:rPr lang="en-US" altLang="en-US" sz="2900" dirty="0" smtClean="0"/>
              <a:t>Chronic underfunding of tribal facilities used to provide services</a:t>
            </a:r>
          </a:p>
          <a:p>
            <a:r>
              <a:rPr lang="en-US" altLang="en-US" sz="2900" dirty="0" smtClean="0"/>
              <a:t>M&amp;I funds inadequate to fully fund these needs</a:t>
            </a:r>
          </a:p>
          <a:p>
            <a:r>
              <a:rPr lang="en-US" altLang="en-US" sz="2900" dirty="0" smtClean="0"/>
              <a:t>Section 105(l)of ISDEAA:</a:t>
            </a:r>
          </a:p>
          <a:p>
            <a:pPr lvl="1"/>
            <a:r>
              <a:rPr lang="en-US" altLang="en-US" sz="2500" dirty="0" smtClean="0"/>
              <a:t>Tribally owned/leased</a:t>
            </a:r>
          </a:p>
          <a:p>
            <a:pPr lvl="1"/>
            <a:r>
              <a:rPr lang="en-US" altLang="en-US" sz="2500" dirty="0" smtClean="0"/>
              <a:t>Used for the purpose of providing PFSAs in FA</a:t>
            </a:r>
          </a:p>
          <a:p>
            <a:pPr lvl="1"/>
            <a:r>
              <a:rPr lang="en-US" altLang="en-US" sz="2500" dirty="0" smtClean="0"/>
              <a:t>Mandatory</a:t>
            </a:r>
          </a:p>
        </p:txBody>
      </p:sp>
    </p:spTree>
    <p:extLst>
      <p:ext uri="{BB962C8B-B14F-4D97-AF65-F5344CB8AC3E}">
        <p14:creationId xmlns:p14="http://schemas.microsoft.com/office/powerpoint/2010/main" val="130320444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en-US" dirty="0" smtClean="0"/>
              <a:t/>
            </a:r>
            <a:br>
              <a:rPr lang="en-US" altLang="en-US" dirty="0" smtClean="0"/>
            </a:br>
            <a:r>
              <a:rPr lang="en-US" altLang="en-US" dirty="0" smtClean="0"/>
              <a:t>Section </a:t>
            </a:r>
            <a:r>
              <a:rPr lang="en-US" altLang="en-US" dirty="0"/>
              <a:t>105(</a:t>
            </a:r>
            <a:r>
              <a:rPr lang="en-US" altLang="en-US" i="1" dirty="0"/>
              <a:t>l</a:t>
            </a:r>
            <a:r>
              <a:rPr lang="en-US" altLang="en-US" dirty="0" smtClean="0"/>
              <a:t>) (</a:t>
            </a:r>
            <a:r>
              <a:rPr lang="en-US" altLang="en-US" dirty="0" err="1" smtClean="0"/>
              <a:t>Con’t</a:t>
            </a:r>
            <a:r>
              <a:rPr lang="en-US" altLang="en-US" dirty="0" smtClean="0"/>
              <a:t>)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altLang="en-US" i="1" dirty="0" smtClean="0"/>
          </a:p>
          <a:p>
            <a:r>
              <a:rPr lang="en-US" altLang="en-US" i="1" dirty="0" err="1" smtClean="0"/>
              <a:t>Maniilaq</a:t>
            </a:r>
            <a:r>
              <a:rPr lang="en-US" altLang="en-US" i="1" dirty="0" smtClean="0"/>
              <a:t> </a:t>
            </a:r>
            <a:r>
              <a:rPr lang="en-US" altLang="en-US" i="1" dirty="0"/>
              <a:t>I</a:t>
            </a:r>
            <a:r>
              <a:rPr lang="en-US" altLang="en-US" dirty="0"/>
              <a:t>:  Lease may be part of funding agreement; lease proposal subject to final offer process; IHS failed to respond within 45 days</a:t>
            </a:r>
          </a:p>
          <a:p>
            <a:r>
              <a:rPr lang="en-US" altLang="en-US" i="1" dirty="0" err="1"/>
              <a:t>Maniilaq</a:t>
            </a:r>
            <a:r>
              <a:rPr lang="en-US" altLang="en-US" i="1" dirty="0"/>
              <a:t> II</a:t>
            </a:r>
            <a:r>
              <a:rPr lang="en-US" altLang="en-US" dirty="0"/>
              <a:t>: Section 105(</a:t>
            </a:r>
            <a:r>
              <a:rPr lang="en-US" altLang="en-US" i="1" dirty="0"/>
              <a:t>l</a:t>
            </a:r>
            <a:r>
              <a:rPr lang="en-US" altLang="en-US" dirty="0"/>
              <a:t>) and the regulations require that IHS fully fund reasonable, non-duplicative lease costs</a:t>
            </a:r>
            <a:endParaRPr lang="en-US" altLang="en-US" i="1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285535167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Title 1"/>
          <p:cNvSpPr>
            <a:spLocks noGrp="1"/>
          </p:cNvSpPr>
          <p:nvPr>
            <p:ph type="title"/>
          </p:nvPr>
        </p:nvSpPr>
        <p:spPr>
          <a:xfrm>
            <a:off x="457200" y="914400"/>
            <a:ext cx="8229600" cy="930275"/>
          </a:xfrm>
        </p:spPr>
        <p:txBody>
          <a:bodyPr/>
          <a:lstStyle/>
          <a:p>
            <a:r>
              <a:rPr lang="en-US" altLang="en-US" dirty="0" smtClean="0"/>
              <a:t/>
            </a:r>
            <a:br>
              <a:rPr lang="en-US" altLang="en-US" dirty="0" smtClean="0"/>
            </a:br>
            <a:r>
              <a:rPr lang="en-US" altLang="en-US" dirty="0"/>
              <a:t/>
            </a:r>
            <a:br>
              <a:rPr lang="en-US" altLang="en-US" dirty="0"/>
            </a:br>
            <a:r>
              <a:rPr lang="en-US" altLang="en-US" dirty="0" smtClean="0"/>
              <a:t>Section 105(</a:t>
            </a:r>
            <a:r>
              <a:rPr lang="en-US" altLang="en-US" i="1" dirty="0" smtClean="0"/>
              <a:t>l</a:t>
            </a:r>
            <a:r>
              <a:rPr lang="en-US" altLang="en-US" dirty="0" smtClean="0"/>
              <a:t>) (</a:t>
            </a:r>
            <a:r>
              <a:rPr lang="en-US" altLang="en-US" dirty="0" err="1" smtClean="0"/>
              <a:t>Con’t</a:t>
            </a:r>
            <a:r>
              <a:rPr lang="en-US" altLang="en-US" dirty="0" smtClean="0"/>
              <a:t>)  </a:t>
            </a:r>
            <a:br>
              <a:rPr lang="en-US" altLang="en-US" dirty="0" smtClean="0"/>
            </a:br>
            <a:endParaRPr lang="en-US" altLang="en-US" dirty="0" smtClean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2362200"/>
            <a:ext cx="8229600" cy="3886200"/>
          </a:xfrm>
        </p:spPr>
        <p:txBody>
          <a:bodyPr>
            <a:normAutofit/>
          </a:bodyPr>
          <a:lstStyle/>
          <a:p>
            <a:pPr>
              <a:defRPr/>
            </a:pPr>
            <a:r>
              <a:rPr lang="en-US" sz="2400" dirty="0" smtClean="0"/>
              <a:t>Supplemental tribal clinics appropriation: Funds both VBC program increase and 105(</a:t>
            </a:r>
            <a:r>
              <a:rPr lang="en-US" sz="2400" i="1" dirty="0" smtClean="0"/>
              <a:t>l</a:t>
            </a:r>
            <a:r>
              <a:rPr lang="en-US" sz="2400" dirty="0" smtClean="0"/>
              <a:t>) lease compensation</a:t>
            </a:r>
          </a:p>
          <a:p>
            <a:pPr>
              <a:defRPr/>
            </a:pPr>
            <a:r>
              <a:rPr lang="en-US" sz="2400" dirty="0" smtClean="0"/>
              <a:t>105(</a:t>
            </a:r>
            <a:r>
              <a:rPr lang="en-US" sz="2400" i="1" dirty="0" smtClean="0"/>
              <a:t>l</a:t>
            </a:r>
            <a:r>
              <a:rPr lang="en-US" sz="2400" dirty="0" smtClean="0"/>
              <a:t>) leasing has spread throughout Indian Country</a:t>
            </a:r>
          </a:p>
          <a:p>
            <a:pPr>
              <a:defRPr/>
            </a:pPr>
            <a:r>
              <a:rPr lang="en-US" sz="2400" dirty="0" smtClean="0"/>
              <a:t>In FY 2018, Congress appropriated $11 million to tribal clinics, but IHS had to reprogram $25 million more</a:t>
            </a:r>
          </a:p>
          <a:p>
            <a:pPr>
              <a:defRPr/>
            </a:pPr>
            <a:r>
              <a:rPr lang="en-US" sz="2400" dirty="0" smtClean="0"/>
              <a:t>In FY 2019, Congress increased the tribal clinics appropriation by $25 million, to $36 million</a:t>
            </a:r>
          </a:p>
          <a:p>
            <a:pPr>
              <a:defRPr/>
            </a:pPr>
            <a:r>
              <a:rPr lang="en-US" sz="2400" dirty="0" smtClean="0"/>
              <a:t>Recently IHS opened consultation on how to address a projected $45 million need in 2019</a:t>
            </a:r>
          </a:p>
          <a:p>
            <a:pPr>
              <a:defRPr/>
            </a:pPr>
            <a:endParaRPr lang="en-US" sz="2400" dirty="0" smtClean="0"/>
          </a:p>
          <a:p>
            <a:pPr marL="0" indent="0">
              <a:buFontTx/>
              <a:buNone/>
              <a:defRPr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92032068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Title 1"/>
          <p:cNvSpPr>
            <a:spLocks noGrp="1"/>
          </p:cNvSpPr>
          <p:nvPr>
            <p:ph type="title"/>
          </p:nvPr>
        </p:nvSpPr>
        <p:spPr>
          <a:xfrm>
            <a:off x="457200" y="914400"/>
            <a:ext cx="8229600" cy="930275"/>
          </a:xfrm>
        </p:spPr>
        <p:txBody>
          <a:bodyPr/>
          <a:lstStyle/>
          <a:p>
            <a:r>
              <a:rPr lang="en-US" altLang="en-US" smtClean="0"/>
              <a:t/>
            </a:r>
            <a:br>
              <a:rPr lang="en-US" altLang="en-US" smtClean="0"/>
            </a:br>
            <a:r>
              <a:rPr lang="en-US" altLang="en-US" smtClean="0"/>
              <a:t>Section 105(</a:t>
            </a:r>
            <a:r>
              <a:rPr lang="en-US" altLang="en-US" i="1" smtClean="0"/>
              <a:t>l</a:t>
            </a:r>
            <a:r>
              <a:rPr lang="en-US" altLang="en-US" smtClean="0"/>
              <a:t>) </a:t>
            </a:r>
            <a:r>
              <a:rPr lang="en-US" altLang="en-US" dirty="0" smtClean="0"/>
              <a:t>(cont.)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2362200"/>
            <a:ext cx="8229600" cy="3886200"/>
          </a:xfrm>
        </p:spPr>
        <p:txBody>
          <a:bodyPr>
            <a:normAutofit/>
          </a:bodyPr>
          <a:lstStyle/>
          <a:p>
            <a:pPr>
              <a:defRPr/>
            </a:pPr>
            <a:r>
              <a:rPr lang="en-US" sz="2400" dirty="0" smtClean="0"/>
              <a:t>Section 105(</a:t>
            </a:r>
            <a:r>
              <a:rPr lang="en-US" sz="2400" i="1" dirty="0" smtClean="0"/>
              <a:t>l</a:t>
            </a:r>
            <a:r>
              <a:rPr lang="en-US" sz="2400" dirty="0" smtClean="0"/>
              <a:t>) leasing will continue to increase</a:t>
            </a:r>
          </a:p>
          <a:p>
            <a:pPr>
              <a:defRPr/>
            </a:pPr>
            <a:r>
              <a:rPr lang="en-US" sz="2400" dirty="0" smtClean="0"/>
              <a:t>IHS needs to administer Section 105(l) leases </a:t>
            </a:r>
            <a:r>
              <a:rPr lang="en-US" sz="2400" dirty="0" err="1" smtClean="0"/>
              <a:t>ina</a:t>
            </a:r>
            <a:r>
              <a:rPr lang="en-US" sz="2400" dirty="0" smtClean="0"/>
              <a:t>  manner that allows the agency to better anticipate and budget for this expansion </a:t>
            </a:r>
          </a:p>
          <a:p>
            <a:pPr>
              <a:defRPr/>
            </a:pPr>
            <a:r>
              <a:rPr lang="en-US" sz="2400" dirty="0" smtClean="0"/>
              <a:t>IHS should drop its efforts to seek a legislative “fix” similar to the one proposed in the Administration’s last two budget proposals—that nullifies 105</a:t>
            </a:r>
            <a:r>
              <a:rPr lang="en-US" sz="2400" i="1" dirty="0" smtClean="0"/>
              <a:t>(l</a:t>
            </a:r>
            <a:r>
              <a:rPr lang="en-US" sz="2400" dirty="0" smtClean="0"/>
              <a:t>)</a:t>
            </a:r>
            <a:endParaRPr lang="en-US" sz="2400" i="1" dirty="0" smtClean="0"/>
          </a:p>
          <a:p>
            <a:pPr>
              <a:defRPr/>
            </a:pPr>
            <a:r>
              <a:rPr lang="en-US" sz="2400" dirty="0" smtClean="0"/>
              <a:t>The ideal solution: a separate, indefinite appropriation for 105(</a:t>
            </a:r>
            <a:r>
              <a:rPr lang="en-US" sz="2400" i="1" dirty="0" smtClean="0"/>
              <a:t>l</a:t>
            </a:r>
            <a:r>
              <a:rPr lang="en-US" sz="2400" dirty="0" smtClean="0"/>
              <a:t>) like that for contract support costs </a:t>
            </a:r>
          </a:p>
          <a:p>
            <a:pPr marL="0" indent="0">
              <a:buFontTx/>
              <a:buNone/>
              <a:defRPr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5014498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1219200"/>
            <a:ext cx="8229600" cy="3962400"/>
          </a:xfrm>
        </p:spPr>
        <p:txBody>
          <a:bodyPr/>
          <a:lstStyle/>
          <a:p>
            <a:r>
              <a:rPr lang="en-US" dirty="0" smtClean="0"/>
              <a:t>Questions?</a:t>
            </a:r>
            <a:br>
              <a:rPr lang="en-US" dirty="0" smtClean="0"/>
            </a:br>
            <a:r>
              <a:rPr lang="en-US" dirty="0" smtClean="0"/>
              <a:t/>
            </a:r>
            <a:br>
              <a:rPr lang="en-US" dirty="0" smtClean="0"/>
            </a:br>
            <a:r>
              <a:rPr lang="en-US" sz="2800" dirty="0" smtClean="0"/>
              <a:t>For more information, please contact:</a:t>
            </a:r>
            <a:br>
              <a:rPr lang="en-US" sz="2800" dirty="0" smtClean="0"/>
            </a:br>
            <a:r>
              <a:rPr lang="en-US" sz="2800" dirty="0"/>
              <a:t/>
            </a:r>
            <a:br>
              <a:rPr lang="en-US" sz="2800" dirty="0"/>
            </a:br>
            <a:r>
              <a:rPr lang="en-US" sz="2800" dirty="0" smtClean="0"/>
              <a:t>Geoff Strommer</a:t>
            </a:r>
            <a:br>
              <a:rPr lang="en-US" sz="2800" dirty="0" smtClean="0"/>
            </a:br>
            <a:r>
              <a:rPr lang="en-US" sz="2800" dirty="0" smtClean="0">
                <a:hlinkClick r:id="rId2"/>
              </a:rPr>
              <a:t>gstrommer@hobbsstraus.com</a:t>
            </a:r>
            <a:r>
              <a:rPr lang="en-US" sz="2800" dirty="0" smtClean="0"/>
              <a:t> </a:t>
            </a:r>
            <a:br>
              <a:rPr lang="en-US" sz="2800" dirty="0" smtClean="0"/>
            </a:br>
            <a:r>
              <a:rPr lang="en-US" sz="2800" dirty="0" smtClean="0"/>
              <a:t>503-242-1745</a:t>
            </a:r>
            <a:r>
              <a:rPr lang="en-US" sz="2000" dirty="0" smtClean="0"/>
              <a:t/>
            </a:r>
            <a:br>
              <a:rPr lang="en-US" sz="2000" dirty="0" smtClean="0"/>
            </a:br>
            <a:endParaRPr lang="en-US" sz="2000" dirty="0"/>
          </a:p>
        </p:txBody>
      </p:sp>
    </p:spTree>
    <p:extLst>
      <p:ext uri="{BB962C8B-B14F-4D97-AF65-F5344CB8AC3E}">
        <p14:creationId xmlns:p14="http://schemas.microsoft.com/office/powerpoint/2010/main" val="258334906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HSDW_PPT_Template">
  <a:themeElements>
    <a:clrScheme name="Default Design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Default Design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>
    <a:extraClrScheme>
      <a:clrScheme name="Default Design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CC3300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E2ADAA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HSDW_PPT_Template</Template>
  <TotalTime>917</TotalTime>
  <Words>702</Words>
  <Application>Microsoft Office PowerPoint</Application>
  <PresentationFormat>On-screen Show (4:3)</PresentationFormat>
  <Paragraphs>56</Paragraphs>
  <Slides>12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12</vt:i4>
      </vt:variant>
    </vt:vector>
  </HeadingPairs>
  <TitlesOfParts>
    <vt:vector size="16" baseType="lpstr">
      <vt:lpstr>Arial</vt:lpstr>
      <vt:lpstr>Courier New</vt:lpstr>
      <vt:lpstr>Times New Roman</vt:lpstr>
      <vt:lpstr>HSDW_PPT_Template</vt:lpstr>
      <vt:lpstr>  Tribal Self-Governance Annual Consultation Conference  Legislative Updates April 1, 2019</vt:lpstr>
      <vt:lpstr>IHS Advance Appropriations Initiative</vt:lpstr>
      <vt:lpstr>IHS Advance Appropriations Initiative (cont.)</vt:lpstr>
      <vt:lpstr>IHS Advance Appropriations Initiative (cont.)</vt:lpstr>
      <vt:lpstr>SDPI Reauthorization and Funding</vt:lpstr>
      <vt:lpstr>SDPI Reauthorization and Funding (cont.)</vt:lpstr>
      <vt:lpstr>SDPI Reauthorization and Funding (cont.)</vt:lpstr>
      <vt:lpstr>Section 105(l) Leasing: Background</vt:lpstr>
      <vt:lpstr> Section 105(l) (Con’t)</vt:lpstr>
      <vt:lpstr>  Section 105(l) (Con’t)   </vt:lpstr>
      <vt:lpstr> Section 105(l) (cont.)</vt:lpstr>
      <vt:lpstr>Questions?  For more information, please contact:  Geoff Strommer gstrommer@hobbsstraus.com  503-242-1745 </vt:lpstr>
    </vt:vector>
  </TitlesOfParts>
  <Company>HSDW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Andrea L. Cohen</dc:creator>
  <cp:lastModifiedBy>Geoffrey D. Strommer</cp:lastModifiedBy>
  <cp:revision>93</cp:revision>
  <cp:lastPrinted>2017-08-09T21:32:42Z</cp:lastPrinted>
  <dcterms:created xsi:type="dcterms:W3CDTF">2008-05-22T19:00:26Z</dcterms:created>
  <dcterms:modified xsi:type="dcterms:W3CDTF">2019-04-01T13:09:22Z</dcterms:modified>
</cp:coreProperties>
</file>