
<file path=[Content_Types].xml><?xml version="1.0" encoding="utf-8"?>
<Types xmlns="http://schemas.openxmlformats.org/package/2006/content-types">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autoCompressPictures="0">
  <p:sldMasterIdLst>
    <p:sldMasterId id="2147483648" r:id="rId1"/>
  </p:sldMasterIdLst>
  <p:notesMasterIdLst>
    <p:notesMasterId r:id="rId13"/>
  </p:notesMasterIdLst>
  <p:handoutMasterIdLst>
    <p:handoutMasterId r:id="rId14"/>
  </p:handoutMasterIdLst>
  <p:sldIdLst>
    <p:sldId id="370" r:id="rId2"/>
    <p:sldId id="372" r:id="rId3"/>
    <p:sldId id="373" r:id="rId4"/>
    <p:sldId id="374" r:id="rId5"/>
    <p:sldId id="376" r:id="rId6"/>
    <p:sldId id="371" r:id="rId7"/>
    <p:sldId id="358" r:id="rId8"/>
    <p:sldId id="380" r:id="rId9"/>
    <p:sldId id="368" r:id="rId10"/>
    <p:sldId id="381" r:id="rId11"/>
    <p:sldId id="382" r:id="rId12"/>
  </p:sldIdLst>
  <p:sldSz cx="9144000" cy="6858000" type="screen4x3"/>
  <p:notesSz cx="7023100" cy="93091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EC6141"/>
    <a:srgbClr val="8F2978"/>
    <a:srgbClr val="1C859C"/>
    <a:srgbClr val="ABAC3C"/>
    <a:srgbClr val="D4442B"/>
    <a:srgbClr val="54D7D4"/>
    <a:srgbClr val="D60093"/>
    <a:srgbClr val="CC0099"/>
    <a:srgbClr val="CC3399"/>
    <a:srgbClr val="1C3D51"/>
  </p:clrMru>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62" autoAdjust="0"/>
    <p:restoredTop sz="72654" autoAdjust="0"/>
  </p:normalViewPr>
  <p:slideViewPr>
    <p:cSldViewPr snapToGrid="0" snapToObjects="1">
      <p:cViewPr varScale="1">
        <p:scale>
          <a:sx n="53" d="100"/>
          <a:sy n="53" d="100"/>
        </p:scale>
        <p:origin x="1890" y="72"/>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notesMaster" Target="notesMasters/notesMaster1.xml"/><Relationship Id="rId18" Type="http://schemas.openxmlformats.org/officeDocument/2006/relationships/tableStyles" Target="tableStyle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presProps" Target="presProp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handoutMaster" Target="handoutMasters/handoutMaster1.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3">
  <dgm:title val=""/>
  <dgm:desc val=""/>
  <dgm:catLst>
    <dgm:cat type="accent1" pri="11300"/>
  </dgm:catLst>
  <dgm:styleLbl name="node0">
    <dgm:fillClrLst meth="repeat">
      <a:schemeClr val="accent1">
        <a:shade val="80000"/>
      </a:schemeClr>
    </dgm:fillClrLst>
    <dgm:linClrLst meth="repeat">
      <a:schemeClr val="lt1"/>
    </dgm:linClrLst>
    <dgm:effectClrLst/>
    <dgm:txLinClrLst/>
    <dgm:txFillClrLst/>
    <dgm:txEffectClrLst/>
  </dgm:styleLbl>
  <dgm:styleLbl name="alignNode1">
    <dgm:fillClrLst>
      <a:schemeClr val="accent1">
        <a:shade val="80000"/>
      </a:schemeClr>
      <a:schemeClr val="accent1">
        <a:tint val="70000"/>
      </a:schemeClr>
    </dgm:fillClrLst>
    <dgm:linClrLst>
      <a:schemeClr val="accent1">
        <a:shade val="80000"/>
      </a:schemeClr>
      <a:schemeClr val="accent1">
        <a:tint val="70000"/>
      </a:schemeClr>
    </dgm:linClrLst>
    <dgm:effectClrLst/>
    <dgm:txLinClrLst/>
    <dgm:txFillClrLst/>
    <dgm:txEffectClrLst/>
  </dgm:styleLbl>
  <dgm:styleLbl name="node1">
    <dgm:fillClrLst>
      <a:schemeClr val="accent1">
        <a:shade val="80000"/>
      </a:schemeClr>
      <a:schemeClr val="accent1">
        <a:tint val="70000"/>
      </a:schemeClr>
    </dgm:fillClrLst>
    <dgm:linClrLst meth="repeat">
      <a:schemeClr val="lt1"/>
    </dgm:linClrLst>
    <dgm:effectClrLst/>
    <dgm:txLinClrLst/>
    <dgm:txFillClrLst/>
    <dgm:txEffectClrLst/>
  </dgm:styleLbl>
  <dgm:styleLbl name="lnNode1">
    <dgm:fillClrLst>
      <a:schemeClr val="accent1">
        <a:shade val="80000"/>
      </a:schemeClr>
      <a:schemeClr val="accent1">
        <a:tint val="70000"/>
      </a:schemeClr>
    </dgm:fillClrLst>
    <dgm:linClrLst meth="repeat">
      <a:schemeClr val="lt1"/>
    </dgm:linClrLst>
    <dgm:effectClrLst/>
    <dgm:txLinClrLst/>
    <dgm:txFillClrLst/>
    <dgm:txEffectClrLst/>
  </dgm:styleLbl>
  <dgm:styleLbl name="vennNode1">
    <dgm:fillClrLst>
      <a:schemeClr val="accent1">
        <a:shade val="80000"/>
        <a:alpha val="50000"/>
      </a:schemeClr>
      <a:schemeClr val="accent1">
        <a:tint val="70000"/>
        <a:alpha val="50000"/>
      </a:schemeClr>
    </dgm:fillClrLst>
    <dgm:linClrLst meth="repeat">
      <a:schemeClr val="lt1"/>
    </dgm:linClrLst>
    <dgm:effectClrLst/>
    <dgm:txLinClrLst/>
    <dgm:txFillClrLst/>
    <dgm:txEffectClrLst/>
  </dgm:styleLbl>
  <dgm:styleLbl name="node2">
    <dgm:fillClrLst>
      <a:schemeClr val="accent1">
        <a:tint val="99000"/>
      </a:schemeClr>
    </dgm:fillClrLst>
    <dgm:linClrLst meth="repeat">
      <a:schemeClr val="lt1"/>
    </dgm:linClrLst>
    <dgm:effectClrLst/>
    <dgm:txLinClrLst/>
    <dgm:txFillClrLst/>
    <dgm:txEffectClrLst/>
  </dgm:styleLbl>
  <dgm:styleLbl name="node3">
    <dgm:fillClrLst>
      <a:schemeClr val="accent1">
        <a:tint val="80000"/>
      </a:schemeClr>
    </dgm:fillClrLst>
    <dgm:linClrLst meth="repeat">
      <a:schemeClr val="lt1"/>
    </dgm:linClrLst>
    <dgm:effectClrLst/>
    <dgm:txLinClrLst/>
    <dgm:txFillClrLst/>
    <dgm:txEffectClrLst/>
  </dgm:styleLbl>
  <dgm:styleLbl name="node4">
    <dgm:fillClrLst>
      <a:schemeClr val="accent1">
        <a:tint val="70000"/>
      </a:schemeClr>
    </dgm:fillClrLst>
    <dgm:linClrLst meth="repeat">
      <a:schemeClr val="lt1"/>
    </dgm:linClrLst>
    <dgm:effectClrLst/>
    <dgm:txLinClrLst/>
    <dgm:txFillClrLst/>
    <dgm:txEffectClrLst/>
  </dgm:styleLbl>
  <dgm:styleLbl name="f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dgm:txEffectClrLst/>
  </dgm:styleLbl>
  <dgm:styleLbl name="f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b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sibTrans1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tx1"/>
    </dgm:txFillClrLst>
    <dgm:txEffectClrLst/>
  </dgm:styleLbl>
  <dgm:styleLbl name="callout">
    <dgm:fillClrLst meth="repeat">
      <a:schemeClr val="accent1"/>
    </dgm:fillClrLst>
    <dgm:linClrLst meth="repeat">
      <a:schemeClr val="accent1"/>
    </dgm:linClrLst>
    <dgm:effectClrLst/>
    <dgm:txLinClrLst/>
    <dgm:txFillClrLst meth="repeat">
      <a:schemeClr val="tx1"/>
    </dgm:txFillClrLst>
    <dgm:txEffectClrLst/>
  </dgm:styleLbl>
  <dgm:styleLbl name="asst0">
    <dgm:fillClrLst meth="repeat">
      <a:schemeClr val="accent1">
        <a:shade val="80000"/>
      </a:schemeClr>
    </dgm:fillClrLst>
    <dgm:linClrLst meth="repeat">
      <a:schemeClr val="lt1"/>
    </dgm:linClrLst>
    <dgm:effectClrLst/>
    <dgm:txLinClrLst/>
    <dgm:txFillClrLst/>
    <dgm:txEffectClrLst/>
  </dgm:styleLbl>
  <dgm:styleLbl name="asst1">
    <dgm:fillClrLst meth="repeat">
      <a:schemeClr val="accent1">
        <a:shade val="80000"/>
      </a:schemeClr>
    </dgm:fillClrLst>
    <dgm:linClrLst meth="repeat">
      <a:schemeClr val="lt1"/>
    </dgm:linClrLst>
    <dgm:effectClrLst/>
    <dgm:txLinClrLst/>
    <dgm:txFillClrLst/>
    <dgm:txEffectClrLst/>
  </dgm:styleLbl>
  <dgm:styleLbl name="asst2">
    <dgm:fillClrLst>
      <a:schemeClr val="accent1">
        <a:tint val="99000"/>
      </a:schemeClr>
    </dgm:fillClrLst>
    <dgm:linClrLst meth="repeat">
      <a:schemeClr val="lt1"/>
    </dgm:linClrLst>
    <dgm:effectClrLst/>
    <dgm:txLinClrLst/>
    <dgm:txFillClrLst/>
    <dgm:txEffectClrLst/>
  </dgm:styleLbl>
  <dgm:styleLbl name="asst3">
    <dgm:fillClrLst>
      <a:schemeClr val="accent1">
        <a:tint val="80000"/>
      </a:schemeClr>
    </dgm:fillClrLst>
    <dgm:linClrLst meth="repeat">
      <a:schemeClr val="lt1"/>
    </dgm:linClrLst>
    <dgm:effectClrLst/>
    <dgm:txLinClrLst/>
    <dgm:txFillClrLst/>
    <dgm:txEffectClrLst/>
  </dgm:styleLbl>
  <dgm:styleLbl name="asst4">
    <dgm:fillClrLst>
      <a:schemeClr val="accent1">
        <a:tint val="70000"/>
      </a:schemeClr>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a:tint val="90000"/>
      </a:schemeClr>
    </dgm:fillClrLst>
    <dgm:linClrLst meth="repeat">
      <a:schemeClr val="accent1">
        <a:tint val="90000"/>
      </a:schemeClr>
    </dgm:linClrLst>
    <dgm:effectClrLst/>
    <dgm:txLinClrLst/>
    <dgm:txFillClrLst/>
    <dgm:txEffectClrLst/>
  </dgm:styleLbl>
  <dgm:styleLbl name="parChTrans2D3">
    <dgm:fillClrLst meth="repeat">
      <a:schemeClr val="accent1">
        <a:tint val="70000"/>
      </a:schemeClr>
    </dgm:fillClrLst>
    <dgm:linClrLst meth="repeat">
      <a:schemeClr val="accent1">
        <a:tint val="70000"/>
      </a:schemeClr>
    </dgm:linClrLst>
    <dgm:effectClrLst/>
    <dgm:txLinClrLst/>
    <dgm:txFillClrLst/>
    <dgm:txEffectClrLst/>
  </dgm:styleLbl>
  <dgm:styleLbl name="parChTrans2D4">
    <dgm:fillClrLst meth="repeat">
      <a:schemeClr val="accent1">
        <a:tint val="50000"/>
      </a:schemeClr>
    </dgm:fillClrLst>
    <dgm:linClrLst meth="repeat">
      <a:schemeClr val="accent1">
        <a:tint val="50000"/>
      </a:schemeClr>
    </dgm:linClrLst>
    <dgm:effectClrLst/>
    <dgm:txLinClrLst/>
    <dgm:txFillClrLst meth="repeat">
      <a:schemeClr val="lt1"/>
    </dgm:txFillClrLst>
    <dgm:txEffectClrLst/>
  </dgm:styleLbl>
  <dgm:styleLbl name="parChTrans1D1">
    <dgm:fillClrLst meth="repeat">
      <a:schemeClr val="accent1">
        <a:shade val="80000"/>
      </a:schemeClr>
    </dgm:fillClrLst>
    <dgm:linClrLst meth="repeat">
      <a:schemeClr val="accent1">
        <a:shade val="80000"/>
      </a:schemeClr>
    </dgm:linClrLst>
    <dgm:effectClrLst/>
    <dgm:txLinClrLst/>
    <dgm:txFillClrLst meth="repeat">
      <a:schemeClr val="tx1"/>
    </dgm:txFillClrLst>
    <dgm:txEffectClrLst/>
  </dgm:styleLbl>
  <dgm:styleLbl name="parChTrans1D2">
    <dgm:fillClrLst meth="repeat">
      <a:schemeClr val="accent1">
        <a:tint val="99000"/>
      </a:schemeClr>
    </dgm:fillClrLst>
    <dgm:linClrLst meth="repeat">
      <a:schemeClr val="accent1">
        <a:tint val="99000"/>
      </a:schemeClr>
    </dgm:linClrLst>
    <dgm:effectClrLst/>
    <dgm:txLinClrLst/>
    <dgm:txFillClrLst meth="repeat">
      <a:schemeClr val="tx1"/>
    </dgm:txFillClrLst>
    <dgm:txEffectClrLst/>
  </dgm:styleLbl>
  <dgm:styleLbl name="parChTrans1D3">
    <dgm:fillClrLst meth="repeat">
      <a:schemeClr val="accent1">
        <a:tint val="80000"/>
      </a:schemeClr>
    </dgm:fillClrLst>
    <dgm:linClrLst meth="repeat">
      <a:schemeClr val="accent1">
        <a:tint val="80000"/>
      </a:schemeClr>
    </dgm:linClrLst>
    <dgm:effectClrLst/>
    <dgm:txLinClrLst/>
    <dgm:txFillClrLst meth="repeat">
      <a:schemeClr val="tx1"/>
    </dgm:txFillClrLst>
    <dgm:txEffectClrLst/>
  </dgm:styleLbl>
  <dgm:styleLbl name="parChTrans1D4">
    <dgm:fillClrLst meth="repeat">
      <a:schemeClr val="accent1">
        <a:tint val="70000"/>
      </a:schemeClr>
    </dgm:fillClrLst>
    <dgm:linClrLst meth="repeat">
      <a:schemeClr val="accent1">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a:tint val="70000"/>
      </a:schemeClr>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1">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02760D2C-370F-40A9-8C07-15FF22676CED}" type="doc">
      <dgm:prSet loTypeId="urn:microsoft.com/office/officeart/2005/8/layout/radial2" loCatId="relationship" qsTypeId="urn:microsoft.com/office/officeart/2005/8/quickstyle/simple1" qsCatId="simple" csTypeId="urn:microsoft.com/office/officeart/2005/8/colors/accent1_2" csCatId="accent1" phldr="1"/>
      <dgm:spPr/>
      <dgm:t>
        <a:bodyPr/>
        <a:lstStyle/>
        <a:p>
          <a:endParaRPr lang="en-US"/>
        </a:p>
      </dgm:t>
    </dgm:pt>
    <dgm:pt modelId="{446902AA-ECC5-4057-AD96-F4AA39D79852}">
      <dgm:prSet phldrT="[Text]" custT="1"/>
      <dgm:spPr>
        <a:solidFill>
          <a:srgbClr val="7A893A"/>
        </a:solidFill>
        <a:ln>
          <a:noFill/>
        </a:ln>
        <a:effectLst>
          <a:outerShdw blurRad="44450" dist="27940" dir="5400000" algn="ctr">
            <a:srgbClr val="000000">
              <a:alpha val="32000"/>
            </a:srgbClr>
          </a:outerShdw>
        </a:effectLst>
        <a:scene3d>
          <a:camera prst="orthographicFront">
            <a:rot lat="0" lon="0" rev="0"/>
          </a:camera>
          <a:lightRig rig="balanced" dir="t">
            <a:rot lat="0" lon="0" rev="8700000"/>
          </a:lightRig>
        </a:scene3d>
        <a:sp3d>
          <a:bevelT w="190500" h="38100"/>
        </a:sp3d>
      </dgm:spPr>
      <dgm:t>
        <a:bodyPr/>
        <a:lstStyle/>
        <a:p>
          <a:r>
            <a:rPr lang="en-US" sz="900" dirty="0" smtClean="0">
              <a:solidFill>
                <a:schemeClr val="tx1"/>
              </a:solidFill>
            </a:rPr>
            <a:t>Workforce Barriers</a:t>
          </a:r>
          <a:endParaRPr lang="en-US" sz="900" dirty="0">
            <a:solidFill>
              <a:schemeClr val="tx1"/>
            </a:solidFill>
          </a:endParaRPr>
        </a:p>
      </dgm:t>
    </dgm:pt>
    <dgm:pt modelId="{E4E8851C-DD75-4A37-9303-F38565205635}" type="parTrans" cxnId="{D115D4B6-C52F-4DE6-9D95-A6441FC665CC}">
      <dgm:prSet/>
      <dgm:spPr/>
      <dgm:t>
        <a:bodyPr/>
        <a:lstStyle/>
        <a:p>
          <a:endParaRPr lang="en-US"/>
        </a:p>
      </dgm:t>
    </dgm:pt>
    <dgm:pt modelId="{08D7DC53-76D0-409B-AD90-A182F4411DD7}" type="sibTrans" cxnId="{D115D4B6-C52F-4DE6-9D95-A6441FC665CC}">
      <dgm:prSet/>
      <dgm:spPr/>
      <dgm:t>
        <a:bodyPr/>
        <a:lstStyle/>
        <a:p>
          <a:endParaRPr lang="en-US"/>
        </a:p>
      </dgm:t>
    </dgm:pt>
    <dgm:pt modelId="{79BB939A-544D-4AAF-AA98-986ED83DFEE5}">
      <dgm:prSet phldrT="[Text]"/>
      <dgm:spPr>
        <a:solidFill>
          <a:srgbClr val="7A893A"/>
        </a:solidFill>
        <a:ln>
          <a:noFill/>
        </a:ln>
        <a:effectLst>
          <a:outerShdw blurRad="44450" dist="27940" dir="5400000" algn="ctr">
            <a:srgbClr val="000000">
              <a:alpha val="32000"/>
            </a:srgbClr>
          </a:outerShdw>
        </a:effectLst>
        <a:scene3d>
          <a:camera prst="orthographicFront">
            <a:rot lat="0" lon="0" rev="0"/>
          </a:camera>
          <a:lightRig rig="balanced" dir="t">
            <a:rot lat="0" lon="0" rev="8700000"/>
          </a:lightRig>
        </a:scene3d>
        <a:sp3d>
          <a:bevelT w="190500" h="38100"/>
        </a:sp3d>
      </dgm:spPr>
      <dgm:t>
        <a:bodyPr/>
        <a:lstStyle/>
        <a:p>
          <a:r>
            <a:rPr lang="en-US" dirty="0" smtClean="0">
              <a:solidFill>
                <a:schemeClr val="tx1"/>
              </a:solidFill>
            </a:rPr>
            <a:t>Cultural</a:t>
          </a:r>
          <a:r>
            <a:rPr lang="en-US" dirty="0" smtClean="0"/>
            <a:t> </a:t>
          </a:r>
          <a:r>
            <a:rPr lang="en-US" dirty="0" smtClean="0">
              <a:solidFill>
                <a:schemeClr val="tx1"/>
              </a:solidFill>
            </a:rPr>
            <a:t>Inclusion</a:t>
          </a:r>
          <a:r>
            <a:rPr lang="en-US" dirty="0" smtClean="0"/>
            <a:t> </a:t>
          </a:r>
          <a:endParaRPr lang="en-US" dirty="0"/>
        </a:p>
      </dgm:t>
    </dgm:pt>
    <dgm:pt modelId="{71E0FCB5-D633-4331-BD2D-67B884CB3AF2}" type="parTrans" cxnId="{0DA54F86-72D9-4CBA-A0DD-B41DD0AACA46}">
      <dgm:prSet/>
      <dgm:spPr/>
      <dgm:t>
        <a:bodyPr/>
        <a:lstStyle/>
        <a:p>
          <a:endParaRPr lang="en-US"/>
        </a:p>
      </dgm:t>
    </dgm:pt>
    <dgm:pt modelId="{BB65854F-D4C1-4161-915D-4D42F87BD6B5}" type="sibTrans" cxnId="{0DA54F86-72D9-4CBA-A0DD-B41DD0AACA46}">
      <dgm:prSet/>
      <dgm:spPr/>
      <dgm:t>
        <a:bodyPr/>
        <a:lstStyle/>
        <a:p>
          <a:endParaRPr lang="en-US"/>
        </a:p>
      </dgm:t>
    </dgm:pt>
    <dgm:pt modelId="{D09FC08E-3FBD-40EB-BE3B-4FA5677CB185}">
      <dgm:prSet phldrT="[Text]"/>
      <dgm:spPr>
        <a:solidFill>
          <a:srgbClr val="7A893A"/>
        </a:solidFill>
        <a:ln>
          <a:noFill/>
        </a:ln>
        <a:effectLst>
          <a:outerShdw blurRad="44450" dist="27940" dir="5400000" algn="ctr">
            <a:srgbClr val="000000">
              <a:alpha val="32000"/>
            </a:srgbClr>
          </a:outerShdw>
        </a:effectLst>
        <a:scene3d>
          <a:camera prst="orthographicFront">
            <a:rot lat="0" lon="0" rev="0"/>
          </a:camera>
          <a:lightRig rig="balanced" dir="t">
            <a:rot lat="0" lon="0" rev="8700000"/>
          </a:lightRig>
        </a:scene3d>
        <a:sp3d>
          <a:bevelT w="190500" h="38100"/>
        </a:sp3d>
      </dgm:spPr>
      <dgm:t>
        <a:bodyPr/>
        <a:lstStyle/>
        <a:p>
          <a:r>
            <a:rPr lang="en-US" dirty="0" smtClean="0">
              <a:solidFill>
                <a:schemeClr val="tx1"/>
              </a:solidFill>
            </a:rPr>
            <a:t>Reimbursement </a:t>
          </a:r>
          <a:endParaRPr lang="en-US" dirty="0">
            <a:solidFill>
              <a:schemeClr val="tx1"/>
            </a:solidFill>
          </a:endParaRPr>
        </a:p>
      </dgm:t>
    </dgm:pt>
    <dgm:pt modelId="{46F637C5-1000-4470-9E71-12BFE700D369}" type="parTrans" cxnId="{50D96B0D-698B-49CA-99C1-82A0CFBEEFCD}">
      <dgm:prSet/>
      <dgm:spPr/>
      <dgm:t>
        <a:bodyPr/>
        <a:lstStyle/>
        <a:p>
          <a:endParaRPr lang="en-US"/>
        </a:p>
      </dgm:t>
    </dgm:pt>
    <dgm:pt modelId="{A1BACBDA-F9BF-41A8-815A-FBF4EF5A6905}" type="sibTrans" cxnId="{50D96B0D-698B-49CA-99C1-82A0CFBEEFCD}">
      <dgm:prSet/>
      <dgm:spPr/>
      <dgm:t>
        <a:bodyPr/>
        <a:lstStyle/>
        <a:p>
          <a:endParaRPr lang="en-US"/>
        </a:p>
      </dgm:t>
    </dgm:pt>
    <dgm:pt modelId="{4A3DE0D1-9E66-46BA-8037-35BC184FA0CF}">
      <dgm:prSet phldrT="[Text]" custT="1"/>
      <dgm:spPr>
        <a:solidFill>
          <a:srgbClr val="7A893A"/>
        </a:solidFill>
        <a:ln>
          <a:noFill/>
        </a:ln>
        <a:effectLst>
          <a:outerShdw blurRad="44450" dist="27940" dir="5400000" algn="ctr">
            <a:srgbClr val="000000">
              <a:alpha val="32000"/>
            </a:srgbClr>
          </a:outerShdw>
        </a:effectLst>
        <a:scene3d>
          <a:camera prst="orthographicFront">
            <a:rot lat="0" lon="0" rev="0"/>
          </a:camera>
          <a:lightRig rig="balanced" dir="t">
            <a:rot lat="0" lon="0" rev="8700000"/>
          </a:lightRig>
        </a:scene3d>
        <a:sp3d>
          <a:bevelT w="190500" h="38100"/>
        </a:sp3d>
      </dgm:spPr>
      <dgm:t>
        <a:bodyPr/>
        <a:lstStyle/>
        <a:p>
          <a:r>
            <a:rPr lang="en-US" sz="800" dirty="0" smtClean="0">
              <a:solidFill>
                <a:schemeClr val="tx1"/>
              </a:solidFill>
            </a:rPr>
            <a:t>Certification/Training </a:t>
          </a:r>
          <a:endParaRPr lang="en-US" sz="800" dirty="0">
            <a:solidFill>
              <a:schemeClr val="tx1"/>
            </a:solidFill>
          </a:endParaRPr>
        </a:p>
      </dgm:t>
    </dgm:pt>
    <dgm:pt modelId="{75932B63-4257-460A-8333-A00D23943835}" type="parTrans" cxnId="{87B517B3-1509-40D9-BFA2-E9CF7E91C986}">
      <dgm:prSet/>
      <dgm:spPr/>
      <dgm:t>
        <a:bodyPr/>
        <a:lstStyle/>
        <a:p>
          <a:endParaRPr lang="en-US"/>
        </a:p>
      </dgm:t>
    </dgm:pt>
    <dgm:pt modelId="{8ED60518-1905-4FBB-9B4C-D327D95606C6}" type="sibTrans" cxnId="{87B517B3-1509-40D9-BFA2-E9CF7E91C986}">
      <dgm:prSet/>
      <dgm:spPr/>
      <dgm:t>
        <a:bodyPr/>
        <a:lstStyle/>
        <a:p>
          <a:endParaRPr lang="en-US"/>
        </a:p>
      </dgm:t>
    </dgm:pt>
    <dgm:pt modelId="{4B0E9E3F-6DE7-4ED5-B185-E8D72062B1D2}" type="pres">
      <dgm:prSet presAssocID="{02760D2C-370F-40A9-8C07-15FF22676CED}" presName="composite" presStyleCnt="0">
        <dgm:presLayoutVars>
          <dgm:chMax val="5"/>
          <dgm:dir/>
          <dgm:animLvl val="ctr"/>
          <dgm:resizeHandles val="exact"/>
        </dgm:presLayoutVars>
      </dgm:prSet>
      <dgm:spPr/>
      <dgm:t>
        <a:bodyPr/>
        <a:lstStyle/>
        <a:p>
          <a:endParaRPr lang="en-US"/>
        </a:p>
      </dgm:t>
    </dgm:pt>
    <dgm:pt modelId="{8E78B16F-7FCB-41DC-89ED-DC444E19EE53}" type="pres">
      <dgm:prSet presAssocID="{02760D2C-370F-40A9-8C07-15FF22676CED}" presName="cycle" presStyleCnt="0"/>
      <dgm:spPr/>
    </dgm:pt>
    <dgm:pt modelId="{CF7A3F14-FE5C-419F-851B-E3E7CD5CCADF}" type="pres">
      <dgm:prSet presAssocID="{02760D2C-370F-40A9-8C07-15FF22676CED}" presName="centerShape" presStyleCnt="0"/>
      <dgm:spPr/>
    </dgm:pt>
    <dgm:pt modelId="{535ED585-A4A8-40C2-BAF6-81E86FFFE52F}" type="pres">
      <dgm:prSet presAssocID="{02760D2C-370F-40A9-8C07-15FF22676CED}" presName="connSite" presStyleLbl="node1" presStyleIdx="0" presStyleCnt="5"/>
      <dgm:spPr/>
    </dgm:pt>
    <dgm:pt modelId="{916B47F0-ECCC-4209-933E-90B6DAA4E858}" type="pres">
      <dgm:prSet presAssocID="{02760D2C-370F-40A9-8C07-15FF22676CED}" presName="visible" presStyleLbl="node1" presStyleIdx="0" presStyleCnt="5"/>
      <dgm:spPr>
        <a:solidFill>
          <a:srgbClr val="E3972C"/>
        </a:solidFill>
        <a:ln>
          <a:noFill/>
        </a:ln>
        <a:effectLst>
          <a:outerShdw blurRad="44450" dist="27940" dir="5400000" algn="ctr">
            <a:srgbClr val="000000">
              <a:alpha val="32000"/>
            </a:srgbClr>
          </a:outerShdw>
        </a:effectLst>
        <a:scene3d>
          <a:camera prst="orthographicFront">
            <a:rot lat="0" lon="0" rev="0"/>
          </a:camera>
          <a:lightRig rig="balanced" dir="t">
            <a:rot lat="0" lon="0" rev="8700000"/>
          </a:lightRig>
        </a:scene3d>
        <a:sp3d>
          <a:bevelT w="190500" h="38100"/>
        </a:sp3d>
      </dgm:spPr>
    </dgm:pt>
    <dgm:pt modelId="{7D41B94D-78F1-4E44-B69A-F8DD95BB9787}" type="pres">
      <dgm:prSet presAssocID="{E4E8851C-DD75-4A37-9303-F38565205635}" presName="Name25" presStyleLbl="parChTrans1D1" presStyleIdx="0" presStyleCnt="4"/>
      <dgm:spPr/>
      <dgm:t>
        <a:bodyPr/>
        <a:lstStyle/>
        <a:p>
          <a:endParaRPr lang="en-US"/>
        </a:p>
      </dgm:t>
    </dgm:pt>
    <dgm:pt modelId="{9F64599E-D011-4584-9AC9-76EC93C027B0}" type="pres">
      <dgm:prSet presAssocID="{446902AA-ECC5-4057-AD96-F4AA39D79852}" presName="node" presStyleCnt="0"/>
      <dgm:spPr/>
    </dgm:pt>
    <dgm:pt modelId="{8C1BB1EB-1E2B-46D9-99D1-0F0E6A4E564E}" type="pres">
      <dgm:prSet presAssocID="{446902AA-ECC5-4057-AD96-F4AA39D79852}" presName="parentNode" presStyleLbl="node1" presStyleIdx="1" presStyleCnt="5">
        <dgm:presLayoutVars>
          <dgm:chMax val="1"/>
          <dgm:bulletEnabled val="1"/>
        </dgm:presLayoutVars>
      </dgm:prSet>
      <dgm:spPr/>
      <dgm:t>
        <a:bodyPr/>
        <a:lstStyle/>
        <a:p>
          <a:endParaRPr lang="en-US"/>
        </a:p>
      </dgm:t>
    </dgm:pt>
    <dgm:pt modelId="{34FECB44-1C4F-4D59-8FC6-2B03B4BB749F}" type="pres">
      <dgm:prSet presAssocID="{446902AA-ECC5-4057-AD96-F4AA39D79852}" presName="childNode" presStyleLbl="revTx" presStyleIdx="0" presStyleCnt="0">
        <dgm:presLayoutVars>
          <dgm:bulletEnabled val="1"/>
        </dgm:presLayoutVars>
      </dgm:prSet>
      <dgm:spPr/>
      <dgm:t>
        <a:bodyPr/>
        <a:lstStyle/>
        <a:p>
          <a:endParaRPr lang="en-US"/>
        </a:p>
      </dgm:t>
    </dgm:pt>
    <dgm:pt modelId="{B97F420D-4A83-40C4-BB0B-1EF06F1DB0B3}" type="pres">
      <dgm:prSet presAssocID="{75932B63-4257-460A-8333-A00D23943835}" presName="Name25" presStyleLbl="parChTrans1D1" presStyleIdx="1" presStyleCnt="4"/>
      <dgm:spPr/>
      <dgm:t>
        <a:bodyPr/>
        <a:lstStyle/>
        <a:p>
          <a:endParaRPr lang="en-US"/>
        </a:p>
      </dgm:t>
    </dgm:pt>
    <dgm:pt modelId="{3206662A-061D-4A65-9644-9D19F7A6F84C}" type="pres">
      <dgm:prSet presAssocID="{4A3DE0D1-9E66-46BA-8037-35BC184FA0CF}" presName="node" presStyleCnt="0"/>
      <dgm:spPr/>
    </dgm:pt>
    <dgm:pt modelId="{83EA485E-9108-45DA-B889-5E9E40199142}" type="pres">
      <dgm:prSet presAssocID="{4A3DE0D1-9E66-46BA-8037-35BC184FA0CF}" presName="parentNode" presStyleLbl="node1" presStyleIdx="2" presStyleCnt="5">
        <dgm:presLayoutVars>
          <dgm:chMax val="1"/>
          <dgm:bulletEnabled val="1"/>
        </dgm:presLayoutVars>
      </dgm:prSet>
      <dgm:spPr/>
      <dgm:t>
        <a:bodyPr/>
        <a:lstStyle/>
        <a:p>
          <a:endParaRPr lang="en-US"/>
        </a:p>
      </dgm:t>
    </dgm:pt>
    <dgm:pt modelId="{CD0640D7-441C-4797-89CC-4257628B6A09}" type="pres">
      <dgm:prSet presAssocID="{4A3DE0D1-9E66-46BA-8037-35BC184FA0CF}" presName="childNode" presStyleLbl="revTx" presStyleIdx="0" presStyleCnt="0">
        <dgm:presLayoutVars>
          <dgm:bulletEnabled val="1"/>
        </dgm:presLayoutVars>
      </dgm:prSet>
      <dgm:spPr/>
    </dgm:pt>
    <dgm:pt modelId="{8C9982DD-FB08-4FF7-ABD4-935058D4D928}" type="pres">
      <dgm:prSet presAssocID="{71E0FCB5-D633-4331-BD2D-67B884CB3AF2}" presName="Name25" presStyleLbl="parChTrans1D1" presStyleIdx="2" presStyleCnt="4"/>
      <dgm:spPr/>
      <dgm:t>
        <a:bodyPr/>
        <a:lstStyle/>
        <a:p>
          <a:endParaRPr lang="en-US"/>
        </a:p>
      </dgm:t>
    </dgm:pt>
    <dgm:pt modelId="{028A20C2-F0A9-4D43-8758-9CA01966EBCF}" type="pres">
      <dgm:prSet presAssocID="{79BB939A-544D-4AAF-AA98-986ED83DFEE5}" presName="node" presStyleCnt="0"/>
      <dgm:spPr/>
    </dgm:pt>
    <dgm:pt modelId="{F74EA43B-440D-47D6-A5F8-AF57BDB94A6C}" type="pres">
      <dgm:prSet presAssocID="{79BB939A-544D-4AAF-AA98-986ED83DFEE5}" presName="parentNode" presStyleLbl="node1" presStyleIdx="3" presStyleCnt="5">
        <dgm:presLayoutVars>
          <dgm:chMax val="1"/>
          <dgm:bulletEnabled val="1"/>
        </dgm:presLayoutVars>
      </dgm:prSet>
      <dgm:spPr/>
      <dgm:t>
        <a:bodyPr/>
        <a:lstStyle/>
        <a:p>
          <a:endParaRPr lang="en-US"/>
        </a:p>
      </dgm:t>
    </dgm:pt>
    <dgm:pt modelId="{EB0E3402-C919-4BF4-8FF6-9CFBF7F7D9F7}" type="pres">
      <dgm:prSet presAssocID="{79BB939A-544D-4AAF-AA98-986ED83DFEE5}" presName="childNode" presStyleLbl="revTx" presStyleIdx="0" presStyleCnt="0">
        <dgm:presLayoutVars>
          <dgm:bulletEnabled val="1"/>
        </dgm:presLayoutVars>
      </dgm:prSet>
      <dgm:spPr/>
      <dgm:t>
        <a:bodyPr/>
        <a:lstStyle/>
        <a:p>
          <a:endParaRPr lang="en-US"/>
        </a:p>
      </dgm:t>
    </dgm:pt>
    <dgm:pt modelId="{97C1AE8F-8326-4937-82B0-00F053264EAA}" type="pres">
      <dgm:prSet presAssocID="{46F637C5-1000-4470-9E71-12BFE700D369}" presName="Name25" presStyleLbl="parChTrans1D1" presStyleIdx="3" presStyleCnt="4"/>
      <dgm:spPr/>
      <dgm:t>
        <a:bodyPr/>
        <a:lstStyle/>
        <a:p>
          <a:endParaRPr lang="en-US"/>
        </a:p>
      </dgm:t>
    </dgm:pt>
    <dgm:pt modelId="{E8509FE4-F6E4-4986-AA82-34F9ADCA353E}" type="pres">
      <dgm:prSet presAssocID="{D09FC08E-3FBD-40EB-BE3B-4FA5677CB185}" presName="node" presStyleCnt="0"/>
      <dgm:spPr/>
    </dgm:pt>
    <dgm:pt modelId="{42296463-2F7F-4F3B-B3F6-2E87A3FE3F4B}" type="pres">
      <dgm:prSet presAssocID="{D09FC08E-3FBD-40EB-BE3B-4FA5677CB185}" presName="parentNode" presStyleLbl="node1" presStyleIdx="4" presStyleCnt="5">
        <dgm:presLayoutVars>
          <dgm:chMax val="1"/>
          <dgm:bulletEnabled val="1"/>
        </dgm:presLayoutVars>
      </dgm:prSet>
      <dgm:spPr/>
      <dgm:t>
        <a:bodyPr/>
        <a:lstStyle/>
        <a:p>
          <a:endParaRPr lang="en-US"/>
        </a:p>
      </dgm:t>
    </dgm:pt>
    <dgm:pt modelId="{27CEAB9D-9DCE-42CF-8E65-29AE80CA220A}" type="pres">
      <dgm:prSet presAssocID="{D09FC08E-3FBD-40EB-BE3B-4FA5677CB185}" presName="childNode" presStyleLbl="revTx" presStyleIdx="0" presStyleCnt="0">
        <dgm:presLayoutVars>
          <dgm:bulletEnabled val="1"/>
        </dgm:presLayoutVars>
      </dgm:prSet>
      <dgm:spPr/>
      <dgm:t>
        <a:bodyPr/>
        <a:lstStyle/>
        <a:p>
          <a:endParaRPr lang="en-US"/>
        </a:p>
      </dgm:t>
    </dgm:pt>
  </dgm:ptLst>
  <dgm:cxnLst>
    <dgm:cxn modelId="{D27EF6FF-C88C-4E9A-B940-9DCD00E9FDD6}" type="presOf" srcId="{D09FC08E-3FBD-40EB-BE3B-4FA5677CB185}" destId="{42296463-2F7F-4F3B-B3F6-2E87A3FE3F4B}" srcOrd="0" destOrd="0" presId="urn:microsoft.com/office/officeart/2005/8/layout/radial2"/>
    <dgm:cxn modelId="{8FE24AE7-3332-4903-9047-9AFD815542F6}" type="presOf" srcId="{02760D2C-370F-40A9-8C07-15FF22676CED}" destId="{4B0E9E3F-6DE7-4ED5-B185-E8D72062B1D2}" srcOrd="0" destOrd="0" presId="urn:microsoft.com/office/officeart/2005/8/layout/radial2"/>
    <dgm:cxn modelId="{0DA54F86-72D9-4CBA-A0DD-B41DD0AACA46}" srcId="{02760D2C-370F-40A9-8C07-15FF22676CED}" destId="{79BB939A-544D-4AAF-AA98-986ED83DFEE5}" srcOrd="2" destOrd="0" parTransId="{71E0FCB5-D633-4331-BD2D-67B884CB3AF2}" sibTransId="{BB65854F-D4C1-4161-915D-4D42F87BD6B5}"/>
    <dgm:cxn modelId="{F2EDD1DA-0C9A-42F1-95E5-8B06A02F5A47}" type="presOf" srcId="{E4E8851C-DD75-4A37-9303-F38565205635}" destId="{7D41B94D-78F1-4E44-B69A-F8DD95BB9787}" srcOrd="0" destOrd="0" presId="urn:microsoft.com/office/officeart/2005/8/layout/radial2"/>
    <dgm:cxn modelId="{D115D4B6-C52F-4DE6-9D95-A6441FC665CC}" srcId="{02760D2C-370F-40A9-8C07-15FF22676CED}" destId="{446902AA-ECC5-4057-AD96-F4AA39D79852}" srcOrd="0" destOrd="0" parTransId="{E4E8851C-DD75-4A37-9303-F38565205635}" sibTransId="{08D7DC53-76D0-409B-AD90-A182F4411DD7}"/>
    <dgm:cxn modelId="{B0B9DDB9-EFC5-4168-99A6-397CF9B9871F}" type="presOf" srcId="{75932B63-4257-460A-8333-A00D23943835}" destId="{B97F420D-4A83-40C4-BB0B-1EF06F1DB0B3}" srcOrd="0" destOrd="0" presId="urn:microsoft.com/office/officeart/2005/8/layout/radial2"/>
    <dgm:cxn modelId="{CA15E3A2-7872-4CD3-8383-DEC7626E9869}" type="presOf" srcId="{71E0FCB5-D633-4331-BD2D-67B884CB3AF2}" destId="{8C9982DD-FB08-4FF7-ABD4-935058D4D928}" srcOrd="0" destOrd="0" presId="urn:microsoft.com/office/officeart/2005/8/layout/radial2"/>
    <dgm:cxn modelId="{50D96B0D-698B-49CA-99C1-82A0CFBEEFCD}" srcId="{02760D2C-370F-40A9-8C07-15FF22676CED}" destId="{D09FC08E-3FBD-40EB-BE3B-4FA5677CB185}" srcOrd="3" destOrd="0" parTransId="{46F637C5-1000-4470-9E71-12BFE700D369}" sibTransId="{A1BACBDA-F9BF-41A8-815A-FBF4EF5A6905}"/>
    <dgm:cxn modelId="{EE60B441-A34B-4C91-BAD1-20F62C31CF84}" type="presOf" srcId="{79BB939A-544D-4AAF-AA98-986ED83DFEE5}" destId="{F74EA43B-440D-47D6-A5F8-AF57BDB94A6C}" srcOrd="0" destOrd="0" presId="urn:microsoft.com/office/officeart/2005/8/layout/radial2"/>
    <dgm:cxn modelId="{79B8601C-F3D3-4A3F-A381-98F6927063C5}" type="presOf" srcId="{446902AA-ECC5-4057-AD96-F4AA39D79852}" destId="{8C1BB1EB-1E2B-46D9-99D1-0F0E6A4E564E}" srcOrd="0" destOrd="0" presId="urn:microsoft.com/office/officeart/2005/8/layout/radial2"/>
    <dgm:cxn modelId="{87B517B3-1509-40D9-BFA2-E9CF7E91C986}" srcId="{02760D2C-370F-40A9-8C07-15FF22676CED}" destId="{4A3DE0D1-9E66-46BA-8037-35BC184FA0CF}" srcOrd="1" destOrd="0" parTransId="{75932B63-4257-460A-8333-A00D23943835}" sibTransId="{8ED60518-1905-4FBB-9B4C-D327D95606C6}"/>
    <dgm:cxn modelId="{A61DA548-2AC5-416B-89CE-01C325DF65E0}" type="presOf" srcId="{4A3DE0D1-9E66-46BA-8037-35BC184FA0CF}" destId="{83EA485E-9108-45DA-B889-5E9E40199142}" srcOrd="0" destOrd="0" presId="urn:microsoft.com/office/officeart/2005/8/layout/radial2"/>
    <dgm:cxn modelId="{E9DF4B83-C414-4D0B-9A76-F5174BEF9F19}" type="presOf" srcId="{46F637C5-1000-4470-9E71-12BFE700D369}" destId="{97C1AE8F-8326-4937-82B0-00F053264EAA}" srcOrd="0" destOrd="0" presId="urn:microsoft.com/office/officeart/2005/8/layout/radial2"/>
    <dgm:cxn modelId="{CCAF45DB-7B97-4771-B808-5F29DBE9D5A6}" type="presParOf" srcId="{4B0E9E3F-6DE7-4ED5-B185-E8D72062B1D2}" destId="{8E78B16F-7FCB-41DC-89ED-DC444E19EE53}" srcOrd="0" destOrd="0" presId="urn:microsoft.com/office/officeart/2005/8/layout/radial2"/>
    <dgm:cxn modelId="{FAE5A111-5AC2-469C-8F15-2EDD8935F5FA}" type="presParOf" srcId="{8E78B16F-7FCB-41DC-89ED-DC444E19EE53}" destId="{CF7A3F14-FE5C-419F-851B-E3E7CD5CCADF}" srcOrd="0" destOrd="0" presId="urn:microsoft.com/office/officeart/2005/8/layout/radial2"/>
    <dgm:cxn modelId="{D28B3082-22AA-4A23-B303-897D0BFD7CE3}" type="presParOf" srcId="{CF7A3F14-FE5C-419F-851B-E3E7CD5CCADF}" destId="{535ED585-A4A8-40C2-BAF6-81E86FFFE52F}" srcOrd="0" destOrd="0" presId="urn:microsoft.com/office/officeart/2005/8/layout/radial2"/>
    <dgm:cxn modelId="{645DE4FA-600A-48F2-9855-257DF462F292}" type="presParOf" srcId="{CF7A3F14-FE5C-419F-851B-E3E7CD5CCADF}" destId="{916B47F0-ECCC-4209-933E-90B6DAA4E858}" srcOrd="1" destOrd="0" presId="urn:microsoft.com/office/officeart/2005/8/layout/radial2"/>
    <dgm:cxn modelId="{A911A99A-B21C-4930-AEB9-478DF5DDABD3}" type="presParOf" srcId="{8E78B16F-7FCB-41DC-89ED-DC444E19EE53}" destId="{7D41B94D-78F1-4E44-B69A-F8DD95BB9787}" srcOrd="1" destOrd="0" presId="urn:microsoft.com/office/officeart/2005/8/layout/radial2"/>
    <dgm:cxn modelId="{BB0FD0B8-F757-456F-91A2-22A14226EC03}" type="presParOf" srcId="{8E78B16F-7FCB-41DC-89ED-DC444E19EE53}" destId="{9F64599E-D011-4584-9AC9-76EC93C027B0}" srcOrd="2" destOrd="0" presId="urn:microsoft.com/office/officeart/2005/8/layout/radial2"/>
    <dgm:cxn modelId="{1A8872BD-740B-4169-B40C-A67666F89CBD}" type="presParOf" srcId="{9F64599E-D011-4584-9AC9-76EC93C027B0}" destId="{8C1BB1EB-1E2B-46D9-99D1-0F0E6A4E564E}" srcOrd="0" destOrd="0" presId="urn:microsoft.com/office/officeart/2005/8/layout/radial2"/>
    <dgm:cxn modelId="{3EBB4C91-E1B3-44AA-90D9-7D5782F9AAE3}" type="presParOf" srcId="{9F64599E-D011-4584-9AC9-76EC93C027B0}" destId="{34FECB44-1C4F-4D59-8FC6-2B03B4BB749F}" srcOrd="1" destOrd="0" presId="urn:microsoft.com/office/officeart/2005/8/layout/radial2"/>
    <dgm:cxn modelId="{3226F5A0-D4A9-409B-8AFB-BEA6329E320C}" type="presParOf" srcId="{8E78B16F-7FCB-41DC-89ED-DC444E19EE53}" destId="{B97F420D-4A83-40C4-BB0B-1EF06F1DB0B3}" srcOrd="3" destOrd="0" presId="urn:microsoft.com/office/officeart/2005/8/layout/radial2"/>
    <dgm:cxn modelId="{BD14CE03-4DA1-4D69-89F7-B91943C83970}" type="presParOf" srcId="{8E78B16F-7FCB-41DC-89ED-DC444E19EE53}" destId="{3206662A-061D-4A65-9644-9D19F7A6F84C}" srcOrd="4" destOrd="0" presId="urn:microsoft.com/office/officeart/2005/8/layout/radial2"/>
    <dgm:cxn modelId="{E397A866-A6F6-4354-9969-A79F1645B480}" type="presParOf" srcId="{3206662A-061D-4A65-9644-9D19F7A6F84C}" destId="{83EA485E-9108-45DA-B889-5E9E40199142}" srcOrd="0" destOrd="0" presId="urn:microsoft.com/office/officeart/2005/8/layout/radial2"/>
    <dgm:cxn modelId="{61B8C761-B6A0-48DF-BB1E-EC362A0755FA}" type="presParOf" srcId="{3206662A-061D-4A65-9644-9D19F7A6F84C}" destId="{CD0640D7-441C-4797-89CC-4257628B6A09}" srcOrd="1" destOrd="0" presId="urn:microsoft.com/office/officeart/2005/8/layout/radial2"/>
    <dgm:cxn modelId="{CAFB066C-FFE4-4663-88BF-895611078D05}" type="presParOf" srcId="{8E78B16F-7FCB-41DC-89ED-DC444E19EE53}" destId="{8C9982DD-FB08-4FF7-ABD4-935058D4D928}" srcOrd="5" destOrd="0" presId="urn:microsoft.com/office/officeart/2005/8/layout/radial2"/>
    <dgm:cxn modelId="{FE18B4AD-6B64-4932-BB76-7EDF10D85ED5}" type="presParOf" srcId="{8E78B16F-7FCB-41DC-89ED-DC444E19EE53}" destId="{028A20C2-F0A9-4D43-8758-9CA01966EBCF}" srcOrd="6" destOrd="0" presId="urn:microsoft.com/office/officeart/2005/8/layout/radial2"/>
    <dgm:cxn modelId="{86CB68A7-E7C9-4694-B49E-C0D641ADE7C3}" type="presParOf" srcId="{028A20C2-F0A9-4D43-8758-9CA01966EBCF}" destId="{F74EA43B-440D-47D6-A5F8-AF57BDB94A6C}" srcOrd="0" destOrd="0" presId="urn:microsoft.com/office/officeart/2005/8/layout/radial2"/>
    <dgm:cxn modelId="{A8F62EFE-3850-4BC8-B07B-EC9562D2A5C8}" type="presParOf" srcId="{028A20C2-F0A9-4D43-8758-9CA01966EBCF}" destId="{EB0E3402-C919-4BF4-8FF6-9CFBF7F7D9F7}" srcOrd="1" destOrd="0" presId="urn:microsoft.com/office/officeart/2005/8/layout/radial2"/>
    <dgm:cxn modelId="{42BCCB87-5C69-46AC-B41F-31331C225923}" type="presParOf" srcId="{8E78B16F-7FCB-41DC-89ED-DC444E19EE53}" destId="{97C1AE8F-8326-4937-82B0-00F053264EAA}" srcOrd="7" destOrd="0" presId="urn:microsoft.com/office/officeart/2005/8/layout/radial2"/>
    <dgm:cxn modelId="{2664A5EE-66B2-41FC-9299-7CB2FD7C3763}" type="presParOf" srcId="{8E78B16F-7FCB-41DC-89ED-DC444E19EE53}" destId="{E8509FE4-F6E4-4986-AA82-34F9ADCA353E}" srcOrd="8" destOrd="0" presId="urn:microsoft.com/office/officeart/2005/8/layout/radial2"/>
    <dgm:cxn modelId="{833AA3D3-9E4C-4D6B-A616-94811306D653}" type="presParOf" srcId="{E8509FE4-F6E4-4986-AA82-34F9ADCA353E}" destId="{42296463-2F7F-4F3B-B3F6-2E87A3FE3F4B}" srcOrd="0" destOrd="0" presId="urn:microsoft.com/office/officeart/2005/8/layout/radial2"/>
    <dgm:cxn modelId="{655D59FF-EC61-4ADE-A2A1-70AEA191046C}" type="presParOf" srcId="{E8509FE4-F6E4-4986-AA82-34F9ADCA353E}" destId="{27CEAB9D-9DCE-42CF-8E65-29AE80CA220A}" srcOrd="1" destOrd="0" presId="urn:microsoft.com/office/officeart/2005/8/layout/radial2"/>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1F68C536-CC30-4B2F-8DD9-CAF3E8B87E41}" type="doc">
      <dgm:prSet loTypeId="urn:microsoft.com/office/officeart/2005/8/layout/gear1" loCatId="relationship" qsTypeId="urn:microsoft.com/office/officeart/2005/8/quickstyle/simple4" qsCatId="simple" csTypeId="urn:microsoft.com/office/officeart/2005/8/colors/accent1_3" csCatId="accent1" phldr="1"/>
      <dgm:spPr/>
    </dgm:pt>
    <dgm:pt modelId="{1C9CF2E6-2A97-4DDC-B7E7-194868C6A5D2}">
      <dgm:prSet phldrT="[Text]"/>
      <dgm:spPr/>
      <dgm:t>
        <a:bodyPr/>
        <a:lstStyle/>
        <a:p>
          <a:r>
            <a:rPr lang="en-US" dirty="0" smtClean="0">
              <a:solidFill>
                <a:schemeClr val="tx1"/>
              </a:solidFill>
            </a:rPr>
            <a:t>Consultation</a:t>
          </a:r>
          <a:endParaRPr lang="en-US" dirty="0">
            <a:solidFill>
              <a:schemeClr val="tx1"/>
            </a:solidFill>
          </a:endParaRPr>
        </a:p>
      </dgm:t>
    </dgm:pt>
    <dgm:pt modelId="{AE2BB976-C371-4D8D-AE2C-57E95E3FAD92}" type="parTrans" cxnId="{294032C1-089A-4308-BBB0-CBB626C4B378}">
      <dgm:prSet/>
      <dgm:spPr/>
      <dgm:t>
        <a:bodyPr/>
        <a:lstStyle/>
        <a:p>
          <a:endParaRPr lang="en-US"/>
        </a:p>
      </dgm:t>
    </dgm:pt>
    <dgm:pt modelId="{A469C75B-9FEC-4DC9-9A52-1C59AB87F483}" type="sibTrans" cxnId="{294032C1-089A-4308-BBB0-CBB626C4B378}">
      <dgm:prSet/>
      <dgm:spPr/>
      <dgm:t>
        <a:bodyPr/>
        <a:lstStyle/>
        <a:p>
          <a:endParaRPr lang="en-US"/>
        </a:p>
      </dgm:t>
    </dgm:pt>
    <dgm:pt modelId="{0F2DB1B5-8AF5-4DF1-9C25-6A4292F46C9A}">
      <dgm:prSet phldrT="[Text]"/>
      <dgm:spPr/>
      <dgm:t>
        <a:bodyPr/>
        <a:lstStyle/>
        <a:p>
          <a:r>
            <a:rPr lang="en-US" dirty="0" smtClean="0">
              <a:solidFill>
                <a:schemeClr val="tx1"/>
              </a:solidFill>
            </a:rPr>
            <a:t>Listening Sessions </a:t>
          </a:r>
          <a:endParaRPr lang="en-US" dirty="0">
            <a:solidFill>
              <a:schemeClr val="tx1"/>
            </a:solidFill>
          </a:endParaRPr>
        </a:p>
      </dgm:t>
    </dgm:pt>
    <dgm:pt modelId="{997E3F38-294B-4B0F-8FFA-226B63532494}" type="parTrans" cxnId="{19CA2C62-A83B-4243-BE30-27A2AF342199}">
      <dgm:prSet/>
      <dgm:spPr/>
      <dgm:t>
        <a:bodyPr/>
        <a:lstStyle/>
        <a:p>
          <a:endParaRPr lang="en-US"/>
        </a:p>
      </dgm:t>
    </dgm:pt>
    <dgm:pt modelId="{3886E31D-7772-4123-BA7F-F2103BAE60F5}" type="sibTrans" cxnId="{19CA2C62-A83B-4243-BE30-27A2AF342199}">
      <dgm:prSet/>
      <dgm:spPr/>
      <dgm:t>
        <a:bodyPr/>
        <a:lstStyle/>
        <a:p>
          <a:endParaRPr lang="en-US"/>
        </a:p>
      </dgm:t>
    </dgm:pt>
    <dgm:pt modelId="{5B593BCD-6F40-4134-8D34-72F0EB01CC03}">
      <dgm:prSet phldrT="[Text]" custT="1"/>
      <dgm:spPr/>
      <dgm:t>
        <a:bodyPr/>
        <a:lstStyle/>
        <a:p>
          <a:r>
            <a:rPr lang="en-US" sz="800" dirty="0" smtClean="0">
              <a:solidFill>
                <a:schemeClr val="tx1"/>
              </a:solidFill>
            </a:rPr>
            <a:t>Roundtables</a:t>
          </a:r>
          <a:r>
            <a:rPr lang="en-US" sz="800" dirty="0" smtClean="0"/>
            <a:t> </a:t>
          </a:r>
          <a:endParaRPr lang="en-US" sz="800" dirty="0"/>
        </a:p>
      </dgm:t>
    </dgm:pt>
    <dgm:pt modelId="{16DD581D-EFE1-444F-979B-A1D359F23A60}" type="parTrans" cxnId="{C400AD4D-6378-4C46-92B3-6CF0884ABD9E}">
      <dgm:prSet/>
      <dgm:spPr/>
      <dgm:t>
        <a:bodyPr/>
        <a:lstStyle/>
        <a:p>
          <a:endParaRPr lang="en-US"/>
        </a:p>
      </dgm:t>
    </dgm:pt>
    <dgm:pt modelId="{791757BA-CBC7-469F-BFD1-1507844034A8}" type="sibTrans" cxnId="{C400AD4D-6378-4C46-92B3-6CF0884ABD9E}">
      <dgm:prSet/>
      <dgm:spPr/>
      <dgm:t>
        <a:bodyPr/>
        <a:lstStyle/>
        <a:p>
          <a:endParaRPr lang="en-US"/>
        </a:p>
      </dgm:t>
    </dgm:pt>
    <dgm:pt modelId="{F296A792-E0B3-4994-B710-28A2A4AA41DE}" type="pres">
      <dgm:prSet presAssocID="{1F68C536-CC30-4B2F-8DD9-CAF3E8B87E41}" presName="composite" presStyleCnt="0">
        <dgm:presLayoutVars>
          <dgm:chMax val="3"/>
          <dgm:animLvl val="lvl"/>
          <dgm:resizeHandles val="exact"/>
        </dgm:presLayoutVars>
      </dgm:prSet>
      <dgm:spPr/>
    </dgm:pt>
    <dgm:pt modelId="{E4A379A2-839D-4E7C-94EE-61EEBBED8902}" type="pres">
      <dgm:prSet presAssocID="{1C9CF2E6-2A97-4DDC-B7E7-194868C6A5D2}" presName="gear1" presStyleLbl="node1" presStyleIdx="0" presStyleCnt="3">
        <dgm:presLayoutVars>
          <dgm:chMax val="1"/>
          <dgm:bulletEnabled val="1"/>
        </dgm:presLayoutVars>
      </dgm:prSet>
      <dgm:spPr/>
      <dgm:t>
        <a:bodyPr/>
        <a:lstStyle/>
        <a:p>
          <a:endParaRPr lang="en-US"/>
        </a:p>
      </dgm:t>
    </dgm:pt>
    <dgm:pt modelId="{2281B56C-1BE1-4B57-BFFF-93DC6045E7B5}" type="pres">
      <dgm:prSet presAssocID="{1C9CF2E6-2A97-4DDC-B7E7-194868C6A5D2}" presName="gear1srcNode" presStyleLbl="node1" presStyleIdx="0" presStyleCnt="3"/>
      <dgm:spPr/>
      <dgm:t>
        <a:bodyPr/>
        <a:lstStyle/>
        <a:p>
          <a:endParaRPr lang="en-US"/>
        </a:p>
      </dgm:t>
    </dgm:pt>
    <dgm:pt modelId="{C43DBC04-9AC2-4A82-B803-A1EC76CB4C09}" type="pres">
      <dgm:prSet presAssocID="{1C9CF2E6-2A97-4DDC-B7E7-194868C6A5D2}" presName="gear1dstNode" presStyleLbl="node1" presStyleIdx="0" presStyleCnt="3"/>
      <dgm:spPr/>
      <dgm:t>
        <a:bodyPr/>
        <a:lstStyle/>
        <a:p>
          <a:endParaRPr lang="en-US"/>
        </a:p>
      </dgm:t>
    </dgm:pt>
    <dgm:pt modelId="{21248B43-CCEF-445D-81CA-A3100F911FEC}" type="pres">
      <dgm:prSet presAssocID="{0F2DB1B5-8AF5-4DF1-9C25-6A4292F46C9A}" presName="gear2" presStyleLbl="node1" presStyleIdx="1" presStyleCnt="3">
        <dgm:presLayoutVars>
          <dgm:chMax val="1"/>
          <dgm:bulletEnabled val="1"/>
        </dgm:presLayoutVars>
      </dgm:prSet>
      <dgm:spPr/>
      <dgm:t>
        <a:bodyPr/>
        <a:lstStyle/>
        <a:p>
          <a:endParaRPr lang="en-US"/>
        </a:p>
      </dgm:t>
    </dgm:pt>
    <dgm:pt modelId="{FDC40002-710B-455E-8805-AC720EAD0F73}" type="pres">
      <dgm:prSet presAssocID="{0F2DB1B5-8AF5-4DF1-9C25-6A4292F46C9A}" presName="gear2srcNode" presStyleLbl="node1" presStyleIdx="1" presStyleCnt="3"/>
      <dgm:spPr/>
      <dgm:t>
        <a:bodyPr/>
        <a:lstStyle/>
        <a:p>
          <a:endParaRPr lang="en-US"/>
        </a:p>
      </dgm:t>
    </dgm:pt>
    <dgm:pt modelId="{07AE04A3-E448-4ACD-8BA0-0297FADDCA6A}" type="pres">
      <dgm:prSet presAssocID="{0F2DB1B5-8AF5-4DF1-9C25-6A4292F46C9A}" presName="gear2dstNode" presStyleLbl="node1" presStyleIdx="1" presStyleCnt="3"/>
      <dgm:spPr/>
      <dgm:t>
        <a:bodyPr/>
        <a:lstStyle/>
        <a:p>
          <a:endParaRPr lang="en-US"/>
        </a:p>
      </dgm:t>
    </dgm:pt>
    <dgm:pt modelId="{89D61A14-FEC0-448B-B551-A08CCAFA3F7E}" type="pres">
      <dgm:prSet presAssocID="{5B593BCD-6F40-4134-8D34-72F0EB01CC03}" presName="gear3" presStyleLbl="node1" presStyleIdx="2" presStyleCnt="3"/>
      <dgm:spPr/>
      <dgm:t>
        <a:bodyPr/>
        <a:lstStyle/>
        <a:p>
          <a:endParaRPr lang="en-US"/>
        </a:p>
      </dgm:t>
    </dgm:pt>
    <dgm:pt modelId="{00B4C431-06E3-45A4-A026-DEEE84A835C6}" type="pres">
      <dgm:prSet presAssocID="{5B593BCD-6F40-4134-8D34-72F0EB01CC03}" presName="gear3tx" presStyleLbl="node1" presStyleIdx="2" presStyleCnt="3">
        <dgm:presLayoutVars>
          <dgm:chMax val="1"/>
          <dgm:bulletEnabled val="1"/>
        </dgm:presLayoutVars>
      </dgm:prSet>
      <dgm:spPr/>
      <dgm:t>
        <a:bodyPr/>
        <a:lstStyle/>
        <a:p>
          <a:endParaRPr lang="en-US"/>
        </a:p>
      </dgm:t>
    </dgm:pt>
    <dgm:pt modelId="{45013EA5-7BD1-455B-9DAD-4C2F7E96F618}" type="pres">
      <dgm:prSet presAssocID="{5B593BCD-6F40-4134-8D34-72F0EB01CC03}" presName="gear3srcNode" presStyleLbl="node1" presStyleIdx="2" presStyleCnt="3"/>
      <dgm:spPr/>
      <dgm:t>
        <a:bodyPr/>
        <a:lstStyle/>
        <a:p>
          <a:endParaRPr lang="en-US"/>
        </a:p>
      </dgm:t>
    </dgm:pt>
    <dgm:pt modelId="{0CF03E52-637C-4506-9608-F48F026B88BE}" type="pres">
      <dgm:prSet presAssocID="{5B593BCD-6F40-4134-8D34-72F0EB01CC03}" presName="gear3dstNode" presStyleLbl="node1" presStyleIdx="2" presStyleCnt="3"/>
      <dgm:spPr/>
      <dgm:t>
        <a:bodyPr/>
        <a:lstStyle/>
        <a:p>
          <a:endParaRPr lang="en-US"/>
        </a:p>
      </dgm:t>
    </dgm:pt>
    <dgm:pt modelId="{8B008A3F-CEF8-4390-9E74-CD64DFEB130B}" type="pres">
      <dgm:prSet presAssocID="{A469C75B-9FEC-4DC9-9A52-1C59AB87F483}" presName="connector1" presStyleLbl="sibTrans2D1" presStyleIdx="0" presStyleCnt="3"/>
      <dgm:spPr/>
      <dgm:t>
        <a:bodyPr/>
        <a:lstStyle/>
        <a:p>
          <a:endParaRPr lang="en-US"/>
        </a:p>
      </dgm:t>
    </dgm:pt>
    <dgm:pt modelId="{F51706A2-F789-4359-B6D9-D48AD634110F}" type="pres">
      <dgm:prSet presAssocID="{3886E31D-7772-4123-BA7F-F2103BAE60F5}" presName="connector2" presStyleLbl="sibTrans2D1" presStyleIdx="1" presStyleCnt="3"/>
      <dgm:spPr/>
      <dgm:t>
        <a:bodyPr/>
        <a:lstStyle/>
        <a:p>
          <a:endParaRPr lang="en-US"/>
        </a:p>
      </dgm:t>
    </dgm:pt>
    <dgm:pt modelId="{9BCBC5AF-929B-44D6-9517-BA59ECBEAA9E}" type="pres">
      <dgm:prSet presAssocID="{791757BA-CBC7-469F-BFD1-1507844034A8}" presName="connector3" presStyleLbl="sibTrans2D1" presStyleIdx="2" presStyleCnt="3"/>
      <dgm:spPr/>
      <dgm:t>
        <a:bodyPr/>
        <a:lstStyle/>
        <a:p>
          <a:endParaRPr lang="en-US"/>
        </a:p>
      </dgm:t>
    </dgm:pt>
  </dgm:ptLst>
  <dgm:cxnLst>
    <dgm:cxn modelId="{E51B97DF-52E8-472C-A2A6-BE997C2F8EBB}" type="presOf" srcId="{3886E31D-7772-4123-BA7F-F2103BAE60F5}" destId="{F51706A2-F789-4359-B6D9-D48AD634110F}" srcOrd="0" destOrd="0" presId="urn:microsoft.com/office/officeart/2005/8/layout/gear1"/>
    <dgm:cxn modelId="{134ADE86-D25A-4A64-A213-18CF88A535F8}" type="presOf" srcId="{0F2DB1B5-8AF5-4DF1-9C25-6A4292F46C9A}" destId="{07AE04A3-E448-4ACD-8BA0-0297FADDCA6A}" srcOrd="2" destOrd="0" presId="urn:microsoft.com/office/officeart/2005/8/layout/gear1"/>
    <dgm:cxn modelId="{DDA133F3-CB0C-48AF-B0EC-4401C5C866D9}" type="presOf" srcId="{791757BA-CBC7-469F-BFD1-1507844034A8}" destId="{9BCBC5AF-929B-44D6-9517-BA59ECBEAA9E}" srcOrd="0" destOrd="0" presId="urn:microsoft.com/office/officeart/2005/8/layout/gear1"/>
    <dgm:cxn modelId="{B5379CD5-C5DF-407C-937A-F21064ABE218}" type="presOf" srcId="{0F2DB1B5-8AF5-4DF1-9C25-6A4292F46C9A}" destId="{FDC40002-710B-455E-8805-AC720EAD0F73}" srcOrd="1" destOrd="0" presId="urn:microsoft.com/office/officeart/2005/8/layout/gear1"/>
    <dgm:cxn modelId="{C400AD4D-6378-4C46-92B3-6CF0884ABD9E}" srcId="{1F68C536-CC30-4B2F-8DD9-CAF3E8B87E41}" destId="{5B593BCD-6F40-4134-8D34-72F0EB01CC03}" srcOrd="2" destOrd="0" parTransId="{16DD581D-EFE1-444F-979B-A1D359F23A60}" sibTransId="{791757BA-CBC7-469F-BFD1-1507844034A8}"/>
    <dgm:cxn modelId="{22A4B929-BC68-45ED-9105-67340551232A}" type="presOf" srcId="{5B593BCD-6F40-4134-8D34-72F0EB01CC03}" destId="{45013EA5-7BD1-455B-9DAD-4C2F7E96F618}" srcOrd="2" destOrd="0" presId="urn:microsoft.com/office/officeart/2005/8/layout/gear1"/>
    <dgm:cxn modelId="{C3BB21CD-07C1-42EA-9993-A33D1B106854}" type="presOf" srcId="{0F2DB1B5-8AF5-4DF1-9C25-6A4292F46C9A}" destId="{21248B43-CCEF-445D-81CA-A3100F911FEC}" srcOrd="0" destOrd="0" presId="urn:microsoft.com/office/officeart/2005/8/layout/gear1"/>
    <dgm:cxn modelId="{19CA2C62-A83B-4243-BE30-27A2AF342199}" srcId="{1F68C536-CC30-4B2F-8DD9-CAF3E8B87E41}" destId="{0F2DB1B5-8AF5-4DF1-9C25-6A4292F46C9A}" srcOrd="1" destOrd="0" parTransId="{997E3F38-294B-4B0F-8FFA-226B63532494}" sibTransId="{3886E31D-7772-4123-BA7F-F2103BAE60F5}"/>
    <dgm:cxn modelId="{294032C1-089A-4308-BBB0-CBB626C4B378}" srcId="{1F68C536-CC30-4B2F-8DD9-CAF3E8B87E41}" destId="{1C9CF2E6-2A97-4DDC-B7E7-194868C6A5D2}" srcOrd="0" destOrd="0" parTransId="{AE2BB976-C371-4D8D-AE2C-57E95E3FAD92}" sibTransId="{A469C75B-9FEC-4DC9-9A52-1C59AB87F483}"/>
    <dgm:cxn modelId="{89D61459-F9F0-43AD-8B8A-CB8BA913481F}" type="presOf" srcId="{1C9CF2E6-2A97-4DDC-B7E7-194868C6A5D2}" destId="{2281B56C-1BE1-4B57-BFFF-93DC6045E7B5}" srcOrd="1" destOrd="0" presId="urn:microsoft.com/office/officeart/2005/8/layout/gear1"/>
    <dgm:cxn modelId="{2467C728-B3C2-4B42-B83C-510FC6EC4D9A}" type="presOf" srcId="{1C9CF2E6-2A97-4DDC-B7E7-194868C6A5D2}" destId="{C43DBC04-9AC2-4A82-B803-A1EC76CB4C09}" srcOrd="2" destOrd="0" presId="urn:microsoft.com/office/officeart/2005/8/layout/gear1"/>
    <dgm:cxn modelId="{C40E9C2B-69CB-4B16-B11F-7FD175A7317F}" type="presOf" srcId="{1F68C536-CC30-4B2F-8DD9-CAF3E8B87E41}" destId="{F296A792-E0B3-4994-B710-28A2A4AA41DE}" srcOrd="0" destOrd="0" presId="urn:microsoft.com/office/officeart/2005/8/layout/gear1"/>
    <dgm:cxn modelId="{BEC70BD5-3AA9-45FF-B5C9-9715AD47591C}" type="presOf" srcId="{5B593BCD-6F40-4134-8D34-72F0EB01CC03}" destId="{89D61A14-FEC0-448B-B551-A08CCAFA3F7E}" srcOrd="0" destOrd="0" presId="urn:microsoft.com/office/officeart/2005/8/layout/gear1"/>
    <dgm:cxn modelId="{971DEBAB-9F71-4CBD-BC13-18BE0417A585}" type="presOf" srcId="{1C9CF2E6-2A97-4DDC-B7E7-194868C6A5D2}" destId="{E4A379A2-839D-4E7C-94EE-61EEBBED8902}" srcOrd="0" destOrd="0" presId="urn:microsoft.com/office/officeart/2005/8/layout/gear1"/>
    <dgm:cxn modelId="{E1BC1C13-5B43-4752-A454-5E965E492E01}" type="presOf" srcId="{A469C75B-9FEC-4DC9-9A52-1C59AB87F483}" destId="{8B008A3F-CEF8-4390-9E74-CD64DFEB130B}" srcOrd="0" destOrd="0" presId="urn:microsoft.com/office/officeart/2005/8/layout/gear1"/>
    <dgm:cxn modelId="{14E691FC-413D-48C2-A9AF-0566C440EF98}" type="presOf" srcId="{5B593BCD-6F40-4134-8D34-72F0EB01CC03}" destId="{0CF03E52-637C-4506-9608-F48F026B88BE}" srcOrd="3" destOrd="0" presId="urn:microsoft.com/office/officeart/2005/8/layout/gear1"/>
    <dgm:cxn modelId="{586A2EC7-939F-4BA6-9703-582E3482ED83}" type="presOf" srcId="{5B593BCD-6F40-4134-8D34-72F0EB01CC03}" destId="{00B4C431-06E3-45A4-A026-DEEE84A835C6}" srcOrd="1" destOrd="0" presId="urn:microsoft.com/office/officeart/2005/8/layout/gear1"/>
    <dgm:cxn modelId="{5A504156-B494-4BF9-A907-E461E9023180}" type="presParOf" srcId="{F296A792-E0B3-4994-B710-28A2A4AA41DE}" destId="{E4A379A2-839D-4E7C-94EE-61EEBBED8902}" srcOrd="0" destOrd="0" presId="urn:microsoft.com/office/officeart/2005/8/layout/gear1"/>
    <dgm:cxn modelId="{15CCF567-692D-4523-B982-A4473424A3BF}" type="presParOf" srcId="{F296A792-E0B3-4994-B710-28A2A4AA41DE}" destId="{2281B56C-1BE1-4B57-BFFF-93DC6045E7B5}" srcOrd="1" destOrd="0" presId="urn:microsoft.com/office/officeart/2005/8/layout/gear1"/>
    <dgm:cxn modelId="{81CDCFF0-DFBA-4E83-AA72-A030E5758390}" type="presParOf" srcId="{F296A792-E0B3-4994-B710-28A2A4AA41DE}" destId="{C43DBC04-9AC2-4A82-B803-A1EC76CB4C09}" srcOrd="2" destOrd="0" presId="urn:microsoft.com/office/officeart/2005/8/layout/gear1"/>
    <dgm:cxn modelId="{E7CB508E-21D0-4E20-87DE-EFF85087E563}" type="presParOf" srcId="{F296A792-E0B3-4994-B710-28A2A4AA41DE}" destId="{21248B43-CCEF-445D-81CA-A3100F911FEC}" srcOrd="3" destOrd="0" presId="urn:microsoft.com/office/officeart/2005/8/layout/gear1"/>
    <dgm:cxn modelId="{B7DA5279-E934-4321-AFC3-4BE310BC1C68}" type="presParOf" srcId="{F296A792-E0B3-4994-B710-28A2A4AA41DE}" destId="{FDC40002-710B-455E-8805-AC720EAD0F73}" srcOrd="4" destOrd="0" presId="urn:microsoft.com/office/officeart/2005/8/layout/gear1"/>
    <dgm:cxn modelId="{7D393F9B-271F-4BE8-81DC-C1B171E528B2}" type="presParOf" srcId="{F296A792-E0B3-4994-B710-28A2A4AA41DE}" destId="{07AE04A3-E448-4ACD-8BA0-0297FADDCA6A}" srcOrd="5" destOrd="0" presId="urn:microsoft.com/office/officeart/2005/8/layout/gear1"/>
    <dgm:cxn modelId="{73E78139-EB48-40AA-97AE-F4C6D58D8C13}" type="presParOf" srcId="{F296A792-E0B3-4994-B710-28A2A4AA41DE}" destId="{89D61A14-FEC0-448B-B551-A08CCAFA3F7E}" srcOrd="6" destOrd="0" presId="urn:microsoft.com/office/officeart/2005/8/layout/gear1"/>
    <dgm:cxn modelId="{80FD6976-96D5-470F-A977-CF050A0B77C1}" type="presParOf" srcId="{F296A792-E0B3-4994-B710-28A2A4AA41DE}" destId="{00B4C431-06E3-45A4-A026-DEEE84A835C6}" srcOrd="7" destOrd="0" presId="urn:microsoft.com/office/officeart/2005/8/layout/gear1"/>
    <dgm:cxn modelId="{5F4DA259-440A-4460-87EC-CCED0BFF0FA8}" type="presParOf" srcId="{F296A792-E0B3-4994-B710-28A2A4AA41DE}" destId="{45013EA5-7BD1-455B-9DAD-4C2F7E96F618}" srcOrd="8" destOrd="0" presId="urn:microsoft.com/office/officeart/2005/8/layout/gear1"/>
    <dgm:cxn modelId="{A73C7787-C21A-4E9F-9C90-DFD1726EFCA0}" type="presParOf" srcId="{F296A792-E0B3-4994-B710-28A2A4AA41DE}" destId="{0CF03E52-637C-4506-9608-F48F026B88BE}" srcOrd="9" destOrd="0" presId="urn:microsoft.com/office/officeart/2005/8/layout/gear1"/>
    <dgm:cxn modelId="{7BB57B4B-3D77-4EEE-B13A-67D3686938D7}" type="presParOf" srcId="{F296A792-E0B3-4994-B710-28A2A4AA41DE}" destId="{8B008A3F-CEF8-4390-9E74-CD64DFEB130B}" srcOrd="10" destOrd="0" presId="urn:microsoft.com/office/officeart/2005/8/layout/gear1"/>
    <dgm:cxn modelId="{D3AC530C-5AE8-473C-B514-D10AC8CFF315}" type="presParOf" srcId="{F296A792-E0B3-4994-B710-28A2A4AA41DE}" destId="{F51706A2-F789-4359-B6D9-D48AD634110F}" srcOrd="11" destOrd="0" presId="urn:microsoft.com/office/officeart/2005/8/layout/gear1"/>
    <dgm:cxn modelId="{E2462621-56AA-4870-9392-E3D6AA9C4277}" type="presParOf" srcId="{F296A792-E0B3-4994-B710-28A2A4AA41DE}" destId="{9BCBC5AF-929B-44D6-9517-BA59ECBEAA9E}" srcOrd="12" destOrd="0" presId="urn:microsoft.com/office/officeart/2005/8/layout/gear1"/>
  </dgm:cxnLst>
  <dgm:bg/>
  <dgm:whole/>
  <dgm:extLst>
    <a:ext uri="http://schemas.microsoft.com/office/drawing/2008/diagram">
      <dsp:dataModelExt xmlns:dsp="http://schemas.microsoft.com/office/drawing/2008/diagram" relId="rId12"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97C1AE8F-8326-4937-82B0-00F053264EAA}">
      <dsp:nvSpPr>
        <dsp:cNvPr id="0" name=""/>
        <dsp:cNvSpPr/>
      </dsp:nvSpPr>
      <dsp:spPr>
        <a:xfrm rot="3683591">
          <a:off x="2791184" y="4395529"/>
          <a:ext cx="1154721" cy="44560"/>
        </a:xfrm>
        <a:custGeom>
          <a:avLst/>
          <a:gdLst/>
          <a:ahLst/>
          <a:cxnLst/>
          <a:rect l="0" t="0" r="0" b="0"/>
          <a:pathLst>
            <a:path>
              <a:moveTo>
                <a:pt x="0" y="22280"/>
              </a:moveTo>
              <a:lnTo>
                <a:pt x="1154721" y="22280"/>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8C9982DD-FB08-4FF7-ABD4-935058D4D928}">
      <dsp:nvSpPr>
        <dsp:cNvPr id="0" name=""/>
        <dsp:cNvSpPr/>
      </dsp:nvSpPr>
      <dsp:spPr>
        <a:xfrm rot="1274237">
          <a:off x="3424691" y="3569099"/>
          <a:ext cx="942802" cy="44560"/>
        </a:xfrm>
        <a:custGeom>
          <a:avLst/>
          <a:gdLst/>
          <a:ahLst/>
          <a:cxnLst/>
          <a:rect l="0" t="0" r="0" b="0"/>
          <a:pathLst>
            <a:path>
              <a:moveTo>
                <a:pt x="0" y="22280"/>
              </a:moveTo>
              <a:lnTo>
                <a:pt x="942802" y="22280"/>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B97F420D-4A83-40C4-BB0B-1EF06F1DB0B3}">
      <dsp:nvSpPr>
        <dsp:cNvPr id="0" name=""/>
        <dsp:cNvSpPr/>
      </dsp:nvSpPr>
      <dsp:spPr>
        <a:xfrm rot="20287150">
          <a:off x="3427010" y="2610981"/>
          <a:ext cx="824406" cy="44560"/>
        </a:xfrm>
        <a:custGeom>
          <a:avLst/>
          <a:gdLst/>
          <a:ahLst/>
          <a:cxnLst/>
          <a:rect l="0" t="0" r="0" b="0"/>
          <a:pathLst>
            <a:path>
              <a:moveTo>
                <a:pt x="0" y="22280"/>
              </a:moveTo>
              <a:lnTo>
                <a:pt x="824406" y="22280"/>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7D41B94D-78F1-4E44-B69A-F8DD95BB9787}">
      <dsp:nvSpPr>
        <dsp:cNvPr id="0" name=""/>
        <dsp:cNvSpPr/>
      </dsp:nvSpPr>
      <dsp:spPr>
        <a:xfrm rot="17916409">
          <a:off x="2791184" y="1777829"/>
          <a:ext cx="1154721" cy="44560"/>
        </a:xfrm>
        <a:custGeom>
          <a:avLst/>
          <a:gdLst/>
          <a:ahLst/>
          <a:cxnLst/>
          <a:rect l="0" t="0" r="0" b="0"/>
          <a:pathLst>
            <a:path>
              <a:moveTo>
                <a:pt x="0" y="22280"/>
              </a:moveTo>
              <a:lnTo>
                <a:pt x="1154721" y="22280"/>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916B47F0-ECCC-4209-933E-90B6DAA4E858}">
      <dsp:nvSpPr>
        <dsp:cNvPr id="0" name=""/>
        <dsp:cNvSpPr/>
      </dsp:nvSpPr>
      <dsp:spPr>
        <a:xfrm>
          <a:off x="1509063" y="1963287"/>
          <a:ext cx="2291343" cy="2291343"/>
        </a:xfrm>
        <a:prstGeom prst="ellipse">
          <a:avLst/>
        </a:prstGeom>
        <a:solidFill>
          <a:srgbClr val="E3972C"/>
        </a:solidFill>
        <a:ln w="25400" cap="flat" cmpd="sng" algn="ctr">
          <a:noFill/>
          <a:prstDash val="solid"/>
        </a:ln>
        <a:effectLst>
          <a:outerShdw blurRad="44450" dist="27940" dir="5400000" algn="ctr" rotWithShape="0">
            <a:srgbClr val="000000">
              <a:alpha val="32000"/>
            </a:srgbClr>
          </a:outerShdw>
        </a:effectLst>
        <a:scene3d>
          <a:camera prst="orthographicFront">
            <a:rot lat="0" lon="0" rev="0"/>
          </a:camera>
          <a:lightRig rig="balanced" dir="t">
            <a:rot lat="0" lon="0" rev="8700000"/>
          </a:lightRig>
        </a:scene3d>
        <a:sp3d>
          <a:bevelT w="190500" h="38100"/>
        </a:sp3d>
      </dsp:spPr>
      <dsp:style>
        <a:lnRef idx="2">
          <a:scrgbClr r="0" g="0" b="0"/>
        </a:lnRef>
        <a:fillRef idx="1">
          <a:scrgbClr r="0" g="0" b="0"/>
        </a:fillRef>
        <a:effectRef idx="0">
          <a:scrgbClr r="0" g="0" b="0"/>
        </a:effectRef>
        <a:fontRef idx="minor">
          <a:schemeClr val="lt1"/>
        </a:fontRef>
      </dsp:style>
    </dsp:sp>
    <dsp:sp modelId="{8C1BB1EB-1E2B-46D9-99D1-0F0E6A4E564E}">
      <dsp:nvSpPr>
        <dsp:cNvPr id="0" name=""/>
        <dsp:cNvSpPr/>
      </dsp:nvSpPr>
      <dsp:spPr>
        <a:xfrm>
          <a:off x="3286706" y="2337"/>
          <a:ext cx="1374805" cy="1374805"/>
        </a:xfrm>
        <a:prstGeom prst="ellipse">
          <a:avLst/>
        </a:prstGeom>
        <a:solidFill>
          <a:srgbClr val="7A893A"/>
        </a:solidFill>
        <a:ln w="25400" cap="flat" cmpd="sng" algn="ctr">
          <a:noFill/>
          <a:prstDash val="solid"/>
        </a:ln>
        <a:effectLst>
          <a:outerShdw blurRad="44450" dist="27940" dir="5400000" algn="ctr" rotWithShape="0">
            <a:srgbClr val="000000">
              <a:alpha val="32000"/>
            </a:srgbClr>
          </a:outerShdw>
        </a:effectLst>
        <a:scene3d>
          <a:camera prst="orthographicFront">
            <a:rot lat="0" lon="0" rev="0"/>
          </a:camera>
          <a:lightRig rig="balanced" dir="t">
            <a:rot lat="0" lon="0" rev="8700000"/>
          </a:lightRig>
        </a:scene3d>
        <a:sp3d>
          <a:bevelT w="190500" h="38100"/>
        </a:sp3d>
      </dsp:spPr>
      <dsp:style>
        <a:lnRef idx="2">
          <a:scrgbClr r="0" g="0" b="0"/>
        </a:lnRef>
        <a:fillRef idx="1">
          <a:scrgbClr r="0" g="0" b="0"/>
        </a:fillRef>
        <a:effectRef idx="0">
          <a:scrgbClr r="0" g="0" b="0"/>
        </a:effectRef>
        <a:fontRef idx="minor">
          <a:schemeClr val="lt1"/>
        </a:fontRef>
      </dsp:style>
      <dsp:txBody>
        <a:bodyPr spcFirstLastPara="0" vert="horz" wrap="square" lIns="5715" tIns="5715" rIns="5715" bIns="5715" numCol="1" spcCol="1270" anchor="ctr" anchorCtr="0">
          <a:noAutofit/>
        </a:bodyPr>
        <a:lstStyle/>
        <a:p>
          <a:pPr lvl="0" algn="ctr" defTabSz="400050">
            <a:lnSpc>
              <a:spcPct val="90000"/>
            </a:lnSpc>
            <a:spcBef>
              <a:spcPct val="0"/>
            </a:spcBef>
            <a:spcAft>
              <a:spcPct val="35000"/>
            </a:spcAft>
          </a:pPr>
          <a:r>
            <a:rPr lang="en-US" sz="900" kern="1200" dirty="0" smtClean="0">
              <a:solidFill>
                <a:schemeClr val="tx1"/>
              </a:solidFill>
            </a:rPr>
            <a:t>Workforce Barriers</a:t>
          </a:r>
          <a:endParaRPr lang="en-US" sz="900" kern="1200" dirty="0">
            <a:solidFill>
              <a:schemeClr val="tx1"/>
            </a:solidFill>
          </a:endParaRPr>
        </a:p>
      </dsp:txBody>
      <dsp:txXfrm>
        <a:off x="3488042" y="203673"/>
        <a:ext cx="972133" cy="972133"/>
      </dsp:txXfrm>
    </dsp:sp>
    <dsp:sp modelId="{83EA485E-9108-45DA-B889-5E9E40199142}">
      <dsp:nvSpPr>
        <dsp:cNvPr id="0" name=""/>
        <dsp:cNvSpPr/>
      </dsp:nvSpPr>
      <dsp:spPr>
        <a:xfrm>
          <a:off x="4172202" y="1536060"/>
          <a:ext cx="1374805" cy="1374805"/>
        </a:xfrm>
        <a:prstGeom prst="ellipse">
          <a:avLst/>
        </a:prstGeom>
        <a:solidFill>
          <a:srgbClr val="7A893A"/>
        </a:solidFill>
        <a:ln w="25400" cap="flat" cmpd="sng" algn="ctr">
          <a:noFill/>
          <a:prstDash val="solid"/>
        </a:ln>
        <a:effectLst>
          <a:outerShdw blurRad="44450" dist="27940" dir="5400000" algn="ctr" rotWithShape="0">
            <a:srgbClr val="000000">
              <a:alpha val="32000"/>
            </a:srgbClr>
          </a:outerShdw>
        </a:effectLst>
        <a:scene3d>
          <a:camera prst="orthographicFront">
            <a:rot lat="0" lon="0" rev="0"/>
          </a:camera>
          <a:lightRig rig="balanced" dir="t">
            <a:rot lat="0" lon="0" rev="8700000"/>
          </a:lightRig>
        </a:scene3d>
        <a:sp3d>
          <a:bevelT w="190500" h="38100"/>
        </a:sp3d>
      </dsp:spPr>
      <dsp:style>
        <a:lnRef idx="2">
          <a:scrgbClr r="0" g="0" b="0"/>
        </a:lnRef>
        <a:fillRef idx="1">
          <a:scrgbClr r="0" g="0" b="0"/>
        </a:fillRef>
        <a:effectRef idx="0">
          <a:scrgbClr r="0" g="0" b="0"/>
        </a:effectRef>
        <a:fontRef idx="minor">
          <a:schemeClr val="lt1"/>
        </a:fontRef>
      </dsp:style>
      <dsp:txBody>
        <a:bodyPr spcFirstLastPara="0" vert="horz" wrap="square" lIns="5080" tIns="5080" rIns="5080" bIns="5080" numCol="1" spcCol="1270" anchor="ctr" anchorCtr="0">
          <a:noAutofit/>
        </a:bodyPr>
        <a:lstStyle/>
        <a:p>
          <a:pPr lvl="0" algn="ctr" defTabSz="355600">
            <a:lnSpc>
              <a:spcPct val="90000"/>
            </a:lnSpc>
            <a:spcBef>
              <a:spcPct val="0"/>
            </a:spcBef>
            <a:spcAft>
              <a:spcPct val="35000"/>
            </a:spcAft>
          </a:pPr>
          <a:r>
            <a:rPr lang="en-US" sz="800" kern="1200" dirty="0" smtClean="0">
              <a:solidFill>
                <a:schemeClr val="tx1"/>
              </a:solidFill>
            </a:rPr>
            <a:t>Certification/Training </a:t>
          </a:r>
          <a:endParaRPr lang="en-US" sz="800" kern="1200" dirty="0">
            <a:solidFill>
              <a:schemeClr val="tx1"/>
            </a:solidFill>
          </a:endParaRPr>
        </a:p>
      </dsp:txBody>
      <dsp:txXfrm>
        <a:off x="4373538" y="1737396"/>
        <a:ext cx="972133" cy="972133"/>
      </dsp:txXfrm>
    </dsp:sp>
    <dsp:sp modelId="{F74EA43B-440D-47D6-A5F8-AF57BDB94A6C}">
      <dsp:nvSpPr>
        <dsp:cNvPr id="0" name=""/>
        <dsp:cNvSpPr/>
      </dsp:nvSpPr>
      <dsp:spPr>
        <a:xfrm>
          <a:off x="4291925" y="3353099"/>
          <a:ext cx="1282711" cy="1282711"/>
        </a:xfrm>
        <a:prstGeom prst="ellipse">
          <a:avLst/>
        </a:prstGeom>
        <a:solidFill>
          <a:srgbClr val="7A893A"/>
        </a:solidFill>
        <a:ln w="25400" cap="flat" cmpd="sng" algn="ctr">
          <a:noFill/>
          <a:prstDash val="solid"/>
        </a:ln>
        <a:effectLst>
          <a:outerShdw blurRad="44450" dist="27940" dir="5400000" algn="ctr" rotWithShape="0">
            <a:srgbClr val="000000">
              <a:alpha val="32000"/>
            </a:srgbClr>
          </a:outerShdw>
        </a:effectLst>
        <a:scene3d>
          <a:camera prst="orthographicFront">
            <a:rot lat="0" lon="0" rev="0"/>
          </a:camera>
          <a:lightRig rig="balanced" dir="t">
            <a:rot lat="0" lon="0" rev="8700000"/>
          </a:lightRig>
        </a:scene3d>
        <a:sp3d>
          <a:bevelT w="190500" h="38100"/>
        </a:sp3d>
      </dsp:spPr>
      <dsp:style>
        <a:lnRef idx="2">
          <a:scrgbClr r="0" g="0" b="0"/>
        </a:lnRef>
        <a:fillRef idx="1">
          <a:scrgbClr r="0" g="0" b="0"/>
        </a:fillRef>
        <a:effectRef idx="0">
          <a:scrgbClr r="0" g="0" b="0"/>
        </a:effectRef>
        <a:fontRef idx="minor">
          <a:schemeClr val="lt1"/>
        </a:fontRef>
      </dsp:style>
      <dsp:txBody>
        <a:bodyPr spcFirstLastPara="0" vert="horz" wrap="square" lIns="6350" tIns="6350" rIns="6350" bIns="6350" numCol="1" spcCol="1270" anchor="ctr" anchorCtr="0">
          <a:noAutofit/>
        </a:bodyPr>
        <a:lstStyle/>
        <a:p>
          <a:pPr lvl="0" algn="ctr" defTabSz="444500">
            <a:lnSpc>
              <a:spcPct val="90000"/>
            </a:lnSpc>
            <a:spcBef>
              <a:spcPct val="0"/>
            </a:spcBef>
            <a:spcAft>
              <a:spcPct val="35000"/>
            </a:spcAft>
          </a:pPr>
          <a:r>
            <a:rPr lang="en-US" sz="1000" kern="1200" dirty="0" smtClean="0">
              <a:solidFill>
                <a:schemeClr val="tx1"/>
              </a:solidFill>
            </a:rPr>
            <a:t>Cultural</a:t>
          </a:r>
          <a:r>
            <a:rPr lang="en-US" sz="1000" kern="1200" dirty="0" smtClean="0"/>
            <a:t> </a:t>
          </a:r>
          <a:r>
            <a:rPr lang="en-US" sz="1000" kern="1200" dirty="0" smtClean="0">
              <a:solidFill>
                <a:schemeClr val="tx1"/>
              </a:solidFill>
            </a:rPr>
            <a:t>Inclusion</a:t>
          </a:r>
          <a:r>
            <a:rPr lang="en-US" sz="1000" kern="1200" dirty="0" smtClean="0"/>
            <a:t> </a:t>
          </a:r>
          <a:endParaRPr lang="en-US" sz="1000" kern="1200" dirty="0"/>
        </a:p>
      </dsp:txBody>
      <dsp:txXfrm>
        <a:off x="4479774" y="3540948"/>
        <a:ext cx="907013" cy="907013"/>
      </dsp:txXfrm>
    </dsp:sp>
    <dsp:sp modelId="{42296463-2F7F-4F3B-B3F6-2E87A3FE3F4B}">
      <dsp:nvSpPr>
        <dsp:cNvPr id="0" name=""/>
        <dsp:cNvSpPr/>
      </dsp:nvSpPr>
      <dsp:spPr>
        <a:xfrm>
          <a:off x="3286706" y="4840775"/>
          <a:ext cx="1374805" cy="1374805"/>
        </a:xfrm>
        <a:prstGeom prst="ellipse">
          <a:avLst/>
        </a:prstGeom>
        <a:solidFill>
          <a:srgbClr val="7A893A"/>
        </a:solidFill>
        <a:ln w="25400" cap="flat" cmpd="sng" algn="ctr">
          <a:noFill/>
          <a:prstDash val="solid"/>
        </a:ln>
        <a:effectLst>
          <a:outerShdw blurRad="44450" dist="27940" dir="5400000" algn="ctr" rotWithShape="0">
            <a:srgbClr val="000000">
              <a:alpha val="32000"/>
            </a:srgbClr>
          </a:outerShdw>
        </a:effectLst>
        <a:scene3d>
          <a:camera prst="orthographicFront">
            <a:rot lat="0" lon="0" rev="0"/>
          </a:camera>
          <a:lightRig rig="balanced" dir="t">
            <a:rot lat="0" lon="0" rev="8700000"/>
          </a:lightRig>
        </a:scene3d>
        <a:sp3d>
          <a:bevelT w="190500" h="38100"/>
        </a:sp3d>
      </dsp:spPr>
      <dsp:style>
        <a:lnRef idx="2">
          <a:scrgbClr r="0" g="0" b="0"/>
        </a:lnRef>
        <a:fillRef idx="1">
          <a:scrgbClr r="0" g="0" b="0"/>
        </a:fillRef>
        <a:effectRef idx="0">
          <a:scrgbClr r="0" g="0" b="0"/>
        </a:effectRef>
        <a:fontRef idx="minor">
          <a:schemeClr val="lt1"/>
        </a:fontRef>
      </dsp:style>
      <dsp:txBody>
        <a:bodyPr spcFirstLastPara="0" vert="horz" wrap="square" lIns="6350" tIns="6350" rIns="6350" bIns="6350" numCol="1" spcCol="1270" anchor="ctr" anchorCtr="0">
          <a:noAutofit/>
        </a:bodyPr>
        <a:lstStyle/>
        <a:p>
          <a:pPr lvl="0" algn="ctr" defTabSz="444500">
            <a:lnSpc>
              <a:spcPct val="90000"/>
            </a:lnSpc>
            <a:spcBef>
              <a:spcPct val="0"/>
            </a:spcBef>
            <a:spcAft>
              <a:spcPct val="35000"/>
            </a:spcAft>
          </a:pPr>
          <a:r>
            <a:rPr lang="en-US" sz="1000" kern="1200" dirty="0" smtClean="0">
              <a:solidFill>
                <a:schemeClr val="tx1"/>
              </a:solidFill>
            </a:rPr>
            <a:t>Reimbursement </a:t>
          </a:r>
          <a:endParaRPr lang="en-US" sz="1000" kern="1200" dirty="0">
            <a:solidFill>
              <a:schemeClr val="tx1"/>
            </a:solidFill>
          </a:endParaRPr>
        </a:p>
      </dsp:txBody>
      <dsp:txXfrm>
        <a:off x="3488042" y="5042111"/>
        <a:ext cx="972133" cy="972133"/>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E4A379A2-839D-4E7C-94EE-61EEBBED8902}">
      <dsp:nvSpPr>
        <dsp:cNvPr id="0" name=""/>
        <dsp:cNvSpPr/>
      </dsp:nvSpPr>
      <dsp:spPr>
        <a:xfrm>
          <a:off x="1925066" y="1465326"/>
          <a:ext cx="1790954" cy="1790954"/>
        </a:xfrm>
        <a:prstGeom prst="gear9">
          <a:avLst/>
        </a:prstGeom>
        <a:gradFill rotWithShape="0">
          <a:gsLst>
            <a:gs pos="0">
              <a:schemeClr val="accent1">
                <a:shade val="80000"/>
                <a:hueOff val="0"/>
                <a:satOff val="0"/>
                <a:lumOff val="0"/>
                <a:alphaOff val="0"/>
                <a:tint val="100000"/>
                <a:shade val="100000"/>
                <a:satMod val="130000"/>
              </a:schemeClr>
            </a:gs>
            <a:gs pos="100000">
              <a:schemeClr val="accent1">
                <a:shade val="80000"/>
                <a:hueOff val="0"/>
                <a:satOff val="0"/>
                <a:lumOff val="0"/>
                <a:alphaOff val="0"/>
                <a:tint val="50000"/>
                <a:shade val="100000"/>
                <a:satMod val="350000"/>
              </a:schemeClr>
            </a:gs>
          </a:gsLst>
          <a:lin ang="16200000" scaled="0"/>
        </a:gradFill>
        <a:ln>
          <a:noFill/>
        </a:ln>
        <a:effectLst>
          <a:outerShdw blurRad="40000" dist="230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13970" tIns="13970" rIns="13970" bIns="13970" numCol="1" spcCol="1270" anchor="ctr" anchorCtr="0">
          <a:noAutofit/>
        </a:bodyPr>
        <a:lstStyle/>
        <a:p>
          <a:pPr lvl="0" algn="ctr" defTabSz="488950">
            <a:lnSpc>
              <a:spcPct val="90000"/>
            </a:lnSpc>
            <a:spcBef>
              <a:spcPct val="0"/>
            </a:spcBef>
            <a:spcAft>
              <a:spcPct val="35000"/>
            </a:spcAft>
          </a:pPr>
          <a:r>
            <a:rPr lang="en-US" sz="1100" kern="1200" dirty="0" smtClean="0">
              <a:solidFill>
                <a:schemeClr val="tx1"/>
              </a:solidFill>
            </a:rPr>
            <a:t>Consultation</a:t>
          </a:r>
          <a:endParaRPr lang="en-US" sz="1100" kern="1200" dirty="0">
            <a:solidFill>
              <a:schemeClr val="tx1"/>
            </a:solidFill>
          </a:endParaRPr>
        </a:p>
      </dsp:txBody>
      <dsp:txXfrm>
        <a:off x="2285127" y="1884848"/>
        <a:ext cx="1070832" cy="920588"/>
      </dsp:txXfrm>
    </dsp:sp>
    <dsp:sp modelId="{21248B43-CCEF-445D-81CA-A3100F911FEC}">
      <dsp:nvSpPr>
        <dsp:cNvPr id="0" name=""/>
        <dsp:cNvSpPr/>
      </dsp:nvSpPr>
      <dsp:spPr>
        <a:xfrm>
          <a:off x="883056" y="1042009"/>
          <a:ext cx="1302512" cy="1302512"/>
        </a:xfrm>
        <a:prstGeom prst="gear6">
          <a:avLst/>
        </a:prstGeom>
        <a:gradFill rotWithShape="0">
          <a:gsLst>
            <a:gs pos="0">
              <a:schemeClr val="accent1">
                <a:shade val="80000"/>
                <a:hueOff val="173154"/>
                <a:satOff val="-9395"/>
                <a:lumOff val="14677"/>
                <a:alphaOff val="0"/>
                <a:tint val="100000"/>
                <a:shade val="100000"/>
                <a:satMod val="130000"/>
              </a:schemeClr>
            </a:gs>
            <a:gs pos="100000">
              <a:schemeClr val="accent1">
                <a:shade val="80000"/>
                <a:hueOff val="173154"/>
                <a:satOff val="-9395"/>
                <a:lumOff val="14677"/>
                <a:alphaOff val="0"/>
                <a:tint val="50000"/>
                <a:shade val="100000"/>
                <a:satMod val="350000"/>
              </a:schemeClr>
            </a:gs>
          </a:gsLst>
          <a:lin ang="16200000" scaled="0"/>
        </a:gradFill>
        <a:ln>
          <a:noFill/>
        </a:ln>
        <a:effectLst>
          <a:outerShdw blurRad="40000" dist="230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13970" tIns="13970" rIns="13970" bIns="13970" numCol="1" spcCol="1270" anchor="ctr" anchorCtr="0">
          <a:noAutofit/>
        </a:bodyPr>
        <a:lstStyle/>
        <a:p>
          <a:pPr lvl="0" algn="ctr" defTabSz="488950">
            <a:lnSpc>
              <a:spcPct val="90000"/>
            </a:lnSpc>
            <a:spcBef>
              <a:spcPct val="0"/>
            </a:spcBef>
            <a:spcAft>
              <a:spcPct val="35000"/>
            </a:spcAft>
          </a:pPr>
          <a:r>
            <a:rPr lang="en-US" sz="1100" kern="1200" dirty="0" smtClean="0">
              <a:solidFill>
                <a:schemeClr val="tx1"/>
              </a:solidFill>
            </a:rPr>
            <a:t>Listening Sessions </a:t>
          </a:r>
          <a:endParaRPr lang="en-US" sz="1100" kern="1200" dirty="0">
            <a:solidFill>
              <a:schemeClr val="tx1"/>
            </a:solidFill>
          </a:endParaRPr>
        </a:p>
      </dsp:txBody>
      <dsp:txXfrm>
        <a:off x="1210967" y="1371902"/>
        <a:ext cx="646690" cy="642726"/>
      </dsp:txXfrm>
    </dsp:sp>
    <dsp:sp modelId="{89D61A14-FEC0-448B-B551-A08CCAFA3F7E}">
      <dsp:nvSpPr>
        <dsp:cNvPr id="0" name=""/>
        <dsp:cNvSpPr/>
      </dsp:nvSpPr>
      <dsp:spPr>
        <a:xfrm rot="20700000">
          <a:off x="1612596" y="143409"/>
          <a:ext cx="1276195" cy="1276195"/>
        </a:xfrm>
        <a:prstGeom prst="gear6">
          <a:avLst/>
        </a:prstGeom>
        <a:gradFill rotWithShape="0">
          <a:gsLst>
            <a:gs pos="0">
              <a:schemeClr val="accent1">
                <a:shade val="80000"/>
                <a:hueOff val="346308"/>
                <a:satOff val="-18790"/>
                <a:lumOff val="29354"/>
                <a:alphaOff val="0"/>
                <a:tint val="100000"/>
                <a:shade val="100000"/>
                <a:satMod val="130000"/>
              </a:schemeClr>
            </a:gs>
            <a:gs pos="100000">
              <a:schemeClr val="accent1">
                <a:shade val="80000"/>
                <a:hueOff val="346308"/>
                <a:satOff val="-18790"/>
                <a:lumOff val="29354"/>
                <a:alphaOff val="0"/>
                <a:tint val="50000"/>
                <a:shade val="100000"/>
                <a:satMod val="350000"/>
              </a:schemeClr>
            </a:gs>
          </a:gsLst>
          <a:lin ang="16200000" scaled="0"/>
        </a:gradFill>
        <a:ln>
          <a:noFill/>
        </a:ln>
        <a:effectLst>
          <a:outerShdw blurRad="40000" dist="230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10160" tIns="10160" rIns="10160" bIns="10160" numCol="1" spcCol="1270" anchor="ctr" anchorCtr="0">
          <a:noAutofit/>
        </a:bodyPr>
        <a:lstStyle/>
        <a:p>
          <a:pPr lvl="0" algn="ctr" defTabSz="355600">
            <a:lnSpc>
              <a:spcPct val="90000"/>
            </a:lnSpc>
            <a:spcBef>
              <a:spcPct val="0"/>
            </a:spcBef>
            <a:spcAft>
              <a:spcPct val="35000"/>
            </a:spcAft>
          </a:pPr>
          <a:r>
            <a:rPr lang="en-US" sz="800" kern="1200" dirty="0" smtClean="0">
              <a:solidFill>
                <a:schemeClr val="tx1"/>
              </a:solidFill>
            </a:rPr>
            <a:t>Roundtables</a:t>
          </a:r>
          <a:r>
            <a:rPr lang="en-US" sz="800" kern="1200" dirty="0" smtClean="0"/>
            <a:t> </a:t>
          </a:r>
          <a:endParaRPr lang="en-US" sz="800" kern="1200" dirty="0"/>
        </a:p>
      </dsp:txBody>
      <dsp:txXfrm rot="-20700000">
        <a:off x="1892503" y="423316"/>
        <a:ext cx="716381" cy="716381"/>
      </dsp:txXfrm>
    </dsp:sp>
    <dsp:sp modelId="{8B008A3F-CEF8-4390-9E74-CD64DFEB130B}">
      <dsp:nvSpPr>
        <dsp:cNvPr id="0" name=""/>
        <dsp:cNvSpPr/>
      </dsp:nvSpPr>
      <dsp:spPr>
        <a:xfrm>
          <a:off x="1777331" y="1200726"/>
          <a:ext cx="2292421" cy="2292421"/>
        </a:xfrm>
        <a:prstGeom prst="circularArrow">
          <a:avLst>
            <a:gd name="adj1" fmla="val 4688"/>
            <a:gd name="adj2" fmla="val 299029"/>
            <a:gd name="adj3" fmla="val 2488736"/>
            <a:gd name="adj4" fmla="val 15921682"/>
            <a:gd name="adj5" fmla="val 5469"/>
          </a:avLst>
        </a:prstGeom>
        <a:gradFill rotWithShape="0">
          <a:gsLst>
            <a:gs pos="0">
              <a:schemeClr val="accent1">
                <a:shade val="90000"/>
                <a:hueOff val="0"/>
                <a:satOff val="0"/>
                <a:lumOff val="0"/>
                <a:alphaOff val="0"/>
                <a:tint val="100000"/>
                <a:shade val="100000"/>
                <a:satMod val="130000"/>
              </a:schemeClr>
            </a:gs>
            <a:gs pos="100000">
              <a:schemeClr val="accent1">
                <a:shade val="90000"/>
                <a:hueOff val="0"/>
                <a:satOff val="0"/>
                <a:lumOff val="0"/>
                <a:alphaOff val="0"/>
                <a:tint val="50000"/>
                <a:shade val="100000"/>
                <a:satMod val="350000"/>
              </a:schemeClr>
            </a:gs>
          </a:gsLst>
          <a:lin ang="16200000" scaled="0"/>
        </a:gradFill>
        <a:ln>
          <a:noFill/>
        </a:ln>
        <a:effectLst>
          <a:outerShdw blurRad="40000" dist="230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sp>
    <dsp:sp modelId="{F51706A2-F789-4359-B6D9-D48AD634110F}">
      <dsp:nvSpPr>
        <dsp:cNvPr id="0" name=""/>
        <dsp:cNvSpPr/>
      </dsp:nvSpPr>
      <dsp:spPr>
        <a:xfrm>
          <a:off x="652384" y="757838"/>
          <a:ext cx="1665587" cy="1665587"/>
        </a:xfrm>
        <a:prstGeom prst="leftCircularArrow">
          <a:avLst>
            <a:gd name="adj1" fmla="val 6452"/>
            <a:gd name="adj2" fmla="val 429999"/>
            <a:gd name="adj3" fmla="val 10489124"/>
            <a:gd name="adj4" fmla="val 14837806"/>
            <a:gd name="adj5" fmla="val 7527"/>
          </a:avLst>
        </a:prstGeom>
        <a:gradFill rotWithShape="0">
          <a:gsLst>
            <a:gs pos="0">
              <a:schemeClr val="accent1">
                <a:shade val="90000"/>
                <a:hueOff val="173158"/>
                <a:satOff val="-9215"/>
                <a:lumOff val="13481"/>
                <a:alphaOff val="0"/>
                <a:tint val="100000"/>
                <a:shade val="100000"/>
                <a:satMod val="130000"/>
              </a:schemeClr>
            </a:gs>
            <a:gs pos="100000">
              <a:schemeClr val="accent1">
                <a:shade val="90000"/>
                <a:hueOff val="173158"/>
                <a:satOff val="-9215"/>
                <a:lumOff val="13481"/>
                <a:alphaOff val="0"/>
                <a:tint val="50000"/>
                <a:shade val="100000"/>
                <a:satMod val="350000"/>
              </a:schemeClr>
            </a:gs>
          </a:gsLst>
          <a:lin ang="16200000" scaled="0"/>
        </a:gradFill>
        <a:ln>
          <a:noFill/>
        </a:ln>
        <a:effectLst>
          <a:outerShdw blurRad="40000" dist="230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sp>
    <dsp:sp modelId="{9BCBC5AF-929B-44D6-9517-BA59ECBEAA9E}">
      <dsp:nvSpPr>
        <dsp:cNvPr id="0" name=""/>
        <dsp:cNvSpPr/>
      </dsp:nvSpPr>
      <dsp:spPr>
        <a:xfrm>
          <a:off x="1317398" y="-132100"/>
          <a:ext cx="1795838" cy="1795838"/>
        </a:xfrm>
        <a:prstGeom prst="circularArrow">
          <a:avLst>
            <a:gd name="adj1" fmla="val 5984"/>
            <a:gd name="adj2" fmla="val 394124"/>
            <a:gd name="adj3" fmla="val 13313824"/>
            <a:gd name="adj4" fmla="val 10508221"/>
            <a:gd name="adj5" fmla="val 6981"/>
          </a:avLst>
        </a:prstGeom>
        <a:gradFill rotWithShape="0">
          <a:gsLst>
            <a:gs pos="0">
              <a:schemeClr val="accent1">
                <a:shade val="90000"/>
                <a:hueOff val="346317"/>
                <a:satOff val="-18431"/>
                <a:lumOff val="26962"/>
                <a:alphaOff val="0"/>
                <a:tint val="100000"/>
                <a:shade val="100000"/>
                <a:satMod val="130000"/>
              </a:schemeClr>
            </a:gs>
            <a:gs pos="100000">
              <a:schemeClr val="accent1">
                <a:shade val="90000"/>
                <a:hueOff val="346317"/>
                <a:satOff val="-18431"/>
                <a:lumOff val="26962"/>
                <a:alphaOff val="0"/>
                <a:tint val="50000"/>
                <a:shade val="100000"/>
                <a:satMod val="350000"/>
              </a:schemeClr>
            </a:gs>
          </a:gsLst>
          <a:lin ang="16200000" scaled="0"/>
        </a:gradFill>
        <a:ln>
          <a:noFill/>
        </a:ln>
        <a:effectLst>
          <a:outerShdw blurRad="40000" dist="230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sp>
  </dsp:spTree>
</dsp:drawing>
</file>

<file path=ppt/diagrams/layout1.xml><?xml version="1.0" encoding="utf-8"?>
<dgm:layoutDef xmlns:dgm="http://schemas.openxmlformats.org/drawingml/2006/diagram" xmlns:a="http://schemas.openxmlformats.org/drawingml/2006/main" uniqueId="urn:microsoft.com/office/officeart/2005/8/layout/radial2">
  <dgm:title val=""/>
  <dgm:desc val=""/>
  <dgm:catLst>
    <dgm:cat type="relationship" pri="20000"/>
    <dgm:cat type="convert" pri="9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3">
          <dgm:prSet phldr="1"/>
        </dgm:pt>
        <dgm:pt modelId="31">
          <dgm:prSet phldr="1"/>
        </dgm:pt>
        <dgm:pt modelId="32">
          <dgm:prSet phldr="1"/>
        </dgm:pt>
      </dgm:ptLst>
      <dgm:cxnLst>
        <dgm:cxn modelId="4" srcId="0" destId="1" srcOrd="0" destOrd="0"/>
        <dgm:cxn modelId="5" srcId="0" destId="2" srcOrd="1" destOrd="0"/>
        <dgm:cxn modelId="6" srcId="0" destId="3" srcOrd="2" destOrd="0"/>
        <dgm:cxn modelId="13" srcId="1" destId="11" srcOrd="0" destOrd="0"/>
        <dgm:cxn modelId="14" srcId="1" destId="12" srcOrd="1" destOrd="0"/>
        <dgm:cxn modelId="23" srcId="2" destId="21" srcOrd="0" destOrd="0"/>
        <dgm:cxn modelId="24" srcId="2" destId="22" srcOrd="1" destOrd="0"/>
        <dgm:cxn modelId="33" srcId="3" destId="31" srcOrd="0" destOrd="0"/>
        <dgm:cxn modelId="34" srcId="3" destId="32" srcOrd="1"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composite">
    <dgm:varLst>
      <dgm:chMax val="5"/>
      <dgm:dir/>
      <dgm:animLvl val="ctr"/>
      <dgm:resizeHandles val="exact"/>
    </dgm:varLst>
    <dgm:alg type="composite"/>
    <dgm:shape xmlns:r="http://schemas.openxmlformats.org/officeDocument/2006/relationships" r:blip="">
      <dgm:adjLst/>
    </dgm:shape>
    <dgm:presOf/>
    <dgm:constrLst>
      <dgm:constr type="w" for="ch" forName="cycle" refType="w"/>
      <dgm:constr type="h" for="ch" forName="cycle" refType="h"/>
    </dgm:constrLst>
    <dgm:ruleLst/>
    <dgm:layoutNode name="cycle">
      <dgm:choose name="Name0">
        <dgm:if name="Name1" func="var" arg="dir" op="equ" val="norm">
          <dgm:choose name="Name2">
            <dgm:if name="Name3" axis="ch" ptType="node" func="cnt" op="lte" val="1">
              <dgm:alg type="cycle">
                <dgm:param type="stAng" val="90"/>
                <dgm:param type="spanAng" val="360"/>
                <dgm:param type="ctrShpMap" val="fNode"/>
              </dgm:alg>
            </dgm:if>
            <dgm:if name="Name4" axis="ch" ptType="node" func="cnt" op="equ" val="2">
              <dgm:alg type="cycle">
                <dgm:param type="stAng" val="70"/>
                <dgm:param type="spanAng" val="40"/>
                <dgm:param type="ctrShpMap" val="fNode"/>
              </dgm:alg>
            </dgm:if>
            <dgm:if name="Name5" axis="ch" ptType="node" func="cnt" op="equ" val="3">
              <dgm:alg type="cycle">
                <dgm:param type="stAng" val="60"/>
                <dgm:param type="spanAng" val="60"/>
                <dgm:param type="ctrShpMap" val="fNode"/>
              </dgm:alg>
            </dgm:if>
            <dgm:else name="Name6">
              <dgm:alg type="cycle">
                <dgm:param type="stAng" val="45"/>
                <dgm:param type="spanAng" val="90"/>
                <dgm:param type="ctrShpMap" val="fNode"/>
              </dgm:alg>
            </dgm:else>
          </dgm:choose>
        </dgm:if>
        <dgm:else name="Name7">
          <dgm:choose name="Name8">
            <dgm:if name="Name9" axis="ch" ptType="node" func="cnt" op="lte" val="1">
              <dgm:alg type="cycle">
                <dgm:param type="stAng" val="-90"/>
                <dgm:param type="spanAng" val="-360"/>
                <dgm:param type="ctrShpMap" val="fNode"/>
              </dgm:alg>
            </dgm:if>
            <dgm:if name="Name10" axis="ch" ptType="node" func="cnt" op="equ" val="2">
              <dgm:alg type="cycle">
                <dgm:param type="stAng" val="-70"/>
                <dgm:param type="spanAng" val="-40"/>
                <dgm:param type="ctrShpMap" val="fNode"/>
              </dgm:alg>
            </dgm:if>
            <dgm:if name="Name11" axis="ch" ptType="node" func="cnt" op="equ" val="3">
              <dgm:alg type="cycle">
                <dgm:param type="stAng" val="-60"/>
                <dgm:param type="spanAng" val="-60"/>
                <dgm:param type="ctrShpMap" val="fNode"/>
              </dgm:alg>
            </dgm:if>
            <dgm:else name="Name12">
              <dgm:alg type="cycle">
                <dgm:param type="stAng" val="-45"/>
                <dgm:param type="spanAng" val="-90"/>
                <dgm:param type="ctrShpMap" val="fNode"/>
              </dgm:alg>
            </dgm:else>
          </dgm:choose>
        </dgm:else>
      </dgm:choose>
      <dgm:shape xmlns:r="http://schemas.openxmlformats.org/officeDocument/2006/relationships" r:blip="">
        <dgm:adjLst/>
      </dgm:shape>
      <dgm:presOf/>
      <dgm:constrLst>
        <dgm:constr type="sp" val="20"/>
        <dgm:constr type="w" for="ch" forName="centerShape" refType="w"/>
        <dgm:constr type="w" for="ch" forName="node" refType="w" refFor="ch" refForName="centerShape" fact="1.5"/>
        <dgm:constr type="sibSp" refType="w" refFor="ch" refForName="centerShape" op="equ" fact="0.08"/>
        <dgm:constr type="primFontSz" for="des" forName="parentNode" op="equ" val="65"/>
        <dgm:constr type="secFontSz" for="des" forName="childNode" op="equ" val="65"/>
      </dgm:constrLst>
      <dgm:ruleLst/>
      <dgm:choose name="Name13">
        <dgm:if name="Name14" axis="ch" ptType="node" hideLastTrans="0" func="cnt" op="gte" val="1">
          <dgm:layoutNode name="centerShape" styleLbl="node0">
            <dgm:alg type="composite"/>
            <dgm:shape xmlns:r="http://schemas.openxmlformats.org/officeDocument/2006/relationships" r:blip="">
              <dgm:adjLst/>
            </dgm:shape>
            <dgm:presOf axis="ch" ptType="node" cnt="1"/>
            <dgm:constrLst>
              <dgm:constr type="w" for="ch" forName="connSite" refType="w" fact="0.7"/>
              <dgm:constr type="h" for="ch" forName="connSite" refType="w" fact="0.7"/>
              <dgm:constr type="ctrX" for="ch" forName="connSite" refType="w" fact="0.5"/>
              <dgm:constr type="ctrY" for="ch" forName="connSite" refType="h" fact="0.5"/>
              <dgm:constr type="w" for="ch" forName="visible" refType="w"/>
              <dgm:constr type="h" for="ch" forName="visible" refType="w"/>
              <dgm:constr type="ctrX" for="ch" forName="visible" refType="w" fact="0.5"/>
              <dgm:constr type="ctrY" for="ch" forName="visible" refType="h" fact="0.5"/>
            </dgm:constrLst>
            <dgm:ruleLst/>
            <dgm:layoutNode name="connSite">
              <dgm:alg type="sp"/>
              <dgm:shape xmlns:r="http://schemas.openxmlformats.org/officeDocument/2006/relationships" type="ellipse" r:blip="" hideGeom="1">
                <dgm:adjLst/>
              </dgm:shape>
              <dgm:presOf/>
              <dgm:constrLst/>
              <dgm:ruleLst/>
            </dgm:layoutNode>
            <dgm:layoutNode name="visible">
              <dgm:alg type="sp"/>
              <dgm:shape xmlns:r="http://schemas.openxmlformats.org/officeDocument/2006/relationships" type="ellipse" r:blip="" blipPhldr="1">
                <dgm:adjLst/>
              </dgm:shape>
              <dgm:presOf/>
              <dgm:constrLst/>
              <dgm:ruleLst/>
            </dgm:layoutNode>
          </dgm:layoutNode>
        </dgm:if>
        <dgm:else name="Name15"/>
      </dgm:choose>
      <dgm:forEach name="Name16" axis="ch">
        <dgm:forEach name="Name17" axis="self" ptType="node">
          <dgm:layoutNode name="node">
            <dgm:alg type="composite"/>
            <dgm:shape xmlns:r="http://schemas.openxmlformats.org/officeDocument/2006/relationships" r:blip="">
              <dgm:adjLst/>
            </dgm:shape>
            <dgm:presOf/>
            <dgm:choose name="Name18">
              <dgm:if name="Name19" func="var" arg="dir" op="equ" val="norm">
                <dgm:constrLst>
                  <dgm:constr type="t" for="ch" forName="parentNode"/>
                  <dgm:constr type="l" for="ch" forName="parentNode"/>
                  <dgm:constr type="w" for="ch" forName="parentNode" refType="w" fact="0.4"/>
                  <dgm:constr type="h" for="ch" forName="parentNode" refType="w" refFor="ch" refForName="parentNode" op="equ"/>
                  <dgm:constr type="ctrY" for="ch" forName="childNode" refType="h" refFor="ch" refForName="parentNode" fact="0.5"/>
                  <dgm:constr type="l" for="ch" forName="childNode" refType="w" refFor="ch" refForName="parentNode" op="equ" fact="1.1"/>
                  <dgm:constr type="w" for="ch" forName="childNode" refType="w" fact="0.6"/>
                  <dgm:constr type="h" for="ch" forName="childNode" refType="h" refFor="ch" refForName="parentNode"/>
                </dgm:constrLst>
              </dgm:if>
              <dgm:else name="Name20">
                <dgm:constrLst>
                  <dgm:constr type="t" for="ch" forName="parentNode"/>
                  <dgm:constr type="r" for="ch" forName="parentNode" refType="w"/>
                  <dgm:constr type="w" for="ch" forName="parentNode" refType="w" fact="0.4"/>
                  <dgm:constr type="h" for="ch" forName="parentNode" refType="w" refFor="ch" refForName="parentNode" op="equ"/>
                  <dgm:constr type="ctrY" for="ch" forName="childNode" refType="h" refFor="ch" refForName="parentNode" fact="0.5"/>
                  <dgm:constr type="l" for="ch" forName="childNode"/>
                  <dgm:constr type="w" for="ch" forName="childNode" refType="w" fact="0.6"/>
                  <dgm:constr type="h" for="ch" forName="childNode" refType="h" refFor="ch" refForName="parentNode"/>
                </dgm:constrLst>
              </dgm:else>
            </dgm:choose>
            <dgm:ruleLst/>
            <dgm:layoutNode name="parentNode" styleLbl="node1">
              <dgm:varLst>
                <dgm:chMax val="1"/>
                <dgm:bulletEnabled val="1"/>
              </dgm:varLst>
              <dgm:alg type="tx"/>
              <dgm:shape xmlns:r="http://schemas.openxmlformats.org/officeDocument/2006/relationships" type="ellipse" r:blip="">
                <dgm:adjLst/>
              </dgm:shape>
              <dgm:presOf axis="self"/>
              <dgm:constrLst>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layoutNode name="childNode" styleLbl="revTx" moveWith="parentNode">
              <dgm:varLst>
                <dgm:bulletEnabled val="1"/>
              </dgm:varLst>
              <dgm:alg type="tx">
                <dgm:param type="txAnchorVertCh" val="mid"/>
                <dgm:param type="stBulletLvl" val="1"/>
              </dgm:alg>
              <dgm:choose name="Name21">
                <dgm:if name="Name22" axis="ch" ptType="node" func="cnt" op="gte" val="1">
                  <dgm:shape xmlns:r="http://schemas.openxmlformats.org/officeDocument/2006/relationships" type="rect" r:blip="">
                    <dgm:adjLst/>
                  </dgm:shape>
                </dgm:if>
                <dgm:else name="Name23">
                  <dgm:shape xmlns:r="http://schemas.openxmlformats.org/officeDocument/2006/relationships" type="rect" r:blip="" hideGeom="1">
                    <dgm:adjLst/>
                  </dgm:shape>
                </dgm:else>
              </dgm:choose>
              <dgm:presOf axis="des" ptType="node"/>
              <dgm:constrLst>
                <dgm:constr type="tMarg"/>
                <dgm:constr type="bMarg"/>
                <dgm:constr type="lMarg"/>
                <dgm:constr type="rMarg"/>
              </dgm:constrLst>
              <dgm:ruleLst>
                <dgm:rule type="secFontSz" val="5" fact="NaN" max="NaN"/>
              </dgm:ruleLst>
            </dgm:layoutNode>
          </dgm:layoutNode>
        </dgm:forEach>
        <dgm:forEach name="Name24" axis="self" ptType="parTrans" cnt="1">
          <dgm:layoutNode name="Name25">
            <dgm:alg type="conn">
              <dgm:param type="dim" val="1D"/>
              <dgm:param type="endSty" val="noArr"/>
              <dgm:param type="begPts" val="auto"/>
              <dgm:param type="endPts" val="auto"/>
              <dgm:param type="srcNode" val="connSite"/>
              <dgm:param type="dstNode" val="parentNode"/>
            </dgm:alg>
            <dgm:shape xmlns:r="http://schemas.openxmlformats.org/officeDocument/2006/relationships" type="conn" r:blip="" zOrderOff="-99">
              <dgm:adjLst/>
            </dgm:shape>
            <dgm:presOf axis="self"/>
            <dgm:constrLst>
              <dgm:constr type="connDist"/>
              <dgm:constr type="w" val="1"/>
              <dgm:constr type="h" val="5"/>
              <dgm:constr type="begPad"/>
              <dgm:constr type="endPad"/>
            </dgm:constrLst>
            <dgm:ruleLst/>
          </dgm:layoutNode>
        </dgm:forEach>
      </dgm:forEach>
    </dgm:layoutNode>
  </dgm:layoutNode>
</dgm:layoutDef>
</file>

<file path=ppt/diagrams/layout2.xml><?xml version="1.0" encoding="utf-8"?>
<dgm:layoutDef xmlns:dgm="http://schemas.openxmlformats.org/drawingml/2006/diagram" xmlns:a="http://schemas.openxmlformats.org/drawingml/2006/main" uniqueId="urn:microsoft.com/office/officeart/2005/8/layout/gear1">
  <dgm:title val=""/>
  <dgm:desc val=""/>
  <dgm:catLst>
    <dgm:cat type="relationship" pri="3000"/>
    <dgm:cat type="process" pri="28000"/>
    <dgm:cat type="cycle" pri="14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useDef="1">
    <dgm:dataModel>
      <dgm:ptLst/>
      <dgm:bg/>
      <dgm:whole/>
    </dgm:dataModel>
  </dgm:clrData>
  <dgm:layoutNode name="composite">
    <dgm:varLst>
      <dgm:chMax val="3"/>
      <dgm:animLvl val="lvl"/>
      <dgm:resizeHandles val="exact"/>
    </dgm:varLst>
    <dgm:alg type="composite">
      <dgm:param type="ar" val="1"/>
    </dgm:alg>
    <dgm:shape xmlns:r="http://schemas.openxmlformats.org/officeDocument/2006/relationships" r:blip="">
      <dgm:adjLst/>
    </dgm:shape>
    <dgm:presOf/>
    <dgm:choose name="Name0">
      <dgm:if name="Name1" axis="ch" ptType="node" func="cnt" op="lte" val="1">
        <dgm:constrLst>
          <dgm:constr type="primFontSz" for="ch" ptType="node" op="equ" val="65"/>
          <dgm:constr type="w" for="ch" forName="gear1" refType="w" fact="0.55"/>
          <dgm:constr type="h" for="ch" forName="gear1" refType="w" fact="0.55"/>
          <dgm:constr type="l" for="ch" forName="gear1" refType="w" fact="0.05"/>
          <dgm:constr type="t" for="ch" forName="gear1" refType="w" fact="0.05"/>
          <dgm:constr type="w" for="ch" forName="gear1srcNode" val="1"/>
          <dgm:constr type="h" for="ch" forName="gear1srcNode" val="1"/>
          <dgm:constr type="l" for="ch" forName="gear1srcNode" refType="w" fact="0.32"/>
          <dgm:constr type="t" for="ch" forName="gear1srcNode"/>
          <dgm:constr type="w" for="ch" forName="gear1dstNode" val="1"/>
          <dgm:constr type="h" for="ch" forName="gear1dstNode" val="1"/>
          <dgm:constr type="r" for="ch" forName="gear1dstNode" refType="w" fact="0.58"/>
          <dgm:constr type="t" for="ch" forName="gear1dstNode" refType="h" fact="0.55"/>
          <dgm:constr type="diam" for="des" forName="connector1" refType="w" refFor="ch" refForName="gear1" op="equ" fact="1.1"/>
          <dgm:constr type="h" for="des" forName="connector1" refType="w" refFor="ch" refForName="gear1" op="equ" fact="0.1"/>
          <dgm:constr type="w" for="ch" forName="gear1ch" refType="w" fact="0.35"/>
          <dgm:constr type="h" for="ch" forName="gear1ch" refType="w" refFor="ch" refForName="gear1ch" fact="0.6"/>
          <dgm:constr type="l" for="ch" forName="gear1ch"/>
          <dgm:constr type="b" for="ch" forName="gear1ch" refType="h" fact="0.6"/>
        </dgm:constrLst>
      </dgm:if>
      <dgm:if name="Name2" axis="ch" ptType="node" func="cnt" op="equ" val="2">
        <dgm:constrLst>
          <dgm:constr type="primFontSz" for="ch" ptType="node" op="equ" val="65"/>
          <dgm:constr type="w" for="ch" forName="gear1" refType="w" fact="0.55"/>
          <dgm:constr type="h" for="ch" forName="gear1" refType="w" fact="0.55"/>
          <dgm:constr type="l" for="ch" forName="gear1" refType="w" fact="0.45"/>
          <dgm:constr type="t" for="ch" forName="gear1" refType="w" fact="0.25"/>
          <dgm:constr type="w" for="ch" forName="gear1srcNode" val="1"/>
          <dgm:constr type="h" for="ch" forName="gear1srcNode" val="1"/>
          <dgm:constr type="l" for="ch" forName="gear1srcNode" refType="w" fact="0.72"/>
          <dgm:constr type="t" for="ch" forName="gear1srcNode" refType="w" fact="0.2"/>
          <dgm:constr type="w" for="ch" forName="gear1dstNode" val="1"/>
          <dgm:constr type="h" for="ch" forName="gear1dstNode" val="1"/>
          <dgm:constr type="r" for="ch" forName="gear1dstNode" refType="w" fact="0.98"/>
          <dgm:constr type="t" for="ch" forName="gear1dstNode" refType="h" fact="0.75"/>
          <dgm:constr type="diam" for="des" forName="connector1" refType="w" refFor="ch" refForName="gear1" op="equ" fact="1.1"/>
          <dgm:constr type="h" for="des" forName="connector1" refType="w" refFor="ch" refForName="gear1" op="equ" fact="0.1"/>
          <dgm:constr type="w" for="ch" forName="gear1ch" refType="w" fact="0.35"/>
          <dgm:constr type="h" for="ch" forName="gear1ch" refType="w" refFor="ch" refForName="gear1ch" fact="0.6"/>
          <dgm:constr type="l" for="ch" forName="gear1ch" refType="w" fact="0.38"/>
          <dgm:constr type="b" for="ch" forName="gear1ch" refType="w" fact="0.8"/>
          <dgm:constr type="w" for="ch" forName="gear2" refType="w" fact="0.4"/>
          <dgm:constr type="h" for="ch" forName="gear2" refType="w" fact="0.4"/>
          <dgm:constr type="l" for="ch" forName="gear2" refType="w" fact="0.13"/>
          <dgm:constr type="t" for="ch" forName="gear2" refType="w" fact="0.12"/>
          <dgm:constr type="w" for="ch" forName="gear2srcNode" val="1"/>
          <dgm:constr type="h" for="ch" forName="gear2srcNode" val="1"/>
          <dgm:constr type="l" for="ch" forName="gear2srcNode" refType="w" fact="0.23"/>
          <dgm:constr type="t" for="ch" forName="gear2srcNode" refType="w" fact="0.08"/>
          <dgm:constr type="w" for="ch" forName="gear2dstNode" val="1"/>
          <dgm:constr type="h" for="ch" forName="gear2dstNode" val="1"/>
          <dgm:constr type="l" for="ch" forName="gear2dstNode" refType="w" fact="0.1"/>
          <dgm:constr type="t" for="ch" forName="gear2dstNode" refType="h" fact="0.33"/>
          <dgm:constr type="diam" for="des" forName="connector2" refType="w" refFor="ch" refForName="gear2" op="equ" fact="-1.1"/>
          <dgm:constr type="h" for="des" forName="connector2" refType="w" refFor="ch" refForName="gear1" op="equ" fact="0.1"/>
          <dgm:constr type="w" for="ch" forName="gear2ch" refType="w" fact="0.35"/>
          <dgm:constr type="h" for="ch" forName="gear2ch" refType="w" refFor="ch" refForName="gear2ch" fact="0.6"/>
          <dgm:constr type="l" for="ch" forName="gear2ch" refType="w" fact="0.34"/>
          <dgm:constr type="t" for="ch" forName="gear2ch" refType="w" fact="0.04"/>
        </dgm:constrLst>
      </dgm:if>
      <dgm:else name="Name3">
        <dgm:constrLst>
          <dgm:constr type="primFontSz" for="ch" ptType="node" op="equ" val="65"/>
          <dgm:constr type="w" for="ch" forName="gear1" refType="w" fact="0.55"/>
          <dgm:constr type="h" for="ch" forName="gear1" refType="w" fact="0.55"/>
          <dgm:constr type="l" for="ch" forName="gear1" refType="w" fact="0.45"/>
          <dgm:constr type="t" for="ch" forName="gear1" refType="w" fact="0.45"/>
          <dgm:constr type="w" for="ch" forName="gear1srcNode" val="1"/>
          <dgm:constr type="h" for="ch" forName="gear1srcNode" val="1"/>
          <dgm:constr type="l" for="ch" forName="gear1srcNode" refType="w" fact="0.72"/>
          <dgm:constr type="t" for="ch" forName="gear1srcNode" refType="w" fact="0.4"/>
          <dgm:constr type="w" for="ch" forName="gear1dstNode" val="1"/>
          <dgm:constr type="h" for="ch" forName="gear1dstNode" val="1"/>
          <dgm:constr type="r" for="ch" forName="gear1dstNode" refType="w" fact="0.98"/>
          <dgm:constr type="t" for="ch" forName="gear1dstNode" refType="h" fact="0.95"/>
          <dgm:constr type="diam" for="des" forName="connector1" refType="w" refFor="ch" refForName="gear1" op="equ" fact="1.15"/>
          <dgm:constr type="h" for="des" forName="connector1" refType="w" refFor="ch" refForName="gear1" op="equ" fact="0.1"/>
          <dgm:constr type="w" for="ch" forName="gear1ch" refType="w" fact="0.35"/>
          <dgm:constr type="h" for="ch" forName="gear1ch" refType="w" refFor="ch" refForName="gear1ch" fact="0.6"/>
          <dgm:constr type="l" for="ch" forName="gear1ch" refType="w" fact="0.38"/>
          <dgm:constr type="b" for="ch" forName="gear1ch" refType="h"/>
          <dgm:constr type="w" for="ch" forName="gear2" refType="w" fact="0.4"/>
          <dgm:constr type="h" for="ch" forName="gear2" refType="w" fact="0.4"/>
          <dgm:constr type="l" for="ch" forName="gear2" refType="w" fact="0.13"/>
          <dgm:constr type="t" for="ch" forName="gear2" refType="w" fact="0.32"/>
          <dgm:constr type="w" for="ch" forName="gear2srcNode" val="1"/>
          <dgm:constr type="h" for="ch" forName="gear2srcNode" val="1"/>
          <dgm:constr type="l" for="ch" forName="gear2srcNode" refType="w" fact="0.23"/>
          <dgm:constr type="t" for="ch" forName="gear2srcNode" refType="w" fact="0.28"/>
          <dgm:constr type="w" for="ch" forName="gear2dstNode" val="1"/>
          <dgm:constr type="h" for="ch" forName="gear2dstNode" val="1"/>
          <dgm:constr type="l" for="ch" forName="gear2dstNode" refType="w" fact="0.1"/>
          <dgm:constr type="t" for="ch" forName="gear2dstNode" refType="h" fact="0.53"/>
          <dgm:constr type="diam" for="des" forName="connector2" refType="w" refFor="ch" refForName="gear2" op="equ" fact="-1.1"/>
          <dgm:constr type="h" for="des" forName="connector2" refType="w" refFor="ch" refForName="gear1" op="equ" fact="0.1"/>
          <dgm:constr type="w" for="ch" forName="gear2ch" refType="w" fact="0.35"/>
          <dgm:constr type="h" for="ch" forName="gear2ch" refType="w" refFor="ch" refForName="gear2ch" fact="0.6"/>
          <dgm:constr type="l" for="ch" forName="gear2ch"/>
          <dgm:constr type="t" for="ch" forName="gear2ch" refType="w" fact="0.58"/>
          <dgm:constr type="w" for="ch" forName="gear3" refType="w" fact="0.48"/>
          <dgm:constr type="h" for="ch" forName="gear3" refType="w" fact="0.48"/>
          <dgm:constr type="l" for="ch" forName="gear3" refType="w" fact="0.31"/>
          <dgm:constr type="t" for="ch" forName="gear3"/>
          <dgm:constr type="w" for="ch" forName="gear3tx" refType="w" fact="0.22"/>
          <dgm:constr type="h" for="ch" forName="gear3tx" refType="w" fact="0.22"/>
          <dgm:constr type="ctrX" for="ch" forName="gear3tx" refType="ctrX" refFor="ch" refForName="gear3"/>
          <dgm:constr type="ctrY" for="ch" forName="gear3tx" refType="ctrY" refFor="ch" refForName="gear3"/>
          <dgm:constr type="w" for="ch" forName="gear3srcNode" val="1"/>
          <dgm:constr type="h" for="ch" forName="gear3srcNode" val="1"/>
          <dgm:constr type="l" for="ch" forName="gear3srcNode" refType="w" fact="0.3"/>
          <dgm:constr type="t" for="ch" forName="gear3srcNode" refType="w" fact="0.25"/>
          <dgm:constr type="w" for="ch" forName="gear3dstNode" val="1"/>
          <dgm:constr type="h" for="ch" forName="gear3dstNode" val="1"/>
          <dgm:constr type="l" for="ch" forName="gear3dstNode" refType="w" fact="0.38"/>
          <dgm:constr type="t" for="ch" forName="gear3dstNode" refType="h" fact="0.05"/>
          <dgm:constr type="diam" for="des" forName="connector3" refType="w" refFor="ch" refForName="gear3" op="equ"/>
          <dgm:constr type="h" for="des" forName="connector3" refType="w" refFor="ch" refForName="gear1" op="equ" fact="0.1"/>
          <dgm:constr type="w" for="ch" forName="gear3ch" refType="w" fact="0.35"/>
          <dgm:constr type="h" for="ch" forName="gear3ch" refType="w" refFor="ch" refForName="gear3ch" fact="0.6"/>
          <dgm:constr type="l" for="ch" forName="gear3ch" refType="w" fact="0.65"/>
          <dgm:constr type="t" for="ch" forName="gear3ch" refType="h" fact="0.13"/>
        </dgm:constrLst>
      </dgm:else>
    </dgm:choose>
    <dgm:ruleLst/>
    <dgm:forEach name="Name4" axis="ch" ptType="node" cnt="1">
      <dgm:layoutNode name="gear1" styleLbl="node1">
        <dgm:varLst>
          <dgm:chMax val="1"/>
          <dgm:bulletEnabled val="1"/>
        </dgm:varLst>
        <dgm:alg type="tx">
          <dgm:param type="txAnchorVertCh" val="mid"/>
        </dgm:alg>
        <dgm:shape xmlns:r="http://schemas.openxmlformats.org/officeDocument/2006/relationships" type="gear9" r:blip="">
          <dgm:adjLst/>
        </dgm:shape>
        <dgm:presOf axis="self"/>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layoutNode name="gear1srcNode">
        <dgm:alg type="sp"/>
        <dgm:shape xmlns:r="http://schemas.openxmlformats.org/officeDocument/2006/relationships" type="rect" r:blip="" hideGeom="1">
          <dgm:adjLst/>
        </dgm:shape>
        <dgm:presOf axis="self"/>
        <dgm:constrLst/>
        <dgm:ruleLst/>
      </dgm:layoutNode>
      <dgm:layoutNode name="gear1dstNode">
        <dgm:alg type="sp"/>
        <dgm:shape xmlns:r="http://schemas.openxmlformats.org/officeDocument/2006/relationships" type="rect" r:blip="" hideGeom="1">
          <dgm:adjLst/>
        </dgm:shape>
        <dgm:presOf axis="self"/>
        <dgm:constrLst/>
        <dgm:ruleLst/>
      </dgm:layoutNode>
      <dgm:choose name="Name5">
        <dgm:if name="Name6" axis="ch" ptType="node" func="cnt" op="gte" val="1">
          <dgm:layoutNode name="gear1ch" styleLbl="fgAcc1">
            <dgm:varLst>
              <dgm:chMax val="0"/>
              <dgm:bulletEnabled val="1"/>
            </dgm:varLst>
            <dgm:alg type="tx">
              <dgm:param type="stBulletLvl" val="1"/>
            </dgm:alg>
            <dgm:shape xmlns:r="http://schemas.openxmlformats.org/officeDocument/2006/relationships" type="roundRect" r:blip="">
              <dgm:adjLst>
                <dgm:adj idx="1" val="0.1"/>
              </dgm:adjLst>
            </dgm:shape>
            <dgm:presOf axis="des" ptType="nod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if>
        <dgm:else name="Name7"/>
      </dgm:choose>
    </dgm:forEach>
    <dgm:forEach name="Name8" axis="ch" ptType="node" st="2" cnt="1">
      <dgm:layoutNode name="gear2" styleLbl="node1">
        <dgm:varLst>
          <dgm:chMax val="1"/>
          <dgm:bulletEnabled val="1"/>
        </dgm:varLst>
        <dgm:alg type="tx">
          <dgm:param type="txAnchorVertCh" val="mid"/>
        </dgm:alg>
        <dgm:shape xmlns:r="http://schemas.openxmlformats.org/officeDocument/2006/relationships" type="gear6" r:blip="">
          <dgm:adjLst/>
        </dgm:shape>
        <dgm:presOf axis="self"/>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layoutNode name="gear2srcNode">
        <dgm:alg type="sp"/>
        <dgm:shape xmlns:r="http://schemas.openxmlformats.org/officeDocument/2006/relationships" type="rect" r:blip="" hideGeom="1">
          <dgm:adjLst/>
        </dgm:shape>
        <dgm:presOf axis="self"/>
        <dgm:constrLst/>
        <dgm:ruleLst/>
      </dgm:layoutNode>
      <dgm:layoutNode name="gear2dstNode">
        <dgm:alg type="sp"/>
        <dgm:shape xmlns:r="http://schemas.openxmlformats.org/officeDocument/2006/relationships" type="rect" r:blip="" hideGeom="1">
          <dgm:adjLst/>
        </dgm:shape>
        <dgm:presOf axis="self"/>
        <dgm:constrLst/>
        <dgm:ruleLst/>
      </dgm:layoutNode>
      <dgm:choose name="Name9">
        <dgm:if name="Name10" axis="ch" ptType="node" func="cnt" op="gte" val="1">
          <dgm:layoutNode name="gear2ch" styleLbl="fgAcc1">
            <dgm:varLst>
              <dgm:chMax val="0"/>
              <dgm:bulletEnabled val="1"/>
            </dgm:varLst>
            <dgm:alg type="tx">
              <dgm:param type="stBulletLvl" val="1"/>
            </dgm:alg>
            <dgm:shape xmlns:r="http://schemas.openxmlformats.org/officeDocument/2006/relationships" type="roundRect" r:blip="">
              <dgm:adjLst>
                <dgm:adj idx="1" val="0.1"/>
              </dgm:adjLst>
            </dgm:shape>
            <dgm:presOf axis="des" ptType="nod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if>
        <dgm:else name="Name11"/>
      </dgm:choose>
    </dgm:forEach>
    <dgm:forEach name="Name12" axis="ch" ptType="node" st="3" cnt="1">
      <dgm:layoutNode name="gear3" styleLbl="node1">
        <dgm:alg type="sp"/>
        <dgm:shape xmlns:r="http://schemas.openxmlformats.org/officeDocument/2006/relationships" rot="-15" type="gear6" r:blip="">
          <dgm:adjLst/>
        </dgm:shape>
        <dgm:presOf axis="self"/>
        <dgm:constrLst/>
        <dgm:ruleLst/>
      </dgm:layoutNode>
      <dgm:layoutNode name="gear3tx" styleLbl="node1">
        <dgm:varLst>
          <dgm:chMax val="1"/>
          <dgm:bulletEnabled val="1"/>
        </dgm:varLst>
        <dgm:alg type="tx">
          <dgm:param type="txAnchorVertCh" val="mid"/>
        </dgm:alg>
        <dgm:shape xmlns:r="http://schemas.openxmlformats.org/officeDocument/2006/relationships" type="rect" r:blip="" hideGeom="1">
          <dgm:adjLst/>
        </dgm:shape>
        <dgm:presOf axis="self"/>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layoutNode name="gear3srcNode">
        <dgm:alg type="sp"/>
        <dgm:shape xmlns:r="http://schemas.openxmlformats.org/officeDocument/2006/relationships" type="rect" r:blip="" hideGeom="1">
          <dgm:adjLst/>
        </dgm:shape>
        <dgm:presOf axis="self"/>
        <dgm:constrLst/>
        <dgm:ruleLst/>
      </dgm:layoutNode>
      <dgm:layoutNode name="gear3dstNode">
        <dgm:alg type="sp"/>
        <dgm:shape xmlns:r="http://schemas.openxmlformats.org/officeDocument/2006/relationships" type="rect" r:blip="" hideGeom="1">
          <dgm:adjLst/>
        </dgm:shape>
        <dgm:presOf axis="self"/>
        <dgm:constrLst/>
        <dgm:ruleLst/>
      </dgm:layoutNode>
      <dgm:choose name="Name13">
        <dgm:if name="Name14" axis="ch" ptType="node" func="cnt" op="gte" val="1">
          <dgm:layoutNode name="gear3ch" styleLbl="fgAcc1">
            <dgm:varLst>
              <dgm:chMax val="0"/>
              <dgm:bulletEnabled val="1"/>
            </dgm:varLst>
            <dgm:alg type="tx">
              <dgm:param type="stBulletLvl" val="1"/>
            </dgm:alg>
            <dgm:shape xmlns:r="http://schemas.openxmlformats.org/officeDocument/2006/relationships" type="roundRect" r:blip="">
              <dgm:adjLst>
                <dgm:adj idx="1" val="0.1"/>
              </dgm:adjLst>
            </dgm:shape>
            <dgm:presOf axis="des" ptType="nod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if>
        <dgm:else name="Name15"/>
      </dgm:choose>
    </dgm:forEach>
    <dgm:forEach name="Name16" axis="ch" ptType="sibTrans" hideLastTrans="0" cnt="1">
      <dgm:layoutNode name="connector1" styleLbl="sibTrans2D1">
        <dgm:alg type="conn">
          <dgm:param type="connRout" val="curve"/>
          <dgm:param type="srcNode" val="gear1srcNode"/>
          <dgm:param type="dstNode" val="gear1dstNode"/>
          <dgm:param type="begPts" val="midR"/>
          <dgm:param type="endPts" val="tCtr"/>
        </dgm:alg>
        <dgm:shape xmlns:r="http://schemas.openxmlformats.org/officeDocument/2006/relationships" type="conn" r:blip="">
          <dgm:adjLst/>
        </dgm:shape>
        <dgm:presOf axis="self"/>
        <dgm:constrLst>
          <dgm:constr type="w" val="10"/>
          <dgm:constr type="h" val="10"/>
          <dgm:constr type="begPad"/>
          <dgm:constr type="endPad"/>
        </dgm:constrLst>
        <dgm:ruleLst/>
      </dgm:layoutNode>
    </dgm:forEach>
    <dgm:forEach name="Name17" axis="ch" ptType="sibTrans" hideLastTrans="0" st="2" cnt="1">
      <dgm:layoutNode name="connector2" styleLbl="sibTrans2D1">
        <dgm:alg type="conn">
          <dgm:param type="connRout" val="curve"/>
          <dgm:param type="srcNode" val="gear2srcNode"/>
          <dgm:param type="dstNode" val="gear2dstNode"/>
          <dgm:param type="begPts" val="midL"/>
          <dgm:param type="endPts" val="midL"/>
        </dgm:alg>
        <dgm:shape xmlns:r="http://schemas.openxmlformats.org/officeDocument/2006/relationships" type="conn" r:blip="">
          <dgm:adjLst/>
        </dgm:shape>
        <dgm:presOf axis="self"/>
        <dgm:constrLst>
          <dgm:constr type="w" val="10"/>
          <dgm:constr type="h" val="10"/>
          <dgm:constr type="begPad"/>
          <dgm:constr type="endPad"/>
        </dgm:constrLst>
        <dgm:ruleLst/>
      </dgm:layoutNode>
    </dgm:forEach>
    <dgm:forEach name="Name18" axis="ch" ptType="sibTrans" hideLastTrans="0" st="3" cnt="1">
      <dgm:layoutNode name="connector3" styleLbl="sibTrans2D1">
        <dgm:alg type="conn">
          <dgm:param type="connRout" val="curve"/>
          <dgm:param type="srcNode" val="gear3srcNode"/>
          <dgm:param type="dstNode" val="gear3dstNode"/>
          <dgm:param type="begPts" val="midL"/>
          <dgm:param type="endPts" val="midL"/>
        </dgm:alg>
        <dgm:shape xmlns:r="http://schemas.openxmlformats.org/officeDocument/2006/relationships" type="conn" r:blip="">
          <dgm:adjLst/>
        </dgm:shape>
        <dgm:presOf axis="self"/>
        <dgm:constrLst>
          <dgm:constr type="w" val="10"/>
          <dgm:constr type="h" val="10"/>
          <dgm:constr type="begPad"/>
          <dgm:constr type="endPad"/>
        </dgm:constrLst>
        <dgm:ruleLst/>
      </dgm:layoutNod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4">
  <dgm:title val=""/>
  <dgm:desc val=""/>
  <dgm:catLst>
    <dgm:cat type="simple" pri="104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3">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2D4">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43343" cy="465455"/>
          </a:xfrm>
          <a:prstGeom prst="rect">
            <a:avLst/>
          </a:prstGeom>
        </p:spPr>
        <p:txBody>
          <a:bodyPr vert="horz" lIns="93324" tIns="46662" rIns="93324" bIns="46662" rtlCol="0"/>
          <a:lstStyle>
            <a:lvl1pPr algn="l">
              <a:defRPr sz="1200"/>
            </a:lvl1pPr>
          </a:lstStyle>
          <a:p>
            <a:endParaRPr lang="en-US" dirty="0"/>
          </a:p>
        </p:txBody>
      </p:sp>
      <p:sp>
        <p:nvSpPr>
          <p:cNvPr id="3" name="Date Placeholder 2"/>
          <p:cNvSpPr>
            <a:spLocks noGrp="1"/>
          </p:cNvSpPr>
          <p:nvPr>
            <p:ph type="dt" sz="quarter" idx="1"/>
          </p:nvPr>
        </p:nvSpPr>
        <p:spPr>
          <a:xfrm>
            <a:off x="3978132" y="0"/>
            <a:ext cx="3043343" cy="465455"/>
          </a:xfrm>
          <a:prstGeom prst="rect">
            <a:avLst/>
          </a:prstGeom>
        </p:spPr>
        <p:txBody>
          <a:bodyPr vert="horz" lIns="93324" tIns="46662" rIns="93324" bIns="46662" rtlCol="0"/>
          <a:lstStyle>
            <a:lvl1pPr algn="r">
              <a:defRPr sz="1200"/>
            </a:lvl1pPr>
          </a:lstStyle>
          <a:p>
            <a:fld id="{D833203F-4C3B-394F-A80E-F96DAF6A9636}" type="datetimeFigureOut">
              <a:rPr lang="en-US" smtClean="0"/>
              <a:t>4/1/2019</a:t>
            </a:fld>
            <a:endParaRPr lang="en-US" dirty="0"/>
          </a:p>
        </p:txBody>
      </p:sp>
      <p:sp>
        <p:nvSpPr>
          <p:cNvPr id="4" name="Footer Placeholder 3"/>
          <p:cNvSpPr>
            <a:spLocks noGrp="1"/>
          </p:cNvSpPr>
          <p:nvPr>
            <p:ph type="ftr" sz="quarter" idx="2"/>
          </p:nvPr>
        </p:nvSpPr>
        <p:spPr>
          <a:xfrm>
            <a:off x="0" y="8842029"/>
            <a:ext cx="3043343" cy="465455"/>
          </a:xfrm>
          <a:prstGeom prst="rect">
            <a:avLst/>
          </a:prstGeom>
        </p:spPr>
        <p:txBody>
          <a:bodyPr vert="horz" lIns="93324" tIns="46662" rIns="93324" bIns="46662" rtlCol="0" anchor="b"/>
          <a:lstStyle>
            <a:lvl1pPr algn="l">
              <a:defRPr sz="1200"/>
            </a:lvl1pPr>
          </a:lstStyle>
          <a:p>
            <a:endParaRPr lang="en-US" dirty="0"/>
          </a:p>
        </p:txBody>
      </p:sp>
      <p:sp>
        <p:nvSpPr>
          <p:cNvPr id="5" name="Slide Number Placeholder 4"/>
          <p:cNvSpPr>
            <a:spLocks noGrp="1"/>
          </p:cNvSpPr>
          <p:nvPr>
            <p:ph type="sldNum" sz="quarter" idx="3"/>
          </p:nvPr>
        </p:nvSpPr>
        <p:spPr>
          <a:xfrm>
            <a:off x="3978132" y="8842029"/>
            <a:ext cx="3043343" cy="465455"/>
          </a:xfrm>
          <a:prstGeom prst="rect">
            <a:avLst/>
          </a:prstGeom>
        </p:spPr>
        <p:txBody>
          <a:bodyPr vert="horz" lIns="93324" tIns="46662" rIns="93324" bIns="46662" rtlCol="0" anchor="b"/>
          <a:lstStyle>
            <a:lvl1pPr algn="r">
              <a:defRPr sz="1200"/>
            </a:lvl1pPr>
          </a:lstStyle>
          <a:p>
            <a:fld id="{8BC4F8F8-F47E-FB46-9DBA-31FB6363C247}" type="slidenum">
              <a:rPr lang="en-US" smtClean="0"/>
              <a:t>‹#›</a:t>
            </a:fld>
            <a:endParaRPr lang="en-US" dirty="0"/>
          </a:p>
        </p:txBody>
      </p:sp>
    </p:spTree>
    <p:extLst>
      <p:ext uri="{BB962C8B-B14F-4D97-AF65-F5344CB8AC3E}">
        <p14:creationId xmlns:p14="http://schemas.microsoft.com/office/powerpoint/2010/main" val="3835415209"/>
      </p:ext>
    </p:extLst>
  </p:cSld>
  <p:clrMap bg1="lt1" tx1="dk1" bg2="lt2" tx2="dk2" accent1="accent1" accent2="accent2" accent3="accent3" accent4="accent4" accent5="accent5" accent6="accent6" hlink="hlink" folHlink="folHlink"/>
  <p:hf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43343" cy="465455"/>
          </a:xfrm>
          <a:prstGeom prst="rect">
            <a:avLst/>
          </a:prstGeom>
        </p:spPr>
        <p:txBody>
          <a:bodyPr vert="horz" lIns="93324" tIns="46662" rIns="93324" bIns="46662" rtlCol="0"/>
          <a:lstStyle>
            <a:lvl1pPr algn="l">
              <a:defRPr sz="1200"/>
            </a:lvl1pPr>
          </a:lstStyle>
          <a:p>
            <a:endParaRPr lang="en-US" dirty="0"/>
          </a:p>
        </p:txBody>
      </p:sp>
      <p:sp>
        <p:nvSpPr>
          <p:cNvPr id="3" name="Date Placeholder 2"/>
          <p:cNvSpPr>
            <a:spLocks noGrp="1"/>
          </p:cNvSpPr>
          <p:nvPr>
            <p:ph type="dt" idx="1"/>
          </p:nvPr>
        </p:nvSpPr>
        <p:spPr>
          <a:xfrm>
            <a:off x="3978132" y="0"/>
            <a:ext cx="3043343" cy="465455"/>
          </a:xfrm>
          <a:prstGeom prst="rect">
            <a:avLst/>
          </a:prstGeom>
        </p:spPr>
        <p:txBody>
          <a:bodyPr vert="horz" lIns="93324" tIns="46662" rIns="93324" bIns="46662" rtlCol="0"/>
          <a:lstStyle>
            <a:lvl1pPr algn="r">
              <a:defRPr sz="1200"/>
            </a:lvl1pPr>
          </a:lstStyle>
          <a:p>
            <a:fld id="{CE0CE6DD-FEE0-934E-8C7A-ED219B8BDAC8}" type="datetimeFigureOut">
              <a:rPr lang="en-US" smtClean="0"/>
              <a:t>4/1/2019</a:t>
            </a:fld>
            <a:endParaRPr lang="en-US" dirty="0"/>
          </a:p>
        </p:txBody>
      </p:sp>
      <p:sp>
        <p:nvSpPr>
          <p:cNvPr id="4" name="Slide Image Placeholder 3"/>
          <p:cNvSpPr>
            <a:spLocks noGrp="1" noRot="1" noChangeAspect="1"/>
          </p:cNvSpPr>
          <p:nvPr>
            <p:ph type="sldImg" idx="2"/>
          </p:nvPr>
        </p:nvSpPr>
        <p:spPr>
          <a:xfrm>
            <a:off x="1184275" y="698500"/>
            <a:ext cx="4654550" cy="3490913"/>
          </a:xfrm>
          <a:prstGeom prst="rect">
            <a:avLst/>
          </a:prstGeom>
          <a:noFill/>
          <a:ln w="12700">
            <a:solidFill>
              <a:prstClr val="black"/>
            </a:solidFill>
          </a:ln>
        </p:spPr>
        <p:txBody>
          <a:bodyPr vert="horz" lIns="93324" tIns="46662" rIns="93324" bIns="46662" rtlCol="0" anchor="ctr"/>
          <a:lstStyle/>
          <a:p>
            <a:endParaRPr lang="en-US" dirty="0"/>
          </a:p>
        </p:txBody>
      </p:sp>
      <p:sp>
        <p:nvSpPr>
          <p:cNvPr id="5" name="Notes Placeholder 4"/>
          <p:cNvSpPr>
            <a:spLocks noGrp="1"/>
          </p:cNvSpPr>
          <p:nvPr>
            <p:ph type="body" sz="quarter" idx="3"/>
          </p:nvPr>
        </p:nvSpPr>
        <p:spPr>
          <a:xfrm>
            <a:off x="702310" y="4421823"/>
            <a:ext cx="5618480" cy="4189095"/>
          </a:xfrm>
          <a:prstGeom prst="rect">
            <a:avLst/>
          </a:prstGeom>
        </p:spPr>
        <p:txBody>
          <a:bodyPr vert="horz" lIns="93324" tIns="46662" rIns="93324" bIns="46662"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842029"/>
            <a:ext cx="3043343" cy="465455"/>
          </a:xfrm>
          <a:prstGeom prst="rect">
            <a:avLst/>
          </a:prstGeom>
        </p:spPr>
        <p:txBody>
          <a:bodyPr vert="horz" lIns="93324" tIns="46662" rIns="93324" bIns="46662" rtlCol="0" anchor="b"/>
          <a:lstStyle>
            <a:lvl1pPr algn="l">
              <a:defRPr sz="1200"/>
            </a:lvl1pPr>
          </a:lstStyle>
          <a:p>
            <a:endParaRPr lang="en-US" dirty="0"/>
          </a:p>
        </p:txBody>
      </p:sp>
      <p:sp>
        <p:nvSpPr>
          <p:cNvPr id="7" name="Slide Number Placeholder 6"/>
          <p:cNvSpPr>
            <a:spLocks noGrp="1"/>
          </p:cNvSpPr>
          <p:nvPr>
            <p:ph type="sldNum" sz="quarter" idx="5"/>
          </p:nvPr>
        </p:nvSpPr>
        <p:spPr>
          <a:xfrm>
            <a:off x="3978132" y="8842029"/>
            <a:ext cx="3043343" cy="465455"/>
          </a:xfrm>
          <a:prstGeom prst="rect">
            <a:avLst/>
          </a:prstGeom>
        </p:spPr>
        <p:txBody>
          <a:bodyPr vert="horz" lIns="93324" tIns="46662" rIns="93324" bIns="46662" rtlCol="0" anchor="b"/>
          <a:lstStyle>
            <a:lvl1pPr algn="r">
              <a:defRPr sz="1200"/>
            </a:lvl1pPr>
          </a:lstStyle>
          <a:p>
            <a:fld id="{47B790EB-49F2-1A4B-AE56-65634F3E1BE9}" type="slidenum">
              <a:rPr lang="en-US" smtClean="0"/>
              <a:t>‹#›</a:t>
            </a:fld>
            <a:endParaRPr lang="en-US" dirty="0"/>
          </a:p>
        </p:txBody>
      </p:sp>
    </p:spTree>
    <p:extLst>
      <p:ext uri="{BB962C8B-B14F-4D97-AF65-F5344CB8AC3E}">
        <p14:creationId xmlns:p14="http://schemas.microsoft.com/office/powerpoint/2010/main" val="984417862"/>
      </p:ext>
    </p:extLst>
  </p:cSld>
  <p:clrMap bg1="lt1" tx1="dk1" bg2="lt2" tx2="dk2" accent1="accent1" accent2="accent2" accent3="accent3" accent4="accent4" accent5="accent5" accent6="accent6" hlink="hlink" folHlink="folHlink"/>
  <p:hf hdr="0" ftr="0" dt="0"/>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47B790EB-49F2-1A4B-AE56-65634F3E1BE9}" type="slidenum">
              <a:rPr lang="en-US" smtClean="0"/>
              <a:t>1</a:t>
            </a:fld>
            <a:endParaRPr lang="en-US" dirty="0"/>
          </a:p>
        </p:txBody>
      </p:sp>
    </p:spTree>
    <p:extLst>
      <p:ext uri="{BB962C8B-B14F-4D97-AF65-F5344CB8AC3E}">
        <p14:creationId xmlns:p14="http://schemas.microsoft.com/office/powerpoint/2010/main" val="428737257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The Community Health Aide Program is a robust</a:t>
            </a:r>
            <a:r>
              <a:rPr lang="en-US" baseline="0" dirty="0" smtClean="0"/>
              <a:t> system of mid-level health providers representing the fields of community/primary, behavioral, and dental health. These providers essentially expand our system of care. No longer does it have to be just the doctor, or just the psychologist, or just the dentist but rather a support system of skilled providers who can assist in the assessment and treatment of the people we serve in these respective discipline. </a:t>
            </a:r>
          </a:p>
          <a:p>
            <a:endParaRPr lang="en-US" baseline="0" dirty="0" smtClean="0"/>
          </a:p>
          <a:p>
            <a:r>
              <a:rPr lang="en-US" baseline="0" dirty="0" smtClean="0"/>
              <a:t>These health aides and practitioners are trained in the latest in the field and are embedded in the communities they serve. These providers expand the traditional healthcare delivery web. </a:t>
            </a:r>
          </a:p>
          <a:p>
            <a:endParaRPr lang="en-US" baseline="0" dirty="0" smtClean="0"/>
          </a:p>
          <a:p>
            <a:r>
              <a:rPr lang="en-US" baseline="0" dirty="0" smtClean="0"/>
              <a:t>The behavioral health aide focuses on behavioral health topics works under the supervision of a licensed clinician and follows a four tiered practice level. </a:t>
            </a:r>
          </a:p>
          <a:p>
            <a:r>
              <a:rPr lang="en-US" baseline="0" dirty="0" smtClean="0"/>
              <a:t>The community health aide works under the supervision of a physician or physician assistant to provide responses to medical situations and also follows a four tiered practice level. </a:t>
            </a:r>
            <a:endParaRPr lang="en-US" baseline="0" dirty="0" smtClean="0"/>
          </a:p>
          <a:p>
            <a:endParaRPr lang="en-US" baseline="0" dirty="0" smtClean="0"/>
          </a:p>
          <a:p>
            <a:r>
              <a:rPr lang="en-US" baseline="0" dirty="0" smtClean="0"/>
              <a:t>The dental health aide focuses on preventive </a:t>
            </a:r>
            <a:r>
              <a:rPr lang="en-US" baseline="0" dirty="0" smtClean="0"/>
              <a:t>and direct oral </a:t>
            </a:r>
            <a:r>
              <a:rPr lang="en-US" baseline="0" dirty="0" smtClean="0"/>
              <a:t>health care and works under the supervision of a licensed dentist and follows a four tiered practice level</a:t>
            </a:r>
          </a:p>
          <a:p>
            <a:endParaRPr lang="en-US" baseline="0" dirty="0" smtClean="0"/>
          </a:p>
        </p:txBody>
      </p:sp>
      <p:sp>
        <p:nvSpPr>
          <p:cNvPr id="4" name="Slide Number Placeholder 3"/>
          <p:cNvSpPr>
            <a:spLocks noGrp="1"/>
          </p:cNvSpPr>
          <p:nvPr>
            <p:ph type="sldNum" sz="quarter" idx="10"/>
          </p:nvPr>
        </p:nvSpPr>
        <p:spPr/>
        <p:txBody>
          <a:bodyPr/>
          <a:lstStyle/>
          <a:p>
            <a:fld id="{417F510A-554B-462B-BA0C-E92C894CA1A1}" type="slidenum">
              <a:rPr lang="en-US" smtClean="0"/>
              <a:t>2</a:t>
            </a:fld>
            <a:endParaRPr lang="en-US"/>
          </a:p>
        </p:txBody>
      </p:sp>
    </p:spTree>
    <p:extLst>
      <p:ext uri="{BB962C8B-B14F-4D97-AF65-F5344CB8AC3E}">
        <p14:creationId xmlns:p14="http://schemas.microsoft.com/office/powerpoint/2010/main" val="300241115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2019 – the policy/circular will serve as a guiding</a:t>
            </a:r>
            <a:r>
              <a:rPr lang="en-US" baseline="0" dirty="0" smtClean="0"/>
              <a:t> document for IHS officials as they review Tribe’s proposals to include CHAP as a PSFA in their Title I and V ISDEAA agreements.</a:t>
            </a:r>
            <a:endParaRPr lang="en-US" dirty="0"/>
          </a:p>
        </p:txBody>
      </p:sp>
      <p:sp>
        <p:nvSpPr>
          <p:cNvPr id="4" name="Slide Number Placeholder 3"/>
          <p:cNvSpPr>
            <a:spLocks noGrp="1"/>
          </p:cNvSpPr>
          <p:nvPr>
            <p:ph type="sldNum" sz="quarter" idx="10"/>
          </p:nvPr>
        </p:nvSpPr>
        <p:spPr/>
        <p:txBody>
          <a:bodyPr/>
          <a:lstStyle/>
          <a:p>
            <a:fld id="{47B790EB-49F2-1A4B-AE56-65634F3E1BE9}" type="slidenum">
              <a:rPr lang="en-US" smtClean="0"/>
              <a:t>3</a:t>
            </a:fld>
            <a:endParaRPr lang="en-US" dirty="0"/>
          </a:p>
        </p:txBody>
      </p:sp>
    </p:spTree>
    <p:extLst>
      <p:ext uri="{BB962C8B-B14F-4D97-AF65-F5344CB8AC3E}">
        <p14:creationId xmlns:p14="http://schemas.microsoft.com/office/powerpoint/2010/main" val="173444812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During the 2016 tribal consultation,</a:t>
            </a:r>
            <a:r>
              <a:rPr lang="en-US" baseline="0" dirty="0" smtClean="0"/>
              <a:t> we </a:t>
            </a:r>
            <a:r>
              <a:rPr lang="en-US" baseline="0" dirty="0" smtClean="0"/>
              <a:t>amassed over 180 comments and all those comments </a:t>
            </a:r>
            <a:r>
              <a:rPr lang="en-US" baseline="0" dirty="0" smtClean="0"/>
              <a:t>were aggregated </a:t>
            </a:r>
            <a:r>
              <a:rPr lang="en-US" baseline="0" dirty="0" smtClean="0"/>
              <a:t>into categories (the green). </a:t>
            </a:r>
            <a:r>
              <a:rPr lang="en-US" baseline="0" dirty="0" smtClean="0"/>
              <a:t>Those comments were shared with the CHAP TAG as they worked to make recommendations to the IHS on establishing the national CHAP.</a:t>
            </a:r>
            <a:endParaRPr lang="en-US" dirty="0"/>
          </a:p>
        </p:txBody>
      </p:sp>
      <p:sp>
        <p:nvSpPr>
          <p:cNvPr id="4" name="Slide Number Placeholder 3"/>
          <p:cNvSpPr>
            <a:spLocks noGrp="1"/>
          </p:cNvSpPr>
          <p:nvPr>
            <p:ph type="sldNum" sz="quarter" idx="10"/>
          </p:nvPr>
        </p:nvSpPr>
        <p:spPr/>
        <p:txBody>
          <a:bodyPr/>
          <a:lstStyle/>
          <a:p>
            <a:fld id="{47B790EB-49F2-1A4B-AE56-65634F3E1BE9}" type="slidenum">
              <a:rPr lang="en-US" smtClean="0"/>
              <a:t>4</a:t>
            </a:fld>
            <a:endParaRPr lang="en-US" dirty="0"/>
          </a:p>
        </p:txBody>
      </p:sp>
    </p:spTree>
    <p:extLst>
      <p:ext uri="{BB962C8B-B14F-4D97-AF65-F5344CB8AC3E}">
        <p14:creationId xmlns:p14="http://schemas.microsoft.com/office/powerpoint/2010/main" val="2904144988"/>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As we mentioned, the </a:t>
            </a:r>
            <a:r>
              <a:rPr lang="en-US" dirty="0" smtClean="0"/>
              <a:t>CHAP TAG</a:t>
            </a:r>
            <a:r>
              <a:rPr lang="en-US" baseline="0" dirty="0" smtClean="0"/>
              <a:t> </a:t>
            </a:r>
            <a:r>
              <a:rPr lang="en-US" baseline="0" dirty="0" smtClean="0"/>
              <a:t>was established in 2018. Since then, we have had numerous in-person and virtual meetings to provide our advice and recommendations to IHS as they work to structure what the national CHAP would look like once established. The CHAP TAG is made up of 1 primary and </a:t>
            </a:r>
            <a:r>
              <a:rPr lang="en-US" baseline="0" dirty="0" smtClean="0"/>
              <a:t>1 </a:t>
            </a:r>
            <a:r>
              <a:rPr lang="en-US" baseline="0" dirty="0" smtClean="0"/>
              <a:t>alternate for </a:t>
            </a:r>
            <a:r>
              <a:rPr lang="en-US" baseline="0" dirty="0" smtClean="0"/>
              <a:t>each Area and 1 </a:t>
            </a:r>
            <a:r>
              <a:rPr lang="en-US" baseline="0" dirty="0" smtClean="0"/>
              <a:t>representative from DSTAC </a:t>
            </a:r>
            <a:r>
              <a:rPr lang="en-US" baseline="0" dirty="0" smtClean="0"/>
              <a:t>and </a:t>
            </a:r>
            <a:r>
              <a:rPr lang="en-US" baseline="0" dirty="0" smtClean="0"/>
              <a:t>TSGAC.</a:t>
            </a:r>
            <a:endParaRPr lang="en-US" dirty="0"/>
          </a:p>
        </p:txBody>
      </p:sp>
      <p:sp>
        <p:nvSpPr>
          <p:cNvPr id="4" name="Slide Number Placeholder 3"/>
          <p:cNvSpPr>
            <a:spLocks noGrp="1"/>
          </p:cNvSpPr>
          <p:nvPr>
            <p:ph type="sldNum" sz="quarter" idx="10"/>
          </p:nvPr>
        </p:nvSpPr>
        <p:spPr/>
        <p:txBody>
          <a:bodyPr/>
          <a:lstStyle/>
          <a:p>
            <a:fld id="{47B790EB-49F2-1A4B-AE56-65634F3E1BE9}" type="slidenum">
              <a:rPr lang="en-US" smtClean="0"/>
              <a:t>5</a:t>
            </a:fld>
            <a:endParaRPr lang="en-US" dirty="0"/>
          </a:p>
        </p:txBody>
      </p:sp>
    </p:spTree>
    <p:extLst>
      <p:ext uri="{BB962C8B-B14F-4D97-AF65-F5344CB8AC3E}">
        <p14:creationId xmlns:p14="http://schemas.microsoft.com/office/powerpoint/2010/main" val="255248136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This breakdown </a:t>
            </a:r>
            <a:r>
              <a:rPr lang="en-US" dirty="0" smtClean="0"/>
              <a:t>provides</a:t>
            </a:r>
            <a:r>
              <a:rPr lang="en-US" baseline="0" dirty="0" smtClean="0"/>
              <a:t> a glimpse crosswalk </a:t>
            </a:r>
            <a:r>
              <a:rPr lang="en-US" baseline="0" dirty="0" smtClean="0"/>
              <a:t>of what the law says we need for the nationalization of CHAP, how we </a:t>
            </a:r>
            <a:r>
              <a:rPr lang="en-US" baseline="0" dirty="0" smtClean="0"/>
              <a:t>have begun to capture </a:t>
            </a:r>
            <a:r>
              <a:rPr lang="en-US" baseline="0" dirty="0" smtClean="0"/>
              <a:t>that in the interim policy, and how we plan to build it out (keeping in mind the execution could continue to develop as our work with the TAG continues). </a:t>
            </a:r>
            <a:r>
              <a:rPr lang="en-US" baseline="0" dirty="0" smtClean="0"/>
              <a:t>There is much more than this highlights but provides a framework for how IHS and the CHAP TAG have been working together to ensure that the legal requirements are met and the structure of the national CHAP benefits Tribes who are working to establish CHAPs or already have done so. </a:t>
            </a:r>
            <a:endParaRPr lang="en-US" baseline="0" dirty="0" smtClean="0"/>
          </a:p>
          <a:p>
            <a:endParaRPr lang="en-US" baseline="0" dirty="0" smtClean="0"/>
          </a:p>
          <a:p>
            <a:r>
              <a:rPr lang="en-US" baseline="0" dirty="0" smtClean="0"/>
              <a:t>Because CHAP expansion efforts at this time are unfunded, </a:t>
            </a:r>
            <a:r>
              <a:rPr lang="en-US" baseline="0" dirty="0" smtClean="0"/>
              <a:t>the circular language will be critical for IHS officials who are reviewing a Tribe’s proposal to include CHAP as a PSFA in their ISDEAA agreements. The circular also provides language for IHS Service Units. </a:t>
            </a:r>
          </a:p>
        </p:txBody>
      </p:sp>
      <p:sp>
        <p:nvSpPr>
          <p:cNvPr id="4" name="Slide Number Placeholder 3"/>
          <p:cNvSpPr>
            <a:spLocks noGrp="1"/>
          </p:cNvSpPr>
          <p:nvPr>
            <p:ph type="sldNum" sz="quarter" idx="10"/>
          </p:nvPr>
        </p:nvSpPr>
        <p:spPr/>
        <p:txBody>
          <a:bodyPr/>
          <a:lstStyle/>
          <a:p>
            <a:fld id="{47B790EB-49F2-1A4B-AE56-65634F3E1BE9}" type="slidenum">
              <a:rPr lang="en-US" smtClean="0"/>
              <a:t>6</a:t>
            </a:fld>
            <a:endParaRPr lang="en-US" dirty="0"/>
          </a:p>
        </p:txBody>
      </p:sp>
    </p:spTree>
    <p:extLst>
      <p:ext uri="{BB962C8B-B14F-4D97-AF65-F5344CB8AC3E}">
        <p14:creationId xmlns:p14="http://schemas.microsoft.com/office/powerpoint/2010/main" val="331111747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The structure</a:t>
            </a:r>
            <a:r>
              <a:rPr lang="en-US" baseline="0" dirty="0" smtClean="0"/>
              <a:t> of the certifying bodies has been a critical part of the conversation. Certification will be an inherent federal function. The National Certification Board will be comprised of Area Certification Boards. At this time, it is proposed that IHS Area Directors will consult with Tribes to establish the membership of Area Certification Boards. The National Certification Board will develop national training standards, supervision responsibilities, and certification processes based on input from the Area Certification Boards. Area Certification Boards will be able to recognize certified CHAPs across geographic boundaries and partner to form regional boards. Area Certification Boards will also be able to partner around the operation and management of the certification boards. However, it is important to note that a federal representative must sit on the board and certification forms must be signed by the respective IHS Area Director. This mirrors the process in Alaska. </a:t>
            </a:r>
          </a:p>
          <a:p>
            <a:r>
              <a:rPr lang="en-US" baseline="0" dirty="0" smtClean="0"/>
              <a:t/>
            </a:r>
            <a:br>
              <a:rPr lang="en-US" baseline="0" dirty="0" smtClean="0"/>
            </a:br>
            <a:r>
              <a:rPr lang="en-US" baseline="0" dirty="0" smtClean="0"/>
              <a:t>Finally, the Academic Review Committees may make recommendations to Area Certification Boards for area specific additions to the national standards to ensure services are culturally appropriate or services delivered in a manner that meets the needs of that particular area. These recommendations may not override the national standards. </a:t>
            </a:r>
          </a:p>
          <a:p>
            <a:endParaRPr lang="en-US" baseline="0" dirty="0" smtClean="0"/>
          </a:p>
        </p:txBody>
      </p:sp>
      <p:sp>
        <p:nvSpPr>
          <p:cNvPr id="4" name="Slide Number Placeholder 3"/>
          <p:cNvSpPr>
            <a:spLocks noGrp="1"/>
          </p:cNvSpPr>
          <p:nvPr>
            <p:ph type="sldNum" sz="quarter" idx="10"/>
          </p:nvPr>
        </p:nvSpPr>
        <p:spPr/>
        <p:txBody>
          <a:bodyPr/>
          <a:lstStyle/>
          <a:p>
            <a:fld id="{47B790EB-49F2-1A4B-AE56-65634F3E1BE9}" type="slidenum">
              <a:rPr lang="en-US" smtClean="0"/>
              <a:t>7</a:t>
            </a:fld>
            <a:endParaRPr lang="en-US" dirty="0"/>
          </a:p>
        </p:txBody>
      </p:sp>
    </p:spTree>
    <p:extLst>
      <p:ext uri="{BB962C8B-B14F-4D97-AF65-F5344CB8AC3E}">
        <p14:creationId xmlns:p14="http://schemas.microsoft.com/office/powerpoint/2010/main" val="48861145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For more information on CHAP activities,</a:t>
            </a:r>
            <a:r>
              <a:rPr lang="en-US" baseline="0" dirty="0" smtClean="0"/>
              <a:t> IHS maintains a website: www.ihs.gov/chap</a:t>
            </a:r>
            <a:endParaRPr lang="en-US" dirty="0"/>
          </a:p>
        </p:txBody>
      </p:sp>
      <p:sp>
        <p:nvSpPr>
          <p:cNvPr id="4" name="Slide Number Placeholder 3"/>
          <p:cNvSpPr>
            <a:spLocks noGrp="1"/>
          </p:cNvSpPr>
          <p:nvPr>
            <p:ph type="sldNum" sz="quarter" idx="10"/>
          </p:nvPr>
        </p:nvSpPr>
        <p:spPr/>
        <p:txBody>
          <a:bodyPr/>
          <a:lstStyle/>
          <a:p>
            <a:fld id="{47B790EB-49F2-1A4B-AE56-65634F3E1BE9}" type="slidenum">
              <a:rPr lang="en-US" smtClean="0"/>
              <a:t>8</a:t>
            </a:fld>
            <a:endParaRPr lang="en-US" dirty="0"/>
          </a:p>
        </p:txBody>
      </p:sp>
    </p:spTree>
    <p:extLst>
      <p:ext uri="{BB962C8B-B14F-4D97-AF65-F5344CB8AC3E}">
        <p14:creationId xmlns:p14="http://schemas.microsoft.com/office/powerpoint/2010/main" val="1525621260"/>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47B790EB-49F2-1A4B-AE56-65634F3E1BE9}" type="slidenum">
              <a:rPr lang="en-US" smtClean="0"/>
              <a:t>9</a:t>
            </a:fld>
            <a:endParaRPr lang="en-US" dirty="0"/>
          </a:p>
        </p:txBody>
      </p:sp>
    </p:spTree>
    <p:extLst>
      <p:ext uri="{BB962C8B-B14F-4D97-AF65-F5344CB8AC3E}">
        <p14:creationId xmlns:p14="http://schemas.microsoft.com/office/powerpoint/2010/main" val="3719322586"/>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47B790EB-49F2-1A4B-AE56-65634F3E1BE9}" type="slidenum">
              <a:rPr lang="en-US" smtClean="0"/>
              <a:t>10</a:t>
            </a:fld>
            <a:endParaRPr lang="en-US" dirty="0"/>
          </a:p>
        </p:txBody>
      </p:sp>
    </p:spTree>
    <p:extLst>
      <p:ext uri="{BB962C8B-B14F-4D97-AF65-F5344CB8AC3E}">
        <p14:creationId xmlns:p14="http://schemas.microsoft.com/office/powerpoint/2010/main" val="195125501"/>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Master" Target="../slideMasters/slideMaster1.xml"/><Relationship Id="rId5" Type="http://schemas.openxmlformats.org/officeDocument/2006/relationships/image" Target="../media/image6.png"/><Relationship Id="rId4" Type="http://schemas.openxmlformats.org/officeDocument/2006/relationships/image" Target="../media/image5.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pic>
        <p:nvPicPr>
          <p:cNvPr id="7" name="Picture 6"/>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0"/>
            <a:ext cx="3176016" cy="6858000"/>
          </a:xfrm>
          <a:prstGeom prst="rect">
            <a:avLst/>
          </a:prstGeom>
        </p:spPr>
      </p:pic>
      <p:sp>
        <p:nvSpPr>
          <p:cNvPr id="2" name="Title 1"/>
          <p:cNvSpPr>
            <a:spLocks noGrp="1"/>
          </p:cNvSpPr>
          <p:nvPr>
            <p:ph type="ctrTitle"/>
          </p:nvPr>
        </p:nvSpPr>
        <p:spPr>
          <a:xfrm>
            <a:off x="3420557" y="2286000"/>
            <a:ext cx="5331067" cy="1470025"/>
          </a:xfrm>
        </p:spPr>
        <p:txBody>
          <a:bodyPr anchor="b" anchorCtr="0">
            <a:normAutofit/>
          </a:bodyPr>
          <a:lstStyle>
            <a:lvl1pPr>
              <a:defRPr sz="4000"/>
            </a:lvl1pPr>
          </a:lstStyle>
          <a:p>
            <a:r>
              <a:rPr lang="en-US" dirty="0" smtClean="0"/>
              <a:t>Click to edit Master title style</a:t>
            </a:r>
            <a:endParaRPr lang="en-US" dirty="0"/>
          </a:p>
        </p:txBody>
      </p:sp>
      <p:sp>
        <p:nvSpPr>
          <p:cNvPr id="3" name="Subtitle 2"/>
          <p:cNvSpPr>
            <a:spLocks noGrp="1"/>
          </p:cNvSpPr>
          <p:nvPr>
            <p:ph type="subTitle" idx="1"/>
          </p:nvPr>
        </p:nvSpPr>
        <p:spPr>
          <a:xfrm>
            <a:off x="3420557" y="3962247"/>
            <a:ext cx="5331067" cy="1962303"/>
          </a:xfrm>
        </p:spPr>
        <p:txBody>
          <a:bodyPr/>
          <a:lstStyle>
            <a:lvl1pPr marL="0" indent="0" algn="l">
              <a:buNone/>
              <a:defRPr>
                <a:solidFill>
                  <a:schemeClr val="accent6">
                    <a:lumMod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a:t>
            </a:r>
            <a:endParaRPr lang="en-US" dirty="0"/>
          </a:p>
        </p:txBody>
      </p:sp>
      <p:sp>
        <p:nvSpPr>
          <p:cNvPr id="4" name="Date Placeholder 3"/>
          <p:cNvSpPr>
            <a:spLocks noGrp="1"/>
          </p:cNvSpPr>
          <p:nvPr>
            <p:ph type="dt" sz="half" idx="10"/>
          </p:nvPr>
        </p:nvSpPr>
        <p:spPr/>
        <p:txBody>
          <a:bodyPr/>
          <a:lstStyle/>
          <a:p>
            <a:fld id="{35E1338D-7079-4419-92E7-AA576CDFB656}" type="datetime1">
              <a:rPr lang="en-US" smtClean="0"/>
              <a:t>4/1/2019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60BB360-5418-9C40-B406-E5CA81514EC3}" type="slidenum">
              <a:rPr lang="en-US" smtClean="0"/>
              <a:t>‹#›</a:t>
            </a:fld>
            <a:endParaRPr lang="en-US" dirty="0"/>
          </a:p>
        </p:txBody>
      </p:sp>
      <p:pic>
        <p:nvPicPr>
          <p:cNvPr id="8" name="Picture 7"/>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3420557" y="341300"/>
            <a:ext cx="914400" cy="914400"/>
          </a:xfrm>
          <a:prstGeom prst="rect">
            <a:avLst/>
          </a:prstGeom>
        </p:spPr>
      </p:pic>
      <p:pic>
        <p:nvPicPr>
          <p:cNvPr id="9" name="Picture 8"/>
          <p:cNvPicPr>
            <a:picLocks noChangeAspect="1"/>
          </p:cNvPicPr>
          <p:nvPr userDrawn="1"/>
        </p:nvPicPr>
        <p:blipFill>
          <a:blip r:embed="rId4">
            <a:extLst>
              <a:ext uri="{28A0092B-C50C-407E-A947-70E740481C1C}">
                <a14:useLocalDpi xmlns:a14="http://schemas.microsoft.com/office/drawing/2010/main" val="0"/>
              </a:ext>
            </a:extLst>
          </a:blip>
          <a:stretch>
            <a:fillRect/>
          </a:stretch>
        </p:blipFill>
        <p:spPr>
          <a:xfrm>
            <a:off x="4348762" y="341300"/>
            <a:ext cx="914400" cy="914400"/>
          </a:xfrm>
          <a:prstGeom prst="rect">
            <a:avLst/>
          </a:prstGeom>
        </p:spPr>
      </p:pic>
      <p:pic>
        <p:nvPicPr>
          <p:cNvPr id="12" name="Picture 11"/>
          <p:cNvPicPr>
            <a:picLocks noChangeAspect="1"/>
          </p:cNvPicPr>
          <p:nvPr userDrawn="1"/>
        </p:nvPicPr>
        <p:blipFill>
          <a:blip r:embed="rId5">
            <a:extLst>
              <a:ext uri="{28A0092B-C50C-407E-A947-70E740481C1C}">
                <a14:useLocalDpi xmlns:a14="http://schemas.microsoft.com/office/drawing/2010/main" val="0"/>
              </a:ext>
            </a:extLst>
          </a:blip>
          <a:stretch>
            <a:fillRect/>
          </a:stretch>
        </p:blipFill>
        <p:spPr>
          <a:xfrm>
            <a:off x="6497795" y="606168"/>
            <a:ext cx="2356451" cy="1362456"/>
          </a:xfrm>
          <a:prstGeom prst="rect">
            <a:avLst/>
          </a:prstGeom>
        </p:spPr>
      </p:pic>
    </p:spTree>
    <p:extLst>
      <p:ext uri="{BB962C8B-B14F-4D97-AF65-F5344CB8AC3E}">
        <p14:creationId xmlns:p14="http://schemas.microsoft.com/office/powerpoint/2010/main" val="168736460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10"/>
          </p:nvPr>
        </p:nvSpPr>
        <p:spPr/>
        <p:txBody>
          <a:bodyPr/>
          <a:lstStyle/>
          <a:p>
            <a:fld id="{E4001C19-B9C5-4927-999D-6BDD702DB5F0}" type="datetime1">
              <a:rPr lang="en-US" smtClean="0"/>
              <a:t>4/1/2019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399680136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1021558" y="4406900"/>
            <a:ext cx="7772400" cy="1362075"/>
          </a:xfrm>
        </p:spPr>
        <p:txBody>
          <a:bodyPr anchor="t"/>
          <a:lstStyle>
            <a:lvl1pPr algn="l">
              <a:defRPr sz="4000" b="1" cap="none"/>
            </a:lvl1pPr>
          </a:lstStyle>
          <a:p>
            <a:r>
              <a:rPr lang="en-US" dirty="0" smtClean="0"/>
              <a:t>Click to edit master title style</a:t>
            </a:r>
            <a:endParaRPr lang="en-US" dirty="0"/>
          </a:p>
        </p:txBody>
      </p:sp>
      <p:sp>
        <p:nvSpPr>
          <p:cNvPr id="3" name="Text Placeholder 2"/>
          <p:cNvSpPr>
            <a:spLocks noGrp="1"/>
          </p:cNvSpPr>
          <p:nvPr>
            <p:ph type="body" idx="1"/>
          </p:nvPr>
        </p:nvSpPr>
        <p:spPr>
          <a:xfrm>
            <a:off x="1021558"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dirty="0" smtClean="0"/>
              <a:t>Click to edit Master text styles</a:t>
            </a:r>
          </a:p>
        </p:txBody>
      </p:sp>
      <p:sp>
        <p:nvSpPr>
          <p:cNvPr id="4" name="Date Placeholder 3"/>
          <p:cNvSpPr>
            <a:spLocks noGrp="1"/>
          </p:cNvSpPr>
          <p:nvPr>
            <p:ph type="dt" sz="half" idx="10"/>
          </p:nvPr>
        </p:nvSpPr>
        <p:spPr/>
        <p:txBody>
          <a:bodyPr/>
          <a:lstStyle/>
          <a:p>
            <a:fld id="{2EBD2F97-3517-4FA3-BAE0-EEF4D04A2C68}" type="datetime1">
              <a:rPr lang="en-US" smtClean="0"/>
              <a:t>4/1/2019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329097724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021558" y="274638"/>
            <a:ext cx="7772400" cy="1143000"/>
          </a:xfrm>
        </p:spPr>
        <p:txBody>
          <a:bodyPr/>
          <a:lstStyle/>
          <a:p>
            <a:r>
              <a:rPr lang="en-US" dirty="0" smtClean="0"/>
              <a:t>Click to edit Master title style</a:t>
            </a:r>
            <a:endParaRPr lang="en-US" dirty="0"/>
          </a:p>
        </p:txBody>
      </p:sp>
      <p:sp>
        <p:nvSpPr>
          <p:cNvPr id="3" name="Content Placeholder 2"/>
          <p:cNvSpPr>
            <a:spLocks noGrp="1"/>
          </p:cNvSpPr>
          <p:nvPr>
            <p:ph sz="half" idx="1"/>
          </p:nvPr>
        </p:nvSpPr>
        <p:spPr>
          <a:xfrm>
            <a:off x="1021558" y="1600200"/>
            <a:ext cx="37719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Content Placeholder 3"/>
          <p:cNvSpPr>
            <a:spLocks noGrp="1"/>
          </p:cNvSpPr>
          <p:nvPr>
            <p:ph sz="half" idx="2"/>
          </p:nvPr>
        </p:nvSpPr>
        <p:spPr>
          <a:xfrm>
            <a:off x="5022058" y="1600200"/>
            <a:ext cx="37719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5" name="Date Placeholder 4"/>
          <p:cNvSpPr>
            <a:spLocks noGrp="1"/>
          </p:cNvSpPr>
          <p:nvPr>
            <p:ph type="dt" sz="half" idx="10"/>
          </p:nvPr>
        </p:nvSpPr>
        <p:spPr/>
        <p:txBody>
          <a:bodyPr/>
          <a:lstStyle/>
          <a:p>
            <a:fld id="{7DA2C0F7-A209-43B8-9443-E79FD8394B72}" type="datetime1">
              <a:rPr lang="en-US" smtClean="0"/>
              <a:t>4/1/2019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39289918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1021558" y="274638"/>
            <a:ext cx="7772400" cy="1143000"/>
          </a:xfrm>
        </p:spPr>
        <p:txBody>
          <a:bodyPr/>
          <a:lstStyle>
            <a:lvl1pPr>
              <a:defRPr/>
            </a:lvl1pPr>
          </a:lstStyle>
          <a:p>
            <a:r>
              <a:rPr lang="en-US" dirty="0" smtClean="0"/>
              <a:t>Click to edit Master title style</a:t>
            </a:r>
            <a:endParaRPr lang="en-US" dirty="0"/>
          </a:p>
        </p:txBody>
      </p:sp>
      <p:sp>
        <p:nvSpPr>
          <p:cNvPr id="3" name="Text Placeholder 2"/>
          <p:cNvSpPr>
            <a:spLocks noGrp="1"/>
          </p:cNvSpPr>
          <p:nvPr>
            <p:ph type="body" idx="1"/>
          </p:nvPr>
        </p:nvSpPr>
        <p:spPr>
          <a:xfrm>
            <a:off x="1021558" y="1535113"/>
            <a:ext cx="3771900"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smtClean="0"/>
              <a:t>Click to edit Master text styles</a:t>
            </a:r>
          </a:p>
        </p:txBody>
      </p:sp>
      <p:sp>
        <p:nvSpPr>
          <p:cNvPr id="4" name="Content Placeholder 3"/>
          <p:cNvSpPr>
            <a:spLocks noGrp="1"/>
          </p:cNvSpPr>
          <p:nvPr>
            <p:ph sz="half" idx="2"/>
          </p:nvPr>
        </p:nvSpPr>
        <p:spPr>
          <a:xfrm>
            <a:off x="1021558" y="2174875"/>
            <a:ext cx="377190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5" name="Text Placeholder 4"/>
          <p:cNvSpPr>
            <a:spLocks noGrp="1"/>
          </p:cNvSpPr>
          <p:nvPr>
            <p:ph type="body" sz="quarter" idx="3"/>
          </p:nvPr>
        </p:nvSpPr>
        <p:spPr>
          <a:xfrm>
            <a:off x="5022058" y="1535113"/>
            <a:ext cx="3771900"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smtClean="0"/>
              <a:t>Click to edit Master text styles</a:t>
            </a:r>
          </a:p>
        </p:txBody>
      </p:sp>
      <p:sp>
        <p:nvSpPr>
          <p:cNvPr id="6" name="Content Placeholder 5"/>
          <p:cNvSpPr>
            <a:spLocks noGrp="1"/>
          </p:cNvSpPr>
          <p:nvPr>
            <p:ph sz="quarter" idx="4"/>
          </p:nvPr>
        </p:nvSpPr>
        <p:spPr>
          <a:xfrm>
            <a:off x="5022058" y="2174875"/>
            <a:ext cx="377190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7" name="Date Placeholder 6"/>
          <p:cNvSpPr>
            <a:spLocks noGrp="1"/>
          </p:cNvSpPr>
          <p:nvPr>
            <p:ph type="dt" sz="half" idx="10"/>
          </p:nvPr>
        </p:nvSpPr>
        <p:spPr/>
        <p:txBody>
          <a:bodyPr/>
          <a:lstStyle/>
          <a:p>
            <a:fld id="{5218C3C7-ABA3-4DF2-A36D-E79318FAFB49}" type="datetime1">
              <a:rPr lang="en-US" smtClean="0"/>
              <a:t>4/1/2019</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364640382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00B0FF7F-1987-4B8A-8521-CB883FA69C62}" type="datetime1">
              <a:rPr lang="en-US" smtClean="0"/>
              <a:t>4/1/2019</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427413543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894AE4E3-26E6-43A5-A8C8-C8667D8502AF}" type="datetime1">
              <a:rPr lang="en-US" smtClean="0"/>
              <a:t>4/1/2019</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271368071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021558" y="273050"/>
            <a:ext cx="3771900" cy="1162050"/>
          </a:xfrm>
        </p:spPr>
        <p:txBody>
          <a:bodyPr anchor="b"/>
          <a:lstStyle>
            <a:lvl1pPr algn="l">
              <a:defRPr sz="2000" b="1"/>
            </a:lvl1pPr>
          </a:lstStyle>
          <a:p>
            <a:r>
              <a:rPr lang="en-US" dirty="0" smtClean="0"/>
              <a:t>Click to edit Master title style</a:t>
            </a:r>
            <a:endParaRPr lang="en-US" dirty="0"/>
          </a:p>
        </p:txBody>
      </p:sp>
      <p:sp>
        <p:nvSpPr>
          <p:cNvPr id="3" name="Content Placeholder 2"/>
          <p:cNvSpPr>
            <a:spLocks noGrp="1"/>
          </p:cNvSpPr>
          <p:nvPr>
            <p:ph idx="1"/>
          </p:nvPr>
        </p:nvSpPr>
        <p:spPr>
          <a:xfrm>
            <a:off x="5022058" y="273050"/>
            <a:ext cx="377190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Text Placeholder 3"/>
          <p:cNvSpPr>
            <a:spLocks noGrp="1"/>
          </p:cNvSpPr>
          <p:nvPr>
            <p:ph type="body" sz="half" idx="2"/>
          </p:nvPr>
        </p:nvSpPr>
        <p:spPr>
          <a:xfrm>
            <a:off x="1021558" y="1435100"/>
            <a:ext cx="3771900"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smtClean="0"/>
              <a:t>Click to edit Master text styles</a:t>
            </a:r>
          </a:p>
        </p:txBody>
      </p:sp>
      <p:sp>
        <p:nvSpPr>
          <p:cNvPr id="5" name="Date Placeholder 4"/>
          <p:cNvSpPr>
            <a:spLocks noGrp="1"/>
          </p:cNvSpPr>
          <p:nvPr>
            <p:ph type="dt" sz="half" idx="10"/>
          </p:nvPr>
        </p:nvSpPr>
        <p:spPr/>
        <p:txBody>
          <a:bodyPr/>
          <a:lstStyle/>
          <a:p>
            <a:fld id="{08CF2EEC-EF92-4F31-8DC4-09DAA5B4D8A8}" type="datetime1">
              <a:rPr lang="en-US" smtClean="0"/>
              <a:t>4/1/2019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407458112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021558" y="4800600"/>
            <a:ext cx="7772400" cy="566738"/>
          </a:xfrm>
        </p:spPr>
        <p:txBody>
          <a:bodyPr anchor="b"/>
          <a:lstStyle>
            <a:lvl1pPr algn="l">
              <a:defRPr sz="2000" b="1"/>
            </a:lvl1pPr>
          </a:lstStyle>
          <a:p>
            <a:r>
              <a:rPr lang="en-US" dirty="0" smtClean="0"/>
              <a:t>Click to edit Master title style</a:t>
            </a:r>
            <a:endParaRPr lang="en-US" dirty="0"/>
          </a:p>
        </p:txBody>
      </p:sp>
      <p:sp>
        <p:nvSpPr>
          <p:cNvPr id="3" name="Picture Placeholder 2"/>
          <p:cNvSpPr>
            <a:spLocks noGrp="1"/>
          </p:cNvSpPr>
          <p:nvPr>
            <p:ph type="pic" idx="1"/>
          </p:nvPr>
        </p:nvSpPr>
        <p:spPr>
          <a:xfrm>
            <a:off x="1021558" y="612775"/>
            <a:ext cx="7772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dirty="0"/>
          </a:p>
        </p:txBody>
      </p:sp>
      <p:sp>
        <p:nvSpPr>
          <p:cNvPr id="4" name="Text Placeholder 3"/>
          <p:cNvSpPr>
            <a:spLocks noGrp="1"/>
          </p:cNvSpPr>
          <p:nvPr>
            <p:ph type="body" sz="half" idx="2"/>
          </p:nvPr>
        </p:nvSpPr>
        <p:spPr>
          <a:xfrm>
            <a:off x="1021558" y="5367338"/>
            <a:ext cx="7772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0822636-CBD7-4883-8F2B-0893C8E09513}" type="datetime1">
              <a:rPr lang="en-US" smtClean="0"/>
              <a:t>4/1/2019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312118492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9D91815B-15AA-45B7-A0C4-39B294ECCB09}" type="datetime1">
              <a:rPr lang="en-US" smtClean="0"/>
              <a:t>4/1/2019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284078231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1021558" y="274638"/>
            <a:ext cx="5455442" cy="5851525"/>
          </a:xfrm>
        </p:spPr>
        <p:txBody>
          <a:bodyPr vert="eaVert"/>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10"/>
          </p:nvPr>
        </p:nvSpPr>
        <p:spPr/>
        <p:txBody>
          <a:bodyPr/>
          <a:lstStyle/>
          <a:p>
            <a:fld id="{56C8981E-D3CF-46EB-9899-5BD67081ECCC}" type="datetime1">
              <a:rPr lang="en-US" smtClean="0"/>
              <a:t>4/1/2019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60BB360-5418-9C40-B406-E5CA81514EC3}" type="slidenum">
              <a:rPr lang="en-US" smtClean="0"/>
              <a:t>‹#›</a:t>
            </a:fld>
            <a:endParaRPr lang="en-US" dirty="0"/>
          </a:p>
        </p:txBody>
      </p:sp>
    </p:spTree>
    <p:extLst>
      <p:ext uri="{BB962C8B-B14F-4D97-AF65-F5344CB8AC3E}">
        <p14:creationId xmlns:p14="http://schemas.microsoft.com/office/powerpoint/2010/main" val="21784097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2.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pic>
        <p:nvPicPr>
          <p:cNvPr id="7" name="Picture 6"/>
          <p:cNvPicPr>
            <a:picLocks noChangeAspect="1"/>
          </p:cNvPicPr>
          <p:nvPr userDrawn="1"/>
        </p:nvPicPr>
        <p:blipFill>
          <a:blip r:embed="rId13">
            <a:extLst>
              <a:ext uri="{28A0092B-C50C-407E-A947-70E740481C1C}">
                <a14:useLocalDpi xmlns:a14="http://schemas.microsoft.com/office/drawing/2010/main" val="0"/>
              </a:ext>
            </a:extLst>
          </a:blip>
          <a:stretch>
            <a:fillRect/>
          </a:stretch>
        </p:blipFill>
        <p:spPr>
          <a:xfrm>
            <a:off x="0" y="5"/>
            <a:ext cx="640079" cy="6857989"/>
          </a:xfrm>
          <a:prstGeom prst="rect">
            <a:avLst/>
          </a:prstGeom>
        </p:spPr>
      </p:pic>
      <p:sp>
        <p:nvSpPr>
          <p:cNvPr id="2" name="Title Placeholder 1"/>
          <p:cNvSpPr>
            <a:spLocks noGrp="1"/>
          </p:cNvSpPr>
          <p:nvPr>
            <p:ph type="title"/>
          </p:nvPr>
        </p:nvSpPr>
        <p:spPr>
          <a:xfrm>
            <a:off x="1021558" y="274638"/>
            <a:ext cx="7772400" cy="1143000"/>
          </a:xfrm>
          <a:prstGeom prst="rect">
            <a:avLst/>
          </a:prstGeom>
        </p:spPr>
        <p:txBody>
          <a:bodyPr vert="horz" lIns="91440" tIns="45720" rIns="91440" bIns="45720" rtlCol="0" anchor="b" anchorCtr="0">
            <a:normAutofit/>
          </a:bodyPr>
          <a:lstStyle/>
          <a:p>
            <a:r>
              <a:rPr lang="en-US" dirty="0" smtClean="0"/>
              <a:t>Click to edit Master title style</a:t>
            </a:r>
            <a:endParaRPr lang="en-US" dirty="0"/>
          </a:p>
        </p:txBody>
      </p:sp>
      <p:sp>
        <p:nvSpPr>
          <p:cNvPr id="3" name="Text Placeholder 2"/>
          <p:cNvSpPr>
            <a:spLocks noGrp="1"/>
          </p:cNvSpPr>
          <p:nvPr>
            <p:ph type="body" idx="1"/>
          </p:nvPr>
        </p:nvSpPr>
        <p:spPr>
          <a:xfrm>
            <a:off x="1027424" y="1600200"/>
            <a:ext cx="7766534" cy="4525963"/>
          </a:xfrm>
          <a:prstGeom prst="rect">
            <a:avLst/>
          </a:prstGeom>
        </p:spPr>
        <p:txBody>
          <a:bodyPr vert="horz" lIns="91440" tIns="45720" rIns="91440" bIns="4572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2"/>
          </p:nvPr>
        </p:nvSpPr>
        <p:spPr>
          <a:xfrm>
            <a:off x="1027424"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F320209F-D330-4979-B83A-C2F9D9F85F4B}" type="datetime1">
              <a:rPr lang="en-US" smtClean="0"/>
              <a:t>4/1/2019</a:t>
            </a:fld>
            <a:endParaRPr lang="en-US" dirty="0"/>
          </a:p>
        </p:txBody>
      </p:sp>
      <p:sp>
        <p:nvSpPr>
          <p:cNvPr id="5" name="Footer Placeholder 4"/>
          <p:cNvSpPr>
            <a:spLocks noGrp="1"/>
          </p:cNvSpPr>
          <p:nvPr>
            <p:ph type="ftr" sz="quarter" idx="3"/>
          </p:nvPr>
        </p:nvSpPr>
        <p:spPr>
          <a:xfrm>
            <a:off x="3462891"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6660358"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60BB360-5418-9C40-B406-E5CA81514EC3}" type="slidenum">
              <a:rPr lang="en-US" smtClean="0"/>
              <a:t>‹#›</a:t>
            </a:fld>
            <a:endParaRPr lang="en-US" dirty="0"/>
          </a:p>
        </p:txBody>
      </p:sp>
      <p:sp>
        <p:nvSpPr>
          <p:cNvPr id="10" name="TextBox 9"/>
          <p:cNvSpPr txBox="1"/>
          <p:nvPr userDrawn="1"/>
        </p:nvSpPr>
        <p:spPr>
          <a:xfrm>
            <a:off x="7126737" y="111591"/>
            <a:ext cx="1768821" cy="246221"/>
          </a:xfrm>
          <a:prstGeom prst="rect">
            <a:avLst/>
          </a:prstGeom>
          <a:noFill/>
        </p:spPr>
        <p:txBody>
          <a:bodyPr wrap="none" rtlCol="0">
            <a:spAutoFit/>
          </a:bodyPr>
          <a:lstStyle/>
          <a:p>
            <a:pPr algn="r"/>
            <a:r>
              <a:rPr lang="en-US" sz="1000" b="1" dirty="0" smtClean="0">
                <a:solidFill>
                  <a:srgbClr val="264C67"/>
                </a:solidFill>
              </a:rPr>
              <a:t>INDIAN HEALTH SERVICE</a:t>
            </a:r>
            <a:endParaRPr lang="en-US" sz="1000" b="1" dirty="0">
              <a:solidFill>
                <a:srgbClr val="264C67"/>
              </a:solidFill>
            </a:endParaRPr>
          </a:p>
        </p:txBody>
      </p:sp>
      <p:pic>
        <p:nvPicPr>
          <p:cNvPr id="9" name="Picture 8"/>
          <p:cNvPicPr>
            <a:picLocks noChangeAspect="1"/>
          </p:cNvPicPr>
          <p:nvPr userDrawn="1"/>
        </p:nvPicPr>
        <p:blipFill>
          <a:blip r:embed="rId14">
            <a:extLst>
              <a:ext uri="{28A0092B-C50C-407E-A947-70E740481C1C}">
                <a14:useLocalDpi xmlns:a14="http://schemas.microsoft.com/office/drawing/2010/main" val="0"/>
              </a:ext>
            </a:extLst>
          </a:blip>
          <a:stretch>
            <a:fillRect/>
          </a:stretch>
        </p:blipFill>
        <p:spPr>
          <a:xfrm>
            <a:off x="424098" y="361447"/>
            <a:ext cx="417576" cy="1389888"/>
          </a:xfrm>
          <a:prstGeom prst="rect">
            <a:avLst/>
          </a:prstGeom>
        </p:spPr>
      </p:pic>
    </p:spTree>
    <p:extLst>
      <p:ext uri="{BB962C8B-B14F-4D97-AF65-F5344CB8AC3E}">
        <p14:creationId xmlns:p14="http://schemas.microsoft.com/office/powerpoint/2010/main" val="2104849370"/>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hdr="0" ftr="0" dt="0"/>
  <p:txStyles>
    <p:titleStyle>
      <a:lvl1pPr algn="l" defTabSz="457200" rtl="0" eaLnBrk="1" latinLnBrk="0" hangingPunct="1">
        <a:spcBef>
          <a:spcPct val="0"/>
        </a:spcBef>
        <a:buNone/>
        <a:defRPr sz="3200" b="1" kern="1200">
          <a:solidFill>
            <a:srgbClr val="14949D"/>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rgbClr val="264C67"/>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rgbClr val="264C67"/>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rgbClr val="264C67"/>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rgbClr val="264C67"/>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rgbClr val="264C67"/>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2.xml"/><Relationship Id="rId1" Type="http://schemas.openxmlformats.org/officeDocument/2006/relationships/slideLayout" Target="../slideLayouts/slideLayout7.xml"/><Relationship Id="rId5" Type="http://schemas.openxmlformats.org/officeDocument/2006/relationships/image" Target="../media/image9.png"/><Relationship Id="rId4" Type="http://schemas.openxmlformats.org/officeDocument/2006/relationships/image" Target="../media/image8.png"/></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8" Type="http://schemas.openxmlformats.org/officeDocument/2006/relationships/diagramData" Target="../diagrams/data2.xml"/><Relationship Id="rId3" Type="http://schemas.openxmlformats.org/officeDocument/2006/relationships/diagramData" Target="../diagrams/data1.xml"/><Relationship Id="rId7" Type="http://schemas.microsoft.com/office/2007/relationships/diagramDrawing" Target="../diagrams/drawing1.xml"/><Relationship Id="rId12" Type="http://schemas.microsoft.com/office/2007/relationships/diagramDrawing" Target="../diagrams/drawing2.xml"/><Relationship Id="rId2" Type="http://schemas.openxmlformats.org/officeDocument/2006/relationships/notesSlide" Target="../notesSlides/notesSlide4.xml"/><Relationship Id="rId1" Type="http://schemas.openxmlformats.org/officeDocument/2006/relationships/slideLayout" Target="../slideLayouts/slideLayout2.xml"/><Relationship Id="rId6" Type="http://schemas.openxmlformats.org/officeDocument/2006/relationships/diagramColors" Target="../diagrams/colors1.xml"/><Relationship Id="rId11" Type="http://schemas.openxmlformats.org/officeDocument/2006/relationships/diagramColors" Target="../diagrams/colors2.xml"/><Relationship Id="rId5" Type="http://schemas.openxmlformats.org/officeDocument/2006/relationships/diagramQuickStyle" Target="../diagrams/quickStyle1.xml"/><Relationship Id="rId10" Type="http://schemas.openxmlformats.org/officeDocument/2006/relationships/diagramQuickStyle" Target="../diagrams/quickStyle2.xml"/><Relationship Id="rId4" Type="http://schemas.openxmlformats.org/officeDocument/2006/relationships/diagramLayout" Target="../diagrams/layout1.xml"/><Relationship Id="rId9" Type="http://schemas.openxmlformats.org/officeDocument/2006/relationships/diagramLayout" Target="../diagrams/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8" Type="http://schemas.openxmlformats.org/officeDocument/2006/relationships/hyperlink" Target="https://www.ihs.gov/chap/" TargetMode="External"/><Relationship Id="rId13" Type="http://schemas.openxmlformats.org/officeDocument/2006/relationships/hyperlink" Target="https://ihs.adobeconnect.com/poyeq27ge5s0/?launcher=false&amp;fcsContent=true&amp;pbMode=normal" TargetMode="External"/><Relationship Id="rId3" Type="http://schemas.openxmlformats.org/officeDocument/2006/relationships/hyperlink" Target="https://www.ihs.gov/newsroom/includes/themes/newihstheme/display_objects/documents/2016_Letters/55744-1_DTLL_CHAP_Expansion.pdf" TargetMode="External"/><Relationship Id="rId7" Type="http://schemas.openxmlformats.org/officeDocument/2006/relationships/hyperlink" Target="https://www.ihs.gov/IHM/index.cfm?module=dsp_ihm_circ_main&amp;circ=ihm_circ_1801" TargetMode="External"/><Relationship Id="rId12" Type="http://schemas.openxmlformats.org/officeDocument/2006/relationships/hyperlink" Target="http://www.akchap.org/html/chapcb/bha---certification-board-documents.html" TargetMode="External"/><Relationship Id="rId17" Type="http://schemas.openxmlformats.org/officeDocument/2006/relationships/hyperlink" Target="https://ihs.adobeconnect.com/pvwgtps996m0/?launcher=false&amp;fcsContent=true&amp;pbMode=normal" TargetMode="External"/><Relationship Id="rId2" Type="http://schemas.openxmlformats.org/officeDocument/2006/relationships/notesSlide" Target="../notesSlides/notesSlide10.xml"/><Relationship Id="rId16" Type="http://schemas.openxmlformats.org/officeDocument/2006/relationships/hyperlink" Target="https://www.ihs.gov/doh/DHAT.pdf" TargetMode="External"/><Relationship Id="rId1" Type="http://schemas.openxmlformats.org/officeDocument/2006/relationships/slideLayout" Target="../slideLayouts/slideLayout2.xml"/><Relationship Id="rId6" Type="http://schemas.openxmlformats.org/officeDocument/2006/relationships/hyperlink" Target="http://www.akchap.org/html/home-page.html" TargetMode="External"/><Relationship Id="rId11" Type="http://schemas.openxmlformats.org/officeDocument/2006/relationships/hyperlink" Target="http://annapoliscoalition.org/wp-content/uploads/2013/11/action-plan-full-report.pdf" TargetMode="External"/><Relationship Id="rId5" Type="http://schemas.openxmlformats.org/officeDocument/2006/relationships/hyperlink" Target="https://www.ihs.gov/newsroom/includes/themes/newihstheme/display_objects/documents/2016_Letters/55744-1_IHSPolicyStatementontheExpansionofCHAP.pdf" TargetMode="External"/><Relationship Id="rId15" Type="http://schemas.openxmlformats.org/officeDocument/2006/relationships/hyperlink" Target="https://www.communitycatalyst.org/resources/publications/document/CommunityCatalyst_DT_Report.pdf" TargetMode="External"/><Relationship Id="rId10" Type="http://schemas.openxmlformats.org/officeDocument/2006/relationships/hyperlink" Target="http://frontierus.org/wp-content/uploads/2012/01/FREP-Behavioral_Health_Aide_Models-2012.pdf" TargetMode="External"/><Relationship Id="rId4" Type="http://schemas.openxmlformats.org/officeDocument/2006/relationships/hyperlink" Target="https://www.ihs.gov/newsroom/index.cfm/pressreleases/2017pressreleases/indian-health-service-plans-to-expand-community-health-aide-program/" TargetMode="External"/><Relationship Id="rId9" Type="http://schemas.openxmlformats.org/officeDocument/2006/relationships/hyperlink" Target="https://ihs.adobeconnect.com/pyjmngxpegcp/?launcher=false&amp;fcsContent=true&amp;pbMode=normal" TargetMode="External"/><Relationship Id="rId14" Type="http://schemas.openxmlformats.org/officeDocument/2006/relationships/hyperlink" Target="http://www.akchap.org/html/chapcb/dha---certification-board-documents.html" TargetMode="External"/></Relationships>
</file>

<file path=ppt/slides/_rels/slide11.xml.rels><?xml version="1.0" encoding="UTF-8" standalone="yes"?>
<Relationships xmlns="http://schemas.openxmlformats.org/package/2006/relationships"><Relationship Id="rId2" Type="http://schemas.openxmlformats.org/officeDocument/2006/relationships/hyperlink" Target="mailto:Jennifer.downs@ihs.gov" TargetMode="Externa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3492747" y="2903621"/>
            <a:ext cx="5331067" cy="1470025"/>
          </a:xfrm>
        </p:spPr>
        <p:txBody>
          <a:bodyPr>
            <a:normAutofit fontScale="90000"/>
          </a:bodyPr>
          <a:lstStyle/>
          <a:p>
            <a:pPr algn="ctr"/>
            <a:r>
              <a:rPr lang="en-US" dirty="0" smtClean="0"/>
              <a:t>National Community Health Aid Program Tribal Advisory Group Update</a:t>
            </a:r>
            <a:endParaRPr lang="en-US" dirty="0"/>
          </a:p>
        </p:txBody>
      </p:sp>
      <p:sp>
        <p:nvSpPr>
          <p:cNvPr id="3" name="Subtitle 2"/>
          <p:cNvSpPr>
            <a:spLocks noGrp="1"/>
          </p:cNvSpPr>
          <p:nvPr>
            <p:ph type="subTitle" idx="1"/>
          </p:nvPr>
        </p:nvSpPr>
        <p:spPr>
          <a:xfrm>
            <a:off x="3420557" y="4796436"/>
            <a:ext cx="5331067" cy="1962303"/>
          </a:xfrm>
        </p:spPr>
        <p:txBody>
          <a:bodyPr>
            <a:normAutofit fontScale="62500" lnSpcReduction="20000"/>
          </a:bodyPr>
          <a:lstStyle/>
          <a:p>
            <a:pPr algn="ctr"/>
            <a:r>
              <a:rPr lang="en-US" dirty="0" smtClean="0"/>
              <a:t>Jennifer </a:t>
            </a:r>
            <a:r>
              <a:rPr lang="en-US" dirty="0" smtClean="0"/>
              <a:t>McLeod</a:t>
            </a:r>
            <a:r>
              <a:rPr lang="en-US" dirty="0" smtClean="0"/>
              <a:t>, CHAP TAG, Tribal Co-Chair</a:t>
            </a:r>
          </a:p>
          <a:p>
            <a:pPr algn="ctr"/>
            <a:r>
              <a:rPr lang="en-US" dirty="0" smtClean="0"/>
              <a:t>Beverly Cotton, CHAP TAG, Federal Co-Chair</a:t>
            </a:r>
          </a:p>
          <a:p>
            <a:pPr algn="ctr"/>
            <a:r>
              <a:rPr lang="en-US" dirty="0" smtClean="0"/>
              <a:t>April 1, 2019</a:t>
            </a:r>
          </a:p>
          <a:p>
            <a:pPr algn="ctr"/>
            <a:r>
              <a:rPr lang="en-US" dirty="0" smtClean="0"/>
              <a:t>2019 Tribal Self-Governance Conference</a:t>
            </a:r>
          </a:p>
          <a:p>
            <a:pPr algn="ctr"/>
            <a:r>
              <a:rPr lang="en-US" dirty="0" smtClean="0"/>
              <a:t>Grand Traverse, MI</a:t>
            </a:r>
            <a:endParaRPr lang="en-US" dirty="0"/>
          </a:p>
        </p:txBody>
      </p:sp>
      <p:sp>
        <p:nvSpPr>
          <p:cNvPr id="5" name="Rectangle 4"/>
          <p:cNvSpPr/>
          <p:nvPr/>
        </p:nvSpPr>
        <p:spPr>
          <a:xfrm>
            <a:off x="6440905" y="622795"/>
            <a:ext cx="2310719" cy="1379621"/>
          </a:xfrm>
          <a:prstGeom prst="rect">
            <a:avLst/>
          </a:prstGeom>
          <a:solidFill>
            <a:schemeClr val="bg1"/>
          </a:solidFill>
          <a:ln>
            <a:solidFill>
              <a:schemeClr val="bg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60689997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8"/>
          <p:cNvSpPr/>
          <p:nvPr/>
        </p:nvSpPr>
        <p:spPr>
          <a:xfrm>
            <a:off x="2374557" y="4624157"/>
            <a:ext cx="5770277" cy="866882"/>
          </a:xfrm>
          <a:prstGeom prst="rect">
            <a:avLst/>
          </a:prstGeom>
          <a:solidFill>
            <a:srgbClr val="3B6A7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p>
        </p:txBody>
      </p:sp>
      <p:sp>
        <p:nvSpPr>
          <p:cNvPr id="7" name="Rectangle 6"/>
          <p:cNvSpPr/>
          <p:nvPr/>
        </p:nvSpPr>
        <p:spPr>
          <a:xfrm>
            <a:off x="2070100" y="2996988"/>
            <a:ext cx="6040916" cy="866882"/>
          </a:xfrm>
          <a:prstGeom prst="rect">
            <a:avLst/>
          </a:prstGeom>
          <a:solidFill>
            <a:srgbClr val="FF595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p>
        </p:txBody>
      </p:sp>
      <p:sp>
        <p:nvSpPr>
          <p:cNvPr id="5" name="Rectangle 4"/>
          <p:cNvSpPr/>
          <p:nvPr/>
        </p:nvSpPr>
        <p:spPr>
          <a:xfrm>
            <a:off x="2374557" y="1488968"/>
            <a:ext cx="5677243" cy="866882"/>
          </a:xfrm>
          <a:prstGeom prst="rect">
            <a:avLst/>
          </a:prstGeom>
          <a:solidFill>
            <a:srgbClr val="125E6E"/>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926653" y="2477195"/>
            <a:ext cx="1939265" cy="1939265"/>
          </a:xfrm>
          <a:prstGeom prst="rect">
            <a:avLst/>
          </a:prstGeom>
        </p:spPr>
      </p:pic>
      <p:pic>
        <p:nvPicPr>
          <p:cNvPr id="3" name="Picture 2"/>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099842" y="1036706"/>
            <a:ext cx="1592886" cy="1592886"/>
          </a:xfrm>
          <a:prstGeom prst="rect">
            <a:avLst/>
          </a:prstGeom>
        </p:spPr>
      </p:pic>
      <p:pic>
        <p:nvPicPr>
          <p:cNvPr id="4" name="Picture 3"/>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226704" y="4191695"/>
            <a:ext cx="1466159" cy="1466159"/>
          </a:xfrm>
          <a:prstGeom prst="rect">
            <a:avLst/>
          </a:prstGeom>
        </p:spPr>
      </p:pic>
      <p:sp>
        <p:nvSpPr>
          <p:cNvPr id="6" name="Rectangle 5"/>
          <p:cNvSpPr/>
          <p:nvPr/>
        </p:nvSpPr>
        <p:spPr>
          <a:xfrm>
            <a:off x="2996160" y="1610785"/>
            <a:ext cx="4434035" cy="623248"/>
          </a:xfrm>
          <a:prstGeom prst="rect">
            <a:avLst/>
          </a:prstGeom>
          <a:noFill/>
        </p:spPr>
        <p:txBody>
          <a:bodyPr wrap="none" lIns="68580" tIns="34290" rIns="68580" bIns="34290">
            <a:spAutoFit/>
          </a:bodyPr>
          <a:lstStyle/>
          <a:p>
            <a:pPr algn="ctr"/>
            <a:r>
              <a:rPr lang="en-US" sz="3600" b="1" dirty="0">
                <a:ln w="0"/>
                <a:solidFill>
                  <a:schemeClr val="bg1"/>
                </a:solidFill>
                <a:effectLst>
                  <a:outerShdw blurRad="38100" dist="19050" dir="2700000" algn="tl" rotWithShape="0">
                    <a:schemeClr val="dk1">
                      <a:alpha val="40000"/>
                    </a:schemeClr>
                  </a:outerShdw>
                </a:effectLst>
                <a:latin typeface="Rockwell Condensed" panose="02060603050405020104" pitchFamily="18" charset="0"/>
              </a:rPr>
              <a:t>Behavioral Health Aide</a:t>
            </a:r>
          </a:p>
        </p:txBody>
      </p:sp>
      <p:sp>
        <p:nvSpPr>
          <p:cNvPr id="8" name="Rectangle 7"/>
          <p:cNvSpPr/>
          <p:nvPr/>
        </p:nvSpPr>
        <p:spPr>
          <a:xfrm>
            <a:off x="2983403" y="3118805"/>
            <a:ext cx="4577985" cy="623248"/>
          </a:xfrm>
          <a:prstGeom prst="rect">
            <a:avLst/>
          </a:prstGeom>
          <a:noFill/>
        </p:spPr>
        <p:txBody>
          <a:bodyPr wrap="none" lIns="68580" tIns="34290" rIns="68580" bIns="34290">
            <a:spAutoFit/>
          </a:bodyPr>
          <a:lstStyle/>
          <a:p>
            <a:pPr algn="ctr"/>
            <a:r>
              <a:rPr lang="en-US" sz="3600" b="1" dirty="0">
                <a:ln w="0"/>
                <a:solidFill>
                  <a:schemeClr val="bg1"/>
                </a:solidFill>
                <a:effectLst>
                  <a:outerShdw blurRad="38100" dist="19050" dir="2700000" algn="tl" rotWithShape="0">
                    <a:schemeClr val="dk1">
                      <a:alpha val="40000"/>
                    </a:schemeClr>
                  </a:outerShdw>
                </a:effectLst>
                <a:latin typeface="Rockwell Condensed" panose="02060603050405020104" pitchFamily="18" charset="0"/>
              </a:rPr>
              <a:t>Community Health Aide</a:t>
            </a:r>
          </a:p>
        </p:txBody>
      </p:sp>
      <p:sp>
        <p:nvSpPr>
          <p:cNvPr id="10" name="Rectangle 9"/>
          <p:cNvSpPr/>
          <p:nvPr/>
        </p:nvSpPr>
        <p:spPr>
          <a:xfrm>
            <a:off x="3481483" y="4745974"/>
            <a:ext cx="3649461" cy="623248"/>
          </a:xfrm>
          <a:prstGeom prst="rect">
            <a:avLst/>
          </a:prstGeom>
          <a:noFill/>
        </p:spPr>
        <p:txBody>
          <a:bodyPr wrap="none" lIns="68580" tIns="34290" rIns="68580" bIns="34290">
            <a:spAutoFit/>
          </a:bodyPr>
          <a:lstStyle/>
          <a:p>
            <a:pPr algn="ctr"/>
            <a:r>
              <a:rPr lang="en-US" sz="3600" b="1" dirty="0">
                <a:ln w="0"/>
                <a:solidFill>
                  <a:schemeClr val="bg1"/>
                </a:solidFill>
                <a:effectLst>
                  <a:outerShdw blurRad="38100" dist="19050" dir="2700000" algn="tl" rotWithShape="0">
                    <a:schemeClr val="dk1">
                      <a:alpha val="40000"/>
                    </a:schemeClr>
                  </a:outerShdw>
                </a:effectLst>
                <a:latin typeface="Rockwell Condensed" panose="02060603050405020104" pitchFamily="18" charset="0"/>
              </a:rPr>
              <a:t>Dental Health Aide</a:t>
            </a:r>
          </a:p>
        </p:txBody>
      </p:sp>
      <p:sp>
        <p:nvSpPr>
          <p:cNvPr id="11" name="Title 1"/>
          <p:cNvSpPr txBox="1">
            <a:spLocks/>
          </p:cNvSpPr>
          <p:nvPr/>
        </p:nvSpPr>
        <p:spPr>
          <a:xfrm>
            <a:off x="1021558" y="274638"/>
            <a:ext cx="7772400" cy="1143000"/>
          </a:xfrm>
          <a:prstGeom prst="rect">
            <a:avLst/>
          </a:prstGeom>
        </p:spPr>
        <p:txBody>
          <a:bodyPr/>
          <a:lstStyle>
            <a:lvl1pPr algn="l" defTabSz="457200" rtl="0" eaLnBrk="1" latinLnBrk="0" hangingPunct="1">
              <a:spcBef>
                <a:spcPct val="0"/>
              </a:spcBef>
              <a:buNone/>
              <a:defRPr sz="3200" b="1" kern="1200">
                <a:solidFill>
                  <a:srgbClr val="14949D"/>
                </a:solidFill>
                <a:latin typeface="+mj-lt"/>
                <a:ea typeface="+mj-ea"/>
                <a:cs typeface="+mj-cs"/>
              </a:defRPr>
            </a:lvl1pPr>
          </a:lstStyle>
          <a:p>
            <a:r>
              <a:rPr lang="en-US" dirty="0" smtClean="0"/>
              <a:t>Community Health Aide Program</a:t>
            </a:r>
            <a:endParaRPr lang="en-US" dirty="0"/>
          </a:p>
        </p:txBody>
      </p:sp>
    </p:spTree>
    <p:extLst>
      <p:ext uri="{BB962C8B-B14F-4D97-AF65-F5344CB8AC3E}">
        <p14:creationId xmlns:p14="http://schemas.microsoft.com/office/powerpoint/2010/main" val="417525315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CHAP Expansion Recap</a:t>
            </a:r>
            <a:endParaRPr lang="en-US" dirty="0"/>
          </a:p>
        </p:txBody>
      </p:sp>
      <p:sp>
        <p:nvSpPr>
          <p:cNvPr id="3" name="Content Placeholder 2"/>
          <p:cNvSpPr>
            <a:spLocks noGrp="1"/>
          </p:cNvSpPr>
          <p:nvPr>
            <p:ph idx="1"/>
          </p:nvPr>
        </p:nvSpPr>
        <p:spPr/>
        <p:txBody>
          <a:bodyPr>
            <a:normAutofit fontScale="77500" lnSpcReduction="20000"/>
          </a:bodyPr>
          <a:lstStyle/>
          <a:p>
            <a:r>
              <a:rPr lang="en-US" b="1" dirty="0" smtClean="0">
                <a:effectLst>
                  <a:outerShdw blurRad="38100" dist="38100" dir="2700000" algn="tl">
                    <a:srgbClr val="000000">
                      <a:alpha val="43137"/>
                    </a:srgbClr>
                  </a:outerShdw>
                </a:effectLst>
              </a:rPr>
              <a:t>2016-</a:t>
            </a:r>
            <a:r>
              <a:rPr lang="en-US" dirty="0" smtClean="0"/>
              <a:t> Tribal Consultation initiated on CHAP Expansion</a:t>
            </a:r>
          </a:p>
          <a:p>
            <a:r>
              <a:rPr lang="en-US" b="1" dirty="0" smtClean="0">
                <a:effectLst>
                  <a:outerShdw blurRad="38100" dist="38100" dir="2700000" algn="tl">
                    <a:srgbClr val="000000">
                      <a:alpha val="43137"/>
                    </a:srgbClr>
                  </a:outerShdw>
                </a:effectLst>
              </a:rPr>
              <a:t>2017- </a:t>
            </a:r>
            <a:r>
              <a:rPr lang="en-US" dirty="0" smtClean="0"/>
              <a:t>IHS issues report on consultation and policy statement on decision to move forward with expansion </a:t>
            </a:r>
          </a:p>
          <a:p>
            <a:r>
              <a:rPr lang="en-US" b="1" dirty="0" smtClean="0">
                <a:effectLst>
                  <a:outerShdw blurRad="38100" dist="38100" dir="2700000" algn="tl">
                    <a:srgbClr val="000000">
                      <a:alpha val="43137"/>
                    </a:srgbClr>
                  </a:outerShdw>
                </a:effectLst>
              </a:rPr>
              <a:t>2017-</a:t>
            </a:r>
            <a:r>
              <a:rPr lang="en-US" dirty="0" smtClean="0"/>
              <a:t> Agency continues to engage stakeholders to begin laying foundation for expansion </a:t>
            </a:r>
          </a:p>
          <a:p>
            <a:r>
              <a:rPr lang="en-US" b="1" dirty="0" smtClean="0">
                <a:effectLst>
                  <a:outerShdw blurRad="38100" dist="38100" dir="2700000" algn="tl">
                    <a:srgbClr val="000000">
                      <a:alpha val="43137"/>
                    </a:srgbClr>
                  </a:outerShdw>
                </a:effectLst>
              </a:rPr>
              <a:t>2018-</a:t>
            </a:r>
            <a:r>
              <a:rPr lang="en-US" dirty="0" smtClean="0"/>
              <a:t> CHAP Tribal Advisory Group </a:t>
            </a:r>
            <a:r>
              <a:rPr lang="en-US" dirty="0" smtClean="0"/>
              <a:t>(TAG) established </a:t>
            </a:r>
          </a:p>
          <a:p>
            <a:r>
              <a:rPr lang="en-US" b="1" dirty="0" smtClean="0"/>
              <a:t>2019-</a:t>
            </a:r>
            <a:r>
              <a:rPr lang="en-US" dirty="0" smtClean="0"/>
              <a:t> IHS and the CHAP TAG continue work to establish a policy/circular for the National CHAP</a:t>
            </a:r>
            <a:endParaRPr lang="en-US" b="1" dirty="0" smtClean="0"/>
          </a:p>
          <a:p>
            <a:endParaRPr lang="en-US" dirty="0"/>
          </a:p>
        </p:txBody>
      </p:sp>
      <p:sp>
        <p:nvSpPr>
          <p:cNvPr id="4" name="Slide Number Placeholder 3"/>
          <p:cNvSpPr>
            <a:spLocks noGrp="1"/>
          </p:cNvSpPr>
          <p:nvPr>
            <p:ph type="sldNum" sz="quarter" idx="12"/>
          </p:nvPr>
        </p:nvSpPr>
        <p:spPr/>
        <p:txBody>
          <a:bodyPr/>
          <a:lstStyle/>
          <a:p>
            <a:fld id="{D60BB360-5418-9C40-B406-E5CA81514EC3}" type="slidenum">
              <a:rPr lang="en-US" smtClean="0"/>
              <a:t>3</a:t>
            </a:fld>
            <a:endParaRPr lang="en-US" dirty="0"/>
          </a:p>
        </p:txBody>
      </p:sp>
    </p:spTree>
    <p:extLst>
      <p:ext uri="{BB962C8B-B14F-4D97-AF65-F5344CB8AC3E}">
        <p14:creationId xmlns:p14="http://schemas.microsoft.com/office/powerpoint/2010/main" val="382772047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5" name="Content Placeholder 4"/>
          <p:cNvGraphicFramePr>
            <a:graphicFrameLocks noGrp="1"/>
          </p:cNvGraphicFramePr>
          <p:nvPr>
            <p:ph idx="1"/>
            <p:extLst/>
          </p:nvPr>
        </p:nvGraphicFramePr>
        <p:xfrm>
          <a:off x="2383693" y="142339"/>
          <a:ext cx="9255761" cy="6217919"/>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4" name="Slide Number Placeholder 3"/>
          <p:cNvSpPr>
            <a:spLocks noGrp="1"/>
          </p:cNvSpPr>
          <p:nvPr>
            <p:ph type="sldNum" sz="quarter" idx="12"/>
          </p:nvPr>
        </p:nvSpPr>
        <p:spPr/>
        <p:txBody>
          <a:bodyPr/>
          <a:lstStyle/>
          <a:p>
            <a:fld id="{D60BB360-5418-9C40-B406-E5CA81514EC3}" type="slidenum">
              <a:rPr lang="en-US" smtClean="0"/>
              <a:t>4</a:t>
            </a:fld>
            <a:endParaRPr lang="en-US" dirty="0"/>
          </a:p>
        </p:txBody>
      </p:sp>
      <p:graphicFrame>
        <p:nvGraphicFramePr>
          <p:cNvPr id="7" name="Diagram 6"/>
          <p:cNvGraphicFramePr/>
          <p:nvPr>
            <p:extLst/>
          </p:nvPr>
        </p:nvGraphicFramePr>
        <p:xfrm>
          <a:off x="21337" y="1656447"/>
          <a:ext cx="4175760" cy="3256280"/>
        </p:xfrm>
        <a:graphic>
          <a:graphicData uri="http://schemas.openxmlformats.org/drawingml/2006/diagram">
            <dgm:relIds xmlns:dgm="http://schemas.openxmlformats.org/drawingml/2006/diagram" xmlns:r="http://schemas.openxmlformats.org/officeDocument/2006/relationships" r:dm="rId8" r:lo="rId9" r:qs="rId10" r:cs="rId11"/>
          </a:graphicData>
        </a:graphic>
      </p:graphicFrame>
      <p:sp>
        <p:nvSpPr>
          <p:cNvPr id="8" name="Right Arrow 7"/>
          <p:cNvSpPr/>
          <p:nvPr/>
        </p:nvSpPr>
        <p:spPr>
          <a:xfrm>
            <a:off x="3667760" y="3183207"/>
            <a:ext cx="721360" cy="325120"/>
          </a:xfrm>
          <a:prstGeom prst="rightArrow">
            <a:avLst/>
          </a:prstGeom>
          <a:solidFill>
            <a:srgbClr val="D4442B"/>
          </a:solidFill>
          <a:ln>
            <a:solidFill>
              <a:srgbClr val="EC6141"/>
            </a:solidFill>
          </a:ln>
          <a:effectLst>
            <a:outerShdw blurRad="50800" dist="38100" dir="8100000" algn="tr" rotWithShape="0">
              <a:prstClr val="black">
                <a:alpha val="40000"/>
              </a:prstClr>
            </a:outerShdw>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9" name="TextBox 8"/>
          <p:cNvSpPr txBox="1"/>
          <p:nvPr/>
        </p:nvSpPr>
        <p:spPr>
          <a:xfrm>
            <a:off x="4146342" y="2958217"/>
            <a:ext cx="1859280" cy="707886"/>
          </a:xfrm>
          <a:prstGeom prst="rect">
            <a:avLst/>
          </a:prstGeom>
          <a:noFill/>
        </p:spPr>
        <p:txBody>
          <a:bodyPr wrap="square" rtlCol="0">
            <a:spAutoFit/>
          </a:bodyPr>
          <a:lstStyle/>
          <a:p>
            <a:pPr algn="ctr"/>
            <a:r>
              <a:rPr lang="en-US" sz="2000" b="1" dirty="0" smtClean="0"/>
              <a:t>180+</a:t>
            </a:r>
          </a:p>
          <a:p>
            <a:pPr algn="ctr"/>
            <a:r>
              <a:rPr lang="en-US" sz="2000" b="1" dirty="0" smtClean="0"/>
              <a:t>comments</a:t>
            </a:r>
            <a:endParaRPr lang="en-US" sz="2000" b="1" dirty="0"/>
          </a:p>
        </p:txBody>
      </p:sp>
      <p:sp>
        <p:nvSpPr>
          <p:cNvPr id="11" name="Title 1"/>
          <p:cNvSpPr txBox="1">
            <a:spLocks/>
          </p:cNvSpPr>
          <p:nvPr/>
        </p:nvSpPr>
        <p:spPr>
          <a:xfrm>
            <a:off x="1021558" y="274638"/>
            <a:ext cx="7772400" cy="1143000"/>
          </a:xfrm>
          <a:prstGeom prst="rect">
            <a:avLst/>
          </a:prstGeom>
        </p:spPr>
        <p:txBody>
          <a:bodyPr/>
          <a:lstStyle>
            <a:lvl1pPr algn="l" defTabSz="457200" rtl="0" eaLnBrk="1" latinLnBrk="0" hangingPunct="1">
              <a:spcBef>
                <a:spcPct val="0"/>
              </a:spcBef>
              <a:buNone/>
              <a:defRPr sz="3200" b="1" kern="1200">
                <a:solidFill>
                  <a:srgbClr val="14949D"/>
                </a:solidFill>
                <a:latin typeface="+mj-lt"/>
                <a:ea typeface="+mj-ea"/>
                <a:cs typeface="+mj-cs"/>
              </a:defRPr>
            </a:lvl1pPr>
          </a:lstStyle>
          <a:p>
            <a:r>
              <a:rPr lang="en-US" dirty="0" smtClean="0"/>
              <a:t>Tribal Consultation </a:t>
            </a:r>
            <a:endParaRPr lang="en-US" dirty="0"/>
          </a:p>
        </p:txBody>
      </p:sp>
    </p:spTree>
    <p:extLst>
      <p:ext uri="{BB962C8B-B14F-4D97-AF65-F5344CB8AC3E}">
        <p14:creationId xmlns:p14="http://schemas.microsoft.com/office/powerpoint/2010/main" val="64467576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691662" y="212164"/>
            <a:ext cx="8682473" cy="6153468"/>
          </a:xfrm>
        </p:spPr>
      </p:pic>
      <p:sp>
        <p:nvSpPr>
          <p:cNvPr id="3" name="TextBox 2"/>
          <p:cNvSpPr txBox="1"/>
          <p:nvPr/>
        </p:nvSpPr>
        <p:spPr>
          <a:xfrm>
            <a:off x="732689" y="1860339"/>
            <a:ext cx="1324708" cy="430887"/>
          </a:xfrm>
          <a:prstGeom prst="rect">
            <a:avLst/>
          </a:prstGeom>
        </p:spPr>
        <p:style>
          <a:lnRef idx="1">
            <a:schemeClr val="accent5"/>
          </a:lnRef>
          <a:fillRef idx="2">
            <a:schemeClr val="accent5"/>
          </a:fillRef>
          <a:effectRef idx="1">
            <a:schemeClr val="accent5"/>
          </a:effectRef>
          <a:fontRef idx="minor">
            <a:schemeClr val="dk1"/>
          </a:fontRef>
        </p:style>
        <p:txBody>
          <a:bodyPr wrap="square" rtlCol="0">
            <a:spAutoFit/>
          </a:bodyPr>
          <a:lstStyle/>
          <a:p>
            <a:r>
              <a:rPr lang="en-US" sz="1100" dirty="0" smtClean="0"/>
              <a:t>P: John Stephens</a:t>
            </a:r>
          </a:p>
          <a:p>
            <a:r>
              <a:rPr lang="en-US" sz="1100" dirty="0" smtClean="0"/>
              <a:t>A: Andy Joseph</a:t>
            </a:r>
            <a:endParaRPr lang="en-US" sz="1100" dirty="0"/>
          </a:p>
        </p:txBody>
      </p:sp>
      <p:sp>
        <p:nvSpPr>
          <p:cNvPr id="5" name="TextBox 4"/>
          <p:cNvSpPr txBox="1"/>
          <p:nvPr/>
        </p:nvSpPr>
        <p:spPr>
          <a:xfrm>
            <a:off x="6494582" y="4265542"/>
            <a:ext cx="1969479" cy="461665"/>
          </a:xfrm>
          <a:prstGeom prst="rect">
            <a:avLst/>
          </a:prstGeom>
        </p:spPr>
        <p:style>
          <a:lnRef idx="1">
            <a:schemeClr val="accent5"/>
          </a:lnRef>
          <a:fillRef idx="2">
            <a:schemeClr val="accent5"/>
          </a:fillRef>
          <a:effectRef idx="1">
            <a:schemeClr val="accent5"/>
          </a:effectRef>
          <a:fontRef idx="minor">
            <a:schemeClr val="dk1"/>
          </a:fontRef>
        </p:style>
        <p:txBody>
          <a:bodyPr wrap="square" rtlCol="0">
            <a:spAutoFit/>
          </a:bodyPr>
          <a:lstStyle/>
          <a:p>
            <a:r>
              <a:rPr lang="en-US" sz="1200" dirty="0" smtClean="0"/>
              <a:t>P: Clarissa Sabattis</a:t>
            </a:r>
          </a:p>
          <a:p>
            <a:r>
              <a:rPr lang="en-US" sz="1200" dirty="0" smtClean="0"/>
              <a:t>A: </a:t>
            </a:r>
            <a:r>
              <a:rPr lang="en-US" sz="1200" dirty="0" smtClean="0"/>
              <a:t>Dee </a:t>
            </a:r>
            <a:r>
              <a:rPr lang="en-US" sz="1200" dirty="0" err="1" smtClean="0"/>
              <a:t>Sabattis</a:t>
            </a:r>
            <a:endParaRPr lang="en-US" sz="1200" dirty="0" smtClean="0"/>
          </a:p>
        </p:txBody>
      </p:sp>
      <p:sp>
        <p:nvSpPr>
          <p:cNvPr id="6" name="TextBox 5"/>
          <p:cNvSpPr txBox="1"/>
          <p:nvPr/>
        </p:nvSpPr>
        <p:spPr>
          <a:xfrm>
            <a:off x="3399685" y="461628"/>
            <a:ext cx="1418499" cy="461665"/>
          </a:xfrm>
          <a:prstGeom prst="rect">
            <a:avLst/>
          </a:prstGeom>
        </p:spPr>
        <p:style>
          <a:lnRef idx="1">
            <a:schemeClr val="accent5"/>
          </a:lnRef>
          <a:fillRef idx="2">
            <a:schemeClr val="accent5"/>
          </a:fillRef>
          <a:effectRef idx="1">
            <a:schemeClr val="accent5"/>
          </a:effectRef>
          <a:fontRef idx="minor">
            <a:schemeClr val="dk1"/>
          </a:fontRef>
        </p:style>
        <p:txBody>
          <a:bodyPr wrap="square" rtlCol="0">
            <a:spAutoFit/>
          </a:bodyPr>
          <a:lstStyle/>
          <a:p>
            <a:r>
              <a:rPr lang="en-US" sz="1200" dirty="0" smtClean="0"/>
              <a:t>P: Tim Davis</a:t>
            </a:r>
          </a:p>
          <a:p>
            <a:r>
              <a:rPr lang="en-US" sz="1200" dirty="0" smtClean="0"/>
              <a:t>A: Conrad Fisher</a:t>
            </a:r>
          </a:p>
        </p:txBody>
      </p:sp>
      <p:sp>
        <p:nvSpPr>
          <p:cNvPr id="7" name="TextBox 6"/>
          <p:cNvSpPr txBox="1"/>
          <p:nvPr/>
        </p:nvSpPr>
        <p:spPr>
          <a:xfrm>
            <a:off x="2543904" y="2642566"/>
            <a:ext cx="2180494" cy="461665"/>
          </a:xfrm>
          <a:prstGeom prst="rect">
            <a:avLst/>
          </a:prstGeom>
        </p:spPr>
        <p:style>
          <a:lnRef idx="1">
            <a:schemeClr val="accent5"/>
          </a:lnRef>
          <a:fillRef idx="2">
            <a:schemeClr val="accent5"/>
          </a:fillRef>
          <a:effectRef idx="1">
            <a:schemeClr val="accent5"/>
          </a:effectRef>
          <a:fontRef idx="minor">
            <a:schemeClr val="dk1"/>
          </a:fontRef>
        </p:style>
        <p:txBody>
          <a:bodyPr wrap="square" rtlCol="0">
            <a:spAutoFit/>
          </a:bodyPr>
          <a:lstStyle/>
          <a:p>
            <a:r>
              <a:rPr lang="en-US" sz="1200" dirty="0" smtClean="0"/>
              <a:t>P: </a:t>
            </a:r>
            <a:r>
              <a:rPr lang="en-US" sz="1200" dirty="0" err="1" smtClean="0"/>
              <a:t>Philbert</a:t>
            </a:r>
            <a:r>
              <a:rPr lang="en-US" sz="1200" dirty="0" smtClean="0"/>
              <a:t> </a:t>
            </a:r>
            <a:r>
              <a:rPr lang="en-US" sz="1200" dirty="0" err="1" smtClean="0"/>
              <a:t>Watahomigie</a:t>
            </a:r>
            <a:r>
              <a:rPr lang="en-US" sz="1200" dirty="0" smtClean="0"/>
              <a:t> Sr.</a:t>
            </a:r>
          </a:p>
          <a:p>
            <a:r>
              <a:rPr lang="en-US" sz="1200" dirty="0" smtClean="0"/>
              <a:t>A: Brook Bender</a:t>
            </a:r>
          </a:p>
        </p:txBody>
      </p:sp>
      <p:sp>
        <p:nvSpPr>
          <p:cNvPr id="8" name="TextBox 7"/>
          <p:cNvSpPr txBox="1"/>
          <p:nvPr/>
        </p:nvSpPr>
        <p:spPr>
          <a:xfrm>
            <a:off x="691662" y="3528330"/>
            <a:ext cx="1722354" cy="430887"/>
          </a:xfrm>
          <a:prstGeom prst="rect">
            <a:avLst/>
          </a:prstGeom>
        </p:spPr>
        <p:style>
          <a:lnRef idx="1">
            <a:schemeClr val="accent5"/>
          </a:lnRef>
          <a:fillRef idx="2">
            <a:schemeClr val="accent5"/>
          </a:fillRef>
          <a:effectRef idx="1">
            <a:schemeClr val="accent5"/>
          </a:effectRef>
          <a:fontRef idx="minor">
            <a:schemeClr val="dk1"/>
          </a:fontRef>
        </p:style>
        <p:txBody>
          <a:bodyPr wrap="square" rtlCol="0">
            <a:spAutoFit/>
          </a:bodyPr>
          <a:lstStyle/>
          <a:p>
            <a:r>
              <a:rPr lang="en-US" sz="1100" dirty="0" smtClean="0"/>
              <a:t>P: Teresa Sanchez</a:t>
            </a:r>
          </a:p>
          <a:p>
            <a:r>
              <a:rPr lang="en-US" sz="1100" dirty="0" smtClean="0"/>
              <a:t>A: Guadalupe Luna</a:t>
            </a:r>
            <a:endParaRPr lang="en-US" sz="1100" dirty="0"/>
          </a:p>
        </p:txBody>
      </p:sp>
      <p:sp>
        <p:nvSpPr>
          <p:cNvPr id="9" name="TextBox 8"/>
          <p:cNvSpPr txBox="1"/>
          <p:nvPr/>
        </p:nvSpPr>
        <p:spPr>
          <a:xfrm>
            <a:off x="609600" y="4342896"/>
            <a:ext cx="1406770" cy="430887"/>
          </a:xfrm>
          <a:prstGeom prst="rect">
            <a:avLst/>
          </a:prstGeom>
        </p:spPr>
        <p:style>
          <a:lnRef idx="1">
            <a:schemeClr val="accent5"/>
          </a:lnRef>
          <a:fillRef idx="2">
            <a:schemeClr val="accent5"/>
          </a:fillRef>
          <a:effectRef idx="1">
            <a:schemeClr val="accent5"/>
          </a:effectRef>
          <a:fontRef idx="minor">
            <a:schemeClr val="dk1"/>
          </a:fontRef>
        </p:style>
        <p:txBody>
          <a:bodyPr wrap="square" rtlCol="0">
            <a:spAutoFit/>
          </a:bodyPr>
          <a:lstStyle/>
          <a:p>
            <a:r>
              <a:rPr lang="en-US" sz="1100" dirty="0" smtClean="0"/>
              <a:t>P: Sandra Ortega</a:t>
            </a:r>
          </a:p>
          <a:p>
            <a:r>
              <a:rPr lang="en-US" sz="1100" dirty="0" smtClean="0"/>
              <a:t>A: Adrianne Tiller</a:t>
            </a:r>
            <a:endParaRPr lang="en-US" sz="1100" dirty="0"/>
          </a:p>
        </p:txBody>
      </p:sp>
      <p:sp>
        <p:nvSpPr>
          <p:cNvPr id="10" name="TextBox 9"/>
          <p:cNvSpPr txBox="1"/>
          <p:nvPr/>
        </p:nvSpPr>
        <p:spPr>
          <a:xfrm>
            <a:off x="1617784" y="6065550"/>
            <a:ext cx="1406770" cy="430887"/>
          </a:xfrm>
          <a:prstGeom prst="rect">
            <a:avLst/>
          </a:prstGeom>
        </p:spPr>
        <p:style>
          <a:lnRef idx="1">
            <a:schemeClr val="accent5"/>
          </a:lnRef>
          <a:fillRef idx="2">
            <a:schemeClr val="accent5"/>
          </a:fillRef>
          <a:effectRef idx="1">
            <a:schemeClr val="accent5"/>
          </a:effectRef>
          <a:fontRef idx="minor">
            <a:schemeClr val="dk1"/>
          </a:fontRef>
        </p:style>
        <p:txBody>
          <a:bodyPr wrap="square" rtlCol="0">
            <a:spAutoFit/>
          </a:bodyPr>
          <a:lstStyle/>
          <a:p>
            <a:r>
              <a:rPr lang="en-US" sz="1100" dirty="0" smtClean="0"/>
              <a:t>P: Crystal </a:t>
            </a:r>
            <a:r>
              <a:rPr lang="en-US" sz="1100" dirty="0" err="1" smtClean="0"/>
              <a:t>Stordahl</a:t>
            </a:r>
            <a:r>
              <a:rPr lang="en-US" sz="1100" dirty="0" smtClean="0"/>
              <a:t> </a:t>
            </a:r>
          </a:p>
          <a:p>
            <a:r>
              <a:rPr lang="en-US" sz="1100" dirty="0" smtClean="0"/>
              <a:t>A: Robert </a:t>
            </a:r>
            <a:r>
              <a:rPr lang="en-US" sz="1100" dirty="0" err="1" smtClean="0"/>
              <a:t>Onders</a:t>
            </a:r>
            <a:r>
              <a:rPr lang="en-US" sz="1100" dirty="0" smtClean="0"/>
              <a:t> </a:t>
            </a:r>
            <a:endParaRPr lang="en-US" sz="1100" dirty="0"/>
          </a:p>
        </p:txBody>
      </p:sp>
      <p:sp>
        <p:nvSpPr>
          <p:cNvPr id="11" name="TextBox 10"/>
          <p:cNvSpPr txBox="1"/>
          <p:nvPr/>
        </p:nvSpPr>
        <p:spPr>
          <a:xfrm>
            <a:off x="3540369" y="5444227"/>
            <a:ext cx="1406770" cy="430887"/>
          </a:xfrm>
          <a:prstGeom prst="rect">
            <a:avLst/>
          </a:prstGeom>
        </p:spPr>
        <p:style>
          <a:lnRef idx="1">
            <a:schemeClr val="accent5"/>
          </a:lnRef>
          <a:fillRef idx="2">
            <a:schemeClr val="accent5"/>
          </a:fillRef>
          <a:effectRef idx="1">
            <a:schemeClr val="accent5"/>
          </a:effectRef>
          <a:fontRef idx="minor">
            <a:schemeClr val="dk1"/>
          </a:fontRef>
        </p:style>
        <p:txBody>
          <a:bodyPr wrap="square" rtlCol="0">
            <a:spAutoFit/>
          </a:bodyPr>
          <a:lstStyle/>
          <a:p>
            <a:r>
              <a:rPr lang="en-US" sz="1100" dirty="0" smtClean="0"/>
              <a:t>P: TBD</a:t>
            </a:r>
          </a:p>
          <a:p>
            <a:r>
              <a:rPr lang="en-US" sz="1100" dirty="0" smtClean="0"/>
              <a:t>A: TBD</a:t>
            </a:r>
            <a:endParaRPr lang="en-US" sz="1100" dirty="0"/>
          </a:p>
        </p:txBody>
      </p:sp>
      <p:sp>
        <p:nvSpPr>
          <p:cNvPr id="12" name="TextBox 11"/>
          <p:cNvSpPr txBox="1"/>
          <p:nvPr/>
        </p:nvSpPr>
        <p:spPr>
          <a:xfrm>
            <a:off x="5753867" y="5566177"/>
            <a:ext cx="1406770" cy="430887"/>
          </a:xfrm>
          <a:prstGeom prst="rect">
            <a:avLst/>
          </a:prstGeom>
        </p:spPr>
        <p:style>
          <a:lnRef idx="1">
            <a:schemeClr val="accent5"/>
          </a:lnRef>
          <a:fillRef idx="2">
            <a:schemeClr val="accent5"/>
          </a:fillRef>
          <a:effectRef idx="1">
            <a:schemeClr val="accent5"/>
          </a:effectRef>
          <a:fontRef idx="minor">
            <a:schemeClr val="dk1"/>
          </a:fontRef>
        </p:style>
        <p:txBody>
          <a:bodyPr wrap="square" rtlCol="0">
            <a:spAutoFit/>
          </a:bodyPr>
          <a:lstStyle/>
          <a:p>
            <a:r>
              <a:rPr lang="en-US" sz="1100" dirty="0" smtClean="0"/>
              <a:t>P: Annette James</a:t>
            </a:r>
          </a:p>
          <a:p>
            <a:r>
              <a:rPr lang="en-US" sz="1100" dirty="0" smtClean="0"/>
              <a:t>A: Amanda Wyatt</a:t>
            </a:r>
            <a:endParaRPr lang="en-US" sz="1100" dirty="0"/>
          </a:p>
        </p:txBody>
      </p:sp>
      <p:sp>
        <p:nvSpPr>
          <p:cNvPr id="13" name="TextBox 12"/>
          <p:cNvSpPr txBox="1"/>
          <p:nvPr/>
        </p:nvSpPr>
        <p:spPr>
          <a:xfrm>
            <a:off x="5032898" y="461628"/>
            <a:ext cx="1324708" cy="430887"/>
          </a:xfrm>
          <a:prstGeom prst="rect">
            <a:avLst/>
          </a:prstGeom>
        </p:spPr>
        <p:style>
          <a:lnRef idx="1">
            <a:schemeClr val="accent5"/>
          </a:lnRef>
          <a:fillRef idx="2">
            <a:schemeClr val="accent5"/>
          </a:fillRef>
          <a:effectRef idx="1">
            <a:schemeClr val="accent5"/>
          </a:effectRef>
          <a:fontRef idx="minor">
            <a:schemeClr val="dk1"/>
          </a:fontRef>
        </p:style>
        <p:txBody>
          <a:bodyPr wrap="square" rtlCol="0">
            <a:spAutoFit/>
          </a:bodyPr>
          <a:lstStyle/>
          <a:p>
            <a:r>
              <a:rPr lang="en-US" sz="1100" dirty="0" smtClean="0"/>
              <a:t>P: </a:t>
            </a:r>
            <a:r>
              <a:rPr lang="en-US" sz="1100" dirty="0" smtClean="0"/>
              <a:t>Mark Fox</a:t>
            </a:r>
            <a:endParaRPr lang="en-US" sz="1100" dirty="0" smtClean="0"/>
          </a:p>
          <a:p>
            <a:r>
              <a:rPr lang="en-US" sz="1100" dirty="0" smtClean="0"/>
              <a:t>A: </a:t>
            </a:r>
            <a:r>
              <a:rPr lang="en-US" sz="1100" dirty="0" smtClean="0"/>
              <a:t>Larry Wright Jr.</a:t>
            </a:r>
            <a:endParaRPr lang="en-US" sz="1100" dirty="0"/>
          </a:p>
        </p:txBody>
      </p:sp>
      <p:sp>
        <p:nvSpPr>
          <p:cNvPr id="14" name="TextBox 13"/>
          <p:cNvSpPr txBox="1"/>
          <p:nvPr/>
        </p:nvSpPr>
        <p:spPr>
          <a:xfrm>
            <a:off x="6688006" y="720334"/>
            <a:ext cx="1980506" cy="430887"/>
          </a:xfrm>
          <a:prstGeom prst="rect">
            <a:avLst/>
          </a:prstGeom>
        </p:spPr>
        <p:style>
          <a:lnRef idx="1">
            <a:schemeClr val="accent5"/>
          </a:lnRef>
          <a:fillRef idx="2">
            <a:schemeClr val="accent5"/>
          </a:fillRef>
          <a:effectRef idx="1">
            <a:schemeClr val="accent5"/>
          </a:effectRef>
          <a:fontRef idx="minor">
            <a:schemeClr val="dk1"/>
          </a:fontRef>
        </p:style>
        <p:txBody>
          <a:bodyPr wrap="square" rtlCol="0">
            <a:spAutoFit/>
          </a:bodyPr>
          <a:lstStyle/>
          <a:p>
            <a:r>
              <a:rPr lang="en-US" sz="1100" dirty="0" smtClean="0"/>
              <a:t>P: Jennifer McLeod</a:t>
            </a:r>
          </a:p>
          <a:p>
            <a:r>
              <a:rPr lang="en-US" sz="1100" dirty="0" smtClean="0"/>
              <a:t>A: Julie Beeney</a:t>
            </a:r>
            <a:endParaRPr lang="en-US" sz="1100" dirty="0"/>
          </a:p>
        </p:txBody>
      </p:sp>
      <p:sp>
        <p:nvSpPr>
          <p:cNvPr id="15" name="TextBox 14"/>
          <p:cNvSpPr txBox="1"/>
          <p:nvPr/>
        </p:nvSpPr>
        <p:spPr>
          <a:xfrm>
            <a:off x="7027974" y="6106224"/>
            <a:ext cx="1969479" cy="646331"/>
          </a:xfrm>
          <a:prstGeom prst="rect">
            <a:avLst/>
          </a:prstGeom>
        </p:spPr>
        <p:style>
          <a:lnRef idx="1">
            <a:schemeClr val="accent5"/>
          </a:lnRef>
          <a:fillRef idx="2">
            <a:schemeClr val="accent5"/>
          </a:fillRef>
          <a:effectRef idx="1">
            <a:schemeClr val="accent5"/>
          </a:effectRef>
          <a:fontRef idx="minor">
            <a:schemeClr val="dk1"/>
          </a:fontRef>
        </p:style>
        <p:txBody>
          <a:bodyPr wrap="square" rtlCol="0">
            <a:spAutoFit/>
          </a:bodyPr>
          <a:lstStyle/>
          <a:p>
            <a:r>
              <a:rPr lang="en-US" sz="1200" dirty="0" smtClean="0"/>
              <a:t>DSTAC</a:t>
            </a:r>
          </a:p>
          <a:p>
            <a:r>
              <a:rPr lang="en-US" sz="1200" dirty="0" smtClean="0"/>
              <a:t>P: TBD</a:t>
            </a:r>
          </a:p>
          <a:p>
            <a:r>
              <a:rPr lang="en-US" sz="1200" dirty="0" smtClean="0"/>
              <a:t>A: TBD</a:t>
            </a:r>
          </a:p>
        </p:txBody>
      </p:sp>
      <p:sp>
        <p:nvSpPr>
          <p:cNvPr id="16" name="TextBox 15"/>
          <p:cNvSpPr txBox="1"/>
          <p:nvPr/>
        </p:nvSpPr>
        <p:spPr>
          <a:xfrm>
            <a:off x="4947139" y="6124578"/>
            <a:ext cx="1969479" cy="646331"/>
          </a:xfrm>
          <a:prstGeom prst="rect">
            <a:avLst/>
          </a:prstGeom>
        </p:spPr>
        <p:style>
          <a:lnRef idx="1">
            <a:schemeClr val="accent5"/>
          </a:lnRef>
          <a:fillRef idx="2">
            <a:schemeClr val="accent5"/>
          </a:fillRef>
          <a:effectRef idx="1">
            <a:schemeClr val="accent5"/>
          </a:effectRef>
          <a:fontRef idx="minor">
            <a:schemeClr val="dk1"/>
          </a:fontRef>
        </p:style>
        <p:txBody>
          <a:bodyPr wrap="square" rtlCol="0">
            <a:spAutoFit/>
          </a:bodyPr>
          <a:lstStyle/>
          <a:p>
            <a:r>
              <a:rPr lang="en-US" sz="1200" dirty="0" smtClean="0"/>
              <a:t>TSGAC</a:t>
            </a:r>
          </a:p>
          <a:p>
            <a:r>
              <a:rPr lang="en-US" sz="1200" dirty="0" smtClean="0"/>
              <a:t>P: Shawn Duran</a:t>
            </a:r>
          </a:p>
          <a:p>
            <a:r>
              <a:rPr lang="en-US" sz="1200" dirty="0" smtClean="0"/>
              <a:t>A: Kay Rhoads</a:t>
            </a:r>
          </a:p>
        </p:txBody>
      </p:sp>
      <p:sp>
        <p:nvSpPr>
          <p:cNvPr id="17" name="TextBox 16"/>
          <p:cNvSpPr txBox="1"/>
          <p:nvPr/>
        </p:nvSpPr>
        <p:spPr>
          <a:xfrm>
            <a:off x="4114799" y="3263289"/>
            <a:ext cx="1406770" cy="430887"/>
          </a:xfrm>
          <a:prstGeom prst="rect">
            <a:avLst/>
          </a:prstGeom>
        </p:spPr>
        <p:style>
          <a:lnRef idx="1">
            <a:schemeClr val="accent5"/>
          </a:lnRef>
          <a:fillRef idx="2">
            <a:schemeClr val="accent5"/>
          </a:fillRef>
          <a:effectRef idx="1">
            <a:schemeClr val="accent5"/>
          </a:effectRef>
          <a:fontRef idx="minor">
            <a:schemeClr val="dk1"/>
          </a:fontRef>
        </p:style>
        <p:txBody>
          <a:bodyPr wrap="square" rtlCol="0">
            <a:spAutoFit/>
          </a:bodyPr>
          <a:lstStyle/>
          <a:p>
            <a:r>
              <a:rPr lang="en-US" sz="1100" dirty="0" smtClean="0"/>
              <a:t>P: Russell Begaye</a:t>
            </a:r>
          </a:p>
          <a:p>
            <a:r>
              <a:rPr lang="en-US" sz="1100" dirty="0" smtClean="0"/>
              <a:t>A: Glorinda Segay</a:t>
            </a:r>
            <a:endParaRPr lang="en-US" sz="1100" dirty="0"/>
          </a:p>
        </p:txBody>
      </p:sp>
    </p:spTree>
    <p:extLst>
      <p:ext uri="{BB962C8B-B14F-4D97-AF65-F5344CB8AC3E}">
        <p14:creationId xmlns:p14="http://schemas.microsoft.com/office/powerpoint/2010/main" val="3780507019"/>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27113" y="188842"/>
            <a:ext cx="7772400" cy="741777"/>
          </a:xfrm>
        </p:spPr>
        <p:txBody>
          <a:bodyPr/>
          <a:lstStyle/>
          <a:p>
            <a:r>
              <a:rPr lang="en-US" dirty="0" smtClean="0"/>
              <a:t>IHS Draft Circular</a:t>
            </a:r>
            <a:endParaRPr lang="en-US" dirty="0"/>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2966194565"/>
              </p:ext>
            </p:extLst>
          </p:nvPr>
        </p:nvGraphicFramePr>
        <p:xfrm>
          <a:off x="1027113" y="902384"/>
          <a:ext cx="7767636" cy="3017520"/>
        </p:xfrm>
        <a:graphic>
          <a:graphicData uri="http://schemas.openxmlformats.org/drawingml/2006/table">
            <a:tbl>
              <a:tblPr firstRow="1" bandRow="1">
                <a:tableStyleId>{5C22544A-7EE6-4342-B048-85BDC9FD1C3A}</a:tableStyleId>
              </a:tblPr>
              <a:tblGrid>
                <a:gridCol w="2014261">
                  <a:extLst>
                    <a:ext uri="{9D8B030D-6E8A-4147-A177-3AD203B41FA5}">
                      <a16:colId xmlns:a16="http://schemas.microsoft.com/office/drawing/2014/main" val="2531572318"/>
                    </a:ext>
                  </a:extLst>
                </a:gridCol>
                <a:gridCol w="2544417">
                  <a:extLst>
                    <a:ext uri="{9D8B030D-6E8A-4147-A177-3AD203B41FA5}">
                      <a16:colId xmlns:a16="http://schemas.microsoft.com/office/drawing/2014/main" val="2746844584"/>
                    </a:ext>
                  </a:extLst>
                </a:gridCol>
                <a:gridCol w="3208958">
                  <a:extLst>
                    <a:ext uri="{9D8B030D-6E8A-4147-A177-3AD203B41FA5}">
                      <a16:colId xmlns:a16="http://schemas.microsoft.com/office/drawing/2014/main" val="2570020050"/>
                    </a:ext>
                  </a:extLst>
                </a:gridCol>
              </a:tblGrid>
              <a:tr h="350686">
                <a:tc>
                  <a:txBody>
                    <a:bodyPr/>
                    <a:lstStyle/>
                    <a:p>
                      <a:r>
                        <a:rPr lang="en-US" dirty="0" smtClean="0"/>
                        <a:t>IHCIA requires…</a:t>
                      </a:r>
                      <a:endParaRPr lang="en-US" dirty="0"/>
                    </a:p>
                  </a:txBody>
                  <a:tcPr/>
                </a:tc>
                <a:tc>
                  <a:txBody>
                    <a:bodyPr/>
                    <a:lstStyle/>
                    <a:p>
                      <a:r>
                        <a:rPr lang="en-US" baseline="0" dirty="0" smtClean="0"/>
                        <a:t>Draft Circular…</a:t>
                      </a:r>
                      <a:endParaRPr lang="en-US" dirty="0"/>
                    </a:p>
                  </a:txBody>
                  <a:tcPr/>
                </a:tc>
                <a:tc>
                  <a:txBody>
                    <a:bodyPr/>
                    <a:lstStyle/>
                    <a:p>
                      <a:r>
                        <a:rPr lang="en-US" dirty="0" smtClean="0"/>
                        <a:t>CHAP TAG Recommends…</a:t>
                      </a:r>
                      <a:endParaRPr lang="en-US" dirty="0"/>
                    </a:p>
                  </a:txBody>
                  <a:tcPr/>
                </a:tc>
                <a:extLst>
                  <a:ext uri="{0D108BD9-81ED-4DB2-BD59-A6C34878D82A}">
                    <a16:rowId xmlns:a16="http://schemas.microsoft.com/office/drawing/2014/main" val="137286827"/>
                  </a:ext>
                </a:extLst>
              </a:tr>
              <a:tr h="432352">
                <a:tc>
                  <a:txBody>
                    <a:bodyPr/>
                    <a:lstStyle/>
                    <a:p>
                      <a:r>
                        <a:rPr lang="en-US" sz="1200" dirty="0" smtClean="0"/>
                        <a:t>IHS</a:t>
                      </a:r>
                      <a:r>
                        <a:rPr lang="en-US" sz="1200" baseline="0" dirty="0" smtClean="0"/>
                        <a:t> cannot fill dentist vacancy with DHAT</a:t>
                      </a:r>
                      <a:endParaRPr lang="en-US" sz="1200" dirty="0"/>
                    </a:p>
                  </a:txBody>
                  <a:tcPr/>
                </a:tc>
                <a:tc>
                  <a:txBody>
                    <a:bodyPr/>
                    <a:lstStyle/>
                    <a:p>
                      <a:r>
                        <a:rPr lang="en-US" sz="1200" dirty="0" smtClean="0"/>
                        <a:t>Clearly</a:t>
                      </a:r>
                      <a:r>
                        <a:rPr lang="en-US" sz="1200" baseline="0" dirty="0" smtClean="0"/>
                        <a:t> outlines this restriction for IHS</a:t>
                      </a:r>
                      <a:endParaRPr lang="en-US" sz="1200" dirty="0"/>
                    </a:p>
                  </a:txBody>
                  <a:tcPr/>
                </a:tc>
                <a:tc>
                  <a:txBody>
                    <a:bodyPr/>
                    <a:lstStyle/>
                    <a:p>
                      <a:r>
                        <a:rPr lang="en-US" sz="1200" dirty="0" smtClean="0"/>
                        <a:t>Provide</a:t>
                      </a:r>
                      <a:r>
                        <a:rPr lang="en-US" sz="1200" baseline="0" dirty="0" smtClean="0"/>
                        <a:t>s clarification this does not apply to Title I or Title V ISDEAA Tribes</a:t>
                      </a:r>
                      <a:endParaRPr lang="en-US" sz="1200" dirty="0"/>
                    </a:p>
                  </a:txBody>
                  <a:tcPr/>
                </a:tc>
                <a:extLst>
                  <a:ext uri="{0D108BD9-81ED-4DB2-BD59-A6C34878D82A}">
                    <a16:rowId xmlns:a16="http://schemas.microsoft.com/office/drawing/2014/main" val="4043581754"/>
                  </a:ext>
                </a:extLst>
              </a:tr>
              <a:tr h="778234">
                <a:tc>
                  <a:txBody>
                    <a:bodyPr/>
                    <a:lstStyle/>
                    <a:p>
                      <a:r>
                        <a:rPr lang="en-US" sz="1200" dirty="0" smtClean="0"/>
                        <a:t>Certification </a:t>
                      </a:r>
                      <a:endParaRPr lang="en-US" sz="1200" dirty="0"/>
                    </a:p>
                  </a:txBody>
                  <a:tcPr/>
                </a:tc>
                <a:tc>
                  <a:txBody>
                    <a:bodyPr/>
                    <a:lstStyle/>
                    <a:p>
                      <a:r>
                        <a:rPr lang="en-US" sz="1200" dirty="0" smtClean="0"/>
                        <a:t>Will include National Certification Board</a:t>
                      </a:r>
                      <a:r>
                        <a:rPr lang="en-US" sz="1200" baseline="0" dirty="0" smtClean="0"/>
                        <a:t> and Area Certification Boards that will be </a:t>
                      </a:r>
                      <a:r>
                        <a:rPr lang="en-US" sz="1200" baseline="0" dirty="0" smtClean="0"/>
                        <a:t>deemed </a:t>
                      </a:r>
                      <a:r>
                        <a:rPr lang="en-US" sz="1200" baseline="0" dirty="0" smtClean="0"/>
                        <a:t>federal boards</a:t>
                      </a:r>
                      <a:endParaRPr lang="en-US" sz="1200" dirty="0"/>
                    </a:p>
                  </a:txBody>
                  <a:tcPr/>
                </a:tc>
                <a:tc>
                  <a:txBody>
                    <a:bodyPr/>
                    <a:lstStyle/>
                    <a:p>
                      <a:r>
                        <a:rPr lang="en-US" sz="1200" dirty="0" smtClean="0"/>
                        <a:t>Including</a:t>
                      </a:r>
                      <a:r>
                        <a:rPr lang="en-US" sz="1200" baseline="0" dirty="0" smtClean="0"/>
                        <a:t> tribal consultation to ensure tribal representation is included on certification boards </a:t>
                      </a:r>
                      <a:endParaRPr lang="en-US" sz="1200" dirty="0"/>
                    </a:p>
                  </a:txBody>
                  <a:tcPr/>
                </a:tc>
                <a:extLst>
                  <a:ext uri="{0D108BD9-81ED-4DB2-BD59-A6C34878D82A}">
                    <a16:rowId xmlns:a16="http://schemas.microsoft.com/office/drawing/2014/main" val="3131877545"/>
                  </a:ext>
                </a:extLst>
              </a:tr>
              <a:tr h="1297056">
                <a:tc>
                  <a:txBody>
                    <a:bodyPr/>
                    <a:lstStyle/>
                    <a:p>
                      <a:r>
                        <a:rPr lang="en-US" sz="1200" dirty="0" smtClean="0"/>
                        <a:t>State authorization for DHAT</a:t>
                      </a:r>
                      <a:endParaRPr lang="en-US" sz="1200" dirty="0"/>
                    </a:p>
                  </a:txBody>
                  <a:tcPr/>
                </a:tc>
                <a:tc>
                  <a:txBody>
                    <a:bodyPr/>
                    <a:lstStyle/>
                    <a:p>
                      <a:r>
                        <a:rPr lang="en-US" sz="1200" dirty="0" smtClean="0"/>
                        <a:t>Federal law (IHCIA) authorizes DHAT services in states that authorize the use of DHATs.  It is a requirement of Federal law versus state law.  </a:t>
                      </a:r>
                      <a:endParaRPr lang="en-US" sz="1200" dirty="0"/>
                    </a:p>
                  </a:txBody>
                  <a:tcPr/>
                </a:tc>
                <a:tc>
                  <a:txBody>
                    <a:bodyPr/>
                    <a:lstStyle/>
                    <a:p>
                      <a:r>
                        <a:rPr lang="en-US" sz="1200" dirty="0" smtClean="0"/>
                        <a:t>Need</a:t>
                      </a:r>
                      <a:r>
                        <a:rPr lang="en-US" sz="1200" baseline="0" dirty="0" smtClean="0"/>
                        <a:t> to specify Title I and Title V ISDEAA Tribes are not subject to this restriction.</a:t>
                      </a:r>
                    </a:p>
                    <a:p>
                      <a:endParaRPr lang="en-US" sz="1200" baseline="0" dirty="0" smtClean="0"/>
                    </a:p>
                    <a:p>
                      <a:r>
                        <a:rPr lang="en-US" sz="1200" baseline="0" dirty="0" smtClean="0"/>
                        <a:t>IHS </a:t>
                      </a:r>
                      <a:r>
                        <a:rPr lang="en-US" sz="1200" baseline="0" dirty="0" smtClean="0"/>
                        <a:t>agrees; however, s</a:t>
                      </a:r>
                      <a:r>
                        <a:rPr lang="en-US" sz="1200" dirty="0" smtClean="0"/>
                        <a:t>ervices provided under an ISDEAA compact/contract, must comply with the requirements specified in the IHCIA. </a:t>
                      </a:r>
                      <a:endParaRPr lang="en-US" sz="1200" dirty="0"/>
                    </a:p>
                  </a:txBody>
                  <a:tcPr/>
                </a:tc>
                <a:extLst>
                  <a:ext uri="{0D108BD9-81ED-4DB2-BD59-A6C34878D82A}">
                    <a16:rowId xmlns:a16="http://schemas.microsoft.com/office/drawing/2014/main" val="619132227"/>
                  </a:ext>
                </a:extLst>
              </a:tr>
            </a:tbl>
          </a:graphicData>
        </a:graphic>
      </p:graphicFrame>
    </p:spTree>
    <p:extLst>
      <p:ext uri="{BB962C8B-B14F-4D97-AF65-F5344CB8AC3E}">
        <p14:creationId xmlns:p14="http://schemas.microsoft.com/office/powerpoint/2010/main" val="614912169"/>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Content Placeholder 6"/>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822961" y="583565"/>
            <a:ext cx="8183880" cy="6137910"/>
          </a:xfrm>
        </p:spPr>
      </p:pic>
      <p:sp>
        <p:nvSpPr>
          <p:cNvPr id="4" name="Slide Number Placeholder 3"/>
          <p:cNvSpPr>
            <a:spLocks noGrp="1"/>
          </p:cNvSpPr>
          <p:nvPr>
            <p:ph type="sldNum" sz="quarter" idx="12"/>
          </p:nvPr>
        </p:nvSpPr>
        <p:spPr/>
        <p:txBody>
          <a:bodyPr/>
          <a:lstStyle/>
          <a:p>
            <a:fld id="{D60BB360-5418-9C40-B406-E5CA81514EC3}" type="slidenum">
              <a:rPr lang="en-US" smtClean="0"/>
              <a:t>7</a:t>
            </a:fld>
            <a:endParaRPr lang="en-US" dirty="0"/>
          </a:p>
        </p:txBody>
      </p:sp>
    </p:spTree>
    <p:extLst>
      <p:ext uri="{BB962C8B-B14F-4D97-AF65-F5344CB8AC3E}">
        <p14:creationId xmlns:p14="http://schemas.microsoft.com/office/powerpoint/2010/main" val="3587383862"/>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97380" y="230539"/>
            <a:ext cx="7772400" cy="593549"/>
          </a:xfrm>
        </p:spPr>
        <p:txBody>
          <a:bodyPr/>
          <a:lstStyle/>
          <a:p>
            <a:r>
              <a:rPr lang="en-US" dirty="0" smtClean="0"/>
              <a:t>CHAP Expansion Website</a:t>
            </a:r>
            <a:endParaRPr lang="en-US" dirty="0"/>
          </a:p>
        </p:txBody>
      </p:sp>
      <p:sp>
        <p:nvSpPr>
          <p:cNvPr id="4" name="Slide Number Placeholder 3"/>
          <p:cNvSpPr>
            <a:spLocks noGrp="1"/>
          </p:cNvSpPr>
          <p:nvPr>
            <p:ph type="sldNum" sz="quarter" idx="12"/>
          </p:nvPr>
        </p:nvSpPr>
        <p:spPr/>
        <p:txBody>
          <a:bodyPr/>
          <a:lstStyle/>
          <a:p>
            <a:fld id="{D60BB360-5418-9C40-B406-E5CA81514EC3}" type="slidenum">
              <a:rPr lang="en-US" smtClean="0"/>
              <a:t>8</a:t>
            </a:fld>
            <a:endParaRPr lang="en-US" dirty="0"/>
          </a:p>
        </p:txBody>
      </p:sp>
      <p:pic>
        <p:nvPicPr>
          <p:cNvPr id="6" name="Content Placeholder 5"/>
          <p:cNvPicPr>
            <a:picLocks noGrp="1" noChangeAspect="1"/>
          </p:cNvPicPr>
          <p:nvPr>
            <p:ph idx="1"/>
          </p:nvPr>
        </p:nvPicPr>
        <p:blipFill rotWithShape="1">
          <a:blip r:embed="rId3"/>
          <a:srcRect t="10136" b="5594"/>
          <a:stretch/>
        </p:blipFill>
        <p:spPr>
          <a:xfrm>
            <a:off x="769113" y="1377696"/>
            <a:ext cx="8024846" cy="3803905"/>
          </a:xfrm>
          <a:prstGeom prst="rect">
            <a:avLst/>
          </a:prstGeom>
        </p:spPr>
      </p:pic>
      <p:sp>
        <p:nvSpPr>
          <p:cNvPr id="7" name="TextBox 6"/>
          <p:cNvSpPr txBox="1"/>
          <p:nvPr/>
        </p:nvSpPr>
        <p:spPr>
          <a:xfrm>
            <a:off x="4224528" y="2020824"/>
            <a:ext cx="184731" cy="369332"/>
          </a:xfrm>
          <a:prstGeom prst="rect">
            <a:avLst/>
          </a:prstGeom>
          <a:noFill/>
        </p:spPr>
        <p:txBody>
          <a:bodyPr wrap="none" rtlCol="0">
            <a:spAutoFit/>
          </a:bodyPr>
          <a:lstStyle/>
          <a:p>
            <a:endParaRPr lang="en-US" dirty="0"/>
          </a:p>
        </p:txBody>
      </p:sp>
      <p:sp>
        <p:nvSpPr>
          <p:cNvPr id="8" name="TextBox 7"/>
          <p:cNvSpPr txBox="1"/>
          <p:nvPr/>
        </p:nvSpPr>
        <p:spPr>
          <a:xfrm>
            <a:off x="1252728" y="5888736"/>
            <a:ext cx="6986016" cy="707886"/>
          </a:xfrm>
          <a:prstGeom prst="rect">
            <a:avLst/>
          </a:prstGeom>
          <a:noFill/>
        </p:spPr>
        <p:txBody>
          <a:bodyPr wrap="square" rtlCol="0">
            <a:spAutoFit/>
          </a:bodyPr>
          <a:lstStyle/>
          <a:p>
            <a:pPr algn="ctr"/>
            <a:r>
              <a:rPr lang="en-US" sz="4000" dirty="0" smtClean="0">
                <a:solidFill>
                  <a:srgbClr val="00B0F0"/>
                </a:solidFill>
              </a:rPr>
              <a:t>www.ihs.gov/chap</a:t>
            </a:r>
            <a:endParaRPr lang="en-US" sz="4000" dirty="0">
              <a:solidFill>
                <a:srgbClr val="00B0F0"/>
              </a:solidFill>
            </a:endParaRPr>
          </a:p>
        </p:txBody>
      </p:sp>
    </p:spTree>
    <p:extLst>
      <p:ext uri="{BB962C8B-B14F-4D97-AF65-F5344CB8AC3E}">
        <p14:creationId xmlns:p14="http://schemas.microsoft.com/office/powerpoint/2010/main" val="324781719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dirty="0" smtClean="0"/>
              <a:t>Next Steps</a:t>
            </a:r>
            <a:endParaRPr lang="en-US" dirty="0"/>
          </a:p>
        </p:txBody>
      </p:sp>
      <p:sp>
        <p:nvSpPr>
          <p:cNvPr id="2" name="Content Placeholder 1"/>
          <p:cNvSpPr>
            <a:spLocks noGrp="1"/>
          </p:cNvSpPr>
          <p:nvPr>
            <p:ph idx="1"/>
          </p:nvPr>
        </p:nvSpPr>
        <p:spPr/>
        <p:txBody>
          <a:bodyPr/>
          <a:lstStyle/>
          <a:p>
            <a:r>
              <a:rPr lang="en-US" dirty="0" smtClean="0"/>
              <a:t>Issue a Dear Tribal Leader Letter</a:t>
            </a:r>
          </a:p>
          <a:p>
            <a:r>
              <a:rPr lang="en-US" dirty="0" smtClean="0"/>
              <a:t>Consult on the IHS Draft CHAP Policy/Circular</a:t>
            </a:r>
          </a:p>
          <a:p>
            <a:r>
              <a:rPr lang="en-US" dirty="0" smtClean="0"/>
              <a:t>Prepare </a:t>
            </a:r>
            <a:r>
              <a:rPr lang="en-US" dirty="0" smtClean="0"/>
              <a:t>to establish the </a:t>
            </a:r>
            <a:r>
              <a:rPr lang="en-US" dirty="0" smtClean="0"/>
              <a:t>National </a:t>
            </a:r>
            <a:r>
              <a:rPr lang="en-US" dirty="0" smtClean="0"/>
              <a:t>Certification Board and </a:t>
            </a:r>
            <a:r>
              <a:rPr lang="en-US" dirty="0" smtClean="0"/>
              <a:t>the </a:t>
            </a:r>
            <a:r>
              <a:rPr lang="en-US" dirty="0"/>
              <a:t>n</a:t>
            </a:r>
            <a:r>
              <a:rPr lang="en-US" dirty="0" smtClean="0"/>
              <a:t>ational </a:t>
            </a:r>
            <a:r>
              <a:rPr lang="en-US" dirty="0"/>
              <a:t>t</a:t>
            </a:r>
            <a:r>
              <a:rPr lang="en-US" dirty="0" smtClean="0"/>
              <a:t>raining and practice standards </a:t>
            </a:r>
            <a:r>
              <a:rPr lang="en-US" dirty="0" smtClean="0"/>
              <a:t>for CHAPs</a:t>
            </a:r>
            <a:endParaRPr lang="en-US" dirty="0"/>
          </a:p>
        </p:txBody>
      </p:sp>
      <p:sp>
        <p:nvSpPr>
          <p:cNvPr id="4" name="Slide Number Placeholder 3"/>
          <p:cNvSpPr>
            <a:spLocks noGrp="1"/>
          </p:cNvSpPr>
          <p:nvPr>
            <p:ph type="sldNum" sz="quarter" idx="12"/>
          </p:nvPr>
        </p:nvSpPr>
        <p:spPr/>
        <p:txBody>
          <a:bodyPr/>
          <a:lstStyle/>
          <a:p>
            <a:fld id="{D60BB360-5418-9C40-B406-E5CA81514EC3}" type="slidenum">
              <a:rPr lang="en-US" smtClean="0"/>
              <a:t>9</a:t>
            </a:fld>
            <a:endParaRPr lang="en-US" dirty="0"/>
          </a:p>
        </p:txBody>
      </p:sp>
    </p:spTree>
    <p:extLst>
      <p:ext uri="{BB962C8B-B14F-4D97-AF65-F5344CB8AC3E}">
        <p14:creationId xmlns:p14="http://schemas.microsoft.com/office/powerpoint/2010/main" val="3050742354"/>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effectLst>
                  <a:outerShdw blurRad="38100" dist="38100" dir="2700000" algn="tl">
                    <a:srgbClr val="000000">
                      <a:alpha val="43137"/>
                    </a:srgbClr>
                  </a:outerShdw>
                </a:effectLst>
              </a:rPr>
              <a:t>Resources</a:t>
            </a:r>
            <a:endParaRPr lang="en-US" dirty="0">
              <a:effectLst>
                <a:outerShdw blurRad="38100" dist="38100" dir="2700000" algn="tl">
                  <a:srgbClr val="000000">
                    <a:alpha val="43137"/>
                  </a:srgbClr>
                </a:outerShdw>
              </a:effectLst>
            </a:endParaRPr>
          </a:p>
        </p:txBody>
      </p:sp>
      <p:sp>
        <p:nvSpPr>
          <p:cNvPr id="3" name="Content Placeholder 2"/>
          <p:cNvSpPr>
            <a:spLocks noGrp="1"/>
          </p:cNvSpPr>
          <p:nvPr>
            <p:ph idx="1"/>
          </p:nvPr>
        </p:nvSpPr>
        <p:spPr>
          <a:xfrm>
            <a:off x="1021558" y="1458669"/>
            <a:ext cx="7766534" cy="4525963"/>
          </a:xfrm>
        </p:spPr>
        <p:txBody>
          <a:bodyPr>
            <a:normAutofit fontScale="55000" lnSpcReduction="20000"/>
          </a:bodyPr>
          <a:lstStyle/>
          <a:p>
            <a:r>
              <a:rPr lang="en-US" dirty="0"/>
              <a:t>General</a:t>
            </a:r>
          </a:p>
          <a:p>
            <a:pPr lvl="1"/>
            <a:r>
              <a:rPr lang="en-US" dirty="0">
                <a:hlinkClick r:id="rId3"/>
              </a:rPr>
              <a:t>IHS Dear Tribal Leader Letter </a:t>
            </a:r>
            <a:r>
              <a:rPr lang="en-US" dirty="0"/>
              <a:t>(6/2016)</a:t>
            </a:r>
          </a:p>
          <a:p>
            <a:pPr lvl="1"/>
            <a:r>
              <a:rPr lang="en-US" dirty="0">
                <a:hlinkClick r:id="rId4"/>
              </a:rPr>
              <a:t>IHS CHAP Press Release </a:t>
            </a:r>
            <a:r>
              <a:rPr lang="en-US" dirty="0"/>
              <a:t>(1/2017)</a:t>
            </a:r>
          </a:p>
          <a:p>
            <a:pPr lvl="1"/>
            <a:r>
              <a:rPr lang="en-US" dirty="0">
                <a:hlinkClick r:id="rId5"/>
              </a:rPr>
              <a:t>IHS Policy Statement on CHAP Expansion </a:t>
            </a:r>
            <a:endParaRPr lang="en-US" dirty="0"/>
          </a:p>
          <a:p>
            <a:pPr lvl="1"/>
            <a:r>
              <a:rPr lang="en-US" dirty="0">
                <a:hlinkClick r:id="rId6"/>
              </a:rPr>
              <a:t>Alaska CHAP</a:t>
            </a:r>
            <a:endParaRPr lang="en-US" dirty="0"/>
          </a:p>
          <a:p>
            <a:pPr lvl="1"/>
            <a:r>
              <a:rPr lang="en-US" dirty="0">
                <a:hlinkClick r:id="rId7"/>
              </a:rPr>
              <a:t>IHS Circular 18-01 Community Health Aide Program Tribal Advisory Group Charter</a:t>
            </a:r>
            <a:r>
              <a:rPr lang="en-US" dirty="0"/>
              <a:t> (2/2018</a:t>
            </a:r>
            <a:r>
              <a:rPr lang="en-US" dirty="0" smtClean="0"/>
              <a:t>)</a:t>
            </a:r>
          </a:p>
          <a:p>
            <a:pPr lvl="1"/>
            <a:r>
              <a:rPr lang="en-US" dirty="0" smtClean="0">
                <a:hlinkClick r:id="rId8"/>
              </a:rPr>
              <a:t>IHS CHAP Website</a:t>
            </a:r>
            <a:endParaRPr lang="en-US" dirty="0" smtClean="0"/>
          </a:p>
          <a:p>
            <a:pPr lvl="1"/>
            <a:r>
              <a:rPr lang="en-US" dirty="0" smtClean="0">
                <a:hlinkClick r:id="rId9"/>
              </a:rPr>
              <a:t>IHS CHAP Expansion Overview </a:t>
            </a:r>
            <a:endParaRPr lang="en-US" dirty="0"/>
          </a:p>
          <a:p>
            <a:r>
              <a:rPr lang="en-US" dirty="0"/>
              <a:t>Behavioral Health Aide</a:t>
            </a:r>
          </a:p>
          <a:p>
            <a:pPr lvl="1"/>
            <a:r>
              <a:rPr lang="en-US" dirty="0">
                <a:hlinkClick r:id="rId10"/>
              </a:rPr>
              <a:t>Behavioral Health Aides: A Promising Practice for Frontier Communities</a:t>
            </a:r>
            <a:endParaRPr lang="en-US" dirty="0"/>
          </a:p>
          <a:p>
            <a:pPr lvl="1"/>
            <a:r>
              <a:rPr lang="en-US" dirty="0">
                <a:hlinkClick r:id="rId11"/>
              </a:rPr>
              <a:t>An Action Plan for Behavioral Health Workforce Development </a:t>
            </a:r>
            <a:endParaRPr lang="en-US" dirty="0"/>
          </a:p>
          <a:p>
            <a:pPr lvl="1"/>
            <a:r>
              <a:rPr lang="en-US" dirty="0">
                <a:hlinkClick r:id="rId12"/>
              </a:rPr>
              <a:t>Alaska Behavioral Health Aide Program </a:t>
            </a:r>
            <a:endParaRPr lang="en-US" dirty="0" smtClean="0"/>
          </a:p>
          <a:p>
            <a:pPr lvl="1"/>
            <a:r>
              <a:rPr lang="en-US" dirty="0" smtClean="0">
                <a:hlinkClick r:id="rId13"/>
              </a:rPr>
              <a:t>Alaska BHAs 101</a:t>
            </a:r>
            <a:endParaRPr lang="en-US" dirty="0"/>
          </a:p>
          <a:p>
            <a:r>
              <a:rPr lang="en-US" dirty="0"/>
              <a:t>Dental Health Aide</a:t>
            </a:r>
          </a:p>
          <a:p>
            <a:pPr lvl="1"/>
            <a:r>
              <a:rPr lang="en-US" dirty="0">
                <a:hlinkClick r:id="rId14"/>
              </a:rPr>
              <a:t>Alaska Dental Health Aide Program </a:t>
            </a:r>
            <a:endParaRPr lang="en-US" dirty="0"/>
          </a:p>
          <a:p>
            <a:pPr lvl="1"/>
            <a:r>
              <a:rPr lang="en-US" dirty="0">
                <a:hlinkClick r:id="rId15"/>
              </a:rPr>
              <a:t>Sample Dental Therapy Curriculum for Community Colleges</a:t>
            </a:r>
            <a:endParaRPr lang="en-US" dirty="0"/>
          </a:p>
          <a:p>
            <a:pPr lvl="1"/>
            <a:r>
              <a:rPr lang="en-US" dirty="0">
                <a:hlinkClick r:id="rId16"/>
              </a:rPr>
              <a:t>Current Use of DHATs in Indian Country and </a:t>
            </a:r>
            <a:r>
              <a:rPr lang="en-US" dirty="0" smtClean="0">
                <a:hlinkClick r:id="rId16"/>
              </a:rPr>
              <a:t>Beyond</a:t>
            </a:r>
            <a:endParaRPr lang="en-US" dirty="0" smtClean="0"/>
          </a:p>
          <a:p>
            <a:pPr lvl="1"/>
            <a:r>
              <a:rPr lang="en-US" dirty="0" smtClean="0">
                <a:hlinkClick r:id="rId17"/>
              </a:rPr>
              <a:t>Dental Health Aides 101</a:t>
            </a:r>
            <a:endParaRPr lang="en-US" dirty="0"/>
          </a:p>
          <a:p>
            <a:endParaRPr lang="en-US" dirty="0"/>
          </a:p>
          <a:p>
            <a:endParaRPr lang="en-US" dirty="0"/>
          </a:p>
          <a:p>
            <a:endParaRPr lang="en-US" dirty="0"/>
          </a:p>
          <a:p>
            <a:pPr lvl="1"/>
            <a:endParaRPr lang="en-US" dirty="0"/>
          </a:p>
          <a:p>
            <a:endParaRPr lang="en-US" dirty="0"/>
          </a:p>
          <a:p>
            <a:pPr lvl="1"/>
            <a:endParaRPr lang="en-US" dirty="0"/>
          </a:p>
        </p:txBody>
      </p:sp>
    </p:spTree>
    <p:extLst>
      <p:ext uri="{BB962C8B-B14F-4D97-AF65-F5344CB8AC3E}">
        <p14:creationId xmlns:p14="http://schemas.microsoft.com/office/powerpoint/2010/main" val="2961950729"/>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Questions </a:t>
            </a:r>
            <a:endParaRPr lang="en-US" dirty="0"/>
          </a:p>
        </p:txBody>
      </p:sp>
      <p:sp>
        <p:nvSpPr>
          <p:cNvPr id="3" name="Content Placeholder 2"/>
          <p:cNvSpPr>
            <a:spLocks noGrp="1"/>
          </p:cNvSpPr>
          <p:nvPr>
            <p:ph idx="1"/>
          </p:nvPr>
        </p:nvSpPr>
        <p:spPr/>
        <p:txBody>
          <a:bodyPr/>
          <a:lstStyle/>
          <a:p>
            <a:pPr marL="0" indent="0">
              <a:buNone/>
            </a:pPr>
            <a:r>
              <a:rPr lang="en-US" dirty="0" smtClean="0"/>
              <a:t>Jen Downs, Interim CHAP Secretary </a:t>
            </a:r>
          </a:p>
          <a:p>
            <a:pPr marL="0" indent="0">
              <a:buNone/>
            </a:pPr>
            <a:r>
              <a:rPr lang="en-US" dirty="0">
                <a:hlinkClick r:id="rId2"/>
              </a:rPr>
              <a:t>j</a:t>
            </a:r>
            <a:r>
              <a:rPr lang="en-US" dirty="0" smtClean="0">
                <a:hlinkClick r:id="rId2"/>
              </a:rPr>
              <a:t>ennifer.downs@ihs.gov</a:t>
            </a:r>
            <a:r>
              <a:rPr lang="en-US" dirty="0" smtClean="0"/>
              <a:t> </a:t>
            </a:r>
            <a:endParaRPr lang="en-US" dirty="0"/>
          </a:p>
        </p:txBody>
      </p:sp>
      <p:sp>
        <p:nvSpPr>
          <p:cNvPr id="4" name="Slide Number Placeholder 3"/>
          <p:cNvSpPr>
            <a:spLocks noGrp="1"/>
          </p:cNvSpPr>
          <p:nvPr>
            <p:ph type="sldNum" sz="quarter" idx="12"/>
          </p:nvPr>
        </p:nvSpPr>
        <p:spPr/>
        <p:txBody>
          <a:bodyPr/>
          <a:lstStyle/>
          <a:p>
            <a:fld id="{D60BB360-5418-9C40-B406-E5CA81514EC3}" type="slidenum">
              <a:rPr lang="en-US" smtClean="0"/>
              <a:t>11</a:t>
            </a:fld>
            <a:endParaRPr lang="en-US" dirty="0"/>
          </a:p>
        </p:txBody>
      </p:sp>
    </p:spTree>
    <p:extLst>
      <p:ext uri="{BB962C8B-B14F-4D97-AF65-F5344CB8AC3E}">
        <p14:creationId xmlns:p14="http://schemas.microsoft.com/office/powerpoint/2010/main" val="3430961436"/>
      </p:ext>
    </p:extLst>
  </p:cSld>
  <p:clrMapOvr>
    <a:masterClrMapping/>
  </p:clrMapOvr>
</p:sld>
</file>

<file path=ppt/theme/theme1.xml><?xml version="1.0" encoding="utf-8"?>
<a:theme xmlns:a="http://schemas.openxmlformats.org/drawingml/2006/main" name="Office Theme">
  <a:themeElements>
    <a:clrScheme name="Blue Green">
      <a:dk1>
        <a:sysClr val="windowText" lastClr="000000"/>
      </a:dk1>
      <a:lt1>
        <a:sysClr val="window" lastClr="FFFFFF"/>
      </a:lt1>
      <a:dk2>
        <a:srgbClr val="373545"/>
      </a:dk2>
      <a:lt2>
        <a:srgbClr val="CEDBE6"/>
      </a:lt2>
      <a:accent1>
        <a:srgbClr val="3494BA"/>
      </a:accent1>
      <a:accent2>
        <a:srgbClr val="58B6C0"/>
      </a:accent2>
      <a:accent3>
        <a:srgbClr val="75BDA7"/>
      </a:accent3>
      <a:accent4>
        <a:srgbClr val="7A8C8E"/>
      </a:accent4>
      <a:accent5>
        <a:srgbClr val="84ACB6"/>
      </a:accent5>
      <a:accent6>
        <a:srgbClr val="2683C6"/>
      </a:accent6>
      <a:hlink>
        <a:srgbClr val="6B9F25"/>
      </a:hlink>
      <a:folHlink>
        <a:srgbClr val="9F6715"/>
      </a:folHlink>
    </a:clrScheme>
    <a:fontScheme name="Office Classic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
  <TotalTime>18534</TotalTime>
  <Words>1210</Words>
  <Application>Microsoft Office PowerPoint</Application>
  <PresentationFormat>On-screen Show (4:3)</PresentationFormat>
  <Paragraphs>136</Paragraphs>
  <Slides>11</Slides>
  <Notes>10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11</vt:i4>
      </vt:variant>
    </vt:vector>
  </HeadingPairs>
  <TitlesOfParts>
    <vt:vector size="15" baseType="lpstr">
      <vt:lpstr>Arial</vt:lpstr>
      <vt:lpstr>Calibri</vt:lpstr>
      <vt:lpstr>Rockwell Condensed</vt:lpstr>
      <vt:lpstr>Office Theme</vt:lpstr>
      <vt:lpstr>National Community Health Aid Program Tribal Advisory Group Update</vt:lpstr>
      <vt:lpstr>PowerPoint Presentation</vt:lpstr>
      <vt:lpstr>CHAP Expansion Recap</vt:lpstr>
      <vt:lpstr>PowerPoint Presentation</vt:lpstr>
      <vt:lpstr>PowerPoint Presentation</vt:lpstr>
      <vt:lpstr>IHS Draft Circular</vt:lpstr>
      <vt:lpstr>PowerPoint Presentation</vt:lpstr>
      <vt:lpstr>CHAP Expansion Website</vt:lpstr>
      <vt:lpstr>Next Steps</vt:lpstr>
      <vt:lpstr>Resources</vt:lpstr>
      <vt:lpstr>Questions </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Wilson, Minette Corretta (IHS/HQ/OCPS/DBH)</dc:creator>
  <cp:keywords>CHAP Expansion</cp:keywords>
  <cp:lastModifiedBy>Cotton, Beverly (IHS/HQ)</cp:lastModifiedBy>
  <cp:revision>213</cp:revision>
  <cp:lastPrinted>2018-10-01T19:11:21Z</cp:lastPrinted>
  <dcterms:created xsi:type="dcterms:W3CDTF">2015-09-04T01:41:25Z</dcterms:created>
  <dcterms:modified xsi:type="dcterms:W3CDTF">2019-04-01T14:07:40Z</dcterms:modified>
</cp:coreProperties>
</file>