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58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2" autoAdjust="0"/>
    <p:restoredTop sz="80637" autoAdjust="0"/>
  </p:normalViewPr>
  <p:slideViewPr>
    <p:cSldViewPr snapToGrid="0">
      <p:cViewPr varScale="1">
        <p:scale>
          <a:sx n="73" d="100"/>
          <a:sy n="73" d="100"/>
        </p:scale>
        <p:origin x="429" y="4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2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DDA60-CD12-4EE3-AC2F-DA93A53BDBEA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60E3B-5A02-494B-9BEF-8051C1C8F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83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Taken from CDC Wonder query.  All 13 USET states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60E3B-5A02-494B-9BEF-8051C1C8F32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48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CDC Wonder query.  All 13 USET states.  CT not listed.  Probably no data yet for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60E3B-5A02-494B-9BEF-8051C1C8F32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150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CDC Wonder query.  All 13 USET states.  CT not listed.  Probably no data yet for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60E3B-5A02-494B-9BEF-8051C1C8F32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99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60E3B-5A02-494B-9BEF-8051C1C8F32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3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966E-597D-4C25-B636-AE993954F597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47AD-07FF-4192-AB78-6D4CE2CA4E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87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966E-597D-4C25-B636-AE993954F597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47AD-07FF-4192-AB78-6D4CE2CA4E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0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966E-597D-4C25-B636-AE993954F597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47AD-07FF-4192-AB78-6D4CE2CA4E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10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966E-597D-4C25-B636-AE993954F597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47AD-07FF-4192-AB78-6D4CE2CA4E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119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966E-597D-4C25-B636-AE993954F597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47AD-07FF-4192-AB78-6D4CE2CA4E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6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966E-597D-4C25-B636-AE993954F597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47AD-07FF-4192-AB78-6D4CE2CA4E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7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966E-597D-4C25-B636-AE993954F597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47AD-07FF-4192-AB78-6D4CE2CA4E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4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966E-597D-4C25-B636-AE993954F597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47AD-07FF-4192-AB78-6D4CE2CA4E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6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966E-597D-4C25-B636-AE993954F597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47AD-07FF-4192-AB78-6D4CE2CA4E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3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966E-597D-4C25-B636-AE993954F597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47AD-07FF-4192-AB78-6D4CE2CA4E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79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966E-597D-4C25-B636-AE993954F597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47AD-07FF-4192-AB78-6D4CE2CA4E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08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1966E-597D-4C25-B636-AE993954F597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F47AD-07FF-4192-AB78-6D4CE2CA4E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9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onder.cdc.gov/controller/datarequest/D77;jsessionid=7AD7E9C42857CB1CE12F2BA449AC31A7?stage=results&amp;action=hide&amp;measure=D77.M2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onder.cdc.gov/controller/datarequest/D77;jsessionid=7AD7E9C42857CB1CE12F2BA449AC31A7?stage=results&amp;action=hide&amp;measure=D77.M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10" Type="http://schemas.openxmlformats.org/officeDocument/2006/relationships/hyperlink" Target="https://wonder.cdc.gov/controller/datarequest/D77;jsessionid=7AD7E9C42857CB1CE12F2BA449AC31A7?stage=results&amp;action=hide&amp;measure=D77.M4" TargetMode="External"/><Relationship Id="rId4" Type="http://schemas.openxmlformats.org/officeDocument/2006/relationships/image" Target="../media/image4.gif"/><Relationship Id="rId9" Type="http://schemas.openxmlformats.org/officeDocument/2006/relationships/hyperlink" Target="https://wonder.cdc.gov/controller/datarequest/D77;jsessionid=7AD7E9C42857CB1CE12F2BA449AC31A7?stage=results&amp;action=hide&amp;measure=D77.M3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onder.cdc.gov/controller/datarequest/D77;jsessionid=7AD7E9C42857CB1CE12F2BA449AC31A7?stage=results&amp;action=hide&amp;measure=D77.M3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onder.cdc.gov/controller/datarequest/D77;jsessionid=7AD7E9C42857CB1CE12F2BA449AC31A7?stage=results&amp;action=hide&amp;measure=D77.M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nder.cdc.gov/controller/datarequest/D77;jsessionid=7AD7E9C42857CB1CE12F2BA449AC31A7?stage=results&amp;action=hide&amp;measure=D77.M1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hyperlink" Target="https://wonder.cdc.gov/controller/datarequest/D77;jsessionid=7AD7E9C42857CB1CE12F2BA449AC31A7?stage=results&amp;action=hide&amp;measure=D77.M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23000" r="-4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Opioid Crisis: </a:t>
            </a:r>
            <a:br>
              <a:rPr lang="en-US" dirty="0"/>
            </a:br>
            <a:r>
              <a:rPr lang="en-US" dirty="0"/>
              <a:t>Lack of Data among Nashville Area Tribal Nations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Christy Duke, Senior Epidemiologist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0D505C-6F24-48E7-8005-7339900BC9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20" y="5257800"/>
            <a:ext cx="1476078" cy="14735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AB728D-DC85-42E4-ACA5-4760273C6D0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278" y="6170225"/>
            <a:ext cx="6133443" cy="41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41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t="-23000" r="-4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lick to sort by Deaths descending">
            <a:extLst>
              <a:ext uri="{FF2B5EF4-FFF2-40B4-BE49-F238E27FC236}">
                <a16:creationId xmlns:a16="http://schemas.microsoft.com/office/drawing/2014/main" id="{DCCA6ADF-631B-4379-AF12-E4EB453D1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1735138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15A0AAB-72B8-467E-9F51-B34F5E8D5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know: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F3772A-48D0-4DEE-8097-F8B36EB50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74A400-275A-43FA-BAE2-CFBCD34156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20" y="5257800"/>
            <a:ext cx="1476078" cy="14735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A75672-83D3-473E-A4F6-128FAFA8061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278" y="6170225"/>
            <a:ext cx="6133443" cy="41138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BBACA0D-20E3-402D-AD7A-482F52B34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838039"/>
              </p:ext>
            </p:extLst>
          </p:nvPr>
        </p:nvGraphicFramePr>
        <p:xfrm>
          <a:off x="2141788" y="1338804"/>
          <a:ext cx="8788956" cy="5324980"/>
        </p:xfrm>
        <a:graphic>
          <a:graphicData uri="http://schemas.openxmlformats.org/drawingml/2006/table">
            <a:tbl>
              <a:tblPr/>
              <a:tblGrid>
                <a:gridCol w="1078646">
                  <a:extLst>
                    <a:ext uri="{9D8B030D-6E8A-4147-A177-3AD203B41FA5}">
                      <a16:colId xmlns:a16="http://schemas.microsoft.com/office/drawing/2014/main" val="602519208"/>
                    </a:ext>
                  </a:extLst>
                </a:gridCol>
                <a:gridCol w="1027289">
                  <a:extLst>
                    <a:ext uri="{9D8B030D-6E8A-4147-A177-3AD203B41FA5}">
                      <a16:colId xmlns:a16="http://schemas.microsoft.com/office/drawing/2014/main" val="3753555087"/>
                    </a:ext>
                  </a:extLst>
                </a:gridCol>
                <a:gridCol w="1343378">
                  <a:extLst>
                    <a:ext uri="{9D8B030D-6E8A-4147-A177-3AD203B41FA5}">
                      <a16:colId xmlns:a16="http://schemas.microsoft.com/office/drawing/2014/main" val="4172492033"/>
                    </a:ext>
                  </a:extLst>
                </a:gridCol>
                <a:gridCol w="1520899">
                  <a:extLst>
                    <a:ext uri="{9D8B030D-6E8A-4147-A177-3AD203B41FA5}">
                      <a16:colId xmlns:a16="http://schemas.microsoft.com/office/drawing/2014/main" val="2725490150"/>
                    </a:ext>
                  </a:extLst>
                </a:gridCol>
                <a:gridCol w="1659467">
                  <a:extLst>
                    <a:ext uri="{9D8B030D-6E8A-4147-A177-3AD203B41FA5}">
                      <a16:colId xmlns:a16="http://schemas.microsoft.com/office/drawing/2014/main" val="731320278"/>
                    </a:ext>
                  </a:extLst>
                </a:gridCol>
                <a:gridCol w="2159277">
                  <a:extLst>
                    <a:ext uri="{9D8B030D-6E8A-4147-A177-3AD203B41FA5}">
                      <a16:colId xmlns:a16="http://schemas.microsoft.com/office/drawing/2014/main" val="1621459341"/>
                    </a:ext>
                  </a:extLst>
                </a:gridCol>
              </a:tblGrid>
              <a:tr h="595849"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27230" marR="27230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230" marR="27230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75290"/>
                        </a:solidFill>
                        <a:effectLst/>
                        <a:hlinkClick r:id="rId7" tooltip="Click to hide this measure column, use Options above to restore it.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75290"/>
                        </a:solidFill>
                        <a:effectLst/>
                        <a:hlinkClick r:id="rId7" tooltip="Click to hide this measure column, use Options above to restore it.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solidFill>
                            <a:srgbClr val="075290"/>
                          </a:solidFill>
                          <a:effectLst/>
                          <a:hlinkClick r:id="rId7" tooltip="Click to hide this measure column, use Options above to restore it."/>
                        </a:rPr>
                        <a:t>Deaths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230" marR="27230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75290"/>
                        </a:solidFill>
                        <a:effectLst/>
                        <a:hlinkClick r:id="rId8" tooltip="Click to hide this measure column, use Options above to restore it.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75290"/>
                        </a:solidFill>
                        <a:effectLst/>
                        <a:hlinkClick r:id="rId8" tooltip="Click to hide this measure column, use Options above to restore it.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solidFill>
                            <a:srgbClr val="075290"/>
                          </a:solidFill>
                          <a:effectLst/>
                          <a:hlinkClick r:id="rId8" tooltip="Click to hide this measure column, use Options above to restore it."/>
                        </a:rPr>
                        <a:t>Population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230" marR="27230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75290"/>
                        </a:solidFill>
                        <a:effectLst/>
                        <a:hlinkClick r:id="rId9" tooltip="Click to hide this measure column, use Options above to restore it.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75290"/>
                        </a:solidFill>
                        <a:effectLst/>
                        <a:hlinkClick r:id="rId9" tooltip="Click to hide this measure column, use Options above to restore it.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solidFill>
                            <a:srgbClr val="075290"/>
                          </a:solidFill>
                          <a:effectLst/>
                          <a:hlinkClick r:id="rId9" tooltip="Click to hide this measure column, use Options above to restore it."/>
                        </a:rPr>
                        <a:t>Crude Rate Per 100,000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568" marR="43568" marT="21784" marB="21784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75290"/>
                        </a:solidFill>
                        <a:effectLst/>
                        <a:hlinkClick r:id="rId10" tooltip="Click to hide this measure column, use Options above to restore it.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75290"/>
                        </a:solidFill>
                        <a:effectLst/>
                        <a:hlinkClick r:id="rId10" tooltip="Click to hide this measure column, use Options above to restore it.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solidFill>
                            <a:srgbClr val="075290"/>
                          </a:solidFill>
                          <a:effectLst/>
                          <a:hlinkClick r:id="rId10" tooltip="Click to hide this measure column, use Options above to restore it."/>
                        </a:rPr>
                        <a:t>Age Adjusted Rate Per 100,000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568" marR="43568" marT="21784" marB="21784"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790881"/>
                  </a:ext>
                </a:extLst>
              </a:tr>
              <a:tr h="223272">
                <a:tc rowSpan="4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Verdana" panose="020B0604030504040204" pitchFamily="34" charset="0"/>
                        </a:rPr>
                        <a:t>American Indian or Alaska Native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Verdana" panose="020B0604030504040204" pitchFamily="34" charset="0"/>
                        </a:rPr>
                        <a:t>2015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511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1,072,200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47.7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58.9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974951"/>
                  </a:ext>
                </a:extLst>
              </a:tr>
              <a:tr h="2232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Verdana" panose="020B0604030504040204" pitchFamily="34" charset="0"/>
                        </a:rPr>
                        <a:t>2016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565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1,084,017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52.1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61.5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397489"/>
                  </a:ext>
                </a:extLst>
              </a:tr>
              <a:tr h="2232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Verdana" panose="020B0604030504040204" pitchFamily="34" charset="0"/>
                        </a:rPr>
                        <a:t>2017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592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1,100,069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53.8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62.2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642679"/>
                  </a:ext>
                </a:extLst>
              </a:tr>
              <a:tr h="2232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effectLst/>
                          <a:latin typeface="Verdana" panose="020B0604030504040204" pitchFamily="34" charset="0"/>
                        </a:rPr>
                        <a:t>1,668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effectLst/>
                          <a:latin typeface="Verdana" panose="020B0604030504040204" pitchFamily="34" charset="0"/>
                        </a:rPr>
                        <a:t>3,256,286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</a:rPr>
                        <a:t>51.2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effectLst/>
                          <a:latin typeface="Verdana" panose="020B0604030504040204" pitchFamily="34" charset="0"/>
                        </a:rPr>
                        <a:t>60.9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127065"/>
                  </a:ext>
                </a:extLst>
              </a:tr>
              <a:tr h="223272">
                <a:tc rowSpan="4"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Verdana" panose="020B0604030504040204" pitchFamily="34" charset="0"/>
                        </a:rPr>
                        <a:t>Asian or Pacific Islander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Verdana" panose="020B0604030504040204" pitchFamily="34" charset="0"/>
                        </a:rPr>
                        <a:t>2015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1,082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5,819,903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18.6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22.8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043264"/>
                  </a:ext>
                </a:extLst>
              </a:tr>
              <a:tr h="2232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Verdana" panose="020B0604030504040204" pitchFamily="34" charset="0"/>
                        </a:rPr>
                        <a:t>2016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1,176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5,944,057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19.8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23.6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724773"/>
                  </a:ext>
                </a:extLst>
              </a:tr>
              <a:tr h="2232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Verdana" panose="020B0604030504040204" pitchFamily="34" charset="0"/>
                        </a:rPr>
                        <a:t>2017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1,218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6,182,931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19.7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22.9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228348"/>
                  </a:ext>
                </a:extLst>
              </a:tr>
              <a:tr h="2232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effectLst/>
                          <a:latin typeface="Verdana" panose="020B0604030504040204" pitchFamily="34" charset="0"/>
                        </a:rPr>
                        <a:t>3,476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effectLst/>
                          <a:latin typeface="Verdana" panose="020B0604030504040204" pitchFamily="34" charset="0"/>
                        </a:rPr>
                        <a:t>17,946,891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effectLst/>
                          <a:latin typeface="Verdana" panose="020B0604030504040204" pitchFamily="34" charset="0"/>
                        </a:rPr>
                        <a:t>19.4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</a:rPr>
                        <a:t>23.1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098081"/>
                  </a:ext>
                </a:extLst>
              </a:tr>
              <a:tr h="223272">
                <a:tc rowSpan="4"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Verdana" panose="020B0604030504040204" pitchFamily="34" charset="0"/>
                        </a:rPr>
                        <a:t>Black or African American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Verdana" panose="020B0604030504040204" pitchFamily="34" charset="0"/>
                        </a:rPr>
                        <a:t>2015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16,349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21,365,279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76.5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83.5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387851"/>
                  </a:ext>
                </a:extLst>
              </a:tr>
              <a:tr h="2232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Verdana" panose="020B0604030504040204" pitchFamily="34" charset="0"/>
                        </a:rPr>
                        <a:t>2016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18,125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21,604,442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83.9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89.0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492167"/>
                  </a:ext>
                </a:extLst>
              </a:tr>
              <a:tr h="2232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Verdana" panose="020B0604030504040204" pitchFamily="34" charset="0"/>
                        </a:rPr>
                        <a:t>2017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19,110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21,896,080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87.3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91.5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039017"/>
                  </a:ext>
                </a:extLst>
              </a:tr>
              <a:tr h="2232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effectLst/>
                          <a:latin typeface="Verdana" panose="020B0604030504040204" pitchFamily="34" charset="0"/>
                        </a:rPr>
                        <a:t>53,584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effectLst/>
                          <a:latin typeface="Verdana" panose="020B0604030504040204" pitchFamily="34" charset="0"/>
                        </a:rPr>
                        <a:t>64,865,801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effectLst/>
                          <a:latin typeface="Verdana" panose="020B0604030504040204" pitchFamily="34" charset="0"/>
                        </a:rPr>
                        <a:t>82.6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</a:rPr>
                        <a:t>88.1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141522"/>
                  </a:ext>
                </a:extLst>
              </a:tr>
              <a:tr h="223272">
                <a:tc rowSpan="4"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Verdana" panose="020B0604030504040204" pitchFamily="34" charset="0"/>
                        </a:rPr>
                        <a:t>White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Verdana" panose="020B0604030504040204" pitchFamily="34" charset="0"/>
                        </a:rPr>
                        <a:t>2015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117,167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87,893,706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133.3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108.5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586222"/>
                  </a:ext>
                </a:extLst>
              </a:tr>
              <a:tr h="2232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Verdana" panose="020B0604030504040204" pitchFamily="34" charset="0"/>
                        </a:rPr>
                        <a:t>2016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124,807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88,417,351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141.2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114.5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777597"/>
                  </a:ext>
                </a:extLst>
              </a:tr>
              <a:tr h="2232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Verdana" panose="020B0604030504040204" pitchFamily="34" charset="0"/>
                        </a:rPr>
                        <a:t>2017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129,069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89,113,852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144.8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116.3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345128"/>
                  </a:ext>
                </a:extLst>
              </a:tr>
              <a:tr h="4095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effectLst/>
                          <a:latin typeface="Verdana" panose="020B0604030504040204" pitchFamily="34" charset="0"/>
                        </a:rPr>
                        <a:t>371,043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effectLst/>
                          <a:latin typeface="Verdana" panose="020B0604030504040204" pitchFamily="34" charset="0"/>
                        </a:rPr>
                        <a:t>265,424,909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effectLst/>
                          <a:latin typeface="Verdana" panose="020B0604030504040204" pitchFamily="34" charset="0"/>
                        </a:rPr>
                        <a:t>139.8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</a:rPr>
                        <a:t>113.1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446597"/>
                  </a:ext>
                </a:extLst>
              </a:tr>
              <a:tr h="4095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effectLst/>
                          <a:latin typeface="Verdana" panose="020B0604030504040204" pitchFamily="34" charset="0"/>
                        </a:rPr>
                        <a:t>429,771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effectLst/>
                          <a:latin typeface="Verdana" panose="020B0604030504040204" pitchFamily="34" charset="0"/>
                        </a:rPr>
                        <a:t>351,493,887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effectLst/>
                          <a:latin typeface="Verdana" panose="020B0604030504040204" pitchFamily="34" charset="0"/>
                        </a:rPr>
                        <a:t>122.3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</a:rPr>
                        <a:t>105.2</a:t>
                      </a:r>
                    </a:p>
                  </a:txBody>
                  <a:tcPr marL="18153" marR="18153" marT="13615" marB="1361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467438"/>
                  </a:ext>
                </a:extLst>
              </a:tr>
            </a:tbl>
          </a:graphicData>
        </a:graphic>
      </p:graphicFrame>
      <p:sp>
        <p:nvSpPr>
          <p:cNvPr id="3" name="Rectangle 16">
            <a:extLst>
              <a:ext uri="{FF2B5EF4-FFF2-40B4-BE49-F238E27FC236}">
                <a16:creationId xmlns:a16="http://schemas.microsoft.com/office/drawing/2014/main" id="{09D1C698-D1AF-4F38-9288-27412DB6B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17351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410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t="-23000" r="-4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184532-CF59-4BB6-A75D-B37E17A46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don’t know: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868FD3-DB91-414F-B689-416F9E2E0A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1" y="5334944"/>
            <a:ext cx="1476078" cy="14735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8F51B2-6807-494B-A5A4-48EB7F37DFB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278" y="6170225"/>
            <a:ext cx="6133443" cy="411389"/>
          </a:xfrm>
          <a:prstGeom prst="rect">
            <a:avLst/>
          </a:prstGeom>
        </p:spPr>
      </p:pic>
      <p:sp>
        <p:nvSpPr>
          <p:cNvPr id="13" name="Rectangle 31">
            <a:extLst>
              <a:ext uri="{FF2B5EF4-FFF2-40B4-BE49-F238E27FC236}">
                <a16:creationId xmlns:a16="http://schemas.microsoft.com/office/drawing/2014/main" id="{69C24DA9-EC28-4D92-BA6B-1BFABEEF8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03765" y="1339581"/>
            <a:ext cx="246725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4343EC3A-FE0C-4D1D-A869-BFF2CD9899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700698"/>
              </p:ext>
            </p:extLst>
          </p:nvPr>
        </p:nvGraphicFramePr>
        <p:xfrm>
          <a:off x="1576238" y="1273553"/>
          <a:ext cx="10411323" cy="4469452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3289916687"/>
                    </a:ext>
                  </a:extLst>
                </a:gridCol>
                <a:gridCol w="1953510">
                  <a:extLst>
                    <a:ext uri="{9D8B030D-6E8A-4147-A177-3AD203B41FA5}">
                      <a16:colId xmlns:a16="http://schemas.microsoft.com/office/drawing/2014/main" val="3525623561"/>
                    </a:ext>
                  </a:extLst>
                </a:gridCol>
                <a:gridCol w="1366259">
                  <a:extLst>
                    <a:ext uri="{9D8B030D-6E8A-4147-A177-3AD203B41FA5}">
                      <a16:colId xmlns:a16="http://schemas.microsoft.com/office/drawing/2014/main" val="3559925744"/>
                    </a:ext>
                  </a:extLst>
                </a:gridCol>
                <a:gridCol w="1536103">
                  <a:extLst>
                    <a:ext uri="{9D8B030D-6E8A-4147-A177-3AD203B41FA5}">
                      <a16:colId xmlns:a16="http://schemas.microsoft.com/office/drawing/2014/main" val="3410928783"/>
                    </a:ext>
                  </a:extLst>
                </a:gridCol>
                <a:gridCol w="1879543">
                  <a:extLst>
                    <a:ext uri="{9D8B030D-6E8A-4147-A177-3AD203B41FA5}">
                      <a16:colId xmlns:a16="http://schemas.microsoft.com/office/drawing/2014/main" val="2099445786"/>
                    </a:ext>
                  </a:extLst>
                </a:gridCol>
                <a:gridCol w="2659908">
                  <a:extLst>
                    <a:ext uri="{9D8B030D-6E8A-4147-A177-3AD203B41FA5}">
                      <a16:colId xmlns:a16="http://schemas.microsoft.com/office/drawing/2014/main" val="953168800"/>
                    </a:ext>
                  </a:extLst>
                </a:gridCol>
              </a:tblGrid>
              <a:tr h="652487">
                <a:tc>
                  <a:txBody>
                    <a:bodyPr/>
                    <a:lstStyle/>
                    <a:p>
                      <a:endParaRPr lang="en-US" sz="500" dirty="0">
                        <a:effectLst/>
                      </a:endParaRPr>
                    </a:p>
                  </a:txBody>
                  <a:tcPr marL="14800" marR="14800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4800" marR="14800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75290"/>
                        </a:solidFill>
                        <a:effectLst/>
                        <a:hlinkClick r:id="rId6" tooltip="Click to hide this measure column, use Options above to restore it.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75290"/>
                        </a:solidFill>
                        <a:effectLst/>
                        <a:hlinkClick r:id="rId6" tooltip="Click to hide this measure column, use Options above to restore it.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solidFill>
                            <a:srgbClr val="075290"/>
                          </a:solidFill>
                          <a:effectLst/>
                          <a:hlinkClick r:id="rId6" tooltip="Click to hide this measure column, use Options above to restore it."/>
                        </a:rPr>
                        <a:t>Deaths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4800" marR="14800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75290"/>
                        </a:solidFill>
                        <a:effectLst/>
                        <a:hlinkClick r:id="rId7" tooltip="Click to hide this measure column, use Options above to restore it.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75290"/>
                        </a:solidFill>
                        <a:effectLst/>
                        <a:hlinkClick r:id="rId7" tooltip="Click to hide this measure column, use Options above to restore it.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solidFill>
                            <a:srgbClr val="075290"/>
                          </a:solidFill>
                          <a:effectLst/>
                          <a:hlinkClick r:id="rId7" tooltip="Click to hide this measure column, use Options above to restore it."/>
                        </a:rPr>
                        <a:t>Population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681" marR="23681" marT="11840" marB="11840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75290"/>
                        </a:solidFill>
                        <a:effectLst/>
                        <a:hlinkClick r:id="rId8" tooltip="Click to hide this measure column, use Options above to restore it.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75290"/>
                        </a:solidFill>
                        <a:effectLst/>
                        <a:hlinkClick r:id="rId8" tooltip="Click to hide this measure column, use Options above to restore it.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solidFill>
                            <a:srgbClr val="075290"/>
                          </a:solidFill>
                          <a:effectLst/>
                          <a:hlinkClick r:id="rId8" tooltip="Click to hide this measure column, use Options above to restore it."/>
                        </a:rPr>
                        <a:t>Crude Rate Per 100,000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681" marR="23681" marT="11840" marB="11840"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75290"/>
                        </a:solidFill>
                        <a:effectLst/>
                        <a:hlinkClick r:id="rId9" tooltip="Click to hide this measure column, use Options above to restore it.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75290"/>
                        </a:solidFill>
                        <a:effectLst/>
                        <a:hlinkClick r:id="rId9" tooltip="Click to hide this measure column, use Options above to restore it.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solidFill>
                            <a:srgbClr val="075290"/>
                          </a:solidFill>
                          <a:effectLst/>
                          <a:hlinkClick r:id="rId9" tooltip="Click to hide this measure column, use Options above to restore it."/>
                        </a:rPr>
                        <a:t>Age Adjusted Rate Per 100,000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681" marR="23681" marT="11840" marB="11840"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867920"/>
                  </a:ext>
                </a:extLst>
              </a:tr>
              <a:tr h="317141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Arial" panose="020B0604020202020204" pitchFamily="34" charset="0"/>
                        </a:rPr>
                        <a:t>AI/AN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Alabama (01)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12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37,424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Unreliable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Unreliable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35588"/>
                  </a:ext>
                </a:extLst>
              </a:tr>
              <a:tr h="317141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Arial" panose="020B0604020202020204" pitchFamily="34" charset="0"/>
                        </a:rPr>
                        <a:t>AI/AN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Arial" panose="020B0604020202020204" pitchFamily="34" charset="0"/>
                        </a:rPr>
                        <a:t>Florida (12)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70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116,826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59.9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60.0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371988"/>
                  </a:ext>
                </a:extLst>
              </a:tr>
              <a:tr h="317141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Arial" panose="020B0604020202020204" pitchFamily="34" charset="0"/>
                        </a:rPr>
                        <a:t>AI/AN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Louisiana (22)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26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40,081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64.9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65.6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140115"/>
                  </a:ext>
                </a:extLst>
              </a:tr>
              <a:tr h="317141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Arial" panose="020B0604020202020204" pitchFamily="34" charset="0"/>
                        </a:rPr>
                        <a:t>AI/AN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Maine (23)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22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11,343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194.0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207.8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227377"/>
                  </a:ext>
                </a:extLst>
              </a:tr>
              <a:tr h="317141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Arial" panose="020B0604020202020204" pitchFamily="34" charset="0"/>
                        </a:rPr>
                        <a:t>AI/AN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Arial" panose="020B0604020202020204" pitchFamily="34" charset="0"/>
                        </a:rPr>
                        <a:t>Massachusetts (25)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24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39,944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60.1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77.0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546565"/>
                  </a:ext>
                </a:extLst>
              </a:tr>
              <a:tr h="317141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Arial" panose="020B0604020202020204" pitchFamily="34" charset="0"/>
                        </a:rPr>
                        <a:t>AI/AN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Mississippi (28)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10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19,128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Unreliable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Unreliable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295084"/>
                  </a:ext>
                </a:extLst>
              </a:tr>
              <a:tr h="317141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Arial" panose="020B0604020202020204" pitchFamily="34" charset="0"/>
                        </a:rPr>
                        <a:t>AI/AN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New York (36)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83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227,929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36.4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40.5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760729"/>
                  </a:ext>
                </a:extLst>
              </a:tr>
              <a:tr h="317141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Arial" panose="020B0604020202020204" pitchFamily="34" charset="0"/>
                        </a:rPr>
                        <a:t>AI/AN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North Carolina (37)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222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172,072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129.0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153.9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39625"/>
                  </a:ext>
                </a:extLst>
              </a:tr>
              <a:tr h="317141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Arial" panose="020B0604020202020204" pitchFamily="34" charset="0"/>
                        </a:rPr>
                        <a:t>AI/AN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Rhode Island (44)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12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12,358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Unreliable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Unreliable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706608"/>
                  </a:ext>
                </a:extLst>
              </a:tr>
              <a:tr h="317141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Arial" panose="020B0604020202020204" pitchFamily="34" charset="0"/>
                        </a:rPr>
                        <a:t>AI/AN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South Carolina (45)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16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29,992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Unreliable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Unreliable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634976"/>
                  </a:ext>
                </a:extLst>
              </a:tr>
              <a:tr h="317141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Arial" panose="020B0604020202020204" pitchFamily="34" charset="0"/>
                        </a:rPr>
                        <a:t>AI/AN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Arial" panose="020B0604020202020204" pitchFamily="34" charset="0"/>
                        </a:rPr>
                        <a:t>Texas (48)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74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318,447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23.2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30.0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744627"/>
                  </a:ext>
                </a:extLst>
              </a:tr>
              <a:tr h="317141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Arial" panose="020B0604020202020204" pitchFamily="34" charset="0"/>
                        </a:rPr>
                        <a:t>AI/AN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Virginia (51)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14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51,489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effectLst/>
                        </a:rPr>
                        <a:t>Unreliable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Unreliable</a:t>
                      </a:r>
                    </a:p>
                  </a:txBody>
                  <a:tcPr marL="9867" marR="9867" marT="7400" marB="7400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691889"/>
                  </a:ext>
                </a:extLst>
              </a:tr>
            </a:tbl>
          </a:graphicData>
        </a:graphic>
      </p:graphicFrame>
      <p:sp>
        <p:nvSpPr>
          <p:cNvPr id="16" name="Rectangle 47">
            <a:extLst>
              <a:ext uri="{FF2B5EF4-FFF2-40B4-BE49-F238E27FC236}">
                <a16:creationId xmlns:a16="http://schemas.microsoft.com/office/drawing/2014/main" id="{1CF3D447-B696-4E91-B87D-2FCD17B82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888" y="1316723"/>
            <a:ext cx="212088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764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t="-23000" r="-4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184532-CF59-4BB6-A75D-B37E17A46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don’t know: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868FD3-DB91-414F-B689-416F9E2E0A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1" y="5334944"/>
            <a:ext cx="1476078" cy="14735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8F51B2-6807-494B-A5A4-48EB7F37DFB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278" y="6170225"/>
            <a:ext cx="6133443" cy="411389"/>
          </a:xfrm>
          <a:prstGeom prst="rect">
            <a:avLst/>
          </a:prstGeom>
        </p:spPr>
      </p:pic>
      <p:sp>
        <p:nvSpPr>
          <p:cNvPr id="13" name="Rectangle 31">
            <a:extLst>
              <a:ext uri="{FF2B5EF4-FFF2-40B4-BE49-F238E27FC236}">
                <a16:creationId xmlns:a16="http://schemas.microsoft.com/office/drawing/2014/main" id="{69C24DA9-EC28-4D92-BA6B-1BFABEEF8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03765" y="1339581"/>
            <a:ext cx="246725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47">
            <a:extLst>
              <a:ext uri="{FF2B5EF4-FFF2-40B4-BE49-F238E27FC236}">
                <a16:creationId xmlns:a16="http://schemas.microsoft.com/office/drawing/2014/main" id="{1CF3D447-B696-4E91-B87D-2FCD17B82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888" y="1316723"/>
            <a:ext cx="212088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DD35EE-87DD-475D-803B-7A2E1D8D8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Purchased and Referred Care (PRC)</a:t>
            </a:r>
          </a:p>
          <a:p>
            <a:r>
              <a:rPr lang="en-US" dirty="0"/>
              <a:t>Private insurance</a:t>
            </a:r>
          </a:p>
          <a:p>
            <a:r>
              <a:rPr lang="en-US" dirty="0"/>
              <a:t>No federally recognized population in state data sets</a:t>
            </a:r>
          </a:p>
          <a:p>
            <a:r>
              <a:rPr lang="en-US" dirty="0"/>
              <a:t>Racial misclassification</a:t>
            </a:r>
          </a:p>
          <a:p>
            <a:r>
              <a:rPr lang="en-US" dirty="0"/>
              <a:t>Coordination between departments</a:t>
            </a:r>
          </a:p>
          <a:p>
            <a:r>
              <a:rPr lang="en-US" dirty="0"/>
              <a:t>Technological challenges</a:t>
            </a:r>
          </a:p>
          <a:p>
            <a:r>
              <a:rPr lang="en-US" dirty="0"/>
              <a:t>Reluctance to answer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09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t="-23000" r="-4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5A0AAB-72B8-467E-9F51-B34F5E8D5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data: Data sovereignty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F3772A-48D0-4DEE-8097-F8B36EB50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889" y="1524000"/>
            <a:ext cx="10732911" cy="4876800"/>
          </a:xfrm>
        </p:spPr>
        <p:txBody>
          <a:bodyPr>
            <a:normAutofit/>
          </a:bodyPr>
          <a:lstStyle/>
          <a:p>
            <a:r>
              <a:rPr lang="en-US" dirty="0"/>
              <a:t>An epidemiology center operated by a grantee pursuant to a grant awarded under subsection (d) shall be treated as a public health authority…for purposes of the Health Insurance Portability and Accountability Act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Secretary shall grant to each epidemiology center…access to use of the data, data sets, monitoring systems, delivery systems, and other protected health information in the possession of the Secretary.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74A400-275A-43FA-BAE2-CFBCD34156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8" y="5334000"/>
            <a:ext cx="1476078" cy="14735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A75672-83D3-473E-A4F6-128FAFA8061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278" y="6170225"/>
            <a:ext cx="6133443" cy="41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51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439</Words>
  <Application>Microsoft Office PowerPoint</Application>
  <PresentationFormat>Widescreen</PresentationFormat>
  <Paragraphs>217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Verdana</vt:lpstr>
      <vt:lpstr>Office Theme</vt:lpstr>
      <vt:lpstr>The Opioid Crisis:  Lack of Data among Nashville Area Tribal Nations</vt:lpstr>
      <vt:lpstr>What we know:</vt:lpstr>
      <vt:lpstr>What we don’t know:</vt:lpstr>
      <vt:lpstr>Why we don’t know:</vt:lpstr>
      <vt:lpstr>Improving the data: Data sovereignty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Brandy Venuti</dc:creator>
  <cp:lastModifiedBy>Christy Duke</cp:lastModifiedBy>
  <cp:revision>32</cp:revision>
  <cp:lastPrinted>2019-01-25T18:41:07Z</cp:lastPrinted>
  <dcterms:created xsi:type="dcterms:W3CDTF">2017-05-16T14:54:45Z</dcterms:created>
  <dcterms:modified xsi:type="dcterms:W3CDTF">2019-04-01T15:16:15Z</dcterms:modified>
</cp:coreProperties>
</file>