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25" r:id="rId2"/>
    <p:sldId id="256" r:id="rId3"/>
    <p:sldId id="326" r:id="rId4"/>
    <p:sldId id="327" r:id="rId5"/>
    <p:sldId id="284" r:id="rId6"/>
    <p:sldId id="274" r:id="rId7"/>
    <p:sldId id="263" r:id="rId8"/>
    <p:sldId id="270" r:id="rId9"/>
    <p:sldId id="321" r:id="rId10"/>
    <p:sldId id="297" r:id="rId11"/>
    <p:sldId id="290" r:id="rId12"/>
    <p:sldId id="317" r:id="rId13"/>
    <p:sldId id="257" r:id="rId1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15">
          <p15:clr>
            <a:srgbClr val="A4A3A4"/>
          </p15:clr>
        </p15:guide>
        <p15:guide id="4" pos="30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BB"/>
    <a:srgbClr val="0943E7"/>
    <a:srgbClr val="9397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78" autoAdjust="0"/>
    <p:restoredTop sz="71771" autoAdjust="0"/>
  </p:normalViewPr>
  <p:slideViewPr>
    <p:cSldViewPr snapToGrid="0" snapToObjects="1">
      <p:cViewPr varScale="1">
        <p:scale>
          <a:sx n="62" d="100"/>
          <a:sy n="62" d="100"/>
        </p:scale>
        <p:origin x="1494" y="60"/>
      </p:cViewPr>
      <p:guideLst>
        <p:guide orient="horz" pos="2160"/>
        <p:guide pos="2880"/>
        <p:guide orient="horz" pos="2415"/>
        <p:guide pos="3047"/>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0EBDF-504B-5E47-ADCF-5EA83CFA1AB8}"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1C42F63B-48A2-D74F-B7A9-215F7C43F4ED}">
      <dgm:prSet phldrT="[Text]" custT="1"/>
      <dgm:spPr/>
      <dgm:t>
        <a:bodyPr/>
        <a:lstStyle/>
        <a:p>
          <a:r>
            <a:rPr lang="en-US" sz="4400" dirty="0" smtClean="0"/>
            <a:t>DHAT</a:t>
          </a:r>
          <a:endParaRPr lang="en-US" sz="4400" dirty="0"/>
        </a:p>
      </dgm:t>
    </dgm:pt>
    <dgm:pt modelId="{FBFFB8F4-6F58-8149-8F8B-12ECB3480197}" type="parTrans" cxnId="{E0A08B4F-EE12-7A4B-9B7D-D271554F275B}">
      <dgm:prSet/>
      <dgm:spPr/>
      <dgm:t>
        <a:bodyPr/>
        <a:lstStyle/>
        <a:p>
          <a:endParaRPr lang="en-US"/>
        </a:p>
      </dgm:t>
    </dgm:pt>
    <dgm:pt modelId="{6858B889-9A38-6841-BFC7-98487951E55B}" type="sibTrans" cxnId="{E0A08B4F-EE12-7A4B-9B7D-D271554F275B}">
      <dgm:prSet/>
      <dgm:spPr/>
      <dgm:t>
        <a:bodyPr/>
        <a:lstStyle/>
        <a:p>
          <a:endParaRPr lang="en-US"/>
        </a:p>
      </dgm:t>
    </dgm:pt>
    <dgm:pt modelId="{B8CF4CB2-F176-A340-911F-5BAA2DD3E72D}">
      <dgm:prSet phldrT="[Text]" custT="1"/>
      <dgm:spPr/>
      <dgm:t>
        <a:bodyPr/>
        <a:lstStyle/>
        <a:p>
          <a:r>
            <a:rPr lang="en-US" sz="1800" baseline="0" dirty="0" smtClean="0">
              <a:solidFill>
                <a:schemeClr val="tx1"/>
              </a:solidFill>
            </a:rPr>
            <a:t>Limited scope, 46 procedures</a:t>
          </a:r>
          <a:endParaRPr lang="en-US" sz="1800" baseline="0" dirty="0">
            <a:solidFill>
              <a:schemeClr val="tx1"/>
            </a:solidFill>
          </a:endParaRPr>
        </a:p>
      </dgm:t>
    </dgm:pt>
    <dgm:pt modelId="{296A0521-FF56-A249-86C4-A85D391E1CC9}" type="parTrans" cxnId="{620DF4A1-4BFD-8044-A620-32CF19CB0B55}">
      <dgm:prSet/>
      <dgm:spPr/>
      <dgm:t>
        <a:bodyPr/>
        <a:lstStyle/>
        <a:p>
          <a:endParaRPr lang="en-US"/>
        </a:p>
      </dgm:t>
    </dgm:pt>
    <dgm:pt modelId="{923B1F00-D4F9-E543-B9A1-FB83840B4997}" type="sibTrans" cxnId="{620DF4A1-4BFD-8044-A620-32CF19CB0B55}">
      <dgm:prSet/>
      <dgm:spPr/>
      <dgm:t>
        <a:bodyPr/>
        <a:lstStyle/>
        <a:p>
          <a:endParaRPr lang="en-US"/>
        </a:p>
      </dgm:t>
    </dgm:pt>
    <dgm:pt modelId="{09F52592-CD3C-6041-A8D6-D4ED8A7316FE}">
      <dgm:prSet phldrT="[Text]" custT="1"/>
      <dgm:spPr/>
      <dgm:t>
        <a:bodyPr/>
        <a:lstStyle/>
        <a:p>
          <a:r>
            <a:rPr lang="en-US" sz="4400" dirty="0" smtClean="0"/>
            <a:t>DENTIST</a:t>
          </a:r>
          <a:endParaRPr lang="en-US" sz="4400" dirty="0"/>
        </a:p>
      </dgm:t>
    </dgm:pt>
    <dgm:pt modelId="{4B49EB6D-0FD5-A94E-A7B8-ED504DF86628}" type="parTrans" cxnId="{507211B2-6134-174A-8379-024A977B11D3}">
      <dgm:prSet/>
      <dgm:spPr/>
      <dgm:t>
        <a:bodyPr/>
        <a:lstStyle/>
        <a:p>
          <a:endParaRPr lang="en-US"/>
        </a:p>
      </dgm:t>
    </dgm:pt>
    <dgm:pt modelId="{3C3FA4D4-E7C2-D74E-AB83-4273A15E5F08}" type="sibTrans" cxnId="{507211B2-6134-174A-8379-024A977B11D3}">
      <dgm:prSet/>
      <dgm:spPr/>
      <dgm:t>
        <a:bodyPr/>
        <a:lstStyle/>
        <a:p>
          <a:endParaRPr lang="en-US"/>
        </a:p>
      </dgm:t>
    </dgm:pt>
    <dgm:pt modelId="{5D10DE81-2872-F849-BD10-DDDD9A3ED8B4}">
      <dgm:prSet phldrT="[Text]" custT="1"/>
      <dgm:spPr/>
      <dgm:t>
        <a:bodyPr/>
        <a:lstStyle/>
        <a:p>
          <a:r>
            <a:rPr lang="en-US" sz="1800" dirty="0" smtClean="0">
              <a:solidFill>
                <a:schemeClr val="tx1"/>
              </a:solidFill>
            </a:rPr>
            <a:t>NEED to know+ nice to know</a:t>
          </a:r>
          <a:endParaRPr lang="en-US" sz="1800" dirty="0">
            <a:solidFill>
              <a:schemeClr val="tx1"/>
            </a:solidFill>
          </a:endParaRPr>
        </a:p>
      </dgm:t>
    </dgm:pt>
    <dgm:pt modelId="{354B3D86-683F-A54C-B76B-13473CACCE25}" type="parTrans" cxnId="{2A159B1B-6B51-3E45-B1AD-5DD0D69AB24C}">
      <dgm:prSet/>
      <dgm:spPr/>
      <dgm:t>
        <a:bodyPr/>
        <a:lstStyle/>
        <a:p>
          <a:endParaRPr lang="en-US"/>
        </a:p>
      </dgm:t>
    </dgm:pt>
    <dgm:pt modelId="{2718270B-DAA0-DA43-9D19-7A2830998DB0}" type="sibTrans" cxnId="{2A159B1B-6B51-3E45-B1AD-5DD0D69AB24C}">
      <dgm:prSet/>
      <dgm:spPr/>
      <dgm:t>
        <a:bodyPr/>
        <a:lstStyle/>
        <a:p>
          <a:endParaRPr lang="en-US"/>
        </a:p>
      </dgm:t>
    </dgm:pt>
    <dgm:pt modelId="{0C8BC4BA-7126-1F4D-9187-3F81FA6A9F19}">
      <dgm:prSet phldrT="[Text]" custT="1"/>
      <dgm:spPr/>
      <dgm:t>
        <a:bodyPr/>
        <a:lstStyle/>
        <a:p>
          <a:r>
            <a:rPr lang="en-US" sz="1800" dirty="0" smtClean="0">
              <a:solidFill>
                <a:schemeClr val="tx1"/>
              </a:solidFill>
            </a:rPr>
            <a:t>Large scope, 500+</a:t>
          </a:r>
          <a:endParaRPr lang="en-US" sz="1800" dirty="0">
            <a:solidFill>
              <a:schemeClr val="tx1"/>
            </a:solidFill>
          </a:endParaRPr>
        </a:p>
      </dgm:t>
    </dgm:pt>
    <dgm:pt modelId="{E582ACC0-3A9F-1744-9823-98ABC2295801}" type="parTrans" cxnId="{8E3944D3-DF28-0242-A64C-FD556092D238}">
      <dgm:prSet/>
      <dgm:spPr/>
      <dgm:t>
        <a:bodyPr/>
        <a:lstStyle/>
        <a:p>
          <a:endParaRPr lang="en-US"/>
        </a:p>
      </dgm:t>
    </dgm:pt>
    <dgm:pt modelId="{939EBB31-665E-CF44-AC9B-240A40263C64}" type="sibTrans" cxnId="{8E3944D3-DF28-0242-A64C-FD556092D238}">
      <dgm:prSet/>
      <dgm:spPr/>
      <dgm:t>
        <a:bodyPr/>
        <a:lstStyle/>
        <a:p>
          <a:endParaRPr lang="en-US"/>
        </a:p>
      </dgm:t>
    </dgm:pt>
    <dgm:pt modelId="{1D9FF860-2D1F-AD46-B148-C766D2B93A33}">
      <dgm:prSet phldrT="[Text]" custT="1"/>
      <dgm:spPr/>
      <dgm:t>
        <a:bodyPr/>
        <a:lstStyle/>
        <a:p>
          <a:r>
            <a:rPr lang="en-US" sz="1800" baseline="0" dirty="0" smtClean="0">
              <a:solidFill>
                <a:schemeClr val="tx1"/>
              </a:solidFill>
            </a:rPr>
            <a:t>Supervised</a:t>
          </a:r>
          <a:endParaRPr lang="en-US" sz="1800" baseline="0" dirty="0">
            <a:solidFill>
              <a:schemeClr val="tx1"/>
            </a:solidFill>
          </a:endParaRPr>
        </a:p>
      </dgm:t>
    </dgm:pt>
    <dgm:pt modelId="{BC12CBD2-9263-8B4E-9336-DAF1647F21A5}" type="parTrans" cxnId="{F0536BB1-B2D8-BA47-B16C-848621DD34E1}">
      <dgm:prSet/>
      <dgm:spPr/>
      <dgm:t>
        <a:bodyPr/>
        <a:lstStyle/>
        <a:p>
          <a:endParaRPr lang="en-US"/>
        </a:p>
      </dgm:t>
    </dgm:pt>
    <dgm:pt modelId="{C0E36539-C3EF-854D-A224-2CC6D4571355}" type="sibTrans" cxnId="{F0536BB1-B2D8-BA47-B16C-848621DD34E1}">
      <dgm:prSet/>
      <dgm:spPr/>
      <dgm:t>
        <a:bodyPr/>
        <a:lstStyle/>
        <a:p>
          <a:endParaRPr lang="en-US"/>
        </a:p>
      </dgm:t>
    </dgm:pt>
    <dgm:pt modelId="{200A700E-2995-2645-B638-2622520AB414}">
      <dgm:prSet phldrT="[Text]" custT="1"/>
      <dgm:spPr/>
      <dgm:t>
        <a:bodyPr/>
        <a:lstStyle/>
        <a:p>
          <a:r>
            <a:rPr lang="en-US" sz="1800" baseline="0" dirty="0" smtClean="0">
              <a:solidFill>
                <a:schemeClr val="tx1"/>
              </a:solidFill>
            </a:rPr>
            <a:t>Prevention oriented team approach</a:t>
          </a:r>
          <a:endParaRPr lang="en-US" sz="1800" baseline="0" dirty="0">
            <a:solidFill>
              <a:schemeClr val="tx1"/>
            </a:solidFill>
          </a:endParaRPr>
        </a:p>
      </dgm:t>
    </dgm:pt>
    <dgm:pt modelId="{405D31A9-CE40-4D4A-9A37-7C9EE2F2DDCA}" type="parTrans" cxnId="{B0118280-05C7-D74D-8324-05D87FCF5DAB}">
      <dgm:prSet/>
      <dgm:spPr/>
      <dgm:t>
        <a:bodyPr/>
        <a:lstStyle/>
        <a:p>
          <a:endParaRPr lang="en-US"/>
        </a:p>
      </dgm:t>
    </dgm:pt>
    <dgm:pt modelId="{655EEB1E-17B6-104F-A6B9-E0C1E5563E36}" type="sibTrans" cxnId="{B0118280-05C7-D74D-8324-05D87FCF5DAB}">
      <dgm:prSet/>
      <dgm:spPr/>
      <dgm:t>
        <a:bodyPr/>
        <a:lstStyle/>
        <a:p>
          <a:endParaRPr lang="en-US"/>
        </a:p>
      </dgm:t>
    </dgm:pt>
    <dgm:pt modelId="{3811A4B9-6B08-FE40-AB5E-A01412A4018F}">
      <dgm:prSet phldrT="[Text]" custT="1"/>
      <dgm:spPr/>
      <dgm:t>
        <a:bodyPr/>
        <a:lstStyle/>
        <a:p>
          <a:r>
            <a:rPr lang="en-US" sz="1800" baseline="0" dirty="0" smtClean="0">
              <a:solidFill>
                <a:schemeClr val="tx1"/>
              </a:solidFill>
            </a:rPr>
            <a:t>Accessible to students in target populations</a:t>
          </a:r>
          <a:endParaRPr lang="en-US" sz="1800" baseline="0" dirty="0">
            <a:solidFill>
              <a:schemeClr val="tx1"/>
            </a:solidFill>
          </a:endParaRPr>
        </a:p>
      </dgm:t>
    </dgm:pt>
    <dgm:pt modelId="{060E1ADC-0B0B-7642-9A40-691F817A1676}" type="parTrans" cxnId="{5B69A7D1-2F54-3B4D-A395-91ABB6674914}">
      <dgm:prSet/>
      <dgm:spPr/>
      <dgm:t>
        <a:bodyPr/>
        <a:lstStyle/>
        <a:p>
          <a:endParaRPr lang="en-US"/>
        </a:p>
      </dgm:t>
    </dgm:pt>
    <dgm:pt modelId="{DA6E40E4-945B-CC4E-81A7-BFCD184C0FB8}" type="sibTrans" cxnId="{5B69A7D1-2F54-3B4D-A395-91ABB6674914}">
      <dgm:prSet/>
      <dgm:spPr/>
      <dgm:t>
        <a:bodyPr/>
        <a:lstStyle/>
        <a:p>
          <a:endParaRPr lang="en-US"/>
        </a:p>
      </dgm:t>
    </dgm:pt>
    <dgm:pt modelId="{26A6262A-3D44-E041-BC71-28FBB6740B40}">
      <dgm:prSet phldrT="[Text]" custT="1"/>
      <dgm:spPr/>
      <dgm:t>
        <a:bodyPr/>
        <a:lstStyle/>
        <a:p>
          <a:r>
            <a:rPr lang="en-US" sz="1800" baseline="0" dirty="0" smtClean="0">
              <a:solidFill>
                <a:schemeClr val="tx1"/>
              </a:solidFill>
            </a:rPr>
            <a:t>Culturally competent</a:t>
          </a:r>
          <a:endParaRPr lang="en-US" sz="1800" baseline="0" dirty="0">
            <a:solidFill>
              <a:schemeClr val="tx1"/>
            </a:solidFill>
          </a:endParaRPr>
        </a:p>
      </dgm:t>
    </dgm:pt>
    <dgm:pt modelId="{0FF99920-F658-9B46-BB35-12FDEADA97A8}" type="parTrans" cxnId="{0049860E-E6EB-614D-8D2C-FEFBBEC55030}">
      <dgm:prSet/>
      <dgm:spPr/>
      <dgm:t>
        <a:bodyPr/>
        <a:lstStyle/>
        <a:p>
          <a:endParaRPr lang="en-US"/>
        </a:p>
      </dgm:t>
    </dgm:pt>
    <dgm:pt modelId="{ADBD2588-D251-374A-9775-1A6C53EF0F64}" type="sibTrans" cxnId="{0049860E-E6EB-614D-8D2C-FEFBBEC55030}">
      <dgm:prSet/>
      <dgm:spPr/>
      <dgm:t>
        <a:bodyPr/>
        <a:lstStyle/>
        <a:p>
          <a:endParaRPr lang="en-US"/>
        </a:p>
      </dgm:t>
    </dgm:pt>
    <dgm:pt modelId="{2DA44E84-E685-DC45-A964-53C4F6A6664E}">
      <dgm:prSet phldrT="[Text]" custT="1"/>
      <dgm:spPr/>
      <dgm:t>
        <a:bodyPr/>
        <a:lstStyle/>
        <a:p>
          <a:r>
            <a:rPr lang="en-US" sz="1800" baseline="0" dirty="0" smtClean="0">
              <a:solidFill>
                <a:schemeClr val="tx1"/>
              </a:solidFill>
            </a:rPr>
            <a:t>Patient centered</a:t>
          </a:r>
          <a:endParaRPr lang="en-US" sz="1800" baseline="0" dirty="0">
            <a:solidFill>
              <a:schemeClr val="tx1"/>
            </a:solidFill>
          </a:endParaRPr>
        </a:p>
      </dgm:t>
    </dgm:pt>
    <dgm:pt modelId="{27271319-75D8-A44D-BEB6-E39BB17DF234}" type="parTrans" cxnId="{50EDE023-0AB4-BD4A-8228-2C75550C12FB}">
      <dgm:prSet/>
      <dgm:spPr/>
      <dgm:t>
        <a:bodyPr/>
        <a:lstStyle/>
        <a:p>
          <a:endParaRPr lang="en-US"/>
        </a:p>
      </dgm:t>
    </dgm:pt>
    <dgm:pt modelId="{3276D66C-FB23-5444-8BC4-B783585D09FC}" type="sibTrans" cxnId="{50EDE023-0AB4-BD4A-8228-2C75550C12FB}">
      <dgm:prSet/>
      <dgm:spPr/>
      <dgm:t>
        <a:bodyPr/>
        <a:lstStyle/>
        <a:p>
          <a:endParaRPr lang="en-US"/>
        </a:p>
      </dgm:t>
    </dgm:pt>
    <dgm:pt modelId="{62E2CF7F-5F4A-2740-9F85-5E00C139C7B4}">
      <dgm:prSet phldrT="[Text]" custT="1"/>
      <dgm:spPr/>
      <dgm:t>
        <a:bodyPr/>
        <a:lstStyle/>
        <a:p>
          <a:r>
            <a:rPr lang="en-US" sz="1800" dirty="0" smtClean="0">
              <a:solidFill>
                <a:schemeClr val="tx1"/>
              </a:solidFill>
            </a:rPr>
            <a:t>Team leader</a:t>
          </a:r>
          <a:endParaRPr lang="en-US" sz="1800" dirty="0">
            <a:solidFill>
              <a:schemeClr val="tx1"/>
            </a:solidFill>
          </a:endParaRPr>
        </a:p>
      </dgm:t>
    </dgm:pt>
    <dgm:pt modelId="{58DFF5A6-50F1-9D40-91F1-4429A66CE4F5}" type="parTrans" cxnId="{A6DAB929-B224-4D46-8052-578E61B5E018}">
      <dgm:prSet/>
      <dgm:spPr/>
      <dgm:t>
        <a:bodyPr/>
        <a:lstStyle/>
        <a:p>
          <a:endParaRPr lang="en-US"/>
        </a:p>
      </dgm:t>
    </dgm:pt>
    <dgm:pt modelId="{6DB8AA0F-A9CB-0748-B30E-0F9464B2D824}" type="sibTrans" cxnId="{A6DAB929-B224-4D46-8052-578E61B5E018}">
      <dgm:prSet/>
      <dgm:spPr/>
      <dgm:t>
        <a:bodyPr/>
        <a:lstStyle/>
        <a:p>
          <a:endParaRPr lang="en-US"/>
        </a:p>
      </dgm:t>
    </dgm:pt>
    <dgm:pt modelId="{F495D1BE-8C98-2046-ADFD-C09FDDA146C2}">
      <dgm:prSet phldrT="[Text]" custT="1"/>
      <dgm:spPr/>
      <dgm:t>
        <a:bodyPr/>
        <a:lstStyle/>
        <a:p>
          <a:r>
            <a:rPr lang="en-US" sz="1800" dirty="0" smtClean="0">
              <a:solidFill>
                <a:schemeClr val="tx1"/>
              </a:solidFill>
            </a:rPr>
            <a:t>Surgically oriented</a:t>
          </a:r>
          <a:endParaRPr lang="en-US" sz="1800" dirty="0">
            <a:solidFill>
              <a:schemeClr val="tx1"/>
            </a:solidFill>
          </a:endParaRPr>
        </a:p>
      </dgm:t>
    </dgm:pt>
    <dgm:pt modelId="{32018FC2-9F30-A74A-8A1D-9D54CB897F24}" type="parTrans" cxnId="{1FADD101-F511-6642-B9CD-48475B5BA12C}">
      <dgm:prSet/>
      <dgm:spPr/>
      <dgm:t>
        <a:bodyPr/>
        <a:lstStyle/>
        <a:p>
          <a:endParaRPr lang="en-US"/>
        </a:p>
      </dgm:t>
    </dgm:pt>
    <dgm:pt modelId="{35927556-46FF-6549-A1F7-ABAA7F7139AB}" type="sibTrans" cxnId="{1FADD101-F511-6642-B9CD-48475B5BA12C}">
      <dgm:prSet/>
      <dgm:spPr/>
      <dgm:t>
        <a:bodyPr/>
        <a:lstStyle/>
        <a:p>
          <a:endParaRPr lang="en-US"/>
        </a:p>
      </dgm:t>
    </dgm:pt>
    <dgm:pt modelId="{ED047218-026D-1242-A865-5C82AAC34B3F}">
      <dgm:prSet phldrT="[Text]" custT="1"/>
      <dgm:spPr/>
      <dgm:t>
        <a:bodyPr/>
        <a:lstStyle/>
        <a:p>
          <a:r>
            <a:rPr lang="en-US" sz="1800" dirty="0" smtClean="0">
              <a:solidFill>
                <a:schemeClr val="tx1"/>
              </a:solidFill>
            </a:rPr>
            <a:t>Education is difficult to access, especially for minorities</a:t>
          </a:r>
          <a:endParaRPr lang="en-US" sz="1800" dirty="0">
            <a:solidFill>
              <a:schemeClr val="tx1"/>
            </a:solidFill>
          </a:endParaRPr>
        </a:p>
      </dgm:t>
    </dgm:pt>
    <dgm:pt modelId="{BDCEF3B5-4C51-0C41-B662-B1A8E9C132DE}" type="parTrans" cxnId="{33C091B3-1409-E540-B7DA-49B2A25F34B3}">
      <dgm:prSet/>
      <dgm:spPr/>
      <dgm:t>
        <a:bodyPr/>
        <a:lstStyle/>
        <a:p>
          <a:endParaRPr lang="en-US"/>
        </a:p>
      </dgm:t>
    </dgm:pt>
    <dgm:pt modelId="{31060D09-9E14-E547-9420-E2EB38123933}" type="sibTrans" cxnId="{33C091B3-1409-E540-B7DA-49B2A25F34B3}">
      <dgm:prSet/>
      <dgm:spPr/>
      <dgm:t>
        <a:bodyPr/>
        <a:lstStyle/>
        <a:p>
          <a:endParaRPr lang="en-US"/>
        </a:p>
      </dgm:t>
    </dgm:pt>
    <dgm:pt modelId="{4B03D20F-B43E-D742-AFEA-C97438762A55}">
      <dgm:prSet phldrT="[Text]" custT="1"/>
      <dgm:spPr/>
      <dgm:t>
        <a:bodyPr/>
        <a:lstStyle/>
        <a:p>
          <a:r>
            <a:rPr lang="en-US" sz="1800" dirty="0" smtClean="0">
              <a:solidFill>
                <a:schemeClr val="tx1"/>
              </a:solidFill>
            </a:rPr>
            <a:t>Struggling to address cultural competency</a:t>
          </a:r>
          <a:endParaRPr lang="en-US" sz="1800" dirty="0">
            <a:solidFill>
              <a:schemeClr val="tx1"/>
            </a:solidFill>
          </a:endParaRPr>
        </a:p>
      </dgm:t>
    </dgm:pt>
    <dgm:pt modelId="{485885D8-D2DF-844F-8202-A4CE8CB81CCE}" type="parTrans" cxnId="{A567A4DF-C1BE-8D40-B94E-997606634C7A}">
      <dgm:prSet/>
      <dgm:spPr/>
      <dgm:t>
        <a:bodyPr/>
        <a:lstStyle/>
        <a:p>
          <a:endParaRPr lang="en-US"/>
        </a:p>
      </dgm:t>
    </dgm:pt>
    <dgm:pt modelId="{74AAA819-F1D8-CF44-8F4C-C445A9F50221}" type="sibTrans" cxnId="{A567A4DF-C1BE-8D40-B94E-997606634C7A}">
      <dgm:prSet/>
      <dgm:spPr/>
      <dgm:t>
        <a:bodyPr/>
        <a:lstStyle/>
        <a:p>
          <a:endParaRPr lang="en-US"/>
        </a:p>
      </dgm:t>
    </dgm:pt>
    <dgm:pt modelId="{20F82070-2F86-B24E-983A-3CBE6E025363}">
      <dgm:prSet phldrT="[Text]" custT="1"/>
      <dgm:spPr/>
      <dgm:t>
        <a:bodyPr/>
        <a:lstStyle/>
        <a:p>
          <a:r>
            <a:rPr lang="en-US" sz="1800" dirty="0" smtClean="0">
              <a:solidFill>
                <a:schemeClr val="tx1"/>
              </a:solidFill>
            </a:rPr>
            <a:t>Practice centered</a:t>
          </a:r>
          <a:endParaRPr lang="en-US" sz="1800" dirty="0">
            <a:solidFill>
              <a:schemeClr val="tx1"/>
            </a:solidFill>
          </a:endParaRPr>
        </a:p>
      </dgm:t>
    </dgm:pt>
    <dgm:pt modelId="{C76BBCAF-015A-A34B-8F81-82CFB3150FED}" type="parTrans" cxnId="{E5062327-8736-754F-BA98-0C968A1D8301}">
      <dgm:prSet/>
      <dgm:spPr/>
      <dgm:t>
        <a:bodyPr/>
        <a:lstStyle/>
        <a:p>
          <a:endParaRPr lang="en-US"/>
        </a:p>
      </dgm:t>
    </dgm:pt>
    <dgm:pt modelId="{022839B4-64A2-E747-843B-B0157F720B1A}" type="sibTrans" cxnId="{E5062327-8736-754F-BA98-0C968A1D8301}">
      <dgm:prSet/>
      <dgm:spPr/>
      <dgm:t>
        <a:bodyPr/>
        <a:lstStyle/>
        <a:p>
          <a:endParaRPr lang="en-US"/>
        </a:p>
      </dgm:t>
    </dgm:pt>
    <dgm:pt modelId="{2BFF4B96-3DB6-3D43-9DA0-C375DA386CA3}">
      <dgm:prSet phldrT="[Text]" custT="1"/>
      <dgm:spPr/>
      <dgm:t>
        <a:bodyPr/>
        <a:lstStyle/>
        <a:p>
          <a:r>
            <a:rPr lang="en-US" sz="1800" baseline="0" dirty="0" smtClean="0">
              <a:solidFill>
                <a:schemeClr val="tx1"/>
              </a:solidFill>
            </a:rPr>
            <a:t>NEED TO KNOW</a:t>
          </a:r>
          <a:endParaRPr lang="en-US" sz="1800" baseline="0" dirty="0">
            <a:solidFill>
              <a:schemeClr val="tx1"/>
            </a:solidFill>
          </a:endParaRPr>
        </a:p>
      </dgm:t>
    </dgm:pt>
    <dgm:pt modelId="{FEF1CA0C-9804-2B40-A0BE-247894F34E51}" type="sibTrans" cxnId="{2F933A90-1EBA-5A42-A534-E54CB8C1EB0B}">
      <dgm:prSet/>
      <dgm:spPr/>
      <dgm:t>
        <a:bodyPr/>
        <a:lstStyle/>
        <a:p>
          <a:endParaRPr lang="en-US"/>
        </a:p>
      </dgm:t>
    </dgm:pt>
    <dgm:pt modelId="{D5FA2402-A4BE-524C-BE06-14DB97A431E7}" type="parTrans" cxnId="{2F933A90-1EBA-5A42-A534-E54CB8C1EB0B}">
      <dgm:prSet/>
      <dgm:spPr/>
      <dgm:t>
        <a:bodyPr/>
        <a:lstStyle/>
        <a:p>
          <a:endParaRPr lang="en-US"/>
        </a:p>
      </dgm:t>
    </dgm:pt>
    <dgm:pt modelId="{225F61AE-76C7-A644-8D5C-F295335CB52B}" type="pres">
      <dgm:prSet presAssocID="{7070EBDF-504B-5E47-ADCF-5EA83CFA1AB8}" presName="theList" presStyleCnt="0">
        <dgm:presLayoutVars>
          <dgm:dir/>
          <dgm:animLvl val="lvl"/>
          <dgm:resizeHandles val="exact"/>
        </dgm:presLayoutVars>
      </dgm:prSet>
      <dgm:spPr/>
      <dgm:t>
        <a:bodyPr/>
        <a:lstStyle/>
        <a:p>
          <a:endParaRPr lang="en-US"/>
        </a:p>
      </dgm:t>
    </dgm:pt>
    <dgm:pt modelId="{D21F64FE-0C7F-404E-98B1-D97CA247C426}" type="pres">
      <dgm:prSet presAssocID="{1C42F63B-48A2-D74F-B7A9-215F7C43F4ED}" presName="compNode" presStyleCnt="0"/>
      <dgm:spPr/>
    </dgm:pt>
    <dgm:pt modelId="{36C79BE1-F82A-DE41-AC14-75858CB91723}" type="pres">
      <dgm:prSet presAssocID="{1C42F63B-48A2-D74F-B7A9-215F7C43F4ED}" presName="aNode" presStyleLbl="bgShp" presStyleIdx="0" presStyleCnt="2" custScaleX="98493" custLinFactNeighborX="4343" custLinFactNeighborY="274"/>
      <dgm:spPr/>
      <dgm:t>
        <a:bodyPr/>
        <a:lstStyle/>
        <a:p>
          <a:endParaRPr lang="en-US"/>
        </a:p>
      </dgm:t>
    </dgm:pt>
    <dgm:pt modelId="{5DDCC708-90EE-7C46-8C87-F3173490345A}" type="pres">
      <dgm:prSet presAssocID="{1C42F63B-48A2-D74F-B7A9-215F7C43F4ED}" presName="textNode" presStyleLbl="bgShp" presStyleIdx="0" presStyleCnt="2"/>
      <dgm:spPr/>
      <dgm:t>
        <a:bodyPr/>
        <a:lstStyle/>
        <a:p>
          <a:endParaRPr lang="en-US"/>
        </a:p>
      </dgm:t>
    </dgm:pt>
    <dgm:pt modelId="{75A1FFEE-FF31-3040-9576-8A41CA906F07}" type="pres">
      <dgm:prSet presAssocID="{1C42F63B-48A2-D74F-B7A9-215F7C43F4ED}" presName="compChildNode" presStyleCnt="0"/>
      <dgm:spPr/>
    </dgm:pt>
    <dgm:pt modelId="{025FDEF4-0AB1-894C-AFE8-35E1813A92FE}" type="pres">
      <dgm:prSet presAssocID="{1C42F63B-48A2-D74F-B7A9-215F7C43F4ED}" presName="theInnerList" presStyleCnt="0"/>
      <dgm:spPr/>
    </dgm:pt>
    <dgm:pt modelId="{4F754AE3-6CA3-594D-80B6-E5C59DE967CF}" type="pres">
      <dgm:prSet presAssocID="{2BFF4B96-3DB6-3D43-9DA0-C375DA386CA3}" presName="childNode" presStyleLbl="node1" presStyleIdx="0" presStyleCnt="14">
        <dgm:presLayoutVars>
          <dgm:bulletEnabled val="1"/>
        </dgm:presLayoutVars>
      </dgm:prSet>
      <dgm:spPr/>
      <dgm:t>
        <a:bodyPr/>
        <a:lstStyle/>
        <a:p>
          <a:endParaRPr lang="en-US"/>
        </a:p>
      </dgm:t>
    </dgm:pt>
    <dgm:pt modelId="{1CB8F6FF-C9BC-9E40-A4B4-8BA70EEE6930}" type="pres">
      <dgm:prSet presAssocID="{2BFF4B96-3DB6-3D43-9DA0-C375DA386CA3}" presName="aSpace2" presStyleCnt="0"/>
      <dgm:spPr/>
    </dgm:pt>
    <dgm:pt modelId="{ABBE2C79-F00B-004C-ABE1-8762A5691BE4}" type="pres">
      <dgm:prSet presAssocID="{B8CF4CB2-F176-A340-911F-5BAA2DD3E72D}" presName="childNode" presStyleLbl="node1" presStyleIdx="1" presStyleCnt="14">
        <dgm:presLayoutVars>
          <dgm:bulletEnabled val="1"/>
        </dgm:presLayoutVars>
      </dgm:prSet>
      <dgm:spPr/>
      <dgm:t>
        <a:bodyPr/>
        <a:lstStyle/>
        <a:p>
          <a:endParaRPr lang="en-US"/>
        </a:p>
      </dgm:t>
    </dgm:pt>
    <dgm:pt modelId="{844555B1-FE7B-464B-B9F3-4151997D076A}" type="pres">
      <dgm:prSet presAssocID="{B8CF4CB2-F176-A340-911F-5BAA2DD3E72D}" presName="aSpace2" presStyleCnt="0"/>
      <dgm:spPr/>
    </dgm:pt>
    <dgm:pt modelId="{9A72D560-80E6-A344-A7A1-C24822F5B883}" type="pres">
      <dgm:prSet presAssocID="{1D9FF860-2D1F-AD46-B148-C766D2B93A33}" presName="childNode" presStyleLbl="node1" presStyleIdx="2" presStyleCnt="14">
        <dgm:presLayoutVars>
          <dgm:bulletEnabled val="1"/>
        </dgm:presLayoutVars>
      </dgm:prSet>
      <dgm:spPr/>
      <dgm:t>
        <a:bodyPr/>
        <a:lstStyle/>
        <a:p>
          <a:endParaRPr lang="en-US"/>
        </a:p>
      </dgm:t>
    </dgm:pt>
    <dgm:pt modelId="{12E567AD-B830-3046-80C8-B33D2DC65324}" type="pres">
      <dgm:prSet presAssocID="{1D9FF860-2D1F-AD46-B148-C766D2B93A33}" presName="aSpace2" presStyleCnt="0"/>
      <dgm:spPr/>
    </dgm:pt>
    <dgm:pt modelId="{A3312BF5-E112-5444-A821-E4B0F3A654B2}" type="pres">
      <dgm:prSet presAssocID="{200A700E-2995-2645-B638-2622520AB414}" presName="childNode" presStyleLbl="node1" presStyleIdx="3" presStyleCnt="14" custScaleY="137222">
        <dgm:presLayoutVars>
          <dgm:bulletEnabled val="1"/>
        </dgm:presLayoutVars>
      </dgm:prSet>
      <dgm:spPr/>
      <dgm:t>
        <a:bodyPr/>
        <a:lstStyle/>
        <a:p>
          <a:endParaRPr lang="en-US"/>
        </a:p>
      </dgm:t>
    </dgm:pt>
    <dgm:pt modelId="{CBC50F4A-202C-FE45-882B-687954B05179}" type="pres">
      <dgm:prSet presAssocID="{200A700E-2995-2645-B638-2622520AB414}" presName="aSpace2" presStyleCnt="0"/>
      <dgm:spPr/>
    </dgm:pt>
    <dgm:pt modelId="{EA655AEC-6DC4-F14E-BDBA-DABC6942DAC2}" type="pres">
      <dgm:prSet presAssocID="{3811A4B9-6B08-FE40-AB5E-A01412A4018F}" presName="childNode" presStyleLbl="node1" presStyleIdx="4" presStyleCnt="14" custScaleY="249644">
        <dgm:presLayoutVars>
          <dgm:bulletEnabled val="1"/>
        </dgm:presLayoutVars>
      </dgm:prSet>
      <dgm:spPr/>
      <dgm:t>
        <a:bodyPr/>
        <a:lstStyle/>
        <a:p>
          <a:endParaRPr lang="en-US"/>
        </a:p>
      </dgm:t>
    </dgm:pt>
    <dgm:pt modelId="{961DFBC3-F1DB-C345-8787-2F03D76BC598}" type="pres">
      <dgm:prSet presAssocID="{3811A4B9-6B08-FE40-AB5E-A01412A4018F}" presName="aSpace2" presStyleCnt="0"/>
      <dgm:spPr/>
    </dgm:pt>
    <dgm:pt modelId="{FC2A57E8-F6BD-BD4C-B7FF-466633617F3D}" type="pres">
      <dgm:prSet presAssocID="{26A6262A-3D44-E041-BC71-28FBB6740B40}" presName="childNode" presStyleLbl="node1" presStyleIdx="5" presStyleCnt="14" custScaleY="145674">
        <dgm:presLayoutVars>
          <dgm:bulletEnabled val="1"/>
        </dgm:presLayoutVars>
      </dgm:prSet>
      <dgm:spPr/>
      <dgm:t>
        <a:bodyPr/>
        <a:lstStyle/>
        <a:p>
          <a:endParaRPr lang="en-US"/>
        </a:p>
      </dgm:t>
    </dgm:pt>
    <dgm:pt modelId="{156EE7DB-1C82-CD49-B67E-5D2DBF5B32F4}" type="pres">
      <dgm:prSet presAssocID="{26A6262A-3D44-E041-BC71-28FBB6740B40}" presName="aSpace2" presStyleCnt="0"/>
      <dgm:spPr/>
    </dgm:pt>
    <dgm:pt modelId="{DA32A752-3DEB-5549-86E2-02896594E0FE}" type="pres">
      <dgm:prSet presAssocID="{2DA44E84-E685-DC45-A964-53C4F6A6664E}" presName="childNode" presStyleLbl="node1" presStyleIdx="6" presStyleCnt="14">
        <dgm:presLayoutVars>
          <dgm:bulletEnabled val="1"/>
        </dgm:presLayoutVars>
      </dgm:prSet>
      <dgm:spPr/>
      <dgm:t>
        <a:bodyPr/>
        <a:lstStyle/>
        <a:p>
          <a:endParaRPr lang="en-US"/>
        </a:p>
      </dgm:t>
    </dgm:pt>
    <dgm:pt modelId="{5778A7CA-98F5-164F-8BF9-FD83DA47A95F}" type="pres">
      <dgm:prSet presAssocID="{1C42F63B-48A2-D74F-B7A9-215F7C43F4ED}" presName="aSpace" presStyleCnt="0"/>
      <dgm:spPr/>
    </dgm:pt>
    <dgm:pt modelId="{377C2C80-79E0-8946-A5E8-88762C78B0C6}" type="pres">
      <dgm:prSet presAssocID="{09F52592-CD3C-6041-A8D6-D4ED8A7316FE}" presName="compNode" presStyleCnt="0"/>
      <dgm:spPr/>
    </dgm:pt>
    <dgm:pt modelId="{BFB7C6FA-2DAB-8542-A4A9-4A13B28BC87B}" type="pres">
      <dgm:prSet presAssocID="{09F52592-CD3C-6041-A8D6-D4ED8A7316FE}" presName="aNode" presStyleLbl="bgShp" presStyleIdx="1" presStyleCnt="2" custScaleX="90508" custLinFactNeighborX="9"/>
      <dgm:spPr/>
      <dgm:t>
        <a:bodyPr/>
        <a:lstStyle/>
        <a:p>
          <a:endParaRPr lang="en-US"/>
        </a:p>
      </dgm:t>
    </dgm:pt>
    <dgm:pt modelId="{B62C06D0-D7AF-2349-84B6-388469749468}" type="pres">
      <dgm:prSet presAssocID="{09F52592-CD3C-6041-A8D6-D4ED8A7316FE}" presName="textNode" presStyleLbl="bgShp" presStyleIdx="1" presStyleCnt="2"/>
      <dgm:spPr/>
      <dgm:t>
        <a:bodyPr/>
        <a:lstStyle/>
        <a:p>
          <a:endParaRPr lang="en-US"/>
        </a:p>
      </dgm:t>
    </dgm:pt>
    <dgm:pt modelId="{16947454-0CCA-484F-BB79-1008D530CC83}" type="pres">
      <dgm:prSet presAssocID="{09F52592-CD3C-6041-A8D6-D4ED8A7316FE}" presName="compChildNode" presStyleCnt="0"/>
      <dgm:spPr/>
    </dgm:pt>
    <dgm:pt modelId="{D55D39E0-1DB1-404C-98B0-07549FE87C72}" type="pres">
      <dgm:prSet presAssocID="{09F52592-CD3C-6041-A8D6-D4ED8A7316FE}" presName="theInnerList" presStyleCnt="0"/>
      <dgm:spPr/>
    </dgm:pt>
    <dgm:pt modelId="{C596D6E9-BD79-484E-9A3E-06A673647217}" type="pres">
      <dgm:prSet presAssocID="{5D10DE81-2872-F849-BD10-DDDD9A3ED8B4}" presName="childNode" presStyleLbl="node1" presStyleIdx="7" presStyleCnt="14">
        <dgm:presLayoutVars>
          <dgm:bulletEnabled val="1"/>
        </dgm:presLayoutVars>
      </dgm:prSet>
      <dgm:spPr/>
      <dgm:t>
        <a:bodyPr/>
        <a:lstStyle/>
        <a:p>
          <a:endParaRPr lang="en-US"/>
        </a:p>
      </dgm:t>
    </dgm:pt>
    <dgm:pt modelId="{02A2D3EF-0680-CC49-B4FC-DFFC15B81DCA}" type="pres">
      <dgm:prSet presAssocID="{5D10DE81-2872-F849-BD10-DDDD9A3ED8B4}" presName="aSpace2" presStyleCnt="0"/>
      <dgm:spPr/>
    </dgm:pt>
    <dgm:pt modelId="{D5FB0055-A71C-BC41-874B-A2CBB0191522}" type="pres">
      <dgm:prSet presAssocID="{0C8BC4BA-7126-1F4D-9187-3F81FA6A9F19}" presName="childNode" presStyleLbl="node1" presStyleIdx="8" presStyleCnt="14">
        <dgm:presLayoutVars>
          <dgm:bulletEnabled val="1"/>
        </dgm:presLayoutVars>
      </dgm:prSet>
      <dgm:spPr/>
      <dgm:t>
        <a:bodyPr/>
        <a:lstStyle/>
        <a:p>
          <a:endParaRPr lang="en-US"/>
        </a:p>
      </dgm:t>
    </dgm:pt>
    <dgm:pt modelId="{72841538-C900-6F4B-B789-C211B946B943}" type="pres">
      <dgm:prSet presAssocID="{0C8BC4BA-7126-1F4D-9187-3F81FA6A9F19}" presName="aSpace2" presStyleCnt="0"/>
      <dgm:spPr/>
    </dgm:pt>
    <dgm:pt modelId="{6335F7F9-38B3-164F-B5CB-72D572DC1B0B}" type="pres">
      <dgm:prSet presAssocID="{62E2CF7F-5F4A-2740-9F85-5E00C139C7B4}" presName="childNode" presStyleLbl="node1" presStyleIdx="9" presStyleCnt="14">
        <dgm:presLayoutVars>
          <dgm:bulletEnabled val="1"/>
        </dgm:presLayoutVars>
      </dgm:prSet>
      <dgm:spPr/>
      <dgm:t>
        <a:bodyPr/>
        <a:lstStyle/>
        <a:p>
          <a:endParaRPr lang="en-US"/>
        </a:p>
      </dgm:t>
    </dgm:pt>
    <dgm:pt modelId="{70A916D0-8578-D04D-BEFE-58006E0488F9}" type="pres">
      <dgm:prSet presAssocID="{62E2CF7F-5F4A-2740-9F85-5E00C139C7B4}" presName="aSpace2" presStyleCnt="0"/>
      <dgm:spPr/>
    </dgm:pt>
    <dgm:pt modelId="{16BB571B-C596-A241-9535-C832276F6846}" type="pres">
      <dgm:prSet presAssocID="{F495D1BE-8C98-2046-ADFD-C09FDDA146C2}" presName="childNode" presStyleLbl="node1" presStyleIdx="10" presStyleCnt="14" custScaleY="128497">
        <dgm:presLayoutVars>
          <dgm:bulletEnabled val="1"/>
        </dgm:presLayoutVars>
      </dgm:prSet>
      <dgm:spPr/>
      <dgm:t>
        <a:bodyPr/>
        <a:lstStyle/>
        <a:p>
          <a:endParaRPr lang="en-US"/>
        </a:p>
      </dgm:t>
    </dgm:pt>
    <dgm:pt modelId="{CF4E73C0-8A52-C244-9673-EC6BC55C3338}" type="pres">
      <dgm:prSet presAssocID="{F495D1BE-8C98-2046-ADFD-C09FDDA146C2}" presName="aSpace2" presStyleCnt="0"/>
      <dgm:spPr/>
    </dgm:pt>
    <dgm:pt modelId="{A8DA8B6A-3F9B-0845-A50E-C210C29FE438}" type="pres">
      <dgm:prSet presAssocID="{ED047218-026D-1242-A865-5C82AAC34B3F}" presName="childNode" presStyleLbl="node1" presStyleIdx="11" presStyleCnt="14" custScaleY="246687">
        <dgm:presLayoutVars>
          <dgm:bulletEnabled val="1"/>
        </dgm:presLayoutVars>
      </dgm:prSet>
      <dgm:spPr/>
      <dgm:t>
        <a:bodyPr/>
        <a:lstStyle/>
        <a:p>
          <a:endParaRPr lang="en-US"/>
        </a:p>
      </dgm:t>
    </dgm:pt>
    <dgm:pt modelId="{3D12F73C-114C-7A46-A4E9-1DBE8D967B75}" type="pres">
      <dgm:prSet presAssocID="{ED047218-026D-1242-A865-5C82AAC34B3F}" presName="aSpace2" presStyleCnt="0"/>
      <dgm:spPr/>
    </dgm:pt>
    <dgm:pt modelId="{394CA598-8254-AB45-ACAB-70F4E3D8263B}" type="pres">
      <dgm:prSet presAssocID="{4B03D20F-B43E-D742-AFEA-C97438762A55}" presName="childNode" presStyleLbl="node1" presStyleIdx="12" presStyleCnt="14" custScaleY="144289">
        <dgm:presLayoutVars>
          <dgm:bulletEnabled val="1"/>
        </dgm:presLayoutVars>
      </dgm:prSet>
      <dgm:spPr/>
      <dgm:t>
        <a:bodyPr/>
        <a:lstStyle/>
        <a:p>
          <a:endParaRPr lang="en-US"/>
        </a:p>
      </dgm:t>
    </dgm:pt>
    <dgm:pt modelId="{17768736-F57A-7748-82F2-CCF2065C07DB}" type="pres">
      <dgm:prSet presAssocID="{4B03D20F-B43E-D742-AFEA-C97438762A55}" presName="aSpace2" presStyleCnt="0"/>
      <dgm:spPr/>
    </dgm:pt>
    <dgm:pt modelId="{40C09601-232F-0A44-8369-39392266905E}" type="pres">
      <dgm:prSet presAssocID="{20F82070-2F86-B24E-983A-3CBE6E025363}" presName="childNode" presStyleLbl="node1" presStyleIdx="13" presStyleCnt="14">
        <dgm:presLayoutVars>
          <dgm:bulletEnabled val="1"/>
        </dgm:presLayoutVars>
      </dgm:prSet>
      <dgm:spPr/>
      <dgm:t>
        <a:bodyPr/>
        <a:lstStyle/>
        <a:p>
          <a:endParaRPr lang="en-US"/>
        </a:p>
      </dgm:t>
    </dgm:pt>
  </dgm:ptLst>
  <dgm:cxnLst>
    <dgm:cxn modelId="{74FDAE70-B7D2-458D-B4FD-17D12259877C}" type="presOf" srcId="{B8CF4CB2-F176-A340-911F-5BAA2DD3E72D}" destId="{ABBE2C79-F00B-004C-ABE1-8762A5691BE4}" srcOrd="0" destOrd="0" presId="urn:microsoft.com/office/officeart/2005/8/layout/lProcess2"/>
    <dgm:cxn modelId="{E0A08B4F-EE12-7A4B-9B7D-D271554F275B}" srcId="{7070EBDF-504B-5E47-ADCF-5EA83CFA1AB8}" destId="{1C42F63B-48A2-D74F-B7A9-215F7C43F4ED}" srcOrd="0" destOrd="0" parTransId="{FBFFB8F4-6F58-8149-8F8B-12ECB3480197}" sibTransId="{6858B889-9A38-6841-BFC7-98487951E55B}"/>
    <dgm:cxn modelId="{2C7D178B-C298-4162-BADD-F8E16E1BF5D1}" type="presOf" srcId="{1C42F63B-48A2-D74F-B7A9-215F7C43F4ED}" destId="{36C79BE1-F82A-DE41-AC14-75858CB91723}" srcOrd="0" destOrd="0" presId="urn:microsoft.com/office/officeart/2005/8/layout/lProcess2"/>
    <dgm:cxn modelId="{E5062327-8736-754F-BA98-0C968A1D8301}" srcId="{09F52592-CD3C-6041-A8D6-D4ED8A7316FE}" destId="{20F82070-2F86-B24E-983A-3CBE6E025363}" srcOrd="6" destOrd="0" parTransId="{C76BBCAF-015A-A34B-8F81-82CFB3150FED}" sibTransId="{022839B4-64A2-E747-843B-B0157F720B1A}"/>
    <dgm:cxn modelId="{0049860E-E6EB-614D-8D2C-FEFBBEC55030}" srcId="{1C42F63B-48A2-D74F-B7A9-215F7C43F4ED}" destId="{26A6262A-3D44-E041-BC71-28FBB6740B40}" srcOrd="5" destOrd="0" parTransId="{0FF99920-F658-9B46-BB35-12FDEADA97A8}" sibTransId="{ADBD2588-D251-374A-9775-1A6C53EF0F64}"/>
    <dgm:cxn modelId="{A6DAB929-B224-4D46-8052-578E61B5E018}" srcId="{09F52592-CD3C-6041-A8D6-D4ED8A7316FE}" destId="{62E2CF7F-5F4A-2740-9F85-5E00C139C7B4}" srcOrd="2" destOrd="0" parTransId="{58DFF5A6-50F1-9D40-91F1-4429A66CE4F5}" sibTransId="{6DB8AA0F-A9CB-0748-B30E-0F9464B2D824}"/>
    <dgm:cxn modelId="{58E45921-937D-4652-B45E-3B814AEA30BF}" type="presOf" srcId="{ED047218-026D-1242-A865-5C82AAC34B3F}" destId="{A8DA8B6A-3F9B-0845-A50E-C210C29FE438}" srcOrd="0" destOrd="0" presId="urn:microsoft.com/office/officeart/2005/8/layout/lProcess2"/>
    <dgm:cxn modelId="{BB4360EA-75F8-4456-BB79-1A9C369D6A88}" type="presOf" srcId="{62E2CF7F-5F4A-2740-9F85-5E00C139C7B4}" destId="{6335F7F9-38B3-164F-B5CB-72D572DC1B0B}" srcOrd="0" destOrd="0" presId="urn:microsoft.com/office/officeart/2005/8/layout/lProcess2"/>
    <dgm:cxn modelId="{50EDE023-0AB4-BD4A-8228-2C75550C12FB}" srcId="{1C42F63B-48A2-D74F-B7A9-215F7C43F4ED}" destId="{2DA44E84-E685-DC45-A964-53C4F6A6664E}" srcOrd="6" destOrd="0" parTransId="{27271319-75D8-A44D-BEB6-E39BB17DF234}" sibTransId="{3276D66C-FB23-5444-8BC4-B783585D09FC}"/>
    <dgm:cxn modelId="{A567A4DF-C1BE-8D40-B94E-997606634C7A}" srcId="{09F52592-CD3C-6041-A8D6-D4ED8A7316FE}" destId="{4B03D20F-B43E-D742-AFEA-C97438762A55}" srcOrd="5" destOrd="0" parTransId="{485885D8-D2DF-844F-8202-A4CE8CB81CCE}" sibTransId="{74AAA819-F1D8-CF44-8F4C-C445A9F50221}"/>
    <dgm:cxn modelId="{A62894A9-893A-4E72-A53B-28D25FB6DAB4}" type="presOf" srcId="{26A6262A-3D44-E041-BC71-28FBB6740B40}" destId="{FC2A57E8-F6BD-BD4C-B7FF-466633617F3D}" srcOrd="0" destOrd="0" presId="urn:microsoft.com/office/officeart/2005/8/layout/lProcess2"/>
    <dgm:cxn modelId="{61ED8D68-615D-4B0E-8138-1AE2137715B4}" type="presOf" srcId="{09F52592-CD3C-6041-A8D6-D4ED8A7316FE}" destId="{BFB7C6FA-2DAB-8542-A4A9-4A13B28BC87B}" srcOrd="0" destOrd="0" presId="urn:microsoft.com/office/officeart/2005/8/layout/lProcess2"/>
    <dgm:cxn modelId="{618034CA-1E2C-4C1A-B556-9DE86994B62E}" type="presOf" srcId="{2DA44E84-E685-DC45-A964-53C4F6A6664E}" destId="{DA32A752-3DEB-5549-86E2-02896594E0FE}" srcOrd="0" destOrd="0" presId="urn:microsoft.com/office/officeart/2005/8/layout/lProcess2"/>
    <dgm:cxn modelId="{FD223F86-E08B-4EF3-BAB5-28FC9BB9A40A}" type="presOf" srcId="{3811A4B9-6B08-FE40-AB5E-A01412A4018F}" destId="{EA655AEC-6DC4-F14E-BDBA-DABC6942DAC2}" srcOrd="0" destOrd="0" presId="urn:microsoft.com/office/officeart/2005/8/layout/lProcess2"/>
    <dgm:cxn modelId="{FE64D05D-5B70-4533-BD3E-857439E7D82C}" type="presOf" srcId="{20F82070-2F86-B24E-983A-3CBE6E025363}" destId="{40C09601-232F-0A44-8369-39392266905E}" srcOrd="0" destOrd="0" presId="urn:microsoft.com/office/officeart/2005/8/layout/lProcess2"/>
    <dgm:cxn modelId="{2A159B1B-6B51-3E45-B1AD-5DD0D69AB24C}" srcId="{09F52592-CD3C-6041-A8D6-D4ED8A7316FE}" destId="{5D10DE81-2872-F849-BD10-DDDD9A3ED8B4}" srcOrd="0" destOrd="0" parTransId="{354B3D86-683F-A54C-B76B-13473CACCE25}" sibTransId="{2718270B-DAA0-DA43-9D19-7A2830998DB0}"/>
    <dgm:cxn modelId="{5FA48E07-66E5-4804-A66D-28A94CE85575}" type="presOf" srcId="{F495D1BE-8C98-2046-ADFD-C09FDDA146C2}" destId="{16BB571B-C596-A241-9535-C832276F6846}" srcOrd="0" destOrd="0" presId="urn:microsoft.com/office/officeart/2005/8/layout/lProcess2"/>
    <dgm:cxn modelId="{F89476FD-DED7-4146-A0D0-E2159756B5C4}" type="presOf" srcId="{09F52592-CD3C-6041-A8D6-D4ED8A7316FE}" destId="{B62C06D0-D7AF-2349-84B6-388469749468}" srcOrd="1" destOrd="0" presId="urn:microsoft.com/office/officeart/2005/8/layout/lProcess2"/>
    <dgm:cxn modelId="{8B391B11-0317-4555-83A5-4DF5AFE3546B}" type="presOf" srcId="{2BFF4B96-3DB6-3D43-9DA0-C375DA386CA3}" destId="{4F754AE3-6CA3-594D-80B6-E5C59DE967CF}" srcOrd="0" destOrd="0" presId="urn:microsoft.com/office/officeart/2005/8/layout/lProcess2"/>
    <dgm:cxn modelId="{1F72A9E6-57A8-41C2-BFF8-420877905055}" type="presOf" srcId="{0C8BC4BA-7126-1F4D-9187-3F81FA6A9F19}" destId="{D5FB0055-A71C-BC41-874B-A2CBB0191522}" srcOrd="0" destOrd="0" presId="urn:microsoft.com/office/officeart/2005/8/layout/lProcess2"/>
    <dgm:cxn modelId="{507211B2-6134-174A-8379-024A977B11D3}" srcId="{7070EBDF-504B-5E47-ADCF-5EA83CFA1AB8}" destId="{09F52592-CD3C-6041-A8D6-D4ED8A7316FE}" srcOrd="1" destOrd="0" parTransId="{4B49EB6D-0FD5-A94E-A7B8-ED504DF86628}" sibTransId="{3C3FA4D4-E7C2-D74E-AB83-4273A15E5F08}"/>
    <dgm:cxn modelId="{F0536BB1-B2D8-BA47-B16C-848621DD34E1}" srcId="{1C42F63B-48A2-D74F-B7A9-215F7C43F4ED}" destId="{1D9FF860-2D1F-AD46-B148-C766D2B93A33}" srcOrd="2" destOrd="0" parTransId="{BC12CBD2-9263-8B4E-9336-DAF1647F21A5}" sibTransId="{C0E36539-C3EF-854D-A224-2CC6D4571355}"/>
    <dgm:cxn modelId="{8E3944D3-DF28-0242-A64C-FD556092D238}" srcId="{09F52592-CD3C-6041-A8D6-D4ED8A7316FE}" destId="{0C8BC4BA-7126-1F4D-9187-3F81FA6A9F19}" srcOrd="1" destOrd="0" parTransId="{E582ACC0-3A9F-1744-9823-98ABC2295801}" sibTransId="{939EBB31-665E-CF44-AC9B-240A40263C64}"/>
    <dgm:cxn modelId="{5D98B330-5FFA-4594-8A64-6588CF290460}" type="presOf" srcId="{200A700E-2995-2645-B638-2622520AB414}" destId="{A3312BF5-E112-5444-A821-E4B0F3A654B2}" srcOrd="0" destOrd="0" presId="urn:microsoft.com/office/officeart/2005/8/layout/lProcess2"/>
    <dgm:cxn modelId="{B0118280-05C7-D74D-8324-05D87FCF5DAB}" srcId="{1C42F63B-48A2-D74F-B7A9-215F7C43F4ED}" destId="{200A700E-2995-2645-B638-2622520AB414}" srcOrd="3" destOrd="0" parTransId="{405D31A9-CE40-4D4A-9A37-7C9EE2F2DDCA}" sibTransId="{655EEB1E-17B6-104F-A6B9-E0C1E5563E36}"/>
    <dgm:cxn modelId="{33C091B3-1409-E540-B7DA-49B2A25F34B3}" srcId="{09F52592-CD3C-6041-A8D6-D4ED8A7316FE}" destId="{ED047218-026D-1242-A865-5C82AAC34B3F}" srcOrd="4" destOrd="0" parTransId="{BDCEF3B5-4C51-0C41-B662-B1A8E9C132DE}" sibTransId="{31060D09-9E14-E547-9420-E2EB38123933}"/>
    <dgm:cxn modelId="{E97B11AC-5A38-44E7-A6B2-4F6BA16F3056}" type="presOf" srcId="{1C42F63B-48A2-D74F-B7A9-215F7C43F4ED}" destId="{5DDCC708-90EE-7C46-8C87-F3173490345A}" srcOrd="1" destOrd="0" presId="urn:microsoft.com/office/officeart/2005/8/layout/lProcess2"/>
    <dgm:cxn modelId="{1FADD101-F511-6642-B9CD-48475B5BA12C}" srcId="{09F52592-CD3C-6041-A8D6-D4ED8A7316FE}" destId="{F495D1BE-8C98-2046-ADFD-C09FDDA146C2}" srcOrd="3" destOrd="0" parTransId="{32018FC2-9F30-A74A-8A1D-9D54CB897F24}" sibTransId="{35927556-46FF-6549-A1F7-ABAA7F7139AB}"/>
    <dgm:cxn modelId="{2F933A90-1EBA-5A42-A534-E54CB8C1EB0B}" srcId="{1C42F63B-48A2-D74F-B7A9-215F7C43F4ED}" destId="{2BFF4B96-3DB6-3D43-9DA0-C375DA386CA3}" srcOrd="0" destOrd="0" parTransId="{D5FA2402-A4BE-524C-BE06-14DB97A431E7}" sibTransId="{FEF1CA0C-9804-2B40-A0BE-247894F34E51}"/>
    <dgm:cxn modelId="{57B380C8-9DD0-4951-9582-8FCF3D071E8A}" type="presOf" srcId="{7070EBDF-504B-5E47-ADCF-5EA83CFA1AB8}" destId="{225F61AE-76C7-A644-8D5C-F295335CB52B}" srcOrd="0" destOrd="0" presId="urn:microsoft.com/office/officeart/2005/8/layout/lProcess2"/>
    <dgm:cxn modelId="{38117E0E-9EA7-4E69-979B-33ACF7ABEE1C}" type="presOf" srcId="{4B03D20F-B43E-D742-AFEA-C97438762A55}" destId="{394CA598-8254-AB45-ACAB-70F4E3D8263B}" srcOrd="0" destOrd="0" presId="urn:microsoft.com/office/officeart/2005/8/layout/lProcess2"/>
    <dgm:cxn modelId="{620DF4A1-4BFD-8044-A620-32CF19CB0B55}" srcId="{1C42F63B-48A2-D74F-B7A9-215F7C43F4ED}" destId="{B8CF4CB2-F176-A340-911F-5BAA2DD3E72D}" srcOrd="1" destOrd="0" parTransId="{296A0521-FF56-A249-86C4-A85D391E1CC9}" sibTransId="{923B1F00-D4F9-E543-B9A1-FB83840B4997}"/>
    <dgm:cxn modelId="{785E7855-5970-481D-ABEC-E945798D229C}" type="presOf" srcId="{1D9FF860-2D1F-AD46-B148-C766D2B93A33}" destId="{9A72D560-80E6-A344-A7A1-C24822F5B883}" srcOrd="0" destOrd="0" presId="urn:microsoft.com/office/officeart/2005/8/layout/lProcess2"/>
    <dgm:cxn modelId="{5B69A7D1-2F54-3B4D-A395-91ABB6674914}" srcId="{1C42F63B-48A2-D74F-B7A9-215F7C43F4ED}" destId="{3811A4B9-6B08-FE40-AB5E-A01412A4018F}" srcOrd="4" destOrd="0" parTransId="{060E1ADC-0B0B-7642-9A40-691F817A1676}" sibTransId="{DA6E40E4-945B-CC4E-81A7-BFCD184C0FB8}"/>
    <dgm:cxn modelId="{A9454485-305E-49DD-B9D5-241E7B8D8781}" type="presOf" srcId="{5D10DE81-2872-F849-BD10-DDDD9A3ED8B4}" destId="{C596D6E9-BD79-484E-9A3E-06A673647217}" srcOrd="0" destOrd="0" presId="urn:microsoft.com/office/officeart/2005/8/layout/lProcess2"/>
    <dgm:cxn modelId="{8FBBFCBF-7842-4AA5-A829-1F9B87805183}" type="presParOf" srcId="{225F61AE-76C7-A644-8D5C-F295335CB52B}" destId="{D21F64FE-0C7F-404E-98B1-D97CA247C426}" srcOrd="0" destOrd="0" presId="urn:microsoft.com/office/officeart/2005/8/layout/lProcess2"/>
    <dgm:cxn modelId="{695CD2ED-9E2A-4559-9E6F-0E4C8BAF2D71}" type="presParOf" srcId="{D21F64FE-0C7F-404E-98B1-D97CA247C426}" destId="{36C79BE1-F82A-DE41-AC14-75858CB91723}" srcOrd="0" destOrd="0" presId="urn:microsoft.com/office/officeart/2005/8/layout/lProcess2"/>
    <dgm:cxn modelId="{AC76D735-F635-4CF4-8199-7D4C483BA0B1}" type="presParOf" srcId="{D21F64FE-0C7F-404E-98B1-D97CA247C426}" destId="{5DDCC708-90EE-7C46-8C87-F3173490345A}" srcOrd="1" destOrd="0" presId="urn:microsoft.com/office/officeart/2005/8/layout/lProcess2"/>
    <dgm:cxn modelId="{12F6D949-7E92-4048-966A-AF60E54E1D20}" type="presParOf" srcId="{D21F64FE-0C7F-404E-98B1-D97CA247C426}" destId="{75A1FFEE-FF31-3040-9576-8A41CA906F07}" srcOrd="2" destOrd="0" presId="urn:microsoft.com/office/officeart/2005/8/layout/lProcess2"/>
    <dgm:cxn modelId="{963DFC2E-1E19-4B7D-AB68-5600267F3528}" type="presParOf" srcId="{75A1FFEE-FF31-3040-9576-8A41CA906F07}" destId="{025FDEF4-0AB1-894C-AFE8-35E1813A92FE}" srcOrd="0" destOrd="0" presId="urn:microsoft.com/office/officeart/2005/8/layout/lProcess2"/>
    <dgm:cxn modelId="{7D5A9AE1-4B48-400A-BE29-C7EFC32A9ABE}" type="presParOf" srcId="{025FDEF4-0AB1-894C-AFE8-35E1813A92FE}" destId="{4F754AE3-6CA3-594D-80B6-E5C59DE967CF}" srcOrd="0" destOrd="0" presId="urn:microsoft.com/office/officeart/2005/8/layout/lProcess2"/>
    <dgm:cxn modelId="{E49CDBAE-34D3-42FD-A19C-4FE32925483A}" type="presParOf" srcId="{025FDEF4-0AB1-894C-AFE8-35E1813A92FE}" destId="{1CB8F6FF-C9BC-9E40-A4B4-8BA70EEE6930}" srcOrd="1" destOrd="0" presId="urn:microsoft.com/office/officeart/2005/8/layout/lProcess2"/>
    <dgm:cxn modelId="{CAFAAA54-6A1C-463E-AB8E-957114F77E9B}" type="presParOf" srcId="{025FDEF4-0AB1-894C-AFE8-35E1813A92FE}" destId="{ABBE2C79-F00B-004C-ABE1-8762A5691BE4}" srcOrd="2" destOrd="0" presId="urn:microsoft.com/office/officeart/2005/8/layout/lProcess2"/>
    <dgm:cxn modelId="{0BEFC0B2-9061-4FA0-8249-4FEA84424892}" type="presParOf" srcId="{025FDEF4-0AB1-894C-AFE8-35E1813A92FE}" destId="{844555B1-FE7B-464B-B9F3-4151997D076A}" srcOrd="3" destOrd="0" presId="urn:microsoft.com/office/officeart/2005/8/layout/lProcess2"/>
    <dgm:cxn modelId="{19365FF4-8EB6-41CA-A39A-55EFD226CADA}" type="presParOf" srcId="{025FDEF4-0AB1-894C-AFE8-35E1813A92FE}" destId="{9A72D560-80E6-A344-A7A1-C24822F5B883}" srcOrd="4" destOrd="0" presId="urn:microsoft.com/office/officeart/2005/8/layout/lProcess2"/>
    <dgm:cxn modelId="{7C36840B-99E6-4FB9-BE4B-B7AD27FC98C6}" type="presParOf" srcId="{025FDEF4-0AB1-894C-AFE8-35E1813A92FE}" destId="{12E567AD-B830-3046-80C8-B33D2DC65324}" srcOrd="5" destOrd="0" presId="urn:microsoft.com/office/officeart/2005/8/layout/lProcess2"/>
    <dgm:cxn modelId="{4EAF51DB-571C-4A83-9256-49C2F710DAD6}" type="presParOf" srcId="{025FDEF4-0AB1-894C-AFE8-35E1813A92FE}" destId="{A3312BF5-E112-5444-A821-E4B0F3A654B2}" srcOrd="6" destOrd="0" presId="urn:microsoft.com/office/officeart/2005/8/layout/lProcess2"/>
    <dgm:cxn modelId="{0AF6340E-B45F-4EB3-81E5-3B3AC76DFFDA}" type="presParOf" srcId="{025FDEF4-0AB1-894C-AFE8-35E1813A92FE}" destId="{CBC50F4A-202C-FE45-882B-687954B05179}" srcOrd="7" destOrd="0" presId="urn:microsoft.com/office/officeart/2005/8/layout/lProcess2"/>
    <dgm:cxn modelId="{BB70290D-DDCB-49D1-AD26-93B3E54F0076}" type="presParOf" srcId="{025FDEF4-0AB1-894C-AFE8-35E1813A92FE}" destId="{EA655AEC-6DC4-F14E-BDBA-DABC6942DAC2}" srcOrd="8" destOrd="0" presId="urn:microsoft.com/office/officeart/2005/8/layout/lProcess2"/>
    <dgm:cxn modelId="{AB0A4080-ACAB-4262-96A4-51485C7DDA6C}" type="presParOf" srcId="{025FDEF4-0AB1-894C-AFE8-35E1813A92FE}" destId="{961DFBC3-F1DB-C345-8787-2F03D76BC598}" srcOrd="9" destOrd="0" presId="urn:microsoft.com/office/officeart/2005/8/layout/lProcess2"/>
    <dgm:cxn modelId="{C322C5D2-8E3C-4E46-9B6D-1F8394268EA0}" type="presParOf" srcId="{025FDEF4-0AB1-894C-AFE8-35E1813A92FE}" destId="{FC2A57E8-F6BD-BD4C-B7FF-466633617F3D}" srcOrd="10" destOrd="0" presId="urn:microsoft.com/office/officeart/2005/8/layout/lProcess2"/>
    <dgm:cxn modelId="{18465A0D-4B63-4608-924A-AA56E430AAE0}" type="presParOf" srcId="{025FDEF4-0AB1-894C-AFE8-35E1813A92FE}" destId="{156EE7DB-1C82-CD49-B67E-5D2DBF5B32F4}" srcOrd="11" destOrd="0" presId="urn:microsoft.com/office/officeart/2005/8/layout/lProcess2"/>
    <dgm:cxn modelId="{57C303ED-D6EA-4F7F-BC17-0555B1F0D84B}" type="presParOf" srcId="{025FDEF4-0AB1-894C-AFE8-35E1813A92FE}" destId="{DA32A752-3DEB-5549-86E2-02896594E0FE}" srcOrd="12" destOrd="0" presId="urn:microsoft.com/office/officeart/2005/8/layout/lProcess2"/>
    <dgm:cxn modelId="{EE80A695-42DE-4046-B31D-4EAA1FD1602D}" type="presParOf" srcId="{225F61AE-76C7-A644-8D5C-F295335CB52B}" destId="{5778A7CA-98F5-164F-8BF9-FD83DA47A95F}" srcOrd="1" destOrd="0" presId="urn:microsoft.com/office/officeart/2005/8/layout/lProcess2"/>
    <dgm:cxn modelId="{53304A84-28F6-4917-B234-F4560553246C}" type="presParOf" srcId="{225F61AE-76C7-A644-8D5C-F295335CB52B}" destId="{377C2C80-79E0-8946-A5E8-88762C78B0C6}" srcOrd="2" destOrd="0" presId="urn:microsoft.com/office/officeart/2005/8/layout/lProcess2"/>
    <dgm:cxn modelId="{90F6264A-F75E-451D-9B25-1B5E1494AE9B}" type="presParOf" srcId="{377C2C80-79E0-8946-A5E8-88762C78B0C6}" destId="{BFB7C6FA-2DAB-8542-A4A9-4A13B28BC87B}" srcOrd="0" destOrd="0" presId="urn:microsoft.com/office/officeart/2005/8/layout/lProcess2"/>
    <dgm:cxn modelId="{077AE5FC-2E95-4EA2-BC4F-583677D0597F}" type="presParOf" srcId="{377C2C80-79E0-8946-A5E8-88762C78B0C6}" destId="{B62C06D0-D7AF-2349-84B6-388469749468}" srcOrd="1" destOrd="0" presId="urn:microsoft.com/office/officeart/2005/8/layout/lProcess2"/>
    <dgm:cxn modelId="{12941B28-C5BC-4CDC-89E6-263E5250B707}" type="presParOf" srcId="{377C2C80-79E0-8946-A5E8-88762C78B0C6}" destId="{16947454-0CCA-484F-BB79-1008D530CC83}" srcOrd="2" destOrd="0" presId="urn:microsoft.com/office/officeart/2005/8/layout/lProcess2"/>
    <dgm:cxn modelId="{2D1D7E90-10CA-4BA3-8020-D5C51D9448ED}" type="presParOf" srcId="{16947454-0CCA-484F-BB79-1008D530CC83}" destId="{D55D39E0-1DB1-404C-98B0-07549FE87C72}" srcOrd="0" destOrd="0" presId="urn:microsoft.com/office/officeart/2005/8/layout/lProcess2"/>
    <dgm:cxn modelId="{2C24E32A-6F7C-48BB-B7A2-373D40EF52A5}" type="presParOf" srcId="{D55D39E0-1DB1-404C-98B0-07549FE87C72}" destId="{C596D6E9-BD79-484E-9A3E-06A673647217}" srcOrd="0" destOrd="0" presId="urn:microsoft.com/office/officeart/2005/8/layout/lProcess2"/>
    <dgm:cxn modelId="{1173810B-7E18-4977-9BF8-421C8DF1A251}" type="presParOf" srcId="{D55D39E0-1DB1-404C-98B0-07549FE87C72}" destId="{02A2D3EF-0680-CC49-B4FC-DFFC15B81DCA}" srcOrd="1" destOrd="0" presId="urn:microsoft.com/office/officeart/2005/8/layout/lProcess2"/>
    <dgm:cxn modelId="{5E3D0BF9-A181-43AD-BD79-D856FEAC4F98}" type="presParOf" srcId="{D55D39E0-1DB1-404C-98B0-07549FE87C72}" destId="{D5FB0055-A71C-BC41-874B-A2CBB0191522}" srcOrd="2" destOrd="0" presId="urn:microsoft.com/office/officeart/2005/8/layout/lProcess2"/>
    <dgm:cxn modelId="{EEA58A20-3508-4209-827F-1CD2E910EB4F}" type="presParOf" srcId="{D55D39E0-1DB1-404C-98B0-07549FE87C72}" destId="{72841538-C900-6F4B-B789-C211B946B943}" srcOrd="3" destOrd="0" presId="urn:microsoft.com/office/officeart/2005/8/layout/lProcess2"/>
    <dgm:cxn modelId="{E4EF9EFF-F972-408D-86F1-FFC061A2F108}" type="presParOf" srcId="{D55D39E0-1DB1-404C-98B0-07549FE87C72}" destId="{6335F7F9-38B3-164F-B5CB-72D572DC1B0B}" srcOrd="4" destOrd="0" presId="urn:microsoft.com/office/officeart/2005/8/layout/lProcess2"/>
    <dgm:cxn modelId="{20A15501-BF06-4A66-839C-795C987D0828}" type="presParOf" srcId="{D55D39E0-1DB1-404C-98B0-07549FE87C72}" destId="{70A916D0-8578-D04D-BEFE-58006E0488F9}" srcOrd="5" destOrd="0" presId="urn:microsoft.com/office/officeart/2005/8/layout/lProcess2"/>
    <dgm:cxn modelId="{98867EF1-8CB5-49F6-B137-387D337F3308}" type="presParOf" srcId="{D55D39E0-1DB1-404C-98B0-07549FE87C72}" destId="{16BB571B-C596-A241-9535-C832276F6846}" srcOrd="6" destOrd="0" presId="urn:microsoft.com/office/officeart/2005/8/layout/lProcess2"/>
    <dgm:cxn modelId="{803AFA5B-ED48-46BC-B407-8CCE27870E14}" type="presParOf" srcId="{D55D39E0-1DB1-404C-98B0-07549FE87C72}" destId="{CF4E73C0-8A52-C244-9673-EC6BC55C3338}" srcOrd="7" destOrd="0" presId="urn:microsoft.com/office/officeart/2005/8/layout/lProcess2"/>
    <dgm:cxn modelId="{70DDB27F-9892-42C7-A1BF-33D8BAD6B127}" type="presParOf" srcId="{D55D39E0-1DB1-404C-98B0-07549FE87C72}" destId="{A8DA8B6A-3F9B-0845-A50E-C210C29FE438}" srcOrd="8" destOrd="0" presId="urn:microsoft.com/office/officeart/2005/8/layout/lProcess2"/>
    <dgm:cxn modelId="{D52E5653-12F3-49C4-8EAF-3CFA3DFE883F}" type="presParOf" srcId="{D55D39E0-1DB1-404C-98B0-07549FE87C72}" destId="{3D12F73C-114C-7A46-A4E9-1DBE8D967B75}" srcOrd="9" destOrd="0" presId="urn:microsoft.com/office/officeart/2005/8/layout/lProcess2"/>
    <dgm:cxn modelId="{44ABC69F-C5A3-46FE-9007-53E6B1367B15}" type="presParOf" srcId="{D55D39E0-1DB1-404C-98B0-07549FE87C72}" destId="{394CA598-8254-AB45-ACAB-70F4E3D8263B}" srcOrd="10" destOrd="0" presId="urn:microsoft.com/office/officeart/2005/8/layout/lProcess2"/>
    <dgm:cxn modelId="{DE7830EC-BD76-43BD-859D-33508DB43046}" type="presParOf" srcId="{D55D39E0-1DB1-404C-98B0-07549FE87C72}" destId="{17768736-F57A-7748-82F2-CCF2065C07DB}" srcOrd="11" destOrd="0" presId="urn:microsoft.com/office/officeart/2005/8/layout/lProcess2"/>
    <dgm:cxn modelId="{D7ABF801-5C26-44EB-81BA-58F49239273C}" type="presParOf" srcId="{D55D39E0-1DB1-404C-98B0-07549FE87C72}" destId="{40C09601-232F-0A44-8369-39392266905E}"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9BE1-F82A-DE41-AC14-75858CB91723}">
      <dsp:nvSpPr>
        <dsp:cNvPr id="0" name=""/>
        <dsp:cNvSpPr/>
      </dsp:nvSpPr>
      <dsp:spPr>
        <a:xfrm>
          <a:off x="155693" y="0"/>
          <a:ext cx="3513062" cy="575462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DHAT</a:t>
          </a:r>
          <a:endParaRPr lang="en-US" sz="4400" kern="1200" dirty="0"/>
        </a:p>
      </dsp:txBody>
      <dsp:txXfrm>
        <a:off x="155693" y="0"/>
        <a:ext cx="3513062" cy="1726387"/>
      </dsp:txXfrm>
    </dsp:sp>
    <dsp:sp modelId="{4F754AE3-6CA3-594D-80B6-E5C59DE967CF}">
      <dsp:nvSpPr>
        <dsp:cNvPr id="0" name=""/>
        <dsp:cNvSpPr/>
      </dsp:nvSpPr>
      <dsp:spPr>
        <a:xfrm>
          <a:off x="330592" y="1727178"/>
          <a:ext cx="2853451" cy="36482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NEED TO KNOW</a:t>
          </a:r>
          <a:endParaRPr lang="en-US" sz="1800" kern="1200" baseline="0" dirty="0">
            <a:solidFill>
              <a:schemeClr val="tx1"/>
            </a:solidFill>
          </a:endParaRPr>
        </a:p>
      </dsp:txBody>
      <dsp:txXfrm>
        <a:off x="341277" y="1737863"/>
        <a:ext cx="2832081" cy="343457"/>
      </dsp:txXfrm>
    </dsp:sp>
    <dsp:sp modelId="{ABBE2C79-F00B-004C-ABE1-8762A5691BE4}">
      <dsp:nvSpPr>
        <dsp:cNvPr id="0" name=""/>
        <dsp:cNvSpPr/>
      </dsp:nvSpPr>
      <dsp:spPr>
        <a:xfrm>
          <a:off x="330592" y="2148133"/>
          <a:ext cx="2853451" cy="36482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Limited scope, 46 procedures</a:t>
          </a:r>
          <a:endParaRPr lang="en-US" sz="1800" kern="1200" baseline="0" dirty="0">
            <a:solidFill>
              <a:schemeClr val="tx1"/>
            </a:solidFill>
          </a:endParaRPr>
        </a:p>
      </dsp:txBody>
      <dsp:txXfrm>
        <a:off x="341277" y="2158818"/>
        <a:ext cx="2832081" cy="343457"/>
      </dsp:txXfrm>
    </dsp:sp>
    <dsp:sp modelId="{9A72D560-80E6-A344-A7A1-C24822F5B883}">
      <dsp:nvSpPr>
        <dsp:cNvPr id="0" name=""/>
        <dsp:cNvSpPr/>
      </dsp:nvSpPr>
      <dsp:spPr>
        <a:xfrm>
          <a:off x="330592" y="2569087"/>
          <a:ext cx="2853451" cy="36482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Supervised</a:t>
          </a:r>
          <a:endParaRPr lang="en-US" sz="1800" kern="1200" baseline="0" dirty="0">
            <a:solidFill>
              <a:schemeClr val="tx1"/>
            </a:solidFill>
          </a:endParaRPr>
        </a:p>
      </dsp:txBody>
      <dsp:txXfrm>
        <a:off x="341277" y="2579772"/>
        <a:ext cx="2832081" cy="343457"/>
      </dsp:txXfrm>
    </dsp:sp>
    <dsp:sp modelId="{A3312BF5-E112-5444-A821-E4B0F3A654B2}">
      <dsp:nvSpPr>
        <dsp:cNvPr id="0" name=""/>
        <dsp:cNvSpPr/>
      </dsp:nvSpPr>
      <dsp:spPr>
        <a:xfrm>
          <a:off x="330592" y="2990041"/>
          <a:ext cx="2853451" cy="50062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Prevention oriented team approach</a:t>
          </a:r>
          <a:endParaRPr lang="en-US" sz="1800" kern="1200" baseline="0" dirty="0">
            <a:solidFill>
              <a:schemeClr val="tx1"/>
            </a:solidFill>
          </a:endParaRPr>
        </a:p>
      </dsp:txBody>
      <dsp:txXfrm>
        <a:off x="345255" y="3004704"/>
        <a:ext cx="2824125" cy="471297"/>
      </dsp:txXfrm>
    </dsp:sp>
    <dsp:sp modelId="{EA655AEC-6DC4-F14E-BDBA-DABC6942DAC2}">
      <dsp:nvSpPr>
        <dsp:cNvPr id="0" name=""/>
        <dsp:cNvSpPr/>
      </dsp:nvSpPr>
      <dsp:spPr>
        <a:xfrm>
          <a:off x="330592" y="3546792"/>
          <a:ext cx="2853451" cy="91076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Accessible to students in target populations</a:t>
          </a:r>
          <a:endParaRPr lang="en-US" sz="1800" kern="1200" baseline="0" dirty="0">
            <a:solidFill>
              <a:schemeClr val="tx1"/>
            </a:solidFill>
          </a:endParaRPr>
        </a:p>
      </dsp:txBody>
      <dsp:txXfrm>
        <a:off x="357268" y="3573468"/>
        <a:ext cx="2800099" cy="857417"/>
      </dsp:txXfrm>
    </dsp:sp>
    <dsp:sp modelId="{FC2A57E8-F6BD-BD4C-B7FF-466633617F3D}">
      <dsp:nvSpPr>
        <dsp:cNvPr id="0" name=""/>
        <dsp:cNvSpPr/>
      </dsp:nvSpPr>
      <dsp:spPr>
        <a:xfrm>
          <a:off x="330592" y="4513688"/>
          <a:ext cx="2853451" cy="53145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Culturally competent</a:t>
          </a:r>
          <a:endParaRPr lang="en-US" sz="1800" kern="1200" baseline="0" dirty="0">
            <a:solidFill>
              <a:schemeClr val="tx1"/>
            </a:solidFill>
          </a:endParaRPr>
        </a:p>
      </dsp:txBody>
      <dsp:txXfrm>
        <a:off x="346158" y="4529254"/>
        <a:ext cx="2822319" cy="500326"/>
      </dsp:txXfrm>
    </dsp:sp>
    <dsp:sp modelId="{DA32A752-3DEB-5549-86E2-02896594E0FE}">
      <dsp:nvSpPr>
        <dsp:cNvPr id="0" name=""/>
        <dsp:cNvSpPr/>
      </dsp:nvSpPr>
      <dsp:spPr>
        <a:xfrm>
          <a:off x="330592" y="5101274"/>
          <a:ext cx="2853451" cy="36482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Patient centered</a:t>
          </a:r>
          <a:endParaRPr lang="en-US" sz="1800" kern="1200" baseline="0" dirty="0">
            <a:solidFill>
              <a:schemeClr val="tx1"/>
            </a:solidFill>
          </a:endParaRPr>
        </a:p>
      </dsp:txBody>
      <dsp:txXfrm>
        <a:off x="341277" y="5111959"/>
        <a:ext cx="2832081" cy="343457"/>
      </dsp:txXfrm>
    </dsp:sp>
    <dsp:sp modelId="{BFB7C6FA-2DAB-8542-A4A9-4A13B28BC87B}">
      <dsp:nvSpPr>
        <dsp:cNvPr id="0" name=""/>
        <dsp:cNvSpPr/>
      </dsp:nvSpPr>
      <dsp:spPr>
        <a:xfrm>
          <a:off x="3781681" y="0"/>
          <a:ext cx="3228252" cy="575462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DENTIST</a:t>
          </a:r>
          <a:endParaRPr lang="en-US" sz="4400" kern="1200" dirty="0"/>
        </a:p>
      </dsp:txBody>
      <dsp:txXfrm>
        <a:off x="3781681" y="0"/>
        <a:ext cx="3228252" cy="1726387"/>
      </dsp:txXfrm>
    </dsp:sp>
    <dsp:sp modelId="{C596D6E9-BD79-484E-9A3E-06A673647217}">
      <dsp:nvSpPr>
        <dsp:cNvPr id="0" name=""/>
        <dsp:cNvSpPr/>
      </dsp:nvSpPr>
      <dsp:spPr>
        <a:xfrm>
          <a:off x="3968761" y="1727915"/>
          <a:ext cx="2853451" cy="36939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NEED to know+ nice to know</a:t>
          </a:r>
          <a:endParaRPr lang="en-US" sz="1800" kern="1200" dirty="0">
            <a:solidFill>
              <a:schemeClr val="tx1"/>
            </a:solidFill>
          </a:endParaRPr>
        </a:p>
      </dsp:txBody>
      <dsp:txXfrm>
        <a:off x="3979580" y="1738734"/>
        <a:ext cx="2831813" cy="347755"/>
      </dsp:txXfrm>
    </dsp:sp>
    <dsp:sp modelId="{D5FB0055-A71C-BC41-874B-A2CBB0191522}">
      <dsp:nvSpPr>
        <dsp:cNvPr id="0" name=""/>
        <dsp:cNvSpPr/>
      </dsp:nvSpPr>
      <dsp:spPr>
        <a:xfrm>
          <a:off x="3968761" y="2154138"/>
          <a:ext cx="2853451" cy="36939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Large scope, 500+</a:t>
          </a:r>
          <a:endParaRPr lang="en-US" sz="1800" kern="1200" dirty="0">
            <a:solidFill>
              <a:schemeClr val="tx1"/>
            </a:solidFill>
          </a:endParaRPr>
        </a:p>
      </dsp:txBody>
      <dsp:txXfrm>
        <a:off x="3979580" y="2164957"/>
        <a:ext cx="2831813" cy="347755"/>
      </dsp:txXfrm>
    </dsp:sp>
    <dsp:sp modelId="{6335F7F9-38B3-164F-B5CB-72D572DC1B0B}">
      <dsp:nvSpPr>
        <dsp:cNvPr id="0" name=""/>
        <dsp:cNvSpPr/>
      </dsp:nvSpPr>
      <dsp:spPr>
        <a:xfrm>
          <a:off x="3968761" y="2580361"/>
          <a:ext cx="2853451" cy="36939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Team leader</a:t>
          </a:r>
          <a:endParaRPr lang="en-US" sz="1800" kern="1200" dirty="0">
            <a:solidFill>
              <a:schemeClr val="tx1"/>
            </a:solidFill>
          </a:endParaRPr>
        </a:p>
      </dsp:txBody>
      <dsp:txXfrm>
        <a:off x="3979580" y="2591180"/>
        <a:ext cx="2831813" cy="347755"/>
      </dsp:txXfrm>
    </dsp:sp>
    <dsp:sp modelId="{16BB571B-C596-A241-9535-C832276F6846}">
      <dsp:nvSpPr>
        <dsp:cNvPr id="0" name=""/>
        <dsp:cNvSpPr/>
      </dsp:nvSpPr>
      <dsp:spPr>
        <a:xfrm>
          <a:off x="3968761" y="3006584"/>
          <a:ext cx="2853451" cy="47465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Surgically oriented</a:t>
          </a:r>
          <a:endParaRPr lang="en-US" sz="1800" kern="1200" dirty="0">
            <a:solidFill>
              <a:schemeClr val="tx1"/>
            </a:solidFill>
          </a:endParaRPr>
        </a:p>
      </dsp:txBody>
      <dsp:txXfrm>
        <a:off x="3982663" y="3020486"/>
        <a:ext cx="2825647" cy="446855"/>
      </dsp:txXfrm>
    </dsp:sp>
    <dsp:sp modelId="{A8DA8B6A-3F9B-0845-A50E-C210C29FE438}">
      <dsp:nvSpPr>
        <dsp:cNvPr id="0" name=""/>
        <dsp:cNvSpPr/>
      </dsp:nvSpPr>
      <dsp:spPr>
        <a:xfrm>
          <a:off x="3968761" y="3538073"/>
          <a:ext cx="2853451" cy="91124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Education is difficult to access, especially for minorities</a:t>
          </a:r>
          <a:endParaRPr lang="en-US" sz="1800" kern="1200" dirty="0">
            <a:solidFill>
              <a:schemeClr val="tx1"/>
            </a:solidFill>
          </a:endParaRPr>
        </a:p>
      </dsp:txBody>
      <dsp:txXfrm>
        <a:off x="3995450" y="3564762"/>
        <a:ext cx="2800073" cy="857866"/>
      </dsp:txXfrm>
    </dsp:sp>
    <dsp:sp modelId="{394CA598-8254-AB45-ACAB-70F4E3D8263B}">
      <dsp:nvSpPr>
        <dsp:cNvPr id="0" name=""/>
        <dsp:cNvSpPr/>
      </dsp:nvSpPr>
      <dsp:spPr>
        <a:xfrm>
          <a:off x="3968761" y="4506147"/>
          <a:ext cx="2853451" cy="53299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Struggling to address cultural competency</a:t>
          </a:r>
          <a:endParaRPr lang="en-US" sz="1800" kern="1200" dirty="0">
            <a:solidFill>
              <a:schemeClr val="tx1"/>
            </a:solidFill>
          </a:endParaRPr>
        </a:p>
      </dsp:txBody>
      <dsp:txXfrm>
        <a:off x="3984372" y="4521758"/>
        <a:ext cx="2822229" cy="501771"/>
      </dsp:txXfrm>
    </dsp:sp>
    <dsp:sp modelId="{40C09601-232F-0A44-8369-39392266905E}">
      <dsp:nvSpPr>
        <dsp:cNvPr id="0" name=""/>
        <dsp:cNvSpPr/>
      </dsp:nvSpPr>
      <dsp:spPr>
        <a:xfrm>
          <a:off x="3968761" y="5095971"/>
          <a:ext cx="2853451" cy="36939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Practice centered</a:t>
          </a:r>
          <a:endParaRPr lang="en-US" sz="1800" kern="1200" dirty="0">
            <a:solidFill>
              <a:schemeClr val="tx1"/>
            </a:solidFill>
          </a:endParaRPr>
        </a:p>
      </dsp:txBody>
      <dsp:txXfrm>
        <a:off x="3979580" y="5106790"/>
        <a:ext cx="2831813" cy="3477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AF1FAAAB-98A4-4237-B609-CFAE13F31A05}" type="datetimeFigureOut">
              <a:rPr lang="en-US" smtClean="0"/>
              <a:t>4/1/2019</a:t>
            </a:fld>
            <a:endParaRPr lang="en-US" dirty="0"/>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1FDC162F-62E9-4028-A060-2DC2A156BA60}" type="slidenum">
              <a:rPr lang="en-US" smtClean="0"/>
              <a:t>‹#›</a:t>
            </a:fld>
            <a:endParaRPr lang="en-US" dirty="0"/>
          </a:p>
        </p:txBody>
      </p:sp>
    </p:spTree>
    <p:extLst>
      <p:ext uri="{BB962C8B-B14F-4D97-AF65-F5344CB8AC3E}">
        <p14:creationId xmlns:p14="http://schemas.microsoft.com/office/powerpoint/2010/main" val="1916868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A86DAB0D-C9C3-48C7-96BC-EEE01C9E627B}" type="datetimeFigureOut">
              <a:rPr lang="en-US" smtClean="0"/>
              <a:t>4/1/2019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3FD47AFF-0996-4DF8-8DC1-4B41CD28842C}" type="slidenum">
              <a:rPr lang="en-US" smtClean="0"/>
              <a:t>‹#›</a:t>
            </a:fld>
            <a:endParaRPr lang="en-US"/>
          </a:p>
        </p:txBody>
      </p:sp>
    </p:spTree>
    <p:extLst>
      <p:ext uri="{BB962C8B-B14F-4D97-AF65-F5344CB8AC3E}">
        <p14:creationId xmlns:p14="http://schemas.microsoft.com/office/powerpoint/2010/main" val="48547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2</a:t>
            </a:fld>
            <a:endParaRPr lang="en-US"/>
          </a:p>
        </p:txBody>
      </p:sp>
    </p:spTree>
    <p:extLst>
      <p:ext uri="{BB962C8B-B14F-4D97-AF65-F5344CB8AC3E}">
        <p14:creationId xmlns:p14="http://schemas.microsoft.com/office/powerpoint/2010/main" val="336568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dirty="0">
                <a:latin typeface="Calibri" charset="0"/>
              </a:rPr>
              <a:t>Individual (grief and loss, case management, substance abuse assessment and treatment, skills building)</a:t>
            </a:r>
          </a:p>
          <a:p>
            <a:pPr marL="171450" indent="-171450" eaLnBrk="1" hangingPunct="1">
              <a:spcBef>
                <a:spcPct val="0"/>
              </a:spcBef>
              <a:buFontTx/>
              <a:buChar char="•"/>
            </a:pPr>
            <a:r>
              <a:rPr lang="en-US" dirty="0">
                <a:latin typeface="Calibri" charset="0"/>
              </a:rPr>
              <a:t>Elder (case management, welfare checks, community luncheons, appointments, housing or other resource applications, psychoeducation)</a:t>
            </a:r>
          </a:p>
          <a:p>
            <a:pPr marL="171450" indent="-171450" eaLnBrk="1" hangingPunct="1">
              <a:spcBef>
                <a:spcPct val="0"/>
              </a:spcBef>
              <a:buFontTx/>
              <a:buChar char="•"/>
            </a:pPr>
            <a:r>
              <a:rPr lang="en-US" dirty="0">
                <a:latin typeface="Calibri" charset="0"/>
              </a:rPr>
              <a:t>Youth (IEP meetings, skill development, anti-bullying activities, youth groups, presentations, culture camps)</a:t>
            </a:r>
          </a:p>
          <a:p>
            <a:pPr marL="171450" indent="-171450" eaLnBrk="1" hangingPunct="1">
              <a:spcBef>
                <a:spcPct val="0"/>
              </a:spcBef>
              <a:buFontTx/>
              <a:buChar char="•"/>
            </a:pPr>
            <a:r>
              <a:rPr lang="en-US" dirty="0">
                <a:latin typeface="Calibri" charset="0"/>
              </a:rPr>
              <a:t>Family (case management, resource identification and coordination, referrals, ICWA, WIC assistance, disability and Medicaid applications</a:t>
            </a:r>
            <a:r>
              <a:rPr lang="en-US" dirty="0" smtClean="0">
                <a:latin typeface="Calibri" charset="0"/>
              </a:rPr>
              <a:t>)</a:t>
            </a:r>
          </a:p>
          <a:p>
            <a:pPr marL="171450" indent="-171450" eaLnBrk="1" hangingPunct="1">
              <a:spcBef>
                <a:spcPct val="0"/>
              </a:spcBef>
              <a:buFontTx/>
              <a:buChar char="•"/>
            </a:pPr>
            <a:endParaRPr lang="en-US" dirty="0">
              <a:latin typeface="Calibri" charset="0"/>
            </a:endParaRPr>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5A3D46EC-1E97-6840-9A27-21E1B2BAB781}" type="slidenum">
              <a:rPr lang="en-US" altLang="en-US" smtClean="0"/>
              <a:pPr>
                <a:defRPr/>
              </a:pPr>
              <a:t>12</a:t>
            </a:fld>
            <a:endParaRPr lang="en-US" altLang="en-US" smtClean="0"/>
          </a:p>
        </p:txBody>
      </p:sp>
    </p:spTree>
    <p:extLst>
      <p:ext uri="{BB962C8B-B14F-4D97-AF65-F5344CB8AC3E}">
        <p14:creationId xmlns:p14="http://schemas.microsoft.com/office/powerpoint/2010/main" val="390339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WALTER:  A key time event in the evolution of the Community Health Aide Program, I would say, was the February 1964 meeting of the area service unit directors in Anchorage.  That is, those individuals, in this case, physicians, that would be responsible for the various service units in Alaska having a -- you had a meeting in Anchorage.  </a:t>
            </a:r>
          </a:p>
          <a:p>
            <a:endParaRPr lang="en-US" dirty="0" smtClean="0"/>
          </a:p>
          <a:p>
            <a:r>
              <a:rPr lang="en-US" dirty="0" smtClean="0"/>
              <a:t>The thrust of this meeting was how to get the community involved.  And I actually have the letter that was sent out by the area director, Dr. </a:t>
            </a:r>
            <a:r>
              <a:rPr lang="en-US" dirty="0" err="1" smtClean="0"/>
              <a:t>Holeman</a:t>
            </a:r>
            <a:r>
              <a:rPr lang="en-US" dirty="0" smtClean="0"/>
              <a:t> Warrick, to those of us who participated to talk about getting more community involvement.  </a:t>
            </a:r>
          </a:p>
          <a:p>
            <a:endParaRPr lang="en-US" dirty="0" smtClean="0"/>
          </a:p>
          <a:p>
            <a:r>
              <a:rPr lang="en-US" dirty="0" smtClean="0"/>
              <a:t>The idea of training local people came up at the meeting, and it was a very animated discussion.  </a:t>
            </a:r>
          </a:p>
          <a:p>
            <a:endParaRPr lang="en-US" dirty="0" smtClean="0"/>
          </a:p>
          <a:p>
            <a:r>
              <a:rPr lang="en-US" dirty="0" smtClean="0"/>
              <a:t>A number of the Public Health nurses who had carried this burden as itinerants, going to the villages, instructing people in midwifery and -- and giving immunizations and all the other things they did, always came back with a list of medical problems and would sit down with us physicians and try to resolve them.  These problems that they had encountered in the villages.</a:t>
            </a:r>
          </a:p>
          <a:p>
            <a:endParaRPr lang="en-US" dirty="0" smtClean="0"/>
          </a:p>
          <a:p>
            <a:r>
              <a:rPr lang="en-US" dirty="0" smtClean="0"/>
              <a:t>Pilot</a:t>
            </a:r>
            <a:r>
              <a:rPr lang="en-US" baseline="0" dirty="0" smtClean="0"/>
              <a:t> programs from 1964-1968</a:t>
            </a:r>
            <a:endParaRPr lang="en-US" dirty="0" smtClean="0"/>
          </a:p>
          <a:p>
            <a:endParaRPr lang="en-US" dirty="0" smtClean="0"/>
          </a:p>
          <a:p>
            <a:r>
              <a:rPr lang="en-US" dirty="0" smtClean="0"/>
              <a:t>Congress did then approve and budget, in 1968, funds to support 185 health aide positions in 157 villages.  That being the official beginning of the funded Community Health Aide Program.  </a:t>
            </a:r>
          </a:p>
          <a:p>
            <a:endParaRPr lang="en-US" dirty="0" smtClean="0"/>
          </a:p>
          <a:p>
            <a:r>
              <a:rPr lang="en-US" dirty="0" smtClean="0"/>
              <a:t>As a little sidelight, these folks were called -- were referred to as medical aides, usually, but because of all this emphasis on community was sort of the buzz word at the time, that's switched over.  </a:t>
            </a:r>
          </a:p>
          <a:p>
            <a:endParaRPr lang="en-US" dirty="0" smtClean="0"/>
          </a:p>
          <a:p>
            <a:r>
              <a:rPr lang="en-US" dirty="0" smtClean="0"/>
              <a:t>And also, it took -- in retrospect, that took a little of the sting out of the -- out of the threat to the -- the medical hierarchy, probably.  And because they were “health” rather than “medical” was less of a hot button.</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3</a:t>
            </a:fld>
            <a:endParaRPr lang="en-US"/>
          </a:p>
        </p:txBody>
      </p:sp>
    </p:spTree>
    <p:extLst>
      <p:ext uri="{BB962C8B-B14F-4D97-AF65-F5344CB8AC3E}">
        <p14:creationId xmlns:p14="http://schemas.microsoft.com/office/powerpoint/2010/main" val="26118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WALTER:  A key time event in the evolution of the Community Health Aide Program, I would say, was the February 1964 meeting of the area service unit directors in Anchorage.  That is, those individuals, in this case, physicians, that would be responsible for the various service units in Alaska having a -- you had a meeting in Anchorage.  </a:t>
            </a:r>
          </a:p>
          <a:p>
            <a:endParaRPr lang="en-US" dirty="0" smtClean="0"/>
          </a:p>
          <a:p>
            <a:r>
              <a:rPr lang="en-US" dirty="0" smtClean="0"/>
              <a:t>The thrust of this meeting was how to get the community involved.  And I actually have the letter that was sent out by the area director, Dr. </a:t>
            </a:r>
            <a:r>
              <a:rPr lang="en-US" dirty="0" err="1" smtClean="0"/>
              <a:t>Holeman</a:t>
            </a:r>
            <a:r>
              <a:rPr lang="en-US" dirty="0" smtClean="0"/>
              <a:t> Warrick, to those of us who participated to talk about getting more community involvement.  </a:t>
            </a:r>
          </a:p>
          <a:p>
            <a:endParaRPr lang="en-US" dirty="0" smtClean="0"/>
          </a:p>
          <a:p>
            <a:r>
              <a:rPr lang="en-US" dirty="0" smtClean="0"/>
              <a:t>The idea of training local people came up at the meeting, and it was a very animated discussion.  </a:t>
            </a:r>
          </a:p>
          <a:p>
            <a:endParaRPr lang="en-US" dirty="0" smtClean="0"/>
          </a:p>
          <a:p>
            <a:r>
              <a:rPr lang="en-US" dirty="0" smtClean="0"/>
              <a:t>A number of the Public Health nurses who had carried this burden as itinerants, going to the villages, instructing people in midwifery and -- and giving immunizations and all the other things they did, always came back with a list of medical problems and would sit down with us physicians and try to resolve them.  These problems that they had encountered in the villages.</a:t>
            </a:r>
          </a:p>
          <a:p>
            <a:endParaRPr lang="en-US" dirty="0" smtClean="0"/>
          </a:p>
          <a:p>
            <a:r>
              <a:rPr lang="en-US" dirty="0" smtClean="0"/>
              <a:t>Pilot</a:t>
            </a:r>
            <a:r>
              <a:rPr lang="en-US" baseline="0" dirty="0" smtClean="0"/>
              <a:t> programs from 1964-1968</a:t>
            </a:r>
            <a:endParaRPr lang="en-US" dirty="0" smtClean="0"/>
          </a:p>
          <a:p>
            <a:endParaRPr lang="en-US" dirty="0" smtClean="0"/>
          </a:p>
          <a:p>
            <a:r>
              <a:rPr lang="en-US" dirty="0" smtClean="0"/>
              <a:t>Congress did then approve and budget, in 1968, funds to support 185 health aide positions in 157 villages.  That being the official beginning of the funded Community Health Aide Program.  </a:t>
            </a:r>
          </a:p>
          <a:p>
            <a:endParaRPr lang="en-US" dirty="0" smtClean="0"/>
          </a:p>
          <a:p>
            <a:r>
              <a:rPr lang="en-US" dirty="0" smtClean="0"/>
              <a:t>As a little sidelight, these folks were called -- were referred to as medical aides, usually, but because of all this emphasis on community was sort of the buzz word at the time, that's switched over.  </a:t>
            </a:r>
          </a:p>
          <a:p>
            <a:endParaRPr lang="en-US" dirty="0" smtClean="0"/>
          </a:p>
          <a:p>
            <a:r>
              <a:rPr lang="en-US" dirty="0" smtClean="0"/>
              <a:t>And also, it took -- in retrospect, that took a little of the sting out of the -- out of the threat to the -- the medical hierarchy, probably.  And because they were “health” rather than “medical” was less of a hot button.</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4</a:t>
            </a:fld>
            <a:endParaRPr lang="en-US"/>
          </a:p>
        </p:txBody>
      </p:sp>
    </p:spTree>
    <p:extLst>
      <p:ext uri="{BB962C8B-B14F-4D97-AF65-F5344CB8AC3E}">
        <p14:creationId xmlns:p14="http://schemas.microsoft.com/office/powerpoint/2010/main" val="228237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Community Health Aide Program Certification Board sets standards for the community health aide program and certifies individuals as community health aides and practitioners, dental health aides (including primary dental health aides, dental health aide hygienists, expanded function dental health aides, and dental health aide therapists), and behavioral health aides and practitioners. Each of these individuals is subject to specific requirements and engages in a specific scope of practice set forth in these Standards. For historical reasons, these various health aides are often referred</a:t>
            </a:r>
            <a:r>
              <a:rPr lang="en-US" baseline="0" dirty="0" smtClean="0"/>
              <a:t> </a:t>
            </a:r>
            <a:r>
              <a:rPr lang="en-US" dirty="0" smtClean="0"/>
              <a:t>to generically as “community health aides.”</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5</a:t>
            </a:fld>
            <a:endParaRPr lang="en-US"/>
          </a:p>
        </p:txBody>
      </p:sp>
    </p:spTree>
    <p:extLst>
      <p:ext uri="{BB962C8B-B14F-4D97-AF65-F5344CB8AC3E}">
        <p14:creationId xmlns:p14="http://schemas.microsoft.com/office/powerpoint/2010/main" val="83274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7</a:t>
            </a:fld>
            <a:endParaRPr lang="en-US"/>
          </a:p>
        </p:txBody>
      </p:sp>
    </p:spTree>
    <p:extLst>
      <p:ext uri="{BB962C8B-B14F-4D97-AF65-F5344CB8AC3E}">
        <p14:creationId xmlns:p14="http://schemas.microsoft.com/office/powerpoint/2010/main" val="227234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8</a:t>
            </a:fld>
            <a:endParaRPr lang="en-US"/>
          </a:p>
        </p:txBody>
      </p:sp>
    </p:spTree>
    <p:extLst>
      <p:ext uri="{BB962C8B-B14F-4D97-AF65-F5344CB8AC3E}">
        <p14:creationId xmlns:p14="http://schemas.microsoft.com/office/powerpoint/2010/main" val="303040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507DAE-25DE-4704-903C-A1B4D9F91EE9}" type="slidenum">
              <a:rPr lang="en-US" altLang="en-US" smtClean="0"/>
              <a:pPr eaLnBrk="1" hangingPunct="1"/>
              <a:t>9</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49434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10</a:t>
            </a:fld>
            <a:endParaRPr lang="en-US"/>
          </a:p>
        </p:txBody>
      </p:sp>
    </p:spTree>
    <p:extLst>
      <p:ext uri="{BB962C8B-B14F-4D97-AF65-F5344CB8AC3E}">
        <p14:creationId xmlns:p14="http://schemas.microsoft.com/office/powerpoint/2010/main" val="307013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7E317C-2605-45B3-8872-12D215A2A33F}" type="slidenum">
              <a:rPr lang="en-US" altLang="en-US" smtClean="0">
                <a:solidFill>
                  <a:prstClr val="black"/>
                </a:solidFill>
              </a:rPr>
              <a:pPr/>
              <a:t>11</a:t>
            </a:fld>
            <a:endParaRPr lang="en-US" altLang="en-US" smtClean="0">
              <a:solidFill>
                <a:prstClr val="black"/>
              </a:solidFill>
            </a:endParaRPr>
          </a:p>
        </p:txBody>
      </p:sp>
    </p:spTree>
    <p:extLst>
      <p:ext uri="{BB962C8B-B14F-4D97-AF65-F5344CB8AC3E}">
        <p14:creationId xmlns:p14="http://schemas.microsoft.com/office/powerpoint/2010/main" val="3061762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2ABD2-BDF5-084E-8E77-F965560DF6C3}"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262010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2ABD2-BDF5-084E-8E77-F965560DF6C3}"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28869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2ABD2-BDF5-084E-8E77-F965560DF6C3}"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165346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2ABD2-BDF5-084E-8E77-F965560DF6C3}"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399070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2ABD2-BDF5-084E-8E77-F965560DF6C3}"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172984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2ABD2-BDF5-084E-8E77-F965560DF6C3}"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380837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2ABD2-BDF5-084E-8E77-F965560DF6C3}" type="datetimeFigureOut">
              <a:rPr lang="en-US" smtClean="0"/>
              <a:t>4/1/2019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130542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2ABD2-BDF5-084E-8E77-F965560DF6C3}" type="datetimeFigureOut">
              <a:rPr lang="en-US" smtClean="0"/>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122936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2ABD2-BDF5-084E-8E77-F965560DF6C3}" type="datetimeFigureOut">
              <a:rPr lang="en-US" smtClean="0"/>
              <a:t>4/1/2019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13157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2ABD2-BDF5-084E-8E77-F965560DF6C3}"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92263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2ABD2-BDF5-084E-8E77-F965560DF6C3}"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EC3479-2FE1-F844-9B56-BB965D2EDF03}" type="slidenum">
              <a:rPr lang="en-US" smtClean="0"/>
              <a:t>‹#›</a:t>
            </a:fld>
            <a:endParaRPr lang="en-US" dirty="0"/>
          </a:p>
        </p:txBody>
      </p:sp>
    </p:spTree>
    <p:extLst>
      <p:ext uri="{BB962C8B-B14F-4D97-AF65-F5344CB8AC3E}">
        <p14:creationId xmlns:p14="http://schemas.microsoft.com/office/powerpoint/2010/main" val="253960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2ABD2-BDF5-084E-8E77-F965560DF6C3}" type="datetimeFigureOut">
              <a:rPr lang="en-US" smtClean="0"/>
              <a:t>4/1/2019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C3479-2FE1-F844-9B56-BB965D2EDF03}" type="slidenum">
              <a:rPr lang="en-US" smtClean="0"/>
              <a:t>‹#›</a:t>
            </a:fld>
            <a:endParaRPr lang="en-US" dirty="0"/>
          </a:p>
        </p:txBody>
      </p:sp>
      <p:pic>
        <p:nvPicPr>
          <p:cNvPr id="7" name="Picture 6" descr="ANTHC PPT 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5829453"/>
            <a:ext cx="9144000" cy="1028547"/>
          </a:xfrm>
          <a:prstGeom prst="rect">
            <a:avLst/>
          </a:prstGeom>
        </p:spPr>
      </p:pic>
    </p:spTree>
    <p:extLst>
      <p:ext uri="{BB962C8B-B14F-4D97-AF65-F5344CB8AC3E}">
        <p14:creationId xmlns:p14="http://schemas.microsoft.com/office/powerpoint/2010/main" val="184565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THC Logo Slide Revers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45808"/>
          </a:xfrm>
          <a:prstGeom prst="rect">
            <a:avLst/>
          </a:prstGeom>
        </p:spPr>
      </p:pic>
    </p:spTree>
    <p:extLst>
      <p:ext uri="{BB962C8B-B14F-4D97-AF65-F5344CB8AC3E}">
        <p14:creationId xmlns:p14="http://schemas.microsoft.com/office/powerpoint/2010/main" val="3584599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1133856"/>
            <a:ext cx="2115312" cy="2676144"/>
          </a:xfrm>
        </p:spPr>
        <p:txBody>
          <a:bodyPr rtlCol="0">
            <a:normAutofit fontScale="90000"/>
          </a:bodyPr>
          <a:lstStyle/>
          <a:p>
            <a:pPr eaLnBrk="1" fontAlgn="auto" hangingPunct="1">
              <a:spcAft>
                <a:spcPts val="0"/>
              </a:spcAft>
              <a:defRPr/>
            </a:pPr>
            <a:r>
              <a:rPr lang="en-US" sz="3600" b="1" dirty="0" smtClean="0">
                <a:solidFill>
                  <a:srgbClr val="0089BB"/>
                </a:solidFill>
                <a:latin typeface="Garamond" panose="02020404030301010803" pitchFamily="18" charset="0"/>
                <a:cs typeface="Times New Roman" pitchFamily="18" charset="0"/>
              </a:rPr>
              <a:t>Different Providers</a:t>
            </a:r>
            <a:r>
              <a:rPr lang="en-US" sz="4000" b="1" dirty="0" smtClean="0">
                <a:solidFill>
                  <a:srgbClr val="0089BB"/>
                </a:solidFill>
                <a:latin typeface="Garamond" panose="02020404030301010803" pitchFamily="18" charset="0"/>
                <a:cs typeface="Times New Roman" pitchFamily="18" charset="0"/>
              </a:rPr>
              <a:t/>
            </a:r>
            <a:br>
              <a:rPr lang="en-US" sz="4000" b="1" dirty="0" smtClean="0">
                <a:solidFill>
                  <a:srgbClr val="0089BB"/>
                </a:solidFill>
                <a:latin typeface="Garamond" panose="02020404030301010803" pitchFamily="18" charset="0"/>
                <a:cs typeface="Times New Roman" pitchFamily="18" charset="0"/>
              </a:rPr>
            </a:br>
            <a:r>
              <a:rPr lang="en-US" sz="4000" b="1" dirty="0">
                <a:solidFill>
                  <a:srgbClr val="0089BB"/>
                </a:solidFill>
                <a:latin typeface="Garamond" panose="02020404030301010803" pitchFamily="18" charset="0"/>
                <a:cs typeface="Times New Roman" pitchFamily="18" charset="0"/>
              </a:rPr>
              <a:t/>
            </a:r>
            <a:br>
              <a:rPr lang="en-US" sz="4000" b="1" dirty="0">
                <a:solidFill>
                  <a:srgbClr val="0089BB"/>
                </a:solidFill>
                <a:latin typeface="Garamond" panose="02020404030301010803" pitchFamily="18" charset="0"/>
                <a:cs typeface="Times New Roman" pitchFamily="18" charset="0"/>
              </a:rPr>
            </a:br>
            <a:r>
              <a:rPr lang="en-US" sz="3600" b="1" dirty="0" smtClean="0">
                <a:solidFill>
                  <a:srgbClr val="0089BB"/>
                </a:solidFill>
                <a:latin typeface="Garamond" panose="02020404030301010803" pitchFamily="18" charset="0"/>
                <a:cs typeface="Times New Roman" pitchFamily="18" charset="0"/>
              </a:rPr>
              <a:t>Different Education </a:t>
            </a:r>
            <a:r>
              <a:rPr lang="en-US" sz="4000" b="1" dirty="0" smtClean="0">
                <a:solidFill>
                  <a:schemeClr val="bg2"/>
                </a:solidFill>
                <a:latin typeface="Times New Roman" pitchFamily="18" charset="0"/>
                <a:cs typeface="Times New Roman" pitchFamily="18" charset="0"/>
              </a:rPr>
              <a:t/>
            </a:r>
            <a:br>
              <a:rPr lang="en-US" sz="4000" b="1" dirty="0" smtClean="0">
                <a:solidFill>
                  <a:schemeClr val="bg2"/>
                </a:solidFill>
                <a:latin typeface="Times New Roman" pitchFamily="18" charset="0"/>
                <a:cs typeface="Times New Roman" pitchFamily="18" charset="0"/>
              </a:rPr>
            </a:br>
            <a:endParaRPr lang="en-US" sz="4000" b="1" dirty="0" smtClean="0">
              <a:solidFill>
                <a:schemeClr val="bg2"/>
              </a:solidFill>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4017775615"/>
              </p:ext>
            </p:extLst>
          </p:nvPr>
        </p:nvGraphicFramePr>
        <p:xfrm>
          <a:off x="2133600" y="0"/>
          <a:ext cx="7010400" cy="5754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1177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78214" y="342900"/>
            <a:ext cx="7679986" cy="666345"/>
          </a:xfrm>
        </p:spPr>
        <p:txBody>
          <a:bodyPr>
            <a:noAutofit/>
          </a:bodyPr>
          <a:lstStyle/>
          <a:p>
            <a:pPr algn="ctr" eaLnBrk="1" hangingPunct="1"/>
            <a:r>
              <a:rPr lang="en-US" altLang="en-US" sz="4000" dirty="0" smtClean="0">
                <a:solidFill>
                  <a:srgbClr val="0089BB"/>
                </a:solidFill>
                <a:latin typeface="Garamond" panose="02020404030301010803" pitchFamily="18" charset="0"/>
              </a:rPr>
              <a:t>Behavioral Health Aide Program</a:t>
            </a:r>
          </a:p>
        </p:txBody>
      </p:sp>
      <p:sp>
        <p:nvSpPr>
          <p:cNvPr id="11267" name="Content Placeholder 3"/>
          <p:cNvSpPr>
            <a:spLocks noGrp="1"/>
          </p:cNvSpPr>
          <p:nvPr>
            <p:ph idx="1"/>
          </p:nvPr>
        </p:nvSpPr>
        <p:spPr>
          <a:xfrm>
            <a:off x="2717800" y="1305398"/>
            <a:ext cx="6413500" cy="5525615"/>
          </a:xfrm>
        </p:spPr>
        <p:txBody>
          <a:bodyPr>
            <a:normAutofit/>
          </a:bodyPr>
          <a:lstStyle/>
          <a:p>
            <a:pPr>
              <a:spcAft>
                <a:spcPts val="1200"/>
              </a:spcAft>
              <a:buFont typeface="Wingdings" panose="05000000000000000000" pitchFamily="2" charset="2"/>
              <a:buChar char="§"/>
            </a:pPr>
            <a:r>
              <a:rPr lang="en-US" altLang="en-US" sz="2800" dirty="0" smtClean="0">
                <a:latin typeface="Garamond" panose="02020404030301010803" pitchFamily="18" charset="0"/>
              </a:rPr>
              <a:t>Village-based counselors to provide culturally-informed, community-based, clinical services</a:t>
            </a:r>
          </a:p>
          <a:p>
            <a:pPr>
              <a:spcAft>
                <a:spcPts val="1200"/>
              </a:spcAft>
              <a:buFont typeface="Wingdings" panose="05000000000000000000" pitchFamily="2" charset="2"/>
              <a:buChar char="§"/>
            </a:pPr>
            <a:r>
              <a:rPr lang="en-US" sz="2800" dirty="0" smtClean="0">
                <a:latin typeface="Garamond" panose="02020404030301010803" pitchFamily="18" charset="0"/>
              </a:rPr>
              <a:t>Provide behavioral health prevention, </a:t>
            </a:r>
            <a:br>
              <a:rPr lang="en-US" sz="2800" dirty="0" smtClean="0">
                <a:latin typeface="Garamond" panose="02020404030301010803" pitchFamily="18" charset="0"/>
              </a:rPr>
            </a:br>
            <a:r>
              <a:rPr lang="en-US" sz="2800" dirty="0" smtClean="0">
                <a:latin typeface="Garamond" panose="02020404030301010803" pitchFamily="18" charset="0"/>
              </a:rPr>
              <a:t>intervention, aftercare, and </a:t>
            </a:r>
            <a:r>
              <a:rPr lang="en-US" sz="2800" dirty="0" err="1" smtClean="0">
                <a:latin typeface="Garamond" panose="02020404030301010803" pitchFamily="18" charset="0"/>
              </a:rPr>
              <a:t>postvention</a:t>
            </a:r>
            <a:endParaRPr lang="en-US" altLang="en-US" sz="2800" dirty="0" smtClean="0">
              <a:latin typeface="Garamond" panose="02020404030301010803" pitchFamily="18" charset="0"/>
            </a:endParaRPr>
          </a:p>
          <a:p>
            <a:pPr>
              <a:spcAft>
                <a:spcPts val="1200"/>
              </a:spcAft>
              <a:buFont typeface="Wingdings" panose="05000000000000000000" pitchFamily="2" charset="2"/>
              <a:buChar char="§"/>
            </a:pPr>
            <a:r>
              <a:rPr lang="en-US" altLang="en-US" sz="2800" dirty="0" smtClean="0">
                <a:latin typeface="Garamond" panose="02020404030301010803" pitchFamily="18" charset="0"/>
              </a:rPr>
              <a:t>Training and practicum requirements</a:t>
            </a:r>
          </a:p>
          <a:p>
            <a:pPr>
              <a:spcAft>
                <a:spcPts val="1200"/>
              </a:spcAft>
              <a:buFont typeface="Wingdings" panose="05000000000000000000" pitchFamily="2" charset="2"/>
              <a:buChar char="§"/>
            </a:pPr>
            <a:r>
              <a:rPr lang="en-US" altLang="en-US" sz="2800" dirty="0" smtClean="0">
                <a:latin typeface="Garamond" panose="02020404030301010803" pitchFamily="18" charset="0"/>
              </a:rPr>
              <a:t>On-the-job training</a:t>
            </a:r>
          </a:p>
          <a:p>
            <a:pPr>
              <a:spcAft>
                <a:spcPts val="1200"/>
              </a:spcAft>
              <a:buFont typeface="Wingdings" panose="05000000000000000000" pitchFamily="2" charset="2"/>
              <a:buChar char="§"/>
            </a:pPr>
            <a:r>
              <a:rPr lang="en-US" altLang="en-US" sz="2800" dirty="0" smtClean="0">
                <a:latin typeface="Garamond" panose="02020404030301010803" pitchFamily="18" charset="0"/>
              </a:rPr>
              <a:t>Four levels of certification </a:t>
            </a:r>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2900" y="1841499"/>
            <a:ext cx="1686413" cy="26401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938776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z="4000" b="1" dirty="0">
                <a:solidFill>
                  <a:srgbClr val="0089BB"/>
                </a:solidFill>
                <a:latin typeface="Garamond"/>
                <a:cs typeface="Garamond"/>
              </a:rPr>
              <a:t>Who do BHAs provide services to?</a:t>
            </a:r>
          </a:p>
        </p:txBody>
      </p:sp>
      <p:grpSp>
        <p:nvGrpSpPr>
          <p:cNvPr id="40962" name="Group 9"/>
          <p:cNvGrpSpPr>
            <a:grpSpLocks/>
          </p:cNvGrpSpPr>
          <p:nvPr/>
        </p:nvGrpSpPr>
        <p:grpSpPr bwMode="auto">
          <a:xfrm>
            <a:off x="152400" y="1554163"/>
            <a:ext cx="3468688" cy="2682875"/>
            <a:chOff x="3159324" y="1646133"/>
            <a:chExt cx="5715000" cy="3924300"/>
          </a:xfrm>
        </p:grpSpPr>
        <p:pic>
          <p:nvPicPr>
            <p:cNvPr id="4097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9324" y="1646133"/>
              <a:ext cx="5715000" cy="392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159324" y="5294106"/>
              <a:ext cx="1705345" cy="276327"/>
            </a:xfrm>
            <a:prstGeom prst="rect">
              <a:avLst/>
            </a:prstGeom>
            <a:noFill/>
          </p:spPr>
          <p:txBody>
            <a:bodyPr wrap="none">
              <a:spAutoFit/>
            </a:bodyPr>
            <a:lstStyle/>
            <a:p>
              <a:pPr>
                <a:defRPr/>
              </a:pPr>
              <a:r>
                <a:rPr lang="en-US" sz="1200" dirty="0">
                  <a:solidFill>
                    <a:schemeClr val="bg1">
                      <a:lumMod val="65000"/>
                    </a:schemeClr>
                  </a:solidFill>
                  <a:latin typeface="Arial" panose="020B0604020202020204" pitchFamily="34" charset="0"/>
                </a:rPr>
                <a:t>The Blues &amp; the News</a:t>
              </a:r>
            </a:p>
          </p:txBody>
        </p:sp>
      </p:grpSp>
      <p:grpSp>
        <p:nvGrpSpPr>
          <p:cNvPr id="40963" name="Group 13"/>
          <p:cNvGrpSpPr>
            <a:grpSpLocks/>
          </p:cNvGrpSpPr>
          <p:nvPr/>
        </p:nvGrpSpPr>
        <p:grpSpPr bwMode="auto">
          <a:xfrm>
            <a:off x="2933700" y="2605088"/>
            <a:ext cx="2247900" cy="3116262"/>
            <a:chOff x="3315191" y="1934911"/>
            <a:chExt cx="2513617" cy="3772048"/>
          </a:xfrm>
        </p:grpSpPr>
        <p:pic>
          <p:nvPicPr>
            <p:cNvPr id="4097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5191" y="1934911"/>
              <a:ext cx="2513617" cy="3772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0972" name="TextBox 12"/>
            <p:cNvSpPr txBox="1">
              <a:spLocks noChangeArrowheads="1"/>
            </p:cNvSpPr>
            <p:nvPr/>
          </p:nvSpPr>
          <p:spPr bwMode="auto">
            <a:xfrm>
              <a:off x="3469446" y="5216185"/>
              <a:ext cx="2074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Alaska Native Tribal Health Consortium</a:t>
              </a:r>
            </a:p>
          </p:txBody>
        </p:sp>
      </p:grpSp>
      <p:sp>
        <p:nvSpPr>
          <p:cNvPr id="15" name="TextBox 14"/>
          <p:cNvSpPr txBox="1"/>
          <p:nvPr/>
        </p:nvSpPr>
        <p:spPr>
          <a:xfrm>
            <a:off x="304800" y="4425950"/>
            <a:ext cx="1101725" cy="523875"/>
          </a:xfrm>
          <a:prstGeom prst="rect">
            <a:avLst/>
          </a:prstGeom>
          <a:noFill/>
        </p:spPr>
        <p:txBody>
          <a:bodyPr wrap="none">
            <a:spAutoFit/>
          </a:bodyPr>
          <a:lstStyle/>
          <a:p>
            <a:pPr>
              <a:defRPr/>
            </a:pPr>
            <a:r>
              <a:rPr lang="en-US" sz="2800" dirty="0">
                <a:solidFill>
                  <a:srgbClr val="C00000"/>
                </a:solidFill>
                <a:latin typeface="+mj-lt"/>
              </a:rPr>
              <a:t>Elders</a:t>
            </a:r>
          </a:p>
        </p:txBody>
      </p:sp>
      <p:sp>
        <p:nvSpPr>
          <p:cNvPr id="16" name="TextBox 15"/>
          <p:cNvSpPr txBox="1"/>
          <p:nvPr/>
        </p:nvSpPr>
        <p:spPr>
          <a:xfrm>
            <a:off x="1681163" y="5197475"/>
            <a:ext cx="1062037" cy="523875"/>
          </a:xfrm>
          <a:prstGeom prst="rect">
            <a:avLst/>
          </a:prstGeom>
          <a:noFill/>
        </p:spPr>
        <p:txBody>
          <a:bodyPr wrap="none">
            <a:spAutoFit/>
          </a:bodyPr>
          <a:lstStyle/>
          <a:p>
            <a:pPr>
              <a:defRPr/>
            </a:pPr>
            <a:r>
              <a:rPr lang="en-US" sz="2800" dirty="0">
                <a:solidFill>
                  <a:srgbClr val="C00000"/>
                </a:solidFill>
                <a:latin typeface="+mj-lt"/>
              </a:rPr>
              <a:t>Youth</a:t>
            </a:r>
          </a:p>
        </p:txBody>
      </p:sp>
      <p:sp>
        <p:nvSpPr>
          <p:cNvPr id="17" name="TextBox 16"/>
          <p:cNvSpPr txBox="1"/>
          <p:nvPr/>
        </p:nvSpPr>
        <p:spPr>
          <a:xfrm>
            <a:off x="5486400" y="4283075"/>
            <a:ext cx="1414463" cy="523875"/>
          </a:xfrm>
          <a:prstGeom prst="rect">
            <a:avLst/>
          </a:prstGeom>
          <a:noFill/>
        </p:spPr>
        <p:txBody>
          <a:bodyPr wrap="none">
            <a:spAutoFit/>
          </a:bodyPr>
          <a:lstStyle/>
          <a:p>
            <a:pPr>
              <a:defRPr/>
            </a:pPr>
            <a:r>
              <a:rPr lang="en-US" sz="2800" dirty="0">
                <a:solidFill>
                  <a:srgbClr val="C00000"/>
                </a:solidFill>
                <a:latin typeface="+mj-lt"/>
              </a:rPr>
              <a:t>Families</a:t>
            </a:r>
          </a:p>
        </p:txBody>
      </p:sp>
      <p:sp>
        <p:nvSpPr>
          <p:cNvPr id="18" name="TextBox 17"/>
          <p:cNvSpPr txBox="1"/>
          <p:nvPr/>
        </p:nvSpPr>
        <p:spPr>
          <a:xfrm>
            <a:off x="6858000" y="5045075"/>
            <a:ext cx="2209800" cy="523875"/>
          </a:xfrm>
          <a:prstGeom prst="rect">
            <a:avLst/>
          </a:prstGeom>
          <a:noFill/>
        </p:spPr>
        <p:txBody>
          <a:bodyPr>
            <a:spAutoFit/>
          </a:bodyPr>
          <a:lstStyle/>
          <a:p>
            <a:pPr>
              <a:defRPr/>
            </a:pPr>
            <a:r>
              <a:rPr lang="en-US" sz="2800" dirty="0">
                <a:solidFill>
                  <a:srgbClr val="C00000"/>
                </a:solidFill>
                <a:latin typeface="+mj-lt"/>
              </a:rPr>
              <a:t>Individuals</a:t>
            </a:r>
          </a:p>
        </p:txBody>
      </p:sp>
      <p:grpSp>
        <p:nvGrpSpPr>
          <p:cNvPr id="40968" name="Group 20"/>
          <p:cNvGrpSpPr>
            <a:grpSpLocks/>
          </p:cNvGrpSpPr>
          <p:nvPr/>
        </p:nvGrpSpPr>
        <p:grpSpPr bwMode="auto">
          <a:xfrm>
            <a:off x="5094288" y="1554163"/>
            <a:ext cx="3925887" cy="2770187"/>
            <a:chOff x="5093712" y="1775980"/>
            <a:chExt cx="3925941" cy="2771130"/>
          </a:xfrm>
        </p:grpSpPr>
        <p:pic>
          <p:nvPicPr>
            <p:cNvPr id="4096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3712" y="1775980"/>
              <a:ext cx="3925941" cy="2727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181025" y="4270791"/>
              <a:ext cx="1581172" cy="276319"/>
            </a:xfrm>
            <a:prstGeom prst="rect">
              <a:avLst/>
            </a:prstGeom>
            <a:noFill/>
          </p:spPr>
          <p:txBody>
            <a:bodyPr wrap="none">
              <a:spAutoFit/>
            </a:bodyPr>
            <a:lstStyle/>
            <a:p>
              <a:pPr>
                <a:defRPr/>
              </a:pPr>
              <a:r>
                <a:rPr lang="en-US" sz="1200" dirty="0">
                  <a:solidFill>
                    <a:schemeClr val="bg1">
                      <a:lumMod val="50000"/>
                    </a:schemeClr>
                  </a:solidFill>
                  <a:latin typeface="Arial" panose="020B0604020202020204" pitchFamily="34" charset="0"/>
                </a:rPr>
                <a:t>National Geographic</a:t>
              </a:r>
            </a:p>
          </p:txBody>
        </p:sp>
      </p:grpSp>
    </p:spTree>
    <p:extLst>
      <p:ext uri="{BB962C8B-B14F-4D97-AF65-F5344CB8AC3E}">
        <p14:creationId xmlns:p14="http://schemas.microsoft.com/office/powerpoint/2010/main" val="56868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THC PPT Vision Slid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60285" cy="6858000"/>
          </a:xfrm>
          <a:prstGeom prst="rect">
            <a:avLst/>
          </a:prstGeom>
        </p:spPr>
      </p:pic>
    </p:spTree>
    <p:extLst>
      <p:ext uri="{BB962C8B-B14F-4D97-AF65-F5344CB8AC3E}">
        <p14:creationId xmlns:p14="http://schemas.microsoft.com/office/powerpoint/2010/main" val="1573924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88" y="360813"/>
            <a:ext cx="6847356" cy="1157269"/>
          </a:xfrm>
        </p:spPr>
        <p:txBody>
          <a:bodyPr>
            <a:noAutofit/>
          </a:bodyPr>
          <a:lstStyle/>
          <a:p>
            <a:pPr algn="l"/>
            <a:r>
              <a:rPr lang="en-US" sz="3600" b="1" dirty="0" smtClean="0">
                <a:solidFill>
                  <a:srgbClr val="0089BB"/>
                </a:solidFill>
                <a:latin typeface="Garamond" panose="02020404030301010803" pitchFamily="18" charset="0"/>
                <a:cs typeface="Museo Slab 500"/>
              </a:rPr>
              <a:t>The Alaska</a:t>
            </a:r>
            <a:br>
              <a:rPr lang="en-US" sz="3600" b="1" dirty="0" smtClean="0">
                <a:solidFill>
                  <a:srgbClr val="0089BB"/>
                </a:solidFill>
                <a:latin typeface="Garamond" panose="02020404030301010803" pitchFamily="18" charset="0"/>
                <a:cs typeface="Museo Slab 500"/>
              </a:rPr>
            </a:br>
            <a:r>
              <a:rPr lang="en-US" sz="3600" b="1" dirty="0" smtClean="0">
                <a:solidFill>
                  <a:srgbClr val="0089BB"/>
                </a:solidFill>
                <a:latin typeface="Garamond" panose="02020404030301010803" pitchFamily="18" charset="0"/>
                <a:cs typeface="Museo Slab 500"/>
              </a:rPr>
              <a:t>Community Health Aide Program</a:t>
            </a:r>
            <a:endParaRPr lang="en-US" sz="3600" b="1" dirty="0">
              <a:solidFill>
                <a:srgbClr val="0089BB"/>
              </a:solidFill>
              <a:latin typeface="Garamond" panose="02020404030301010803" pitchFamily="18" charset="0"/>
              <a:cs typeface="Museo Slab 50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658" y="1899821"/>
            <a:ext cx="5197135" cy="3464756"/>
          </a:xfrm>
          <a:prstGeom prst="rect">
            <a:avLst/>
          </a:prstGeom>
          <a:ln w="28575">
            <a:solidFill>
              <a:srgbClr val="0070C0"/>
            </a:solidFill>
          </a:ln>
        </p:spPr>
      </p:pic>
      <p:pic>
        <p:nvPicPr>
          <p:cNvPr id="5" name="Picture 2" descr="Z:\Archive\- EDT - Photos\ANTHC ANMC PR Photos\CHS Health Aid Group.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31265" y="1693594"/>
            <a:ext cx="2722958" cy="18153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1265" y="3759872"/>
            <a:ext cx="2722958" cy="1815305"/>
          </a:xfrm>
          <a:prstGeom prst="rect">
            <a:avLst/>
          </a:prstGeom>
          <a:ln>
            <a:noFill/>
          </a:ln>
          <a:effectLst>
            <a:softEdge rad="112500"/>
          </a:effectLst>
        </p:spPr>
      </p:pic>
      <p:sp>
        <p:nvSpPr>
          <p:cNvPr id="9" name="TextBox 8"/>
          <p:cNvSpPr txBox="1"/>
          <p:nvPr/>
        </p:nvSpPr>
        <p:spPr>
          <a:xfrm>
            <a:off x="0" y="5860804"/>
            <a:ext cx="6453844" cy="957955"/>
          </a:xfrm>
          <a:prstGeom prst="rect">
            <a:avLst/>
          </a:prstGeom>
          <a:noFill/>
        </p:spPr>
        <p:txBody>
          <a:bodyPr wrap="square" rtlCol="0">
            <a:spAutoFit/>
          </a:bodyPr>
          <a:lstStyle/>
          <a:p>
            <a:pPr algn="ctr">
              <a:lnSpc>
                <a:spcPct val="90000"/>
              </a:lnSpc>
              <a:spcBef>
                <a:spcPct val="20000"/>
              </a:spcBef>
            </a:pPr>
            <a:r>
              <a:rPr lang="en-US" sz="2800" dirty="0" smtClean="0">
                <a:solidFill>
                  <a:schemeClr val="bg1"/>
                </a:solidFill>
                <a:latin typeface="Garamond" panose="02020404030301010803" pitchFamily="18" charset="0"/>
              </a:rPr>
              <a:t>Alaska </a:t>
            </a:r>
            <a:r>
              <a:rPr lang="en-US" sz="2800" dirty="0">
                <a:solidFill>
                  <a:schemeClr val="bg1"/>
                </a:solidFill>
                <a:latin typeface="Garamond" panose="02020404030301010803" pitchFamily="18" charset="0"/>
              </a:rPr>
              <a:t>Native Tribal Health Consortium</a:t>
            </a:r>
          </a:p>
          <a:p>
            <a:pPr algn="ctr">
              <a:lnSpc>
                <a:spcPct val="90000"/>
              </a:lnSpc>
              <a:spcBef>
                <a:spcPct val="20000"/>
              </a:spcBef>
            </a:pPr>
            <a:r>
              <a:rPr lang="en-US" sz="2800" dirty="0" smtClean="0">
                <a:solidFill>
                  <a:schemeClr val="bg1"/>
                </a:solidFill>
                <a:latin typeface="Garamond" panose="02020404030301010803" pitchFamily="18" charset="0"/>
              </a:rPr>
              <a:t>web</a:t>
            </a:r>
            <a:r>
              <a:rPr lang="en-US" sz="2800" dirty="0">
                <a:solidFill>
                  <a:schemeClr val="bg1"/>
                </a:solidFill>
                <a:latin typeface="Garamond" panose="02020404030301010803" pitchFamily="18" charset="0"/>
              </a:rPr>
              <a:t>: www.akchap.org |</a:t>
            </a:r>
            <a:r>
              <a:rPr lang="en-US" sz="2800" dirty="0" smtClean="0">
                <a:solidFill>
                  <a:schemeClr val="bg1"/>
                </a:solidFill>
                <a:latin typeface="Garamond" panose="02020404030301010803" pitchFamily="18" charset="0"/>
              </a:rPr>
              <a:t>www.anthc.org</a:t>
            </a:r>
            <a:endParaRPr lang="en-US" sz="2800" dirty="0">
              <a:solidFill>
                <a:schemeClr val="bg1"/>
              </a:solidFill>
              <a:latin typeface="Garamond" panose="02020404030301010803" pitchFamily="18" charset="0"/>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70277" y="203687"/>
            <a:ext cx="1183945" cy="1278718"/>
          </a:xfrm>
          <a:prstGeom prst="rect">
            <a:avLst/>
          </a:prstGeom>
        </p:spPr>
      </p:pic>
    </p:spTree>
    <p:extLst>
      <p:ext uri="{BB962C8B-B14F-4D97-AF65-F5344CB8AC3E}">
        <p14:creationId xmlns:p14="http://schemas.microsoft.com/office/powerpoint/2010/main" val="3572600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44"/>
            <a:ext cx="8229600" cy="825436"/>
          </a:xfrm>
        </p:spPr>
        <p:txBody>
          <a:bodyPr>
            <a:normAutofit/>
          </a:bodyPr>
          <a:lstStyle/>
          <a:p>
            <a:r>
              <a:rPr lang="en-US" b="1" dirty="0" smtClean="0">
                <a:solidFill>
                  <a:srgbClr val="0089BB"/>
                </a:solidFill>
                <a:latin typeface="Garamond" panose="02020404030301010803" pitchFamily="18" charset="0"/>
                <a:cs typeface="Museo Slab 500"/>
              </a:rPr>
              <a:t>CHAP History</a:t>
            </a:r>
            <a:endParaRPr lang="en-US" b="1" dirty="0">
              <a:latin typeface="Garamond" panose="02020404030301010803" pitchFamily="18" charset="0"/>
            </a:endParaRPr>
          </a:p>
        </p:txBody>
      </p:sp>
      <p:sp>
        <p:nvSpPr>
          <p:cNvPr id="3" name="Content Placeholder 2"/>
          <p:cNvSpPr>
            <a:spLocks noGrp="1"/>
          </p:cNvSpPr>
          <p:nvPr>
            <p:ph idx="1"/>
          </p:nvPr>
        </p:nvSpPr>
        <p:spPr>
          <a:xfrm>
            <a:off x="81260" y="587829"/>
            <a:ext cx="8958237" cy="5577839"/>
          </a:xfrm>
        </p:spPr>
        <p:txBody>
          <a:bodyPr>
            <a:noAutofit/>
          </a:bodyPr>
          <a:lstStyle/>
          <a:p>
            <a:pPr>
              <a:lnSpc>
                <a:spcPct val="80000"/>
              </a:lnSpc>
              <a:buClr>
                <a:srgbClr val="0070C0"/>
              </a:buClr>
              <a:buFont typeface="Wingdings" panose="05000000000000000000" pitchFamily="2" charset="2"/>
              <a:buChar char="v"/>
            </a:pPr>
            <a:r>
              <a:rPr lang="en-US" b="1" dirty="0">
                <a:latin typeface="Garamond" panose="02020404030301010803" pitchFamily="18" charset="0"/>
              </a:rPr>
              <a:t>1950s</a:t>
            </a:r>
            <a:r>
              <a:rPr lang="en-US" dirty="0">
                <a:latin typeface="Garamond" panose="02020404030301010803" pitchFamily="18" charset="0"/>
              </a:rPr>
              <a:t> </a:t>
            </a:r>
            <a:r>
              <a:rPr lang="en-US" dirty="0" smtClean="0">
                <a:latin typeface="Garamond" panose="02020404030301010803" pitchFamily="18" charset="0"/>
              </a:rPr>
              <a:t>Chemotherapy </a:t>
            </a:r>
            <a:r>
              <a:rPr lang="en-US" dirty="0">
                <a:latin typeface="Garamond" panose="02020404030301010803" pitchFamily="18" charset="0"/>
              </a:rPr>
              <a:t>Aides (</a:t>
            </a:r>
            <a:r>
              <a:rPr lang="en-US" dirty="0" smtClean="0">
                <a:latin typeface="Garamond" panose="02020404030301010803" pitchFamily="18" charset="0"/>
              </a:rPr>
              <a:t>Volunteers)-Direct </a:t>
            </a:r>
            <a:r>
              <a:rPr lang="en-US" dirty="0">
                <a:latin typeface="Garamond" panose="02020404030301010803" pitchFamily="18" charset="0"/>
              </a:rPr>
              <a:t>Observed Therapy for TB patients</a:t>
            </a:r>
          </a:p>
          <a:p>
            <a:pPr>
              <a:lnSpc>
                <a:spcPct val="105000"/>
              </a:lnSpc>
              <a:buClr>
                <a:srgbClr val="0070C0"/>
              </a:buClr>
              <a:buFont typeface="Wingdings" panose="05000000000000000000" pitchFamily="2" charset="2"/>
              <a:buChar char="v"/>
            </a:pPr>
            <a:r>
              <a:rPr lang="en-US" b="1" dirty="0" smtClean="0">
                <a:latin typeface="Garamond" panose="02020404030301010803" pitchFamily="18" charset="0"/>
              </a:rPr>
              <a:t>1960s</a:t>
            </a:r>
            <a:r>
              <a:rPr lang="en-US" dirty="0" smtClean="0">
                <a:latin typeface="Garamond" panose="02020404030301010803" pitchFamily="18" charset="0"/>
              </a:rPr>
              <a:t> Formal </a:t>
            </a:r>
            <a:r>
              <a:rPr lang="en-US" dirty="0">
                <a:latin typeface="Garamond" panose="02020404030301010803" pitchFamily="18" charset="0"/>
              </a:rPr>
              <a:t>Training/Federal Funding 1968</a:t>
            </a:r>
          </a:p>
          <a:p>
            <a:pPr>
              <a:lnSpc>
                <a:spcPct val="115000"/>
              </a:lnSpc>
              <a:spcBef>
                <a:spcPct val="0"/>
              </a:spcBef>
              <a:buClr>
                <a:srgbClr val="0070C0"/>
              </a:buClr>
              <a:buFont typeface="Wingdings" panose="05000000000000000000" pitchFamily="2" charset="2"/>
              <a:buChar char="v"/>
            </a:pPr>
            <a:r>
              <a:rPr lang="en-US" b="1" dirty="0" smtClean="0">
                <a:latin typeface="Garamond" panose="02020404030301010803" pitchFamily="18" charset="0"/>
              </a:rPr>
              <a:t>1976</a:t>
            </a:r>
            <a:r>
              <a:rPr lang="en-US" dirty="0" smtClean="0">
                <a:latin typeface="Garamond" panose="02020404030301010803" pitchFamily="18" charset="0"/>
              </a:rPr>
              <a:t> Indian Health Care Improvement Act (IHCIA)</a:t>
            </a:r>
            <a:r>
              <a:rPr lang="en-US" dirty="0">
                <a:latin typeface="Garamond" panose="02020404030301010803" pitchFamily="18" charset="0"/>
              </a:rPr>
              <a:t> </a:t>
            </a:r>
            <a:r>
              <a:rPr lang="en-US" dirty="0" smtClean="0">
                <a:latin typeface="Garamond" panose="02020404030301010803" pitchFamily="18" charset="0"/>
              </a:rPr>
              <a:t>(PL 94-437) </a:t>
            </a:r>
          </a:p>
          <a:p>
            <a:pPr>
              <a:lnSpc>
                <a:spcPct val="115000"/>
              </a:lnSpc>
              <a:spcBef>
                <a:spcPct val="0"/>
              </a:spcBef>
              <a:buClr>
                <a:srgbClr val="0070C0"/>
              </a:buClr>
              <a:buFont typeface="Wingdings" panose="05000000000000000000" pitchFamily="2" charset="2"/>
              <a:buChar char="v"/>
            </a:pPr>
            <a:r>
              <a:rPr lang="en-US" b="1" dirty="0" smtClean="0">
                <a:latin typeface="Garamond" panose="02020404030301010803" pitchFamily="18" charset="0"/>
              </a:rPr>
              <a:t>1992</a:t>
            </a:r>
            <a:r>
              <a:rPr lang="en-US" dirty="0" smtClean="0">
                <a:latin typeface="Garamond" panose="02020404030301010803" pitchFamily="18" charset="0"/>
              </a:rPr>
              <a:t> IHCIA </a:t>
            </a:r>
            <a:r>
              <a:rPr lang="en-US" dirty="0">
                <a:latin typeface="Garamond" panose="02020404030301010803" pitchFamily="18" charset="0"/>
              </a:rPr>
              <a:t>amended to add § 119 that provided for the Alaska </a:t>
            </a:r>
            <a:r>
              <a:rPr lang="en-US" dirty="0" smtClean="0">
                <a:latin typeface="Garamond" panose="02020404030301010803" pitchFamily="18" charset="0"/>
              </a:rPr>
              <a:t>Community </a:t>
            </a:r>
            <a:r>
              <a:rPr lang="en-US" dirty="0">
                <a:latin typeface="Garamond" panose="02020404030301010803" pitchFamily="18" charset="0"/>
              </a:rPr>
              <a:t>Health Aide </a:t>
            </a:r>
            <a:r>
              <a:rPr lang="en-US" dirty="0" smtClean="0">
                <a:latin typeface="Garamond" panose="02020404030301010803" pitchFamily="18" charset="0"/>
              </a:rPr>
              <a:t>Program </a:t>
            </a:r>
            <a:r>
              <a:rPr lang="en-US" dirty="0">
                <a:latin typeface="Garamond" panose="02020404030301010803" pitchFamily="18" charset="0"/>
              </a:rPr>
              <a:t>under authority of the 25 </a:t>
            </a:r>
            <a:r>
              <a:rPr lang="en-US" dirty="0" smtClean="0">
                <a:latin typeface="Garamond" panose="02020404030301010803" pitchFamily="18" charset="0"/>
              </a:rPr>
              <a:t>U.S.C</a:t>
            </a:r>
            <a:r>
              <a:rPr lang="en-US" dirty="0">
                <a:latin typeface="Garamond" panose="02020404030301010803" pitchFamily="18" charset="0"/>
              </a:rPr>
              <a:t>. </a:t>
            </a:r>
            <a:r>
              <a:rPr lang="en-US" dirty="0" smtClean="0">
                <a:latin typeface="Garamond" panose="02020404030301010803" pitchFamily="18" charset="0"/>
              </a:rPr>
              <a:t>§ </a:t>
            </a:r>
            <a:r>
              <a:rPr lang="en-US" dirty="0">
                <a:latin typeface="Garamond" panose="02020404030301010803" pitchFamily="18" charset="0"/>
              </a:rPr>
              <a:t>13 popularly known as the Snyder Act and require </a:t>
            </a:r>
            <a:r>
              <a:rPr lang="en-US" dirty="0" smtClean="0">
                <a:latin typeface="Garamond" panose="02020404030301010803" pitchFamily="18" charset="0"/>
              </a:rPr>
              <a:t>a Certification </a:t>
            </a:r>
            <a:r>
              <a:rPr lang="en-US" dirty="0">
                <a:latin typeface="Garamond" panose="02020404030301010803" pitchFamily="18" charset="0"/>
              </a:rPr>
              <a:t>Board (PL </a:t>
            </a:r>
            <a:r>
              <a:rPr lang="en-US" dirty="0" smtClean="0">
                <a:latin typeface="Garamond" panose="02020404030301010803" pitchFamily="18" charset="0"/>
              </a:rPr>
              <a:t>102-573)</a:t>
            </a:r>
            <a:endParaRPr lang="en-US" dirty="0">
              <a:latin typeface="Garamond" panose="02020404030301010803" pitchFamily="18" charset="0"/>
            </a:endParaRPr>
          </a:p>
          <a:p>
            <a:pPr marL="573088" indent="-573088">
              <a:lnSpc>
                <a:spcPct val="115000"/>
              </a:lnSpc>
              <a:spcBef>
                <a:spcPct val="0"/>
              </a:spcBef>
              <a:buClr>
                <a:srgbClr val="0070C0"/>
              </a:buClr>
              <a:buNone/>
            </a:pPr>
            <a:endParaRPr lang="en-US" sz="1800" dirty="0">
              <a:latin typeface="Garamond" panose="02020404030301010803" pitchFamily="18" charset="0"/>
            </a:endParaRPr>
          </a:p>
          <a:p>
            <a:pPr marL="573088" indent="-573088">
              <a:lnSpc>
                <a:spcPct val="115000"/>
              </a:lnSpc>
              <a:spcBef>
                <a:spcPct val="0"/>
              </a:spcBef>
              <a:buClr>
                <a:srgbClr val="0070C0"/>
              </a:buClr>
              <a:buFont typeface="Wingdings" pitchFamily="2" charset="2"/>
              <a:buAutoNum type="arabicPlain" startAt="2013"/>
            </a:pPr>
            <a:endParaRPr lang="en-US" sz="1000" dirty="0" smtClean="0">
              <a:solidFill>
                <a:srgbClr val="0070C0"/>
              </a:solidFill>
              <a:latin typeface="Garamond" panose="02020404030301010803" pitchFamily="18" charset="0"/>
            </a:endParaRPr>
          </a:p>
          <a:p>
            <a:pPr marL="573088" indent="-573088">
              <a:lnSpc>
                <a:spcPct val="115000"/>
              </a:lnSpc>
              <a:spcBef>
                <a:spcPct val="0"/>
              </a:spcBef>
              <a:buClr>
                <a:srgbClr val="0070C0"/>
              </a:buClr>
              <a:buNone/>
            </a:pPr>
            <a:r>
              <a:rPr lang="en-US" sz="1000" dirty="0">
                <a:solidFill>
                  <a:srgbClr val="0070C0"/>
                </a:solidFill>
                <a:latin typeface="Garamond" panose="02020404030301010803" pitchFamily="18" charset="0"/>
              </a:rPr>
              <a:t>	</a:t>
            </a:r>
            <a:endParaRPr lang="en-US" sz="2400" b="1" dirty="0">
              <a:solidFill>
                <a:srgbClr val="0070C0"/>
              </a:solidFill>
              <a:latin typeface="Garamond" panose="02020404030301010803" pitchFamily="18" charset="0"/>
            </a:endParaRPr>
          </a:p>
          <a:p>
            <a:pPr marL="573088" indent="-573088">
              <a:lnSpc>
                <a:spcPct val="115000"/>
              </a:lnSpc>
              <a:spcBef>
                <a:spcPct val="0"/>
              </a:spcBef>
              <a:buClr>
                <a:srgbClr val="0070C0"/>
              </a:buClr>
              <a:buFont typeface="Wingdings" pitchFamily="2" charset="2"/>
              <a:buNone/>
            </a:pPr>
            <a:endParaRPr lang="en-US" sz="2400" dirty="0">
              <a:latin typeface="Garamond" panose="02020404030301010803" pitchFamily="18" charset="0"/>
            </a:endParaRPr>
          </a:p>
        </p:txBody>
      </p:sp>
    </p:spTree>
    <p:extLst>
      <p:ext uri="{BB962C8B-B14F-4D97-AF65-F5344CB8AC3E}">
        <p14:creationId xmlns:p14="http://schemas.microsoft.com/office/powerpoint/2010/main" val="2197019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44"/>
            <a:ext cx="8229600" cy="825436"/>
          </a:xfrm>
        </p:spPr>
        <p:txBody>
          <a:bodyPr>
            <a:normAutofit/>
          </a:bodyPr>
          <a:lstStyle/>
          <a:p>
            <a:r>
              <a:rPr lang="en-US" b="1" dirty="0" smtClean="0">
                <a:solidFill>
                  <a:srgbClr val="0089BB"/>
                </a:solidFill>
                <a:latin typeface="Garamond" panose="02020404030301010803" pitchFamily="18" charset="0"/>
                <a:cs typeface="Museo Slab 500"/>
              </a:rPr>
              <a:t>CHAP History</a:t>
            </a:r>
            <a:endParaRPr lang="en-US" b="1" dirty="0">
              <a:latin typeface="Garamond" panose="02020404030301010803" pitchFamily="18" charset="0"/>
            </a:endParaRPr>
          </a:p>
        </p:txBody>
      </p:sp>
      <p:sp>
        <p:nvSpPr>
          <p:cNvPr id="3" name="Content Placeholder 2"/>
          <p:cNvSpPr>
            <a:spLocks noGrp="1"/>
          </p:cNvSpPr>
          <p:nvPr>
            <p:ph idx="1"/>
          </p:nvPr>
        </p:nvSpPr>
        <p:spPr>
          <a:xfrm>
            <a:off x="81260" y="587829"/>
            <a:ext cx="8958237" cy="5577839"/>
          </a:xfrm>
        </p:spPr>
        <p:txBody>
          <a:bodyPr>
            <a:noAutofit/>
          </a:bodyPr>
          <a:lstStyle/>
          <a:p>
            <a:pPr>
              <a:lnSpc>
                <a:spcPct val="115000"/>
              </a:lnSpc>
              <a:spcBef>
                <a:spcPct val="0"/>
              </a:spcBef>
              <a:buClr>
                <a:srgbClr val="0070C0"/>
              </a:buClr>
              <a:buFont typeface="Wingdings" panose="05000000000000000000" pitchFamily="2" charset="2"/>
              <a:buChar char="v"/>
            </a:pPr>
            <a:r>
              <a:rPr lang="en-US" sz="2800" b="1" dirty="0" smtClean="0">
                <a:latin typeface="Garamond" panose="02020404030301010803" pitchFamily="18" charset="0"/>
              </a:rPr>
              <a:t>1998  </a:t>
            </a:r>
            <a:r>
              <a:rPr lang="en-US" sz="2800" dirty="0" smtClean="0">
                <a:latin typeface="Garamond" panose="02020404030301010803" pitchFamily="18" charset="0"/>
              </a:rPr>
              <a:t>Alaska </a:t>
            </a:r>
            <a:r>
              <a:rPr lang="en-US" sz="2800" dirty="0">
                <a:latin typeface="Garamond" panose="02020404030301010803" pitchFamily="18" charset="0"/>
              </a:rPr>
              <a:t>Area Director appoints a CHAP Certification Board (CHAPCB) with a majority of tribal representatives. CHAPCB Standards and Procedures adopted and CHA/Ps formally </a:t>
            </a:r>
            <a:r>
              <a:rPr lang="en-US" sz="2800" dirty="0" smtClean="0">
                <a:latin typeface="Garamond" panose="02020404030301010803" pitchFamily="18" charset="0"/>
              </a:rPr>
              <a:t>certified.</a:t>
            </a:r>
          </a:p>
          <a:p>
            <a:pPr>
              <a:lnSpc>
                <a:spcPct val="105000"/>
              </a:lnSpc>
              <a:spcBef>
                <a:spcPct val="0"/>
              </a:spcBef>
              <a:buClr>
                <a:srgbClr val="0070C0"/>
              </a:buClr>
              <a:buFont typeface="Wingdings" panose="05000000000000000000" pitchFamily="2" charset="2"/>
              <a:buChar char="v"/>
            </a:pPr>
            <a:r>
              <a:rPr lang="en-US" sz="2800" b="1" dirty="0">
                <a:latin typeface="Garamond" panose="02020404030301010803" pitchFamily="18" charset="0"/>
              </a:rPr>
              <a:t>2002  </a:t>
            </a:r>
            <a:r>
              <a:rPr lang="en-US" sz="2800" dirty="0">
                <a:latin typeface="Garamond" panose="02020404030301010803" pitchFamily="18" charset="0"/>
              </a:rPr>
              <a:t>Standards amended to address dental health aides (including </a:t>
            </a:r>
            <a:r>
              <a:rPr lang="en-US" sz="2800" dirty="0" err="1">
                <a:latin typeface="Garamond" panose="02020404030301010803" pitchFamily="18" charset="0"/>
              </a:rPr>
              <a:t>threrapists</a:t>
            </a:r>
            <a:r>
              <a:rPr lang="en-US" sz="2800" dirty="0" smtClean="0">
                <a:latin typeface="Garamond" panose="02020404030301010803" pitchFamily="18" charset="0"/>
              </a:rPr>
              <a:t>).</a:t>
            </a:r>
            <a:endParaRPr lang="en-US" sz="2800" dirty="0">
              <a:latin typeface="Garamond" panose="02020404030301010803" pitchFamily="18" charset="0"/>
            </a:endParaRPr>
          </a:p>
          <a:p>
            <a:pPr>
              <a:lnSpc>
                <a:spcPct val="115000"/>
              </a:lnSpc>
              <a:spcBef>
                <a:spcPct val="0"/>
              </a:spcBef>
              <a:buClr>
                <a:srgbClr val="0070C0"/>
              </a:buClr>
              <a:buFont typeface="Wingdings" panose="05000000000000000000" pitchFamily="2" charset="2"/>
              <a:buChar char="v"/>
            </a:pPr>
            <a:r>
              <a:rPr lang="en-US" sz="2800" b="1" dirty="0" smtClean="0">
                <a:latin typeface="Garamond" panose="02020404030301010803" pitchFamily="18" charset="0"/>
              </a:rPr>
              <a:t>2005  </a:t>
            </a:r>
            <a:r>
              <a:rPr lang="en-US" sz="2800" dirty="0" smtClean="0">
                <a:latin typeface="Garamond" panose="02020404030301010803" pitchFamily="18" charset="0"/>
              </a:rPr>
              <a:t>First Dental </a:t>
            </a:r>
            <a:r>
              <a:rPr lang="en-US" sz="2800" dirty="0">
                <a:latin typeface="Garamond" panose="02020404030301010803" pitchFamily="18" charset="0"/>
              </a:rPr>
              <a:t>Health Aides </a:t>
            </a:r>
            <a:r>
              <a:rPr lang="en-US" sz="2800" dirty="0" smtClean="0">
                <a:latin typeface="Garamond" panose="02020404030301010803" pitchFamily="18" charset="0"/>
              </a:rPr>
              <a:t>Certified</a:t>
            </a:r>
          </a:p>
          <a:p>
            <a:pPr>
              <a:lnSpc>
                <a:spcPct val="115000"/>
              </a:lnSpc>
              <a:spcBef>
                <a:spcPct val="0"/>
              </a:spcBef>
              <a:buClr>
                <a:srgbClr val="0070C0"/>
              </a:buClr>
              <a:buFont typeface="Wingdings" panose="05000000000000000000" pitchFamily="2" charset="2"/>
              <a:buChar char="v"/>
            </a:pPr>
            <a:r>
              <a:rPr lang="en-US" sz="2800" b="1" dirty="0">
                <a:latin typeface="Garamond" panose="02020404030301010803" pitchFamily="18" charset="0"/>
              </a:rPr>
              <a:t>2008</a:t>
            </a:r>
            <a:r>
              <a:rPr lang="en-US" sz="2800" dirty="0">
                <a:latin typeface="Garamond" panose="02020404030301010803" pitchFamily="18" charset="0"/>
              </a:rPr>
              <a:t>  </a:t>
            </a:r>
            <a:r>
              <a:rPr lang="en-US" sz="2800" dirty="0" smtClean="0">
                <a:latin typeface="Garamond" panose="02020404030301010803" pitchFamily="18" charset="0"/>
              </a:rPr>
              <a:t>Standards </a:t>
            </a:r>
            <a:r>
              <a:rPr lang="en-US" sz="2800" dirty="0">
                <a:latin typeface="Garamond" panose="02020404030301010803" pitchFamily="18" charset="0"/>
              </a:rPr>
              <a:t>amended to address behavioral health aides/practitioners</a:t>
            </a:r>
          </a:p>
          <a:p>
            <a:pPr>
              <a:lnSpc>
                <a:spcPct val="115000"/>
              </a:lnSpc>
              <a:spcBef>
                <a:spcPct val="0"/>
              </a:spcBef>
              <a:buClr>
                <a:srgbClr val="0070C0"/>
              </a:buClr>
              <a:buFont typeface="Wingdings" panose="05000000000000000000" pitchFamily="2" charset="2"/>
              <a:buChar char="v"/>
            </a:pPr>
            <a:r>
              <a:rPr lang="en-US" sz="2800" b="1" dirty="0" smtClean="0">
                <a:latin typeface="Garamond" panose="02020404030301010803" pitchFamily="18" charset="0"/>
              </a:rPr>
              <a:t>2009  </a:t>
            </a:r>
            <a:r>
              <a:rPr lang="en-US" sz="2800" dirty="0" smtClean="0">
                <a:latin typeface="Garamond" panose="02020404030301010803" pitchFamily="18" charset="0"/>
              </a:rPr>
              <a:t>First Behavioral </a:t>
            </a:r>
            <a:r>
              <a:rPr lang="en-US" sz="2800" dirty="0">
                <a:latin typeface="Garamond" panose="02020404030301010803" pitchFamily="18" charset="0"/>
              </a:rPr>
              <a:t>Health Aides </a:t>
            </a:r>
            <a:r>
              <a:rPr lang="en-US" sz="2800" dirty="0" smtClean="0">
                <a:latin typeface="Garamond" panose="02020404030301010803" pitchFamily="18" charset="0"/>
              </a:rPr>
              <a:t>Certified</a:t>
            </a:r>
          </a:p>
          <a:p>
            <a:pPr marL="573088" indent="-573088">
              <a:lnSpc>
                <a:spcPct val="115000"/>
              </a:lnSpc>
              <a:spcBef>
                <a:spcPct val="0"/>
              </a:spcBef>
              <a:buClr>
                <a:srgbClr val="0070C0"/>
              </a:buClr>
              <a:buNone/>
            </a:pPr>
            <a:endParaRPr lang="en-US" sz="1800" dirty="0">
              <a:latin typeface="Garamond" panose="02020404030301010803" pitchFamily="18" charset="0"/>
            </a:endParaRPr>
          </a:p>
          <a:p>
            <a:pPr marL="573088" indent="-573088">
              <a:lnSpc>
                <a:spcPct val="115000"/>
              </a:lnSpc>
              <a:spcBef>
                <a:spcPct val="0"/>
              </a:spcBef>
              <a:buClr>
                <a:srgbClr val="0070C0"/>
              </a:buClr>
              <a:buFont typeface="Wingdings" pitchFamily="2" charset="2"/>
              <a:buAutoNum type="arabicPlain" startAt="2013"/>
            </a:pPr>
            <a:endParaRPr lang="en-US" sz="1000" dirty="0" smtClean="0">
              <a:solidFill>
                <a:srgbClr val="0070C0"/>
              </a:solidFill>
              <a:latin typeface="Garamond" panose="02020404030301010803" pitchFamily="18" charset="0"/>
            </a:endParaRPr>
          </a:p>
          <a:p>
            <a:pPr marL="573088" indent="-573088">
              <a:lnSpc>
                <a:spcPct val="115000"/>
              </a:lnSpc>
              <a:spcBef>
                <a:spcPct val="0"/>
              </a:spcBef>
              <a:buClr>
                <a:srgbClr val="0070C0"/>
              </a:buClr>
              <a:buNone/>
            </a:pPr>
            <a:r>
              <a:rPr lang="en-US" sz="1000" dirty="0">
                <a:solidFill>
                  <a:srgbClr val="0070C0"/>
                </a:solidFill>
                <a:latin typeface="Garamond" panose="02020404030301010803" pitchFamily="18" charset="0"/>
              </a:rPr>
              <a:t>	</a:t>
            </a:r>
            <a:endParaRPr lang="en-US" sz="2400" b="1" dirty="0">
              <a:solidFill>
                <a:srgbClr val="0070C0"/>
              </a:solidFill>
              <a:latin typeface="Garamond" panose="02020404030301010803" pitchFamily="18" charset="0"/>
            </a:endParaRPr>
          </a:p>
          <a:p>
            <a:pPr marL="573088" indent="-573088">
              <a:lnSpc>
                <a:spcPct val="115000"/>
              </a:lnSpc>
              <a:spcBef>
                <a:spcPct val="0"/>
              </a:spcBef>
              <a:buClr>
                <a:srgbClr val="0070C0"/>
              </a:buClr>
              <a:buFont typeface="Wingdings" pitchFamily="2" charset="2"/>
              <a:buNone/>
            </a:pPr>
            <a:endParaRPr lang="en-US" sz="2400" dirty="0">
              <a:latin typeface="Garamond" panose="02020404030301010803" pitchFamily="18" charset="0"/>
            </a:endParaRPr>
          </a:p>
        </p:txBody>
      </p:sp>
    </p:spTree>
    <p:extLst>
      <p:ext uri="{BB962C8B-B14F-4D97-AF65-F5344CB8AC3E}">
        <p14:creationId xmlns:p14="http://schemas.microsoft.com/office/powerpoint/2010/main" val="2413452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9498"/>
          </a:xfrm>
        </p:spPr>
        <p:txBody>
          <a:bodyPr>
            <a:noAutofit/>
          </a:bodyPr>
          <a:lstStyle/>
          <a:p>
            <a:r>
              <a:rPr lang="en-US" sz="6600" b="1" dirty="0" smtClean="0">
                <a:solidFill>
                  <a:srgbClr val="0089BB"/>
                </a:solidFill>
                <a:latin typeface="Garamond" panose="02020404030301010803" pitchFamily="18" charset="0"/>
                <a:cs typeface="Museo Slab 500"/>
              </a:rPr>
              <a:t>Certification</a:t>
            </a:r>
            <a:endParaRPr lang="en-US" sz="6600" b="1" dirty="0">
              <a:latin typeface="Garamond" panose="02020404030301010803" pitchFamily="18" charset="0"/>
            </a:endParaRPr>
          </a:p>
        </p:txBody>
      </p:sp>
      <p:sp>
        <p:nvSpPr>
          <p:cNvPr id="3" name="Content Placeholder 2"/>
          <p:cNvSpPr>
            <a:spLocks noGrp="1"/>
          </p:cNvSpPr>
          <p:nvPr>
            <p:ph idx="1"/>
          </p:nvPr>
        </p:nvSpPr>
        <p:spPr>
          <a:xfrm>
            <a:off x="571995" y="1089497"/>
            <a:ext cx="8114805" cy="4582951"/>
          </a:xfrm>
        </p:spPr>
        <p:txBody>
          <a:bodyPr>
            <a:normAutofit fontScale="92500" lnSpcReduction="20000"/>
          </a:bodyPr>
          <a:lstStyle/>
          <a:p>
            <a:pPr marL="0" indent="0">
              <a:lnSpc>
                <a:spcPct val="80000"/>
              </a:lnSpc>
              <a:buClr>
                <a:schemeClr val="tx2"/>
              </a:buClr>
              <a:buNone/>
            </a:pPr>
            <a:r>
              <a:rPr lang="en-US" sz="3900" b="1" dirty="0">
                <a:latin typeface="Garamond" panose="02020404030301010803" pitchFamily="18" charset="0"/>
              </a:rPr>
              <a:t>CHAP Certification Board</a:t>
            </a:r>
          </a:p>
          <a:p>
            <a:pPr marL="684212" lvl="3" indent="0">
              <a:lnSpc>
                <a:spcPct val="80000"/>
              </a:lnSpc>
              <a:buClr>
                <a:schemeClr val="tx2"/>
              </a:buClr>
              <a:buSzPct val="70000"/>
              <a:buNone/>
            </a:pPr>
            <a:r>
              <a:rPr lang="en-US" sz="3000" dirty="0">
                <a:latin typeface="Garamond" panose="02020404030301010803" pitchFamily="18" charset="0"/>
              </a:rPr>
              <a:t>Federal Authority, </a:t>
            </a:r>
            <a:r>
              <a:rPr lang="en-US" sz="3000" dirty="0" smtClean="0">
                <a:latin typeface="Garamond" panose="02020404030301010803" pitchFamily="18" charset="0"/>
              </a:rPr>
              <a:t>12 </a:t>
            </a:r>
            <a:r>
              <a:rPr lang="en-US" sz="3000" dirty="0">
                <a:latin typeface="Garamond" panose="02020404030301010803" pitchFamily="18" charset="0"/>
              </a:rPr>
              <a:t>members </a:t>
            </a:r>
          </a:p>
          <a:p>
            <a:pPr marL="0" indent="0">
              <a:lnSpc>
                <a:spcPct val="80000"/>
              </a:lnSpc>
              <a:buClr>
                <a:schemeClr val="tx2"/>
              </a:buClr>
              <a:buNone/>
            </a:pPr>
            <a:endParaRPr lang="en-US" sz="3900" dirty="0">
              <a:latin typeface="Garamond" panose="02020404030301010803" pitchFamily="18" charset="0"/>
            </a:endParaRPr>
          </a:p>
          <a:p>
            <a:pPr marL="0" indent="0">
              <a:lnSpc>
                <a:spcPct val="80000"/>
              </a:lnSpc>
              <a:buClr>
                <a:schemeClr val="tx2"/>
              </a:buClr>
              <a:buNone/>
            </a:pPr>
            <a:r>
              <a:rPr lang="en-US" sz="3900" b="1" dirty="0" smtClean="0">
                <a:latin typeface="Garamond" panose="02020404030301010803" pitchFamily="18" charset="0"/>
              </a:rPr>
              <a:t>Standards and Procedures</a:t>
            </a:r>
            <a:endParaRPr lang="en-US" sz="3900" b="1" dirty="0">
              <a:latin typeface="Garamond" panose="02020404030301010803" pitchFamily="18" charset="0"/>
            </a:endParaRPr>
          </a:p>
          <a:p>
            <a:pPr marL="684212" lvl="3" indent="0">
              <a:lnSpc>
                <a:spcPct val="80000"/>
              </a:lnSpc>
              <a:buClr>
                <a:schemeClr val="tx2"/>
              </a:buClr>
              <a:buSzPct val="70000"/>
              <a:buNone/>
            </a:pPr>
            <a:r>
              <a:rPr lang="en-US" sz="3000" dirty="0" smtClean="0">
                <a:latin typeface="Garamond" panose="02020404030301010803" pitchFamily="18" charset="0"/>
              </a:rPr>
              <a:t>Individuals, Training Centers, Curricula</a:t>
            </a:r>
            <a:endParaRPr lang="en-US" sz="3000" dirty="0">
              <a:latin typeface="Garamond" panose="02020404030301010803" pitchFamily="18" charset="0"/>
            </a:endParaRPr>
          </a:p>
          <a:p>
            <a:pPr marL="0" indent="0">
              <a:lnSpc>
                <a:spcPct val="80000"/>
              </a:lnSpc>
              <a:buClr>
                <a:schemeClr val="tx2"/>
              </a:buClr>
              <a:buNone/>
            </a:pPr>
            <a:endParaRPr lang="en-US" sz="3900" dirty="0">
              <a:latin typeface="Garamond" panose="02020404030301010803" pitchFamily="18" charset="0"/>
            </a:endParaRPr>
          </a:p>
          <a:p>
            <a:pPr marL="0" indent="0">
              <a:lnSpc>
                <a:spcPct val="80000"/>
              </a:lnSpc>
              <a:buClr>
                <a:schemeClr val="tx2"/>
              </a:buClr>
              <a:buNone/>
            </a:pPr>
            <a:r>
              <a:rPr lang="en-US" sz="3900" b="1" dirty="0" smtClean="0">
                <a:latin typeface="Garamond" panose="02020404030301010803" pitchFamily="18" charset="0"/>
              </a:rPr>
              <a:t>511 </a:t>
            </a:r>
            <a:r>
              <a:rPr lang="en-US" sz="3900" b="1" dirty="0">
                <a:latin typeface="Garamond" panose="02020404030301010803" pitchFamily="18" charset="0"/>
              </a:rPr>
              <a:t>individuals </a:t>
            </a:r>
            <a:r>
              <a:rPr lang="en-US" sz="3900" b="1" dirty="0" smtClean="0">
                <a:latin typeface="Garamond" panose="02020404030301010803" pitchFamily="18" charset="0"/>
              </a:rPr>
              <a:t>certified </a:t>
            </a:r>
            <a:r>
              <a:rPr lang="en-US" sz="3900" dirty="0" smtClean="0">
                <a:latin typeface="Garamond" panose="02020404030301010803" pitchFamily="18" charset="0"/>
              </a:rPr>
              <a:t>(12/2018)</a:t>
            </a:r>
            <a:endParaRPr lang="en-US" sz="3900" dirty="0">
              <a:latin typeface="Garamond" panose="02020404030301010803" pitchFamily="18" charset="0"/>
            </a:endParaRPr>
          </a:p>
          <a:p>
            <a:pPr marL="738187" lvl="3" indent="0">
              <a:lnSpc>
                <a:spcPct val="80000"/>
              </a:lnSpc>
              <a:spcAft>
                <a:spcPts val="1000"/>
              </a:spcAft>
              <a:buClr>
                <a:schemeClr val="tx2"/>
              </a:buClr>
              <a:buSzPct val="70000"/>
              <a:buNone/>
            </a:pPr>
            <a:r>
              <a:rPr lang="en-US" sz="3000" dirty="0" smtClean="0">
                <a:latin typeface="Garamond" panose="02020404030301010803" pitchFamily="18" charset="0"/>
              </a:rPr>
              <a:t>405 CHA/Ps certified</a:t>
            </a:r>
          </a:p>
          <a:p>
            <a:pPr marL="738187" lvl="3" indent="0">
              <a:lnSpc>
                <a:spcPct val="80000"/>
              </a:lnSpc>
              <a:spcAft>
                <a:spcPts val="1000"/>
              </a:spcAft>
              <a:buClr>
                <a:schemeClr val="tx2"/>
              </a:buClr>
              <a:buSzPct val="70000"/>
              <a:buNone/>
            </a:pPr>
            <a:r>
              <a:rPr lang="en-US" sz="3000" dirty="0" smtClean="0">
                <a:latin typeface="Garamond" panose="02020404030301010803" pitchFamily="18" charset="0"/>
              </a:rPr>
              <a:t>52 </a:t>
            </a:r>
            <a:r>
              <a:rPr lang="en-US" sz="3000" dirty="0">
                <a:latin typeface="Garamond" panose="02020404030301010803" pitchFamily="18" charset="0"/>
              </a:rPr>
              <a:t>Dental Health Aides certified</a:t>
            </a:r>
          </a:p>
          <a:p>
            <a:pPr marL="738187" lvl="3" indent="0">
              <a:lnSpc>
                <a:spcPct val="80000"/>
              </a:lnSpc>
              <a:buClr>
                <a:schemeClr val="tx2"/>
              </a:buClr>
              <a:buSzPct val="70000"/>
              <a:buNone/>
            </a:pPr>
            <a:r>
              <a:rPr lang="en-US" sz="3000" dirty="0" smtClean="0">
                <a:latin typeface="Garamond" panose="02020404030301010803" pitchFamily="18" charset="0"/>
              </a:rPr>
              <a:t>54 </a:t>
            </a:r>
            <a:r>
              <a:rPr lang="en-US" sz="3000" dirty="0">
                <a:latin typeface="Garamond" panose="02020404030301010803" pitchFamily="18" charset="0"/>
              </a:rPr>
              <a:t>Behavioral Health Aides certified</a:t>
            </a:r>
          </a:p>
          <a:p>
            <a:pPr marL="0" indent="0">
              <a:buNone/>
            </a:pPr>
            <a:endParaRPr lang="en-US" dirty="0"/>
          </a:p>
        </p:txBody>
      </p:sp>
    </p:spTree>
    <p:extLst>
      <p:ext uri="{BB962C8B-B14F-4D97-AF65-F5344CB8AC3E}">
        <p14:creationId xmlns:p14="http://schemas.microsoft.com/office/powerpoint/2010/main" val="743964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solidFill>
                  <a:srgbClr val="0089BB"/>
                </a:solidFill>
                <a:latin typeface="Garamond" panose="02020404030301010803" pitchFamily="18" charset="0"/>
              </a:rPr>
              <a:t>Health Aide Program Key Components</a:t>
            </a:r>
            <a:endParaRPr lang="en-US" sz="4800" b="1" dirty="0">
              <a:solidFill>
                <a:srgbClr val="0089BB"/>
              </a:solidFill>
              <a:latin typeface="Garamond" panose="02020404030301010803" pitchFamily="18" charset="0"/>
            </a:endParaRPr>
          </a:p>
        </p:txBody>
      </p:sp>
      <p:sp>
        <p:nvSpPr>
          <p:cNvPr id="3" name="Content Placeholder 2"/>
          <p:cNvSpPr>
            <a:spLocks noGrp="1"/>
          </p:cNvSpPr>
          <p:nvPr>
            <p:ph idx="1"/>
          </p:nvPr>
        </p:nvSpPr>
        <p:spPr>
          <a:xfrm>
            <a:off x="457200" y="1417638"/>
            <a:ext cx="3985491" cy="4708525"/>
          </a:xfrm>
        </p:spPr>
        <p:txBody>
          <a:bodyPr>
            <a:normAutofit/>
          </a:bodyPr>
          <a:lstStyle/>
          <a:p>
            <a:pPr>
              <a:buClr>
                <a:srgbClr val="0070C0"/>
              </a:buClr>
              <a:buFont typeface="Wingdings" panose="05000000000000000000" pitchFamily="2" charset="2"/>
              <a:buChar char="v"/>
              <a:tabLst>
                <a:tab pos="628650" algn="l"/>
              </a:tabLst>
            </a:pPr>
            <a:r>
              <a:rPr lang="en-US" b="1" dirty="0" smtClean="0">
                <a:latin typeface="Garamond" panose="02020404030301010803" pitchFamily="18" charset="0"/>
              </a:rPr>
              <a:t>Community’s Role in Selection</a:t>
            </a:r>
          </a:p>
          <a:p>
            <a:pPr>
              <a:buClr>
                <a:srgbClr val="0070C0"/>
              </a:buClr>
              <a:buFont typeface="Wingdings" panose="05000000000000000000" pitchFamily="2" charset="2"/>
              <a:buChar char="v"/>
              <a:tabLst>
                <a:tab pos="628650" algn="l"/>
              </a:tabLst>
            </a:pPr>
            <a:r>
              <a:rPr lang="en-US" b="1" dirty="0" smtClean="0">
                <a:latin typeface="Garamond" panose="02020404030301010803" pitchFamily="18" charset="0"/>
              </a:rPr>
              <a:t>Culturally Competent Care and Curriculum</a:t>
            </a:r>
          </a:p>
          <a:p>
            <a:pPr>
              <a:buClr>
                <a:srgbClr val="0070C0"/>
              </a:buClr>
              <a:buFont typeface="Wingdings" panose="05000000000000000000" pitchFamily="2" charset="2"/>
              <a:buChar char="v"/>
              <a:tabLst>
                <a:tab pos="628650" algn="l"/>
              </a:tabLst>
            </a:pPr>
            <a:r>
              <a:rPr lang="en-US" b="1" dirty="0" smtClean="0">
                <a:latin typeface="Garamond" panose="02020404030301010803" pitchFamily="18" charset="0"/>
              </a:rPr>
              <a:t>Competency base curriculum</a:t>
            </a:r>
          </a:p>
          <a:p>
            <a:pPr>
              <a:buClr>
                <a:srgbClr val="0070C0"/>
              </a:buClr>
              <a:buFont typeface="Wingdings" panose="05000000000000000000" pitchFamily="2" charset="2"/>
              <a:buChar char="v"/>
              <a:tabLst>
                <a:tab pos="628650" algn="l"/>
              </a:tabLst>
            </a:pPr>
            <a:r>
              <a:rPr lang="en-US" b="1" dirty="0" smtClean="0">
                <a:latin typeface="Garamond" panose="02020404030301010803" pitchFamily="18" charset="0"/>
              </a:rPr>
              <a:t>Part of a team</a:t>
            </a:r>
          </a:p>
          <a:p>
            <a:pPr>
              <a:buClr>
                <a:srgbClr val="0070C0"/>
              </a:buClr>
              <a:buFont typeface="Wingdings" panose="05000000000000000000" pitchFamily="2" charset="2"/>
              <a:buChar char="v"/>
              <a:tabLst>
                <a:tab pos="628650" algn="l"/>
              </a:tabLst>
            </a:pPr>
            <a:endParaRPr lang="en-US" sz="2800" b="1" dirty="0" smtClean="0">
              <a:latin typeface="Garamond" panose="02020404030301010803" pitchFamily="18" charset="0"/>
            </a:endParaRPr>
          </a:p>
          <a:p>
            <a:pPr>
              <a:buClr>
                <a:srgbClr val="0070C0"/>
              </a:buClr>
              <a:buFont typeface="Wingdings" panose="05000000000000000000" pitchFamily="2" charset="2"/>
              <a:buChar char="v"/>
              <a:tabLst>
                <a:tab pos="628650" algn="l"/>
              </a:tabLst>
            </a:pPr>
            <a:endParaRPr lang="en-US" sz="2800" b="1" dirty="0">
              <a:latin typeface="Garamond" panose="02020404030301010803" pitchFamily="18" charset="0"/>
            </a:endParaRPr>
          </a:p>
        </p:txBody>
      </p:sp>
      <p:pic>
        <p:nvPicPr>
          <p:cNvPr id="4" name="Picture 4" descr="Gambell mt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74317" y="1681018"/>
            <a:ext cx="3788658" cy="2549093"/>
          </a:xfrm>
          <a:prstGeom prst="rect">
            <a:avLst/>
          </a:prstGeom>
          <a:ln w="28575" cap="sq" cmpd="thickThin">
            <a:solidFill>
              <a:srgbClr val="0089BB"/>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97600" y="3796124"/>
            <a:ext cx="1126836" cy="369332"/>
          </a:xfrm>
          <a:prstGeom prst="rect">
            <a:avLst/>
          </a:prstGeom>
          <a:noFill/>
        </p:spPr>
        <p:txBody>
          <a:bodyPr wrap="square" rtlCol="0">
            <a:spAutoFit/>
          </a:bodyPr>
          <a:lstStyle/>
          <a:p>
            <a:r>
              <a:rPr lang="en-US" dirty="0" smtClean="0">
                <a:solidFill>
                  <a:srgbClr val="FFC000"/>
                </a:solidFill>
              </a:rPr>
              <a:t>Gambell</a:t>
            </a:r>
            <a:endParaRPr lang="en-US" dirty="0">
              <a:solidFill>
                <a:srgbClr val="FFC000"/>
              </a:solidFill>
            </a:endParaRPr>
          </a:p>
        </p:txBody>
      </p:sp>
    </p:spTree>
    <p:extLst>
      <p:ext uri="{BB962C8B-B14F-4D97-AF65-F5344CB8AC3E}">
        <p14:creationId xmlns:p14="http://schemas.microsoft.com/office/powerpoint/2010/main" val="2556534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pPr algn="l"/>
            <a:r>
              <a:rPr lang="en-US" sz="3600" b="1" dirty="0" smtClean="0">
                <a:solidFill>
                  <a:srgbClr val="0089BB"/>
                </a:solidFill>
                <a:latin typeface="Garamond" panose="02020404030301010803" pitchFamily="18" charset="0"/>
                <a:cs typeface="Museo Slab 500"/>
              </a:rPr>
              <a:t>Community Health Aides and</a:t>
            </a:r>
            <a:br>
              <a:rPr lang="en-US" sz="3600" b="1" dirty="0" smtClean="0">
                <a:solidFill>
                  <a:srgbClr val="0089BB"/>
                </a:solidFill>
                <a:latin typeface="Garamond" panose="02020404030301010803" pitchFamily="18" charset="0"/>
                <a:cs typeface="Museo Slab 500"/>
              </a:rPr>
            </a:br>
            <a:r>
              <a:rPr lang="en-US" sz="3600" b="1" dirty="0" smtClean="0">
                <a:solidFill>
                  <a:srgbClr val="0089BB"/>
                </a:solidFill>
                <a:latin typeface="Garamond" panose="02020404030301010803" pitchFamily="18" charset="0"/>
                <a:cs typeface="Museo Slab 500"/>
              </a:rPr>
              <a:t>Community Health Practitioners (CHA/Ps</a:t>
            </a:r>
            <a:r>
              <a:rPr lang="en-US" sz="3600" dirty="0" smtClean="0">
                <a:solidFill>
                  <a:srgbClr val="0089BB"/>
                </a:solidFill>
                <a:latin typeface="Museo Slab 500"/>
                <a:cs typeface="Museo Slab 500"/>
              </a:rPr>
              <a:t>)</a:t>
            </a:r>
            <a:endParaRPr lang="en-US" sz="3600" dirty="0"/>
          </a:p>
        </p:txBody>
      </p:sp>
      <p:sp>
        <p:nvSpPr>
          <p:cNvPr id="3" name="Content Placeholder 2"/>
          <p:cNvSpPr>
            <a:spLocks noGrp="1"/>
          </p:cNvSpPr>
          <p:nvPr>
            <p:ph idx="1"/>
          </p:nvPr>
        </p:nvSpPr>
        <p:spPr>
          <a:xfrm>
            <a:off x="4166312" y="1206230"/>
            <a:ext cx="4977688" cy="4776769"/>
          </a:xfrm>
        </p:spPr>
        <p:txBody>
          <a:bodyPr>
            <a:noAutofit/>
          </a:bodyPr>
          <a:lstStyle/>
          <a:p>
            <a:pPr marL="454025">
              <a:buClr>
                <a:srgbClr val="0070C0"/>
              </a:buClr>
              <a:buFont typeface="Wingdings" panose="05000000000000000000" pitchFamily="2" charset="2"/>
              <a:buChar char="v"/>
            </a:pPr>
            <a:r>
              <a:rPr lang="en-US" sz="2400" b="1" dirty="0">
                <a:latin typeface="Garamond" panose="02020404030301010803" pitchFamily="18" charset="0"/>
              </a:rPr>
              <a:t>Local people</a:t>
            </a:r>
          </a:p>
          <a:p>
            <a:pPr marL="454025">
              <a:buClr>
                <a:srgbClr val="0070C0"/>
              </a:buClr>
              <a:buFont typeface="Wingdings" panose="05000000000000000000" pitchFamily="2" charset="2"/>
              <a:buChar char="v"/>
            </a:pPr>
            <a:r>
              <a:rPr lang="en-US" sz="2400" b="1" dirty="0">
                <a:latin typeface="Garamond" panose="02020404030301010803" pitchFamily="18" charset="0"/>
              </a:rPr>
              <a:t>Initially described as “the eyes, ears and hands of the physician” </a:t>
            </a:r>
          </a:p>
          <a:p>
            <a:pPr marL="454025">
              <a:buClr>
                <a:srgbClr val="0070C0"/>
              </a:buClr>
              <a:buFont typeface="Wingdings" panose="05000000000000000000" pitchFamily="2" charset="2"/>
              <a:buChar char="v"/>
            </a:pPr>
            <a:r>
              <a:rPr lang="en-US" sz="2400" b="1" dirty="0" smtClean="0">
                <a:latin typeface="Garamond" panose="02020404030301010803" pitchFamily="18" charset="0"/>
              </a:rPr>
              <a:t>300,000 encounters per year</a:t>
            </a:r>
            <a:endParaRPr lang="en-US" sz="2400" b="1" dirty="0">
              <a:latin typeface="Garamond" panose="02020404030301010803" pitchFamily="18" charset="0"/>
            </a:endParaRPr>
          </a:p>
          <a:p>
            <a:pPr marL="454025">
              <a:buClr>
                <a:srgbClr val="0070C0"/>
              </a:buClr>
              <a:buFont typeface="Wingdings" panose="05000000000000000000" pitchFamily="2" charset="2"/>
              <a:buChar char="v"/>
            </a:pPr>
            <a:r>
              <a:rPr lang="en-US" sz="2400" b="1" dirty="0">
                <a:latin typeface="Garamond" panose="02020404030301010803" pitchFamily="18" charset="0"/>
              </a:rPr>
              <a:t>Includes emergency, acute, chronic, and preventive health components</a:t>
            </a:r>
          </a:p>
          <a:p>
            <a:pPr marL="454025" lvl="1" indent="-342900">
              <a:spcBef>
                <a:spcPts val="800"/>
              </a:spcBef>
              <a:buClr>
                <a:srgbClr val="0070C0"/>
              </a:buClr>
              <a:buFont typeface="Wingdings" panose="05000000000000000000" pitchFamily="2" charset="2"/>
              <a:buChar char="v"/>
            </a:pPr>
            <a:r>
              <a:rPr lang="en-US" sz="2400" b="1" dirty="0" smtClean="0">
                <a:latin typeface="Garamond" panose="02020404030301010803" pitchFamily="18" charset="0"/>
              </a:rPr>
              <a:t>Does </a:t>
            </a:r>
            <a:r>
              <a:rPr lang="en-US" sz="2400" b="1" dirty="0">
                <a:latin typeface="Garamond" panose="02020404030301010803" pitchFamily="18" charset="0"/>
              </a:rPr>
              <a:t>not include differential diagnosis</a:t>
            </a:r>
          </a:p>
          <a:p>
            <a:pPr marL="454025">
              <a:buClr>
                <a:srgbClr val="0070C0"/>
              </a:buClr>
              <a:buFont typeface="Wingdings" panose="05000000000000000000" pitchFamily="2" charset="2"/>
              <a:buChar char="v"/>
            </a:pPr>
            <a:r>
              <a:rPr lang="en-US" sz="2400" b="1" dirty="0">
                <a:latin typeface="Garamond" panose="02020404030301010803" pitchFamily="18" charset="0"/>
              </a:rPr>
              <a:t>Under medical supervision of a licensed physician</a:t>
            </a:r>
          </a:p>
        </p:txBody>
      </p:sp>
      <p:pic>
        <p:nvPicPr>
          <p:cNvPr id="5" name="Picture 8" descr="T:\Familly Med brochure\Fam Med brochure 2012 06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1862" y="2180558"/>
            <a:ext cx="3534450" cy="2650837"/>
          </a:xfrm>
          <a:prstGeom prst="rect">
            <a:avLst/>
          </a:prstGeom>
          <a:ln w="19050">
            <a:solidFill>
              <a:srgbClr val="0089BB"/>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834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0089BB"/>
                </a:solidFill>
                <a:latin typeface="Garamond" panose="02020404030301010803" pitchFamily="18" charset="0"/>
                <a:cs typeface="Museo Slab 500"/>
              </a:rPr>
              <a:t>CHA </a:t>
            </a:r>
            <a:r>
              <a:rPr lang="en-US" sz="5400" b="1" dirty="0" smtClean="0">
                <a:solidFill>
                  <a:srgbClr val="0089BB"/>
                </a:solidFill>
                <a:latin typeface="Garamond" panose="02020404030301010803" pitchFamily="18" charset="0"/>
                <a:cs typeface="Museo Slab 500"/>
              </a:rPr>
              <a:t>Training Centers</a:t>
            </a:r>
            <a:endParaRPr lang="en-US" sz="5400" b="1" dirty="0">
              <a:latin typeface="Garamond" panose="02020404030301010803" pitchFamily="18" charset="0"/>
            </a:endParaRPr>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9706" y="1574686"/>
            <a:ext cx="1552575" cy="1219200"/>
          </a:xfrm>
          <a:prstGeom prst="rect">
            <a:avLst/>
          </a:prstGeom>
          <a:noFill/>
          <a:ln w="1905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82437" y="2599922"/>
            <a:ext cx="1524000" cy="1053806"/>
          </a:xfrm>
          <a:prstGeom prst="rect">
            <a:avLst/>
          </a:prstGeom>
          <a:noFill/>
          <a:ln w="19050" cmpd="tri">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HAT Centre4"/>
          <p:cNvPicPr>
            <a:picLocks noChangeAspect="1" noChangeArrowheads="1"/>
          </p:cNvPicPr>
          <p:nvPr/>
        </p:nvPicPr>
        <p:blipFill rotWithShape="1">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6177744" y="2599922"/>
            <a:ext cx="1522825" cy="1053806"/>
          </a:xfrm>
          <a:prstGeom prst="rect">
            <a:avLst/>
          </a:prstGeom>
          <a:noFill/>
          <a:ln w="19050" cmpd="tri">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HAT Centre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24282" y="1574686"/>
            <a:ext cx="1552575" cy="1177976"/>
          </a:xfrm>
          <a:prstGeom prst="rect">
            <a:avLst/>
          </a:prstGeom>
          <a:noFill/>
          <a:ln w="19050" cap="sq" cmpd="tri">
            <a:solidFill>
              <a:srgbClr val="FFC000"/>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6" descr="PIC00003 copy"/>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398536" y="4538512"/>
            <a:ext cx="3200400" cy="1184900"/>
          </a:xfrm>
          <a:prstGeom prst="rect">
            <a:avLst/>
          </a:prstGeom>
          <a:noFill/>
          <a:ln w="19050" cmpd="tri">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76765" y="1726972"/>
            <a:ext cx="126076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Clr>
                <a:schemeClr val="accent2"/>
              </a:buClr>
              <a:defRPr/>
            </a:pPr>
            <a:r>
              <a:rPr lang="en-US" dirty="0" smtClean="0"/>
              <a:t>ANTHC,</a:t>
            </a:r>
          </a:p>
          <a:p>
            <a:pPr algn="ctr">
              <a:buClr>
                <a:schemeClr val="accent2"/>
              </a:buClr>
              <a:defRPr/>
            </a:pPr>
            <a:r>
              <a:rPr lang="en-US" dirty="0" smtClean="0"/>
              <a:t>Anchorage</a:t>
            </a:r>
            <a:endParaRPr lang="en-US" dirty="0"/>
          </a:p>
        </p:txBody>
      </p:sp>
      <p:sp>
        <p:nvSpPr>
          <p:cNvPr id="13" name="TextBox 12"/>
          <p:cNvSpPr txBox="1"/>
          <p:nvPr/>
        </p:nvSpPr>
        <p:spPr>
          <a:xfrm>
            <a:off x="4606637" y="1740712"/>
            <a:ext cx="223981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Clr>
                <a:schemeClr val="accent2"/>
              </a:buClr>
              <a:defRPr/>
            </a:pPr>
            <a:r>
              <a:rPr lang="en-US" dirty="0"/>
              <a:t>Norton Sound Health</a:t>
            </a:r>
          </a:p>
          <a:p>
            <a:pPr algn="ctr">
              <a:buClr>
                <a:schemeClr val="accent2"/>
              </a:buClr>
              <a:defRPr/>
            </a:pPr>
            <a:r>
              <a:rPr lang="en-US" dirty="0" smtClean="0"/>
              <a:t>Corporation, Nome</a:t>
            </a:r>
            <a:endParaRPr lang="en-US" dirty="0"/>
          </a:p>
        </p:txBody>
      </p:sp>
      <p:sp>
        <p:nvSpPr>
          <p:cNvPr id="14" name="TextBox 13"/>
          <p:cNvSpPr txBox="1"/>
          <p:nvPr/>
        </p:nvSpPr>
        <p:spPr>
          <a:xfrm>
            <a:off x="2276765" y="1726972"/>
            <a:ext cx="167178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Clr>
                <a:schemeClr val="accent2"/>
              </a:buClr>
              <a:defRPr/>
            </a:pPr>
            <a:r>
              <a:rPr lang="en-US" dirty="0" smtClean="0"/>
              <a:t>ANTHC,</a:t>
            </a:r>
          </a:p>
          <a:p>
            <a:pPr algn="ctr">
              <a:buClr>
                <a:schemeClr val="accent2"/>
              </a:buClr>
              <a:defRPr/>
            </a:pPr>
            <a:r>
              <a:rPr lang="en-US" dirty="0" smtClean="0"/>
              <a:t>Anchorage</a:t>
            </a:r>
            <a:endParaRPr lang="en-US" dirty="0"/>
          </a:p>
        </p:txBody>
      </p:sp>
      <p:sp>
        <p:nvSpPr>
          <p:cNvPr id="15" name="TextBox 14"/>
          <p:cNvSpPr txBox="1"/>
          <p:nvPr/>
        </p:nvSpPr>
        <p:spPr>
          <a:xfrm>
            <a:off x="4398082" y="3802373"/>
            <a:ext cx="3200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Clr>
                <a:schemeClr val="accent2"/>
              </a:buClr>
              <a:defRPr/>
            </a:pPr>
            <a:r>
              <a:rPr lang="en-US" dirty="0" smtClean="0"/>
              <a:t>Yukon-Kuskokwim Health</a:t>
            </a:r>
          </a:p>
          <a:p>
            <a:pPr algn="ctr">
              <a:buClr>
                <a:schemeClr val="accent2"/>
              </a:buClr>
              <a:defRPr/>
            </a:pPr>
            <a:r>
              <a:rPr lang="en-US" dirty="0" smtClean="0"/>
              <a:t>Corporation, Bethel</a:t>
            </a:r>
            <a:endParaRPr lang="en-US" dirty="0"/>
          </a:p>
        </p:txBody>
      </p:sp>
      <p:sp>
        <p:nvSpPr>
          <p:cNvPr id="3" name="TextBox 2"/>
          <p:cNvSpPr txBox="1"/>
          <p:nvPr/>
        </p:nvSpPr>
        <p:spPr>
          <a:xfrm>
            <a:off x="578252" y="3731926"/>
            <a:ext cx="2857157" cy="646331"/>
          </a:xfrm>
          <a:prstGeom prst="rect">
            <a:avLst/>
          </a:prstGeom>
          <a:noFill/>
          <a:ln w="28575">
            <a:solidFill>
              <a:schemeClr val="accent1"/>
            </a:solidFill>
          </a:ln>
        </p:spPr>
        <p:txBody>
          <a:bodyPr wrap="square" rtlCol="0">
            <a:spAutoFit/>
          </a:bodyPr>
          <a:lstStyle/>
          <a:p>
            <a:pPr algn="ctr"/>
            <a:r>
              <a:rPr lang="en-US" dirty="0" smtClean="0"/>
              <a:t>Tanana Chiefs Conference, Fairbanks</a:t>
            </a:r>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16116" y="4448704"/>
            <a:ext cx="2046776" cy="1364517"/>
          </a:xfrm>
          <a:prstGeom prst="rect">
            <a:avLst/>
          </a:prstGeom>
          <a:ln w="19050">
            <a:solidFill>
              <a:srgbClr val="FFC000"/>
            </a:solidFill>
          </a:ln>
        </p:spPr>
      </p:pic>
    </p:spTree>
    <p:extLst>
      <p:ext uri="{BB962C8B-B14F-4D97-AF65-F5344CB8AC3E}">
        <p14:creationId xmlns:p14="http://schemas.microsoft.com/office/powerpoint/2010/main" val="181103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33829" y="-232229"/>
            <a:ext cx="8316685" cy="116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000" b="1" dirty="0" smtClean="0">
                <a:solidFill>
                  <a:srgbClr val="0089BB"/>
                </a:solidFill>
                <a:latin typeface="Garamond" panose="02020404030301010803" pitchFamily="18" charset="0"/>
                <a:cs typeface="Arial Bold" pitchFamily="34" charset="0"/>
              </a:rPr>
              <a:t>Types of Dental Health Aides (DHA)</a:t>
            </a:r>
            <a:endParaRPr lang="en-US" altLang="en-US" sz="4000" b="1" dirty="0">
              <a:solidFill>
                <a:srgbClr val="0089BB"/>
              </a:solidFill>
              <a:latin typeface="Garamond" panose="02020404030301010803" pitchFamily="18" charset="0"/>
              <a:cs typeface="Arial Bold" pitchFamily="34" charset="0"/>
            </a:endParaRPr>
          </a:p>
        </p:txBody>
      </p:sp>
      <p:sp>
        <p:nvSpPr>
          <p:cNvPr id="10243" name="Rectangle 3"/>
          <p:cNvSpPr>
            <a:spLocks noChangeArrowheads="1"/>
          </p:cNvSpPr>
          <p:nvPr/>
        </p:nvSpPr>
        <p:spPr bwMode="auto">
          <a:xfrm>
            <a:off x="0" y="696686"/>
            <a:ext cx="4433387" cy="399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SzPct val="90000"/>
              <a:buFont typeface="Arial" panose="020B0604020202020204" pitchFamily="34" charset="0"/>
              <a:buChar char="•"/>
            </a:pPr>
            <a:r>
              <a:rPr lang="en-US" altLang="en-US" sz="2400" b="1" dirty="0">
                <a:latin typeface="Garamond" panose="02020404030301010803" pitchFamily="18" charset="0"/>
              </a:rPr>
              <a:t>Primary DHA </a:t>
            </a:r>
            <a:r>
              <a:rPr lang="en-US" altLang="en-US" sz="2400" b="1" dirty="0" smtClean="0">
                <a:latin typeface="Garamond" panose="02020404030301010803" pitchFamily="18" charset="0"/>
              </a:rPr>
              <a:t>(CDHC)</a:t>
            </a:r>
            <a:endParaRPr lang="en-US" altLang="en-US" sz="2400" dirty="0">
              <a:latin typeface="Garamond" panose="02020404030301010803" pitchFamily="18" charset="0"/>
            </a:endParaRPr>
          </a:p>
          <a:p>
            <a:pPr lvl="1" eaLnBrk="1" hangingPunct="1">
              <a:spcBef>
                <a:spcPct val="20000"/>
              </a:spcBef>
              <a:buSzPct val="75000"/>
              <a:buFont typeface="Arial" panose="020B0604020202020204" pitchFamily="34" charset="0"/>
              <a:buChar char="•"/>
            </a:pPr>
            <a:r>
              <a:rPr lang="en-US" altLang="en-US" sz="2400" dirty="0" smtClean="0">
                <a:latin typeface="Garamond" panose="02020404030301010803" pitchFamily="18" charset="0"/>
              </a:rPr>
              <a:t>Oral Health Educators</a:t>
            </a:r>
            <a:endParaRPr lang="en-US" altLang="en-US" sz="2400" dirty="0">
              <a:latin typeface="Garamond" panose="02020404030301010803" pitchFamily="18" charset="0"/>
            </a:endParaRPr>
          </a:p>
          <a:p>
            <a:pPr eaLnBrk="1" hangingPunct="1">
              <a:spcBef>
                <a:spcPct val="20000"/>
              </a:spcBef>
              <a:buSzPct val="90000"/>
              <a:buFont typeface="Arial" panose="020B0604020202020204" pitchFamily="34" charset="0"/>
              <a:buChar char="•"/>
            </a:pPr>
            <a:r>
              <a:rPr lang="en-US" altLang="en-US" sz="2400" b="1" dirty="0" smtClean="0">
                <a:latin typeface="Garamond" panose="02020404030301010803" pitchFamily="18" charset="0"/>
              </a:rPr>
              <a:t>Expanded </a:t>
            </a:r>
            <a:r>
              <a:rPr lang="en-US" altLang="en-US" sz="2400" b="1" dirty="0">
                <a:latin typeface="Garamond" panose="02020404030301010803" pitchFamily="18" charset="0"/>
              </a:rPr>
              <a:t>Function DHA</a:t>
            </a:r>
          </a:p>
          <a:p>
            <a:pPr lvl="1" eaLnBrk="1" hangingPunct="1">
              <a:spcBef>
                <a:spcPct val="20000"/>
              </a:spcBef>
              <a:buSzPct val="75000"/>
              <a:buFont typeface="Arial" panose="020B0604020202020204" pitchFamily="34" charset="0"/>
              <a:buChar char="•"/>
            </a:pPr>
            <a:r>
              <a:rPr lang="en-US" altLang="en-US" sz="2400" dirty="0">
                <a:latin typeface="Garamond" panose="02020404030301010803" pitchFamily="18" charset="0"/>
              </a:rPr>
              <a:t>Restorations, cleanings, temporary </a:t>
            </a:r>
            <a:r>
              <a:rPr lang="en-US" altLang="en-US" sz="2400" dirty="0" smtClean="0">
                <a:latin typeface="Garamond" panose="02020404030301010803" pitchFamily="18" charset="0"/>
              </a:rPr>
              <a:t>fillings</a:t>
            </a:r>
          </a:p>
          <a:p>
            <a:pPr eaLnBrk="1" hangingPunct="1">
              <a:spcBef>
                <a:spcPct val="20000"/>
              </a:spcBef>
              <a:buSzPct val="90000"/>
              <a:buFont typeface="Arial" panose="020B0604020202020204" pitchFamily="34" charset="0"/>
              <a:buChar char="•"/>
            </a:pPr>
            <a:r>
              <a:rPr lang="en-US" altLang="en-US" sz="2400" b="1" dirty="0">
                <a:latin typeface="Garamond" panose="02020404030301010803" pitchFamily="18" charset="0"/>
              </a:rPr>
              <a:t>DHA Hygienist</a:t>
            </a:r>
          </a:p>
          <a:p>
            <a:pPr lvl="1" eaLnBrk="1" hangingPunct="1">
              <a:spcBef>
                <a:spcPct val="20000"/>
              </a:spcBef>
              <a:buSzPct val="90000"/>
              <a:buFont typeface="Arial" panose="020B0604020202020204" pitchFamily="34" charset="0"/>
              <a:buChar char="•"/>
            </a:pPr>
            <a:r>
              <a:rPr lang="en-US" altLang="en-US" sz="2400" dirty="0">
                <a:latin typeface="Garamond" panose="02020404030301010803" pitchFamily="18" charset="0"/>
              </a:rPr>
              <a:t>Local </a:t>
            </a:r>
            <a:r>
              <a:rPr lang="en-US" altLang="en-US" sz="2400" dirty="0" smtClean="0">
                <a:latin typeface="Garamond" panose="02020404030301010803" pitchFamily="18" charset="0"/>
              </a:rPr>
              <a:t>anesthesia</a:t>
            </a:r>
            <a:endParaRPr lang="en-US" altLang="en-US" sz="2400" dirty="0">
              <a:latin typeface="Garamond" panose="02020404030301010803" pitchFamily="18" charset="0"/>
            </a:endParaRPr>
          </a:p>
          <a:p>
            <a:pPr eaLnBrk="1" hangingPunct="1">
              <a:spcBef>
                <a:spcPct val="20000"/>
              </a:spcBef>
              <a:buSzPct val="90000"/>
              <a:buFont typeface="Arial" panose="020B0604020202020204" pitchFamily="34" charset="0"/>
              <a:buChar char="•"/>
            </a:pPr>
            <a:r>
              <a:rPr lang="en-US" altLang="en-US" sz="2400" b="1" dirty="0">
                <a:latin typeface="Garamond" panose="02020404030301010803" pitchFamily="18" charset="0"/>
              </a:rPr>
              <a:t>DHA Therapist </a:t>
            </a:r>
            <a:r>
              <a:rPr lang="en-US" altLang="en-US" sz="2400" b="1" dirty="0" smtClean="0">
                <a:latin typeface="Garamond" panose="02020404030301010803" pitchFamily="18" charset="0"/>
              </a:rPr>
              <a:t>(DHAT)</a:t>
            </a:r>
          </a:p>
          <a:p>
            <a:pPr lvl="1" eaLnBrk="1" hangingPunct="1">
              <a:spcBef>
                <a:spcPct val="20000"/>
              </a:spcBef>
              <a:buSzPct val="90000"/>
              <a:buFont typeface="Arial" panose="020B0604020202020204" pitchFamily="34" charset="0"/>
              <a:buChar char="•"/>
            </a:pPr>
            <a:r>
              <a:rPr lang="en-US" altLang="en-US" sz="2400" dirty="0" smtClean="0">
                <a:latin typeface="Garamond" panose="02020404030301010803" pitchFamily="18" charset="0"/>
              </a:rPr>
              <a:t>Prevention, operative, urgent</a:t>
            </a:r>
            <a:endParaRPr lang="en-US" altLang="en-US" sz="2400" dirty="0">
              <a:latin typeface="Garamond" panose="02020404030301010803" pitchFamily="18" charset="0"/>
            </a:endParaRPr>
          </a:p>
        </p:txBody>
      </p:sp>
      <p:pic>
        <p:nvPicPr>
          <p:cNvPr id="10244" name="Picture 4" descr="IMGP04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61533"/>
            <a:ext cx="4410205" cy="342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
          <p:cNvSpPr>
            <a:spLocks noChangeArrowheads="1"/>
          </p:cNvSpPr>
          <p:nvPr/>
        </p:nvSpPr>
        <p:spPr bwMode="auto">
          <a:xfrm>
            <a:off x="4757802" y="4711541"/>
            <a:ext cx="403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solidFill>
                  <a:srgbClr val="0089BB"/>
                </a:solidFill>
                <a:latin typeface="Garamond" panose="02020404030301010803" pitchFamily="18" charset="0"/>
              </a:rPr>
              <a:t>Chelsea Shoemaker, Bonnie Johnson, Corrina Cadzow (DHAT students) providing fluoride varnish treatment for a Head Start student.</a:t>
            </a:r>
          </a:p>
        </p:txBody>
      </p:sp>
      <p:sp>
        <p:nvSpPr>
          <p:cNvPr id="11270" name="Rectangle 2"/>
          <p:cNvSpPr>
            <a:spLocks noChangeArrowheads="1"/>
          </p:cNvSpPr>
          <p:nvPr/>
        </p:nvSpPr>
        <p:spPr bwMode="auto">
          <a:xfrm>
            <a:off x="333829" y="4588430"/>
            <a:ext cx="338613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800" b="1" dirty="0" smtClean="0">
                <a:solidFill>
                  <a:srgbClr val="0089BB"/>
                </a:solidFill>
                <a:latin typeface="Garamond" panose="02020404030301010803" pitchFamily="18" charset="0"/>
                <a:cs typeface="Museo Slab 500"/>
              </a:rPr>
              <a:t>Supervised providers</a:t>
            </a:r>
          </a:p>
          <a:p>
            <a:pPr algn="ctr">
              <a:defRPr/>
            </a:pPr>
            <a:r>
              <a:rPr lang="en-US" sz="2400" b="1" dirty="0" smtClean="0">
                <a:latin typeface="Garamond" panose="02020404030301010803" pitchFamily="18" charset="0"/>
                <a:cs typeface="Museo Slab 500"/>
              </a:rPr>
              <a:t>Teams led by Licensed Dentists</a:t>
            </a:r>
            <a:endParaRPr lang="en-US" b="1" dirty="0">
              <a:latin typeface="Garamond" panose="02020404030301010803" pitchFamily="18" charset="0"/>
            </a:endParaRPr>
          </a:p>
        </p:txBody>
      </p:sp>
    </p:spTree>
    <p:extLst>
      <p:ext uri="{BB962C8B-B14F-4D97-AF65-F5344CB8AC3E}">
        <p14:creationId xmlns:p14="http://schemas.microsoft.com/office/powerpoint/2010/main" val="1876946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2824</TotalTime>
  <Words>1306</Words>
  <Application>Microsoft Office PowerPoint</Application>
  <PresentationFormat>On-screen Show (4:3)</PresentationFormat>
  <Paragraphs>142</Paragraphs>
  <Slides>13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ＭＳ Ｐゴシック</vt:lpstr>
      <vt:lpstr>Arial</vt:lpstr>
      <vt:lpstr>Arial Bold</vt:lpstr>
      <vt:lpstr>Calibri</vt:lpstr>
      <vt:lpstr>Garamond</vt:lpstr>
      <vt:lpstr>Museo Slab 500</vt:lpstr>
      <vt:lpstr>Times New Roman</vt:lpstr>
      <vt:lpstr>Wingdings</vt:lpstr>
      <vt:lpstr>Office Theme</vt:lpstr>
      <vt:lpstr>PowerPoint Presentation</vt:lpstr>
      <vt:lpstr>The Alaska Community Health Aide Program</vt:lpstr>
      <vt:lpstr>CHAP History</vt:lpstr>
      <vt:lpstr>CHAP History</vt:lpstr>
      <vt:lpstr>Certification</vt:lpstr>
      <vt:lpstr>Health Aide Program Key Components</vt:lpstr>
      <vt:lpstr>Community Health Aides and Community Health Practitioners (CHA/Ps)</vt:lpstr>
      <vt:lpstr>CHA Training Centers</vt:lpstr>
      <vt:lpstr>PowerPoint Presentation</vt:lpstr>
      <vt:lpstr>Different Providers  Different Education  </vt:lpstr>
      <vt:lpstr>Behavioral Health Aide Program</vt:lpstr>
      <vt:lpstr>Who do BHAs provide services to?</vt:lpstr>
      <vt:lpstr>PowerPoint Presentation</vt:lpstr>
    </vt:vector>
  </TitlesOfParts>
  <Company>ANTHC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Rexford</dc:creator>
  <cp:lastModifiedBy>Onders, Robert P</cp:lastModifiedBy>
  <cp:revision>139</cp:revision>
  <cp:lastPrinted>2016-05-16T17:33:26Z</cp:lastPrinted>
  <dcterms:created xsi:type="dcterms:W3CDTF">2014-08-22T22:24:24Z</dcterms:created>
  <dcterms:modified xsi:type="dcterms:W3CDTF">2019-04-01T14:23:26Z</dcterms:modified>
</cp:coreProperties>
</file>