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3" r:id="rId3"/>
    <p:sldId id="334" r:id="rId4"/>
    <p:sldId id="363" r:id="rId5"/>
    <p:sldId id="342" r:id="rId6"/>
    <p:sldId id="343" r:id="rId7"/>
    <p:sldId id="344" r:id="rId8"/>
    <p:sldId id="324" r:id="rId9"/>
    <p:sldId id="362" r:id="rId10"/>
    <p:sldId id="336" r:id="rId11"/>
    <p:sldId id="327" r:id="rId12"/>
    <p:sldId id="290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6633"/>
    <a:srgbClr val="D6ED91"/>
    <a:srgbClr val="ECE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39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324"/>
            <a:ext cx="5105259" cy="6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defTabSz="91398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7800" y="8829967"/>
            <a:ext cx="175097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defTabSz="913980">
              <a:defRPr sz="1200"/>
            </a:lvl1pPr>
          </a:lstStyle>
          <a:p>
            <a:fld id="{97877194-5657-422D-B3CC-06F3D758E1F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24" name="Picture 7" descr="HSDW Logo_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" y="75856"/>
            <a:ext cx="576086" cy="56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46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6263AE9-727D-4D33-BBBE-C2B6B96713AD}" type="datetime6">
              <a:rPr lang="en-US"/>
              <a:pPr>
                <a:defRPr/>
              </a:pPr>
              <a:t>April 19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3E4B3F8-C146-4B6A-ADB5-5AB7871A0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853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6E1B5E8-FF55-484C-A276-80C5DF5CD1E1}" type="datetime6">
              <a:rPr lang="en-US" altLang="en-US" smtClean="0"/>
              <a:pPr>
                <a:spcBef>
                  <a:spcPct val="0"/>
                </a:spcBef>
              </a:pPr>
              <a:t>April 19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obbs_masthead_wo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HSDW Logo_2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11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4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33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obbs_masthead_wo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HSDW Logo_2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399"/>
            <a:ext cx="8229600" cy="930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7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275"/>
            <a:ext cx="4040188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275"/>
            <a:ext cx="4041775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5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57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44700"/>
            <a:ext cx="3008313" cy="4127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554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9200"/>
            <a:ext cx="5486400" cy="490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4038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26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7BF">
            <a:alpha val="5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6" descr="hobbs_masthead_wo_logo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 descr="HSDW Logo_2Colo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7696200" y="63198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EA08F3D-8C9C-4CFE-9E91-692A9A920D27}" type="slidenum">
              <a:rPr lang="en-US" altLang="en-US" sz="1200" b="1">
                <a:solidFill>
                  <a:srgbClr val="996633"/>
                </a:solidFill>
                <a:latin typeface="Arial" charset="0"/>
                <a:cs typeface="Arial" charset="0"/>
              </a:rPr>
              <a:pPr algn="r" eaLnBrk="1" hangingPunct="1"/>
              <a:t>‹#›</a:t>
            </a:fld>
            <a:endParaRPr lang="en-US" altLang="en-US" sz="1200" b="1">
              <a:solidFill>
                <a:srgbClr val="996633"/>
              </a:solidFill>
              <a:latin typeface="Arial" charset="0"/>
              <a:cs typeface="Arial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457200" y="6319838"/>
            <a:ext cx="7543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996633"/>
                </a:solidFill>
              </a:rPr>
              <a:t>HOBBS STRAUS DEAN &amp; WALKER, LLP</a:t>
            </a:r>
            <a:endParaRPr lang="en-US" altLang="en-US" sz="1200">
              <a:solidFill>
                <a:srgbClr val="996633"/>
              </a:solidFill>
            </a:endParaRPr>
          </a:p>
          <a:p>
            <a:pPr eaLnBrk="1" hangingPunct="1"/>
            <a:r>
              <a:rPr lang="en-US" altLang="en-US" sz="1000">
                <a:solidFill>
                  <a:srgbClr val="996633"/>
                </a:solidFill>
              </a:rPr>
              <a:t>WASHINGTON, DC | PORTLAND, OR | OKLAHOMA CITY, OK | SACRAMENTO, CA | ANCHORAGE, AK</a:t>
            </a:r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strommer@hobbsstraus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Tribal Self-Governance Annual Consultation Conference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 smtClean="0"/>
              <a:t>Legislative Updates</a:t>
            </a:r>
            <a:br>
              <a:rPr lang="en-US" altLang="en-US" sz="3200" dirty="0" smtClean="0"/>
            </a:br>
            <a:r>
              <a:rPr lang="en-US" altLang="en-US" sz="3200" dirty="0" smtClean="0"/>
              <a:t>April 1, 2019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1371600"/>
          </a:xfrm>
        </p:spPr>
        <p:txBody>
          <a:bodyPr/>
          <a:lstStyle/>
          <a:p>
            <a:pPr eaLnBrk="1" hangingPunct="1"/>
            <a:r>
              <a:rPr lang="en-US" dirty="0"/>
              <a:t>Geoffrey D. </a:t>
            </a:r>
            <a:r>
              <a:rPr lang="en-US" dirty="0" smtClean="0"/>
              <a:t>Strommer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Section 105(</a:t>
            </a:r>
            <a:r>
              <a:rPr lang="en-US" altLang="en-US" i="1" dirty="0" smtClean="0"/>
              <a:t>l</a:t>
            </a:r>
            <a:r>
              <a:rPr lang="en-US" altLang="en-US" dirty="0" smtClean="0"/>
              <a:t>) (</a:t>
            </a:r>
            <a:r>
              <a:rPr lang="en-US" altLang="en-US" dirty="0" err="1" smtClean="0"/>
              <a:t>Con’t</a:t>
            </a:r>
            <a:r>
              <a:rPr lang="en-US" altLang="en-US" dirty="0" smtClean="0"/>
              <a:t>) 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Supplemental tribal clinics appropriation: Funds both VBC program increase and 105(</a:t>
            </a:r>
            <a:r>
              <a:rPr lang="en-US" sz="2400" i="1" dirty="0" smtClean="0"/>
              <a:t>l</a:t>
            </a:r>
            <a:r>
              <a:rPr lang="en-US" sz="2400" dirty="0" smtClean="0"/>
              <a:t>) lease compensation</a:t>
            </a:r>
          </a:p>
          <a:p>
            <a:pPr>
              <a:defRPr/>
            </a:pPr>
            <a:r>
              <a:rPr lang="en-US" sz="2400" dirty="0" smtClean="0"/>
              <a:t>105(</a:t>
            </a:r>
            <a:r>
              <a:rPr lang="en-US" sz="2400" i="1" dirty="0" smtClean="0"/>
              <a:t>l</a:t>
            </a:r>
            <a:r>
              <a:rPr lang="en-US" sz="2400" dirty="0" smtClean="0"/>
              <a:t>) leasing has spread throughout Indian Country</a:t>
            </a:r>
          </a:p>
          <a:p>
            <a:pPr>
              <a:defRPr/>
            </a:pPr>
            <a:r>
              <a:rPr lang="en-US" sz="2400" dirty="0" smtClean="0"/>
              <a:t>In FY 2018, Congress appropriated $11 million to tribal clinics, but IHS had to reprogram $25 million more</a:t>
            </a:r>
          </a:p>
          <a:p>
            <a:pPr>
              <a:defRPr/>
            </a:pPr>
            <a:r>
              <a:rPr lang="en-US" sz="2400" dirty="0" smtClean="0"/>
              <a:t>In FY 2019, Congress increased the tribal clinics appropriation by $25 million, to $36 million</a:t>
            </a:r>
          </a:p>
          <a:p>
            <a:pPr>
              <a:defRPr/>
            </a:pPr>
            <a:r>
              <a:rPr lang="en-US" sz="2400" dirty="0" smtClean="0"/>
              <a:t>Recently IHS opened consultation on how to address a projected $45 million need in 2019</a:t>
            </a:r>
          </a:p>
          <a:p>
            <a:pPr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Section 105(</a:t>
            </a:r>
            <a:r>
              <a:rPr lang="en-US" altLang="en-US" i="1" smtClean="0"/>
              <a:t>l</a:t>
            </a:r>
            <a:r>
              <a:rPr lang="en-US" altLang="en-US" smtClean="0"/>
              <a:t>) </a:t>
            </a:r>
            <a:r>
              <a:rPr lang="en-US" altLang="en-US" dirty="0" smtClean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Section 105(</a:t>
            </a:r>
            <a:r>
              <a:rPr lang="en-US" sz="2400" i="1" dirty="0" smtClean="0"/>
              <a:t>l</a:t>
            </a:r>
            <a:r>
              <a:rPr lang="en-US" sz="2400" dirty="0" smtClean="0"/>
              <a:t>) leasing will continue to increase</a:t>
            </a:r>
          </a:p>
          <a:p>
            <a:pPr>
              <a:defRPr/>
            </a:pPr>
            <a:r>
              <a:rPr lang="en-US" sz="2400" dirty="0" smtClean="0"/>
              <a:t>IHS needs to administer Section 105(l) leases </a:t>
            </a:r>
            <a:r>
              <a:rPr lang="en-US" sz="2400" dirty="0" smtClean="0"/>
              <a:t>in a  </a:t>
            </a:r>
            <a:r>
              <a:rPr lang="en-US" sz="2400" dirty="0" smtClean="0"/>
              <a:t>manner that allows the agency to better anticipate and budget for this expansion </a:t>
            </a:r>
          </a:p>
          <a:p>
            <a:pPr>
              <a:defRPr/>
            </a:pPr>
            <a:r>
              <a:rPr lang="en-US" sz="2400" dirty="0" smtClean="0"/>
              <a:t>IHS should drop its efforts to seek a legislative “fix” similar to the one proposed in the Administration’s last two budget proposals—that nullifies 105</a:t>
            </a:r>
            <a:r>
              <a:rPr lang="en-US" sz="2400" i="1" dirty="0" smtClean="0"/>
              <a:t>(l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pPr>
              <a:defRPr/>
            </a:pPr>
            <a:r>
              <a:rPr lang="en-US" sz="2400" dirty="0" smtClean="0"/>
              <a:t>The ideal solution: a separate, indefinite appropriation for 105(</a:t>
            </a:r>
            <a:r>
              <a:rPr lang="en-US" sz="2400" i="1" dirty="0" smtClean="0"/>
              <a:t>l</a:t>
            </a:r>
            <a:r>
              <a:rPr lang="en-US" sz="2400" dirty="0" smtClean="0"/>
              <a:t>) like that for contract support costs 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962400"/>
          </a:xfrm>
        </p:spPr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For more information, please contact: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Geoff Strommer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gstrommer@hobbsstraus.com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503-242-1745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33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3075"/>
          </a:xfrm>
        </p:spPr>
        <p:txBody>
          <a:bodyPr/>
          <a:lstStyle/>
          <a:p>
            <a:r>
              <a:rPr lang="en-US" dirty="0"/>
              <a:t>IHS Advance Appropriations </a:t>
            </a:r>
            <a:r>
              <a:rPr lang="en-US" dirty="0" smtClean="0"/>
              <a:t>Initiative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r>
              <a:rPr lang="en-US" sz="2000" dirty="0" smtClean="0"/>
              <a:t>For many years tribes have sought advance appropriations for IHS funding to address negative impacts of CRs and government shutdowns</a:t>
            </a:r>
          </a:p>
          <a:p>
            <a:r>
              <a:rPr lang="en-US" sz="2000" dirty="0" smtClean="0"/>
              <a:t>Advance appropriations has applied to VA medical accounts for many years</a:t>
            </a:r>
          </a:p>
          <a:p>
            <a:r>
              <a:rPr lang="en-US" sz="2000" dirty="0" smtClean="0"/>
              <a:t>Legislation was previously introduced on House that would implement this initiative and House directed GAO to conduct a study on feasibility</a:t>
            </a:r>
          </a:p>
          <a:p>
            <a:r>
              <a:rPr lang="en-US" sz="2000" dirty="0" smtClean="0"/>
              <a:t>GAO issued study last year making it clear concepts can work</a:t>
            </a:r>
          </a:p>
          <a:p>
            <a:r>
              <a:rPr lang="en-US" sz="2000" dirty="0" smtClean="0"/>
              <a:t>Recent </a:t>
            </a:r>
            <a:r>
              <a:rPr lang="en-US" sz="2000" dirty="0"/>
              <a:t>35-day government </a:t>
            </a:r>
            <a:r>
              <a:rPr lang="en-US" sz="2000" dirty="0" smtClean="0"/>
              <a:t>shutdown increased </a:t>
            </a:r>
            <a:r>
              <a:rPr lang="en-US" sz="2000" dirty="0"/>
              <a:t>interest in advance appropriations and led to introduction of </a:t>
            </a:r>
            <a:r>
              <a:rPr lang="en-US" sz="2000" dirty="0" smtClean="0"/>
              <a:t>new legislation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94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3075"/>
          </a:xfrm>
        </p:spPr>
        <p:txBody>
          <a:bodyPr/>
          <a:lstStyle/>
          <a:p>
            <a:r>
              <a:rPr lang="en-US" dirty="0"/>
              <a:t>IHS Advance Appropriations </a:t>
            </a:r>
            <a:r>
              <a:rPr lang="en-US" dirty="0" smtClean="0"/>
              <a:t>Initiative (cont.)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400"/>
          </a:xfrm>
        </p:spPr>
        <p:txBody>
          <a:bodyPr/>
          <a:lstStyle/>
          <a:p>
            <a:r>
              <a:rPr lang="en-US" dirty="0" smtClean="0"/>
              <a:t>There are 3 </a:t>
            </a:r>
            <a:r>
              <a:rPr lang="en-US" dirty="0"/>
              <a:t>pending </a:t>
            </a:r>
            <a:r>
              <a:rPr lang="en-US" dirty="0" smtClean="0"/>
              <a:t>bills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HR 1135 by Rep. Don </a:t>
            </a:r>
            <a:r>
              <a:rPr lang="en-US" sz="1800" dirty="0" smtClean="0"/>
              <a:t>Young (R-AK).  It would </a:t>
            </a:r>
            <a:r>
              <a:rPr lang="en-US" sz="1800" dirty="0"/>
              <a:t>authorize </a:t>
            </a:r>
            <a:r>
              <a:rPr lang="en-US" sz="1800" dirty="0" smtClean="0"/>
              <a:t>advance appropriations </a:t>
            </a:r>
            <a:r>
              <a:rPr lang="en-US" sz="1800" dirty="0"/>
              <a:t>for IHS Services and Facilities </a:t>
            </a:r>
            <a:r>
              <a:rPr lang="en-US" sz="1800" dirty="0" smtClean="0"/>
              <a:t>Accounts.  There are 10 co-sponsors from </a:t>
            </a:r>
            <a:r>
              <a:rPr lang="en-US" sz="1800" dirty="0"/>
              <a:t>both </a:t>
            </a:r>
            <a:r>
              <a:rPr lang="en-US" sz="1800" dirty="0" smtClean="0"/>
              <a:t>parties.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HR 1128 by Rep. Betty McCollum (</a:t>
            </a:r>
            <a:r>
              <a:rPr lang="en-US" sz="1800" dirty="0" smtClean="0"/>
              <a:t>D-MN) who is </a:t>
            </a:r>
            <a:r>
              <a:rPr lang="en-US" sz="1800" dirty="0"/>
              <a:t>Chair </a:t>
            </a:r>
            <a:r>
              <a:rPr lang="en-US" sz="1800" dirty="0" smtClean="0"/>
              <a:t>of the </a:t>
            </a:r>
            <a:r>
              <a:rPr lang="en-US" sz="1800" dirty="0"/>
              <a:t>House Appropriations </a:t>
            </a:r>
            <a:r>
              <a:rPr lang="en-US" sz="1800" dirty="0" smtClean="0"/>
              <a:t>Subcommittee on Interior.  It would authorize </a:t>
            </a:r>
            <a:r>
              <a:rPr lang="en-US" sz="1800" dirty="0"/>
              <a:t>advance </a:t>
            </a:r>
            <a:r>
              <a:rPr lang="en-US" sz="1800" dirty="0" smtClean="0"/>
              <a:t>appropriations </a:t>
            </a:r>
            <a:r>
              <a:rPr lang="en-US" sz="1800" dirty="0"/>
              <a:t>for IHS Services and Contract Support and some BIA/BIE </a:t>
            </a:r>
            <a:r>
              <a:rPr lang="en-US" sz="1800" dirty="0" smtClean="0"/>
              <a:t>programs.  </a:t>
            </a:r>
            <a:r>
              <a:rPr lang="en-US" sz="1800" dirty="0"/>
              <a:t>T</a:t>
            </a:r>
            <a:r>
              <a:rPr lang="en-US" sz="1800" dirty="0" smtClean="0"/>
              <a:t>here are 10 co-sponsors from </a:t>
            </a:r>
            <a:r>
              <a:rPr lang="en-US" sz="1800" dirty="0"/>
              <a:t>both </a:t>
            </a:r>
            <a:r>
              <a:rPr lang="en-US" sz="1800" dirty="0" smtClean="0"/>
              <a:t>parties.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S. 229 by Sen. Tom Udall (D-NM</a:t>
            </a:r>
            <a:r>
              <a:rPr lang="en-US" sz="1800" dirty="0" smtClean="0"/>
              <a:t>) who is </a:t>
            </a:r>
            <a:r>
              <a:rPr lang="en-US" sz="1800" dirty="0"/>
              <a:t>Ranking Member </a:t>
            </a:r>
            <a:r>
              <a:rPr lang="en-US" sz="1800" dirty="0" smtClean="0"/>
              <a:t>on the </a:t>
            </a:r>
            <a:r>
              <a:rPr lang="en-US" sz="1800" dirty="0"/>
              <a:t>Senate Interior </a:t>
            </a:r>
            <a:r>
              <a:rPr lang="en-US" sz="1800" dirty="0" smtClean="0"/>
              <a:t>Appropriations Subcommittee.  There </a:t>
            </a:r>
            <a:r>
              <a:rPr lang="en-US" sz="1800" dirty="0"/>
              <a:t>are 7 co-sponsors, all Democrats. </a:t>
            </a:r>
            <a:r>
              <a:rPr lang="en-US" sz="1800" dirty="0" smtClean="0"/>
              <a:t> It </a:t>
            </a:r>
            <a:r>
              <a:rPr lang="en-US" sz="1800" dirty="0"/>
              <a:t>is the same as HR 1128 and it was Referred </a:t>
            </a:r>
            <a:r>
              <a:rPr lang="en-US" sz="1800" dirty="0" smtClean="0"/>
              <a:t>to the Senate </a:t>
            </a:r>
            <a:r>
              <a:rPr lang="en-US" sz="1800" dirty="0"/>
              <a:t>Budget Committee.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3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4" y="990600"/>
            <a:ext cx="8229600" cy="930275"/>
          </a:xfrm>
        </p:spPr>
        <p:txBody>
          <a:bodyPr/>
          <a:lstStyle/>
          <a:p>
            <a:r>
              <a:rPr lang="en-US" dirty="0"/>
              <a:t>IHS Advance Appropriations Initiative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r>
              <a:rPr lang="en-US" sz="2000" dirty="0" smtClean="0"/>
              <a:t>Numerous national and regional tribal organizations, as well as many tribes support this initiative</a:t>
            </a:r>
          </a:p>
          <a:p>
            <a:r>
              <a:rPr lang="en-US" sz="2000" dirty="0" smtClean="0"/>
              <a:t>The ABA is about to enact resolution in support of advance appropriations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Trump Administration is still not clearly on record as </a:t>
            </a:r>
            <a:r>
              <a:rPr lang="en-US" sz="2000" dirty="0" smtClean="0"/>
              <a:t>supporting this initiative yet</a:t>
            </a:r>
          </a:p>
          <a:p>
            <a:r>
              <a:rPr lang="en-US" sz="2000" dirty="0" smtClean="0"/>
              <a:t>Very happy to hear this morning that IHS </a:t>
            </a:r>
            <a:r>
              <a:rPr lang="en-US" sz="2000" smtClean="0"/>
              <a:t>will send DHHS </a:t>
            </a:r>
            <a:r>
              <a:rPr lang="en-US" sz="2000" dirty="0" smtClean="0"/>
              <a:t>Secretary a letter of support for the initiative</a:t>
            </a:r>
            <a:endParaRPr lang="en-US" sz="2000" dirty="0" smtClean="0"/>
          </a:p>
          <a:p>
            <a:r>
              <a:rPr lang="en-US" sz="2000" dirty="0" smtClean="0"/>
              <a:t>Not clear when hearings will happen or when bills will move</a:t>
            </a:r>
          </a:p>
          <a:p>
            <a:r>
              <a:rPr lang="en-US" sz="2000" dirty="0" smtClean="0"/>
              <a:t>Including ask for extension of advance appropriations to BIA in addition to IHS complicates the landscape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274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3075"/>
          </a:xfrm>
        </p:spPr>
        <p:txBody>
          <a:bodyPr/>
          <a:lstStyle/>
          <a:p>
            <a:r>
              <a:rPr lang="en-US" dirty="0" smtClean="0"/>
              <a:t>SDPI Reauthorization</a:t>
            </a:r>
            <a:br>
              <a:rPr lang="en-US" dirty="0" smtClean="0"/>
            </a:br>
            <a:r>
              <a:rPr lang="en-US" dirty="0" smtClean="0"/>
              <a:t>and Funding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05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Authorization for SDPI expires on 9/30/2019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SDPI has been level funded at $150 million per year since fiscal year </a:t>
            </a:r>
            <a:r>
              <a:rPr lang="en-US" sz="2400" dirty="0" smtClean="0"/>
              <a:t>2004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NCAI and NIHB are advocating that Congress increase the annual appropriation for SDPI to $200 million for fiscal year 2020 to begin to address this unmet need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5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3075"/>
          </a:xfrm>
        </p:spPr>
        <p:txBody>
          <a:bodyPr/>
          <a:lstStyle/>
          <a:p>
            <a:r>
              <a:rPr lang="en-US" dirty="0" smtClean="0"/>
              <a:t>SDPI Reauthorization</a:t>
            </a:r>
            <a:br>
              <a:rPr lang="en-US" dirty="0" smtClean="0"/>
            </a:br>
            <a:r>
              <a:rPr lang="en-US" dirty="0" smtClean="0"/>
              <a:t>and Funding (cont.)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05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Senator Alexander introduced </a:t>
            </a:r>
            <a:r>
              <a:rPr lang="en-US" sz="2400" dirty="0"/>
              <a:t>a healthcare extenders </a:t>
            </a:r>
            <a:r>
              <a:rPr lang="en-US" sz="2400" dirty="0" smtClean="0"/>
              <a:t>bill (S. 192) </a:t>
            </a:r>
            <a:r>
              <a:rPr lang="en-US" sz="2400" dirty="0"/>
              <a:t>that would reauthorize SDPI for an additional five years from </a:t>
            </a:r>
            <a:r>
              <a:rPr lang="en-US" sz="2400" dirty="0" smtClean="0"/>
              <a:t>2019–2024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bill was referred to the Senate Health, Education, Labor, and Pensions (HELP) Committee, where it remains under </a:t>
            </a:r>
            <a:r>
              <a:rPr lang="en-US" sz="2400" dirty="0" smtClean="0"/>
              <a:t>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Congressman O’Halleran </a:t>
            </a:r>
            <a:r>
              <a:rPr lang="en-US" sz="2400" dirty="0"/>
              <a:t>is expected to introduce a similar bill in the House in </a:t>
            </a:r>
            <a:r>
              <a:rPr lang="en-US" sz="2400" dirty="0" smtClean="0"/>
              <a:t>April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0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3075"/>
          </a:xfrm>
        </p:spPr>
        <p:txBody>
          <a:bodyPr/>
          <a:lstStyle/>
          <a:p>
            <a:r>
              <a:rPr lang="en-US" dirty="0" smtClean="0"/>
              <a:t>SDPI Reauthorization</a:t>
            </a:r>
            <a:br>
              <a:rPr lang="en-US" dirty="0" smtClean="0"/>
            </a:br>
            <a:r>
              <a:rPr lang="en-US" dirty="0" smtClean="0"/>
              <a:t>and Funding (cont.)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05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Hearings </a:t>
            </a:r>
            <a:r>
              <a:rPr lang="en-US" sz="2400" dirty="0"/>
              <a:t>on SDPI reauthorization are expected to take place in either late spring or early </a:t>
            </a:r>
            <a:r>
              <a:rPr lang="en-US" sz="2400" dirty="0" smtClean="0"/>
              <a:t>summer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House Diabetes Caucus is circulating a sign-on letter of support in the </a:t>
            </a:r>
            <a:r>
              <a:rPr lang="en-US" sz="2400" dirty="0" smtClean="0"/>
              <a:t>House; a </a:t>
            </a:r>
            <a:r>
              <a:rPr lang="en-US" sz="2400" dirty="0"/>
              <a:t>Senate companion letter is expected to be released </a:t>
            </a:r>
            <a:r>
              <a:rPr lang="en-US" sz="2400" dirty="0" smtClean="0"/>
              <a:t>soon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NIHB is coordinating tribal </a:t>
            </a:r>
            <a:r>
              <a:rPr lang="en-US" sz="2400" dirty="0"/>
              <a:t>outreach </a:t>
            </a:r>
            <a:r>
              <a:rPr lang="en-US" sz="2400"/>
              <a:t>to </a:t>
            </a:r>
            <a:r>
              <a:rPr lang="en-US" sz="2400" dirty="0"/>
              <a:t>M</a:t>
            </a:r>
            <a:r>
              <a:rPr lang="en-US" sz="2400" smtClean="0"/>
              <a:t>embers </a:t>
            </a:r>
            <a:r>
              <a:rPr lang="en-US" sz="2400" dirty="0"/>
              <a:t>of </a:t>
            </a:r>
            <a:r>
              <a:rPr lang="en-US" sz="2400" dirty="0" smtClean="0"/>
              <a:t>Congress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2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/>
          <a:lstStyle/>
          <a:p>
            <a:r>
              <a:rPr lang="en-US" altLang="en-US" sz="4000" smtClean="0"/>
              <a:t>Section 105(</a:t>
            </a:r>
            <a:r>
              <a:rPr lang="en-US" altLang="en-US" sz="4000" i="1" smtClean="0"/>
              <a:t>l</a:t>
            </a:r>
            <a:r>
              <a:rPr lang="en-US" altLang="en-US" sz="4000" smtClean="0"/>
              <a:t>) Leasing: Background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581400"/>
          </a:xfrm>
        </p:spPr>
        <p:txBody>
          <a:bodyPr/>
          <a:lstStyle/>
          <a:p>
            <a:r>
              <a:rPr lang="en-US" altLang="en-US" sz="2900" dirty="0" smtClean="0"/>
              <a:t>Chronic underfunding of tribal facilities used to provide services</a:t>
            </a:r>
          </a:p>
          <a:p>
            <a:r>
              <a:rPr lang="en-US" altLang="en-US" sz="2900" dirty="0" smtClean="0"/>
              <a:t>M&amp;I funds inadequate to fully fund these needs</a:t>
            </a:r>
          </a:p>
          <a:p>
            <a:r>
              <a:rPr lang="en-US" altLang="en-US" sz="2900" dirty="0" smtClean="0"/>
              <a:t>Section 105(l)of ISDEAA:</a:t>
            </a:r>
          </a:p>
          <a:p>
            <a:pPr lvl="1"/>
            <a:r>
              <a:rPr lang="en-US" altLang="en-US" sz="2500" dirty="0" smtClean="0"/>
              <a:t>Tribally owned/leased</a:t>
            </a:r>
          </a:p>
          <a:p>
            <a:pPr lvl="1"/>
            <a:r>
              <a:rPr lang="en-US" altLang="en-US" sz="2500" dirty="0" smtClean="0"/>
              <a:t>Used for the purpose of providing PFSAs in FA</a:t>
            </a:r>
          </a:p>
          <a:p>
            <a:pPr lvl="1"/>
            <a:r>
              <a:rPr lang="en-US" altLang="en-US" sz="2500" dirty="0" smtClean="0"/>
              <a:t>Mandatory</a:t>
            </a:r>
          </a:p>
        </p:txBody>
      </p:sp>
    </p:spTree>
    <p:extLst>
      <p:ext uri="{BB962C8B-B14F-4D97-AF65-F5344CB8AC3E}">
        <p14:creationId xmlns:p14="http://schemas.microsoft.com/office/powerpoint/2010/main" val="13032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Section </a:t>
            </a:r>
            <a:r>
              <a:rPr lang="en-US" altLang="en-US" dirty="0"/>
              <a:t>105(</a:t>
            </a:r>
            <a:r>
              <a:rPr lang="en-US" altLang="en-US" i="1" dirty="0"/>
              <a:t>l</a:t>
            </a:r>
            <a:r>
              <a:rPr lang="en-US" altLang="en-US" dirty="0" smtClean="0"/>
              <a:t>) (</a:t>
            </a:r>
            <a:r>
              <a:rPr lang="en-US" altLang="en-US" dirty="0" err="1" smtClean="0"/>
              <a:t>Con’t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i="1" dirty="0" smtClean="0"/>
          </a:p>
          <a:p>
            <a:r>
              <a:rPr lang="en-US" altLang="en-US" i="1" dirty="0" err="1" smtClean="0"/>
              <a:t>Maniilaq</a:t>
            </a:r>
            <a:r>
              <a:rPr lang="en-US" altLang="en-US" i="1" dirty="0" smtClean="0"/>
              <a:t> </a:t>
            </a:r>
            <a:r>
              <a:rPr lang="en-US" altLang="en-US" i="1" dirty="0"/>
              <a:t>I</a:t>
            </a:r>
            <a:r>
              <a:rPr lang="en-US" altLang="en-US" dirty="0"/>
              <a:t>:  Lease may be part of funding agreement; lease proposal subject to final offer process; IHS failed to respond within 45 days</a:t>
            </a:r>
          </a:p>
          <a:p>
            <a:r>
              <a:rPr lang="en-US" altLang="en-US" i="1" dirty="0" err="1"/>
              <a:t>Maniilaq</a:t>
            </a:r>
            <a:r>
              <a:rPr lang="en-US" altLang="en-US" i="1" dirty="0"/>
              <a:t> II</a:t>
            </a:r>
            <a:r>
              <a:rPr lang="en-US" altLang="en-US" dirty="0"/>
              <a:t>: Section 105(</a:t>
            </a:r>
            <a:r>
              <a:rPr lang="en-US" altLang="en-US" i="1" dirty="0"/>
              <a:t>l</a:t>
            </a:r>
            <a:r>
              <a:rPr lang="en-US" altLang="en-US" dirty="0"/>
              <a:t>) and the regulations require that IHS fully fund reasonable, non-duplicative lease costs</a:t>
            </a:r>
            <a:endParaRPr lang="en-US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35167"/>
      </p:ext>
    </p:extLst>
  </p:cSld>
  <p:clrMapOvr>
    <a:masterClrMapping/>
  </p:clrMapOvr>
</p:sld>
</file>

<file path=ppt/theme/theme1.xml><?xml version="1.0" encoding="utf-8"?>
<a:theme xmlns:a="http://schemas.openxmlformats.org/drawingml/2006/main" name="HSDW_PP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HSDW_PPT_Template</Template>
  <TotalTime>919</TotalTime>
  <Words>725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HSDW_PPT_Template</vt:lpstr>
      <vt:lpstr>  Tribal Self-Governance Annual Consultation Conference  Legislative Updates April 1, 2019</vt:lpstr>
      <vt:lpstr>IHS Advance Appropriations Initiative</vt:lpstr>
      <vt:lpstr>IHS Advance Appropriations Initiative (cont.)</vt:lpstr>
      <vt:lpstr>IHS Advance Appropriations Initiative (cont.)</vt:lpstr>
      <vt:lpstr>SDPI Reauthorization and Funding</vt:lpstr>
      <vt:lpstr>SDPI Reauthorization and Funding (cont.)</vt:lpstr>
      <vt:lpstr>SDPI Reauthorization and Funding (cont.)</vt:lpstr>
      <vt:lpstr>Section 105(l) Leasing: Background</vt:lpstr>
      <vt:lpstr> Section 105(l) (Con’t)</vt:lpstr>
      <vt:lpstr>  Section 105(l) (Con’t)   </vt:lpstr>
      <vt:lpstr> Section 105(l) (cont.)</vt:lpstr>
      <vt:lpstr>Questions?  For more information, please contact:  Geoff Strommer gstrommer@hobbsstraus.com  503-242-1745 </vt:lpstr>
    </vt:vector>
  </TitlesOfParts>
  <Company>HSDW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L. Cohen</dc:creator>
  <cp:lastModifiedBy>Geoffrey D. Strommer</cp:lastModifiedBy>
  <cp:revision>94</cp:revision>
  <cp:lastPrinted>2017-08-09T21:32:42Z</cp:lastPrinted>
  <dcterms:created xsi:type="dcterms:W3CDTF">2008-05-22T19:00:26Z</dcterms:created>
  <dcterms:modified xsi:type="dcterms:W3CDTF">2019-04-01T14:16:41Z</dcterms:modified>
</cp:coreProperties>
</file>