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1"/>
  </p:notesMasterIdLst>
  <p:sldIdLst>
    <p:sldId id="258" r:id="rId2"/>
    <p:sldId id="287" r:id="rId3"/>
    <p:sldId id="288" r:id="rId4"/>
    <p:sldId id="290" r:id="rId5"/>
    <p:sldId id="291" r:id="rId6"/>
    <p:sldId id="292" r:id="rId7"/>
    <p:sldId id="299" r:id="rId8"/>
    <p:sldId id="298" r:id="rId9"/>
    <p:sldId id="301" r:id="rId10"/>
    <p:sldId id="302" r:id="rId11"/>
    <p:sldId id="293" r:id="rId12"/>
    <p:sldId id="294" r:id="rId13"/>
    <p:sldId id="297" r:id="rId14"/>
    <p:sldId id="305" r:id="rId15"/>
    <p:sldId id="304" r:id="rId16"/>
    <p:sldId id="300" r:id="rId17"/>
    <p:sldId id="303" r:id="rId18"/>
    <p:sldId id="295" r:id="rId19"/>
    <p:sldId id="275" r:id="rId20"/>
  </p:sldIdLst>
  <p:sldSz cx="9144000" cy="6858000" type="screen4x3"/>
  <p:notesSz cx="7077075" cy="93630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288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08" d="100"/>
          <a:sy n="108" d="100"/>
        </p:scale>
        <p:origin x="144" y="9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66733" cy="469780"/>
          </a:xfrm>
          <a:prstGeom prst="rect">
            <a:avLst/>
          </a:prstGeom>
        </p:spPr>
        <p:txBody>
          <a:bodyPr vert="horz" lIns="93936" tIns="46968" rIns="93936" bIns="46968" rtlCol="0"/>
          <a:lstStyle>
            <a:lvl1pPr algn="l">
              <a:defRPr sz="1200"/>
            </a:lvl1pPr>
          </a:lstStyle>
          <a:p>
            <a:endParaRPr lang="en-US" dirty="0"/>
          </a:p>
        </p:txBody>
      </p:sp>
      <p:sp>
        <p:nvSpPr>
          <p:cNvPr id="3" name="Date Placeholder 2"/>
          <p:cNvSpPr>
            <a:spLocks noGrp="1"/>
          </p:cNvSpPr>
          <p:nvPr>
            <p:ph type="dt" idx="1"/>
          </p:nvPr>
        </p:nvSpPr>
        <p:spPr>
          <a:xfrm>
            <a:off x="4008705" y="0"/>
            <a:ext cx="3066733" cy="469780"/>
          </a:xfrm>
          <a:prstGeom prst="rect">
            <a:avLst/>
          </a:prstGeom>
        </p:spPr>
        <p:txBody>
          <a:bodyPr vert="horz" lIns="93936" tIns="46968" rIns="93936" bIns="46968" rtlCol="0"/>
          <a:lstStyle>
            <a:lvl1pPr algn="r">
              <a:defRPr sz="1200"/>
            </a:lvl1pPr>
          </a:lstStyle>
          <a:p>
            <a:fld id="{3264349A-0BD0-4646-ADA9-65D1D41B3DF5}" type="datetimeFigureOut">
              <a:rPr lang="en-US" smtClean="0"/>
              <a:t>4/1/2019</a:t>
            </a:fld>
            <a:endParaRPr lang="en-US" dirty="0"/>
          </a:p>
        </p:txBody>
      </p:sp>
      <p:sp>
        <p:nvSpPr>
          <p:cNvPr id="4" name="Slide Image Placeholder 3"/>
          <p:cNvSpPr>
            <a:spLocks noGrp="1" noRot="1" noChangeAspect="1"/>
          </p:cNvSpPr>
          <p:nvPr>
            <p:ph type="sldImg" idx="2"/>
          </p:nvPr>
        </p:nvSpPr>
        <p:spPr>
          <a:xfrm>
            <a:off x="1431925" y="1169988"/>
            <a:ext cx="4213225" cy="3160712"/>
          </a:xfrm>
          <a:prstGeom prst="rect">
            <a:avLst/>
          </a:prstGeom>
          <a:noFill/>
          <a:ln w="12700">
            <a:solidFill>
              <a:prstClr val="black"/>
            </a:solidFill>
          </a:ln>
        </p:spPr>
        <p:txBody>
          <a:bodyPr vert="horz" lIns="93936" tIns="46968" rIns="93936" bIns="46968" rtlCol="0" anchor="ctr"/>
          <a:lstStyle/>
          <a:p>
            <a:endParaRPr lang="en-US" dirty="0"/>
          </a:p>
        </p:txBody>
      </p:sp>
      <p:sp>
        <p:nvSpPr>
          <p:cNvPr id="5" name="Notes Placeholder 4"/>
          <p:cNvSpPr>
            <a:spLocks noGrp="1"/>
          </p:cNvSpPr>
          <p:nvPr>
            <p:ph type="body" sz="quarter" idx="3"/>
          </p:nvPr>
        </p:nvSpPr>
        <p:spPr>
          <a:xfrm>
            <a:off x="707708" y="4505980"/>
            <a:ext cx="5661660" cy="3686711"/>
          </a:xfrm>
          <a:prstGeom prst="rect">
            <a:avLst/>
          </a:prstGeom>
        </p:spPr>
        <p:txBody>
          <a:bodyPr vert="horz" lIns="93936" tIns="46968" rIns="93936" bIns="46968"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93297"/>
            <a:ext cx="3066733" cy="469779"/>
          </a:xfrm>
          <a:prstGeom prst="rect">
            <a:avLst/>
          </a:prstGeom>
        </p:spPr>
        <p:txBody>
          <a:bodyPr vert="horz" lIns="93936" tIns="46968" rIns="93936" bIns="46968" rtlCol="0" anchor="b"/>
          <a:lstStyle>
            <a:lvl1pPr algn="l">
              <a:defRPr sz="1200"/>
            </a:lvl1pPr>
          </a:lstStyle>
          <a:p>
            <a:endParaRPr lang="en-US" dirty="0"/>
          </a:p>
        </p:txBody>
      </p:sp>
      <p:sp>
        <p:nvSpPr>
          <p:cNvPr id="7" name="Slide Number Placeholder 6"/>
          <p:cNvSpPr>
            <a:spLocks noGrp="1"/>
          </p:cNvSpPr>
          <p:nvPr>
            <p:ph type="sldNum" sz="quarter" idx="5"/>
          </p:nvPr>
        </p:nvSpPr>
        <p:spPr>
          <a:xfrm>
            <a:off x="4008705" y="8893297"/>
            <a:ext cx="3066733" cy="469779"/>
          </a:xfrm>
          <a:prstGeom prst="rect">
            <a:avLst/>
          </a:prstGeom>
        </p:spPr>
        <p:txBody>
          <a:bodyPr vert="horz" lIns="93936" tIns="46968" rIns="93936" bIns="46968" rtlCol="0" anchor="b"/>
          <a:lstStyle>
            <a:lvl1pPr algn="r">
              <a:defRPr sz="1200"/>
            </a:lvl1pPr>
          </a:lstStyle>
          <a:p>
            <a:fld id="{73D78962-FC42-4FB0-BF01-CE735B635D64}" type="slidenum">
              <a:rPr lang="en-US" smtClean="0"/>
              <a:t>‹#›</a:t>
            </a:fld>
            <a:endParaRPr lang="en-US" dirty="0"/>
          </a:p>
        </p:txBody>
      </p:sp>
    </p:spTree>
    <p:extLst>
      <p:ext uri="{BB962C8B-B14F-4D97-AF65-F5344CB8AC3E}">
        <p14:creationId xmlns:p14="http://schemas.microsoft.com/office/powerpoint/2010/main" val="198006581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73D78962-FC42-4FB0-BF01-CE735B635D64}" type="slidenum">
              <a:rPr lang="en-US" smtClean="0"/>
              <a:t>10</a:t>
            </a:fld>
            <a:endParaRPr lang="en-US" dirty="0"/>
          </a:p>
        </p:txBody>
      </p:sp>
    </p:spTree>
    <p:extLst>
      <p:ext uri="{BB962C8B-B14F-4D97-AF65-F5344CB8AC3E}">
        <p14:creationId xmlns:p14="http://schemas.microsoft.com/office/powerpoint/2010/main" val="27521069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smtClean="0"/>
              <a:t>Click to edit Master title style</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85924BF7-E98F-4242-BE6F-5379FBE0B8A2}"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52083484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4D2F8D4-D9B0-49D3-9E6D-E2598C081780}"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5677371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en-US" smtClean="0"/>
              <a:t>Click to edit Master title style</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398597A-A453-4213-8EFF-FD501CA70A45}"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70268067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3D7B4F12-6760-4204-866D-BC7CD1693B0D}"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258713551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29150" y="2505075"/>
            <a:ext cx="3887391"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08402E49-38DA-402A-B134-36A4F99E1C4E}" type="datetime1">
              <a:rPr lang="en-US" smtClean="0"/>
              <a:t>4/1/2019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89351883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240DEDF5-E9B7-4D7B-A4A6-734ED416A40D}" type="datetime1">
              <a:rPr lang="en-US" smtClean="0"/>
              <a:t>4/1/2019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86081480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77B0B52-D812-4912-BA18-26571BAFC492}" type="datetime1">
              <a:rPr lang="en-US" smtClean="0"/>
              <a:t>4/1/2019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7498569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EC3BC23-EC1A-4317-BA3D-6B3F3E18FEEC}"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29036106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35A7715-EB11-4A6F-8B11-DD802BD99DEC}" type="datetime1">
              <a:rPr lang="en-US" smtClean="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136252995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5571A88-9EFA-410C-95C3-0DCAD9FECD32}"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41925099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5701BB1-AF9B-4C03-ABC8-8556195EF4DF}" type="datetime1">
              <a:rPr lang="en-US" smtClean="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5419D0B-C5B5-446B-BFD2-AF53269F6297}" type="slidenum">
              <a:rPr lang="en-US" smtClean="0"/>
              <a:t>‹#›</a:t>
            </a:fld>
            <a:endParaRPr lang="en-US" dirty="0"/>
          </a:p>
        </p:txBody>
      </p:sp>
    </p:spTree>
    <p:extLst>
      <p:ext uri="{BB962C8B-B14F-4D97-AF65-F5344CB8AC3E}">
        <p14:creationId xmlns:p14="http://schemas.microsoft.com/office/powerpoint/2010/main" val="35319948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91FFECF-E0BD-4108-B8B0-47A9B6658CD5}" type="datetime1">
              <a:rPr lang="en-US" smtClean="0"/>
              <a:t>4/1/2019</a:t>
            </a:fld>
            <a:endParaRPr lang="en-US" dirty="0"/>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5419D0B-C5B5-446B-BFD2-AF53269F6297}" type="slidenum">
              <a:rPr lang="en-US" smtClean="0"/>
              <a:t>‹#›</a:t>
            </a:fld>
            <a:endParaRPr lang="en-US" dirty="0"/>
          </a:p>
        </p:txBody>
      </p:sp>
    </p:spTree>
    <p:extLst>
      <p:ext uri="{BB962C8B-B14F-4D97-AF65-F5344CB8AC3E}">
        <p14:creationId xmlns:p14="http://schemas.microsoft.com/office/powerpoint/2010/main" val="97820792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8.emf"/><Relationship Id="rId2" Type="http://schemas.openxmlformats.org/officeDocument/2006/relationships/image" Target="../media/image7.emf"/><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hyperlink" Target="mailto:jlagria@usccr.gov" TargetMode="External"/><Relationship Id="rId2" Type="http://schemas.openxmlformats.org/officeDocument/2006/relationships/hyperlink" Target="mailto:knarasaki@usccr.gov" TargetMode="External"/><Relationship Id="rId1" Type="http://schemas.openxmlformats.org/officeDocument/2006/relationships/slideLayout" Target="../slideLayouts/slideLayout1.xml"/><Relationship Id="rId5" Type="http://schemas.openxmlformats.org/officeDocument/2006/relationships/image" Target="../media/image2.png"/><Relationship Id="rId4" Type="http://schemas.openxmlformats.org/officeDocument/2006/relationships/image" Target="../media/image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25913" y="3103421"/>
            <a:ext cx="7772400" cy="1470025"/>
          </a:xfrm>
        </p:spPr>
        <p:txBody>
          <a:bodyPr>
            <a:normAutofit fontScale="90000"/>
          </a:bodyPr>
          <a:lstStyle/>
          <a:p>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smtClean="0"/>
              <a:t/>
            </a:r>
            <a:br>
              <a:rPr lang="en-US" sz="3600" b="1" dirty="0" smtClean="0"/>
            </a:br>
            <a:r>
              <a:rPr lang="en-US" sz="3600" b="1" dirty="0"/>
              <a:t/>
            </a:r>
            <a:br>
              <a:rPr lang="en-US" sz="3600" b="1" dirty="0"/>
            </a:br>
            <a:r>
              <a:rPr lang="en-US" sz="3600" b="1" dirty="0" smtClean="0"/>
              <a:t>U.S. Commission on Civil Rights:</a:t>
            </a:r>
            <a:br>
              <a:rPr lang="en-US" sz="3600" b="1" dirty="0" smtClean="0"/>
            </a:br>
            <a:r>
              <a:rPr lang="en-US" sz="3600" b="1" i="1" dirty="0" smtClean="0"/>
              <a:t>Broken Promises: Continuing Federal Funding Shortfall for Native Americans</a:t>
            </a:r>
            <a:r>
              <a:rPr lang="en-US" sz="3600" b="1" dirty="0" smtClean="0"/>
              <a:t/>
            </a:r>
            <a:br>
              <a:rPr lang="en-US" sz="3600" b="1" dirty="0" smtClean="0"/>
            </a:br>
            <a:r>
              <a:rPr lang="en-US" sz="4000" dirty="0" smtClean="0"/>
              <a:t/>
            </a:r>
            <a:br>
              <a:rPr lang="en-US" sz="4000" dirty="0" smtClean="0"/>
            </a:br>
            <a:r>
              <a:rPr lang="en-US" sz="2700" dirty="0">
                <a:solidFill>
                  <a:schemeClr val="tx1">
                    <a:tint val="75000"/>
                  </a:schemeClr>
                </a:solidFill>
                <a:latin typeface="+mn-lt"/>
                <a:ea typeface="+mn-ea"/>
                <a:cs typeface="+mn-cs"/>
              </a:rPr>
              <a:t>2019 Tribal Self-Governance Consultation Conference</a:t>
            </a:r>
            <a:br>
              <a:rPr lang="en-US" sz="2700" dirty="0">
                <a:solidFill>
                  <a:schemeClr val="tx1">
                    <a:tint val="75000"/>
                  </a:schemeClr>
                </a:solidFill>
                <a:latin typeface="+mn-lt"/>
                <a:ea typeface="+mn-ea"/>
                <a:cs typeface="+mn-cs"/>
              </a:rPr>
            </a:br>
            <a:r>
              <a:rPr lang="en-US" sz="2700" dirty="0" smtClean="0">
                <a:solidFill>
                  <a:schemeClr val="tx1">
                    <a:tint val="75000"/>
                  </a:schemeClr>
                </a:solidFill>
                <a:latin typeface="+mn-lt"/>
                <a:ea typeface="+mn-ea"/>
                <a:cs typeface="+mn-cs"/>
              </a:rPr>
              <a:t>April 2, 2019</a:t>
            </a:r>
            <a:endParaRPr lang="en-US" sz="4000" dirty="0"/>
          </a:p>
        </p:txBody>
      </p:sp>
      <p:sp>
        <p:nvSpPr>
          <p:cNvPr id="3" name="Subtitle 2"/>
          <p:cNvSpPr>
            <a:spLocks noGrp="1"/>
          </p:cNvSpPr>
          <p:nvPr>
            <p:ph type="subTitle" idx="1"/>
          </p:nvPr>
        </p:nvSpPr>
        <p:spPr>
          <a:xfrm>
            <a:off x="685800" y="3657600"/>
            <a:ext cx="7924800" cy="2743200"/>
          </a:xfrm>
        </p:spPr>
        <p:txBody>
          <a:bodyPr>
            <a:normAutofit/>
          </a:bodyPr>
          <a:lstStyle/>
          <a:p>
            <a:pPr algn="r"/>
            <a:endParaRPr lang="en-US" dirty="0"/>
          </a:p>
          <a:p>
            <a:pPr algn="r"/>
            <a:endParaRPr lang="en-US" dirty="0"/>
          </a:p>
          <a:p>
            <a:pPr algn="r"/>
            <a:endParaRPr lang="en-US" dirty="0" smtClean="0"/>
          </a:p>
          <a:p>
            <a:pPr algn="r"/>
            <a:r>
              <a:rPr lang="en-US" dirty="0" smtClean="0"/>
              <a:t>Karen </a:t>
            </a:r>
            <a:r>
              <a:rPr lang="en-US" dirty="0"/>
              <a:t>Narasaki</a:t>
            </a:r>
          </a:p>
          <a:p>
            <a:pPr algn="r"/>
            <a:r>
              <a:rPr lang="en-US" dirty="0"/>
              <a:t>Member, U.S. Commission on Civil Rights</a:t>
            </a:r>
          </a:p>
          <a:p>
            <a:pPr algn="r"/>
            <a:r>
              <a:rPr lang="en-US" dirty="0" smtClean="0"/>
              <a:t> @</a:t>
            </a:r>
            <a:r>
              <a:rPr lang="en-US" dirty="0"/>
              <a:t>NarasakiJustice</a:t>
            </a:r>
          </a:p>
          <a:p>
            <a:pPr algn="r"/>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888360" y="314036"/>
            <a:ext cx="1519680" cy="1519680"/>
          </a:xfrm>
          <a:prstGeom prst="rect">
            <a:avLst/>
          </a:prstGeom>
        </p:spPr>
      </p:pic>
      <p:pic>
        <p:nvPicPr>
          <p:cNvPr id="5" name="Picture 2" descr="Image result for mini twitter logo"/>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960967" y="5932148"/>
            <a:ext cx="433142" cy="433142"/>
          </a:xfrm>
          <a:prstGeom prst="rect">
            <a:avLst/>
          </a:prstGeom>
          <a:noFill/>
          <a:extLst>
            <a:ext uri="{909E8E84-426E-40DD-AFC4-6F175D3DCCD1}">
              <a14:hiddenFill xmlns:a14="http://schemas.microsoft.com/office/drawing/2010/main">
                <a:solidFill>
                  <a:srgbClr val="FFFFFF"/>
                </a:solidFill>
              </a14:hiddenFill>
            </a:ext>
          </a:extLst>
        </p:spPr>
      </p:pic>
      <p:sp>
        <p:nvSpPr>
          <p:cNvPr id="6" name="Slide Number Placeholder 5"/>
          <p:cNvSpPr>
            <a:spLocks noGrp="1"/>
          </p:cNvSpPr>
          <p:nvPr>
            <p:ph type="sldNum" sz="quarter" idx="12"/>
          </p:nvPr>
        </p:nvSpPr>
        <p:spPr/>
        <p:txBody>
          <a:bodyPr/>
          <a:lstStyle/>
          <a:p>
            <a:fld id="{45419D0B-C5B5-446B-BFD2-AF53269F6297}" type="slidenum">
              <a:rPr lang="en-US" smtClean="0"/>
              <a:t>1</a:t>
            </a:fld>
            <a:endParaRPr lang="en-US" dirty="0"/>
          </a:p>
        </p:txBody>
      </p:sp>
    </p:spTree>
    <p:extLst>
      <p:ext uri="{BB962C8B-B14F-4D97-AF65-F5344CB8AC3E}">
        <p14:creationId xmlns:p14="http://schemas.microsoft.com/office/powerpoint/2010/main" val="96694438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a:xfrm>
            <a:off x="503238" y="954823"/>
            <a:ext cx="8183563" cy="1052512"/>
          </a:xfrm>
        </p:spPr>
        <p:txBody>
          <a:bodyPr/>
          <a:lstStyle/>
          <a:p>
            <a:pPr>
              <a:defRPr/>
            </a:pPr>
            <a:r>
              <a:rPr lang="en-US" altLang="en-US" dirty="0" smtClean="0">
                <a:solidFill>
                  <a:schemeClr val="accent1">
                    <a:tint val="88000"/>
                    <a:satMod val="150000"/>
                  </a:schemeClr>
                </a:solidFill>
              </a:rPr>
              <a:t>About the Commission</a:t>
            </a:r>
            <a:endParaRPr lang="en-US" altLang="en-US" dirty="0">
              <a:solidFill>
                <a:schemeClr val="accent1">
                  <a:tint val="88000"/>
                  <a:satMod val="150000"/>
                </a:schemeClr>
              </a:solidFill>
            </a:endParaRPr>
          </a:p>
        </p:txBody>
      </p:sp>
      <p:sp>
        <p:nvSpPr>
          <p:cNvPr id="14339" name="Rectangle 3"/>
          <p:cNvSpPr>
            <a:spLocks noGrp="1" noChangeArrowheads="1"/>
          </p:cNvSpPr>
          <p:nvPr>
            <p:ph idx="1"/>
          </p:nvPr>
        </p:nvSpPr>
        <p:spPr>
          <a:xfrm>
            <a:off x="503238" y="2007337"/>
            <a:ext cx="8183563" cy="4187825"/>
          </a:xfrm>
        </p:spPr>
        <p:txBody>
          <a:bodyPr>
            <a:normAutofit lnSpcReduction="10000"/>
          </a:bodyPr>
          <a:lstStyle/>
          <a:p>
            <a:pPr eaLnBrk="1" hangingPunct="1"/>
            <a:r>
              <a:rPr lang="en-US" altLang="en-US" dirty="0" smtClean="0"/>
              <a:t>The Commission is an independent, bipartisan federal agency</a:t>
            </a:r>
          </a:p>
          <a:p>
            <a:pPr eaLnBrk="1" hangingPunct="1"/>
            <a:r>
              <a:rPr lang="en-US" altLang="en-US" dirty="0" smtClean="0"/>
              <a:t>The United States Commission on Civil Rights is composed of eight Commissioners: four appointed by the President and four by Congress. </a:t>
            </a:r>
          </a:p>
          <a:p>
            <a:pPr eaLnBrk="1" hangingPunct="1"/>
            <a:r>
              <a:rPr lang="en-US" altLang="en-US" dirty="0" smtClean="0"/>
              <a:t>Not more than four members shall at any one time be of the same political party. </a:t>
            </a:r>
          </a:p>
          <a:p>
            <a:pPr eaLnBrk="1" hangingPunct="1"/>
            <a:r>
              <a:rPr lang="en-US" altLang="en-US" dirty="0" smtClean="0"/>
              <a:t>Investigate civil rights violations and access to justice issues and make recommendations to the President and Congress</a:t>
            </a:r>
          </a:p>
          <a:p>
            <a:pPr eaLnBrk="1" hangingPunct="1"/>
            <a:endParaRPr lang="en-US" altLang="en-US" dirty="0" smtClean="0"/>
          </a:p>
        </p:txBody>
      </p:sp>
      <p:sp>
        <p:nvSpPr>
          <p:cNvPr id="2" name="Slide Number Placeholder 1"/>
          <p:cNvSpPr>
            <a:spLocks noGrp="1"/>
          </p:cNvSpPr>
          <p:nvPr>
            <p:ph type="sldNum" sz="quarter" idx="12"/>
          </p:nvPr>
        </p:nvSpPr>
        <p:spPr/>
        <p:txBody>
          <a:bodyPr/>
          <a:lstStyle/>
          <a:p>
            <a:fld id="{45419D0B-C5B5-446B-BFD2-AF53269F6297}" type="slidenum">
              <a:rPr lang="en-US" smtClean="0"/>
              <a:t>2</a:t>
            </a:fld>
            <a:endParaRPr lang="en-US" dirty="0"/>
          </a:p>
        </p:txBody>
      </p:sp>
    </p:spTree>
    <p:extLst>
      <p:ext uri="{BB962C8B-B14F-4D97-AF65-F5344CB8AC3E}">
        <p14:creationId xmlns:p14="http://schemas.microsoft.com/office/powerpoint/2010/main" val="341304562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State Advisory Committees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3904071"/>
          </a:xfrm>
        </p:spPr>
        <p:txBody>
          <a:bodyPr>
            <a:normAutofit/>
          </a:bodyPr>
          <a:lstStyle/>
          <a:p>
            <a:pPr marL="0" indent="0">
              <a:buNone/>
              <a:defRPr/>
            </a:pPr>
            <a:r>
              <a:rPr lang="en-US" dirty="0"/>
              <a:t>T</a:t>
            </a:r>
            <a:r>
              <a:rPr lang="en-US" dirty="0" smtClean="0"/>
              <a:t>he </a:t>
            </a:r>
            <a:r>
              <a:rPr lang="en-US" dirty="0"/>
              <a:t>State Advisory Committees (SAC) are composed of citizen volunteers familiar with local and state civil rights issues, broadly diverse and represent a variety of backgrounds, skills, experiences and perspectives. </a:t>
            </a:r>
            <a:endParaRPr lang="en-US" dirty="0" smtClean="0"/>
          </a:p>
          <a:p>
            <a:pPr marL="265169" indent="-265169">
              <a:buFont typeface="Wingdings 2"/>
              <a:buChar char=""/>
              <a:defRPr/>
            </a:pPr>
            <a:r>
              <a:rPr lang="en-US" dirty="0" smtClean="0"/>
              <a:t>Opportunities in the next </a:t>
            </a:r>
            <a:r>
              <a:rPr lang="en-US" dirty="0" smtClean="0"/>
              <a:t>12 months:</a:t>
            </a:r>
            <a:endParaRPr lang="en-US" dirty="0" smtClean="0"/>
          </a:p>
          <a:p>
            <a:pPr marL="722369" lvl="1" indent="-265169">
              <a:buFont typeface="Wingdings 2"/>
              <a:buChar char=""/>
              <a:defRPr/>
            </a:pPr>
            <a:r>
              <a:rPr lang="en-US" dirty="0" smtClean="0"/>
              <a:t>Kentucky</a:t>
            </a:r>
            <a:r>
              <a:rPr lang="en-US" dirty="0"/>
              <a:t>, Oregon, South Carolina, Georgia, Idaho, Illinois, Indiana, Iowa, Louisiana, Maine, Massachusetts, South Dakota, Wisconsin, Maryland, Washington, West Virginia, and Wyoming</a:t>
            </a:r>
            <a:endParaRPr lang="en-US" dirty="0" smtClean="0"/>
          </a:p>
          <a:p>
            <a:pPr marL="265169" indent="-265169">
              <a:buNone/>
              <a:defRPr/>
            </a:pPr>
            <a:endParaRPr lang="en-US" altLang="en-US" dirty="0"/>
          </a:p>
        </p:txBody>
      </p:sp>
      <p:sp>
        <p:nvSpPr>
          <p:cNvPr id="2" name="Slide Number Placeholder 1"/>
          <p:cNvSpPr>
            <a:spLocks noGrp="1"/>
          </p:cNvSpPr>
          <p:nvPr>
            <p:ph type="sldNum" sz="quarter" idx="12"/>
          </p:nvPr>
        </p:nvSpPr>
        <p:spPr/>
        <p:txBody>
          <a:bodyPr/>
          <a:lstStyle/>
          <a:p>
            <a:fld id="{45419D0B-C5B5-446B-BFD2-AF53269F6297}" type="slidenum">
              <a:rPr lang="en-US" smtClean="0"/>
              <a:t>3</a:t>
            </a:fld>
            <a:endParaRPr lang="en-US" dirty="0"/>
          </a:p>
        </p:txBody>
      </p:sp>
    </p:spTree>
    <p:extLst>
      <p:ext uri="{BB962C8B-B14F-4D97-AF65-F5344CB8AC3E}">
        <p14:creationId xmlns:p14="http://schemas.microsoft.com/office/powerpoint/2010/main" val="403445192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a:bodyPr>
          <a:lstStyle/>
          <a:p>
            <a:pPr>
              <a:defRPr/>
            </a:pPr>
            <a:r>
              <a:rPr lang="en-US" altLang="en-US" dirty="0" smtClean="0">
                <a:solidFill>
                  <a:schemeClr val="accent1">
                    <a:tint val="88000"/>
                    <a:satMod val="150000"/>
                  </a:schemeClr>
                </a:solidFill>
              </a:rPr>
              <a:t>Updating “A Quiet Crisis” (2003)</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2863273" y="1674693"/>
            <a:ext cx="5870420" cy="4832639"/>
          </a:xfrm>
        </p:spPr>
        <p:txBody>
          <a:bodyPr>
            <a:normAutofit fontScale="77500" lnSpcReduction="20000"/>
          </a:bodyPr>
          <a:lstStyle/>
          <a:p>
            <a:pPr>
              <a:defRPr/>
            </a:pPr>
            <a:r>
              <a:rPr lang="en-US" altLang="en-US" dirty="0"/>
              <a:t>2003 Findings:</a:t>
            </a:r>
          </a:p>
          <a:p>
            <a:pPr lvl="1">
              <a:defRPr/>
            </a:pPr>
            <a:r>
              <a:rPr lang="en-US" altLang="en-US" dirty="0"/>
              <a:t>“[F]</a:t>
            </a:r>
            <a:r>
              <a:rPr lang="en-US" dirty="0" err="1"/>
              <a:t>unding</a:t>
            </a:r>
            <a:r>
              <a:rPr lang="en-US" dirty="0"/>
              <a:t> for services critical to Native Americans—including health care, law enforcement, and education—is disproportionately lower than funding for services to other populations.”</a:t>
            </a:r>
          </a:p>
          <a:p>
            <a:pPr lvl="1">
              <a:defRPr/>
            </a:pPr>
            <a:r>
              <a:rPr lang="en-US" altLang="en-US" dirty="0"/>
              <a:t>Funding shortfall violates trust relationship and perpetuates civil rights crisis in Indian Country</a:t>
            </a:r>
          </a:p>
          <a:p>
            <a:pPr>
              <a:defRPr/>
            </a:pPr>
            <a:r>
              <a:rPr lang="en-US" altLang="en-US" dirty="0" smtClean="0"/>
              <a:t>2015 Bipartisan Congressional request to update</a:t>
            </a:r>
          </a:p>
          <a:p>
            <a:pPr>
              <a:defRPr/>
            </a:pPr>
            <a:r>
              <a:rPr lang="en-US" altLang="en-US" dirty="0" smtClean="0"/>
              <a:t>2016 Briefing and Staff Research </a:t>
            </a:r>
          </a:p>
          <a:p>
            <a:pPr>
              <a:defRPr/>
            </a:pPr>
            <a:r>
              <a:rPr lang="en-US" altLang="en-US" dirty="0" smtClean="0"/>
              <a:t>SAC Briefings and Commissioner visits to </a:t>
            </a:r>
          </a:p>
          <a:p>
            <a:pPr lvl="1">
              <a:defRPr/>
            </a:pPr>
            <a:r>
              <a:rPr lang="en-US" dirty="0"/>
              <a:t>Eastern Shoshone and the Northern Arapaho Tribes at the Wind River Reservation in </a:t>
            </a:r>
            <a:r>
              <a:rPr lang="en-US" dirty="0" smtClean="0"/>
              <a:t>Wyoming</a:t>
            </a:r>
          </a:p>
          <a:p>
            <a:pPr lvl="1">
              <a:defRPr/>
            </a:pPr>
            <a:r>
              <a:rPr lang="en-US" dirty="0" smtClean="0"/>
              <a:t>Quinault </a:t>
            </a:r>
            <a:r>
              <a:rPr lang="en-US" dirty="0"/>
              <a:t>Reservation in Washington </a:t>
            </a:r>
            <a:r>
              <a:rPr lang="en-US" dirty="0" smtClean="0"/>
              <a:t>State</a:t>
            </a:r>
          </a:p>
          <a:p>
            <a:pPr lvl="1">
              <a:defRPr/>
            </a:pPr>
            <a:r>
              <a:rPr lang="en-US" dirty="0" smtClean="0"/>
              <a:t>Standing </a:t>
            </a:r>
            <a:r>
              <a:rPr lang="en-US" dirty="0"/>
              <a:t>Rock Indian Reservation and Camp Site in North </a:t>
            </a:r>
            <a:r>
              <a:rPr lang="en-US" dirty="0" smtClean="0"/>
              <a:t>Dakota</a:t>
            </a:r>
          </a:p>
          <a:p>
            <a:pPr lvl="1">
              <a:defRPr/>
            </a:pPr>
            <a:r>
              <a:rPr lang="en-US" dirty="0" smtClean="0"/>
              <a:t>Pine </a:t>
            </a:r>
            <a:r>
              <a:rPr lang="en-US" dirty="0"/>
              <a:t>Ridge Reservation in South Dakota</a:t>
            </a:r>
            <a:endParaRPr lang="en-US" altLang="en-US" dirty="0"/>
          </a:p>
          <a:p>
            <a:pPr marL="265169" indent="-265169">
              <a:buNone/>
              <a:defRPr/>
            </a:pPr>
            <a:endParaRPr lang="en-US" altLang="en-US" dirty="0"/>
          </a:p>
        </p:txBody>
      </p:sp>
      <p:pic>
        <p:nvPicPr>
          <p:cNvPr id="1026" name="Picture 2" descr="https://pbs.twimg.com/media/DuZhZtQW0AIEe3U.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73975" y="1674691"/>
            <a:ext cx="2396996" cy="2149164"/>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73975" y="3979285"/>
            <a:ext cx="2392219" cy="1794164"/>
          </a:xfrm>
          <a:prstGeom prst="rect">
            <a:avLst/>
          </a:prstGeom>
        </p:spPr>
      </p:pic>
      <p:sp>
        <p:nvSpPr>
          <p:cNvPr id="3" name="TextBox 2"/>
          <p:cNvSpPr txBox="1"/>
          <p:nvPr/>
        </p:nvSpPr>
        <p:spPr>
          <a:xfrm>
            <a:off x="373975" y="5773449"/>
            <a:ext cx="2392219" cy="461665"/>
          </a:xfrm>
          <a:prstGeom prst="rect">
            <a:avLst/>
          </a:prstGeom>
          <a:noFill/>
        </p:spPr>
        <p:txBody>
          <a:bodyPr wrap="square" rtlCol="0">
            <a:spAutoFit/>
          </a:bodyPr>
          <a:lstStyle/>
          <a:p>
            <a:r>
              <a:rPr lang="en-US" sz="1200" dirty="0" smtClean="0"/>
              <a:t>South Dakota Advisory Committee Briefing at Pine Ridge</a:t>
            </a:r>
            <a:endParaRPr lang="en-US" sz="1200" dirty="0"/>
          </a:p>
        </p:txBody>
      </p:sp>
      <p:sp>
        <p:nvSpPr>
          <p:cNvPr id="4" name="Slide Number Placeholder 3"/>
          <p:cNvSpPr>
            <a:spLocks noGrp="1"/>
          </p:cNvSpPr>
          <p:nvPr>
            <p:ph type="sldNum" sz="quarter" idx="12"/>
          </p:nvPr>
        </p:nvSpPr>
        <p:spPr/>
        <p:txBody>
          <a:bodyPr/>
          <a:lstStyle/>
          <a:p>
            <a:fld id="{45419D0B-C5B5-446B-BFD2-AF53269F6297}" type="slidenum">
              <a:rPr lang="en-US" smtClean="0"/>
              <a:t>4</a:t>
            </a:fld>
            <a:endParaRPr lang="en-US" dirty="0"/>
          </a:p>
        </p:txBody>
      </p:sp>
    </p:spTree>
    <p:extLst>
      <p:ext uri="{BB962C8B-B14F-4D97-AF65-F5344CB8AC3E}">
        <p14:creationId xmlns:p14="http://schemas.microsoft.com/office/powerpoint/2010/main" val="73174042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Themes</a:t>
            </a:r>
            <a:endParaRPr lang="en-US" altLang="en-US" dirty="0">
              <a:solidFill>
                <a:schemeClr val="accent1">
                  <a:tint val="88000"/>
                  <a:satMod val="150000"/>
                </a:schemeClr>
              </a:solidFill>
            </a:endParaRPr>
          </a:p>
        </p:txBody>
      </p:sp>
      <p:pic>
        <p:nvPicPr>
          <p:cNvPr id="2054" name="Picture 6" descr="https://www.indianz.com/News/2019/01/10/brokenpromises.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67362" y="1674691"/>
            <a:ext cx="2990238" cy="3689936"/>
          </a:xfrm>
          <a:prstGeom prst="rect">
            <a:avLst/>
          </a:prstGeom>
          <a:noFill/>
          <a:extLst>
            <a:ext uri="{909E8E84-426E-40DD-AFC4-6F175D3DCCD1}">
              <a14:hiddenFill xmlns:a14="http://schemas.microsoft.com/office/drawing/2010/main">
                <a:solidFill>
                  <a:srgbClr val="FFFFFF"/>
                </a:solidFill>
              </a14:hiddenFill>
            </a:ext>
          </a:extLst>
        </p:spPr>
      </p:pic>
      <p:sp>
        <p:nvSpPr>
          <p:cNvPr id="7" name="Rectangle 3"/>
          <p:cNvSpPr txBox="1">
            <a:spLocks noChangeArrowheads="1"/>
          </p:cNvSpPr>
          <p:nvPr/>
        </p:nvSpPr>
        <p:spPr>
          <a:xfrm>
            <a:off x="3962399" y="1674693"/>
            <a:ext cx="4771293" cy="4187825"/>
          </a:xfrm>
          <a:prstGeom prst="rect">
            <a:avLst/>
          </a:prstGeom>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defRPr/>
            </a:pPr>
            <a:r>
              <a:rPr lang="en-US" altLang="en-US" dirty="0" smtClean="0"/>
              <a:t>Special Trust Relationship</a:t>
            </a:r>
          </a:p>
          <a:p>
            <a:pPr lvl="1">
              <a:defRPr/>
            </a:pPr>
            <a:r>
              <a:rPr lang="en-US" dirty="0" smtClean="0"/>
              <a:t>Criminal Justice and Public Safety </a:t>
            </a:r>
          </a:p>
          <a:p>
            <a:pPr lvl="1">
              <a:defRPr/>
            </a:pPr>
            <a:r>
              <a:rPr lang="en-US" dirty="0" smtClean="0"/>
              <a:t>Health Care</a:t>
            </a:r>
          </a:p>
          <a:p>
            <a:pPr lvl="1">
              <a:defRPr/>
            </a:pPr>
            <a:r>
              <a:rPr lang="en-US" dirty="0" smtClean="0"/>
              <a:t>Education</a:t>
            </a:r>
          </a:p>
          <a:p>
            <a:pPr lvl="1">
              <a:defRPr/>
            </a:pPr>
            <a:r>
              <a:rPr lang="en-US" dirty="0" smtClean="0"/>
              <a:t>Housing </a:t>
            </a:r>
          </a:p>
          <a:p>
            <a:pPr lvl="1">
              <a:defRPr/>
            </a:pPr>
            <a:r>
              <a:rPr lang="en-US" dirty="0" smtClean="0"/>
              <a:t>Economic Development (New)</a:t>
            </a:r>
            <a:endParaRPr lang="en-US" altLang="en-US" dirty="0" smtClean="0"/>
          </a:p>
          <a:p>
            <a:pPr>
              <a:defRPr/>
            </a:pPr>
            <a:r>
              <a:rPr lang="en-US" altLang="en-US" dirty="0" smtClean="0"/>
              <a:t>Tribal Sovereignty</a:t>
            </a:r>
          </a:p>
          <a:p>
            <a:pPr>
              <a:defRPr/>
            </a:pPr>
            <a:r>
              <a:rPr lang="en-US" altLang="en-US" dirty="0" smtClean="0"/>
              <a:t>Self-Determination/Self- Sufficiency</a:t>
            </a:r>
          </a:p>
          <a:p>
            <a:pPr lvl="1">
              <a:defRPr/>
            </a:pPr>
            <a:r>
              <a:rPr lang="en-US" altLang="en-US" dirty="0" smtClean="0"/>
              <a:t>Infrastructure </a:t>
            </a:r>
          </a:p>
          <a:p>
            <a:pPr marL="265169" indent="-265169">
              <a:buFont typeface="Arial" panose="020B0604020202020204" pitchFamily="34" charset="0"/>
              <a:buNone/>
              <a:defRPr/>
            </a:pPr>
            <a:endParaRPr lang="en-US" altLang="en-US" dirty="0" smtClean="0"/>
          </a:p>
          <a:p>
            <a:pPr marL="265169" indent="-265169">
              <a:buFont typeface="Arial" panose="020B0604020202020204" pitchFamily="34" charset="0"/>
              <a:buNone/>
              <a:defRPr/>
            </a:pPr>
            <a:endParaRPr lang="en-US" altLang="en-US" dirty="0"/>
          </a:p>
        </p:txBody>
      </p:sp>
      <p:sp>
        <p:nvSpPr>
          <p:cNvPr id="2" name="Slide Number Placeholder 1"/>
          <p:cNvSpPr>
            <a:spLocks noGrp="1"/>
          </p:cNvSpPr>
          <p:nvPr>
            <p:ph type="sldNum" sz="quarter" idx="12"/>
          </p:nvPr>
        </p:nvSpPr>
        <p:spPr/>
        <p:txBody>
          <a:bodyPr/>
          <a:lstStyle/>
          <a:p>
            <a:fld id="{45419D0B-C5B5-446B-BFD2-AF53269F6297}" type="slidenum">
              <a:rPr lang="en-US" smtClean="0"/>
              <a:t>5</a:t>
            </a:fld>
            <a:endParaRPr lang="en-US" dirty="0"/>
          </a:p>
        </p:txBody>
      </p:sp>
    </p:spTree>
    <p:extLst>
      <p:ext uri="{BB962C8B-B14F-4D97-AF65-F5344CB8AC3E}">
        <p14:creationId xmlns:p14="http://schemas.microsoft.com/office/powerpoint/2010/main" val="1490315033"/>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Findings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fontScale="85000" lnSpcReduction="20000"/>
          </a:bodyPr>
          <a:lstStyle/>
          <a:p>
            <a:pPr>
              <a:defRPr/>
            </a:pPr>
            <a:r>
              <a:rPr lang="en-US" dirty="0" smtClean="0"/>
              <a:t>As in 2003, the federal government continues to fail to carry out its promises and trust obligations </a:t>
            </a:r>
          </a:p>
          <a:p>
            <a:pPr>
              <a:defRPr/>
            </a:pPr>
            <a:r>
              <a:rPr lang="en-US" dirty="0"/>
              <a:t>The federal government continues to provide inadequate assistance to support the interconnected needs of Native Americans such as local infrastructure, self-governance, housing, education, health, and economic development. </a:t>
            </a:r>
            <a:endParaRPr lang="en-US" dirty="0" smtClean="0"/>
          </a:p>
          <a:p>
            <a:pPr>
              <a:defRPr/>
            </a:pPr>
            <a:r>
              <a:rPr lang="en-US" dirty="0" smtClean="0"/>
              <a:t>Major underfunded programs include</a:t>
            </a:r>
          </a:p>
          <a:p>
            <a:pPr lvl="1">
              <a:defRPr/>
            </a:pPr>
            <a:r>
              <a:rPr lang="en-US" dirty="0"/>
              <a:t>DOJ and BIA public safety and justice </a:t>
            </a:r>
            <a:r>
              <a:rPr lang="en-US" dirty="0" smtClean="0"/>
              <a:t>programs</a:t>
            </a:r>
          </a:p>
          <a:p>
            <a:pPr lvl="1">
              <a:defRPr/>
            </a:pPr>
            <a:r>
              <a:rPr lang="en-US" dirty="0" smtClean="0"/>
              <a:t>Indian </a:t>
            </a:r>
            <a:r>
              <a:rPr lang="en-US" dirty="0"/>
              <a:t>Health Service (IHS) health care, behavioral health, urban Indian health, and water sanitation </a:t>
            </a:r>
            <a:r>
              <a:rPr lang="en-US" dirty="0" smtClean="0"/>
              <a:t>programs</a:t>
            </a:r>
          </a:p>
          <a:p>
            <a:pPr lvl="1">
              <a:defRPr/>
            </a:pPr>
            <a:r>
              <a:rPr lang="en-US" dirty="0" smtClean="0"/>
              <a:t>DOI </a:t>
            </a:r>
            <a:r>
              <a:rPr lang="en-US" dirty="0"/>
              <a:t>programs such as Bureau of Indian Education programs and BIA real estate services and forest, wildlife, and road maintenance </a:t>
            </a:r>
            <a:r>
              <a:rPr lang="en-US" dirty="0" smtClean="0"/>
              <a:t>programs</a:t>
            </a:r>
          </a:p>
          <a:p>
            <a:pPr lvl="1">
              <a:defRPr/>
            </a:pPr>
            <a:r>
              <a:rPr lang="en-US" dirty="0" smtClean="0"/>
              <a:t>HUD </a:t>
            </a:r>
            <a:r>
              <a:rPr lang="en-US" dirty="0"/>
              <a:t>programs that help meet the housing needs of Native Americans and Native Hawaiians</a:t>
            </a:r>
            <a:r>
              <a:rPr lang="en-US" dirty="0" smtClean="0"/>
              <a:t>.</a:t>
            </a:r>
            <a:endParaRPr lang="en-US" dirty="0"/>
          </a:p>
        </p:txBody>
      </p:sp>
      <p:sp>
        <p:nvSpPr>
          <p:cNvPr id="2" name="Slide Number Placeholder 1"/>
          <p:cNvSpPr>
            <a:spLocks noGrp="1"/>
          </p:cNvSpPr>
          <p:nvPr>
            <p:ph type="sldNum" sz="quarter" idx="12"/>
          </p:nvPr>
        </p:nvSpPr>
        <p:spPr/>
        <p:txBody>
          <a:bodyPr/>
          <a:lstStyle/>
          <a:p>
            <a:fld id="{45419D0B-C5B5-446B-BFD2-AF53269F6297}" type="slidenum">
              <a:rPr lang="en-US" smtClean="0"/>
              <a:t>6</a:t>
            </a:fld>
            <a:endParaRPr lang="en-US" dirty="0"/>
          </a:p>
        </p:txBody>
      </p:sp>
    </p:spTree>
    <p:extLst>
      <p:ext uri="{BB962C8B-B14F-4D97-AF65-F5344CB8AC3E}">
        <p14:creationId xmlns:p14="http://schemas.microsoft.com/office/powerpoint/2010/main" val="25309797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Findings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lnSpcReduction="10000"/>
          </a:bodyPr>
          <a:lstStyle/>
          <a:p>
            <a:pPr>
              <a:defRPr/>
            </a:pPr>
            <a:r>
              <a:rPr lang="en-US" dirty="0" smtClean="0"/>
              <a:t>Even </a:t>
            </a:r>
            <a:r>
              <a:rPr lang="en-US" dirty="0"/>
              <a:t>when federal funding for Native American programs has increased, these funding levels have not kept pace with declines in real spending power, let alone fulfilled the trust obligations to which the federal government has committed itself for Native Americans.</a:t>
            </a:r>
            <a:endParaRPr lang="en-US" dirty="0" smtClean="0"/>
          </a:p>
          <a:p>
            <a:pPr>
              <a:defRPr/>
            </a:pPr>
            <a:r>
              <a:rPr lang="en-US" dirty="0" smtClean="0"/>
              <a:t>The </a:t>
            </a:r>
            <a:r>
              <a:rPr lang="en-US" dirty="0"/>
              <a:t>end result is that Native Americans face significant inequities among major criminal and public safety, health, education, housing, and economic measures compared to the rest of the nation and non-Native people.</a:t>
            </a:r>
            <a:endParaRPr lang="en-US" dirty="0" smtClean="0"/>
          </a:p>
        </p:txBody>
      </p:sp>
      <p:sp>
        <p:nvSpPr>
          <p:cNvPr id="2" name="Slide Number Placeholder 1"/>
          <p:cNvSpPr>
            <a:spLocks noGrp="1"/>
          </p:cNvSpPr>
          <p:nvPr>
            <p:ph type="sldNum" sz="quarter" idx="12"/>
          </p:nvPr>
        </p:nvSpPr>
        <p:spPr/>
        <p:txBody>
          <a:bodyPr/>
          <a:lstStyle/>
          <a:p>
            <a:fld id="{45419D0B-C5B5-446B-BFD2-AF53269F6297}" type="slidenum">
              <a:rPr lang="en-US" smtClean="0"/>
              <a:t>7</a:t>
            </a:fld>
            <a:endParaRPr lang="en-US" dirty="0"/>
          </a:p>
        </p:txBody>
      </p:sp>
    </p:spTree>
    <p:extLst>
      <p:ext uri="{BB962C8B-B14F-4D97-AF65-F5344CB8AC3E}">
        <p14:creationId xmlns:p14="http://schemas.microsoft.com/office/powerpoint/2010/main" val="1526706730"/>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Findings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lnSpcReduction="10000"/>
          </a:bodyPr>
          <a:lstStyle/>
          <a:p>
            <a:pPr>
              <a:defRPr/>
            </a:pPr>
            <a:r>
              <a:rPr lang="en-US" dirty="0" smtClean="0"/>
              <a:t>Unequal </a:t>
            </a:r>
            <a:r>
              <a:rPr lang="en-US" dirty="0"/>
              <a:t>treatment of tribal governments and lack of full recognition of their sovereign status by state and federal governments also diminish tribal self-determination and negatively impact criminal justice, health, education, housing and economic outcomes for Native Americans</a:t>
            </a:r>
            <a:r>
              <a:rPr lang="en-US" dirty="0" smtClean="0"/>
              <a:t>.</a:t>
            </a:r>
          </a:p>
          <a:p>
            <a:pPr>
              <a:defRPr/>
            </a:pPr>
            <a:r>
              <a:rPr lang="en-US" altLang="en-US" dirty="0" smtClean="0"/>
              <a:t>Examples</a:t>
            </a:r>
          </a:p>
          <a:p>
            <a:pPr lvl="1">
              <a:defRPr/>
            </a:pPr>
            <a:r>
              <a:rPr lang="en-US" altLang="en-US" dirty="0"/>
              <a:t>IHS budgets do not receive advance appropriations while other federal health care programs such as the VA do </a:t>
            </a:r>
          </a:p>
          <a:p>
            <a:pPr lvl="1">
              <a:defRPr/>
            </a:pPr>
            <a:r>
              <a:rPr lang="en-US" altLang="en-US" dirty="0" smtClean="0"/>
              <a:t>Tribal authority to prosecute crimes remain limited (see next slides)</a:t>
            </a:r>
          </a:p>
        </p:txBody>
      </p:sp>
      <p:sp>
        <p:nvSpPr>
          <p:cNvPr id="2" name="Slide Number Placeholder 1"/>
          <p:cNvSpPr>
            <a:spLocks noGrp="1"/>
          </p:cNvSpPr>
          <p:nvPr>
            <p:ph type="sldNum" sz="quarter" idx="12"/>
          </p:nvPr>
        </p:nvSpPr>
        <p:spPr/>
        <p:txBody>
          <a:bodyPr/>
          <a:lstStyle/>
          <a:p>
            <a:fld id="{45419D0B-C5B5-446B-BFD2-AF53269F6297}" type="slidenum">
              <a:rPr lang="en-US" smtClean="0"/>
              <a:t>8</a:t>
            </a:fld>
            <a:endParaRPr lang="en-US" dirty="0"/>
          </a:p>
        </p:txBody>
      </p:sp>
    </p:spTree>
    <p:extLst>
      <p:ext uri="{BB962C8B-B14F-4D97-AF65-F5344CB8AC3E}">
        <p14:creationId xmlns:p14="http://schemas.microsoft.com/office/powerpoint/2010/main" val="228750817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Focus: Insufficient Funding for Public Safety</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fontScale="92500" lnSpcReduction="20000"/>
          </a:bodyPr>
          <a:lstStyle/>
          <a:p>
            <a:pPr>
              <a:defRPr/>
            </a:pPr>
            <a:r>
              <a:rPr lang="en-US" dirty="0"/>
              <a:t>The federal government has a trust responsibility to provide for public safety in Indian Country. </a:t>
            </a:r>
            <a:endParaRPr lang="en-US" dirty="0" smtClean="0"/>
          </a:p>
          <a:p>
            <a:pPr>
              <a:defRPr/>
            </a:pPr>
            <a:r>
              <a:rPr lang="en-US" dirty="0" smtClean="0"/>
              <a:t>Although </a:t>
            </a:r>
            <a:r>
              <a:rPr lang="en-US" dirty="0"/>
              <a:t>overall funding for public safety in Indian Country has increased, it does not come close to meeting the public safety needs in Indian Country or the needs to police and protect natural resources. In 2017, the BIA estimated it funded only 21 percent of law enforcement, 49 percent of detention center, and 3 percent of tribal court needs</a:t>
            </a:r>
            <a:r>
              <a:rPr lang="en-US" dirty="0" smtClean="0"/>
              <a:t>.</a:t>
            </a:r>
          </a:p>
          <a:p>
            <a:pPr>
              <a:defRPr/>
            </a:pPr>
            <a:r>
              <a:rPr lang="en-US" dirty="0"/>
              <a:t>Indian Country law enforcement agencies have less officers per capita than law enforcement agencies nationwide, leaving residents of Indian Country less safe and subject to higher rates of crime.</a:t>
            </a:r>
            <a:endParaRPr lang="en-US" dirty="0" smtClean="0"/>
          </a:p>
          <a:p>
            <a:pPr>
              <a:defRPr/>
            </a:pPr>
            <a:endParaRPr lang="en-US" altLang="en-US" dirty="0"/>
          </a:p>
        </p:txBody>
      </p:sp>
      <p:sp>
        <p:nvSpPr>
          <p:cNvPr id="2" name="Slide Number Placeholder 1"/>
          <p:cNvSpPr>
            <a:spLocks noGrp="1"/>
          </p:cNvSpPr>
          <p:nvPr>
            <p:ph type="sldNum" sz="quarter" idx="12"/>
          </p:nvPr>
        </p:nvSpPr>
        <p:spPr/>
        <p:txBody>
          <a:bodyPr/>
          <a:lstStyle/>
          <a:p>
            <a:fld id="{45419D0B-C5B5-446B-BFD2-AF53269F6297}" type="slidenum">
              <a:rPr lang="en-US" smtClean="0"/>
              <a:t>9</a:t>
            </a:fld>
            <a:endParaRPr lang="en-US" dirty="0"/>
          </a:p>
        </p:txBody>
      </p:sp>
    </p:spTree>
    <p:extLst>
      <p:ext uri="{BB962C8B-B14F-4D97-AF65-F5344CB8AC3E}">
        <p14:creationId xmlns:p14="http://schemas.microsoft.com/office/powerpoint/2010/main" val="390193549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Focus: Lack of Funding for Public Safety</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fontScale="92500" lnSpcReduction="20000"/>
          </a:bodyPr>
          <a:lstStyle/>
          <a:p>
            <a:pPr>
              <a:defRPr/>
            </a:pPr>
            <a:r>
              <a:rPr lang="en-US" dirty="0" smtClean="0"/>
              <a:t>The </a:t>
            </a:r>
            <a:r>
              <a:rPr lang="en-US" dirty="0"/>
              <a:t>Tribal Law and Order Act of 2010 gives tribal governments new authority to issue longer prison sentences. The Act requires tribal governments that choose to exercise that new authority to implement due process protections for criminal defendants, such as </a:t>
            </a:r>
            <a:r>
              <a:rPr lang="en-US" dirty="0" smtClean="0"/>
              <a:t>providing </a:t>
            </a:r>
            <a:r>
              <a:rPr lang="en-US" dirty="0"/>
              <a:t>defense attorneys for indigent defendants at the expense of the tribal government. </a:t>
            </a:r>
            <a:endParaRPr lang="en-US" dirty="0" smtClean="0"/>
          </a:p>
          <a:p>
            <a:pPr>
              <a:defRPr/>
            </a:pPr>
            <a:r>
              <a:rPr lang="en-US" dirty="0" smtClean="0"/>
              <a:t>However</a:t>
            </a:r>
            <a:r>
              <a:rPr lang="en-US" dirty="0"/>
              <a:t>, Congress has not appropriated sufficient funding for most tribes to implement this new authority. </a:t>
            </a:r>
            <a:endParaRPr lang="en-US" dirty="0" smtClean="0"/>
          </a:p>
          <a:p>
            <a:r>
              <a:rPr lang="en-US" dirty="0" smtClean="0"/>
              <a:t>President Trump’s FY2019 budget proposed to end funding for the Tiwahe Initiative, a program that </a:t>
            </a:r>
            <a:r>
              <a:rPr lang="en-US" dirty="0"/>
              <a:t>has succeeded in reducing violent crime by 56% over three years in four Native </a:t>
            </a:r>
            <a:r>
              <a:rPr lang="en-US" dirty="0" smtClean="0"/>
              <a:t>American communities</a:t>
            </a:r>
            <a:r>
              <a:rPr lang="en-US" dirty="0"/>
              <a:t>.</a:t>
            </a:r>
            <a:endParaRPr lang="en-US" dirty="0" smtClean="0"/>
          </a:p>
        </p:txBody>
      </p:sp>
      <p:sp>
        <p:nvSpPr>
          <p:cNvPr id="2" name="Slide Number Placeholder 1"/>
          <p:cNvSpPr>
            <a:spLocks noGrp="1"/>
          </p:cNvSpPr>
          <p:nvPr>
            <p:ph type="sldNum" sz="quarter" idx="12"/>
          </p:nvPr>
        </p:nvSpPr>
        <p:spPr/>
        <p:txBody>
          <a:bodyPr/>
          <a:lstStyle/>
          <a:p>
            <a:fld id="{45419D0B-C5B5-446B-BFD2-AF53269F6297}" type="slidenum">
              <a:rPr lang="en-US" smtClean="0"/>
              <a:t>10</a:t>
            </a:fld>
            <a:endParaRPr lang="en-US" dirty="0"/>
          </a:p>
        </p:txBody>
      </p:sp>
    </p:spTree>
    <p:extLst>
      <p:ext uri="{BB962C8B-B14F-4D97-AF65-F5344CB8AC3E}">
        <p14:creationId xmlns:p14="http://schemas.microsoft.com/office/powerpoint/2010/main" val="188932779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Recommendations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a:bodyPr>
          <a:lstStyle/>
          <a:p>
            <a:pPr>
              <a:defRPr/>
            </a:pPr>
            <a:r>
              <a:rPr lang="en-US" dirty="0" smtClean="0"/>
              <a:t>“The United States expects all nations to live up to their treaty obligations and it should live up to its own.”</a:t>
            </a:r>
          </a:p>
          <a:p>
            <a:pPr>
              <a:defRPr/>
            </a:pPr>
            <a:r>
              <a:rPr lang="en-US" dirty="0" smtClean="0"/>
              <a:t>Congress should pass </a:t>
            </a:r>
            <a:r>
              <a:rPr lang="en-US" dirty="0"/>
              <a:t>a spending package to fully address unmet </a:t>
            </a:r>
            <a:r>
              <a:rPr lang="en-US" dirty="0" smtClean="0"/>
              <a:t>needs in Indian Country, </a:t>
            </a:r>
            <a:r>
              <a:rPr lang="en-US" dirty="0"/>
              <a:t>targeting the most critical needs for immediate </a:t>
            </a:r>
            <a:r>
              <a:rPr lang="en-US" dirty="0" smtClean="0"/>
              <a:t>investment:</a:t>
            </a:r>
          </a:p>
          <a:p>
            <a:pPr lvl="1">
              <a:defRPr/>
            </a:pPr>
            <a:r>
              <a:rPr lang="en-US" dirty="0" smtClean="0"/>
              <a:t>Funding should address </a:t>
            </a:r>
            <a:r>
              <a:rPr lang="en-US" dirty="0"/>
              <a:t>the funding necessary for the buildout of unmet essential utilities and core infrastructure needs in Indian Country such as electricity, water, telecommunications, and roads</a:t>
            </a:r>
            <a:r>
              <a:rPr lang="en-US" dirty="0" smtClean="0"/>
              <a:t>.</a:t>
            </a:r>
          </a:p>
        </p:txBody>
      </p:sp>
      <p:sp>
        <p:nvSpPr>
          <p:cNvPr id="2" name="Slide Number Placeholder 1"/>
          <p:cNvSpPr>
            <a:spLocks noGrp="1"/>
          </p:cNvSpPr>
          <p:nvPr>
            <p:ph type="sldNum" sz="quarter" idx="12"/>
          </p:nvPr>
        </p:nvSpPr>
        <p:spPr/>
        <p:txBody>
          <a:bodyPr/>
          <a:lstStyle/>
          <a:p>
            <a:fld id="{45419D0B-C5B5-446B-BFD2-AF53269F6297}" type="slidenum">
              <a:rPr lang="en-US" smtClean="0"/>
              <a:t>11</a:t>
            </a:fld>
            <a:endParaRPr lang="en-US" dirty="0"/>
          </a:p>
        </p:txBody>
      </p:sp>
    </p:spTree>
    <p:extLst>
      <p:ext uri="{BB962C8B-B14F-4D97-AF65-F5344CB8AC3E}">
        <p14:creationId xmlns:p14="http://schemas.microsoft.com/office/powerpoint/2010/main" val="89959341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lstStyle/>
          <a:p>
            <a:pPr>
              <a:defRPr/>
            </a:pPr>
            <a:r>
              <a:rPr lang="en-US" altLang="en-US" dirty="0" smtClean="0">
                <a:solidFill>
                  <a:schemeClr val="accent1">
                    <a:tint val="88000"/>
                    <a:satMod val="150000"/>
                  </a:schemeClr>
                </a:solidFill>
              </a:rPr>
              <a:t>Major Recommendations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fontScale="92500" lnSpcReduction="10000"/>
          </a:bodyPr>
          <a:lstStyle/>
          <a:p>
            <a:pPr>
              <a:defRPr/>
            </a:pPr>
            <a:r>
              <a:rPr lang="en-US" dirty="0" smtClean="0"/>
              <a:t>Congress should provide steady</a:t>
            </a:r>
            <a:r>
              <a:rPr lang="en-US" dirty="0"/>
              <a:t>, equitable, and non-discretionary funding directly to tribal </a:t>
            </a:r>
            <a:r>
              <a:rPr lang="en-US" dirty="0" smtClean="0"/>
              <a:t>nations.</a:t>
            </a:r>
            <a:endParaRPr lang="en-US" dirty="0"/>
          </a:p>
          <a:p>
            <a:pPr>
              <a:defRPr/>
            </a:pPr>
            <a:r>
              <a:rPr lang="en-US" dirty="0" smtClean="0"/>
              <a:t>Promoting Tribal Sovereignty</a:t>
            </a:r>
          </a:p>
          <a:p>
            <a:pPr lvl="1">
              <a:defRPr/>
            </a:pPr>
            <a:r>
              <a:rPr lang="en-US" altLang="en-US" dirty="0" smtClean="0"/>
              <a:t>Sufficient funds to tribal law enforcement agencies, courts, and detention facilities</a:t>
            </a:r>
          </a:p>
          <a:p>
            <a:pPr lvl="1">
              <a:defRPr/>
            </a:pPr>
            <a:r>
              <a:rPr lang="en-US" altLang="en-US" dirty="0" smtClean="0"/>
              <a:t>Sufficient funds to allow </a:t>
            </a:r>
            <a:r>
              <a:rPr lang="en-US" dirty="0"/>
              <a:t>BIE </a:t>
            </a:r>
            <a:r>
              <a:rPr lang="en-US" dirty="0" smtClean="0"/>
              <a:t>to </a:t>
            </a:r>
            <a:r>
              <a:rPr lang="en-US" dirty="0"/>
              <a:t>bring all BIE schools up to minimum standards of habitability for their students and to attract, recruit, and retain teachers to come to and continue teaching in BIE </a:t>
            </a:r>
            <a:r>
              <a:rPr lang="en-US" dirty="0" smtClean="0"/>
              <a:t>schools</a:t>
            </a:r>
          </a:p>
          <a:p>
            <a:pPr lvl="1">
              <a:defRPr/>
            </a:pPr>
            <a:r>
              <a:rPr lang="en-US" dirty="0"/>
              <a:t>Congress should provide direct, long-term funding to tribes, analogous to the mandatory funding Congress provides to support Medicare, Social Security, and Medicaid, avoiding pass-through of funds via state</a:t>
            </a:r>
            <a:endParaRPr lang="en-US" dirty="0" smtClean="0"/>
          </a:p>
          <a:p>
            <a:pPr lvl="1">
              <a:defRPr/>
            </a:pPr>
            <a:endParaRPr lang="en-US" altLang="en-US" dirty="0"/>
          </a:p>
        </p:txBody>
      </p:sp>
      <p:sp>
        <p:nvSpPr>
          <p:cNvPr id="2" name="Slide Number Placeholder 1"/>
          <p:cNvSpPr>
            <a:spLocks noGrp="1"/>
          </p:cNvSpPr>
          <p:nvPr>
            <p:ph type="sldNum" sz="quarter" idx="12"/>
          </p:nvPr>
        </p:nvSpPr>
        <p:spPr/>
        <p:txBody>
          <a:bodyPr/>
          <a:lstStyle/>
          <a:p>
            <a:fld id="{45419D0B-C5B5-446B-BFD2-AF53269F6297}" type="slidenum">
              <a:rPr lang="en-US" smtClean="0"/>
              <a:t>12</a:t>
            </a:fld>
            <a:endParaRPr lang="en-US" dirty="0"/>
          </a:p>
        </p:txBody>
      </p:sp>
    </p:spTree>
    <p:extLst>
      <p:ext uri="{BB962C8B-B14F-4D97-AF65-F5344CB8AC3E}">
        <p14:creationId xmlns:p14="http://schemas.microsoft.com/office/powerpoint/2010/main" val="337615260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Recommendations: Infrastructure &amp; Economic Development </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a:bodyPr>
          <a:lstStyle/>
          <a:p>
            <a:r>
              <a:rPr lang="en-US" dirty="0" smtClean="0"/>
              <a:t>Finding: </a:t>
            </a:r>
            <a:r>
              <a:rPr lang="en-US" dirty="0"/>
              <a:t>The federal government has failed to honor its trust responsibility to promote </a:t>
            </a:r>
            <a:r>
              <a:rPr lang="en-US" dirty="0" smtClean="0"/>
              <a:t>Native American </a:t>
            </a:r>
            <a:r>
              <a:rPr lang="en-US" dirty="0"/>
              <a:t>self-determination via its support of economic </a:t>
            </a:r>
            <a:r>
              <a:rPr lang="en-US" dirty="0" smtClean="0"/>
              <a:t>development </a:t>
            </a:r>
            <a:r>
              <a:rPr lang="en-US" dirty="0"/>
              <a:t>in Indian country</a:t>
            </a:r>
            <a:r>
              <a:rPr lang="en-US" dirty="0" smtClean="0"/>
              <a:t>.</a:t>
            </a:r>
          </a:p>
          <a:p>
            <a:pPr lvl="1"/>
            <a:r>
              <a:rPr lang="en-US" dirty="0" smtClean="0"/>
              <a:t>Recommendation: Increased </a:t>
            </a:r>
            <a:r>
              <a:rPr lang="en-US" dirty="0"/>
              <a:t>funding for BIA programs such as real estate trust services, forestry </a:t>
            </a:r>
            <a:r>
              <a:rPr lang="en-US" dirty="0" smtClean="0"/>
              <a:t>and wildlife </a:t>
            </a:r>
            <a:r>
              <a:rPr lang="en-US" dirty="0"/>
              <a:t>programs, tribal resilience, and road maintenance programs.</a:t>
            </a:r>
            <a:endParaRPr lang="en-US" dirty="0" smtClean="0"/>
          </a:p>
          <a:p>
            <a:endParaRPr lang="en-US" dirty="0" smtClean="0"/>
          </a:p>
        </p:txBody>
      </p:sp>
      <p:pic>
        <p:nvPicPr>
          <p:cNvPr id="2" name="Picture 1"/>
          <p:cNvPicPr>
            <a:picLocks noChangeAspect="1"/>
          </p:cNvPicPr>
          <p:nvPr/>
        </p:nvPicPr>
        <p:blipFill>
          <a:blip r:embed="rId2"/>
          <a:stretch>
            <a:fillRect/>
          </a:stretch>
        </p:blipFill>
        <p:spPr>
          <a:xfrm>
            <a:off x="2617446" y="4342888"/>
            <a:ext cx="4417061" cy="2515112"/>
          </a:xfrm>
          <a:prstGeom prst="rect">
            <a:avLst/>
          </a:prstGeom>
        </p:spPr>
      </p:pic>
      <p:sp>
        <p:nvSpPr>
          <p:cNvPr id="4" name="Slide Number Placeholder 3"/>
          <p:cNvSpPr>
            <a:spLocks noGrp="1"/>
          </p:cNvSpPr>
          <p:nvPr>
            <p:ph type="sldNum" sz="quarter" idx="12"/>
          </p:nvPr>
        </p:nvSpPr>
        <p:spPr/>
        <p:txBody>
          <a:bodyPr/>
          <a:lstStyle/>
          <a:p>
            <a:fld id="{45419D0B-C5B5-446B-BFD2-AF53269F6297}" type="slidenum">
              <a:rPr lang="en-US" smtClean="0"/>
              <a:t>13</a:t>
            </a:fld>
            <a:endParaRPr lang="en-US" dirty="0"/>
          </a:p>
        </p:txBody>
      </p:sp>
    </p:spTree>
    <p:extLst>
      <p:ext uri="{BB962C8B-B14F-4D97-AF65-F5344CB8AC3E}">
        <p14:creationId xmlns:p14="http://schemas.microsoft.com/office/powerpoint/2010/main" val="108764100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Recommendations: Economic Development </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a:bodyPr>
          <a:lstStyle/>
          <a:p>
            <a:pPr>
              <a:defRPr/>
            </a:pPr>
            <a:r>
              <a:rPr lang="en-US" dirty="0" smtClean="0"/>
              <a:t>Sufficient </a:t>
            </a:r>
            <a:r>
              <a:rPr lang="en-US" dirty="0"/>
              <a:t>funding to BIA, USDA, and Department of Energy programs to provide tribes with sufficient funding and technical assistance to allow tribes to exercise self-reliance and self-determination in the protection, management, and development of their natural, agricultural, and energy resources. </a:t>
            </a:r>
            <a:endParaRPr lang="en-US" dirty="0" smtClean="0"/>
          </a:p>
        </p:txBody>
      </p:sp>
      <p:pic>
        <p:nvPicPr>
          <p:cNvPr id="3" name="Picture 2"/>
          <p:cNvPicPr>
            <a:picLocks noChangeAspect="1"/>
          </p:cNvPicPr>
          <p:nvPr/>
        </p:nvPicPr>
        <p:blipFill>
          <a:blip r:embed="rId2"/>
          <a:stretch>
            <a:fillRect/>
          </a:stretch>
        </p:blipFill>
        <p:spPr>
          <a:xfrm>
            <a:off x="550130" y="4065972"/>
            <a:ext cx="3992635" cy="2413685"/>
          </a:xfrm>
          <a:prstGeom prst="rect">
            <a:avLst/>
          </a:prstGeom>
        </p:spPr>
      </p:pic>
      <p:pic>
        <p:nvPicPr>
          <p:cNvPr id="4" name="Picture 3"/>
          <p:cNvPicPr>
            <a:picLocks noChangeAspect="1"/>
          </p:cNvPicPr>
          <p:nvPr/>
        </p:nvPicPr>
        <p:blipFill>
          <a:blip r:embed="rId3"/>
          <a:stretch>
            <a:fillRect/>
          </a:stretch>
        </p:blipFill>
        <p:spPr>
          <a:xfrm>
            <a:off x="4669655" y="4065971"/>
            <a:ext cx="4064038" cy="2411771"/>
          </a:xfrm>
          <a:prstGeom prst="rect">
            <a:avLst/>
          </a:prstGeom>
        </p:spPr>
      </p:pic>
      <p:sp>
        <p:nvSpPr>
          <p:cNvPr id="5" name="Slide Number Placeholder 4"/>
          <p:cNvSpPr>
            <a:spLocks noGrp="1"/>
          </p:cNvSpPr>
          <p:nvPr>
            <p:ph type="sldNum" sz="quarter" idx="12"/>
          </p:nvPr>
        </p:nvSpPr>
        <p:spPr/>
        <p:txBody>
          <a:bodyPr/>
          <a:lstStyle/>
          <a:p>
            <a:fld id="{45419D0B-C5B5-446B-BFD2-AF53269F6297}" type="slidenum">
              <a:rPr lang="en-US" smtClean="0"/>
              <a:t>14</a:t>
            </a:fld>
            <a:endParaRPr lang="en-US" dirty="0"/>
          </a:p>
        </p:txBody>
      </p:sp>
    </p:spTree>
    <p:extLst>
      <p:ext uri="{BB962C8B-B14F-4D97-AF65-F5344CB8AC3E}">
        <p14:creationId xmlns:p14="http://schemas.microsoft.com/office/powerpoint/2010/main" val="41034276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Recommendations: Access to Capital</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50130" y="1674693"/>
            <a:ext cx="8183563" cy="4187825"/>
          </a:xfrm>
        </p:spPr>
        <p:txBody>
          <a:bodyPr>
            <a:normAutofit/>
          </a:bodyPr>
          <a:lstStyle/>
          <a:p>
            <a:pPr>
              <a:defRPr/>
            </a:pPr>
            <a:r>
              <a:rPr lang="en-US" dirty="0" smtClean="0"/>
              <a:t>Consistent</a:t>
            </a:r>
            <a:r>
              <a:rPr lang="en-US" dirty="0"/>
              <a:t>, non-discretionary funding to tribal governments to create parity between tribal governments and other governments by allowing tribal governments to leverage federal </a:t>
            </a:r>
            <a:r>
              <a:rPr lang="en-US" dirty="0" smtClean="0"/>
              <a:t>funding.</a:t>
            </a:r>
          </a:p>
          <a:p>
            <a:pPr>
              <a:defRPr/>
            </a:pPr>
            <a:r>
              <a:rPr lang="en-US" dirty="0" smtClean="0"/>
              <a:t>Congress </a:t>
            </a:r>
            <a:r>
              <a:rPr lang="en-US" dirty="0"/>
              <a:t>should make available to tribes programs such as the New Market Tax Credit program, the CDFI Bond Guarantee Program, and the Low-Income Tax Credit Program, which are designed for the purpose of leveraging and attracting capital to public projects and represent billions in potential investment. </a:t>
            </a:r>
            <a:endParaRPr lang="en-US" dirty="0" smtClean="0"/>
          </a:p>
        </p:txBody>
      </p:sp>
      <p:sp>
        <p:nvSpPr>
          <p:cNvPr id="2" name="Slide Number Placeholder 1"/>
          <p:cNvSpPr>
            <a:spLocks noGrp="1"/>
          </p:cNvSpPr>
          <p:nvPr>
            <p:ph type="sldNum" sz="quarter" idx="12"/>
          </p:nvPr>
        </p:nvSpPr>
        <p:spPr/>
        <p:txBody>
          <a:bodyPr/>
          <a:lstStyle/>
          <a:p>
            <a:fld id="{45419D0B-C5B5-446B-BFD2-AF53269F6297}" type="slidenum">
              <a:rPr lang="en-US" smtClean="0"/>
              <a:t>15</a:t>
            </a:fld>
            <a:endParaRPr lang="en-US" dirty="0"/>
          </a:p>
        </p:txBody>
      </p:sp>
    </p:spTree>
    <p:extLst>
      <p:ext uri="{BB962C8B-B14F-4D97-AF65-F5344CB8AC3E}">
        <p14:creationId xmlns:p14="http://schemas.microsoft.com/office/powerpoint/2010/main" val="119878538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Recommendations: Infrastructure and Working with Tribal Governments </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4295435" y="1674693"/>
            <a:ext cx="4438258" cy="4761618"/>
          </a:xfrm>
        </p:spPr>
        <p:txBody>
          <a:bodyPr>
            <a:normAutofit fontScale="77500" lnSpcReduction="20000"/>
          </a:bodyPr>
          <a:lstStyle/>
          <a:p>
            <a:pPr>
              <a:defRPr/>
            </a:pPr>
            <a:r>
              <a:rPr lang="en-US" dirty="0" smtClean="0"/>
              <a:t>The </a:t>
            </a:r>
            <a:r>
              <a:rPr lang="en-US" dirty="0"/>
              <a:t>federal government should provide more consistent, transparent, and deferential consultation with tribal governments and strive to reach mutually agreed solutions when working with tribes on infrastructure planning and the use and development of natural resource that occurs on or affects tribal lands and communities. </a:t>
            </a:r>
          </a:p>
          <a:p>
            <a:pPr>
              <a:defRPr/>
            </a:pPr>
            <a:r>
              <a:rPr lang="en-US" dirty="0" smtClean="0"/>
              <a:t>For </a:t>
            </a:r>
            <a:r>
              <a:rPr lang="en-US" dirty="0"/>
              <a:t>example, during the development of the Dakota Access Pipeline the federal government should take in the health, spiritual, and cultural concerns of Native Americans and issue a decision that is consistent with those concerns.</a:t>
            </a:r>
            <a:endParaRPr lang="en-US" altLang="en-US" dirty="0"/>
          </a:p>
        </p:txBody>
      </p:sp>
      <p:pic>
        <p:nvPicPr>
          <p:cNvPr id="1026" name="Picture 2" descr="https://www.usccr.gov/images/events/Delegation-Standing-Rock.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71066" y="1935331"/>
            <a:ext cx="3724369" cy="2793277"/>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571066" y="4820575"/>
            <a:ext cx="3724369" cy="1200329"/>
          </a:xfrm>
          <a:prstGeom prst="rect">
            <a:avLst/>
          </a:prstGeom>
          <a:noFill/>
        </p:spPr>
        <p:txBody>
          <a:bodyPr wrap="square" rtlCol="0">
            <a:spAutoFit/>
          </a:bodyPr>
          <a:lstStyle/>
          <a:p>
            <a:r>
              <a:rPr lang="en-US" dirty="0" smtClean="0"/>
              <a:t>Commissioners </a:t>
            </a:r>
            <a:r>
              <a:rPr lang="en-US" dirty="0"/>
              <a:t>and staff visit Standing Rock to observe civil rights conditions on the ground, December </a:t>
            </a:r>
            <a:r>
              <a:rPr lang="en-US" dirty="0" smtClean="0"/>
              <a:t>2016.</a:t>
            </a:r>
            <a:endParaRPr lang="en-US" dirty="0"/>
          </a:p>
        </p:txBody>
      </p:sp>
      <p:sp>
        <p:nvSpPr>
          <p:cNvPr id="3" name="Slide Number Placeholder 2"/>
          <p:cNvSpPr>
            <a:spLocks noGrp="1"/>
          </p:cNvSpPr>
          <p:nvPr>
            <p:ph type="sldNum" sz="quarter" idx="12"/>
          </p:nvPr>
        </p:nvSpPr>
        <p:spPr/>
        <p:txBody>
          <a:bodyPr/>
          <a:lstStyle/>
          <a:p>
            <a:fld id="{45419D0B-C5B5-446B-BFD2-AF53269F6297}" type="slidenum">
              <a:rPr lang="en-US" smtClean="0"/>
              <a:t>16</a:t>
            </a:fld>
            <a:endParaRPr lang="en-US" dirty="0"/>
          </a:p>
        </p:txBody>
      </p:sp>
    </p:spTree>
    <p:extLst>
      <p:ext uri="{BB962C8B-B14F-4D97-AF65-F5344CB8AC3E}">
        <p14:creationId xmlns:p14="http://schemas.microsoft.com/office/powerpoint/2010/main" val="345484403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622179"/>
            <a:ext cx="8183563" cy="1052512"/>
          </a:xfrm>
        </p:spPr>
        <p:txBody>
          <a:bodyPr>
            <a:normAutofit fontScale="90000"/>
          </a:bodyPr>
          <a:lstStyle/>
          <a:p>
            <a:pPr>
              <a:defRPr/>
            </a:pPr>
            <a:r>
              <a:rPr lang="en-US" altLang="en-US" dirty="0" smtClean="0">
                <a:solidFill>
                  <a:schemeClr val="accent1">
                    <a:tint val="88000"/>
                    <a:satMod val="150000"/>
                  </a:schemeClr>
                </a:solidFill>
              </a:rPr>
              <a:t>Revisiting Native Hawaiian Sovereignty</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4441371" y="1674693"/>
            <a:ext cx="4292322" cy="4187825"/>
          </a:xfrm>
        </p:spPr>
        <p:txBody>
          <a:bodyPr>
            <a:normAutofit fontScale="92500"/>
          </a:bodyPr>
          <a:lstStyle/>
          <a:p>
            <a:pPr>
              <a:defRPr/>
            </a:pPr>
            <a:r>
              <a:rPr lang="en-US" b="1" u="sng" dirty="0" smtClean="0"/>
              <a:t>Recommendation</a:t>
            </a:r>
            <a:r>
              <a:rPr lang="en-US" dirty="0" smtClean="0"/>
              <a:t>: Congress </a:t>
            </a:r>
            <a:r>
              <a:rPr lang="en-US" dirty="0"/>
              <a:t>should pass legislation to provide a process for the reorganization of a Native Hawaiian governing entity and to confirm the special political and legal relationship between the United States and such Native Hawaiian governing entity</a:t>
            </a:r>
            <a:endParaRPr lang="en-US" dirty="0" smtClean="0"/>
          </a:p>
        </p:txBody>
      </p:sp>
      <p:pic>
        <p:nvPicPr>
          <p:cNvPr id="2" name="Picture 1"/>
          <p:cNvPicPr>
            <a:picLocks noChangeAspect="1"/>
          </p:cNvPicPr>
          <p:nvPr/>
        </p:nvPicPr>
        <p:blipFill>
          <a:blip r:embed="rId2"/>
          <a:stretch>
            <a:fillRect/>
          </a:stretch>
        </p:blipFill>
        <p:spPr>
          <a:xfrm>
            <a:off x="331507" y="1817914"/>
            <a:ext cx="4109864" cy="3580719"/>
          </a:xfrm>
          <a:prstGeom prst="rect">
            <a:avLst/>
          </a:prstGeom>
        </p:spPr>
      </p:pic>
      <p:sp>
        <p:nvSpPr>
          <p:cNvPr id="4" name="Slide Number Placeholder 3"/>
          <p:cNvSpPr>
            <a:spLocks noGrp="1"/>
          </p:cNvSpPr>
          <p:nvPr>
            <p:ph type="sldNum" sz="quarter" idx="12"/>
          </p:nvPr>
        </p:nvSpPr>
        <p:spPr/>
        <p:txBody>
          <a:bodyPr/>
          <a:lstStyle/>
          <a:p>
            <a:fld id="{45419D0B-C5B5-446B-BFD2-AF53269F6297}" type="slidenum">
              <a:rPr lang="en-US" smtClean="0"/>
              <a:t>17</a:t>
            </a:fld>
            <a:endParaRPr lang="en-US" dirty="0"/>
          </a:p>
        </p:txBody>
      </p:sp>
    </p:spTree>
    <p:extLst>
      <p:ext uri="{BB962C8B-B14F-4D97-AF65-F5344CB8AC3E}">
        <p14:creationId xmlns:p14="http://schemas.microsoft.com/office/powerpoint/2010/main" val="251499440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667362" y="215779"/>
            <a:ext cx="8183563" cy="1052512"/>
          </a:xfrm>
        </p:spPr>
        <p:txBody>
          <a:bodyPr/>
          <a:lstStyle/>
          <a:p>
            <a:pPr>
              <a:defRPr/>
            </a:pPr>
            <a:r>
              <a:rPr lang="en-US" altLang="en-US" dirty="0" smtClean="0">
                <a:solidFill>
                  <a:schemeClr val="accent1">
                    <a:tint val="88000"/>
                    <a:satMod val="150000"/>
                  </a:schemeClr>
                </a:solidFill>
              </a:rPr>
              <a:t>Reactions and Updates</a:t>
            </a:r>
            <a:endParaRPr lang="en-US" altLang="en-US" dirty="0">
              <a:solidFill>
                <a:schemeClr val="accent1">
                  <a:tint val="88000"/>
                  <a:satMod val="150000"/>
                </a:schemeClr>
              </a:solidFill>
            </a:endParaRPr>
          </a:p>
        </p:txBody>
      </p:sp>
      <p:sp>
        <p:nvSpPr>
          <p:cNvPr id="9219" name="Rectangle 3"/>
          <p:cNvSpPr>
            <a:spLocks noGrp="1" noChangeArrowheads="1"/>
          </p:cNvSpPr>
          <p:nvPr>
            <p:ph idx="1"/>
          </p:nvPr>
        </p:nvSpPr>
        <p:spPr>
          <a:xfrm>
            <a:off x="568602" y="2137214"/>
            <a:ext cx="8183563" cy="3242656"/>
          </a:xfrm>
        </p:spPr>
        <p:txBody>
          <a:bodyPr>
            <a:normAutofit/>
          </a:bodyPr>
          <a:lstStyle/>
          <a:p>
            <a:pPr>
              <a:defRPr/>
            </a:pPr>
            <a:r>
              <a:rPr lang="en-US" altLang="en-US" dirty="0" smtClean="0"/>
              <a:t>Then Rep.-Elect Deb Haaland (D-NM): </a:t>
            </a:r>
          </a:p>
          <a:p>
            <a:pPr lvl="1">
              <a:defRPr/>
            </a:pPr>
            <a:r>
              <a:rPr lang="en-US" altLang="en-US" dirty="0" smtClean="0"/>
              <a:t>“</a:t>
            </a:r>
            <a:r>
              <a:rPr lang="en-US" dirty="0"/>
              <a:t>We cannot allow this crisis to continue. I call on my colleagues in Congress to join me to pass a spending package to directly and immediately address critical unmet needs in Indian Country to ensure Native Americans get the full equity we’ve been fighting for</a:t>
            </a:r>
            <a:r>
              <a:rPr lang="en-US" dirty="0" smtClean="0"/>
              <a:t>.”</a:t>
            </a:r>
          </a:p>
          <a:p>
            <a:pPr lvl="1">
              <a:defRPr/>
            </a:pPr>
            <a:r>
              <a:rPr lang="en-US" altLang="en-US" dirty="0" smtClean="0"/>
              <a:t>Focus on missing and murdered indigenous women, citing the report’s finding of “systemic underfunding of tribal law enforcement and criminal justice systems.”</a:t>
            </a:r>
            <a:endParaRPr lang="en-US" altLang="en-US" dirty="0"/>
          </a:p>
        </p:txBody>
      </p:sp>
      <p:pic>
        <p:nvPicPr>
          <p:cNvPr id="2" name="Picture 1"/>
          <p:cNvPicPr>
            <a:picLocks noChangeAspect="1"/>
          </p:cNvPicPr>
          <p:nvPr/>
        </p:nvPicPr>
        <p:blipFill rotWithShape="1">
          <a:blip r:embed="rId2"/>
          <a:srcRect r="420" b="20192"/>
          <a:stretch/>
        </p:blipFill>
        <p:spPr>
          <a:xfrm>
            <a:off x="667362" y="978619"/>
            <a:ext cx="6150688" cy="1075779"/>
          </a:xfrm>
          <a:prstGeom prst="rect">
            <a:avLst/>
          </a:prstGeom>
        </p:spPr>
      </p:pic>
      <p:pic>
        <p:nvPicPr>
          <p:cNvPr id="3" name="Picture 2"/>
          <p:cNvPicPr>
            <a:picLocks noChangeAspect="1"/>
          </p:cNvPicPr>
          <p:nvPr/>
        </p:nvPicPr>
        <p:blipFill>
          <a:blip r:embed="rId3"/>
          <a:stretch>
            <a:fillRect/>
          </a:stretch>
        </p:blipFill>
        <p:spPr>
          <a:xfrm>
            <a:off x="568602" y="5447843"/>
            <a:ext cx="7200900" cy="1190625"/>
          </a:xfrm>
          <a:prstGeom prst="rect">
            <a:avLst/>
          </a:prstGeom>
        </p:spPr>
      </p:pic>
      <p:sp>
        <p:nvSpPr>
          <p:cNvPr id="4" name="Slide Number Placeholder 3"/>
          <p:cNvSpPr>
            <a:spLocks noGrp="1"/>
          </p:cNvSpPr>
          <p:nvPr>
            <p:ph type="sldNum" sz="quarter" idx="12"/>
          </p:nvPr>
        </p:nvSpPr>
        <p:spPr/>
        <p:txBody>
          <a:bodyPr/>
          <a:lstStyle/>
          <a:p>
            <a:fld id="{45419D0B-C5B5-446B-BFD2-AF53269F6297}" type="slidenum">
              <a:rPr lang="en-US" smtClean="0"/>
              <a:t>18</a:t>
            </a:fld>
            <a:endParaRPr lang="en-US" dirty="0"/>
          </a:p>
        </p:txBody>
      </p:sp>
    </p:spTree>
    <p:extLst>
      <p:ext uri="{BB962C8B-B14F-4D97-AF65-F5344CB8AC3E}">
        <p14:creationId xmlns:p14="http://schemas.microsoft.com/office/powerpoint/2010/main" val="4272094434"/>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09600" y="2133603"/>
            <a:ext cx="7772400" cy="1470025"/>
          </a:xfrm>
        </p:spPr>
        <p:txBody>
          <a:bodyPr>
            <a:normAutofit/>
          </a:bodyPr>
          <a:lstStyle/>
          <a:p>
            <a:r>
              <a:rPr lang="en-US" sz="4000" dirty="0"/>
              <a:t>Thank you!</a:t>
            </a:r>
          </a:p>
        </p:txBody>
      </p:sp>
      <p:sp>
        <p:nvSpPr>
          <p:cNvPr id="3" name="Subtitle 2"/>
          <p:cNvSpPr>
            <a:spLocks noGrp="1"/>
          </p:cNvSpPr>
          <p:nvPr>
            <p:ph type="subTitle" idx="1"/>
          </p:nvPr>
        </p:nvSpPr>
        <p:spPr>
          <a:xfrm>
            <a:off x="685800" y="3657600"/>
            <a:ext cx="7924800" cy="2743200"/>
          </a:xfrm>
        </p:spPr>
        <p:txBody>
          <a:bodyPr>
            <a:normAutofit fontScale="92500" lnSpcReduction="10000"/>
          </a:bodyPr>
          <a:lstStyle/>
          <a:p>
            <a:pPr algn="r"/>
            <a:endParaRPr lang="en-US" dirty="0"/>
          </a:p>
          <a:p>
            <a:pPr algn="r"/>
            <a:endParaRPr lang="en-US" dirty="0"/>
          </a:p>
          <a:p>
            <a:pPr algn="r"/>
            <a:r>
              <a:rPr lang="en-US" dirty="0"/>
              <a:t>Karen </a:t>
            </a:r>
            <a:r>
              <a:rPr lang="en-US" dirty="0" smtClean="0"/>
              <a:t>K. Narasaki</a:t>
            </a:r>
            <a:endParaRPr lang="en-US" dirty="0"/>
          </a:p>
          <a:p>
            <a:pPr algn="r"/>
            <a:r>
              <a:rPr lang="en-US" dirty="0" smtClean="0"/>
              <a:t>Member, </a:t>
            </a:r>
            <a:r>
              <a:rPr lang="en-US" dirty="0"/>
              <a:t>U.S. Commission on Civil Rights</a:t>
            </a:r>
          </a:p>
          <a:p>
            <a:pPr algn="r"/>
            <a:r>
              <a:rPr lang="en-US" dirty="0" smtClean="0"/>
              <a:t> @NarasakiJustice</a:t>
            </a:r>
          </a:p>
          <a:p>
            <a:pPr algn="r"/>
            <a:r>
              <a:rPr lang="en-US" dirty="0" smtClean="0">
                <a:hlinkClick r:id="rId2"/>
              </a:rPr>
              <a:t>knarasaki@usccr.gov</a:t>
            </a:r>
            <a:endParaRPr lang="en-US" dirty="0" smtClean="0"/>
          </a:p>
          <a:p>
            <a:pPr algn="r"/>
            <a:r>
              <a:rPr lang="en-US" dirty="0" smtClean="0"/>
              <a:t>Special Assistant: Jason Lagria, </a:t>
            </a:r>
            <a:r>
              <a:rPr lang="en-US" dirty="0" smtClean="0">
                <a:hlinkClick r:id="rId3"/>
              </a:rPr>
              <a:t>jlagria@usccr.gov</a:t>
            </a:r>
            <a:r>
              <a:rPr lang="en-US" dirty="0" smtClean="0"/>
              <a:t>  </a:t>
            </a:r>
            <a:endParaRPr lang="en-US" dirty="0"/>
          </a:p>
        </p:txBody>
      </p:sp>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888360" y="314036"/>
            <a:ext cx="1519680" cy="1519680"/>
          </a:xfrm>
          <a:prstGeom prst="rect">
            <a:avLst/>
          </a:prstGeom>
        </p:spPr>
      </p:pic>
      <p:pic>
        <p:nvPicPr>
          <p:cNvPr id="6" name="Picture 2" descr="Image result for mini twitter logo"/>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156277" y="5195300"/>
            <a:ext cx="433142" cy="433142"/>
          </a:xfrm>
          <a:prstGeom prst="rect">
            <a:avLst/>
          </a:prstGeom>
          <a:noFill/>
          <a:extLst>
            <a:ext uri="{909E8E84-426E-40DD-AFC4-6F175D3DCCD1}">
              <a14:hiddenFill xmlns:a14="http://schemas.microsoft.com/office/drawing/2010/main">
                <a:solidFill>
                  <a:srgbClr val="FFFFFF"/>
                </a:solidFill>
              </a14:hiddenFill>
            </a:ext>
          </a:extLst>
        </p:spPr>
      </p:pic>
      <p:sp>
        <p:nvSpPr>
          <p:cNvPr id="5" name="Slide Number Placeholder 4"/>
          <p:cNvSpPr>
            <a:spLocks noGrp="1"/>
          </p:cNvSpPr>
          <p:nvPr>
            <p:ph type="sldNum" sz="quarter" idx="12"/>
          </p:nvPr>
        </p:nvSpPr>
        <p:spPr/>
        <p:txBody>
          <a:bodyPr/>
          <a:lstStyle/>
          <a:p>
            <a:fld id="{45419D0B-C5B5-446B-BFD2-AF53269F6297}" type="slidenum">
              <a:rPr lang="en-US" smtClean="0"/>
              <a:t>19</a:t>
            </a:fld>
            <a:endParaRPr lang="en-US" dirty="0"/>
          </a:p>
        </p:txBody>
      </p:sp>
    </p:spTree>
    <p:extLst>
      <p:ext uri="{BB962C8B-B14F-4D97-AF65-F5344CB8AC3E}">
        <p14:creationId xmlns:p14="http://schemas.microsoft.com/office/powerpoint/2010/main" val="88897683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6689</TotalTime>
  <Words>1473</Words>
  <Application>Microsoft Office PowerPoint</Application>
  <PresentationFormat>On-screen Show (4:3)</PresentationFormat>
  <Paragraphs>118</Paragraphs>
  <Slides>19</Slides>
  <Notes>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19</vt:i4>
      </vt:variant>
    </vt:vector>
  </HeadingPairs>
  <TitlesOfParts>
    <vt:vector size="24" baseType="lpstr">
      <vt:lpstr>Arial</vt:lpstr>
      <vt:lpstr>Calibri</vt:lpstr>
      <vt:lpstr>Calibri Light</vt:lpstr>
      <vt:lpstr>Wingdings 2</vt:lpstr>
      <vt:lpstr>Office Theme</vt:lpstr>
      <vt:lpstr>                U.S. Commission on Civil Rights: Broken Promises: Continuing Federal Funding Shortfall for Native Americans  2019 Tribal Self-Governance Consultation Conference April 2, 2019</vt:lpstr>
      <vt:lpstr>About the Commission</vt:lpstr>
      <vt:lpstr>State Advisory Committees</vt:lpstr>
      <vt:lpstr>Updating “A Quiet Crisis” (2003)</vt:lpstr>
      <vt:lpstr>Major Themes</vt:lpstr>
      <vt:lpstr>Major Findings</vt:lpstr>
      <vt:lpstr>Major Findings</vt:lpstr>
      <vt:lpstr>Major Findings</vt:lpstr>
      <vt:lpstr>Focus: Insufficient Funding for Public Safety</vt:lpstr>
      <vt:lpstr>Focus: Lack of Funding for Public Safety</vt:lpstr>
      <vt:lpstr>Major Recommendations</vt:lpstr>
      <vt:lpstr>Major Recommendations</vt:lpstr>
      <vt:lpstr>Recommendations: Infrastructure &amp; Economic Development </vt:lpstr>
      <vt:lpstr>Recommendations: Economic Development </vt:lpstr>
      <vt:lpstr>Recommendations: Access to Capital</vt:lpstr>
      <vt:lpstr>Recommendations: Infrastructure and Working with Tribal Governments </vt:lpstr>
      <vt:lpstr>Revisiting Native Hawaiian Sovereignty</vt:lpstr>
      <vt:lpstr>Reactions and Updates</vt:lpstr>
      <vt:lpstr>Thank you!</vt:lpstr>
    </vt:vector>
  </TitlesOfParts>
  <Company>GSA USCCR</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Celebrating Asian Pacific American History Month  Equal Employment Opportunity Commission May 30, 2017</dc:title>
  <dc:creator>Lagria, Jason</dc:creator>
  <cp:lastModifiedBy>Jason T. Lagria</cp:lastModifiedBy>
  <cp:revision>78</cp:revision>
  <cp:lastPrinted>2017-05-26T21:15:07Z</cp:lastPrinted>
  <dcterms:created xsi:type="dcterms:W3CDTF">2017-05-22T21:44:35Z</dcterms:created>
  <dcterms:modified xsi:type="dcterms:W3CDTF">2019-04-01T14:21:38Z</dcterms:modified>
</cp:coreProperties>
</file>