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98" r:id="rId3"/>
    <p:sldId id="300" r:id="rId4"/>
    <p:sldId id="301" r:id="rId5"/>
    <p:sldId id="280" r:id="rId6"/>
    <p:sldId id="305" r:id="rId7"/>
    <p:sldId id="309" r:id="rId8"/>
    <p:sldId id="310" r:id="rId9"/>
    <p:sldId id="314" r:id="rId10"/>
    <p:sldId id="317" r:id="rId11"/>
    <p:sldId id="319" r:id="rId12"/>
    <p:sldId id="272" r:id="rId13"/>
    <p:sldId id="320" r:id="rId14"/>
    <p:sldId id="273" r:id="rId15"/>
    <p:sldId id="28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40" autoAdjust="0"/>
    <p:restoredTop sz="72715" autoAdjust="0"/>
  </p:normalViewPr>
  <p:slideViewPr>
    <p:cSldViewPr snapToGrid="0">
      <p:cViewPr>
        <p:scale>
          <a:sx n="45" d="100"/>
          <a:sy n="45" d="100"/>
        </p:scale>
        <p:origin x="560" y="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Raina%20Thiele\Desktop\Thiele%20Strategies%20L.L.C\Contracts\NCAI\TIBC%20Project%20II\TIBC%20Prelim%20Recs%20Chart%20Data_5-16-18%20(version%201)_UPDATED%204-12-19.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Top</a:t>
            </a:r>
            <a:r>
              <a:rPr lang="en-US" baseline="0" dirty="0"/>
              <a:t> 10 Line Items over 10 Years (TIBC)</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Sheet2!$A$2</c:f>
              <c:strCache>
                <c:ptCount val="1"/>
                <c:pt idx="0">
                  <c:v>Scholarships &amp; Adult Ed</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Sheet2!$B$1:$L$1</c:f>
              <c:numCache>
                <c:formatCode>General</c:formatCode>
                <c:ptCount val="11"/>
                <c:pt idx="0">
                  <c:v>2020</c:v>
                </c:pt>
                <c:pt idx="1">
                  <c:v>2019</c:v>
                </c:pt>
                <c:pt idx="2">
                  <c:v>2018</c:v>
                </c:pt>
                <c:pt idx="3">
                  <c:v>2017</c:v>
                </c:pt>
                <c:pt idx="4">
                  <c:v>2016</c:v>
                </c:pt>
                <c:pt idx="5">
                  <c:v>2015</c:v>
                </c:pt>
                <c:pt idx="6">
                  <c:v>2014</c:v>
                </c:pt>
                <c:pt idx="7">
                  <c:v>2013</c:v>
                </c:pt>
                <c:pt idx="8">
                  <c:v>2012</c:v>
                </c:pt>
                <c:pt idx="9">
                  <c:v>2011</c:v>
                </c:pt>
                <c:pt idx="10">
                  <c:v>2010</c:v>
                </c:pt>
              </c:numCache>
            </c:numRef>
          </c:cat>
          <c:val>
            <c:numRef>
              <c:f>Sheet2!$B$2:$L$2</c:f>
              <c:numCache>
                <c:formatCode>General</c:formatCode>
                <c:ptCount val="11"/>
                <c:pt idx="0">
                  <c:v>8</c:v>
                </c:pt>
                <c:pt idx="1">
                  <c:v>6</c:v>
                </c:pt>
                <c:pt idx="2">
                  <c:v>7</c:v>
                </c:pt>
                <c:pt idx="3">
                  <c:v>7</c:v>
                </c:pt>
                <c:pt idx="4">
                  <c:v>7</c:v>
                </c:pt>
                <c:pt idx="5">
                  <c:v>8</c:v>
                </c:pt>
                <c:pt idx="6">
                  <c:v>9</c:v>
                </c:pt>
                <c:pt idx="7">
                  <c:v>8</c:v>
                </c:pt>
                <c:pt idx="8">
                  <c:v>8</c:v>
                </c:pt>
                <c:pt idx="9">
                  <c:v>7</c:v>
                </c:pt>
                <c:pt idx="10">
                  <c:v>6</c:v>
                </c:pt>
              </c:numCache>
            </c:numRef>
          </c:val>
          <c:smooth val="0"/>
          <c:extLst>
            <c:ext xmlns:c16="http://schemas.microsoft.com/office/drawing/2014/chart" uri="{C3380CC4-5D6E-409C-BE32-E72D297353CC}">
              <c16:uniqueId val="{00000000-7157-4085-8CE4-5146A0E7C593}"/>
            </c:ext>
          </c:extLst>
        </c:ser>
        <c:ser>
          <c:idx val="1"/>
          <c:order val="1"/>
          <c:tx>
            <c:strRef>
              <c:f>Sheet2!$A$3</c:f>
              <c:strCache>
                <c:ptCount val="1"/>
                <c:pt idx="0">
                  <c:v>Aid to Tribal Gov</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Sheet2!$B$1:$L$1</c:f>
              <c:numCache>
                <c:formatCode>General</c:formatCode>
                <c:ptCount val="11"/>
                <c:pt idx="0">
                  <c:v>2020</c:v>
                </c:pt>
                <c:pt idx="1">
                  <c:v>2019</c:v>
                </c:pt>
                <c:pt idx="2">
                  <c:v>2018</c:v>
                </c:pt>
                <c:pt idx="3">
                  <c:v>2017</c:v>
                </c:pt>
                <c:pt idx="4">
                  <c:v>2016</c:v>
                </c:pt>
                <c:pt idx="5">
                  <c:v>2015</c:v>
                </c:pt>
                <c:pt idx="6">
                  <c:v>2014</c:v>
                </c:pt>
                <c:pt idx="7">
                  <c:v>2013</c:v>
                </c:pt>
                <c:pt idx="8">
                  <c:v>2012</c:v>
                </c:pt>
                <c:pt idx="9">
                  <c:v>2011</c:v>
                </c:pt>
                <c:pt idx="10">
                  <c:v>2010</c:v>
                </c:pt>
              </c:numCache>
            </c:numRef>
          </c:cat>
          <c:val>
            <c:numRef>
              <c:f>Sheet2!$B$3:$L$3</c:f>
              <c:numCache>
                <c:formatCode>General</c:formatCode>
                <c:ptCount val="11"/>
                <c:pt idx="0">
                  <c:v>4</c:v>
                </c:pt>
                <c:pt idx="1">
                  <c:v>7</c:v>
                </c:pt>
                <c:pt idx="2">
                  <c:v>9</c:v>
                </c:pt>
                <c:pt idx="3">
                  <c:v>9</c:v>
                </c:pt>
                <c:pt idx="4">
                  <c:v>9</c:v>
                </c:pt>
                <c:pt idx="5">
                  <c:v>6</c:v>
                </c:pt>
                <c:pt idx="6">
                  <c:v>7</c:v>
                </c:pt>
                <c:pt idx="7">
                  <c:v>7</c:v>
                </c:pt>
                <c:pt idx="8">
                  <c:v>7</c:v>
                </c:pt>
                <c:pt idx="9">
                  <c:v>3</c:v>
                </c:pt>
                <c:pt idx="10">
                  <c:v>8</c:v>
                </c:pt>
              </c:numCache>
            </c:numRef>
          </c:val>
          <c:smooth val="0"/>
          <c:extLst>
            <c:ext xmlns:c16="http://schemas.microsoft.com/office/drawing/2014/chart" uri="{C3380CC4-5D6E-409C-BE32-E72D297353CC}">
              <c16:uniqueId val="{00000001-7157-4085-8CE4-5146A0E7C593}"/>
            </c:ext>
          </c:extLst>
        </c:ser>
        <c:ser>
          <c:idx val="2"/>
          <c:order val="2"/>
          <c:tx>
            <c:strRef>
              <c:f>Sheet2!$A$4</c:f>
              <c:strCache>
                <c:ptCount val="1"/>
                <c:pt idx="0">
                  <c:v>Tribal Courts</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Sheet2!$B$1:$L$1</c:f>
              <c:numCache>
                <c:formatCode>General</c:formatCode>
                <c:ptCount val="11"/>
                <c:pt idx="0">
                  <c:v>2020</c:v>
                </c:pt>
                <c:pt idx="1">
                  <c:v>2019</c:v>
                </c:pt>
                <c:pt idx="2">
                  <c:v>2018</c:v>
                </c:pt>
                <c:pt idx="3">
                  <c:v>2017</c:v>
                </c:pt>
                <c:pt idx="4">
                  <c:v>2016</c:v>
                </c:pt>
                <c:pt idx="5">
                  <c:v>2015</c:v>
                </c:pt>
                <c:pt idx="6">
                  <c:v>2014</c:v>
                </c:pt>
                <c:pt idx="7">
                  <c:v>2013</c:v>
                </c:pt>
                <c:pt idx="8">
                  <c:v>2012</c:v>
                </c:pt>
                <c:pt idx="9">
                  <c:v>2011</c:v>
                </c:pt>
                <c:pt idx="10">
                  <c:v>2010</c:v>
                </c:pt>
              </c:numCache>
            </c:numRef>
          </c:cat>
          <c:val>
            <c:numRef>
              <c:f>Sheet2!$B$4:$L$4</c:f>
              <c:numCache>
                <c:formatCode>General</c:formatCode>
                <c:ptCount val="11"/>
                <c:pt idx="0">
                  <c:v>5</c:v>
                </c:pt>
                <c:pt idx="1">
                  <c:v>4</c:v>
                </c:pt>
                <c:pt idx="2">
                  <c:v>6</c:v>
                </c:pt>
                <c:pt idx="3">
                  <c:v>6</c:v>
                </c:pt>
                <c:pt idx="4">
                  <c:v>6</c:v>
                </c:pt>
                <c:pt idx="5">
                  <c:v>7</c:v>
                </c:pt>
                <c:pt idx="6">
                  <c:v>8</c:v>
                </c:pt>
                <c:pt idx="7">
                  <c:v>9</c:v>
                </c:pt>
                <c:pt idx="8">
                  <c:v>9</c:v>
                </c:pt>
                <c:pt idx="9">
                  <c:v>9</c:v>
                </c:pt>
                <c:pt idx="10">
                  <c:v>7</c:v>
                </c:pt>
              </c:numCache>
            </c:numRef>
          </c:val>
          <c:smooth val="0"/>
          <c:extLst>
            <c:ext xmlns:c16="http://schemas.microsoft.com/office/drawing/2014/chart" uri="{C3380CC4-5D6E-409C-BE32-E72D297353CC}">
              <c16:uniqueId val="{00000002-7157-4085-8CE4-5146A0E7C593}"/>
            </c:ext>
          </c:extLst>
        </c:ser>
        <c:ser>
          <c:idx val="3"/>
          <c:order val="3"/>
          <c:tx>
            <c:strRef>
              <c:f>Sheet2!$A$5</c:f>
              <c:strCache>
                <c:ptCount val="1"/>
                <c:pt idx="0">
                  <c:v>Criminal Investigations and Police Services</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Sheet2!$B$1:$L$1</c:f>
              <c:numCache>
                <c:formatCode>General</c:formatCode>
                <c:ptCount val="11"/>
                <c:pt idx="0">
                  <c:v>2020</c:v>
                </c:pt>
                <c:pt idx="1">
                  <c:v>2019</c:v>
                </c:pt>
                <c:pt idx="2">
                  <c:v>2018</c:v>
                </c:pt>
                <c:pt idx="3">
                  <c:v>2017</c:v>
                </c:pt>
                <c:pt idx="4">
                  <c:v>2016</c:v>
                </c:pt>
                <c:pt idx="5">
                  <c:v>2015</c:v>
                </c:pt>
                <c:pt idx="6">
                  <c:v>2014</c:v>
                </c:pt>
                <c:pt idx="7">
                  <c:v>2013</c:v>
                </c:pt>
                <c:pt idx="8">
                  <c:v>2012</c:v>
                </c:pt>
                <c:pt idx="9">
                  <c:v>2011</c:v>
                </c:pt>
                <c:pt idx="10">
                  <c:v>2010</c:v>
                </c:pt>
              </c:numCache>
            </c:numRef>
          </c:cat>
          <c:val>
            <c:numRef>
              <c:f>Sheet2!$B$5:$L$5</c:f>
              <c:numCache>
                <c:formatCode>General</c:formatCode>
                <c:ptCount val="11"/>
                <c:pt idx="0">
                  <c:v>6</c:v>
                </c:pt>
                <c:pt idx="1">
                  <c:v>5</c:v>
                </c:pt>
                <c:pt idx="2">
                  <c:v>8</c:v>
                </c:pt>
                <c:pt idx="3">
                  <c:v>8</c:v>
                </c:pt>
                <c:pt idx="4">
                  <c:v>5</c:v>
                </c:pt>
                <c:pt idx="5">
                  <c:v>9</c:v>
                </c:pt>
                <c:pt idx="6">
                  <c:v>5</c:v>
                </c:pt>
                <c:pt idx="8">
                  <c:v>6</c:v>
                </c:pt>
              </c:numCache>
            </c:numRef>
          </c:val>
          <c:smooth val="0"/>
          <c:extLst>
            <c:ext xmlns:c16="http://schemas.microsoft.com/office/drawing/2014/chart" uri="{C3380CC4-5D6E-409C-BE32-E72D297353CC}">
              <c16:uniqueId val="{00000003-7157-4085-8CE4-5146A0E7C593}"/>
            </c:ext>
          </c:extLst>
        </c:ser>
        <c:ser>
          <c:idx val="4"/>
          <c:order val="4"/>
          <c:tx>
            <c:strRef>
              <c:f>Sheet2!$A$6</c:f>
              <c:strCache>
                <c:ptCount val="1"/>
                <c:pt idx="0">
                  <c:v>Social Services </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numRef>
              <c:f>Sheet2!$B$1:$L$1</c:f>
              <c:numCache>
                <c:formatCode>General</c:formatCode>
                <c:ptCount val="11"/>
                <c:pt idx="0">
                  <c:v>2020</c:v>
                </c:pt>
                <c:pt idx="1">
                  <c:v>2019</c:v>
                </c:pt>
                <c:pt idx="2">
                  <c:v>2018</c:v>
                </c:pt>
                <c:pt idx="3">
                  <c:v>2017</c:v>
                </c:pt>
                <c:pt idx="4">
                  <c:v>2016</c:v>
                </c:pt>
                <c:pt idx="5">
                  <c:v>2015</c:v>
                </c:pt>
                <c:pt idx="6">
                  <c:v>2014</c:v>
                </c:pt>
                <c:pt idx="7">
                  <c:v>2013</c:v>
                </c:pt>
                <c:pt idx="8">
                  <c:v>2012</c:v>
                </c:pt>
                <c:pt idx="9">
                  <c:v>2011</c:v>
                </c:pt>
                <c:pt idx="10">
                  <c:v>2010</c:v>
                </c:pt>
              </c:numCache>
            </c:numRef>
          </c:cat>
          <c:val>
            <c:numRef>
              <c:f>Sheet2!$B$6:$L$6</c:f>
              <c:numCache>
                <c:formatCode>General</c:formatCode>
                <c:ptCount val="11"/>
                <c:pt idx="0">
                  <c:v>9</c:v>
                </c:pt>
                <c:pt idx="1">
                  <c:v>9</c:v>
                </c:pt>
                <c:pt idx="2">
                  <c:v>5</c:v>
                </c:pt>
                <c:pt idx="3">
                  <c:v>5</c:v>
                </c:pt>
                <c:pt idx="4">
                  <c:v>8</c:v>
                </c:pt>
                <c:pt idx="5">
                  <c:v>5</c:v>
                </c:pt>
                <c:pt idx="6">
                  <c:v>4</c:v>
                </c:pt>
                <c:pt idx="8">
                  <c:v>3</c:v>
                </c:pt>
              </c:numCache>
            </c:numRef>
          </c:val>
          <c:smooth val="0"/>
          <c:extLst>
            <c:ext xmlns:c16="http://schemas.microsoft.com/office/drawing/2014/chart" uri="{C3380CC4-5D6E-409C-BE32-E72D297353CC}">
              <c16:uniqueId val="{00000004-7157-4085-8CE4-5146A0E7C593}"/>
            </c:ext>
          </c:extLst>
        </c:ser>
        <c:ser>
          <c:idx val="5"/>
          <c:order val="5"/>
          <c:tx>
            <c:strRef>
              <c:f>Sheet2!$A$7</c:f>
              <c:strCache>
                <c:ptCount val="1"/>
                <c:pt idx="0">
                  <c:v>Indian Child Welfare Act</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Ref>
              <c:f>Sheet2!$B$1:$L$1</c:f>
              <c:numCache>
                <c:formatCode>General</c:formatCode>
                <c:ptCount val="11"/>
                <c:pt idx="0">
                  <c:v>2020</c:v>
                </c:pt>
                <c:pt idx="1">
                  <c:v>2019</c:v>
                </c:pt>
                <c:pt idx="2">
                  <c:v>2018</c:v>
                </c:pt>
                <c:pt idx="3">
                  <c:v>2017</c:v>
                </c:pt>
                <c:pt idx="4">
                  <c:v>2016</c:v>
                </c:pt>
                <c:pt idx="5">
                  <c:v>2015</c:v>
                </c:pt>
                <c:pt idx="6">
                  <c:v>2014</c:v>
                </c:pt>
                <c:pt idx="7">
                  <c:v>2013</c:v>
                </c:pt>
                <c:pt idx="8">
                  <c:v>2012</c:v>
                </c:pt>
                <c:pt idx="9">
                  <c:v>2011</c:v>
                </c:pt>
                <c:pt idx="10">
                  <c:v>2010</c:v>
                </c:pt>
              </c:numCache>
            </c:numRef>
          </c:cat>
          <c:val>
            <c:numRef>
              <c:f>Sheet2!$B$7:$L$7</c:f>
              <c:numCache>
                <c:formatCode>General</c:formatCode>
                <c:ptCount val="11"/>
                <c:pt idx="0">
                  <c:v>2</c:v>
                </c:pt>
                <c:pt idx="1">
                  <c:v>2</c:v>
                </c:pt>
                <c:pt idx="2">
                  <c:v>1</c:v>
                </c:pt>
                <c:pt idx="3">
                  <c:v>1</c:v>
                </c:pt>
                <c:pt idx="4">
                  <c:v>2</c:v>
                </c:pt>
                <c:pt idx="5">
                  <c:v>1</c:v>
                </c:pt>
                <c:pt idx="6">
                  <c:v>6</c:v>
                </c:pt>
                <c:pt idx="7">
                  <c:v>2</c:v>
                </c:pt>
                <c:pt idx="8">
                  <c:v>5</c:v>
                </c:pt>
                <c:pt idx="9">
                  <c:v>4</c:v>
                </c:pt>
                <c:pt idx="10">
                  <c:v>9</c:v>
                </c:pt>
              </c:numCache>
            </c:numRef>
          </c:val>
          <c:smooth val="0"/>
          <c:extLst>
            <c:ext xmlns:c16="http://schemas.microsoft.com/office/drawing/2014/chart" uri="{C3380CC4-5D6E-409C-BE32-E72D297353CC}">
              <c16:uniqueId val="{00000005-7157-4085-8CE4-5146A0E7C593}"/>
            </c:ext>
          </c:extLst>
        </c:ser>
        <c:ser>
          <c:idx val="6"/>
          <c:order val="6"/>
          <c:tx>
            <c:strRef>
              <c:f>Sheet2!$A$8</c:f>
              <c:strCache>
                <c:ptCount val="1"/>
                <c:pt idx="0">
                  <c:v>Road Maintenance</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cat>
            <c:numRef>
              <c:f>Sheet2!$B$1:$L$1</c:f>
              <c:numCache>
                <c:formatCode>General</c:formatCode>
                <c:ptCount val="11"/>
                <c:pt idx="0">
                  <c:v>2020</c:v>
                </c:pt>
                <c:pt idx="1">
                  <c:v>2019</c:v>
                </c:pt>
                <c:pt idx="2">
                  <c:v>2018</c:v>
                </c:pt>
                <c:pt idx="3">
                  <c:v>2017</c:v>
                </c:pt>
                <c:pt idx="4">
                  <c:v>2016</c:v>
                </c:pt>
                <c:pt idx="5">
                  <c:v>2015</c:v>
                </c:pt>
                <c:pt idx="6">
                  <c:v>2014</c:v>
                </c:pt>
                <c:pt idx="7">
                  <c:v>2013</c:v>
                </c:pt>
                <c:pt idx="8">
                  <c:v>2012</c:v>
                </c:pt>
                <c:pt idx="9">
                  <c:v>2011</c:v>
                </c:pt>
                <c:pt idx="10">
                  <c:v>2010</c:v>
                </c:pt>
              </c:numCache>
            </c:numRef>
          </c:cat>
          <c:val>
            <c:numRef>
              <c:f>Sheet2!$B$8:$L$8</c:f>
              <c:numCache>
                <c:formatCode>General</c:formatCode>
                <c:ptCount val="11"/>
                <c:pt idx="0">
                  <c:v>7</c:v>
                </c:pt>
                <c:pt idx="1">
                  <c:v>8</c:v>
                </c:pt>
                <c:pt idx="2">
                  <c:v>4</c:v>
                </c:pt>
                <c:pt idx="3">
                  <c:v>4</c:v>
                </c:pt>
                <c:pt idx="4">
                  <c:v>4</c:v>
                </c:pt>
                <c:pt idx="6">
                  <c:v>1</c:v>
                </c:pt>
              </c:numCache>
            </c:numRef>
          </c:val>
          <c:smooth val="0"/>
          <c:extLst>
            <c:ext xmlns:c16="http://schemas.microsoft.com/office/drawing/2014/chart" uri="{C3380CC4-5D6E-409C-BE32-E72D297353CC}">
              <c16:uniqueId val="{00000006-7157-4085-8CE4-5146A0E7C593}"/>
            </c:ext>
          </c:extLst>
        </c:ser>
        <c:ser>
          <c:idx val="7"/>
          <c:order val="7"/>
          <c:tx>
            <c:strRef>
              <c:f>Sheet2!$A$9</c:f>
              <c:strCache>
                <c:ptCount val="1"/>
                <c:pt idx="0">
                  <c:v>Housing Improvement Program</c:v>
                </c:pt>
              </c:strCache>
            </c:strRef>
          </c:tx>
          <c:spPr>
            <a:ln w="28575" cap="rnd">
              <a:solidFill>
                <a:schemeClr val="accent2">
                  <a:lumMod val="60000"/>
                </a:schemeClr>
              </a:solidFill>
              <a:round/>
            </a:ln>
            <a:effectLst/>
          </c:spPr>
          <c:marker>
            <c:symbol val="circle"/>
            <c:size val="5"/>
            <c:spPr>
              <a:solidFill>
                <a:schemeClr val="accent2">
                  <a:lumMod val="60000"/>
                </a:schemeClr>
              </a:solidFill>
              <a:ln w="9525">
                <a:solidFill>
                  <a:schemeClr val="accent2">
                    <a:lumMod val="60000"/>
                  </a:schemeClr>
                </a:solidFill>
              </a:ln>
              <a:effectLst/>
            </c:spPr>
          </c:marker>
          <c:cat>
            <c:numRef>
              <c:f>Sheet2!$B$1:$L$1</c:f>
              <c:numCache>
                <c:formatCode>General</c:formatCode>
                <c:ptCount val="11"/>
                <c:pt idx="0">
                  <c:v>2020</c:v>
                </c:pt>
                <c:pt idx="1">
                  <c:v>2019</c:v>
                </c:pt>
                <c:pt idx="2">
                  <c:v>2018</c:v>
                </c:pt>
                <c:pt idx="3">
                  <c:v>2017</c:v>
                </c:pt>
                <c:pt idx="4">
                  <c:v>2016</c:v>
                </c:pt>
                <c:pt idx="5">
                  <c:v>2015</c:v>
                </c:pt>
                <c:pt idx="6">
                  <c:v>2014</c:v>
                </c:pt>
                <c:pt idx="7">
                  <c:v>2013</c:v>
                </c:pt>
                <c:pt idx="8">
                  <c:v>2012</c:v>
                </c:pt>
                <c:pt idx="9">
                  <c:v>2011</c:v>
                </c:pt>
                <c:pt idx="10">
                  <c:v>2010</c:v>
                </c:pt>
              </c:numCache>
            </c:numRef>
          </c:cat>
          <c:val>
            <c:numRef>
              <c:f>Sheet2!$B$9:$L$9</c:f>
              <c:numCache>
                <c:formatCode>General</c:formatCode>
                <c:ptCount val="11"/>
                <c:pt idx="0">
                  <c:v>3</c:v>
                </c:pt>
                <c:pt idx="1">
                  <c:v>1</c:v>
                </c:pt>
                <c:pt idx="2">
                  <c:v>3</c:v>
                </c:pt>
                <c:pt idx="3">
                  <c:v>3</c:v>
                </c:pt>
                <c:pt idx="4">
                  <c:v>3</c:v>
                </c:pt>
                <c:pt idx="6">
                  <c:v>3</c:v>
                </c:pt>
                <c:pt idx="8">
                  <c:v>4</c:v>
                </c:pt>
                <c:pt idx="10">
                  <c:v>3</c:v>
                </c:pt>
              </c:numCache>
            </c:numRef>
          </c:val>
          <c:smooth val="0"/>
          <c:extLst>
            <c:ext xmlns:c16="http://schemas.microsoft.com/office/drawing/2014/chart" uri="{C3380CC4-5D6E-409C-BE32-E72D297353CC}">
              <c16:uniqueId val="{00000007-7157-4085-8CE4-5146A0E7C593}"/>
            </c:ext>
          </c:extLst>
        </c:ser>
        <c:ser>
          <c:idx val="8"/>
          <c:order val="8"/>
          <c:tx>
            <c:strRef>
              <c:f>Sheet2!$A$10</c:f>
              <c:strCache>
                <c:ptCount val="1"/>
                <c:pt idx="0">
                  <c:v>JOM</c:v>
                </c:pt>
              </c:strCache>
            </c:strRef>
          </c:tx>
          <c:spPr>
            <a:ln w="28575" cap="rnd">
              <a:solidFill>
                <a:schemeClr val="accent3">
                  <a:lumMod val="60000"/>
                </a:schemeClr>
              </a:solidFill>
              <a:round/>
            </a:ln>
            <a:effectLst/>
          </c:spPr>
          <c:marker>
            <c:symbol val="circle"/>
            <c:size val="5"/>
            <c:spPr>
              <a:solidFill>
                <a:schemeClr val="accent3">
                  <a:lumMod val="60000"/>
                </a:schemeClr>
              </a:solidFill>
              <a:ln w="9525">
                <a:solidFill>
                  <a:schemeClr val="accent3">
                    <a:lumMod val="60000"/>
                  </a:schemeClr>
                </a:solidFill>
              </a:ln>
              <a:effectLst/>
            </c:spPr>
          </c:marker>
          <c:cat>
            <c:numRef>
              <c:f>Sheet2!$B$1:$L$1</c:f>
              <c:numCache>
                <c:formatCode>General</c:formatCode>
                <c:ptCount val="11"/>
                <c:pt idx="0">
                  <c:v>2020</c:v>
                </c:pt>
                <c:pt idx="1">
                  <c:v>2019</c:v>
                </c:pt>
                <c:pt idx="2">
                  <c:v>2018</c:v>
                </c:pt>
                <c:pt idx="3">
                  <c:v>2017</c:v>
                </c:pt>
                <c:pt idx="4">
                  <c:v>2016</c:v>
                </c:pt>
                <c:pt idx="5">
                  <c:v>2015</c:v>
                </c:pt>
                <c:pt idx="6">
                  <c:v>2014</c:v>
                </c:pt>
                <c:pt idx="7">
                  <c:v>2013</c:v>
                </c:pt>
                <c:pt idx="8">
                  <c:v>2012</c:v>
                </c:pt>
                <c:pt idx="9">
                  <c:v>2011</c:v>
                </c:pt>
                <c:pt idx="10">
                  <c:v>2010</c:v>
                </c:pt>
              </c:numCache>
            </c:numRef>
          </c:cat>
          <c:val>
            <c:numRef>
              <c:f>Sheet2!$B$10:$L$10</c:f>
              <c:numCache>
                <c:formatCode>General</c:formatCode>
                <c:ptCount val="11"/>
                <c:pt idx="0">
                  <c:v>1</c:v>
                </c:pt>
                <c:pt idx="1">
                  <c:v>1</c:v>
                </c:pt>
                <c:pt idx="4">
                  <c:v>1</c:v>
                </c:pt>
                <c:pt idx="9">
                  <c:v>8</c:v>
                </c:pt>
              </c:numCache>
            </c:numRef>
          </c:val>
          <c:smooth val="0"/>
          <c:extLst>
            <c:ext xmlns:c16="http://schemas.microsoft.com/office/drawing/2014/chart" uri="{C3380CC4-5D6E-409C-BE32-E72D297353CC}">
              <c16:uniqueId val="{00000008-7157-4085-8CE4-5146A0E7C593}"/>
            </c:ext>
          </c:extLst>
        </c:ser>
        <c:ser>
          <c:idx val="9"/>
          <c:order val="9"/>
          <c:tx>
            <c:strRef>
              <c:f>Sheet2!$A$11</c:f>
              <c:strCache>
                <c:ptCount val="1"/>
                <c:pt idx="0">
                  <c:v>Detention/Corrections</c:v>
                </c:pt>
              </c:strCache>
            </c:strRef>
          </c:tx>
          <c:spPr>
            <a:ln w="28575" cap="rnd">
              <a:solidFill>
                <a:schemeClr val="accent4">
                  <a:lumMod val="60000"/>
                </a:schemeClr>
              </a:solidFill>
              <a:round/>
            </a:ln>
            <a:effectLst/>
          </c:spPr>
          <c:marker>
            <c:symbol val="circle"/>
            <c:size val="5"/>
            <c:spPr>
              <a:solidFill>
                <a:schemeClr val="accent4">
                  <a:lumMod val="60000"/>
                </a:schemeClr>
              </a:solidFill>
              <a:ln w="9525">
                <a:solidFill>
                  <a:schemeClr val="accent4">
                    <a:lumMod val="60000"/>
                  </a:schemeClr>
                </a:solidFill>
              </a:ln>
              <a:effectLst/>
            </c:spPr>
          </c:marker>
          <c:cat>
            <c:numRef>
              <c:f>Sheet2!$B$1:$L$1</c:f>
              <c:numCache>
                <c:formatCode>General</c:formatCode>
                <c:ptCount val="11"/>
                <c:pt idx="0">
                  <c:v>2020</c:v>
                </c:pt>
                <c:pt idx="1">
                  <c:v>2019</c:v>
                </c:pt>
                <c:pt idx="2">
                  <c:v>2018</c:v>
                </c:pt>
                <c:pt idx="3">
                  <c:v>2017</c:v>
                </c:pt>
                <c:pt idx="4">
                  <c:v>2016</c:v>
                </c:pt>
                <c:pt idx="5">
                  <c:v>2015</c:v>
                </c:pt>
                <c:pt idx="6">
                  <c:v>2014</c:v>
                </c:pt>
                <c:pt idx="7">
                  <c:v>2013</c:v>
                </c:pt>
                <c:pt idx="8">
                  <c:v>2012</c:v>
                </c:pt>
                <c:pt idx="9">
                  <c:v>2011</c:v>
                </c:pt>
                <c:pt idx="10">
                  <c:v>2010</c:v>
                </c:pt>
              </c:numCache>
            </c:numRef>
          </c:cat>
          <c:val>
            <c:numRef>
              <c:f>Sheet2!$B$11:$L$11</c:f>
              <c:numCache>
                <c:formatCode>General</c:formatCode>
                <c:ptCount val="11"/>
                <c:pt idx="0">
                  <c:v>1</c:v>
                </c:pt>
                <c:pt idx="1">
                  <c:v>3</c:v>
                </c:pt>
                <c:pt idx="2">
                  <c:v>2</c:v>
                </c:pt>
                <c:pt idx="3">
                  <c:v>2</c:v>
                </c:pt>
                <c:pt idx="6">
                  <c:v>1</c:v>
                </c:pt>
                <c:pt idx="8">
                  <c:v>1</c:v>
                </c:pt>
              </c:numCache>
            </c:numRef>
          </c:val>
          <c:smooth val="0"/>
          <c:extLst>
            <c:ext xmlns:c16="http://schemas.microsoft.com/office/drawing/2014/chart" uri="{C3380CC4-5D6E-409C-BE32-E72D297353CC}">
              <c16:uniqueId val="{00000009-7157-4085-8CE4-5146A0E7C593}"/>
            </c:ext>
          </c:extLst>
        </c:ser>
        <c:dLbls>
          <c:showLegendKey val="0"/>
          <c:showVal val="0"/>
          <c:showCatName val="0"/>
          <c:showSerName val="0"/>
          <c:showPercent val="0"/>
          <c:showBubbleSize val="0"/>
        </c:dLbls>
        <c:marker val="1"/>
        <c:smooth val="0"/>
        <c:axId val="488832656"/>
        <c:axId val="488830032"/>
      </c:lineChart>
      <c:catAx>
        <c:axId val="488832656"/>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8830032"/>
        <c:crosses val="autoZero"/>
        <c:auto val="1"/>
        <c:lblAlgn val="ctr"/>
        <c:lblOffset val="100"/>
        <c:noMultiLvlLbl val="0"/>
      </c:catAx>
      <c:valAx>
        <c:axId val="488830032"/>
        <c:scaling>
          <c:orientation val="minMax"/>
          <c:max val="10"/>
        </c:scaling>
        <c:delete val="0"/>
        <c:axPos val="r"/>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8832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3175">
      <a:solidFill>
        <a:schemeClr val="accent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129CFA-2661-43A9-BF9D-0133196E9C50}"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n-US"/>
        </a:p>
      </dgm:t>
    </dgm:pt>
    <dgm:pt modelId="{BF06B21D-1049-4BC7-8741-738DB6AB7ED9}">
      <dgm:prSet phldrT="[Text]"/>
      <dgm:spPr/>
      <dgm:t>
        <a:bodyPr/>
        <a:lstStyle/>
        <a:p>
          <a:r>
            <a:rPr lang="en-US" dirty="0"/>
            <a:t>TIBC</a:t>
          </a:r>
        </a:p>
      </dgm:t>
    </dgm:pt>
    <dgm:pt modelId="{B4191677-D210-405B-8995-DC444D57C103}" type="parTrans" cxnId="{6D3DD48F-F432-4669-8DDB-60AE44861905}">
      <dgm:prSet/>
      <dgm:spPr/>
      <dgm:t>
        <a:bodyPr/>
        <a:lstStyle/>
        <a:p>
          <a:endParaRPr lang="en-US"/>
        </a:p>
      </dgm:t>
    </dgm:pt>
    <dgm:pt modelId="{F3008538-6A3C-4642-9954-2143712C1102}" type="sibTrans" cxnId="{6D3DD48F-F432-4669-8DDB-60AE44861905}">
      <dgm:prSet/>
      <dgm:spPr/>
      <dgm:t>
        <a:bodyPr/>
        <a:lstStyle/>
        <a:p>
          <a:endParaRPr lang="en-US"/>
        </a:p>
      </dgm:t>
    </dgm:pt>
    <dgm:pt modelId="{922D2125-DCEA-4AE8-B535-186A76C91459}">
      <dgm:prSet phldrT="[Text]" custT="1"/>
      <dgm:spPr>
        <a:solidFill>
          <a:schemeClr val="accent2"/>
        </a:solidFill>
      </dgm:spPr>
      <dgm:t>
        <a:bodyPr/>
        <a:lstStyle/>
        <a:p>
          <a:r>
            <a:rPr lang="en-US" sz="1800" dirty="0"/>
            <a:t>BUDGET</a:t>
          </a:r>
        </a:p>
      </dgm:t>
    </dgm:pt>
    <dgm:pt modelId="{7646F18D-39E2-419E-A3E4-4CF12D8614A6}" type="parTrans" cxnId="{997D9B5C-F345-4B9B-8571-A087679A1A8E}">
      <dgm:prSet/>
      <dgm:spPr/>
      <dgm:t>
        <a:bodyPr/>
        <a:lstStyle/>
        <a:p>
          <a:endParaRPr lang="en-US"/>
        </a:p>
      </dgm:t>
    </dgm:pt>
    <dgm:pt modelId="{7A8B3815-ED21-4212-A345-48002AA16894}" type="sibTrans" cxnId="{997D9B5C-F345-4B9B-8571-A087679A1A8E}">
      <dgm:prSet/>
      <dgm:spPr/>
      <dgm:t>
        <a:bodyPr/>
        <a:lstStyle/>
        <a:p>
          <a:endParaRPr lang="en-US"/>
        </a:p>
      </dgm:t>
    </dgm:pt>
    <dgm:pt modelId="{B707AF2A-8F5F-4E76-B6E0-34E86F7434E8}">
      <dgm:prSet phldrT="[Text]" custT="1"/>
      <dgm:spPr/>
      <dgm:t>
        <a:bodyPr/>
        <a:lstStyle/>
        <a:p>
          <a:r>
            <a:rPr lang="en-US" sz="2000" dirty="0"/>
            <a:t>ROADS</a:t>
          </a:r>
          <a:endParaRPr lang="en-US" sz="1800" dirty="0"/>
        </a:p>
      </dgm:t>
    </dgm:pt>
    <dgm:pt modelId="{FDCA0DCE-5599-46B8-8C58-1320D8F31D7C}" type="parTrans" cxnId="{76ADA076-309D-40FE-8B7D-2FBD1B308B23}">
      <dgm:prSet/>
      <dgm:spPr/>
      <dgm:t>
        <a:bodyPr/>
        <a:lstStyle/>
        <a:p>
          <a:endParaRPr lang="en-US"/>
        </a:p>
      </dgm:t>
    </dgm:pt>
    <dgm:pt modelId="{ACE310AF-EE12-415E-A210-738B2BF0B03D}" type="sibTrans" cxnId="{76ADA076-309D-40FE-8B7D-2FBD1B308B23}">
      <dgm:prSet/>
      <dgm:spPr/>
      <dgm:t>
        <a:bodyPr/>
        <a:lstStyle/>
        <a:p>
          <a:endParaRPr lang="en-US"/>
        </a:p>
      </dgm:t>
    </dgm:pt>
    <dgm:pt modelId="{8CF6EF48-BB44-4F27-BEC1-22732D203AA1}">
      <dgm:prSet phldrT="[Text]" custT="1"/>
      <dgm:spPr/>
      <dgm:t>
        <a:bodyPr/>
        <a:lstStyle/>
        <a:p>
          <a:r>
            <a:rPr lang="en-US" sz="2000" dirty="0"/>
            <a:t>PUBLIC SAFETY</a:t>
          </a:r>
        </a:p>
      </dgm:t>
    </dgm:pt>
    <dgm:pt modelId="{D6F6ED2B-D723-40CC-8571-7A593B3192C7}" type="parTrans" cxnId="{E6E931A7-95AB-4CA3-B5D0-1EFDE63966E3}">
      <dgm:prSet/>
      <dgm:spPr/>
      <dgm:t>
        <a:bodyPr/>
        <a:lstStyle/>
        <a:p>
          <a:endParaRPr lang="en-US"/>
        </a:p>
      </dgm:t>
    </dgm:pt>
    <dgm:pt modelId="{84756B29-AABA-4910-A329-82A3BC09A956}" type="sibTrans" cxnId="{E6E931A7-95AB-4CA3-B5D0-1EFDE63966E3}">
      <dgm:prSet/>
      <dgm:spPr/>
      <dgm:t>
        <a:bodyPr/>
        <a:lstStyle/>
        <a:p>
          <a:endParaRPr lang="en-US"/>
        </a:p>
      </dgm:t>
    </dgm:pt>
    <dgm:pt modelId="{620A2C81-0D8D-4FA3-8205-9663703B9E5D}">
      <dgm:prSet phldrT="[Text]" custT="1"/>
      <dgm:spPr/>
      <dgm:t>
        <a:bodyPr/>
        <a:lstStyle/>
        <a:p>
          <a:r>
            <a:rPr lang="en-US" sz="2400" dirty="0"/>
            <a:t>Edu.</a:t>
          </a:r>
          <a:endParaRPr lang="en-US" sz="1400" dirty="0"/>
        </a:p>
      </dgm:t>
    </dgm:pt>
    <dgm:pt modelId="{B4AEB04A-0834-4C86-B415-6296CF91BF89}" type="parTrans" cxnId="{A2371591-AE98-43C7-8003-91AB4F0AA96A}">
      <dgm:prSet/>
      <dgm:spPr/>
      <dgm:t>
        <a:bodyPr/>
        <a:lstStyle/>
        <a:p>
          <a:endParaRPr lang="en-US"/>
        </a:p>
      </dgm:t>
    </dgm:pt>
    <dgm:pt modelId="{7A48B3AA-C293-4AD2-9333-73F02D9D4110}" type="sibTrans" cxnId="{A2371591-AE98-43C7-8003-91AB4F0AA96A}">
      <dgm:prSet/>
      <dgm:spPr/>
      <dgm:t>
        <a:bodyPr/>
        <a:lstStyle/>
        <a:p>
          <a:endParaRPr lang="en-US"/>
        </a:p>
      </dgm:t>
    </dgm:pt>
    <dgm:pt modelId="{C4758423-B311-4283-86CD-B18D18654C3B}">
      <dgm:prSet custT="1"/>
      <dgm:spPr/>
      <dgm:t>
        <a:bodyPr/>
        <a:lstStyle/>
        <a:p>
          <a:r>
            <a:rPr lang="en-US" sz="2800" dirty="0"/>
            <a:t>DATA </a:t>
          </a:r>
        </a:p>
      </dgm:t>
    </dgm:pt>
    <dgm:pt modelId="{74EED935-A873-42F9-AB92-5E70091A4AD2}" type="parTrans" cxnId="{38408320-D238-4ECB-A965-4F311402F1CD}">
      <dgm:prSet/>
      <dgm:spPr/>
      <dgm:t>
        <a:bodyPr/>
        <a:lstStyle/>
        <a:p>
          <a:endParaRPr lang="en-US"/>
        </a:p>
      </dgm:t>
    </dgm:pt>
    <dgm:pt modelId="{99D7D1A4-BF32-46EE-8748-81D372D868C9}" type="sibTrans" cxnId="{38408320-D238-4ECB-A965-4F311402F1CD}">
      <dgm:prSet/>
      <dgm:spPr/>
      <dgm:t>
        <a:bodyPr/>
        <a:lstStyle/>
        <a:p>
          <a:endParaRPr lang="en-US"/>
        </a:p>
      </dgm:t>
    </dgm:pt>
    <dgm:pt modelId="{C9C68E6B-A7B3-4F93-9BC5-00C749D9575C}" type="pres">
      <dgm:prSet presAssocID="{B1129CFA-2661-43A9-BF9D-0133196E9C50}" presName="Name0" presStyleCnt="0">
        <dgm:presLayoutVars>
          <dgm:chMax val="1"/>
          <dgm:dir/>
          <dgm:animLvl val="ctr"/>
          <dgm:resizeHandles val="exact"/>
        </dgm:presLayoutVars>
      </dgm:prSet>
      <dgm:spPr/>
    </dgm:pt>
    <dgm:pt modelId="{6B86ADA0-0404-4006-B8ED-86ED686062DC}" type="pres">
      <dgm:prSet presAssocID="{BF06B21D-1049-4BC7-8741-738DB6AB7ED9}" presName="centerShape" presStyleLbl="node0" presStyleIdx="0" presStyleCnt="1"/>
      <dgm:spPr/>
    </dgm:pt>
    <dgm:pt modelId="{242BB26E-BF29-4DF8-AA2A-4E9051D48E31}" type="pres">
      <dgm:prSet presAssocID="{922D2125-DCEA-4AE8-B535-186A76C91459}" presName="node" presStyleLbl="node1" presStyleIdx="0" presStyleCnt="5">
        <dgm:presLayoutVars>
          <dgm:bulletEnabled val="1"/>
        </dgm:presLayoutVars>
      </dgm:prSet>
      <dgm:spPr/>
    </dgm:pt>
    <dgm:pt modelId="{50555F75-C48C-4E92-95F6-29D6C0848423}" type="pres">
      <dgm:prSet presAssocID="{922D2125-DCEA-4AE8-B535-186A76C91459}" presName="dummy" presStyleCnt="0"/>
      <dgm:spPr/>
    </dgm:pt>
    <dgm:pt modelId="{24755BAB-C6FA-4A16-BBA8-0D1D8E666B70}" type="pres">
      <dgm:prSet presAssocID="{7A8B3815-ED21-4212-A345-48002AA16894}" presName="sibTrans" presStyleLbl="sibTrans2D1" presStyleIdx="0" presStyleCnt="5"/>
      <dgm:spPr/>
    </dgm:pt>
    <dgm:pt modelId="{58FDF598-77AC-4804-A3E1-EA67A18DB559}" type="pres">
      <dgm:prSet presAssocID="{B707AF2A-8F5F-4E76-B6E0-34E86F7434E8}" presName="node" presStyleLbl="node1" presStyleIdx="1" presStyleCnt="5">
        <dgm:presLayoutVars>
          <dgm:bulletEnabled val="1"/>
        </dgm:presLayoutVars>
      </dgm:prSet>
      <dgm:spPr/>
    </dgm:pt>
    <dgm:pt modelId="{77404BA0-A748-4F22-B263-4A30FB7862F8}" type="pres">
      <dgm:prSet presAssocID="{B707AF2A-8F5F-4E76-B6E0-34E86F7434E8}" presName="dummy" presStyleCnt="0"/>
      <dgm:spPr/>
    </dgm:pt>
    <dgm:pt modelId="{2AA7D1CD-5288-44C3-8F04-B5C5B5FFB50D}" type="pres">
      <dgm:prSet presAssocID="{ACE310AF-EE12-415E-A210-738B2BF0B03D}" presName="sibTrans" presStyleLbl="sibTrans2D1" presStyleIdx="1" presStyleCnt="5"/>
      <dgm:spPr/>
    </dgm:pt>
    <dgm:pt modelId="{C03D94D2-0441-48EE-B31C-E3C755FCCD03}" type="pres">
      <dgm:prSet presAssocID="{8CF6EF48-BB44-4F27-BEC1-22732D203AA1}" presName="node" presStyleLbl="node1" presStyleIdx="2" presStyleCnt="5">
        <dgm:presLayoutVars>
          <dgm:bulletEnabled val="1"/>
        </dgm:presLayoutVars>
      </dgm:prSet>
      <dgm:spPr/>
    </dgm:pt>
    <dgm:pt modelId="{D0EBE81E-8A15-47F1-A9FC-64A1D82A123F}" type="pres">
      <dgm:prSet presAssocID="{8CF6EF48-BB44-4F27-BEC1-22732D203AA1}" presName="dummy" presStyleCnt="0"/>
      <dgm:spPr/>
    </dgm:pt>
    <dgm:pt modelId="{D2C1BA34-81F6-44C1-9837-0239207886AC}" type="pres">
      <dgm:prSet presAssocID="{84756B29-AABA-4910-A329-82A3BC09A956}" presName="sibTrans" presStyleLbl="sibTrans2D1" presStyleIdx="2" presStyleCnt="5"/>
      <dgm:spPr/>
    </dgm:pt>
    <dgm:pt modelId="{D662275A-78DE-4447-A109-45AF1DBC17BC}" type="pres">
      <dgm:prSet presAssocID="{620A2C81-0D8D-4FA3-8205-9663703B9E5D}" presName="node" presStyleLbl="node1" presStyleIdx="3" presStyleCnt="5" custScaleX="99312">
        <dgm:presLayoutVars>
          <dgm:bulletEnabled val="1"/>
        </dgm:presLayoutVars>
      </dgm:prSet>
      <dgm:spPr/>
    </dgm:pt>
    <dgm:pt modelId="{508F32AD-A626-478D-B3F9-79BD3F7EE674}" type="pres">
      <dgm:prSet presAssocID="{620A2C81-0D8D-4FA3-8205-9663703B9E5D}" presName="dummy" presStyleCnt="0"/>
      <dgm:spPr/>
    </dgm:pt>
    <dgm:pt modelId="{2D1B4B1E-7642-482F-ABD7-474350A64D71}" type="pres">
      <dgm:prSet presAssocID="{7A48B3AA-C293-4AD2-9333-73F02D9D4110}" presName="sibTrans" presStyleLbl="sibTrans2D1" presStyleIdx="3" presStyleCnt="5"/>
      <dgm:spPr/>
    </dgm:pt>
    <dgm:pt modelId="{081AE5A8-0295-4124-B576-258AF4F383A9}" type="pres">
      <dgm:prSet presAssocID="{C4758423-B311-4283-86CD-B18D18654C3B}" presName="node" presStyleLbl="node1" presStyleIdx="4" presStyleCnt="5">
        <dgm:presLayoutVars>
          <dgm:bulletEnabled val="1"/>
        </dgm:presLayoutVars>
      </dgm:prSet>
      <dgm:spPr/>
    </dgm:pt>
    <dgm:pt modelId="{44ACF67D-CF77-40CE-97CE-EE15DC4B26F0}" type="pres">
      <dgm:prSet presAssocID="{C4758423-B311-4283-86CD-B18D18654C3B}" presName="dummy" presStyleCnt="0"/>
      <dgm:spPr/>
    </dgm:pt>
    <dgm:pt modelId="{CBBB65DC-B448-4A15-9731-7F4F3CA554FC}" type="pres">
      <dgm:prSet presAssocID="{99D7D1A4-BF32-46EE-8748-81D372D868C9}" presName="sibTrans" presStyleLbl="sibTrans2D1" presStyleIdx="4" presStyleCnt="5"/>
      <dgm:spPr/>
    </dgm:pt>
  </dgm:ptLst>
  <dgm:cxnLst>
    <dgm:cxn modelId="{127B5F0D-F528-4D07-BAD1-19BE89D116EA}" type="presOf" srcId="{ACE310AF-EE12-415E-A210-738B2BF0B03D}" destId="{2AA7D1CD-5288-44C3-8F04-B5C5B5FFB50D}" srcOrd="0" destOrd="0" presId="urn:microsoft.com/office/officeart/2005/8/layout/radial6"/>
    <dgm:cxn modelId="{28AD2715-EEB8-41B6-A5A5-EF1495222A98}" type="presOf" srcId="{7A8B3815-ED21-4212-A345-48002AA16894}" destId="{24755BAB-C6FA-4A16-BBA8-0D1D8E666B70}" srcOrd="0" destOrd="0" presId="urn:microsoft.com/office/officeart/2005/8/layout/radial6"/>
    <dgm:cxn modelId="{38408320-D238-4ECB-A965-4F311402F1CD}" srcId="{BF06B21D-1049-4BC7-8741-738DB6AB7ED9}" destId="{C4758423-B311-4283-86CD-B18D18654C3B}" srcOrd="4" destOrd="0" parTransId="{74EED935-A873-42F9-AB92-5E70091A4AD2}" sibTransId="{99D7D1A4-BF32-46EE-8748-81D372D868C9}"/>
    <dgm:cxn modelId="{EBE3EE2D-61A5-48EB-A879-03182B838DAB}" type="presOf" srcId="{BF06B21D-1049-4BC7-8741-738DB6AB7ED9}" destId="{6B86ADA0-0404-4006-B8ED-86ED686062DC}" srcOrd="0" destOrd="0" presId="urn:microsoft.com/office/officeart/2005/8/layout/radial6"/>
    <dgm:cxn modelId="{E9715E35-83C7-4168-A2D8-744417BAC555}" type="presOf" srcId="{8CF6EF48-BB44-4F27-BEC1-22732D203AA1}" destId="{C03D94D2-0441-48EE-B31C-E3C755FCCD03}" srcOrd="0" destOrd="0" presId="urn:microsoft.com/office/officeart/2005/8/layout/radial6"/>
    <dgm:cxn modelId="{6897BB5B-2D5E-4452-BFB1-AC2E43C15D44}" type="presOf" srcId="{B707AF2A-8F5F-4E76-B6E0-34E86F7434E8}" destId="{58FDF598-77AC-4804-A3E1-EA67A18DB559}" srcOrd="0" destOrd="0" presId="urn:microsoft.com/office/officeart/2005/8/layout/radial6"/>
    <dgm:cxn modelId="{997D9B5C-F345-4B9B-8571-A087679A1A8E}" srcId="{BF06B21D-1049-4BC7-8741-738DB6AB7ED9}" destId="{922D2125-DCEA-4AE8-B535-186A76C91459}" srcOrd="0" destOrd="0" parTransId="{7646F18D-39E2-419E-A3E4-4CF12D8614A6}" sibTransId="{7A8B3815-ED21-4212-A345-48002AA16894}"/>
    <dgm:cxn modelId="{9DE14363-0047-48DC-810C-D3560DB71B3D}" type="presOf" srcId="{99D7D1A4-BF32-46EE-8748-81D372D868C9}" destId="{CBBB65DC-B448-4A15-9731-7F4F3CA554FC}" srcOrd="0" destOrd="0" presId="urn:microsoft.com/office/officeart/2005/8/layout/radial6"/>
    <dgm:cxn modelId="{76ADA076-309D-40FE-8B7D-2FBD1B308B23}" srcId="{BF06B21D-1049-4BC7-8741-738DB6AB7ED9}" destId="{B707AF2A-8F5F-4E76-B6E0-34E86F7434E8}" srcOrd="1" destOrd="0" parTransId="{FDCA0DCE-5599-46B8-8C58-1320D8F31D7C}" sibTransId="{ACE310AF-EE12-415E-A210-738B2BF0B03D}"/>
    <dgm:cxn modelId="{6CE37B87-8DAD-4C77-81A5-75CC270C6E14}" type="presOf" srcId="{C4758423-B311-4283-86CD-B18D18654C3B}" destId="{081AE5A8-0295-4124-B576-258AF4F383A9}" srcOrd="0" destOrd="0" presId="urn:microsoft.com/office/officeart/2005/8/layout/radial6"/>
    <dgm:cxn modelId="{190D5588-FB78-496F-95FD-9CB2BFDDB2BF}" type="presOf" srcId="{7A48B3AA-C293-4AD2-9333-73F02D9D4110}" destId="{2D1B4B1E-7642-482F-ABD7-474350A64D71}" srcOrd="0" destOrd="0" presId="urn:microsoft.com/office/officeart/2005/8/layout/radial6"/>
    <dgm:cxn modelId="{AF7CC588-2257-4B96-939E-ECDA8CFCDACC}" type="presOf" srcId="{B1129CFA-2661-43A9-BF9D-0133196E9C50}" destId="{C9C68E6B-A7B3-4F93-9BC5-00C749D9575C}" srcOrd="0" destOrd="0" presId="urn:microsoft.com/office/officeart/2005/8/layout/radial6"/>
    <dgm:cxn modelId="{6D3DD48F-F432-4669-8DDB-60AE44861905}" srcId="{B1129CFA-2661-43A9-BF9D-0133196E9C50}" destId="{BF06B21D-1049-4BC7-8741-738DB6AB7ED9}" srcOrd="0" destOrd="0" parTransId="{B4191677-D210-405B-8995-DC444D57C103}" sibTransId="{F3008538-6A3C-4642-9954-2143712C1102}"/>
    <dgm:cxn modelId="{A2371591-AE98-43C7-8003-91AB4F0AA96A}" srcId="{BF06B21D-1049-4BC7-8741-738DB6AB7ED9}" destId="{620A2C81-0D8D-4FA3-8205-9663703B9E5D}" srcOrd="3" destOrd="0" parTransId="{B4AEB04A-0834-4C86-B415-6296CF91BF89}" sibTransId="{7A48B3AA-C293-4AD2-9333-73F02D9D4110}"/>
    <dgm:cxn modelId="{8BDCB0A2-01F4-4369-A4C1-E95076396B91}" type="presOf" srcId="{84756B29-AABA-4910-A329-82A3BC09A956}" destId="{D2C1BA34-81F6-44C1-9837-0239207886AC}" srcOrd="0" destOrd="0" presId="urn:microsoft.com/office/officeart/2005/8/layout/radial6"/>
    <dgm:cxn modelId="{E6E931A7-95AB-4CA3-B5D0-1EFDE63966E3}" srcId="{BF06B21D-1049-4BC7-8741-738DB6AB7ED9}" destId="{8CF6EF48-BB44-4F27-BEC1-22732D203AA1}" srcOrd="2" destOrd="0" parTransId="{D6F6ED2B-D723-40CC-8571-7A593B3192C7}" sibTransId="{84756B29-AABA-4910-A329-82A3BC09A956}"/>
    <dgm:cxn modelId="{6AE3C2AC-4AFC-4A98-B02B-375B949DBCCB}" type="presOf" srcId="{922D2125-DCEA-4AE8-B535-186A76C91459}" destId="{242BB26E-BF29-4DF8-AA2A-4E9051D48E31}" srcOrd="0" destOrd="0" presId="urn:microsoft.com/office/officeart/2005/8/layout/radial6"/>
    <dgm:cxn modelId="{F547F7EE-6E95-41BE-B93E-B43E639A0D2A}" type="presOf" srcId="{620A2C81-0D8D-4FA3-8205-9663703B9E5D}" destId="{D662275A-78DE-4447-A109-45AF1DBC17BC}" srcOrd="0" destOrd="0" presId="urn:microsoft.com/office/officeart/2005/8/layout/radial6"/>
    <dgm:cxn modelId="{F5D0F677-D7FF-4F9B-A8A5-2D1760A14660}" type="presParOf" srcId="{C9C68E6B-A7B3-4F93-9BC5-00C749D9575C}" destId="{6B86ADA0-0404-4006-B8ED-86ED686062DC}" srcOrd="0" destOrd="0" presId="urn:microsoft.com/office/officeart/2005/8/layout/radial6"/>
    <dgm:cxn modelId="{A63B2DF8-6304-4295-B43D-393C40C3E3CC}" type="presParOf" srcId="{C9C68E6B-A7B3-4F93-9BC5-00C749D9575C}" destId="{242BB26E-BF29-4DF8-AA2A-4E9051D48E31}" srcOrd="1" destOrd="0" presId="urn:microsoft.com/office/officeart/2005/8/layout/radial6"/>
    <dgm:cxn modelId="{AE14E97F-94BD-426F-BD84-198D341552C4}" type="presParOf" srcId="{C9C68E6B-A7B3-4F93-9BC5-00C749D9575C}" destId="{50555F75-C48C-4E92-95F6-29D6C0848423}" srcOrd="2" destOrd="0" presId="urn:microsoft.com/office/officeart/2005/8/layout/radial6"/>
    <dgm:cxn modelId="{58C76882-C5EC-4588-8ABD-062B4D159A4E}" type="presParOf" srcId="{C9C68E6B-A7B3-4F93-9BC5-00C749D9575C}" destId="{24755BAB-C6FA-4A16-BBA8-0D1D8E666B70}" srcOrd="3" destOrd="0" presId="urn:microsoft.com/office/officeart/2005/8/layout/radial6"/>
    <dgm:cxn modelId="{D692D665-CE54-4A26-97BE-7A83EC7DA3F8}" type="presParOf" srcId="{C9C68E6B-A7B3-4F93-9BC5-00C749D9575C}" destId="{58FDF598-77AC-4804-A3E1-EA67A18DB559}" srcOrd="4" destOrd="0" presId="urn:microsoft.com/office/officeart/2005/8/layout/radial6"/>
    <dgm:cxn modelId="{72DEAA01-119D-4724-8D18-E20E8D902811}" type="presParOf" srcId="{C9C68E6B-A7B3-4F93-9BC5-00C749D9575C}" destId="{77404BA0-A748-4F22-B263-4A30FB7862F8}" srcOrd="5" destOrd="0" presId="urn:microsoft.com/office/officeart/2005/8/layout/radial6"/>
    <dgm:cxn modelId="{FAB894F6-DBD7-4658-AD83-77660468AC10}" type="presParOf" srcId="{C9C68E6B-A7B3-4F93-9BC5-00C749D9575C}" destId="{2AA7D1CD-5288-44C3-8F04-B5C5B5FFB50D}" srcOrd="6" destOrd="0" presId="urn:microsoft.com/office/officeart/2005/8/layout/radial6"/>
    <dgm:cxn modelId="{6180F7B1-3CD1-4D1A-A5C1-178051877E7F}" type="presParOf" srcId="{C9C68E6B-A7B3-4F93-9BC5-00C749D9575C}" destId="{C03D94D2-0441-48EE-B31C-E3C755FCCD03}" srcOrd="7" destOrd="0" presId="urn:microsoft.com/office/officeart/2005/8/layout/radial6"/>
    <dgm:cxn modelId="{D3B56195-0988-4E27-853E-A0178B215B14}" type="presParOf" srcId="{C9C68E6B-A7B3-4F93-9BC5-00C749D9575C}" destId="{D0EBE81E-8A15-47F1-A9FC-64A1D82A123F}" srcOrd="8" destOrd="0" presId="urn:microsoft.com/office/officeart/2005/8/layout/radial6"/>
    <dgm:cxn modelId="{664DBC8E-D37F-4782-BDA1-26E5EE32F8B5}" type="presParOf" srcId="{C9C68E6B-A7B3-4F93-9BC5-00C749D9575C}" destId="{D2C1BA34-81F6-44C1-9837-0239207886AC}" srcOrd="9" destOrd="0" presId="urn:microsoft.com/office/officeart/2005/8/layout/radial6"/>
    <dgm:cxn modelId="{034F4C81-2EC1-4A6D-A19F-33CACE258B64}" type="presParOf" srcId="{C9C68E6B-A7B3-4F93-9BC5-00C749D9575C}" destId="{D662275A-78DE-4447-A109-45AF1DBC17BC}" srcOrd="10" destOrd="0" presId="urn:microsoft.com/office/officeart/2005/8/layout/radial6"/>
    <dgm:cxn modelId="{1BAAA877-1A68-4187-856A-89587447D040}" type="presParOf" srcId="{C9C68E6B-A7B3-4F93-9BC5-00C749D9575C}" destId="{508F32AD-A626-478D-B3F9-79BD3F7EE674}" srcOrd="11" destOrd="0" presId="urn:microsoft.com/office/officeart/2005/8/layout/radial6"/>
    <dgm:cxn modelId="{36B8ED1F-D80B-49AF-B368-7554052A8242}" type="presParOf" srcId="{C9C68E6B-A7B3-4F93-9BC5-00C749D9575C}" destId="{2D1B4B1E-7642-482F-ABD7-474350A64D71}" srcOrd="12" destOrd="0" presId="urn:microsoft.com/office/officeart/2005/8/layout/radial6"/>
    <dgm:cxn modelId="{D6629C6B-7363-4F03-B0E8-02C732B24CEC}" type="presParOf" srcId="{C9C68E6B-A7B3-4F93-9BC5-00C749D9575C}" destId="{081AE5A8-0295-4124-B576-258AF4F383A9}" srcOrd="13" destOrd="0" presId="urn:microsoft.com/office/officeart/2005/8/layout/radial6"/>
    <dgm:cxn modelId="{F6B3AE2E-CE2D-49F5-B371-9BEB51A840EB}" type="presParOf" srcId="{C9C68E6B-A7B3-4F93-9BC5-00C749D9575C}" destId="{44ACF67D-CF77-40CE-97CE-EE15DC4B26F0}" srcOrd="14" destOrd="0" presId="urn:microsoft.com/office/officeart/2005/8/layout/radial6"/>
    <dgm:cxn modelId="{4AC47E22-E8DF-4B22-A42E-BB6A091622B1}" type="presParOf" srcId="{C9C68E6B-A7B3-4F93-9BC5-00C749D9575C}" destId="{CBBB65DC-B448-4A15-9731-7F4F3CA554FC}" srcOrd="15"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C4FF09-8407-4365-B3E5-96C010088675}"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89B1FB59-A1B4-478B-A15E-ACF19AE14DD7}">
      <dgm:prSet phldrT="[Text]"/>
      <dgm:spPr/>
      <dgm:t>
        <a:bodyPr/>
        <a:lstStyle/>
        <a:p>
          <a:r>
            <a:rPr lang="en-US" dirty="0"/>
            <a:t>SECRETARY’S TRIBAL ADVISORY COUNCIL</a:t>
          </a:r>
        </a:p>
      </dgm:t>
    </dgm:pt>
    <dgm:pt modelId="{1AB39D11-57F5-401C-81F6-AB10A3F1F74A}" type="parTrans" cxnId="{370BF175-F0BD-4226-8C78-C2B8D367BB4F}">
      <dgm:prSet/>
      <dgm:spPr/>
      <dgm:t>
        <a:bodyPr/>
        <a:lstStyle/>
        <a:p>
          <a:endParaRPr lang="en-US"/>
        </a:p>
      </dgm:t>
    </dgm:pt>
    <dgm:pt modelId="{42E50B09-8BE9-4F93-B644-C778DCF6135E}" type="sibTrans" cxnId="{370BF175-F0BD-4226-8C78-C2B8D367BB4F}">
      <dgm:prSet/>
      <dgm:spPr/>
      <dgm:t>
        <a:bodyPr/>
        <a:lstStyle/>
        <a:p>
          <a:endParaRPr lang="en-US"/>
        </a:p>
      </dgm:t>
    </dgm:pt>
    <dgm:pt modelId="{889306F6-3893-42A9-979C-9AC852CDF3F6}">
      <dgm:prSet phldrT="[Text]"/>
      <dgm:spPr/>
      <dgm:t>
        <a:bodyPr/>
        <a:lstStyle/>
        <a:p>
          <a:r>
            <a:rPr lang="en-US" dirty="0"/>
            <a:t>EDUCATION</a:t>
          </a:r>
        </a:p>
      </dgm:t>
    </dgm:pt>
    <dgm:pt modelId="{1B90E99D-9825-4AED-B239-2C202D94587F}" type="parTrans" cxnId="{BB22BC65-612C-4D6B-9950-20E25B9DA09C}">
      <dgm:prSet/>
      <dgm:spPr/>
      <dgm:t>
        <a:bodyPr/>
        <a:lstStyle/>
        <a:p>
          <a:endParaRPr lang="en-US"/>
        </a:p>
      </dgm:t>
    </dgm:pt>
    <dgm:pt modelId="{B856B95D-A695-49F3-A857-34659EA7DD05}" type="sibTrans" cxnId="{BB22BC65-612C-4D6B-9950-20E25B9DA09C}">
      <dgm:prSet/>
      <dgm:spPr/>
      <dgm:t>
        <a:bodyPr/>
        <a:lstStyle/>
        <a:p>
          <a:endParaRPr lang="en-US"/>
        </a:p>
      </dgm:t>
    </dgm:pt>
    <dgm:pt modelId="{CA281C7E-55DA-41AC-A106-7104113EEEBF}">
      <dgm:prSet phldrT="[Text]"/>
      <dgm:spPr/>
      <dgm:t>
        <a:bodyPr/>
        <a:lstStyle/>
        <a:p>
          <a:r>
            <a:rPr lang="en-US" dirty="0"/>
            <a:t>PUBLIC SAFETY</a:t>
          </a:r>
        </a:p>
      </dgm:t>
    </dgm:pt>
    <dgm:pt modelId="{F3AAAAED-1E50-4A6E-9DF0-6F5ACE6A178B}" type="parTrans" cxnId="{53E87B13-9A28-472C-89DB-2042FB8625D5}">
      <dgm:prSet/>
      <dgm:spPr/>
      <dgm:t>
        <a:bodyPr/>
        <a:lstStyle/>
        <a:p>
          <a:endParaRPr lang="en-US"/>
        </a:p>
      </dgm:t>
    </dgm:pt>
    <dgm:pt modelId="{0645E560-E5D8-41EB-B26B-5B4E3ED3F164}" type="sibTrans" cxnId="{53E87B13-9A28-472C-89DB-2042FB8625D5}">
      <dgm:prSet/>
      <dgm:spPr/>
      <dgm:t>
        <a:bodyPr/>
        <a:lstStyle/>
        <a:p>
          <a:endParaRPr lang="en-US"/>
        </a:p>
      </dgm:t>
    </dgm:pt>
    <dgm:pt modelId="{E97F8C99-33EF-4528-B361-75B6F39A2CC6}">
      <dgm:prSet phldrT="[Text]"/>
      <dgm:spPr/>
      <dgm:t>
        <a:bodyPr/>
        <a:lstStyle/>
        <a:p>
          <a:r>
            <a:rPr lang="en-US" dirty="0"/>
            <a:t>ROADS</a:t>
          </a:r>
        </a:p>
      </dgm:t>
    </dgm:pt>
    <dgm:pt modelId="{5D7A90C4-0246-468B-B512-C4E120C3AB6E}" type="parTrans" cxnId="{ACCDE9BA-AE1D-4C24-BA3E-679F40A692A9}">
      <dgm:prSet/>
      <dgm:spPr/>
      <dgm:t>
        <a:bodyPr/>
        <a:lstStyle/>
        <a:p>
          <a:endParaRPr lang="en-US"/>
        </a:p>
      </dgm:t>
    </dgm:pt>
    <dgm:pt modelId="{29380924-3DA9-4479-BF96-EBF829A9B7D3}" type="sibTrans" cxnId="{ACCDE9BA-AE1D-4C24-BA3E-679F40A692A9}">
      <dgm:prSet/>
      <dgm:spPr/>
      <dgm:t>
        <a:bodyPr/>
        <a:lstStyle/>
        <a:p>
          <a:endParaRPr lang="en-US"/>
        </a:p>
      </dgm:t>
    </dgm:pt>
    <dgm:pt modelId="{5AEBBA38-4E9A-43E2-B16A-1EF3AB45DC0C}">
      <dgm:prSet custT="1"/>
      <dgm:spPr/>
      <dgm:t>
        <a:bodyPr/>
        <a:lstStyle/>
        <a:p>
          <a:r>
            <a:rPr lang="en-US" sz="2800" dirty="0">
              <a:solidFill>
                <a:srgbClr val="FF0000"/>
              </a:solidFill>
            </a:rPr>
            <a:t>TIBC</a:t>
          </a:r>
          <a:endParaRPr lang="en-US" sz="1200" dirty="0">
            <a:solidFill>
              <a:srgbClr val="FF0000"/>
            </a:solidFill>
          </a:endParaRPr>
        </a:p>
      </dgm:t>
    </dgm:pt>
    <dgm:pt modelId="{12E7007C-17D8-4318-BE45-6A273492D902}" type="parTrans" cxnId="{C39C66CA-27E0-4CB3-ACF6-8BF7501FB33A}">
      <dgm:prSet/>
      <dgm:spPr/>
      <dgm:t>
        <a:bodyPr/>
        <a:lstStyle/>
        <a:p>
          <a:endParaRPr lang="en-US"/>
        </a:p>
      </dgm:t>
    </dgm:pt>
    <dgm:pt modelId="{63187D19-F72E-44B7-A07E-624AB62EA4A2}" type="sibTrans" cxnId="{C39C66CA-27E0-4CB3-ACF6-8BF7501FB33A}">
      <dgm:prSet/>
      <dgm:spPr/>
      <dgm:t>
        <a:bodyPr/>
        <a:lstStyle/>
        <a:p>
          <a:endParaRPr lang="en-US"/>
        </a:p>
      </dgm:t>
    </dgm:pt>
    <dgm:pt modelId="{7B162EE2-7F67-42C0-B537-CC2B877C369D}" type="pres">
      <dgm:prSet presAssocID="{8CC4FF09-8407-4365-B3E5-96C010088675}" presName="composite" presStyleCnt="0">
        <dgm:presLayoutVars>
          <dgm:chMax val="1"/>
          <dgm:dir/>
          <dgm:resizeHandles val="exact"/>
        </dgm:presLayoutVars>
      </dgm:prSet>
      <dgm:spPr/>
    </dgm:pt>
    <dgm:pt modelId="{20458D4D-A14B-4CDA-8327-BD4D3F5A24B3}" type="pres">
      <dgm:prSet presAssocID="{8CC4FF09-8407-4365-B3E5-96C010088675}" presName="radial" presStyleCnt="0">
        <dgm:presLayoutVars>
          <dgm:animLvl val="ctr"/>
        </dgm:presLayoutVars>
      </dgm:prSet>
      <dgm:spPr/>
    </dgm:pt>
    <dgm:pt modelId="{57D03427-92DD-4C38-9925-E07C2776CE9A}" type="pres">
      <dgm:prSet presAssocID="{89B1FB59-A1B4-478B-A15E-ACF19AE14DD7}" presName="centerShape" presStyleLbl="vennNode1" presStyleIdx="0" presStyleCnt="5"/>
      <dgm:spPr/>
    </dgm:pt>
    <dgm:pt modelId="{028BD2C5-5B29-4D59-BFFC-5E44F6AAED3B}" type="pres">
      <dgm:prSet presAssocID="{889306F6-3893-42A9-979C-9AC852CDF3F6}" presName="node" presStyleLbl="vennNode1" presStyleIdx="1" presStyleCnt="5">
        <dgm:presLayoutVars>
          <dgm:bulletEnabled val="1"/>
        </dgm:presLayoutVars>
      </dgm:prSet>
      <dgm:spPr/>
    </dgm:pt>
    <dgm:pt modelId="{1BB2295F-724D-4393-BEF8-098E8CA1DB33}" type="pres">
      <dgm:prSet presAssocID="{CA281C7E-55DA-41AC-A106-7104113EEEBF}" presName="node" presStyleLbl="vennNode1" presStyleIdx="2" presStyleCnt="5">
        <dgm:presLayoutVars>
          <dgm:bulletEnabled val="1"/>
        </dgm:presLayoutVars>
      </dgm:prSet>
      <dgm:spPr/>
    </dgm:pt>
    <dgm:pt modelId="{F375704D-6D09-4DE0-9CA7-E6B4B0C295ED}" type="pres">
      <dgm:prSet presAssocID="{E97F8C99-33EF-4528-B361-75B6F39A2CC6}" presName="node" presStyleLbl="vennNode1" presStyleIdx="3" presStyleCnt="5">
        <dgm:presLayoutVars>
          <dgm:bulletEnabled val="1"/>
        </dgm:presLayoutVars>
      </dgm:prSet>
      <dgm:spPr/>
    </dgm:pt>
    <dgm:pt modelId="{B8382425-4D03-4E77-AEE4-9D3BCA13B3D6}" type="pres">
      <dgm:prSet presAssocID="{5AEBBA38-4E9A-43E2-B16A-1EF3AB45DC0C}" presName="node" presStyleLbl="vennNode1" presStyleIdx="4" presStyleCnt="5">
        <dgm:presLayoutVars>
          <dgm:bulletEnabled val="1"/>
        </dgm:presLayoutVars>
      </dgm:prSet>
      <dgm:spPr/>
    </dgm:pt>
  </dgm:ptLst>
  <dgm:cxnLst>
    <dgm:cxn modelId="{53E87B13-9A28-472C-89DB-2042FB8625D5}" srcId="{89B1FB59-A1B4-478B-A15E-ACF19AE14DD7}" destId="{CA281C7E-55DA-41AC-A106-7104113EEEBF}" srcOrd="1" destOrd="0" parTransId="{F3AAAAED-1E50-4A6E-9DF0-6F5ACE6A178B}" sibTransId="{0645E560-E5D8-41EB-B26B-5B4E3ED3F164}"/>
    <dgm:cxn modelId="{63F31D15-F281-44D7-BAFB-B2A207040EAF}" type="presOf" srcId="{CA281C7E-55DA-41AC-A106-7104113EEEBF}" destId="{1BB2295F-724D-4393-BEF8-098E8CA1DB33}" srcOrd="0" destOrd="0" presId="urn:microsoft.com/office/officeart/2005/8/layout/radial3"/>
    <dgm:cxn modelId="{BB22BC65-612C-4D6B-9950-20E25B9DA09C}" srcId="{89B1FB59-A1B4-478B-A15E-ACF19AE14DD7}" destId="{889306F6-3893-42A9-979C-9AC852CDF3F6}" srcOrd="0" destOrd="0" parTransId="{1B90E99D-9825-4AED-B239-2C202D94587F}" sibTransId="{B856B95D-A695-49F3-A857-34659EA7DD05}"/>
    <dgm:cxn modelId="{370BF175-F0BD-4226-8C78-C2B8D367BB4F}" srcId="{8CC4FF09-8407-4365-B3E5-96C010088675}" destId="{89B1FB59-A1B4-478B-A15E-ACF19AE14DD7}" srcOrd="0" destOrd="0" parTransId="{1AB39D11-57F5-401C-81F6-AB10A3F1F74A}" sibTransId="{42E50B09-8BE9-4F93-B644-C778DCF6135E}"/>
    <dgm:cxn modelId="{C0304C7F-819C-4E85-966A-CBE4A5B61203}" type="presOf" srcId="{8CC4FF09-8407-4365-B3E5-96C010088675}" destId="{7B162EE2-7F67-42C0-B537-CC2B877C369D}" srcOrd="0" destOrd="0" presId="urn:microsoft.com/office/officeart/2005/8/layout/radial3"/>
    <dgm:cxn modelId="{5B10D989-253D-4F8F-BDFD-1B6351187BDB}" type="presOf" srcId="{889306F6-3893-42A9-979C-9AC852CDF3F6}" destId="{028BD2C5-5B29-4D59-BFFC-5E44F6AAED3B}" srcOrd="0" destOrd="0" presId="urn:microsoft.com/office/officeart/2005/8/layout/radial3"/>
    <dgm:cxn modelId="{885569A2-62A6-4C3E-8E83-9F51FC877369}" type="presOf" srcId="{5AEBBA38-4E9A-43E2-B16A-1EF3AB45DC0C}" destId="{B8382425-4D03-4E77-AEE4-9D3BCA13B3D6}" srcOrd="0" destOrd="0" presId="urn:microsoft.com/office/officeart/2005/8/layout/radial3"/>
    <dgm:cxn modelId="{167098AC-58E7-4FD4-B0CB-9E01BF6CB710}" type="presOf" srcId="{89B1FB59-A1B4-478B-A15E-ACF19AE14DD7}" destId="{57D03427-92DD-4C38-9925-E07C2776CE9A}" srcOrd="0" destOrd="0" presId="urn:microsoft.com/office/officeart/2005/8/layout/radial3"/>
    <dgm:cxn modelId="{ACCDE9BA-AE1D-4C24-BA3E-679F40A692A9}" srcId="{89B1FB59-A1B4-478B-A15E-ACF19AE14DD7}" destId="{E97F8C99-33EF-4528-B361-75B6F39A2CC6}" srcOrd="2" destOrd="0" parTransId="{5D7A90C4-0246-468B-B512-C4E120C3AB6E}" sibTransId="{29380924-3DA9-4479-BF96-EBF829A9B7D3}"/>
    <dgm:cxn modelId="{C39C66CA-27E0-4CB3-ACF6-8BF7501FB33A}" srcId="{89B1FB59-A1B4-478B-A15E-ACF19AE14DD7}" destId="{5AEBBA38-4E9A-43E2-B16A-1EF3AB45DC0C}" srcOrd="3" destOrd="0" parTransId="{12E7007C-17D8-4318-BE45-6A273492D902}" sibTransId="{63187D19-F72E-44B7-A07E-624AB62EA4A2}"/>
    <dgm:cxn modelId="{691F70CD-428E-4752-A1F4-51B52ABF8C23}" type="presOf" srcId="{E97F8C99-33EF-4528-B361-75B6F39A2CC6}" destId="{F375704D-6D09-4DE0-9CA7-E6B4B0C295ED}" srcOrd="0" destOrd="0" presId="urn:microsoft.com/office/officeart/2005/8/layout/radial3"/>
    <dgm:cxn modelId="{FCAA78BE-645C-48F9-BC15-C30922675339}" type="presParOf" srcId="{7B162EE2-7F67-42C0-B537-CC2B877C369D}" destId="{20458D4D-A14B-4CDA-8327-BD4D3F5A24B3}" srcOrd="0" destOrd="0" presId="urn:microsoft.com/office/officeart/2005/8/layout/radial3"/>
    <dgm:cxn modelId="{91CE03C1-EE3D-41CE-A938-9485386F5D33}" type="presParOf" srcId="{20458D4D-A14B-4CDA-8327-BD4D3F5A24B3}" destId="{57D03427-92DD-4C38-9925-E07C2776CE9A}" srcOrd="0" destOrd="0" presId="urn:microsoft.com/office/officeart/2005/8/layout/radial3"/>
    <dgm:cxn modelId="{F143F2E0-2CF3-40EA-8915-8D89C165D90C}" type="presParOf" srcId="{20458D4D-A14B-4CDA-8327-BD4D3F5A24B3}" destId="{028BD2C5-5B29-4D59-BFFC-5E44F6AAED3B}" srcOrd="1" destOrd="0" presId="urn:microsoft.com/office/officeart/2005/8/layout/radial3"/>
    <dgm:cxn modelId="{80C84520-5595-4D7A-818F-0C7AA612561B}" type="presParOf" srcId="{20458D4D-A14B-4CDA-8327-BD4D3F5A24B3}" destId="{1BB2295F-724D-4393-BEF8-098E8CA1DB33}" srcOrd="2" destOrd="0" presId="urn:microsoft.com/office/officeart/2005/8/layout/radial3"/>
    <dgm:cxn modelId="{D2BC5A44-EFC1-4536-B6B8-A85BCEA8FA1D}" type="presParOf" srcId="{20458D4D-A14B-4CDA-8327-BD4D3F5A24B3}" destId="{F375704D-6D09-4DE0-9CA7-E6B4B0C295ED}" srcOrd="3" destOrd="0" presId="urn:microsoft.com/office/officeart/2005/8/layout/radial3"/>
    <dgm:cxn modelId="{0C3C4A43-5E11-4D25-919C-5791E0FB1D35}" type="presParOf" srcId="{20458D4D-A14B-4CDA-8327-BD4D3F5A24B3}" destId="{B8382425-4D03-4E77-AEE4-9D3BCA13B3D6}" srcOrd="4" destOrd="0" presId="urn:microsoft.com/office/officeart/2005/8/layout/radial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F16FD94-1BAA-47FB-8380-BE0BEAE4DED6}" type="doc">
      <dgm:prSet loTypeId="urn:microsoft.com/office/officeart/2005/8/layout/equation2" loCatId="relationship" qsTypeId="urn:microsoft.com/office/officeart/2005/8/quickstyle/simple1" qsCatId="simple" csTypeId="urn:microsoft.com/office/officeart/2005/8/colors/accent1_2" csCatId="accent1" phldr="1"/>
      <dgm:spPr/>
    </dgm:pt>
    <dgm:pt modelId="{FA7EE2C1-28E2-415B-99CF-1FA1C2A6C5E9}">
      <dgm:prSet phldrT="[Text]"/>
      <dgm:spPr/>
      <dgm:t>
        <a:bodyPr/>
        <a:lstStyle/>
        <a:p>
          <a:r>
            <a:rPr lang="en-US" dirty="0"/>
            <a:t>BUDGET SUBCOMMITTEE</a:t>
          </a:r>
        </a:p>
      </dgm:t>
    </dgm:pt>
    <dgm:pt modelId="{6BBC0332-6F40-4233-BA5C-3C4C12C82BF4}" type="parTrans" cxnId="{C5AD8FE0-6CBE-4C07-ABE7-7C7636347B50}">
      <dgm:prSet/>
      <dgm:spPr/>
      <dgm:t>
        <a:bodyPr/>
        <a:lstStyle/>
        <a:p>
          <a:endParaRPr lang="en-US"/>
        </a:p>
      </dgm:t>
    </dgm:pt>
    <dgm:pt modelId="{B690D675-74D4-4993-9E45-BC1D70102023}" type="sibTrans" cxnId="{C5AD8FE0-6CBE-4C07-ABE7-7C7636347B50}">
      <dgm:prSet/>
      <dgm:spPr/>
      <dgm:t>
        <a:bodyPr/>
        <a:lstStyle/>
        <a:p>
          <a:endParaRPr lang="en-US"/>
        </a:p>
      </dgm:t>
    </dgm:pt>
    <dgm:pt modelId="{32E24C70-538E-4601-B6CE-F2CF850D62B7}">
      <dgm:prSet phldrT="[Text]"/>
      <dgm:spPr/>
      <dgm:t>
        <a:bodyPr/>
        <a:lstStyle/>
        <a:p>
          <a:r>
            <a:rPr lang="en-US" dirty="0"/>
            <a:t>DATA MANAGEMENT</a:t>
          </a:r>
        </a:p>
      </dgm:t>
    </dgm:pt>
    <dgm:pt modelId="{0ACDDB45-FB4C-40BD-B114-1E196DD8BC67}" type="parTrans" cxnId="{F44D4680-75D7-46F7-9AA7-E46697FEE54A}">
      <dgm:prSet/>
      <dgm:spPr/>
      <dgm:t>
        <a:bodyPr/>
        <a:lstStyle/>
        <a:p>
          <a:endParaRPr lang="en-US"/>
        </a:p>
      </dgm:t>
    </dgm:pt>
    <dgm:pt modelId="{47DC4E4E-2E86-4360-A56D-EEF2D01C91A9}" type="sibTrans" cxnId="{F44D4680-75D7-46F7-9AA7-E46697FEE54A}">
      <dgm:prSet/>
      <dgm:spPr/>
      <dgm:t>
        <a:bodyPr/>
        <a:lstStyle/>
        <a:p>
          <a:endParaRPr lang="en-US"/>
        </a:p>
      </dgm:t>
    </dgm:pt>
    <dgm:pt modelId="{DAE196F5-90E9-4645-9766-2DBA643F459B}">
      <dgm:prSet phldrT="[Text]"/>
      <dgm:spPr/>
      <dgm:t>
        <a:bodyPr/>
        <a:lstStyle/>
        <a:p>
          <a:r>
            <a:rPr lang="en-US" dirty="0"/>
            <a:t>TIBC</a:t>
          </a:r>
        </a:p>
      </dgm:t>
    </dgm:pt>
    <dgm:pt modelId="{6940252D-DD02-48B3-BD25-B12633D5E12E}" type="parTrans" cxnId="{342A61D7-9BCF-4880-AB06-6AEF97DE83AC}">
      <dgm:prSet/>
      <dgm:spPr/>
      <dgm:t>
        <a:bodyPr/>
        <a:lstStyle/>
        <a:p>
          <a:endParaRPr lang="en-US"/>
        </a:p>
      </dgm:t>
    </dgm:pt>
    <dgm:pt modelId="{FE7E4111-F216-464D-9499-A284EE5B2D3C}" type="sibTrans" cxnId="{342A61D7-9BCF-4880-AB06-6AEF97DE83AC}">
      <dgm:prSet/>
      <dgm:spPr/>
      <dgm:t>
        <a:bodyPr/>
        <a:lstStyle/>
        <a:p>
          <a:endParaRPr lang="en-US"/>
        </a:p>
      </dgm:t>
    </dgm:pt>
    <dgm:pt modelId="{5A64F9DD-DFAA-4754-9829-4795EE3BF63D}" type="pres">
      <dgm:prSet presAssocID="{4F16FD94-1BAA-47FB-8380-BE0BEAE4DED6}" presName="Name0" presStyleCnt="0">
        <dgm:presLayoutVars>
          <dgm:dir/>
          <dgm:resizeHandles val="exact"/>
        </dgm:presLayoutVars>
      </dgm:prSet>
      <dgm:spPr/>
    </dgm:pt>
    <dgm:pt modelId="{FC78D2C2-DD59-4D97-B246-9050356437DC}" type="pres">
      <dgm:prSet presAssocID="{4F16FD94-1BAA-47FB-8380-BE0BEAE4DED6}" presName="vNodes" presStyleCnt="0"/>
      <dgm:spPr/>
    </dgm:pt>
    <dgm:pt modelId="{81D98A5A-BEC8-4CCA-B40C-A8F10BA182B5}" type="pres">
      <dgm:prSet presAssocID="{FA7EE2C1-28E2-415B-99CF-1FA1C2A6C5E9}" presName="node" presStyleLbl="node1" presStyleIdx="0" presStyleCnt="3">
        <dgm:presLayoutVars>
          <dgm:bulletEnabled val="1"/>
        </dgm:presLayoutVars>
      </dgm:prSet>
      <dgm:spPr/>
    </dgm:pt>
    <dgm:pt modelId="{78A9C22B-0259-4595-8418-F2750B8FF68E}" type="pres">
      <dgm:prSet presAssocID="{B690D675-74D4-4993-9E45-BC1D70102023}" presName="spacerT" presStyleCnt="0"/>
      <dgm:spPr/>
    </dgm:pt>
    <dgm:pt modelId="{E78AB1B6-9278-47D8-AA3A-147824A37191}" type="pres">
      <dgm:prSet presAssocID="{B690D675-74D4-4993-9E45-BC1D70102023}" presName="sibTrans" presStyleLbl="sibTrans2D1" presStyleIdx="0" presStyleCnt="2"/>
      <dgm:spPr/>
    </dgm:pt>
    <dgm:pt modelId="{7DE1564A-EE7E-4CB0-B1C4-9B6FC09717B8}" type="pres">
      <dgm:prSet presAssocID="{B690D675-74D4-4993-9E45-BC1D70102023}" presName="spacerB" presStyleCnt="0"/>
      <dgm:spPr/>
    </dgm:pt>
    <dgm:pt modelId="{D80FC8BA-FD9D-4CD8-9E55-6AFAC3D13736}" type="pres">
      <dgm:prSet presAssocID="{32E24C70-538E-4601-B6CE-F2CF850D62B7}" presName="node" presStyleLbl="node1" presStyleIdx="1" presStyleCnt="3">
        <dgm:presLayoutVars>
          <dgm:bulletEnabled val="1"/>
        </dgm:presLayoutVars>
      </dgm:prSet>
      <dgm:spPr/>
    </dgm:pt>
    <dgm:pt modelId="{7529556A-386C-4429-AF1B-9C1A34DBBDD8}" type="pres">
      <dgm:prSet presAssocID="{4F16FD94-1BAA-47FB-8380-BE0BEAE4DED6}" presName="sibTransLast" presStyleLbl="sibTrans2D1" presStyleIdx="1" presStyleCnt="2"/>
      <dgm:spPr/>
    </dgm:pt>
    <dgm:pt modelId="{4E7B09C9-8C6E-4C5E-9C4A-76057E4CA460}" type="pres">
      <dgm:prSet presAssocID="{4F16FD94-1BAA-47FB-8380-BE0BEAE4DED6}" presName="connectorText" presStyleLbl="sibTrans2D1" presStyleIdx="1" presStyleCnt="2"/>
      <dgm:spPr/>
    </dgm:pt>
    <dgm:pt modelId="{C1D530B4-5DF1-442B-B60B-7115D2B7520A}" type="pres">
      <dgm:prSet presAssocID="{4F16FD94-1BAA-47FB-8380-BE0BEAE4DED6}" presName="lastNode" presStyleLbl="node1" presStyleIdx="2" presStyleCnt="3">
        <dgm:presLayoutVars>
          <dgm:bulletEnabled val="1"/>
        </dgm:presLayoutVars>
      </dgm:prSet>
      <dgm:spPr/>
    </dgm:pt>
  </dgm:ptLst>
  <dgm:cxnLst>
    <dgm:cxn modelId="{FE35FC58-C4D3-4140-8E9B-C96A04BB4AD3}" type="presOf" srcId="{B690D675-74D4-4993-9E45-BC1D70102023}" destId="{E78AB1B6-9278-47D8-AA3A-147824A37191}" srcOrd="0" destOrd="0" presId="urn:microsoft.com/office/officeart/2005/8/layout/equation2"/>
    <dgm:cxn modelId="{F44D4680-75D7-46F7-9AA7-E46697FEE54A}" srcId="{4F16FD94-1BAA-47FB-8380-BE0BEAE4DED6}" destId="{32E24C70-538E-4601-B6CE-F2CF850D62B7}" srcOrd="1" destOrd="0" parTransId="{0ACDDB45-FB4C-40BD-B114-1E196DD8BC67}" sibTransId="{47DC4E4E-2E86-4360-A56D-EEF2D01C91A9}"/>
    <dgm:cxn modelId="{AEFCEBA1-B6BC-491F-8BD0-B50FA94DFDCF}" type="presOf" srcId="{DAE196F5-90E9-4645-9766-2DBA643F459B}" destId="{C1D530B4-5DF1-442B-B60B-7115D2B7520A}" srcOrd="0" destOrd="0" presId="urn:microsoft.com/office/officeart/2005/8/layout/equation2"/>
    <dgm:cxn modelId="{80C5B2AA-6C9F-46B1-9A3C-0917AA613BA6}" type="presOf" srcId="{FA7EE2C1-28E2-415B-99CF-1FA1C2A6C5E9}" destId="{81D98A5A-BEC8-4CCA-B40C-A8F10BA182B5}" srcOrd="0" destOrd="0" presId="urn:microsoft.com/office/officeart/2005/8/layout/equation2"/>
    <dgm:cxn modelId="{F95F9DBA-9140-467B-9DF8-9A48272CAEED}" type="presOf" srcId="{4F16FD94-1BAA-47FB-8380-BE0BEAE4DED6}" destId="{5A64F9DD-DFAA-4754-9829-4795EE3BF63D}" srcOrd="0" destOrd="0" presId="urn:microsoft.com/office/officeart/2005/8/layout/equation2"/>
    <dgm:cxn modelId="{342A61D7-9BCF-4880-AB06-6AEF97DE83AC}" srcId="{4F16FD94-1BAA-47FB-8380-BE0BEAE4DED6}" destId="{DAE196F5-90E9-4645-9766-2DBA643F459B}" srcOrd="2" destOrd="0" parTransId="{6940252D-DD02-48B3-BD25-B12633D5E12E}" sibTransId="{FE7E4111-F216-464D-9499-A284EE5B2D3C}"/>
    <dgm:cxn modelId="{D524E0DF-96A2-4942-BF44-B3E324C4B2EA}" type="presOf" srcId="{32E24C70-538E-4601-B6CE-F2CF850D62B7}" destId="{D80FC8BA-FD9D-4CD8-9E55-6AFAC3D13736}" srcOrd="0" destOrd="0" presId="urn:microsoft.com/office/officeart/2005/8/layout/equation2"/>
    <dgm:cxn modelId="{C5AD8FE0-6CBE-4C07-ABE7-7C7636347B50}" srcId="{4F16FD94-1BAA-47FB-8380-BE0BEAE4DED6}" destId="{FA7EE2C1-28E2-415B-99CF-1FA1C2A6C5E9}" srcOrd="0" destOrd="0" parTransId="{6BBC0332-6F40-4233-BA5C-3C4C12C82BF4}" sibTransId="{B690D675-74D4-4993-9E45-BC1D70102023}"/>
    <dgm:cxn modelId="{D5916CE9-E291-4002-9C47-05B6384AF250}" type="presOf" srcId="{47DC4E4E-2E86-4360-A56D-EEF2D01C91A9}" destId="{7529556A-386C-4429-AF1B-9C1A34DBBDD8}" srcOrd="0" destOrd="0" presId="urn:microsoft.com/office/officeart/2005/8/layout/equation2"/>
    <dgm:cxn modelId="{C0CB99ED-5442-4A08-821C-C52361F56DE2}" type="presOf" srcId="{47DC4E4E-2E86-4360-A56D-EEF2D01C91A9}" destId="{4E7B09C9-8C6E-4C5E-9C4A-76057E4CA460}" srcOrd="1" destOrd="0" presId="urn:microsoft.com/office/officeart/2005/8/layout/equation2"/>
    <dgm:cxn modelId="{F3549416-9B7F-4BC2-A755-746F42D0B469}" type="presParOf" srcId="{5A64F9DD-DFAA-4754-9829-4795EE3BF63D}" destId="{FC78D2C2-DD59-4D97-B246-9050356437DC}" srcOrd="0" destOrd="0" presId="urn:microsoft.com/office/officeart/2005/8/layout/equation2"/>
    <dgm:cxn modelId="{12096F2F-8F34-4DEF-B97C-749B9FDE3D29}" type="presParOf" srcId="{FC78D2C2-DD59-4D97-B246-9050356437DC}" destId="{81D98A5A-BEC8-4CCA-B40C-A8F10BA182B5}" srcOrd="0" destOrd="0" presId="urn:microsoft.com/office/officeart/2005/8/layout/equation2"/>
    <dgm:cxn modelId="{72ED22D9-3E8D-4A8F-9534-37EA1377C169}" type="presParOf" srcId="{FC78D2C2-DD59-4D97-B246-9050356437DC}" destId="{78A9C22B-0259-4595-8418-F2750B8FF68E}" srcOrd="1" destOrd="0" presId="urn:microsoft.com/office/officeart/2005/8/layout/equation2"/>
    <dgm:cxn modelId="{4280FC52-85E7-43EC-8431-74FEACC08D35}" type="presParOf" srcId="{FC78D2C2-DD59-4D97-B246-9050356437DC}" destId="{E78AB1B6-9278-47D8-AA3A-147824A37191}" srcOrd="2" destOrd="0" presId="urn:microsoft.com/office/officeart/2005/8/layout/equation2"/>
    <dgm:cxn modelId="{E0301298-6124-4EE7-B867-922C1F14C497}" type="presParOf" srcId="{FC78D2C2-DD59-4D97-B246-9050356437DC}" destId="{7DE1564A-EE7E-4CB0-B1C4-9B6FC09717B8}" srcOrd="3" destOrd="0" presId="urn:microsoft.com/office/officeart/2005/8/layout/equation2"/>
    <dgm:cxn modelId="{2F695F2E-82AA-44D5-8EB6-2DF114875F41}" type="presParOf" srcId="{FC78D2C2-DD59-4D97-B246-9050356437DC}" destId="{D80FC8BA-FD9D-4CD8-9E55-6AFAC3D13736}" srcOrd="4" destOrd="0" presId="urn:microsoft.com/office/officeart/2005/8/layout/equation2"/>
    <dgm:cxn modelId="{955A2CEF-36F3-497E-9DBB-E4EBE6B8B852}" type="presParOf" srcId="{5A64F9DD-DFAA-4754-9829-4795EE3BF63D}" destId="{7529556A-386C-4429-AF1B-9C1A34DBBDD8}" srcOrd="1" destOrd="0" presId="urn:microsoft.com/office/officeart/2005/8/layout/equation2"/>
    <dgm:cxn modelId="{260E3978-01B0-47E8-A641-A6F83882BC41}" type="presParOf" srcId="{7529556A-386C-4429-AF1B-9C1A34DBBDD8}" destId="{4E7B09C9-8C6E-4C5E-9C4A-76057E4CA460}" srcOrd="0" destOrd="0" presId="urn:microsoft.com/office/officeart/2005/8/layout/equation2"/>
    <dgm:cxn modelId="{71791101-0073-4158-9ED6-F2B87657669E}" type="presParOf" srcId="{5A64F9DD-DFAA-4754-9829-4795EE3BF63D}" destId="{C1D530B4-5DF1-442B-B60B-7115D2B7520A}" srcOrd="2" destOrd="0" presId="urn:microsoft.com/office/officeart/2005/8/layout/equation2"/>
  </dgm:cxnLst>
  <dgm:bg/>
  <dgm:whole>
    <a:ln w="19050">
      <a:solidFill>
        <a:srgbClr val="FF0000"/>
      </a:solidFill>
    </a:ln>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BB65DC-B448-4A15-9731-7F4F3CA554FC}">
      <dsp:nvSpPr>
        <dsp:cNvPr id="0" name=""/>
        <dsp:cNvSpPr/>
      </dsp:nvSpPr>
      <dsp:spPr>
        <a:xfrm>
          <a:off x="1612372" y="570781"/>
          <a:ext cx="3805320" cy="3805320"/>
        </a:xfrm>
        <a:prstGeom prst="blockArc">
          <a:avLst>
            <a:gd name="adj1" fmla="val 11880000"/>
            <a:gd name="adj2" fmla="val 162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D1B4B1E-7642-482F-ABD7-474350A64D71}">
      <dsp:nvSpPr>
        <dsp:cNvPr id="0" name=""/>
        <dsp:cNvSpPr/>
      </dsp:nvSpPr>
      <dsp:spPr>
        <a:xfrm>
          <a:off x="1612372" y="570781"/>
          <a:ext cx="3805320" cy="3805320"/>
        </a:xfrm>
        <a:prstGeom prst="blockArc">
          <a:avLst>
            <a:gd name="adj1" fmla="val 7560000"/>
            <a:gd name="adj2" fmla="val 1188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2C1BA34-81F6-44C1-9837-0239207886AC}">
      <dsp:nvSpPr>
        <dsp:cNvPr id="0" name=""/>
        <dsp:cNvSpPr/>
      </dsp:nvSpPr>
      <dsp:spPr>
        <a:xfrm>
          <a:off x="1612372" y="570781"/>
          <a:ext cx="3805320" cy="3805320"/>
        </a:xfrm>
        <a:prstGeom prst="blockArc">
          <a:avLst>
            <a:gd name="adj1" fmla="val 3240000"/>
            <a:gd name="adj2" fmla="val 756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AA7D1CD-5288-44C3-8F04-B5C5B5FFB50D}">
      <dsp:nvSpPr>
        <dsp:cNvPr id="0" name=""/>
        <dsp:cNvSpPr/>
      </dsp:nvSpPr>
      <dsp:spPr>
        <a:xfrm>
          <a:off x="1612372" y="570781"/>
          <a:ext cx="3805320" cy="3805320"/>
        </a:xfrm>
        <a:prstGeom prst="blockArc">
          <a:avLst>
            <a:gd name="adj1" fmla="val 20520000"/>
            <a:gd name="adj2" fmla="val 324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4755BAB-C6FA-4A16-BBA8-0D1D8E666B70}">
      <dsp:nvSpPr>
        <dsp:cNvPr id="0" name=""/>
        <dsp:cNvSpPr/>
      </dsp:nvSpPr>
      <dsp:spPr>
        <a:xfrm>
          <a:off x="1612372" y="570781"/>
          <a:ext cx="3805320" cy="3805320"/>
        </a:xfrm>
        <a:prstGeom prst="blockArc">
          <a:avLst>
            <a:gd name="adj1" fmla="val 16200000"/>
            <a:gd name="adj2" fmla="val 2052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B86ADA0-0404-4006-B8ED-86ED686062DC}">
      <dsp:nvSpPr>
        <dsp:cNvPr id="0" name=""/>
        <dsp:cNvSpPr/>
      </dsp:nvSpPr>
      <dsp:spPr>
        <a:xfrm>
          <a:off x="2638848" y="1597258"/>
          <a:ext cx="1752367" cy="175236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2133600">
            <a:lnSpc>
              <a:spcPct val="90000"/>
            </a:lnSpc>
            <a:spcBef>
              <a:spcPct val="0"/>
            </a:spcBef>
            <a:spcAft>
              <a:spcPct val="35000"/>
            </a:spcAft>
            <a:buNone/>
          </a:pPr>
          <a:r>
            <a:rPr lang="en-US" sz="4800" kern="1200" dirty="0"/>
            <a:t>TIBC</a:t>
          </a:r>
        </a:p>
      </dsp:txBody>
      <dsp:txXfrm>
        <a:off x="2895476" y="1853886"/>
        <a:ext cx="1239111" cy="1239111"/>
      </dsp:txXfrm>
    </dsp:sp>
    <dsp:sp modelId="{242BB26E-BF29-4DF8-AA2A-4E9051D48E31}">
      <dsp:nvSpPr>
        <dsp:cNvPr id="0" name=""/>
        <dsp:cNvSpPr/>
      </dsp:nvSpPr>
      <dsp:spPr>
        <a:xfrm>
          <a:off x="2901703" y="1612"/>
          <a:ext cx="1226657" cy="1226657"/>
        </a:xfrm>
        <a:prstGeom prst="ellips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BUDGET</a:t>
          </a:r>
        </a:p>
      </dsp:txBody>
      <dsp:txXfrm>
        <a:off x="3081343" y="181252"/>
        <a:ext cx="867377" cy="867377"/>
      </dsp:txXfrm>
    </dsp:sp>
    <dsp:sp modelId="{58FDF598-77AC-4804-A3E1-EA67A18DB559}">
      <dsp:nvSpPr>
        <dsp:cNvPr id="0" name=""/>
        <dsp:cNvSpPr/>
      </dsp:nvSpPr>
      <dsp:spPr>
        <a:xfrm>
          <a:off x="4669243" y="1285805"/>
          <a:ext cx="1226657" cy="122665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ROADS</a:t>
          </a:r>
          <a:endParaRPr lang="en-US" sz="1800" kern="1200" dirty="0"/>
        </a:p>
      </dsp:txBody>
      <dsp:txXfrm>
        <a:off x="4848883" y="1465445"/>
        <a:ext cx="867377" cy="867377"/>
      </dsp:txXfrm>
    </dsp:sp>
    <dsp:sp modelId="{C03D94D2-0441-48EE-B31C-E3C755FCCD03}">
      <dsp:nvSpPr>
        <dsp:cNvPr id="0" name=""/>
        <dsp:cNvSpPr/>
      </dsp:nvSpPr>
      <dsp:spPr>
        <a:xfrm>
          <a:off x="3994103" y="3363671"/>
          <a:ext cx="1226657" cy="122665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PUBLIC SAFETY</a:t>
          </a:r>
        </a:p>
      </dsp:txBody>
      <dsp:txXfrm>
        <a:off x="4173743" y="3543311"/>
        <a:ext cx="867377" cy="867377"/>
      </dsp:txXfrm>
    </dsp:sp>
    <dsp:sp modelId="{D662275A-78DE-4447-A109-45AF1DBC17BC}">
      <dsp:nvSpPr>
        <dsp:cNvPr id="0" name=""/>
        <dsp:cNvSpPr/>
      </dsp:nvSpPr>
      <dsp:spPr>
        <a:xfrm>
          <a:off x="1813524" y="3363671"/>
          <a:ext cx="1218217" cy="122665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Edu.</a:t>
          </a:r>
          <a:endParaRPr lang="en-US" sz="1400" kern="1200" dirty="0"/>
        </a:p>
      </dsp:txBody>
      <dsp:txXfrm>
        <a:off x="1991928" y="3543311"/>
        <a:ext cx="861409" cy="867377"/>
      </dsp:txXfrm>
    </dsp:sp>
    <dsp:sp modelId="{081AE5A8-0295-4124-B576-258AF4F383A9}">
      <dsp:nvSpPr>
        <dsp:cNvPr id="0" name=""/>
        <dsp:cNvSpPr/>
      </dsp:nvSpPr>
      <dsp:spPr>
        <a:xfrm>
          <a:off x="1134164" y="1285805"/>
          <a:ext cx="1226657" cy="122665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DATA </a:t>
          </a:r>
        </a:p>
      </dsp:txBody>
      <dsp:txXfrm>
        <a:off x="1313804" y="1465445"/>
        <a:ext cx="867377" cy="8673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D03427-92DD-4C38-9925-E07C2776CE9A}">
      <dsp:nvSpPr>
        <dsp:cNvPr id="0" name=""/>
        <dsp:cNvSpPr/>
      </dsp:nvSpPr>
      <dsp:spPr>
        <a:xfrm>
          <a:off x="1588135" y="895027"/>
          <a:ext cx="2229716" cy="2229716"/>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SECRETARY’S TRIBAL ADVISORY COUNCIL</a:t>
          </a:r>
        </a:p>
      </dsp:txBody>
      <dsp:txXfrm>
        <a:off x="1914669" y="1221561"/>
        <a:ext cx="1576648" cy="1576648"/>
      </dsp:txXfrm>
    </dsp:sp>
    <dsp:sp modelId="{028BD2C5-5B29-4D59-BFFC-5E44F6AAED3B}">
      <dsp:nvSpPr>
        <dsp:cNvPr id="0" name=""/>
        <dsp:cNvSpPr/>
      </dsp:nvSpPr>
      <dsp:spPr>
        <a:xfrm>
          <a:off x="2145564" y="397"/>
          <a:ext cx="1114858" cy="111485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EDUCATION</a:t>
          </a:r>
        </a:p>
      </dsp:txBody>
      <dsp:txXfrm>
        <a:off x="2308831" y="163664"/>
        <a:ext cx="788324" cy="788324"/>
      </dsp:txXfrm>
    </dsp:sp>
    <dsp:sp modelId="{1BB2295F-724D-4393-BEF8-098E8CA1DB33}">
      <dsp:nvSpPr>
        <dsp:cNvPr id="0" name=""/>
        <dsp:cNvSpPr/>
      </dsp:nvSpPr>
      <dsp:spPr>
        <a:xfrm>
          <a:off x="3597623" y="1452456"/>
          <a:ext cx="1114858" cy="111485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PUBLIC SAFETY</a:t>
          </a:r>
        </a:p>
      </dsp:txBody>
      <dsp:txXfrm>
        <a:off x="3760890" y="1615723"/>
        <a:ext cx="788324" cy="788324"/>
      </dsp:txXfrm>
    </dsp:sp>
    <dsp:sp modelId="{F375704D-6D09-4DE0-9CA7-E6B4B0C295ED}">
      <dsp:nvSpPr>
        <dsp:cNvPr id="0" name=""/>
        <dsp:cNvSpPr/>
      </dsp:nvSpPr>
      <dsp:spPr>
        <a:xfrm>
          <a:off x="2145564" y="2904514"/>
          <a:ext cx="1114858" cy="111485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ROADS</a:t>
          </a:r>
        </a:p>
      </dsp:txBody>
      <dsp:txXfrm>
        <a:off x="2308831" y="3067781"/>
        <a:ext cx="788324" cy="788324"/>
      </dsp:txXfrm>
    </dsp:sp>
    <dsp:sp modelId="{B8382425-4D03-4E77-AEE4-9D3BCA13B3D6}">
      <dsp:nvSpPr>
        <dsp:cNvPr id="0" name=""/>
        <dsp:cNvSpPr/>
      </dsp:nvSpPr>
      <dsp:spPr>
        <a:xfrm>
          <a:off x="693506" y="1452456"/>
          <a:ext cx="1114858" cy="111485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rgbClr val="FF0000"/>
              </a:solidFill>
            </a:rPr>
            <a:t>TIBC</a:t>
          </a:r>
          <a:endParaRPr lang="en-US" sz="1200" kern="1200" dirty="0">
            <a:solidFill>
              <a:srgbClr val="FF0000"/>
            </a:solidFill>
          </a:endParaRPr>
        </a:p>
      </dsp:txBody>
      <dsp:txXfrm>
        <a:off x="856773" y="1615723"/>
        <a:ext cx="788324" cy="7883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98A5A-BEC8-4CCA-B40C-A8F10BA182B5}">
      <dsp:nvSpPr>
        <dsp:cNvPr id="0" name=""/>
        <dsp:cNvSpPr/>
      </dsp:nvSpPr>
      <dsp:spPr>
        <a:xfrm>
          <a:off x="117199" y="16"/>
          <a:ext cx="677354" cy="67735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BUDGET SUBCOMMITTEE</a:t>
          </a:r>
        </a:p>
      </dsp:txBody>
      <dsp:txXfrm>
        <a:off x="216395" y="99212"/>
        <a:ext cx="478962" cy="478962"/>
      </dsp:txXfrm>
    </dsp:sp>
    <dsp:sp modelId="{E78AB1B6-9278-47D8-AA3A-147824A37191}">
      <dsp:nvSpPr>
        <dsp:cNvPr id="0" name=""/>
        <dsp:cNvSpPr/>
      </dsp:nvSpPr>
      <dsp:spPr>
        <a:xfrm>
          <a:off x="259443" y="732372"/>
          <a:ext cx="392865" cy="392865"/>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311517" y="882604"/>
        <a:ext cx="288717" cy="92401"/>
      </dsp:txXfrm>
    </dsp:sp>
    <dsp:sp modelId="{D80FC8BA-FD9D-4CD8-9E55-6AFAC3D13736}">
      <dsp:nvSpPr>
        <dsp:cNvPr id="0" name=""/>
        <dsp:cNvSpPr/>
      </dsp:nvSpPr>
      <dsp:spPr>
        <a:xfrm>
          <a:off x="117199" y="1180239"/>
          <a:ext cx="677354" cy="67735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222250">
            <a:lnSpc>
              <a:spcPct val="90000"/>
            </a:lnSpc>
            <a:spcBef>
              <a:spcPct val="0"/>
            </a:spcBef>
            <a:spcAft>
              <a:spcPct val="35000"/>
            </a:spcAft>
            <a:buNone/>
          </a:pPr>
          <a:r>
            <a:rPr lang="en-US" sz="500" kern="1200" dirty="0"/>
            <a:t>DATA MANAGEMENT</a:t>
          </a:r>
        </a:p>
      </dsp:txBody>
      <dsp:txXfrm>
        <a:off x="216395" y="1279435"/>
        <a:ext cx="478962" cy="478962"/>
      </dsp:txXfrm>
    </dsp:sp>
    <dsp:sp modelId="{7529556A-386C-4429-AF1B-9C1A34DBBDD8}">
      <dsp:nvSpPr>
        <dsp:cNvPr id="0" name=""/>
        <dsp:cNvSpPr/>
      </dsp:nvSpPr>
      <dsp:spPr>
        <a:xfrm>
          <a:off x="896157" y="802817"/>
          <a:ext cx="215398" cy="2519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896157" y="853212"/>
        <a:ext cx="150779" cy="151185"/>
      </dsp:txXfrm>
    </dsp:sp>
    <dsp:sp modelId="{C1D530B4-5DF1-442B-B60B-7115D2B7520A}">
      <dsp:nvSpPr>
        <dsp:cNvPr id="0" name=""/>
        <dsp:cNvSpPr/>
      </dsp:nvSpPr>
      <dsp:spPr>
        <a:xfrm>
          <a:off x="1200967" y="251450"/>
          <a:ext cx="1354709" cy="135470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46990" rIns="46990" bIns="46990" numCol="1" spcCol="1270" anchor="ctr" anchorCtr="0">
          <a:noAutofit/>
        </a:bodyPr>
        <a:lstStyle/>
        <a:p>
          <a:pPr marL="0" lvl="0" indent="0" algn="ctr" defTabSz="1644650">
            <a:lnSpc>
              <a:spcPct val="90000"/>
            </a:lnSpc>
            <a:spcBef>
              <a:spcPct val="0"/>
            </a:spcBef>
            <a:spcAft>
              <a:spcPct val="35000"/>
            </a:spcAft>
            <a:buNone/>
          </a:pPr>
          <a:r>
            <a:rPr lang="en-US" sz="3700" kern="1200" dirty="0"/>
            <a:t>TIBC</a:t>
          </a:r>
        </a:p>
      </dsp:txBody>
      <dsp:txXfrm>
        <a:off x="1399360" y="449843"/>
        <a:ext cx="957923" cy="957923"/>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5AD6A1-1ED9-4F92-A5AF-4B32E8AFBA1F}" type="datetimeFigureOut">
              <a:rPr lang="en-US" smtClean="0"/>
              <a:t>4/23/2019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63D4B1-F58C-4DE0-857E-CD612BB69C09}" type="slidenum">
              <a:rPr lang="en-US" smtClean="0"/>
              <a:t>‹#›</a:t>
            </a:fld>
            <a:endParaRPr lang="en-US"/>
          </a:p>
        </p:txBody>
      </p:sp>
    </p:spTree>
    <p:extLst>
      <p:ext uri="{BB962C8B-B14F-4D97-AF65-F5344CB8AC3E}">
        <p14:creationId xmlns:p14="http://schemas.microsoft.com/office/powerpoint/2010/main" val="1267002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dirty="0"/>
              <a:t>for pushing appropriations news from HQ to regions and to tribes with a comparison to the tribal priorities (appropriations enactment, PBR release, CR enactment, </a:t>
            </a:r>
            <a:r>
              <a:rPr lang="en-US" sz="1200" dirty="0" err="1"/>
              <a:t>etc</a:t>
            </a:r>
            <a:r>
              <a:rPr lang="en-US" sz="1200" dirty="0"/>
              <a: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dirty="0"/>
              <a:t>-to specify that each region will host at least one in-person budget meeting per formulation cycle (with invitation to OSG, OST, and non-BIA). Designate a federal POC in charge of confirming that outreach and communication is taking place in compliance with the new protocol.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dirty="0"/>
              <a:t>-to host information and trainings and/or a shared drive between HQ and the regions where all trainings, materials, </a:t>
            </a:r>
            <a:r>
              <a:rPr lang="en-US" sz="1200" dirty="0" err="1"/>
              <a:t>etc</a:t>
            </a:r>
            <a:r>
              <a:rPr lang="en-US" sz="1200" dirty="0"/>
              <a:t>, can be accessed easily. </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dirty="0"/>
              <a:t>Create a communications protocol. </a:t>
            </a:r>
            <a:r>
              <a:rPr lang="en-US" b="1" dirty="0">
                <a:solidFill>
                  <a:srgbClr val="FF0000"/>
                </a:solidFill>
              </a:rPr>
              <a:t>In progress.</a:t>
            </a: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dirty="0"/>
              <a:t>Update the Budget Guidance. </a:t>
            </a:r>
            <a:r>
              <a:rPr lang="en-US" b="1" dirty="0">
                <a:solidFill>
                  <a:srgbClr val="FF0000"/>
                </a:solidFill>
              </a:rPr>
              <a:t>Done</a:t>
            </a:r>
            <a:r>
              <a:rPr lang="en-US" dirty="0"/>
              <a:t>.</a:t>
            </a:r>
          </a:p>
          <a:p>
            <a:pPr marL="342900" indent="-342900">
              <a:lnSpc>
                <a:spcPct val="107000"/>
              </a:lnSpc>
              <a:spcBef>
                <a:spcPts val="0"/>
              </a:spcBef>
              <a:buFont typeface="Symbol" panose="05050102010706020507" pitchFamily="18" charset="2"/>
              <a:buChar char=""/>
              <a:tabLst>
                <a:tab pos="457200" algn="l"/>
              </a:tabLst>
            </a:pPr>
            <a:r>
              <a:rPr lang="en-US" dirty="0"/>
              <a:t>Creation of a website. </a:t>
            </a:r>
            <a:r>
              <a:rPr lang="en-US" b="1" dirty="0">
                <a:solidFill>
                  <a:srgbClr val="FF0000"/>
                </a:solidFill>
              </a:rPr>
              <a:t>In progress.</a:t>
            </a:r>
          </a:p>
          <a:p>
            <a:pPr marL="0" indent="0">
              <a:lnSpc>
                <a:spcPct val="107000"/>
              </a:lnSpc>
              <a:spcBef>
                <a:spcPts val="0"/>
              </a:spcBef>
              <a:buNone/>
              <a:tabLst>
                <a:tab pos="457200" algn="l"/>
              </a:tabLst>
            </a:pPr>
            <a:r>
              <a:rPr lang="en-US" b="1" dirty="0"/>
              <a:t>TIBC Tribal</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457200" algn="l"/>
              </a:tabLst>
            </a:pPr>
            <a:r>
              <a:rPr lang="en-US" dirty="0"/>
              <a:t>Develop protocol on TIBC reps responsibility to communicate to tribes in their region. </a:t>
            </a:r>
            <a:r>
              <a:rPr lang="en-US" b="1" dirty="0">
                <a:solidFill>
                  <a:srgbClr val="FF0000"/>
                </a:solidFill>
              </a:rPr>
              <a:t>In progress.</a:t>
            </a:r>
          </a:p>
          <a:p>
            <a:pPr marL="342900" indent="-342900">
              <a:lnSpc>
                <a:spcPct val="107000"/>
              </a:lnSpc>
              <a:spcBef>
                <a:spcPts val="0"/>
              </a:spcBef>
              <a:buFont typeface="Symbol" panose="05050102010706020507" pitchFamily="18" charset="2"/>
              <a:buChar char=""/>
              <a:tabLst>
                <a:tab pos="457200" algn="l"/>
              </a:tabLst>
            </a:pPr>
            <a:r>
              <a:rPr lang="en-US" dirty="0"/>
              <a:t>Designate a TIBC POC in charge of confirming that outreach and communication is taking place in compliance with the new protocol</a:t>
            </a:r>
            <a:r>
              <a:rPr lang="en-US" b="1" dirty="0"/>
              <a:t>. </a:t>
            </a:r>
            <a:r>
              <a:rPr lang="en-US" b="1" dirty="0">
                <a:solidFill>
                  <a:srgbClr val="FF0000"/>
                </a:solidFill>
              </a:rPr>
              <a:t>In progress.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p:txBody>
      </p:sp>
      <p:sp>
        <p:nvSpPr>
          <p:cNvPr id="4" name="Slide Number Placeholder 3"/>
          <p:cNvSpPr>
            <a:spLocks noGrp="1"/>
          </p:cNvSpPr>
          <p:nvPr>
            <p:ph type="sldNum" sz="quarter" idx="10"/>
          </p:nvPr>
        </p:nvSpPr>
        <p:spPr/>
        <p:txBody>
          <a:bodyPr/>
          <a:lstStyle/>
          <a:p>
            <a:fld id="{A763D4B1-F58C-4DE0-857E-CD612BB69C09}" type="slidenum">
              <a:rPr lang="en-US" smtClean="0"/>
              <a:t>5</a:t>
            </a:fld>
            <a:endParaRPr lang="en-US"/>
          </a:p>
        </p:txBody>
      </p:sp>
    </p:spTree>
    <p:extLst>
      <p:ext uri="{BB962C8B-B14F-4D97-AF65-F5344CB8AC3E}">
        <p14:creationId xmlns:p14="http://schemas.microsoft.com/office/powerpoint/2010/main" val="26936385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Ron: The other agencies within DOI would report to this body too. </a:t>
            </a:r>
          </a:p>
          <a:p>
            <a:r>
              <a:rPr lang="en-US" dirty="0"/>
              <a:t>Aaron: Call out for nominations within STAC. </a:t>
            </a:r>
          </a:p>
          <a:p>
            <a:r>
              <a:rPr lang="en-US" dirty="0"/>
              <a:t>Juana: under GAO report Required a coordinating officer. Under Tester and Danes and </a:t>
            </a:r>
            <a:r>
              <a:rPr lang="en-US" dirty="0" err="1"/>
              <a:t>Murkowsk</a:t>
            </a:r>
            <a:r>
              <a:rPr lang="en-US" dirty="0"/>
              <a:t>: VAWA coordinator.  She will provide a redline version. </a:t>
            </a:r>
          </a:p>
          <a:p>
            <a:r>
              <a:rPr lang="en-US" dirty="0"/>
              <a:t>The co-chairs should be the collective voice. </a:t>
            </a:r>
          </a:p>
          <a:p>
            <a:r>
              <a:rPr lang="en-US" dirty="0"/>
              <a:t>Navajo law and order co-chair: </a:t>
            </a:r>
          </a:p>
          <a:p>
            <a:pPr marL="171450" indent="-171450">
              <a:buFontTx/>
              <a:buChar char="-"/>
            </a:pPr>
            <a:r>
              <a:rPr lang="en-US" dirty="0"/>
              <a:t>What is the possibility that these possibilities are  going to improve the process. </a:t>
            </a:r>
          </a:p>
          <a:p>
            <a:pPr marL="171450" indent="-171450">
              <a:buFontTx/>
              <a:buChar char="-"/>
            </a:pPr>
            <a:r>
              <a:rPr lang="en-US" dirty="0"/>
              <a:t>Solution to the issues? </a:t>
            </a:r>
          </a:p>
          <a:p>
            <a:pPr marL="171450" indent="-171450">
              <a:buFontTx/>
              <a:buChar char="-"/>
            </a:pPr>
            <a:r>
              <a:rPr lang="en-US" dirty="0"/>
              <a:t>With formal documents, bring all the stakeholders into the fold? </a:t>
            </a:r>
          </a:p>
        </p:txBody>
      </p:sp>
      <p:sp>
        <p:nvSpPr>
          <p:cNvPr id="4" name="Slide Number Placeholder 3"/>
          <p:cNvSpPr>
            <a:spLocks noGrp="1"/>
          </p:cNvSpPr>
          <p:nvPr>
            <p:ph type="sldNum" sz="quarter" idx="5"/>
          </p:nvPr>
        </p:nvSpPr>
        <p:spPr/>
        <p:txBody>
          <a:bodyPr/>
          <a:lstStyle/>
          <a:p>
            <a:fld id="{A763D4B1-F58C-4DE0-857E-CD612BB69C09}" type="slidenum">
              <a:rPr lang="en-US" smtClean="0"/>
              <a:t>15</a:t>
            </a:fld>
            <a:endParaRPr lang="en-US"/>
          </a:p>
        </p:txBody>
      </p:sp>
    </p:spTree>
    <p:extLst>
      <p:ext uri="{BB962C8B-B14F-4D97-AF65-F5344CB8AC3E}">
        <p14:creationId xmlns:p14="http://schemas.microsoft.com/office/powerpoint/2010/main" val="612280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Aaron: tribal schools included in the process of: 638 versus self governance. </a:t>
            </a:r>
          </a:p>
          <a:p>
            <a:endParaRPr lang="en-US" dirty="0"/>
          </a:p>
        </p:txBody>
      </p:sp>
      <p:sp>
        <p:nvSpPr>
          <p:cNvPr id="4" name="Slide Number Placeholder 3"/>
          <p:cNvSpPr>
            <a:spLocks noGrp="1"/>
          </p:cNvSpPr>
          <p:nvPr>
            <p:ph type="sldNum" sz="quarter" idx="5"/>
          </p:nvPr>
        </p:nvSpPr>
        <p:spPr/>
        <p:txBody>
          <a:bodyPr/>
          <a:lstStyle/>
          <a:p>
            <a:fld id="{A763D4B1-F58C-4DE0-857E-CD612BB69C09}" type="slidenum">
              <a:rPr lang="en-US" smtClean="0"/>
              <a:t>6</a:t>
            </a:fld>
            <a:endParaRPr lang="en-US"/>
          </a:p>
        </p:txBody>
      </p:sp>
    </p:spTree>
    <p:extLst>
      <p:ext uri="{BB962C8B-B14F-4D97-AF65-F5344CB8AC3E}">
        <p14:creationId xmlns:p14="http://schemas.microsoft.com/office/powerpoint/2010/main" val="944135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Bef>
                <a:spcPts val="0"/>
              </a:spcBef>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around subcommittee membership, voting members, participants, quorums, and standards for TIBC representative/designee participation. Increased accountability would increase quality and consistency of participation. </a:t>
            </a:r>
          </a:p>
          <a:p>
            <a:pPr>
              <a:lnSpc>
                <a:spcPct val="120000"/>
              </a:lnSpc>
              <a:spcBef>
                <a:spcPts val="0"/>
              </a:spcBef>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  (i.e. consolidate the March and May meetings into one March meeting). </a:t>
            </a:r>
          </a:p>
          <a:p>
            <a:pPr>
              <a:lnSpc>
                <a:spcPct val="120000"/>
              </a:lnSpc>
              <a:spcBef>
                <a:spcPts val="0"/>
              </a:spcBef>
            </a:pPr>
            <a:r>
              <a:rPr lang="en-US" sz="1200" dirty="0"/>
              <a:t>Each TIBC meeting should address logistics for the next meeting: which federal invites should attend and the primary goal of the next TIBC meeting. </a:t>
            </a:r>
          </a:p>
          <a:p>
            <a:endParaRPr lang="en-US" dirty="0"/>
          </a:p>
        </p:txBody>
      </p:sp>
      <p:sp>
        <p:nvSpPr>
          <p:cNvPr id="4" name="Slide Number Placeholder 3"/>
          <p:cNvSpPr>
            <a:spLocks noGrp="1"/>
          </p:cNvSpPr>
          <p:nvPr>
            <p:ph type="sldNum" sz="quarter" idx="10"/>
          </p:nvPr>
        </p:nvSpPr>
        <p:spPr/>
        <p:txBody>
          <a:bodyPr/>
          <a:lstStyle/>
          <a:p>
            <a:fld id="{A763D4B1-F58C-4DE0-857E-CD612BB69C09}" type="slidenum">
              <a:rPr lang="en-US" smtClean="0"/>
              <a:t>7</a:t>
            </a:fld>
            <a:endParaRPr lang="en-US"/>
          </a:p>
        </p:txBody>
      </p:sp>
    </p:spTree>
    <p:extLst>
      <p:ext uri="{BB962C8B-B14F-4D97-AF65-F5344CB8AC3E}">
        <p14:creationId xmlns:p14="http://schemas.microsoft.com/office/powerpoint/2010/main" val="635486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1200" dirty="0"/>
              <a:t>Once their short-term missions are achieved, they should be dissolved. </a:t>
            </a:r>
          </a:p>
          <a:p>
            <a:pPr>
              <a:lnSpc>
                <a:spcPct val="100000"/>
              </a:lnSpc>
              <a:spcBef>
                <a:spcPts val="0"/>
              </a:spcBef>
              <a:buClr>
                <a:srgbClr val="FF0000"/>
              </a:buClr>
            </a:pPr>
            <a:r>
              <a:rPr lang="en-US" sz="1200" dirty="0"/>
              <a:t>Need to ensure that the goals and purposes of the non-standing subcommittees are clear. </a:t>
            </a:r>
          </a:p>
          <a:p>
            <a:pPr>
              <a:lnSpc>
                <a:spcPct val="100000"/>
              </a:lnSpc>
              <a:buClr>
                <a:srgbClr val="FF0000"/>
              </a:buClr>
            </a:pPr>
            <a:r>
              <a:rPr lang="en-US" sz="1200" dirty="0">
                <a:latin typeface="Calibri" panose="020F0502020204030204" pitchFamily="34" charset="0"/>
                <a:ea typeface="Calibri" panose="020F0502020204030204" pitchFamily="34" charset="0"/>
                <a:cs typeface="Times New Roman" panose="02020603050405020304" pitchFamily="18" charset="0"/>
              </a:rPr>
              <a:t>Ensure that marketing of TIBC to tribes is more consistent. </a:t>
            </a:r>
          </a:p>
          <a:p>
            <a:pPr>
              <a:lnSpc>
                <a:spcPct val="100000"/>
              </a:lnSpc>
              <a:buClr>
                <a:srgbClr val="FF0000"/>
              </a:buClr>
            </a:pPr>
            <a:r>
              <a:rPr lang="en-US" sz="1200" dirty="0">
                <a:latin typeface="Calibri" panose="020F0502020204030204" pitchFamily="34" charset="0"/>
                <a:ea typeface="Calibri" panose="020F0502020204030204" pitchFamily="34" charset="0"/>
                <a:cs typeface="Times New Roman" panose="02020603050405020304" pitchFamily="18" charset="0"/>
              </a:rPr>
              <a:t>Ensure that the tribes are involved in selection of their TIBC rep and feel a part of the process. </a:t>
            </a:r>
          </a:p>
          <a:p>
            <a:pPr marL="0" indent="0">
              <a:lnSpc>
                <a:spcPct val="110000"/>
              </a:lnSpc>
              <a:spcAft>
                <a:spcPts val="800"/>
              </a:spcAft>
              <a:buNone/>
            </a:pPr>
            <a:endParaRPr lang="en-US" sz="1200" b="1" dirty="0">
              <a:latin typeface="Calibri" panose="020F0502020204030204" pitchFamily="34" charset="0"/>
              <a:ea typeface="Calibri" panose="020F0502020204030204" pitchFamily="34" charset="0"/>
              <a:cs typeface="Times New Roman" panose="02020603050405020304" pitchFamily="18" charset="0"/>
            </a:endParaRPr>
          </a:p>
          <a:p>
            <a:pPr>
              <a:lnSpc>
                <a:spcPct val="110000"/>
              </a:lnSpc>
              <a:spcBef>
                <a:spcPts val="0"/>
              </a:spcBef>
            </a:pPr>
            <a:r>
              <a:rPr lang="en-US" sz="1200" dirty="0">
                <a:latin typeface="Calibri" panose="020F0502020204030204" pitchFamily="34" charset="0"/>
                <a:ea typeface="Calibri" panose="020F0502020204030204" pitchFamily="34" charset="0"/>
                <a:cs typeface="Times New Roman" panose="02020603050405020304" pitchFamily="18" charset="0"/>
              </a:rPr>
              <a:t>Ensure that federal partners make a commitment. </a:t>
            </a:r>
            <a:r>
              <a:rPr lang="en-US" sz="1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Letter being drafted.</a:t>
            </a:r>
          </a:p>
          <a:p>
            <a:pPr>
              <a:lnSpc>
                <a:spcPct val="110000"/>
              </a:lnSpc>
              <a:spcBef>
                <a:spcPts val="0"/>
              </a:spcBef>
            </a:pPr>
            <a:r>
              <a:rPr lang="en-US" sz="1200" dirty="0"/>
              <a:t>Federal partners from each of the budget programs (especially the priority areas) should use TIBC as an opportunity to report-out on the programs, budget, etc. </a:t>
            </a:r>
            <a:r>
              <a:rPr lang="en-US" sz="1200" b="1" dirty="0">
                <a:solidFill>
                  <a:srgbClr val="FF0000"/>
                </a:solidFill>
              </a:rPr>
              <a:t>Added to agendas.</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A763D4B1-F58C-4DE0-857E-CD612BB69C09}" type="slidenum">
              <a:rPr lang="en-US" smtClean="0"/>
              <a:t>8</a:t>
            </a:fld>
            <a:endParaRPr lang="en-US"/>
          </a:p>
        </p:txBody>
      </p:sp>
    </p:spTree>
    <p:extLst>
      <p:ext uri="{BB962C8B-B14F-4D97-AF65-F5344CB8AC3E}">
        <p14:creationId xmlns:p14="http://schemas.microsoft.com/office/powerpoint/2010/main" val="2402991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sz="1200" dirty="0">
                <a:latin typeface="Calibri" panose="020F0502020204030204" pitchFamily="34" charset="0"/>
                <a:ea typeface="Calibri" panose="020F0502020204030204" pitchFamily="34" charset="0"/>
                <a:cs typeface="Times New Roman" panose="02020603050405020304" pitchFamily="18" charset="0"/>
              </a:rPr>
              <a:t>(both tribal and federal). The session should be conducted by a Federal and a Tribal representative.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sz="1200" dirty="0">
                <a:latin typeface="Calibri" panose="020F0502020204030204" pitchFamily="34" charset="0"/>
                <a:ea typeface="Calibri" panose="020F0502020204030204" pitchFamily="34" charset="0"/>
                <a:cs typeface="Times New Roman" panose="02020603050405020304" pitchFamily="18" charset="0"/>
              </a:rPr>
              <a:t>and expand NCAI contract (or request contracted assistance) to cover those gaps.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sz="1200" dirty="0">
                <a:latin typeface="Calibri" panose="020F0502020204030204" pitchFamily="34" charset="0"/>
                <a:ea typeface="Calibri" panose="020F0502020204030204" pitchFamily="34" charset="0"/>
                <a:cs typeface="Times New Roman" panose="02020603050405020304" pitchFamily="18" charset="0"/>
              </a:rPr>
              <a:t>at the start of TIBC budget formulation process and meetings (i.e. Advisory body). </a:t>
            </a:r>
          </a:p>
          <a:p>
            <a:endParaRPr lang="en-US" dirty="0"/>
          </a:p>
          <a:p>
            <a:pPr marL="0" indent="0">
              <a:lnSpc>
                <a:spcPct val="107000"/>
              </a:lnSpc>
              <a:spcAft>
                <a:spcPts val="800"/>
              </a:spcAft>
              <a:buNone/>
            </a:pPr>
            <a:r>
              <a:rPr lang="en-US" sz="1200" dirty="0">
                <a:latin typeface="Calibri" panose="020F0502020204030204" pitchFamily="34" charset="0"/>
                <a:ea typeface="Calibri" panose="020F0502020204030204" pitchFamily="34" charset="0"/>
                <a:cs typeface="Times New Roman" panose="02020603050405020304" pitchFamily="18" charset="0"/>
              </a:rPr>
              <a:t>Recommend development of an orientation program for new TIBC members. </a:t>
            </a:r>
            <a:r>
              <a:rPr lang="en-US" sz="1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In person orientation during the fall meeting each year. </a:t>
            </a:r>
          </a:p>
          <a:p>
            <a:pPr marL="0" indent="0">
              <a:lnSpc>
                <a:spcPct val="107000"/>
              </a:lnSpc>
              <a:spcAft>
                <a:spcPts val="800"/>
              </a:spcAft>
              <a:buNone/>
            </a:pPr>
            <a:r>
              <a:rPr lang="en-US" sz="1200" b="1" dirty="0">
                <a:latin typeface="Calibri" panose="020F0502020204030204" pitchFamily="34" charset="0"/>
                <a:ea typeface="Calibri" panose="020F0502020204030204" pitchFamily="34" charset="0"/>
                <a:cs typeface="Times New Roman" panose="02020603050405020304" pitchFamily="18" charset="0"/>
              </a:rPr>
              <a:t>Meeting Facilitation, Tracking, and Follow-Up</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tabLst>
                <a:tab pos="457200" algn="l"/>
              </a:tabLst>
            </a:pPr>
            <a:r>
              <a:rPr lang="en-US" sz="1200" dirty="0">
                <a:latin typeface="Calibri" panose="020F0502020204030204" pitchFamily="34" charset="0"/>
                <a:ea typeface="Calibri" panose="020F0502020204030204" pitchFamily="34" charset="0"/>
                <a:cs typeface="Times New Roman" panose="02020603050405020304" pitchFamily="18" charset="0"/>
              </a:rPr>
              <a:t>TIBC should conduct a process to identify coordination gaps that exist between the roles of TIBC, BIA and NCAI. </a:t>
            </a:r>
            <a:r>
              <a:rPr lang="en-US" sz="1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In progress.</a:t>
            </a:r>
          </a:p>
          <a:p>
            <a:pPr>
              <a:lnSpc>
                <a:spcPct val="107000"/>
              </a:lnSpc>
              <a:spcBef>
                <a:spcPts val="0"/>
              </a:spcBef>
              <a:spcAft>
                <a:spcPts val="800"/>
              </a:spcAft>
              <a:tabLst>
                <a:tab pos="457200" algn="l"/>
              </a:tabLst>
            </a:pPr>
            <a:r>
              <a:rPr lang="en-US" sz="1200" dirty="0">
                <a:latin typeface="Calibri" panose="020F0502020204030204" pitchFamily="34" charset="0"/>
                <a:ea typeface="Calibri" panose="020F0502020204030204" pitchFamily="34" charset="0"/>
                <a:cs typeface="Times New Roman" panose="02020603050405020304" pitchFamily="18" charset="0"/>
              </a:rPr>
              <a:t>Ensure that the role of TIBC is articulated. </a:t>
            </a:r>
            <a:r>
              <a:rPr lang="en-US" sz="1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In Guidance and Orientation.</a:t>
            </a:r>
          </a:p>
          <a:p>
            <a:pPr>
              <a:lnSpc>
                <a:spcPct val="107000"/>
              </a:lnSpc>
              <a:spcBef>
                <a:spcPts val="0"/>
              </a:spcBef>
              <a:spcAft>
                <a:spcPts val="800"/>
              </a:spcAft>
              <a:tabLst>
                <a:tab pos="457200" algn="l"/>
              </a:tabLst>
            </a:pPr>
            <a:r>
              <a:rPr lang="en-US" sz="1200" dirty="0">
                <a:latin typeface="Calibri" panose="020F0502020204030204" pitchFamily="34" charset="0"/>
                <a:ea typeface="Calibri" panose="020F0502020204030204" pitchFamily="34" charset="0"/>
                <a:cs typeface="Times New Roman" panose="02020603050405020304" pitchFamily="18" charset="0"/>
              </a:rPr>
              <a:t>Ensure that the budget process is clearly laid out for reps. </a:t>
            </a:r>
            <a:r>
              <a:rPr lang="en-US" sz="1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In Guidance and Orientation</a:t>
            </a:r>
            <a:r>
              <a:rPr lang="en-US" sz="11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a:t>
            </a:r>
            <a:endParaRPr lang="en-US" sz="1100" b="1"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A763D4B1-F58C-4DE0-857E-CD612BB69C09}" type="slidenum">
              <a:rPr lang="en-US" smtClean="0"/>
              <a:t>9</a:t>
            </a:fld>
            <a:endParaRPr lang="en-US"/>
          </a:p>
        </p:txBody>
      </p:sp>
    </p:spTree>
    <p:extLst>
      <p:ext uri="{BB962C8B-B14F-4D97-AF65-F5344CB8AC3E}">
        <p14:creationId xmlns:p14="http://schemas.microsoft.com/office/powerpoint/2010/main" val="2509582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1200"/>
              </a:spcAft>
              <a:buFont typeface="Symbol" panose="05050102010706020507" pitchFamily="18" charset="2"/>
              <a:buChar char=""/>
              <a:tabLst>
                <a:tab pos="457200" algn="l"/>
              </a:tabLst>
            </a:pPr>
            <a:r>
              <a:rPr lang="en-US" dirty="0"/>
              <a:t>- </a:t>
            </a:r>
            <a:r>
              <a:rPr lang="en-US" sz="1200" dirty="0"/>
              <a:t>Submit a request to the Department of the Interior that requests a DOI budget consultation that includes FWS, BLM, NPS, BOR as part of the re-org. </a:t>
            </a:r>
          </a:p>
          <a:p>
            <a:pPr marL="342900" marR="0" lvl="0" indent="-342900">
              <a:lnSpc>
                <a:spcPct val="107000"/>
              </a:lnSpc>
              <a:spcBef>
                <a:spcPts val="0"/>
              </a:spcBef>
              <a:spcAft>
                <a:spcPts val="1200"/>
              </a:spcAft>
              <a:buFont typeface="Symbol" panose="05050102010706020507" pitchFamily="18" charset="2"/>
              <a:buChar char=""/>
              <a:tabLst>
                <a:tab pos="457200" algn="l"/>
              </a:tabLst>
            </a:pPr>
            <a:r>
              <a:rPr lang="en-US" sz="1200" dirty="0"/>
              <a:t>Request that the White House Council on Native American Affairs establish a budget coordination subgroup headed by OMB that will coordinate with the various agency budget councils and budget staff and create a path for whole-of-government budget consultation as part of the re-org. </a:t>
            </a:r>
          </a:p>
          <a:p>
            <a:r>
              <a:rPr lang="en-US" dirty="0"/>
              <a:t>Gay: Survey questions re: tribes with children in public schools. </a:t>
            </a:r>
          </a:p>
          <a:p>
            <a:r>
              <a:rPr lang="en-US" dirty="0" err="1"/>
              <a:t>Kitcki</a:t>
            </a:r>
            <a:r>
              <a:rPr lang="en-US" dirty="0"/>
              <a:t>: always kind of focused on the BIA versus BIE. Weren’t enough tribes with BIE schools interests. Prob may not elevate BIE piece. </a:t>
            </a:r>
          </a:p>
          <a:p>
            <a:r>
              <a:rPr lang="en-US" dirty="0"/>
              <a:t>Aaron: Forced to choose between x or y. Analyze by 638 or Direct Service? Would like to have all self gov schools. </a:t>
            </a:r>
          </a:p>
          <a:p>
            <a:r>
              <a:rPr lang="en-US" dirty="0"/>
              <a:t>Still have a commitment to kids in the public schools, many of our children are there. JOM going into salaries only in some instances. </a:t>
            </a:r>
          </a:p>
        </p:txBody>
      </p:sp>
      <p:sp>
        <p:nvSpPr>
          <p:cNvPr id="4" name="Slide Number Placeholder 3"/>
          <p:cNvSpPr>
            <a:spLocks noGrp="1"/>
          </p:cNvSpPr>
          <p:nvPr>
            <p:ph type="sldNum" sz="quarter" idx="10"/>
          </p:nvPr>
        </p:nvSpPr>
        <p:spPr/>
        <p:txBody>
          <a:bodyPr/>
          <a:lstStyle/>
          <a:p>
            <a:fld id="{A763D4B1-F58C-4DE0-857E-CD612BB69C09}" type="slidenum">
              <a:rPr lang="en-US" smtClean="0"/>
              <a:t>10</a:t>
            </a:fld>
            <a:endParaRPr lang="en-US"/>
          </a:p>
        </p:txBody>
      </p:sp>
    </p:spTree>
    <p:extLst>
      <p:ext uri="{BB962C8B-B14F-4D97-AF65-F5344CB8AC3E}">
        <p14:creationId xmlns:p14="http://schemas.microsoft.com/office/powerpoint/2010/main" val="42101599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sz="1200" dirty="0"/>
              <a:t>in conjunction with the March TIBC formulation meeting in DC. Request that TIBC Co-Chair(s) are invited to testify on the BIA/BIE budget every year. </a:t>
            </a:r>
          </a:p>
          <a:p>
            <a:endParaRPr lang="en-US" dirty="0"/>
          </a:p>
          <a:p>
            <a:r>
              <a:rPr lang="en-US" dirty="0"/>
              <a:t>Juana: where are the federal partners in this process?</a:t>
            </a:r>
          </a:p>
        </p:txBody>
      </p:sp>
      <p:sp>
        <p:nvSpPr>
          <p:cNvPr id="4" name="Slide Number Placeholder 3"/>
          <p:cNvSpPr>
            <a:spLocks noGrp="1"/>
          </p:cNvSpPr>
          <p:nvPr>
            <p:ph type="sldNum" sz="quarter" idx="10"/>
          </p:nvPr>
        </p:nvSpPr>
        <p:spPr/>
        <p:txBody>
          <a:bodyPr/>
          <a:lstStyle/>
          <a:p>
            <a:fld id="{A763D4B1-F58C-4DE0-857E-CD612BB69C09}" type="slidenum">
              <a:rPr lang="en-US" smtClean="0"/>
              <a:t>11</a:t>
            </a:fld>
            <a:endParaRPr lang="en-US"/>
          </a:p>
        </p:txBody>
      </p:sp>
    </p:spTree>
    <p:extLst>
      <p:ext uri="{BB962C8B-B14F-4D97-AF65-F5344CB8AC3E}">
        <p14:creationId xmlns:p14="http://schemas.microsoft.com/office/powerpoint/2010/main" val="2596203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Provide the opportunity for tribes to update their priorities during the interim-years, if they wish. Significant changes would then be issued in the form of a “skinny” interim priorities update report. TIBC Budget Subcommittee would not be disbanded during the interim year, but workload for tribal reps would be reduced. </a:t>
            </a:r>
          </a:p>
          <a:p>
            <a:r>
              <a:rPr lang="en-US" dirty="0"/>
              <a:t>This approach would increase the value and strength of TIBC recommendations, giving additional time to complete and update surveys and making the results of the exercise more anticipated by federal officials. This approach would also lessen the workload placed on tribes, would lessen the workload placed on federal officials. </a:t>
            </a:r>
          </a:p>
          <a:p>
            <a:endParaRPr lang="en-US" dirty="0"/>
          </a:p>
        </p:txBody>
      </p:sp>
      <p:sp>
        <p:nvSpPr>
          <p:cNvPr id="4" name="Slide Number Placeholder 3"/>
          <p:cNvSpPr>
            <a:spLocks noGrp="1"/>
          </p:cNvSpPr>
          <p:nvPr>
            <p:ph type="sldNum" sz="quarter" idx="10"/>
          </p:nvPr>
        </p:nvSpPr>
        <p:spPr/>
        <p:txBody>
          <a:bodyPr/>
          <a:lstStyle/>
          <a:p>
            <a:fld id="{A763D4B1-F58C-4DE0-857E-CD612BB69C09}" type="slidenum">
              <a:rPr lang="en-US" smtClean="0"/>
              <a:t>12</a:t>
            </a:fld>
            <a:endParaRPr lang="en-US"/>
          </a:p>
        </p:txBody>
      </p:sp>
    </p:spTree>
    <p:extLst>
      <p:ext uri="{BB962C8B-B14F-4D97-AF65-F5344CB8AC3E}">
        <p14:creationId xmlns:p14="http://schemas.microsoft.com/office/powerpoint/2010/main" val="2649731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Develop a strategy to push the Secretary of the Interior to create a tribal advisory committee through a Secretarial Order. Move TIBC’s issue-area subcommittees and TIBC under that body (as subcommittees) and re-focus/narrow the work of TIBC around the responsibilities of the budget and data management standing subcommittees. </a:t>
            </a:r>
          </a:p>
          <a:p>
            <a:pPr marL="0" indent="0">
              <a:buNone/>
            </a:pPr>
            <a:r>
              <a:rPr lang="en-US" dirty="0"/>
              <a:t>This approach would lessen the bureaucratic nature of TIBC, elevate TIBC to Secretarial level within the department, reduce the workload for tribal participants and federal officials, and create a more efficient, effective, and focused mission that would help increase tribal rep and federal official buy-in and the strength of the formulation process. </a:t>
            </a:r>
          </a:p>
          <a:p>
            <a:endParaRPr lang="en-US" dirty="0"/>
          </a:p>
        </p:txBody>
      </p:sp>
      <p:sp>
        <p:nvSpPr>
          <p:cNvPr id="4" name="Slide Number Placeholder 3"/>
          <p:cNvSpPr>
            <a:spLocks noGrp="1"/>
          </p:cNvSpPr>
          <p:nvPr>
            <p:ph type="sldNum" sz="quarter" idx="10"/>
          </p:nvPr>
        </p:nvSpPr>
        <p:spPr/>
        <p:txBody>
          <a:bodyPr/>
          <a:lstStyle/>
          <a:p>
            <a:fld id="{A763D4B1-F58C-4DE0-857E-CD612BB69C09}" type="slidenum">
              <a:rPr lang="en-US" smtClean="0"/>
              <a:t>14</a:t>
            </a:fld>
            <a:endParaRPr lang="en-US"/>
          </a:p>
        </p:txBody>
      </p:sp>
    </p:spTree>
    <p:extLst>
      <p:ext uri="{BB962C8B-B14F-4D97-AF65-F5344CB8AC3E}">
        <p14:creationId xmlns:p14="http://schemas.microsoft.com/office/powerpoint/2010/main" val="2526767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E8150-C0FA-4C55-942A-7C6A409CA5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3482AE0-A9FB-4253-B4E2-0A0EF97D04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17EBF2-AD2D-4049-A2DC-94BA6FB9A496}"/>
              </a:ext>
            </a:extLst>
          </p:cNvPr>
          <p:cNvSpPr>
            <a:spLocks noGrp="1"/>
          </p:cNvSpPr>
          <p:nvPr>
            <p:ph type="dt" sz="half" idx="10"/>
          </p:nvPr>
        </p:nvSpPr>
        <p:spPr/>
        <p:txBody>
          <a:bodyPr/>
          <a:lstStyle/>
          <a:p>
            <a:fld id="{B0F4EBD4-18E9-4107-95CF-F79A82781073}" type="datetimeFigureOut">
              <a:rPr lang="en-US" smtClean="0"/>
              <a:t>4/23/2019</a:t>
            </a:fld>
            <a:endParaRPr lang="en-US"/>
          </a:p>
        </p:txBody>
      </p:sp>
      <p:sp>
        <p:nvSpPr>
          <p:cNvPr id="5" name="Footer Placeholder 4">
            <a:extLst>
              <a:ext uri="{FF2B5EF4-FFF2-40B4-BE49-F238E27FC236}">
                <a16:creationId xmlns:a16="http://schemas.microsoft.com/office/drawing/2014/main" id="{DAAEAB11-87E6-4F97-9554-61402126E7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51CD4F-1B8A-4EEE-AE38-1A141ED6F83E}"/>
              </a:ext>
            </a:extLst>
          </p:cNvPr>
          <p:cNvSpPr>
            <a:spLocks noGrp="1"/>
          </p:cNvSpPr>
          <p:nvPr>
            <p:ph type="sldNum" sz="quarter" idx="12"/>
          </p:nvPr>
        </p:nvSpPr>
        <p:spPr/>
        <p:txBody>
          <a:bodyPr/>
          <a:lstStyle/>
          <a:p>
            <a:fld id="{3D3AABFC-EF1C-44A3-A00F-C4B669E94649}" type="slidenum">
              <a:rPr lang="en-US" smtClean="0"/>
              <a:t>‹#›</a:t>
            </a:fld>
            <a:endParaRPr lang="en-US"/>
          </a:p>
        </p:txBody>
      </p:sp>
    </p:spTree>
    <p:extLst>
      <p:ext uri="{BB962C8B-B14F-4D97-AF65-F5344CB8AC3E}">
        <p14:creationId xmlns:p14="http://schemas.microsoft.com/office/powerpoint/2010/main" val="1813570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6F645-B58A-422B-A339-DDE629A987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244AEC-1342-4324-9646-8240CE51F3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F0EB4E-AC9D-40AB-B7F5-2A6C86FFE499}"/>
              </a:ext>
            </a:extLst>
          </p:cNvPr>
          <p:cNvSpPr>
            <a:spLocks noGrp="1"/>
          </p:cNvSpPr>
          <p:nvPr>
            <p:ph type="dt" sz="half" idx="10"/>
          </p:nvPr>
        </p:nvSpPr>
        <p:spPr/>
        <p:txBody>
          <a:bodyPr/>
          <a:lstStyle/>
          <a:p>
            <a:fld id="{B0F4EBD4-18E9-4107-95CF-F79A82781073}" type="datetimeFigureOut">
              <a:rPr lang="en-US" smtClean="0"/>
              <a:t>4/23/2019</a:t>
            </a:fld>
            <a:endParaRPr lang="en-US"/>
          </a:p>
        </p:txBody>
      </p:sp>
      <p:sp>
        <p:nvSpPr>
          <p:cNvPr id="5" name="Footer Placeholder 4">
            <a:extLst>
              <a:ext uri="{FF2B5EF4-FFF2-40B4-BE49-F238E27FC236}">
                <a16:creationId xmlns:a16="http://schemas.microsoft.com/office/drawing/2014/main" id="{481D08AA-8922-4ECA-A6F7-6891BE03DA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BAA05-270C-40BC-8E39-1BEA7A690721}"/>
              </a:ext>
            </a:extLst>
          </p:cNvPr>
          <p:cNvSpPr>
            <a:spLocks noGrp="1"/>
          </p:cNvSpPr>
          <p:nvPr>
            <p:ph type="sldNum" sz="quarter" idx="12"/>
          </p:nvPr>
        </p:nvSpPr>
        <p:spPr/>
        <p:txBody>
          <a:bodyPr/>
          <a:lstStyle/>
          <a:p>
            <a:fld id="{3D3AABFC-EF1C-44A3-A00F-C4B669E94649}" type="slidenum">
              <a:rPr lang="en-US" smtClean="0"/>
              <a:t>‹#›</a:t>
            </a:fld>
            <a:endParaRPr lang="en-US"/>
          </a:p>
        </p:txBody>
      </p:sp>
    </p:spTree>
    <p:extLst>
      <p:ext uri="{BB962C8B-B14F-4D97-AF65-F5344CB8AC3E}">
        <p14:creationId xmlns:p14="http://schemas.microsoft.com/office/powerpoint/2010/main" val="3195525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E0634C-0B92-4814-A897-9E274375223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445BE7-CD2C-4C39-8CA3-E1474B92CE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D7D47B-95EC-46E2-A4E4-A4D2B5A3AE78}"/>
              </a:ext>
            </a:extLst>
          </p:cNvPr>
          <p:cNvSpPr>
            <a:spLocks noGrp="1"/>
          </p:cNvSpPr>
          <p:nvPr>
            <p:ph type="dt" sz="half" idx="10"/>
          </p:nvPr>
        </p:nvSpPr>
        <p:spPr/>
        <p:txBody>
          <a:bodyPr/>
          <a:lstStyle/>
          <a:p>
            <a:fld id="{B0F4EBD4-18E9-4107-95CF-F79A82781073}" type="datetimeFigureOut">
              <a:rPr lang="en-US" smtClean="0"/>
              <a:t>4/23/2019</a:t>
            </a:fld>
            <a:endParaRPr lang="en-US"/>
          </a:p>
        </p:txBody>
      </p:sp>
      <p:sp>
        <p:nvSpPr>
          <p:cNvPr id="5" name="Footer Placeholder 4">
            <a:extLst>
              <a:ext uri="{FF2B5EF4-FFF2-40B4-BE49-F238E27FC236}">
                <a16:creationId xmlns:a16="http://schemas.microsoft.com/office/drawing/2014/main" id="{26B7D648-1FB3-403E-8924-4BCD8DA07D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F8DFCE-45C2-4CDA-92EB-B8AC8B2EEB40}"/>
              </a:ext>
            </a:extLst>
          </p:cNvPr>
          <p:cNvSpPr>
            <a:spLocks noGrp="1"/>
          </p:cNvSpPr>
          <p:nvPr>
            <p:ph type="sldNum" sz="quarter" idx="12"/>
          </p:nvPr>
        </p:nvSpPr>
        <p:spPr/>
        <p:txBody>
          <a:bodyPr/>
          <a:lstStyle/>
          <a:p>
            <a:fld id="{3D3AABFC-EF1C-44A3-A00F-C4B669E94649}" type="slidenum">
              <a:rPr lang="en-US" smtClean="0"/>
              <a:t>‹#›</a:t>
            </a:fld>
            <a:endParaRPr lang="en-US"/>
          </a:p>
        </p:txBody>
      </p:sp>
    </p:spTree>
    <p:extLst>
      <p:ext uri="{BB962C8B-B14F-4D97-AF65-F5344CB8AC3E}">
        <p14:creationId xmlns:p14="http://schemas.microsoft.com/office/powerpoint/2010/main" val="1001997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FC57A-67AD-4711-8B8C-5ED1557761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89A9B8-ABB5-4380-86F5-1F1E245463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B4F604-BAAB-418D-88DC-E3CCFF3361A1}"/>
              </a:ext>
            </a:extLst>
          </p:cNvPr>
          <p:cNvSpPr>
            <a:spLocks noGrp="1"/>
          </p:cNvSpPr>
          <p:nvPr>
            <p:ph type="dt" sz="half" idx="10"/>
          </p:nvPr>
        </p:nvSpPr>
        <p:spPr/>
        <p:txBody>
          <a:bodyPr/>
          <a:lstStyle/>
          <a:p>
            <a:fld id="{B0F4EBD4-18E9-4107-95CF-F79A82781073}" type="datetimeFigureOut">
              <a:rPr lang="en-US" smtClean="0"/>
              <a:t>4/23/2019</a:t>
            </a:fld>
            <a:endParaRPr lang="en-US"/>
          </a:p>
        </p:txBody>
      </p:sp>
      <p:sp>
        <p:nvSpPr>
          <p:cNvPr id="5" name="Footer Placeholder 4">
            <a:extLst>
              <a:ext uri="{FF2B5EF4-FFF2-40B4-BE49-F238E27FC236}">
                <a16:creationId xmlns:a16="http://schemas.microsoft.com/office/drawing/2014/main" id="{9069E949-5DC3-4341-8EC5-FF0E06E491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DB518D-AB40-4319-AD02-0490D12DA6CC}"/>
              </a:ext>
            </a:extLst>
          </p:cNvPr>
          <p:cNvSpPr>
            <a:spLocks noGrp="1"/>
          </p:cNvSpPr>
          <p:nvPr>
            <p:ph type="sldNum" sz="quarter" idx="12"/>
          </p:nvPr>
        </p:nvSpPr>
        <p:spPr/>
        <p:txBody>
          <a:bodyPr/>
          <a:lstStyle/>
          <a:p>
            <a:fld id="{3D3AABFC-EF1C-44A3-A00F-C4B669E94649}" type="slidenum">
              <a:rPr lang="en-US" smtClean="0"/>
              <a:t>‹#›</a:t>
            </a:fld>
            <a:endParaRPr lang="en-US"/>
          </a:p>
        </p:txBody>
      </p:sp>
    </p:spTree>
    <p:extLst>
      <p:ext uri="{BB962C8B-B14F-4D97-AF65-F5344CB8AC3E}">
        <p14:creationId xmlns:p14="http://schemas.microsoft.com/office/powerpoint/2010/main" val="1463737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1F6C1-5531-42ED-AA63-36B0674ED0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BA48568-93B5-4594-BF88-5008B295C1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4962DC-F67E-4D2C-AAE4-5EBE17C45C81}"/>
              </a:ext>
            </a:extLst>
          </p:cNvPr>
          <p:cNvSpPr>
            <a:spLocks noGrp="1"/>
          </p:cNvSpPr>
          <p:nvPr>
            <p:ph type="dt" sz="half" idx="10"/>
          </p:nvPr>
        </p:nvSpPr>
        <p:spPr/>
        <p:txBody>
          <a:bodyPr/>
          <a:lstStyle/>
          <a:p>
            <a:fld id="{B0F4EBD4-18E9-4107-95CF-F79A82781073}" type="datetimeFigureOut">
              <a:rPr lang="en-US" smtClean="0"/>
              <a:t>4/23/2019</a:t>
            </a:fld>
            <a:endParaRPr lang="en-US"/>
          </a:p>
        </p:txBody>
      </p:sp>
      <p:sp>
        <p:nvSpPr>
          <p:cNvPr id="5" name="Footer Placeholder 4">
            <a:extLst>
              <a:ext uri="{FF2B5EF4-FFF2-40B4-BE49-F238E27FC236}">
                <a16:creationId xmlns:a16="http://schemas.microsoft.com/office/drawing/2014/main" id="{121056E3-13A7-4877-8F7D-FCA76941D0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B85944-F966-4D40-9440-865B94641A91}"/>
              </a:ext>
            </a:extLst>
          </p:cNvPr>
          <p:cNvSpPr>
            <a:spLocks noGrp="1"/>
          </p:cNvSpPr>
          <p:nvPr>
            <p:ph type="sldNum" sz="quarter" idx="12"/>
          </p:nvPr>
        </p:nvSpPr>
        <p:spPr/>
        <p:txBody>
          <a:bodyPr/>
          <a:lstStyle/>
          <a:p>
            <a:fld id="{3D3AABFC-EF1C-44A3-A00F-C4B669E94649}" type="slidenum">
              <a:rPr lang="en-US" smtClean="0"/>
              <a:t>‹#›</a:t>
            </a:fld>
            <a:endParaRPr lang="en-US"/>
          </a:p>
        </p:txBody>
      </p:sp>
    </p:spTree>
    <p:extLst>
      <p:ext uri="{BB962C8B-B14F-4D97-AF65-F5344CB8AC3E}">
        <p14:creationId xmlns:p14="http://schemas.microsoft.com/office/powerpoint/2010/main" val="2725388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92F4-CD95-4133-B1C7-FA480504DF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FCEBF8-628C-42AA-98EA-214B4B2A94C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1A9150-61C6-487B-AF94-14E4DEFBA4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805DC7E-4C53-4B9F-A5FD-533D2EBEEB0B}"/>
              </a:ext>
            </a:extLst>
          </p:cNvPr>
          <p:cNvSpPr>
            <a:spLocks noGrp="1"/>
          </p:cNvSpPr>
          <p:nvPr>
            <p:ph type="dt" sz="half" idx="10"/>
          </p:nvPr>
        </p:nvSpPr>
        <p:spPr/>
        <p:txBody>
          <a:bodyPr/>
          <a:lstStyle/>
          <a:p>
            <a:fld id="{B0F4EBD4-18E9-4107-95CF-F79A82781073}" type="datetimeFigureOut">
              <a:rPr lang="en-US" smtClean="0"/>
              <a:t>4/23/2019</a:t>
            </a:fld>
            <a:endParaRPr lang="en-US"/>
          </a:p>
        </p:txBody>
      </p:sp>
      <p:sp>
        <p:nvSpPr>
          <p:cNvPr id="6" name="Footer Placeholder 5">
            <a:extLst>
              <a:ext uri="{FF2B5EF4-FFF2-40B4-BE49-F238E27FC236}">
                <a16:creationId xmlns:a16="http://schemas.microsoft.com/office/drawing/2014/main" id="{00D7262C-5394-4FBB-8827-5B055AD488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11468B-99A5-474A-B395-045A936DA55D}"/>
              </a:ext>
            </a:extLst>
          </p:cNvPr>
          <p:cNvSpPr>
            <a:spLocks noGrp="1"/>
          </p:cNvSpPr>
          <p:nvPr>
            <p:ph type="sldNum" sz="quarter" idx="12"/>
          </p:nvPr>
        </p:nvSpPr>
        <p:spPr/>
        <p:txBody>
          <a:bodyPr/>
          <a:lstStyle/>
          <a:p>
            <a:fld id="{3D3AABFC-EF1C-44A3-A00F-C4B669E94649}" type="slidenum">
              <a:rPr lang="en-US" smtClean="0"/>
              <a:t>‹#›</a:t>
            </a:fld>
            <a:endParaRPr lang="en-US"/>
          </a:p>
        </p:txBody>
      </p:sp>
    </p:spTree>
    <p:extLst>
      <p:ext uri="{BB962C8B-B14F-4D97-AF65-F5344CB8AC3E}">
        <p14:creationId xmlns:p14="http://schemas.microsoft.com/office/powerpoint/2010/main" val="160154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DA003-4D9E-47F5-98C5-B0588885C9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6460EF-1E2A-45F7-9FD8-CA6F7003D5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340828-F25C-4D97-BE00-AA0E931996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2744954-1392-4117-8831-2F6BD03833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F0D491-C636-4A4E-AC6C-B9D53E9062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01D55C-3131-4C1C-B621-A3DB48A87BDC}"/>
              </a:ext>
            </a:extLst>
          </p:cNvPr>
          <p:cNvSpPr>
            <a:spLocks noGrp="1"/>
          </p:cNvSpPr>
          <p:nvPr>
            <p:ph type="dt" sz="half" idx="10"/>
          </p:nvPr>
        </p:nvSpPr>
        <p:spPr/>
        <p:txBody>
          <a:bodyPr/>
          <a:lstStyle/>
          <a:p>
            <a:fld id="{B0F4EBD4-18E9-4107-95CF-F79A82781073}" type="datetimeFigureOut">
              <a:rPr lang="en-US" smtClean="0"/>
              <a:t>4/23/2019</a:t>
            </a:fld>
            <a:endParaRPr lang="en-US"/>
          </a:p>
        </p:txBody>
      </p:sp>
      <p:sp>
        <p:nvSpPr>
          <p:cNvPr id="8" name="Footer Placeholder 7">
            <a:extLst>
              <a:ext uri="{FF2B5EF4-FFF2-40B4-BE49-F238E27FC236}">
                <a16:creationId xmlns:a16="http://schemas.microsoft.com/office/drawing/2014/main" id="{BC50EF80-D79A-4470-92C5-2A08678987B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CA09EE-E563-40A5-9A0D-B4A48B54FCC4}"/>
              </a:ext>
            </a:extLst>
          </p:cNvPr>
          <p:cNvSpPr>
            <a:spLocks noGrp="1"/>
          </p:cNvSpPr>
          <p:nvPr>
            <p:ph type="sldNum" sz="quarter" idx="12"/>
          </p:nvPr>
        </p:nvSpPr>
        <p:spPr/>
        <p:txBody>
          <a:bodyPr/>
          <a:lstStyle/>
          <a:p>
            <a:fld id="{3D3AABFC-EF1C-44A3-A00F-C4B669E94649}" type="slidenum">
              <a:rPr lang="en-US" smtClean="0"/>
              <a:t>‹#›</a:t>
            </a:fld>
            <a:endParaRPr lang="en-US"/>
          </a:p>
        </p:txBody>
      </p:sp>
    </p:spTree>
    <p:extLst>
      <p:ext uri="{BB962C8B-B14F-4D97-AF65-F5344CB8AC3E}">
        <p14:creationId xmlns:p14="http://schemas.microsoft.com/office/powerpoint/2010/main" val="2962189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C839B-5C10-4C75-B590-FA500547EAA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DC8CF4-2555-4830-94A3-5F399C4B8F64}"/>
              </a:ext>
            </a:extLst>
          </p:cNvPr>
          <p:cNvSpPr>
            <a:spLocks noGrp="1"/>
          </p:cNvSpPr>
          <p:nvPr>
            <p:ph type="dt" sz="half" idx="10"/>
          </p:nvPr>
        </p:nvSpPr>
        <p:spPr/>
        <p:txBody>
          <a:bodyPr/>
          <a:lstStyle/>
          <a:p>
            <a:fld id="{B0F4EBD4-18E9-4107-95CF-F79A82781073}" type="datetimeFigureOut">
              <a:rPr lang="en-US" smtClean="0"/>
              <a:t>4/23/2019</a:t>
            </a:fld>
            <a:endParaRPr lang="en-US"/>
          </a:p>
        </p:txBody>
      </p:sp>
      <p:sp>
        <p:nvSpPr>
          <p:cNvPr id="4" name="Footer Placeholder 3">
            <a:extLst>
              <a:ext uri="{FF2B5EF4-FFF2-40B4-BE49-F238E27FC236}">
                <a16:creationId xmlns:a16="http://schemas.microsoft.com/office/drawing/2014/main" id="{AC97345D-FD4E-4DA9-8A43-634CA14AA9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58C718-1201-4927-A0B7-04BE2EB9C4BC}"/>
              </a:ext>
            </a:extLst>
          </p:cNvPr>
          <p:cNvSpPr>
            <a:spLocks noGrp="1"/>
          </p:cNvSpPr>
          <p:nvPr>
            <p:ph type="sldNum" sz="quarter" idx="12"/>
          </p:nvPr>
        </p:nvSpPr>
        <p:spPr/>
        <p:txBody>
          <a:bodyPr/>
          <a:lstStyle/>
          <a:p>
            <a:fld id="{3D3AABFC-EF1C-44A3-A00F-C4B669E94649}" type="slidenum">
              <a:rPr lang="en-US" smtClean="0"/>
              <a:t>‹#›</a:t>
            </a:fld>
            <a:endParaRPr lang="en-US"/>
          </a:p>
        </p:txBody>
      </p:sp>
    </p:spTree>
    <p:extLst>
      <p:ext uri="{BB962C8B-B14F-4D97-AF65-F5344CB8AC3E}">
        <p14:creationId xmlns:p14="http://schemas.microsoft.com/office/powerpoint/2010/main" val="4036675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55DF87-F3AF-4CB3-8DAF-BDD189A47761}"/>
              </a:ext>
            </a:extLst>
          </p:cNvPr>
          <p:cNvSpPr>
            <a:spLocks noGrp="1"/>
          </p:cNvSpPr>
          <p:nvPr>
            <p:ph type="dt" sz="half" idx="10"/>
          </p:nvPr>
        </p:nvSpPr>
        <p:spPr/>
        <p:txBody>
          <a:bodyPr/>
          <a:lstStyle/>
          <a:p>
            <a:fld id="{B0F4EBD4-18E9-4107-95CF-F79A82781073}" type="datetimeFigureOut">
              <a:rPr lang="en-US" smtClean="0"/>
              <a:t>4/23/2019</a:t>
            </a:fld>
            <a:endParaRPr lang="en-US"/>
          </a:p>
        </p:txBody>
      </p:sp>
      <p:sp>
        <p:nvSpPr>
          <p:cNvPr id="3" name="Footer Placeholder 2">
            <a:extLst>
              <a:ext uri="{FF2B5EF4-FFF2-40B4-BE49-F238E27FC236}">
                <a16:creationId xmlns:a16="http://schemas.microsoft.com/office/drawing/2014/main" id="{F5042E5C-9990-4099-94CC-466A34FAFDD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38BC117-CAF2-44C4-B96F-9618AD0EDC00}"/>
              </a:ext>
            </a:extLst>
          </p:cNvPr>
          <p:cNvSpPr>
            <a:spLocks noGrp="1"/>
          </p:cNvSpPr>
          <p:nvPr>
            <p:ph type="sldNum" sz="quarter" idx="12"/>
          </p:nvPr>
        </p:nvSpPr>
        <p:spPr/>
        <p:txBody>
          <a:bodyPr/>
          <a:lstStyle/>
          <a:p>
            <a:fld id="{3D3AABFC-EF1C-44A3-A00F-C4B669E94649}" type="slidenum">
              <a:rPr lang="en-US" smtClean="0"/>
              <a:t>‹#›</a:t>
            </a:fld>
            <a:endParaRPr lang="en-US"/>
          </a:p>
        </p:txBody>
      </p:sp>
    </p:spTree>
    <p:extLst>
      <p:ext uri="{BB962C8B-B14F-4D97-AF65-F5344CB8AC3E}">
        <p14:creationId xmlns:p14="http://schemas.microsoft.com/office/powerpoint/2010/main" val="1800485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EB0BA-DC88-4E7F-910C-E3CD8B392F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7CF85B7-3449-4E68-87CA-677F910FF4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BD5DEB-6EE8-44F7-B5CD-9A0597BF67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27CFC3-C1AE-4151-BD6C-B8996CC4F5A7}"/>
              </a:ext>
            </a:extLst>
          </p:cNvPr>
          <p:cNvSpPr>
            <a:spLocks noGrp="1"/>
          </p:cNvSpPr>
          <p:nvPr>
            <p:ph type="dt" sz="half" idx="10"/>
          </p:nvPr>
        </p:nvSpPr>
        <p:spPr/>
        <p:txBody>
          <a:bodyPr/>
          <a:lstStyle/>
          <a:p>
            <a:fld id="{B0F4EBD4-18E9-4107-95CF-F79A82781073}" type="datetimeFigureOut">
              <a:rPr lang="en-US" smtClean="0"/>
              <a:t>4/23/2019</a:t>
            </a:fld>
            <a:endParaRPr lang="en-US"/>
          </a:p>
        </p:txBody>
      </p:sp>
      <p:sp>
        <p:nvSpPr>
          <p:cNvPr id="6" name="Footer Placeholder 5">
            <a:extLst>
              <a:ext uri="{FF2B5EF4-FFF2-40B4-BE49-F238E27FC236}">
                <a16:creationId xmlns:a16="http://schemas.microsoft.com/office/drawing/2014/main" id="{BBCEA806-F184-4511-9D52-F2B279195C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36307D-05BB-4142-9FD6-452C25141FDF}"/>
              </a:ext>
            </a:extLst>
          </p:cNvPr>
          <p:cNvSpPr>
            <a:spLocks noGrp="1"/>
          </p:cNvSpPr>
          <p:nvPr>
            <p:ph type="sldNum" sz="quarter" idx="12"/>
          </p:nvPr>
        </p:nvSpPr>
        <p:spPr/>
        <p:txBody>
          <a:bodyPr/>
          <a:lstStyle/>
          <a:p>
            <a:fld id="{3D3AABFC-EF1C-44A3-A00F-C4B669E94649}" type="slidenum">
              <a:rPr lang="en-US" smtClean="0"/>
              <a:t>‹#›</a:t>
            </a:fld>
            <a:endParaRPr lang="en-US"/>
          </a:p>
        </p:txBody>
      </p:sp>
    </p:spTree>
    <p:extLst>
      <p:ext uri="{BB962C8B-B14F-4D97-AF65-F5344CB8AC3E}">
        <p14:creationId xmlns:p14="http://schemas.microsoft.com/office/powerpoint/2010/main" val="1280195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6D925-7B58-4622-A60C-3B66CEEC5C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65465E-1ED3-4037-9236-0B72E182A6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DFCBE8-ED9A-4869-AE2A-4A80C08907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B20668-5093-4F7A-9785-2AE30F86D215}"/>
              </a:ext>
            </a:extLst>
          </p:cNvPr>
          <p:cNvSpPr>
            <a:spLocks noGrp="1"/>
          </p:cNvSpPr>
          <p:nvPr>
            <p:ph type="dt" sz="half" idx="10"/>
          </p:nvPr>
        </p:nvSpPr>
        <p:spPr/>
        <p:txBody>
          <a:bodyPr/>
          <a:lstStyle/>
          <a:p>
            <a:fld id="{B0F4EBD4-18E9-4107-95CF-F79A82781073}" type="datetimeFigureOut">
              <a:rPr lang="en-US" smtClean="0"/>
              <a:t>4/23/2019</a:t>
            </a:fld>
            <a:endParaRPr lang="en-US"/>
          </a:p>
        </p:txBody>
      </p:sp>
      <p:sp>
        <p:nvSpPr>
          <p:cNvPr id="6" name="Footer Placeholder 5">
            <a:extLst>
              <a:ext uri="{FF2B5EF4-FFF2-40B4-BE49-F238E27FC236}">
                <a16:creationId xmlns:a16="http://schemas.microsoft.com/office/drawing/2014/main" id="{C2C27649-939F-4B21-B840-1B0489C40F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F6B3C2-84C4-4ADA-B045-8B8400FB6F73}"/>
              </a:ext>
            </a:extLst>
          </p:cNvPr>
          <p:cNvSpPr>
            <a:spLocks noGrp="1"/>
          </p:cNvSpPr>
          <p:nvPr>
            <p:ph type="sldNum" sz="quarter" idx="12"/>
          </p:nvPr>
        </p:nvSpPr>
        <p:spPr/>
        <p:txBody>
          <a:bodyPr/>
          <a:lstStyle/>
          <a:p>
            <a:fld id="{3D3AABFC-EF1C-44A3-A00F-C4B669E94649}" type="slidenum">
              <a:rPr lang="en-US" smtClean="0"/>
              <a:t>‹#›</a:t>
            </a:fld>
            <a:endParaRPr lang="en-US"/>
          </a:p>
        </p:txBody>
      </p:sp>
    </p:spTree>
    <p:extLst>
      <p:ext uri="{BB962C8B-B14F-4D97-AF65-F5344CB8AC3E}">
        <p14:creationId xmlns:p14="http://schemas.microsoft.com/office/powerpoint/2010/main" val="3629950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B063F4-224B-4BE0-8419-553C4CBAF2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CE9D38-8824-4094-AA20-1A0C6E3A3C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F65325-5396-4202-B423-47376958A5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4EBD4-18E9-4107-95CF-F79A82781073}" type="datetimeFigureOut">
              <a:rPr lang="en-US" smtClean="0"/>
              <a:t>4/23/2019</a:t>
            </a:fld>
            <a:endParaRPr lang="en-US"/>
          </a:p>
        </p:txBody>
      </p:sp>
      <p:sp>
        <p:nvSpPr>
          <p:cNvPr id="5" name="Footer Placeholder 4">
            <a:extLst>
              <a:ext uri="{FF2B5EF4-FFF2-40B4-BE49-F238E27FC236}">
                <a16:creationId xmlns:a16="http://schemas.microsoft.com/office/drawing/2014/main" id="{5EDFB9CA-7CCB-4BC6-BF0D-5720A4ACE3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5D5623-DB20-4B59-870D-C844819734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3AABFC-EF1C-44A3-A00F-C4B669E94649}" type="slidenum">
              <a:rPr lang="en-US" smtClean="0"/>
              <a:t>‹#›</a:t>
            </a:fld>
            <a:endParaRPr lang="en-US"/>
          </a:p>
        </p:txBody>
      </p:sp>
    </p:spTree>
    <p:extLst>
      <p:ext uri="{BB962C8B-B14F-4D97-AF65-F5344CB8AC3E}">
        <p14:creationId xmlns:p14="http://schemas.microsoft.com/office/powerpoint/2010/main" val="40860727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10.xml"/><Relationship Id="rId16" Type="http://schemas.openxmlformats.org/officeDocument/2006/relationships/diagramColors" Target="../diagrams/colors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924C1-16FB-4267-9964-A0ADAF16603C}"/>
              </a:ext>
            </a:extLst>
          </p:cNvPr>
          <p:cNvSpPr>
            <a:spLocks noGrp="1"/>
          </p:cNvSpPr>
          <p:nvPr>
            <p:ph type="ctrTitle"/>
          </p:nvPr>
        </p:nvSpPr>
        <p:spPr>
          <a:xfrm>
            <a:off x="2310492" y="1074734"/>
            <a:ext cx="7941129" cy="3023738"/>
          </a:xfrm>
        </p:spPr>
        <p:txBody>
          <a:bodyPr>
            <a:noAutofit/>
          </a:bodyPr>
          <a:lstStyle/>
          <a:p>
            <a:r>
              <a:rPr lang="en-US" sz="4400" b="1" dirty="0"/>
              <a:t>TIBC Budget Formulation Improvement Project </a:t>
            </a:r>
            <a:br>
              <a:rPr lang="en-US" sz="4400" b="1" dirty="0"/>
            </a:br>
            <a:br>
              <a:rPr lang="en-US" sz="4400" b="1" dirty="0"/>
            </a:br>
            <a:endParaRPr lang="en-US" sz="4000" dirty="0"/>
          </a:p>
        </p:txBody>
      </p:sp>
      <p:pic>
        <p:nvPicPr>
          <p:cNvPr id="1026" name="Picture 2" descr="Image result for national congress of american indians">
            <a:extLst>
              <a:ext uri="{FF2B5EF4-FFF2-40B4-BE49-F238E27FC236}">
                <a16:creationId xmlns:a16="http://schemas.microsoft.com/office/drawing/2014/main" id="{D68AA2EC-2200-47F2-A933-2DED90898442}"/>
              </a:ext>
            </a:extLst>
          </p:cNvPr>
          <p:cNvPicPr>
            <a:picLocks noChangeAspect="1" noChangeArrowheads="1"/>
          </p:cNvPicPr>
          <p:nvPr/>
        </p:nvPicPr>
        <p:blipFill>
          <a:blip r:embed="rId2"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0736" y="5665773"/>
            <a:ext cx="1757426" cy="10840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CF193996-427A-41C0-8058-D6D8210DAEBB}"/>
              </a:ext>
            </a:extLst>
          </p:cNvPr>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056760" y="5810680"/>
            <a:ext cx="984504" cy="939165"/>
          </a:xfrm>
          <a:prstGeom prst="rect">
            <a:avLst/>
          </a:prstGeom>
          <a:effectLst>
            <a:reflection endPos="0" dir="5400000" sy="-100000" algn="bl" rotWithShape="0"/>
          </a:effectLst>
        </p:spPr>
      </p:pic>
      <p:sp>
        <p:nvSpPr>
          <p:cNvPr id="3" name="Rectangle 2"/>
          <p:cNvSpPr/>
          <p:nvPr/>
        </p:nvSpPr>
        <p:spPr>
          <a:xfrm>
            <a:off x="2310492" y="4425156"/>
            <a:ext cx="8017328" cy="1077218"/>
          </a:xfrm>
          <a:prstGeom prst="rect">
            <a:avLst/>
          </a:prstGeom>
        </p:spPr>
        <p:txBody>
          <a:bodyPr wrap="square">
            <a:spAutoFit/>
          </a:bodyPr>
          <a:lstStyle/>
          <a:p>
            <a:pPr algn="ctr"/>
            <a:r>
              <a:rPr lang="en-US" sz="3200" b="1" dirty="0">
                <a:solidFill>
                  <a:srgbClr val="FF0000"/>
                </a:solidFill>
              </a:rPr>
              <a:t>The TIBC took action on these recommendations at the July 2018 Meeting. </a:t>
            </a:r>
          </a:p>
        </p:txBody>
      </p:sp>
    </p:spTree>
    <p:extLst>
      <p:ext uri="{BB962C8B-B14F-4D97-AF65-F5344CB8AC3E}">
        <p14:creationId xmlns:p14="http://schemas.microsoft.com/office/powerpoint/2010/main" val="3112751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B9DBB-BF28-45DD-A681-2876B1204DF8}"/>
              </a:ext>
            </a:extLst>
          </p:cNvPr>
          <p:cNvSpPr>
            <a:spLocks noGrp="1"/>
          </p:cNvSpPr>
          <p:nvPr>
            <p:ph type="title"/>
          </p:nvPr>
        </p:nvSpPr>
        <p:spPr/>
        <p:txBody>
          <a:bodyPr/>
          <a:lstStyle/>
          <a:p>
            <a:r>
              <a:rPr lang="en-US" b="1" dirty="0"/>
              <a:t>5. Comprehensiveness of Budget Exercise: Recommendations</a:t>
            </a:r>
            <a:endParaRPr lang="en-US" dirty="0"/>
          </a:p>
        </p:txBody>
      </p:sp>
      <p:sp>
        <p:nvSpPr>
          <p:cNvPr id="10" name="Content Placeholder 9">
            <a:extLst>
              <a:ext uri="{FF2B5EF4-FFF2-40B4-BE49-F238E27FC236}">
                <a16:creationId xmlns:a16="http://schemas.microsoft.com/office/drawing/2014/main" id="{75B1F4EF-F503-48D9-8DA7-6C03CFCD6080}"/>
              </a:ext>
            </a:extLst>
          </p:cNvPr>
          <p:cNvSpPr>
            <a:spLocks noGrp="1"/>
          </p:cNvSpPr>
          <p:nvPr>
            <p:ph idx="1"/>
          </p:nvPr>
        </p:nvSpPr>
        <p:spPr>
          <a:xfrm>
            <a:off x="838200" y="1825625"/>
            <a:ext cx="10515600" cy="4112467"/>
          </a:xfrm>
        </p:spPr>
        <p:txBody>
          <a:bodyPr>
            <a:normAutofit/>
          </a:bodyPr>
          <a:lstStyle/>
          <a:p>
            <a:pPr marL="342900" marR="0" lvl="0" indent="-342900">
              <a:lnSpc>
                <a:spcPct val="107000"/>
              </a:lnSpc>
              <a:spcBef>
                <a:spcPts val="0"/>
              </a:spcBef>
              <a:spcAft>
                <a:spcPts val="1200"/>
              </a:spcAft>
              <a:buFont typeface="Symbol" panose="05050102010706020507" pitchFamily="18" charset="2"/>
              <a:buChar char=""/>
              <a:tabLst>
                <a:tab pos="457200" algn="l"/>
              </a:tabLst>
            </a:pPr>
            <a:r>
              <a:rPr lang="en-US" sz="3200" dirty="0"/>
              <a:t>Create a more comprehensive process by expanding the scope of the budget consultation at the DOI and all-of-government levels. </a:t>
            </a:r>
          </a:p>
          <a:p>
            <a:pPr marL="342900" marR="0" lvl="0" indent="-342900">
              <a:lnSpc>
                <a:spcPct val="107000"/>
              </a:lnSpc>
              <a:spcBef>
                <a:spcPts val="0"/>
              </a:spcBef>
              <a:spcAft>
                <a:spcPts val="1200"/>
              </a:spcAft>
              <a:buFont typeface="Symbol" panose="05050102010706020507" pitchFamily="18" charset="2"/>
              <a:buChar char=""/>
              <a:tabLst>
                <a:tab pos="457200" algn="l"/>
              </a:tabLst>
            </a:pPr>
            <a:r>
              <a:rPr lang="en-US" sz="3200" dirty="0"/>
              <a:t>The BIE survey needs to be well-coordinated with TIBC and the BIA survey in terms of target audience, timing, and workload. </a:t>
            </a:r>
            <a:endParaRPr lang="en-US" sz="3200" b="1" dirty="0">
              <a:solidFill>
                <a:srgbClr val="FF0000"/>
              </a:solidFill>
            </a:endParaRPr>
          </a:p>
        </p:txBody>
      </p:sp>
      <p:pic>
        <p:nvPicPr>
          <p:cNvPr id="6" name="Picture 2" descr="Image result for national congress of american indians">
            <a:extLst>
              <a:ext uri="{FF2B5EF4-FFF2-40B4-BE49-F238E27FC236}">
                <a16:creationId xmlns:a16="http://schemas.microsoft.com/office/drawing/2014/main" id="{36089810-32B4-4E06-91FA-DA08D613E62B}"/>
              </a:ext>
            </a:extLst>
          </p:cNvPr>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0736" y="5665773"/>
            <a:ext cx="1757426" cy="108407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B99BF3BB-265D-4C3C-9BEE-B9F0DBCD7DE5}"/>
              </a:ext>
            </a:extLst>
          </p:cNvPr>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056760" y="5810680"/>
            <a:ext cx="984504" cy="939165"/>
          </a:xfrm>
          <a:prstGeom prst="rect">
            <a:avLst/>
          </a:prstGeom>
          <a:effectLst>
            <a:reflection endPos="0" dir="5400000" sy="-100000" algn="bl" rotWithShape="0"/>
          </a:effectLst>
        </p:spPr>
      </p:pic>
    </p:spTree>
    <p:extLst>
      <p:ext uri="{BB962C8B-B14F-4D97-AF65-F5344CB8AC3E}">
        <p14:creationId xmlns:p14="http://schemas.microsoft.com/office/powerpoint/2010/main" val="2727958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B9DBB-BF28-45DD-A681-2876B1204DF8}"/>
              </a:ext>
            </a:extLst>
          </p:cNvPr>
          <p:cNvSpPr>
            <a:spLocks noGrp="1"/>
          </p:cNvSpPr>
          <p:nvPr>
            <p:ph type="title"/>
          </p:nvPr>
        </p:nvSpPr>
        <p:spPr/>
        <p:txBody>
          <a:bodyPr/>
          <a:lstStyle/>
          <a:p>
            <a:r>
              <a:rPr lang="en-US" b="1" dirty="0"/>
              <a:t>6. Impact of TIBC’s Recommendations: Recommendations</a:t>
            </a:r>
            <a:endParaRPr lang="en-US" dirty="0"/>
          </a:p>
        </p:txBody>
      </p:sp>
      <p:sp>
        <p:nvSpPr>
          <p:cNvPr id="10" name="Content Placeholder 9">
            <a:extLst>
              <a:ext uri="{FF2B5EF4-FFF2-40B4-BE49-F238E27FC236}">
                <a16:creationId xmlns:a16="http://schemas.microsoft.com/office/drawing/2014/main" id="{75B1F4EF-F503-48D9-8DA7-6C03CFCD6080}"/>
              </a:ext>
            </a:extLst>
          </p:cNvPr>
          <p:cNvSpPr>
            <a:spLocks noGrp="1"/>
          </p:cNvSpPr>
          <p:nvPr>
            <p:ph idx="1"/>
          </p:nvPr>
        </p:nvSpPr>
        <p:spPr>
          <a:xfrm>
            <a:off x="838200" y="1825625"/>
            <a:ext cx="10515600" cy="4112467"/>
          </a:xfrm>
        </p:spPr>
        <p:txBody>
          <a:bodyPr>
            <a:normAutofit/>
          </a:bodyPr>
          <a:lstStyle/>
          <a:p>
            <a:pPr lvl="0"/>
            <a:r>
              <a:rPr lang="en-US" sz="3200" dirty="0"/>
              <a:t>Develop an outreach and briefing strategy for federal officials. </a:t>
            </a:r>
          </a:p>
          <a:p>
            <a:pPr lvl="0"/>
            <a:r>
              <a:rPr lang="en-US" sz="3200" dirty="0"/>
              <a:t>Clarify to tribes in the budget formulation guidance where their information will end up. </a:t>
            </a:r>
            <a:endParaRPr lang="en-US" sz="3200" b="1" dirty="0">
              <a:solidFill>
                <a:srgbClr val="FF0000"/>
              </a:solidFill>
            </a:endParaRPr>
          </a:p>
          <a:p>
            <a:pPr lvl="0"/>
            <a:r>
              <a:rPr lang="en-US" sz="3200" dirty="0"/>
              <a:t>NCAI should facilitate Hill engagement for TIBC tribal co-chairs. </a:t>
            </a:r>
            <a:endParaRPr lang="en-US" sz="32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2" descr="Image result for national congress of american indians">
            <a:extLst>
              <a:ext uri="{FF2B5EF4-FFF2-40B4-BE49-F238E27FC236}">
                <a16:creationId xmlns:a16="http://schemas.microsoft.com/office/drawing/2014/main" id="{36089810-32B4-4E06-91FA-DA08D613E62B}"/>
              </a:ext>
            </a:extLst>
          </p:cNvPr>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0736" y="5665773"/>
            <a:ext cx="1757426" cy="108407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B99BF3BB-265D-4C3C-9BEE-B9F0DBCD7DE5}"/>
              </a:ext>
            </a:extLst>
          </p:cNvPr>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056760" y="5810680"/>
            <a:ext cx="984504" cy="939165"/>
          </a:xfrm>
          <a:prstGeom prst="rect">
            <a:avLst/>
          </a:prstGeom>
          <a:effectLst>
            <a:reflection endPos="0" dir="5400000" sy="-100000" algn="bl" rotWithShape="0"/>
          </a:effectLst>
        </p:spPr>
      </p:pic>
    </p:spTree>
    <p:extLst>
      <p:ext uri="{BB962C8B-B14F-4D97-AF65-F5344CB8AC3E}">
        <p14:creationId xmlns:p14="http://schemas.microsoft.com/office/powerpoint/2010/main" val="3187966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FE9CA-B6B9-4C3B-8325-88EDE5A74914}"/>
              </a:ext>
            </a:extLst>
          </p:cNvPr>
          <p:cNvSpPr>
            <a:spLocks noGrp="1"/>
          </p:cNvSpPr>
          <p:nvPr>
            <p:ph type="title"/>
          </p:nvPr>
        </p:nvSpPr>
        <p:spPr/>
        <p:txBody>
          <a:bodyPr/>
          <a:lstStyle/>
          <a:p>
            <a:r>
              <a:rPr lang="en-US" b="1" dirty="0"/>
              <a:t>PROCESS CHANGE OPTION 1</a:t>
            </a:r>
            <a:endParaRPr lang="en-US" dirty="0"/>
          </a:p>
        </p:txBody>
      </p:sp>
      <p:sp>
        <p:nvSpPr>
          <p:cNvPr id="3" name="Content Placeholder 2">
            <a:extLst>
              <a:ext uri="{FF2B5EF4-FFF2-40B4-BE49-F238E27FC236}">
                <a16:creationId xmlns:a16="http://schemas.microsoft.com/office/drawing/2014/main" id="{12496C7A-FE7F-4E27-8396-E98342F329DB}"/>
              </a:ext>
            </a:extLst>
          </p:cNvPr>
          <p:cNvSpPr>
            <a:spLocks noGrp="1"/>
          </p:cNvSpPr>
          <p:nvPr>
            <p:ph idx="1"/>
          </p:nvPr>
        </p:nvSpPr>
        <p:spPr>
          <a:xfrm>
            <a:off x="838200" y="2214753"/>
            <a:ext cx="10515600" cy="2946400"/>
          </a:xfrm>
        </p:spPr>
        <p:txBody>
          <a:bodyPr>
            <a:normAutofit/>
          </a:bodyPr>
          <a:lstStyle/>
          <a:p>
            <a:pPr marL="0" indent="0">
              <a:buNone/>
            </a:pPr>
            <a:r>
              <a:rPr lang="en-US" sz="3600" b="1" dirty="0"/>
              <a:t>Move the annual TIBC budget formulation process to a bi-annual process</a:t>
            </a:r>
            <a:r>
              <a:rPr lang="en-US" sz="3600" dirty="0"/>
              <a:t>. </a:t>
            </a:r>
          </a:p>
        </p:txBody>
      </p:sp>
      <p:pic>
        <p:nvPicPr>
          <p:cNvPr id="4" name="Picture 2" descr="Image result for national congress of american indians">
            <a:extLst>
              <a:ext uri="{FF2B5EF4-FFF2-40B4-BE49-F238E27FC236}">
                <a16:creationId xmlns:a16="http://schemas.microsoft.com/office/drawing/2014/main" id="{568729E4-CEF0-408E-9AC3-2B797922463B}"/>
              </a:ext>
            </a:extLst>
          </p:cNvPr>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0736" y="5665773"/>
            <a:ext cx="1757426" cy="108407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77393ABF-E83C-441E-BE31-5E8CAC9EBEA1}"/>
              </a:ext>
            </a:extLst>
          </p:cNvPr>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056760" y="5810680"/>
            <a:ext cx="984504" cy="939165"/>
          </a:xfrm>
          <a:prstGeom prst="rect">
            <a:avLst/>
          </a:prstGeom>
          <a:effectLst>
            <a:reflection endPos="0" dir="5400000" sy="-100000" algn="bl" rotWithShape="0"/>
          </a:effectLst>
        </p:spPr>
      </p:pic>
    </p:spTree>
    <p:extLst>
      <p:ext uri="{BB962C8B-B14F-4D97-AF65-F5344CB8AC3E}">
        <p14:creationId xmlns:p14="http://schemas.microsoft.com/office/powerpoint/2010/main" val="3904946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B14338E4-6EDE-4A14-BE0B-499166F7A55B}"/>
              </a:ext>
            </a:extLst>
          </p:cNvPr>
          <p:cNvGraphicFramePr>
            <a:graphicFrameLocks/>
          </p:cNvGraphicFramePr>
          <p:nvPr>
            <p:extLst>
              <p:ext uri="{D42A27DB-BD31-4B8C-83A1-F6EECF244321}">
                <p14:modId xmlns:p14="http://schemas.microsoft.com/office/powerpoint/2010/main" val="2798301467"/>
              </p:ext>
            </p:extLst>
          </p:nvPr>
        </p:nvGraphicFramePr>
        <p:xfrm>
          <a:off x="1995177" y="1628776"/>
          <a:ext cx="8201646" cy="3255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9175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national congress of american indians">
            <a:extLst>
              <a:ext uri="{FF2B5EF4-FFF2-40B4-BE49-F238E27FC236}">
                <a16:creationId xmlns:a16="http://schemas.microsoft.com/office/drawing/2014/main" id="{CFCF2E2A-D62E-4A16-8F49-348414F0BE76}"/>
              </a:ext>
            </a:extLst>
          </p:cNvPr>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0736" y="5665773"/>
            <a:ext cx="1757426" cy="108407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F1BD78C0-5A33-4D0C-BB68-657AB3A87CA2}"/>
              </a:ext>
            </a:extLst>
          </p:cNvPr>
          <p:cNvSpPr>
            <a:spLocks noGrp="1"/>
          </p:cNvSpPr>
          <p:nvPr>
            <p:ph type="title"/>
          </p:nvPr>
        </p:nvSpPr>
        <p:spPr/>
        <p:txBody>
          <a:bodyPr/>
          <a:lstStyle/>
          <a:p>
            <a:r>
              <a:rPr lang="en-US" b="1" dirty="0"/>
              <a:t>PROCESS CHANGE OPTION 2</a:t>
            </a:r>
            <a:endParaRPr lang="en-US" dirty="0"/>
          </a:p>
        </p:txBody>
      </p:sp>
      <p:sp>
        <p:nvSpPr>
          <p:cNvPr id="3" name="Content Placeholder 2">
            <a:extLst>
              <a:ext uri="{FF2B5EF4-FFF2-40B4-BE49-F238E27FC236}">
                <a16:creationId xmlns:a16="http://schemas.microsoft.com/office/drawing/2014/main" id="{B82DC425-DA68-4E42-8A3C-63DE7BCB3BB8}"/>
              </a:ext>
            </a:extLst>
          </p:cNvPr>
          <p:cNvSpPr>
            <a:spLocks noGrp="1"/>
          </p:cNvSpPr>
          <p:nvPr>
            <p:ph idx="1"/>
          </p:nvPr>
        </p:nvSpPr>
        <p:spPr>
          <a:xfrm>
            <a:off x="838200" y="1502562"/>
            <a:ext cx="10515600" cy="3771567"/>
          </a:xfrm>
        </p:spPr>
        <p:txBody>
          <a:bodyPr>
            <a:normAutofit/>
          </a:bodyPr>
          <a:lstStyle/>
          <a:p>
            <a:pPr marL="0" lvl="0" indent="0">
              <a:buNone/>
            </a:pPr>
            <a:endParaRPr lang="en-US" b="1" dirty="0"/>
          </a:p>
          <a:p>
            <a:pPr marL="0" lvl="0" indent="0">
              <a:buNone/>
            </a:pPr>
            <a:endParaRPr lang="en-US" b="1" dirty="0"/>
          </a:p>
          <a:p>
            <a:pPr marL="0" indent="0">
              <a:buNone/>
            </a:pPr>
            <a:r>
              <a:rPr lang="en-US" sz="3600" b="1" dirty="0"/>
              <a:t>Elevate, Refocus and Narrow TIBC’s Mission. Create a </a:t>
            </a:r>
            <a:r>
              <a:rPr lang="en-US" altLang="en-US" sz="3600" b="1" dirty="0"/>
              <a:t>STAC with TIBC as a Subcommittee</a:t>
            </a:r>
          </a:p>
          <a:p>
            <a:pPr marL="0" indent="0">
              <a:buNone/>
            </a:pPr>
            <a:endParaRPr lang="en-US" dirty="0"/>
          </a:p>
        </p:txBody>
      </p:sp>
      <p:pic>
        <p:nvPicPr>
          <p:cNvPr id="5" name="Picture 4">
            <a:extLst>
              <a:ext uri="{FF2B5EF4-FFF2-40B4-BE49-F238E27FC236}">
                <a16:creationId xmlns:a16="http://schemas.microsoft.com/office/drawing/2014/main" id="{54237EBB-4C50-49A1-A8B5-523C8D8F4029}"/>
              </a:ext>
            </a:extLst>
          </p:cNvPr>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056760" y="5810680"/>
            <a:ext cx="984504" cy="939165"/>
          </a:xfrm>
          <a:prstGeom prst="rect">
            <a:avLst/>
          </a:prstGeom>
          <a:effectLst>
            <a:reflection endPos="0" dir="5400000" sy="-100000" algn="bl" rotWithShape="0"/>
          </a:effectLst>
        </p:spPr>
      </p:pic>
    </p:spTree>
    <p:extLst>
      <p:ext uri="{BB962C8B-B14F-4D97-AF65-F5344CB8AC3E}">
        <p14:creationId xmlns:p14="http://schemas.microsoft.com/office/powerpoint/2010/main" val="2025003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DA3D9-63D4-435D-820A-763EA392D8ED}"/>
              </a:ext>
            </a:extLst>
          </p:cNvPr>
          <p:cNvSpPr>
            <a:spLocks noGrp="1"/>
          </p:cNvSpPr>
          <p:nvPr>
            <p:ph type="title"/>
          </p:nvPr>
        </p:nvSpPr>
        <p:spPr>
          <a:xfrm>
            <a:off x="2097223" y="430056"/>
            <a:ext cx="2294846" cy="794602"/>
          </a:xfrm>
        </p:spPr>
        <p:txBody>
          <a:bodyPr/>
          <a:lstStyle/>
          <a:p>
            <a:r>
              <a:rPr lang="en-US" dirty="0"/>
              <a:t>Current</a:t>
            </a:r>
          </a:p>
        </p:txBody>
      </p:sp>
      <p:graphicFrame>
        <p:nvGraphicFramePr>
          <p:cNvPr id="4" name="Content Placeholder 3">
            <a:extLst>
              <a:ext uri="{FF2B5EF4-FFF2-40B4-BE49-F238E27FC236}">
                <a16:creationId xmlns:a16="http://schemas.microsoft.com/office/drawing/2014/main" id="{FD999909-F8AB-43B1-B71F-DC6CB10C7FB6}"/>
              </a:ext>
            </a:extLst>
          </p:cNvPr>
          <p:cNvGraphicFramePr>
            <a:graphicFrameLocks noGrp="1"/>
          </p:cNvGraphicFramePr>
          <p:nvPr>
            <p:ph idx="1"/>
            <p:extLst>
              <p:ext uri="{D42A27DB-BD31-4B8C-83A1-F6EECF244321}">
                <p14:modId xmlns:p14="http://schemas.microsoft.com/office/powerpoint/2010/main" val="3472004840"/>
              </p:ext>
            </p:extLst>
          </p:nvPr>
        </p:nvGraphicFramePr>
        <p:xfrm>
          <a:off x="-294967" y="1501879"/>
          <a:ext cx="7030065" cy="46234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Arrow: Up-Down 4">
            <a:extLst>
              <a:ext uri="{FF2B5EF4-FFF2-40B4-BE49-F238E27FC236}">
                <a16:creationId xmlns:a16="http://schemas.microsoft.com/office/drawing/2014/main" id="{8E5408B4-B7BB-4C0F-90A5-4D46ACC6A3DB}"/>
              </a:ext>
            </a:extLst>
          </p:cNvPr>
          <p:cNvSpPr/>
          <p:nvPr/>
        </p:nvSpPr>
        <p:spPr>
          <a:xfrm>
            <a:off x="3133046" y="2753032"/>
            <a:ext cx="111600" cy="271463"/>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 name="Diagram 2">
            <a:extLst>
              <a:ext uri="{FF2B5EF4-FFF2-40B4-BE49-F238E27FC236}">
                <a16:creationId xmlns:a16="http://schemas.microsoft.com/office/drawing/2014/main" id="{7B1E5128-E4CC-40E2-9C7C-06A3651355BF}"/>
              </a:ext>
            </a:extLst>
          </p:cNvPr>
          <p:cNvGraphicFramePr/>
          <p:nvPr>
            <p:extLst>
              <p:ext uri="{D42A27DB-BD31-4B8C-83A1-F6EECF244321}">
                <p14:modId xmlns:p14="http://schemas.microsoft.com/office/powerpoint/2010/main" val="1007742683"/>
              </p:ext>
            </p:extLst>
          </p:nvPr>
        </p:nvGraphicFramePr>
        <p:xfrm>
          <a:off x="6428660" y="152835"/>
          <a:ext cx="5405988" cy="401977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6" name="Diagram 5">
            <a:extLst>
              <a:ext uri="{FF2B5EF4-FFF2-40B4-BE49-F238E27FC236}">
                <a16:creationId xmlns:a16="http://schemas.microsoft.com/office/drawing/2014/main" id="{3AA4BE31-E436-42C9-84CA-F4E5F89EF76D}"/>
              </a:ext>
            </a:extLst>
          </p:cNvPr>
          <p:cNvGraphicFramePr/>
          <p:nvPr>
            <p:extLst>
              <p:ext uri="{D42A27DB-BD31-4B8C-83A1-F6EECF244321}">
                <p14:modId xmlns:p14="http://schemas.microsoft.com/office/powerpoint/2010/main" val="4055285152"/>
              </p:ext>
            </p:extLst>
          </p:nvPr>
        </p:nvGraphicFramePr>
        <p:xfrm>
          <a:off x="7217246" y="4666323"/>
          <a:ext cx="2672876" cy="1857611"/>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7" name="Title 1">
            <a:extLst>
              <a:ext uri="{FF2B5EF4-FFF2-40B4-BE49-F238E27FC236}">
                <a16:creationId xmlns:a16="http://schemas.microsoft.com/office/drawing/2014/main" id="{B00412E0-1327-4538-90F2-F9E85ADC3F81}"/>
              </a:ext>
            </a:extLst>
          </p:cNvPr>
          <p:cNvSpPr txBox="1">
            <a:spLocks/>
          </p:cNvSpPr>
          <p:nvPr/>
        </p:nvSpPr>
        <p:spPr>
          <a:xfrm>
            <a:off x="6735098" y="430056"/>
            <a:ext cx="2294846" cy="79460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New</a:t>
            </a:r>
          </a:p>
        </p:txBody>
      </p:sp>
      <p:sp>
        <p:nvSpPr>
          <p:cNvPr id="8" name="Arrow: Curved Right 7">
            <a:extLst>
              <a:ext uri="{FF2B5EF4-FFF2-40B4-BE49-F238E27FC236}">
                <a16:creationId xmlns:a16="http://schemas.microsoft.com/office/drawing/2014/main" id="{95E3D815-AA0A-4F17-AC12-ED37B3AB0289}"/>
              </a:ext>
            </a:extLst>
          </p:cNvPr>
          <p:cNvSpPr/>
          <p:nvPr/>
        </p:nvSpPr>
        <p:spPr>
          <a:xfrm>
            <a:off x="6538597" y="2236199"/>
            <a:ext cx="568712" cy="3119922"/>
          </a:xfrm>
          <a:prstGeom prst="curvedRightArrow">
            <a:avLst>
              <a:gd name="adj1" fmla="val 25000"/>
              <a:gd name="adj2" fmla="val 55929"/>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992506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CADB3-5957-4627-A42F-F630530F5882}"/>
              </a:ext>
            </a:extLst>
          </p:cNvPr>
          <p:cNvSpPr>
            <a:spLocks noGrp="1"/>
          </p:cNvSpPr>
          <p:nvPr>
            <p:ph type="title"/>
          </p:nvPr>
        </p:nvSpPr>
        <p:spPr/>
        <p:txBody>
          <a:bodyPr/>
          <a:lstStyle/>
          <a:p>
            <a:r>
              <a:rPr lang="en-US" b="1"/>
              <a:t>Background</a:t>
            </a:r>
            <a:endParaRPr lang="en-US" b="1" dirty="0"/>
          </a:p>
        </p:txBody>
      </p:sp>
      <p:sp>
        <p:nvSpPr>
          <p:cNvPr id="3" name="Content Placeholder 2">
            <a:extLst>
              <a:ext uri="{FF2B5EF4-FFF2-40B4-BE49-F238E27FC236}">
                <a16:creationId xmlns:a16="http://schemas.microsoft.com/office/drawing/2014/main" id="{5B8DEC78-6448-42EF-872C-AB91AAB661D5}"/>
              </a:ext>
            </a:extLst>
          </p:cNvPr>
          <p:cNvSpPr>
            <a:spLocks noGrp="1"/>
          </p:cNvSpPr>
          <p:nvPr>
            <p:ph idx="1"/>
          </p:nvPr>
        </p:nvSpPr>
        <p:spPr/>
        <p:txBody>
          <a:bodyPr>
            <a:normAutofit/>
          </a:bodyPr>
          <a:lstStyle/>
          <a:p>
            <a:r>
              <a:rPr lang="en-US" sz="3600"/>
              <a:t>The aim of the TIBC Budget formulation improvement project is to streamline and increase the effectiveness of the TIBC formulation process and outcomes. The recommendations were formulated by the TIBC Budget Formulation Work Group, Federal Partners, NCAI, and Raina Thiele from Thiele Strategies consulting. </a:t>
            </a:r>
            <a:endParaRPr lang="en-US" sz="3600" dirty="0"/>
          </a:p>
        </p:txBody>
      </p:sp>
    </p:spTree>
    <p:extLst>
      <p:ext uri="{BB962C8B-B14F-4D97-AF65-F5344CB8AC3E}">
        <p14:creationId xmlns:p14="http://schemas.microsoft.com/office/powerpoint/2010/main" val="1627169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A0DAD-76C9-404C-A80C-20F5A0DB3455}"/>
              </a:ext>
            </a:extLst>
          </p:cNvPr>
          <p:cNvSpPr>
            <a:spLocks noGrp="1"/>
          </p:cNvSpPr>
          <p:nvPr>
            <p:ph type="title"/>
          </p:nvPr>
        </p:nvSpPr>
        <p:spPr/>
        <p:txBody>
          <a:bodyPr/>
          <a:lstStyle/>
          <a:p>
            <a:r>
              <a:rPr lang="en-US" b="1" dirty="0"/>
              <a:t>Methodology</a:t>
            </a:r>
          </a:p>
        </p:txBody>
      </p:sp>
      <p:sp>
        <p:nvSpPr>
          <p:cNvPr id="3" name="Content Placeholder 2">
            <a:extLst>
              <a:ext uri="{FF2B5EF4-FFF2-40B4-BE49-F238E27FC236}">
                <a16:creationId xmlns:a16="http://schemas.microsoft.com/office/drawing/2014/main" id="{860C4A75-C31C-458F-AF32-DDF008A7A3DD}"/>
              </a:ext>
            </a:extLst>
          </p:cNvPr>
          <p:cNvSpPr>
            <a:spLocks noGrp="1"/>
          </p:cNvSpPr>
          <p:nvPr>
            <p:ph idx="1"/>
          </p:nvPr>
        </p:nvSpPr>
        <p:spPr/>
        <p:txBody>
          <a:bodyPr/>
          <a:lstStyle/>
          <a:p>
            <a:r>
              <a:rPr lang="en-US" dirty="0"/>
              <a:t>Interviews with TIBC members, both tribal and federal</a:t>
            </a:r>
          </a:p>
          <a:p>
            <a:r>
              <a:rPr lang="en-US" dirty="0"/>
              <a:t>Interviews with current government budgeting officials</a:t>
            </a:r>
          </a:p>
          <a:p>
            <a:r>
              <a:rPr lang="en-US" dirty="0"/>
              <a:t>Interviews with past Administration officials</a:t>
            </a:r>
          </a:p>
          <a:p>
            <a:r>
              <a:rPr lang="en-US" dirty="0"/>
              <a:t>Review of feedback received from FY2020 tribal survey</a:t>
            </a:r>
          </a:p>
          <a:p>
            <a:r>
              <a:rPr lang="en-US" dirty="0"/>
              <a:t>TIBC historical document review</a:t>
            </a:r>
          </a:p>
          <a:p>
            <a:r>
              <a:rPr lang="en-US" dirty="0"/>
              <a:t>TIBC Protocol Review</a:t>
            </a:r>
          </a:p>
        </p:txBody>
      </p:sp>
    </p:spTree>
    <p:extLst>
      <p:ext uri="{BB962C8B-B14F-4D97-AF65-F5344CB8AC3E}">
        <p14:creationId xmlns:p14="http://schemas.microsoft.com/office/powerpoint/2010/main" val="1079249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CAA-8890-40D9-B6FF-9ADC4D7ED1A5}"/>
              </a:ext>
            </a:extLst>
          </p:cNvPr>
          <p:cNvSpPr>
            <a:spLocks noGrp="1"/>
          </p:cNvSpPr>
          <p:nvPr>
            <p:ph type="title"/>
          </p:nvPr>
        </p:nvSpPr>
        <p:spPr>
          <a:xfrm>
            <a:off x="876300" y="288925"/>
            <a:ext cx="10515600" cy="777875"/>
          </a:xfrm>
        </p:spPr>
        <p:txBody>
          <a:bodyPr/>
          <a:lstStyle/>
          <a:p>
            <a:r>
              <a:rPr lang="en-US" b="1" dirty="0"/>
              <a:t>Budget Workgroup Recommendations</a:t>
            </a:r>
          </a:p>
        </p:txBody>
      </p:sp>
      <p:sp>
        <p:nvSpPr>
          <p:cNvPr id="3" name="Content Placeholder 2">
            <a:extLst>
              <a:ext uri="{FF2B5EF4-FFF2-40B4-BE49-F238E27FC236}">
                <a16:creationId xmlns:a16="http://schemas.microsoft.com/office/drawing/2014/main" id="{49270990-534D-4310-A3AB-059EA40B674B}"/>
              </a:ext>
            </a:extLst>
          </p:cNvPr>
          <p:cNvSpPr>
            <a:spLocks noGrp="1"/>
          </p:cNvSpPr>
          <p:nvPr>
            <p:ph idx="1"/>
          </p:nvPr>
        </p:nvSpPr>
        <p:spPr>
          <a:xfrm>
            <a:off x="419100" y="1352550"/>
            <a:ext cx="11430000" cy="5211535"/>
          </a:xfrm>
        </p:spPr>
        <p:txBody>
          <a:bodyPr>
            <a:normAutofit lnSpcReduction="10000"/>
          </a:bodyPr>
          <a:lstStyle/>
          <a:p>
            <a:pPr marL="914400" lvl="1" indent="-457200">
              <a:spcAft>
                <a:spcPts val="600"/>
              </a:spcAft>
              <a:buFont typeface="+mj-lt"/>
              <a:buAutoNum type="arabicPeriod"/>
            </a:pPr>
            <a:r>
              <a:rPr lang="en-US" altLang="en-US" sz="2600" dirty="0">
                <a:latin typeface="Calibri" panose="020F0502020204030204" pitchFamily="34" charset="0"/>
                <a:ea typeface="Calibri" panose="020F0502020204030204" pitchFamily="34" charset="0"/>
                <a:cs typeface="Times New Roman" panose="02020603050405020304" pitchFamily="18" charset="0"/>
              </a:rPr>
              <a:t>Two-Way Vertical Communication</a:t>
            </a:r>
            <a:endParaRPr lang="en-US" altLang="en-US" sz="2600" dirty="0"/>
          </a:p>
          <a:p>
            <a:pPr marL="914400" lvl="1" indent="-457200">
              <a:spcAft>
                <a:spcPts val="600"/>
              </a:spcAft>
              <a:buFont typeface="+mj-lt"/>
              <a:buAutoNum type="arabicPeriod"/>
            </a:pPr>
            <a:r>
              <a:rPr lang="en-US" altLang="en-US" sz="2600" dirty="0">
                <a:latin typeface="Calibri" panose="020F0502020204030204" pitchFamily="34" charset="0"/>
                <a:ea typeface="Calibri" panose="020F0502020204030204" pitchFamily="34" charset="0"/>
                <a:cs typeface="Times New Roman" panose="02020603050405020304" pitchFamily="18" charset="0"/>
              </a:rPr>
              <a:t>Formulation Methodology &amp; Tribal Workload</a:t>
            </a:r>
            <a:endParaRPr lang="en-US" altLang="en-US" sz="2600" dirty="0"/>
          </a:p>
          <a:p>
            <a:pPr marL="914400" lvl="1" indent="-457200">
              <a:spcAft>
                <a:spcPts val="600"/>
              </a:spcAft>
              <a:buFont typeface="+mj-lt"/>
              <a:buAutoNum type="arabicPeriod"/>
            </a:pPr>
            <a:r>
              <a:rPr lang="en-US" altLang="en-US" sz="2600" dirty="0">
                <a:latin typeface="Calibri" panose="020F0502020204030204" pitchFamily="34" charset="0"/>
                <a:ea typeface="Calibri" panose="020F0502020204030204" pitchFamily="34" charset="0"/>
                <a:cs typeface="Times New Roman" panose="02020603050405020304" pitchFamily="18" charset="0"/>
              </a:rPr>
              <a:t>Buy-in &amp; Participation</a:t>
            </a:r>
            <a:endParaRPr lang="en-US" altLang="en-US" sz="2600" dirty="0"/>
          </a:p>
          <a:p>
            <a:pPr marL="914400" lvl="1" indent="-457200">
              <a:spcAft>
                <a:spcPts val="600"/>
              </a:spcAft>
              <a:buFont typeface="+mj-lt"/>
              <a:buAutoNum type="arabicPeriod"/>
            </a:pPr>
            <a:r>
              <a:rPr lang="en-US" altLang="en-US" sz="2600" dirty="0">
                <a:latin typeface="Calibri" panose="020F0502020204030204" pitchFamily="34" charset="0"/>
                <a:ea typeface="Calibri" panose="020F0502020204030204" pitchFamily="34" charset="0"/>
                <a:cs typeface="Times New Roman" panose="02020603050405020304" pitchFamily="18" charset="0"/>
              </a:rPr>
              <a:t>TIBC Protocol &amp; Management</a:t>
            </a:r>
            <a:endParaRPr lang="en-US" altLang="en-US" sz="2600" dirty="0"/>
          </a:p>
          <a:p>
            <a:pPr marL="914400" lvl="1" indent="-457200">
              <a:spcAft>
                <a:spcPts val="600"/>
              </a:spcAft>
              <a:buFont typeface="+mj-lt"/>
              <a:buAutoNum type="arabicPeriod"/>
            </a:pPr>
            <a:r>
              <a:rPr lang="en-US" altLang="en-US" sz="2600" dirty="0">
                <a:latin typeface="Calibri" panose="020F0502020204030204" pitchFamily="34" charset="0"/>
                <a:ea typeface="Calibri" panose="020F0502020204030204" pitchFamily="34" charset="0"/>
                <a:cs typeface="Times New Roman" panose="02020603050405020304" pitchFamily="18" charset="0"/>
              </a:rPr>
              <a:t>Comprehensiveness of Budget Exercise</a:t>
            </a:r>
            <a:endParaRPr lang="en-US" altLang="en-US" sz="2600" dirty="0"/>
          </a:p>
          <a:p>
            <a:pPr marL="914400" lvl="1" indent="-457200">
              <a:spcAft>
                <a:spcPts val="600"/>
              </a:spcAft>
              <a:buFont typeface="+mj-lt"/>
              <a:buAutoNum type="arabicPeriod"/>
            </a:pPr>
            <a:r>
              <a:rPr lang="en-US" altLang="en-US" sz="2600" dirty="0">
                <a:latin typeface="Calibri" panose="020F0502020204030204" pitchFamily="34" charset="0"/>
                <a:ea typeface="Calibri" panose="020F0502020204030204" pitchFamily="34" charset="0"/>
                <a:cs typeface="Times New Roman" panose="02020603050405020304" pitchFamily="18" charset="0"/>
              </a:rPr>
              <a:t>Impact of TIBC’s recommendations</a:t>
            </a:r>
            <a:endParaRPr lang="en-US" altLang="en-US" sz="2600" dirty="0"/>
          </a:p>
          <a:p>
            <a:pPr marL="914400" lvl="1" indent="-457200">
              <a:spcAft>
                <a:spcPts val="600"/>
              </a:spcAft>
              <a:buFont typeface="+mj-lt"/>
              <a:buAutoNum type="arabicPeriod"/>
            </a:pPr>
            <a:r>
              <a:rPr lang="en-US" altLang="en-US" sz="2600" dirty="0">
                <a:latin typeface="Calibri" panose="020F0502020204030204" pitchFamily="34" charset="0"/>
                <a:ea typeface="Calibri" panose="020F0502020204030204" pitchFamily="34" charset="0"/>
                <a:cs typeface="Times New Roman" panose="02020603050405020304" pitchFamily="18" charset="0"/>
              </a:rPr>
              <a:t>PROCESS OPTION 1: Make TIBC Ranking Process bi-annual.</a:t>
            </a:r>
          </a:p>
          <a:p>
            <a:pPr marL="914400" lvl="1" indent="-457200">
              <a:spcAft>
                <a:spcPts val="600"/>
              </a:spcAft>
              <a:buFont typeface="+mj-lt"/>
              <a:buAutoNum type="arabicPeriod"/>
            </a:pPr>
            <a:r>
              <a:rPr lang="en-US" altLang="en-US" sz="2600" dirty="0">
                <a:latin typeface="Calibri" panose="020F0502020204030204" pitchFamily="34" charset="0"/>
                <a:ea typeface="Calibri" panose="020F0502020204030204" pitchFamily="34" charset="0"/>
                <a:cs typeface="Times New Roman" panose="02020603050405020304" pitchFamily="18" charset="0"/>
              </a:rPr>
              <a:t>PROCESS OPTION 2: STAC with TIBC as a Subcommittee</a:t>
            </a:r>
            <a:endParaRPr lang="en-US" altLang="en-US" sz="2600" dirty="0"/>
          </a:p>
          <a:p>
            <a:pPr marL="457200" lvl="1" indent="0">
              <a:spcAft>
                <a:spcPts val="600"/>
              </a:spcAft>
              <a:buNone/>
            </a:pPr>
            <a:r>
              <a:rPr lang="en-US" b="1" dirty="0"/>
              <a:t>	</a:t>
            </a:r>
            <a:r>
              <a:rPr lang="en-US" b="1" dirty="0">
                <a:solidFill>
                  <a:srgbClr val="FF0000"/>
                </a:solidFill>
              </a:rPr>
              <a:t>Recommendations were all endorsed.</a:t>
            </a:r>
          </a:p>
          <a:p>
            <a:pPr marL="457200" lvl="1" indent="0">
              <a:spcAft>
                <a:spcPts val="600"/>
              </a:spcAft>
              <a:buNone/>
            </a:pPr>
            <a:endParaRPr lang="en-US" b="1" dirty="0"/>
          </a:p>
          <a:p>
            <a:pPr marL="914400" lvl="1" indent="-457200">
              <a:spcAft>
                <a:spcPts val="600"/>
              </a:spcAft>
              <a:buFont typeface="+mj-lt"/>
              <a:buAutoNum type="arabicPeriod" startAt="9"/>
            </a:pPr>
            <a:r>
              <a:rPr lang="en-US" altLang="en-US" dirty="0">
                <a:latin typeface="Calibri" panose="020F0502020204030204" pitchFamily="34" charset="0"/>
                <a:ea typeface="Calibri" panose="020F0502020204030204" pitchFamily="34" charset="0"/>
                <a:cs typeface="Times New Roman" panose="02020603050405020304" pitchFamily="18" charset="0"/>
              </a:rPr>
              <a:t>INCREASE/DECREASE METHODOLOGY: </a:t>
            </a:r>
            <a:r>
              <a:rPr lang="en-US" altLang="en-US"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Referred to the Budget Subcommittee</a:t>
            </a:r>
          </a:p>
          <a:p>
            <a:pPr marL="457200" lvl="1" indent="0">
              <a:spcAft>
                <a:spcPts val="600"/>
              </a:spcAft>
              <a:buNone/>
            </a:pPr>
            <a:endParaRPr lang="en-US" dirty="0">
              <a:latin typeface="Calibri" panose="020F0502020204030204" pitchFamily="34" charset="0"/>
              <a:cs typeface="Times New Roman" panose="02020603050405020304" pitchFamily="18" charset="0"/>
            </a:endParaRPr>
          </a:p>
          <a:p>
            <a:pPr marL="914400" lvl="1" indent="-457200">
              <a:spcAft>
                <a:spcPts val="600"/>
              </a:spcAft>
              <a:buFont typeface="+mj-lt"/>
              <a:buAutoNum type="arabicPeriod"/>
            </a:pPr>
            <a:endParaRPr lang="en-US" alt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55195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F817-646A-4C8D-BAA9-69C66DBC36F5}"/>
              </a:ext>
            </a:extLst>
          </p:cNvPr>
          <p:cNvSpPr>
            <a:spLocks noGrp="1"/>
          </p:cNvSpPr>
          <p:nvPr>
            <p:ph type="title"/>
          </p:nvPr>
        </p:nvSpPr>
        <p:spPr>
          <a:xfrm>
            <a:off x="276022" y="215720"/>
            <a:ext cx="11043557" cy="924832"/>
          </a:xfrm>
        </p:spPr>
        <p:txBody>
          <a:bodyPr/>
          <a:lstStyle/>
          <a:p>
            <a:r>
              <a:rPr lang="en-US" b="1" dirty="0"/>
              <a:t>1. Two-Way Communication: Recommendations</a:t>
            </a:r>
          </a:p>
        </p:txBody>
      </p:sp>
      <p:sp>
        <p:nvSpPr>
          <p:cNvPr id="3" name="Content Placeholder 2">
            <a:extLst>
              <a:ext uri="{FF2B5EF4-FFF2-40B4-BE49-F238E27FC236}">
                <a16:creationId xmlns:a16="http://schemas.microsoft.com/office/drawing/2014/main" id="{2149DCF1-F1AD-4879-9E6A-72FB8D1397B6}"/>
              </a:ext>
            </a:extLst>
          </p:cNvPr>
          <p:cNvSpPr>
            <a:spLocks noGrp="1"/>
          </p:cNvSpPr>
          <p:nvPr>
            <p:ph idx="1"/>
          </p:nvPr>
        </p:nvSpPr>
        <p:spPr>
          <a:xfrm>
            <a:off x="538843" y="1136565"/>
            <a:ext cx="10517917" cy="4692435"/>
          </a:xfrm>
        </p:spPr>
        <p:txBody>
          <a:bodyPr>
            <a:noAutofit/>
          </a:bodyPr>
          <a:lstStyle/>
          <a:p>
            <a:pPr>
              <a:lnSpc>
                <a:spcPct val="107000"/>
              </a:lnSpc>
              <a:spcBef>
                <a:spcPts val="0"/>
              </a:spcBef>
              <a:tabLst>
                <a:tab pos="457200" algn="l"/>
              </a:tabLst>
            </a:pPr>
            <a:r>
              <a:rPr lang="en-US" sz="4000" dirty="0"/>
              <a:t> Take specific steps to ensure there is thorough communication to and from the tribes to federal officials and to and from tribe to TIBC representatives. </a:t>
            </a:r>
          </a:p>
          <a:p>
            <a:pPr marL="1257300" lvl="2" indent="-342900">
              <a:lnSpc>
                <a:spcPct val="107000"/>
              </a:lnSpc>
              <a:spcBef>
                <a:spcPts val="0"/>
              </a:spcBef>
              <a:buFont typeface="Symbol" panose="05050102010706020507" pitchFamily="18" charset="2"/>
              <a:buChar char=""/>
              <a:tabLst>
                <a:tab pos="457200" algn="l"/>
              </a:tabLst>
            </a:pPr>
            <a:r>
              <a:rPr lang="en-US" sz="2800" dirty="0"/>
              <a:t>Communications protocol</a:t>
            </a:r>
          </a:p>
          <a:p>
            <a:pPr marL="1257300" lvl="2" indent="-342900">
              <a:lnSpc>
                <a:spcPct val="107000"/>
              </a:lnSpc>
              <a:spcBef>
                <a:spcPts val="0"/>
              </a:spcBef>
              <a:buFont typeface="Symbol" panose="05050102010706020507" pitchFamily="18" charset="2"/>
              <a:buChar char=""/>
              <a:tabLst>
                <a:tab pos="457200" algn="l"/>
              </a:tabLst>
            </a:pPr>
            <a:r>
              <a:rPr lang="en-US" sz="2800" dirty="0"/>
              <a:t>Website </a:t>
            </a:r>
          </a:p>
        </p:txBody>
      </p:sp>
      <p:pic>
        <p:nvPicPr>
          <p:cNvPr id="5" name="Picture 2" descr="Image result for national congress of american indians">
            <a:extLst>
              <a:ext uri="{FF2B5EF4-FFF2-40B4-BE49-F238E27FC236}">
                <a16:creationId xmlns:a16="http://schemas.microsoft.com/office/drawing/2014/main" id="{092C054C-EB8F-4D8E-8B48-7B60FED8D877}"/>
              </a:ext>
            </a:extLst>
          </p:cNvPr>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0736" y="5675605"/>
            <a:ext cx="1757426" cy="108407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81EA9DDD-1A57-44D6-862B-283F6E33D7AA}"/>
              </a:ext>
            </a:extLst>
          </p:cNvPr>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056760" y="5810680"/>
            <a:ext cx="984504" cy="939165"/>
          </a:xfrm>
          <a:prstGeom prst="rect">
            <a:avLst/>
          </a:prstGeom>
          <a:effectLst>
            <a:reflection endPos="0" dir="5400000" sy="-100000" algn="bl" rotWithShape="0"/>
          </a:effectLst>
        </p:spPr>
      </p:pic>
    </p:spTree>
    <p:extLst>
      <p:ext uri="{BB962C8B-B14F-4D97-AF65-F5344CB8AC3E}">
        <p14:creationId xmlns:p14="http://schemas.microsoft.com/office/powerpoint/2010/main" val="454388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Image result for national congress of american indians">
            <a:extLst>
              <a:ext uri="{FF2B5EF4-FFF2-40B4-BE49-F238E27FC236}">
                <a16:creationId xmlns:a16="http://schemas.microsoft.com/office/drawing/2014/main" id="{15F66442-523F-43D0-85E9-D480BBF28AA1}"/>
              </a:ext>
            </a:extLst>
          </p:cNvPr>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0736" y="5665773"/>
            <a:ext cx="1757426" cy="108407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3FB0E82-7C67-478A-9A1C-8085D04995B0}"/>
              </a:ext>
            </a:extLst>
          </p:cNvPr>
          <p:cNvSpPr>
            <a:spLocks noGrp="1"/>
          </p:cNvSpPr>
          <p:nvPr>
            <p:ph type="title"/>
          </p:nvPr>
        </p:nvSpPr>
        <p:spPr/>
        <p:txBody>
          <a:bodyPr/>
          <a:lstStyle/>
          <a:p>
            <a:r>
              <a:rPr lang="en-US" b="1" dirty="0"/>
              <a:t>2. Formulation Methodology &amp; Tribal Workload: Recommendations</a:t>
            </a:r>
          </a:p>
        </p:txBody>
      </p:sp>
      <p:sp>
        <p:nvSpPr>
          <p:cNvPr id="9" name="Content Placeholder 8">
            <a:extLst>
              <a:ext uri="{FF2B5EF4-FFF2-40B4-BE49-F238E27FC236}">
                <a16:creationId xmlns:a16="http://schemas.microsoft.com/office/drawing/2014/main" id="{A183E7FB-B77A-4658-B7BE-F876011CAB6C}"/>
              </a:ext>
            </a:extLst>
          </p:cNvPr>
          <p:cNvSpPr>
            <a:spLocks noGrp="1"/>
          </p:cNvSpPr>
          <p:nvPr>
            <p:ph idx="1"/>
          </p:nvPr>
        </p:nvSpPr>
        <p:spPr/>
        <p:txBody>
          <a:bodyPr>
            <a:normAutofit/>
          </a:bodyPr>
          <a:lstStyle/>
          <a:p>
            <a:pPr marL="0" indent="0">
              <a:lnSpc>
                <a:spcPct val="107000"/>
              </a:lnSpc>
              <a:spcAft>
                <a:spcPts val="800"/>
              </a:spcAft>
              <a:buNone/>
            </a:pPr>
            <a:r>
              <a:rPr lang="en-US" sz="3200" b="1" dirty="0">
                <a:latin typeface="Calibri" panose="020F0502020204030204" pitchFamily="34" charset="0"/>
                <a:ea typeface="Calibri" panose="020F0502020204030204" pitchFamily="34" charset="0"/>
                <a:cs typeface="Times New Roman" panose="02020603050405020304" pitchFamily="18" charset="0"/>
              </a:rPr>
              <a:t>Survey</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pPr>
            <a:r>
              <a:rPr lang="en-US"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Recommendation</a:t>
            </a:r>
            <a:r>
              <a:rPr lang="en-US" sz="3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continue to utilize the preferred program ranking tool process with the updates recommended in this section. The 2020 priority survey yielded largely positive feedback from the tribes. </a:t>
            </a:r>
          </a:p>
          <a:p>
            <a:pPr marL="285750" indent="-285750">
              <a:lnSpc>
                <a:spcPct val="107000"/>
              </a:lnSpc>
              <a:spcAft>
                <a:spcPts val="800"/>
              </a:spcAft>
            </a:pPr>
            <a:r>
              <a:rPr lang="en-US" sz="3200" dirty="0">
                <a:solidFill>
                  <a:srgbClr val="FF0000"/>
                </a:solidFill>
                <a:latin typeface="Calibri" panose="020F0502020204030204" pitchFamily="34" charset="0"/>
                <a:ea typeface="Calibri" panose="020F0502020204030204" pitchFamily="34" charset="0"/>
                <a:cs typeface="Times New Roman" panose="02020603050405020304" pitchFamily="18" charset="0"/>
              </a:rPr>
              <a:t>Reconfigure the survey to ensure that regional priorities don’t get lost in the national rollup. </a:t>
            </a:r>
          </a:p>
        </p:txBody>
      </p:sp>
      <p:sp>
        <p:nvSpPr>
          <p:cNvPr id="5" name="Rectangle 1">
            <a:extLst>
              <a:ext uri="{FF2B5EF4-FFF2-40B4-BE49-F238E27FC236}">
                <a16:creationId xmlns:a16="http://schemas.microsoft.com/office/drawing/2014/main" id="{8C2BF4EA-99D7-4C0C-8E95-D2F3723376EA}"/>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8" name="Picture 7">
            <a:extLst>
              <a:ext uri="{FF2B5EF4-FFF2-40B4-BE49-F238E27FC236}">
                <a16:creationId xmlns:a16="http://schemas.microsoft.com/office/drawing/2014/main" id="{38D656CB-FE89-4E85-A96E-114E77396B9E}"/>
              </a:ext>
            </a:extLst>
          </p:cNvPr>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056760" y="5810680"/>
            <a:ext cx="984504" cy="939165"/>
          </a:xfrm>
          <a:prstGeom prst="rect">
            <a:avLst/>
          </a:prstGeom>
          <a:effectLst>
            <a:reflection endPos="0" dir="5400000" sy="-100000" algn="bl" rotWithShape="0"/>
          </a:effectLst>
        </p:spPr>
      </p:pic>
    </p:spTree>
    <p:extLst>
      <p:ext uri="{BB962C8B-B14F-4D97-AF65-F5344CB8AC3E}">
        <p14:creationId xmlns:p14="http://schemas.microsoft.com/office/powerpoint/2010/main" val="2434527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B9DBB-BF28-45DD-A681-2876B1204DF8}"/>
              </a:ext>
            </a:extLst>
          </p:cNvPr>
          <p:cNvSpPr>
            <a:spLocks noGrp="1"/>
          </p:cNvSpPr>
          <p:nvPr>
            <p:ph type="title"/>
          </p:nvPr>
        </p:nvSpPr>
        <p:spPr>
          <a:xfrm>
            <a:off x="838200" y="257126"/>
            <a:ext cx="10515600" cy="1325563"/>
          </a:xfrm>
        </p:spPr>
        <p:txBody>
          <a:bodyPr/>
          <a:lstStyle/>
          <a:p>
            <a:r>
              <a:rPr lang="en-US" b="1" dirty="0"/>
              <a:t>3. Buy-in &amp; Participation: Recommendations</a:t>
            </a:r>
            <a:endParaRPr lang="en-US" dirty="0"/>
          </a:p>
        </p:txBody>
      </p:sp>
      <p:sp>
        <p:nvSpPr>
          <p:cNvPr id="10" name="Content Placeholder 9">
            <a:extLst>
              <a:ext uri="{FF2B5EF4-FFF2-40B4-BE49-F238E27FC236}">
                <a16:creationId xmlns:a16="http://schemas.microsoft.com/office/drawing/2014/main" id="{75B1F4EF-F503-48D9-8DA7-6C03CFCD6080}"/>
              </a:ext>
            </a:extLst>
          </p:cNvPr>
          <p:cNvSpPr>
            <a:spLocks noGrp="1"/>
          </p:cNvSpPr>
          <p:nvPr>
            <p:ph idx="1"/>
          </p:nvPr>
        </p:nvSpPr>
        <p:spPr>
          <a:xfrm>
            <a:off x="838200" y="1825625"/>
            <a:ext cx="10515600" cy="4112467"/>
          </a:xfrm>
        </p:spPr>
        <p:txBody>
          <a:bodyPr>
            <a:normAutofit/>
          </a:bodyPr>
          <a:lstStyle/>
          <a:p>
            <a:pPr marL="0" indent="0">
              <a:lnSpc>
                <a:spcPct val="100000"/>
              </a:lnSpc>
              <a:spcBef>
                <a:spcPts val="0"/>
              </a:spcBef>
              <a:spcAft>
                <a:spcPts val="800"/>
              </a:spcAft>
              <a:buNone/>
            </a:pPr>
            <a:r>
              <a:rPr lang="en-US" sz="3200" b="1" dirty="0">
                <a:latin typeface="Calibri" panose="020F0502020204030204" pitchFamily="34" charset="0"/>
                <a:ea typeface="Calibri" panose="020F0502020204030204" pitchFamily="34" charset="0"/>
                <a:cs typeface="Times New Roman" panose="02020603050405020304" pitchFamily="18" charset="0"/>
              </a:rPr>
              <a:t>Valuing the Process</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0"/>
              </a:spcBef>
              <a:spcAft>
                <a:spcPts val="800"/>
              </a:spcAft>
            </a:pPr>
            <a:r>
              <a:rPr lang="en-US" sz="3200" b="1" dirty="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Need to ensure that all TIBC members value the formulation process by updating TIBC protocol. </a:t>
            </a:r>
          </a:p>
          <a:p>
            <a:pPr>
              <a:lnSpc>
                <a:spcPct val="100000"/>
              </a:lnSpc>
              <a:spcBef>
                <a:spcPts val="0"/>
              </a:spcBef>
              <a:spcAft>
                <a:spcPts val="800"/>
              </a:spcAft>
            </a:pPr>
            <a:r>
              <a:rPr lang="en-US" sz="3200" dirty="0">
                <a:latin typeface="Calibri" panose="020F0502020204030204" pitchFamily="34" charset="0"/>
                <a:ea typeface="Calibri" panose="020F0502020204030204" pitchFamily="34" charset="0"/>
                <a:cs typeface="Times New Roman" panose="02020603050405020304" pitchFamily="18" charset="0"/>
              </a:rPr>
              <a:t>Reduce the number of meetings and streamline and reformat the remaining meetings. </a:t>
            </a:r>
            <a:endParaRPr lang="en-US" sz="3200" b="1" dirty="0">
              <a:solidFill>
                <a:srgbClr val="FF0000"/>
              </a:solidFill>
            </a:endParaRPr>
          </a:p>
        </p:txBody>
      </p:sp>
      <p:pic>
        <p:nvPicPr>
          <p:cNvPr id="6" name="Picture 2" descr="Image result for national congress of american indians">
            <a:extLst>
              <a:ext uri="{FF2B5EF4-FFF2-40B4-BE49-F238E27FC236}">
                <a16:creationId xmlns:a16="http://schemas.microsoft.com/office/drawing/2014/main" id="{36089810-32B4-4E06-91FA-DA08D613E62B}"/>
              </a:ext>
            </a:extLst>
          </p:cNvPr>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0736" y="5665773"/>
            <a:ext cx="1757426" cy="108407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B99BF3BB-265D-4C3C-9BEE-B9F0DBCD7DE5}"/>
              </a:ext>
            </a:extLst>
          </p:cNvPr>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056760" y="5810680"/>
            <a:ext cx="984504" cy="939165"/>
          </a:xfrm>
          <a:prstGeom prst="rect">
            <a:avLst/>
          </a:prstGeom>
          <a:effectLst>
            <a:reflection endPos="0" dir="5400000" sy="-100000" algn="bl" rotWithShape="0"/>
          </a:effectLst>
        </p:spPr>
      </p:pic>
    </p:spTree>
    <p:extLst>
      <p:ext uri="{BB962C8B-B14F-4D97-AF65-F5344CB8AC3E}">
        <p14:creationId xmlns:p14="http://schemas.microsoft.com/office/powerpoint/2010/main" val="3584790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B9DBB-BF28-45DD-A681-2876B1204DF8}"/>
              </a:ext>
            </a:extLst>
          </p:cNvPr>
          <p:cNvSpPr>
            <a:spLocks noGrp="1"/>
          </p:cNvSpPr>
          <p:nvPr>
            <p:ph type="title"/>
          </p:nvPr>
        </p:nvSpPr>
        <p:spPr>
          <a:xfrm>
            <a:off x="838200" y="428654"/>
            <a:ext cx="10515600" cy="890699"/>
          </a:xfrm>
        </p:spPr>
        <p:txBody>
          <a:bodyPr/>
          <a:lstStyle/>
          <a:p>
            <a:r>
              <a:rPr lang="en-US" b="1" dirty="0"/>
              <a:t>3. Buy-in &amp; Participation: Recommendations</a:t>
            </a:r>
            <a:endParaRPr lang="en-US" dirty="0"/>
          </a:p>
        </p:txBody>
      </p:sp>
      <p:sp>
        <p:nvSpPr>
          <p:cNvPr id="10" name="Content Placeholder 9">
            <a:extLst>
              <a:ext uri="{FF2B5EF4-FFF2-40B4-BE49-F238E27FC236}">
                <a16:creationId xmlns:a16="http://schemas.microsoft.com/office/drawing/2014/main" id="{75B1F4EF-F503-48D9-8DA7-6C03CFCD6080}"/>
              </a:ext>
            </a:extLst>
          </p:cNvPr>
          <p:cNvSpPr>
            <a:spLocks noGrp="1"/>
          </p:cNvSpPr>
          <p:nvPr>
            <p:ph idx="1"/>
          </p:nvPr>
        </p:nvSpPr>
        <p:spPr>
          <a:xfrm>
            <a:off x="838200" y="1528762"/>
            <a:ext cx="10515600" cy="4900583"/>
          </a:xfrm>
        </p:spPr>
        <p:txBody>
          <a:bodyPr>
            <a:normAutofit/>
          </a:bodyPr>
          <a:lstStyle/>
          <a:p>
            <a:pPr marL="0" indent="0">
              <a:lnSpc>
                <a:spcPct val="100000"/>
              </a:lnSpc>
              <a:spcBef>
                <a:spcPts val="0"/>
              </a:spcBef>
              <a:buNone/>
            </a:pPr>
            <a:r>
              <a:rPr lang="en-US" sz="3200" b="1" dirty="0"/>
              <a:t>Protocol Changes to ensure: </a:t>
            </a:r>
          </a:p>
          <a:p>
            <a:pPr lvl="1">
              <a:lnSpc>
                <a:spcPct val="100000"/>
              </a:lnSpc>
              <a:spcBef>
                <a:spcPts val="0"/>
              </a:spcBef>
            </a:pPr>
            <a:r>
              <a:rPr lang="en-US" sz="3200" dirty="0"/>
              <a:t>Streamlined communication within the TIBC body</a:t>
            </a:r>
          </a:p>
          <a:p>
            <a:pPr lvl="1">
              <a:lnSpc>
                <a:spcPct val="100000"/>
              </a:lnSpc>
              <a:spcBef>
                <a:spcPts val="0"/>
              </a:spcBef>
            </a:pPr>
            <a:r>
              <a:rPr lang="en-US" sz="3200" dirty="0"/>
              <a:t>Efficient and effective meetings that serve the goals of TIBC Tribal Reps</a:t>
            </a:r>
          </a:p>
          <a:p>
            <a:pPr lvl="1">
              <a:lnSpc>
                <a:spcPct val="100000"/>
              </a:lnSpc>
              <a:spcBef>
                <a:spcPts val="0"/>
              </a:spcBef>
            </a:pPr>
            <a:r>
              <a:rPr lang="en-US" sz="3200" dirty="0"/>
              <a:t>Clear roles and responsibilities around the S/Cs and the full body</a:t>
            </a:r>
          </a:p>
          <a:p>
            <a:pPr lvl="1">
              <a:lnSpc>
                <a:spcPct val="100000"/>
              </a:lnSpc>
              <a:spcBef>
                <a:spcPts val="0"/>
              </a:spcBef>
            </a:pPr>
            <a:r>
              <a:rPr lang="en-US" sz="3200" dirty="0"/>
              <a:t>Transparent selection process for TIBC reps</a:t>
            </a:r>
          </a:p>
          <a:p>
            <a:pPr lvl="1">
              <a:lnSpc>
                <a:spcPct val="107000"/>
              </a:lnSpc>
              <a:spcAft>
                <a:spcPts val="800"/>
              </a:spcAft>
            </a:pPr>
            <a:r>
              <a:rPr lang="en-US" sz="3200" dirty="0"/>
              <a:t>More transparency from federal partners </a:t>
            </a:r>
          </a:p>
        </p:txBody>
      </p:sp>
      <p:pic>
        <p:nvPicPr>
          <p:cNvPr id="6" name="Picture 2" descr="Image result for national congress of american indians">
            <a:extLst>
              <a:ext uri="{FF2B5EF4-FFF2-40B4-BE49-F238E27FC236}">
                <a16:creationId xmlns:a16="http://schemas.microsoft.com/office/drawing/2014/main" id="{36089810-32B4-4E06-91FA-DA08D613E62B}"/>
              </a:ext>
            </a:extLst>
          </p:cNvPr>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0736" y="5665773"/>
            <a:ext cx="1757426" cy="108407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B99BF3BB-265D-4C3C-9BEE-B9F0DBCD7DE5}"/>
              </a:ext>
            </a:extLst>
          </p:cNvPr>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056760" y="5810680"/>
            <a:ext cx="984504" cy="939165"/>
          </a:xfrm>
          <a:prstGeom prst="rect">
            <a:avLst/>
          </a:prstGeom>
          <a:effectLst>
            <a:reflection endPos="0" dir="5400000" sy="-100000" algn="bl" rotWithShape="0"/>
          </a:effectLst>
        </p:spPr>
      </p:pic>
    </p:spTree>
    <p:extLst>
      <p:ext uri="{BB962C8B-B14F-4D97-AF65-F5344CB8AC3E}">
        <p14:creationId xmlns:p14="http://schemas.microsoft.com/office/powerpoint/2010/main" val="4087150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B9DBB-BF28-45DD-A681-2876B1204DF8}"/>
              </a:ext>
            </a:extLst>
          </p:cNvPr>
          <p:cNvSpPr>
            <a:spLocks noGrp="1"/>
          </p:cNvSpPr>
          <p:nvPr>
            <p:ph type="title"/>
          </p:nvPr>
        </p:nvSpPr>
        <p:spPr/>
        <p:txBody>
          <a:bodyPr/>
          <a:lstStyle/>
          <a:p>
            <a:r>
              <a:rPr lang="en-US" b="1" dirty="0"/>
              <a:t>4. TIBC Protocol &amp; Management:     Recommendations</a:t>
            </a:r>
            <a:endParaRPr lang="en-US" dirty="0"/>
          </a:p>
        </p:txBody>
      </p:sp>
      <p:sp>
        <p:nvSpPr>
          <p:cNvPr id="10" name="Content Placeholder 9">
            <a:extLst>
              <a:ext uri="{FF2B5EF4-FFF2-40B4-BE49-F238E27FC236}">
                <a16:creationId xmlns:a16="http://schemas.microsoft.com/office/drawing/2014/main" id="{75B1F4EF-F503-48D9-8DA7-6C03CFCD6080}"/>
              </a:ext>
            </a:extLst>
          </p:cNvPr>
          <p:cNvSpPr>
            <a:spLocks noGrp="1"/>
          </p:cNvSpPr>
          <p:nvPr>
            <p:ph idx="1"/>
          </p:nvPr>
        </p:nvSpPr>
        <p:spPr>
          <a:xfrm>
            <a:off x="838200" y="1825625"/>
            <a:ext cx="9648825" cy="4403725"/>
          </a:xfrm>
        </p:spPr>
        <p:txBody>
          <a:bodyPr>
            <a:normAutofit fontScale="92500"/>
          </a:bodyPr>
          <a:lstStyle/>
          <a:p>
            <a:pPr marL="0" indent="0">
              <a:lnSpc>
                <a:spcPct val="120000"/>
              </a:lnSpc>
              <a:spcBef>
                <a:spcPts val="0"/>
              </a:spcBef>
              <a:buNone/>
            </a:pPr>
            <a:r>
              <a:rPr lang="en-US" sz="3600" b="1" dirty="0">
                <a:latin typeface="Calibri" panose="020F0502020204030204" pitchFamily="34" charset="0"/>
                <a:ea typeface="Calibri" panose="020F0502020204030204" pitchFamily="34" charset="0"/>
                <a:cs typeface="Times New Roman" panose="02020603050405020304" pitchFamily="18" charset="0"/>
              </a:rPr>
              <a:t>Proper Onboarding &amp; Support for Meetings and Subcommittees</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pPr>
            <a:r>
              <a:rPr lang="en-US" sz="3600" dirty="0">
                <a:latin typeface="Calibri" panose="020F0502020204030204" pitchFamily="34" charset="0"/>
                <a:ea typeface="Calibri" panose="020F0502020204030204" pitchFamily="34" charset="0"/>
                <a:cs typeface="Times New Roman" panose="02020603050405020304" pitchFamily="18" charset="0"/>
              </a:rPr>
              <a:t>Onboarding training sessions, in-person and webinar</a:t>
            </a:r>
          </a:p>
          <a:p>
            <a:pPr>
              <a:lnSpc>
                <a:spcPct val="120000"/>
              </a:lnSpc>
              <a:spcBef>
                <a:spcPts val="0"/>
              </a:spcBef>
            </a:pPr>
            <a:r>
              <a:rPr lang="en-US" sz="3600" dirty="0">
                <a:latin typeface="Calibri" panose="020F0502020204030204" pitchFamily="34" charset="0"/>
                <a:ea typeface="Calibri" panose="020F0502020204030204" pitchFamily="34" charset="0"/>
                <a:cs typeface="Times New Roman" panose="02020603050405020304" pitchFamily="18" charset="0"/>
              </a:rPr>
              <a:t>Technical support staff designated for subcommittees </a:t>
            </a:r>
          </a:p>
          <a:p>
            <a:pPr>
              <a:lnSpc>
                <a:spcPct val="120000"/>
              </a:lnSpc>
              <a:spcBef>
                <a:spcPts val="0"/>
              </a:spcBef>
            </a:pPr>
            <a:r>
              <a:rPr lang="en-US" sz="3600" dirty="0">
                <a:latin typeface="Calibri" panose="020F0502020204030204" pitchFamily="34" charset="0"/>
                <a:ea typeface="Calibri" panose="020F0502020204030204" pitchFamily="34" charset="0"/>
                <a:cs typeface="Times New Roman" panose="02020603050405020304" pitchFamily="18" charset="0"/>
              </a:rPr>
              <a:t>Identification of coordination gaps that currently exist </a:t>
            </a:r>
          </a:p>
          <a:p>
            <a:pPr>
              <a:lnSpc>
                <a:spcPct val="107000"/>
              </a:lnSpc>
              <a:spcAft>
                <a:spcPts val="800"/>
              </a:spcAft>
            </a:pPr>
            <a:endParaRPr lang="en-US" sz="36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2" descr="Image result for national congress of american indians">
            <a:extLst>
              <a:ext uri="{FF2B5EF4-FFF2-40B4-BE49-F238E27FC236}">
                <a16:creationId xmlns:a16="http://schemas.microsoft.com/office/drawing/2014/main" id="{36089810-32B4-4E06-91FA-DA08D613E62B}"/>
              </a:ext>
            </a:extLst>
          </p:cNvPr>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0736" y="5665773"/>
            <a:ext cx="1757426" cy="108407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B99BF3BB-265D-4C3C-9BEE-B9F0DBCD7DE5}"/>
              </a:ext>
            </a:extLst>
          </p:cNvPr>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056760" y="5810680"/>
            <a:ext cx="984504" cy="939165"/>
          </a:xfrm>
          <a:prstGeom prst="rect">
            <a:avLst/>
          </a:prstGeom>
          <a:effectLst>
            <a:reflection endPos="0" dir="5400000" sy="-100000" algn="bl" rotWithShape="0"/>
          </a:effectLst>
        </p:spPr>
      </p:pic>
    </p:spTree>
    <p:extLst>
      <p:ext uri="{BB962C8B-B14F-4D97-AF65-F5344CB8AC3E}">
        <p14:creationId xmlns:p14="http://schemas.microsoft.com/office/powerpoint/2010/main" val="12015426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16713</TotalTime>
  <Words>1553</Words>
  <Application>Microsoft Office PowerPoint</Application>
  <PresentationFormat>Widescreen</PresentationFormat>
  <Paragraphs>138</Paragraphs>
  <Slides>15</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Symbol</vt:lpstr>
      <vt:lpstr>Office Theme</vt:lpstr>
      <vt:lpstr>TIBC Budget Formulation Improvement Project   </vt:lpstr>
      <vt:lpstr>Background</vt:lpstr>
      <vt:lpstr>Methodology</vt:lpstr>
      <vt:lpstr>Budget Workgroup Recommendations</vt:lpstr>
      <vt:lpstr>1. Two-Way Communication: Recommendations</vt:lpstr>
      <vt:lpstr>2. Formulation Methodology &amp; Tribal Workload: Recommendations</vt:lpstr>
      <vt:lpstr>3. Buy-in &amp; Participation: Recommendations</vt:lpstr>
      <vt:lpstr>3. Buy-in &amp; Participation: Recommendations</vt:lpstr>
      <vt:lpstr>4. TIBC Protocol &amp; Management:     Recommendations</vt:lpstr>
      <vt:lpstr>5. Comprehensiveness of Budget Exercise: Recommendations</vt:lpstr>
      <vt:lpstr>6. Impact of TIBC’s Recommendations: Recommendations</vt:lpstr>
      <vt:lpstr>PROCESS CHANGE OPTION 1</vt:lpstr>
      <vt:lpstr>PowerPoint Presentation</vt:lpstr>
      <vt:lpstr>PROCESS CHANGE OPTION 2</vt:lpstr>
      <vt:lpstr>Current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TIBC Budget Formulation Improvement Project Preliminary Recommendations</dc:title>
  <dc:creator>Raina Thiele</dc:creator>
  <cp:lastModifiedBy>Raina Thiele</cp:lastModifiedBy>
  <cp:revision>105</cp:revision>
  <dcterms:created xsi:type="dcterms:W3CDTF">2018-05-17T00:45:28Z</dcterms:created>
  <dcterms:modified xsi:type="dcterms:W3CDTF">2019-04-23T20:07:20Z</dcterms:modified>
</cp:coreProperties>
</file>