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tiff" ContentType="image/tif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8.xml" ContentType="application/vnd.openxmlformats-officedocument.presentationml.slideMaster+xml"/>
  <Override PartName="/ppt/slideMasters/slideMaster9.xml" ContentType="application/vnd.openxmlformats-officedocument.presentationml.slideMaster+xml"/>
  <Override PartName="/ppt/slideMasters/slideMaster10.xml" ContentType="application/vnd.openxmlformats-officedocument.presentationml.slideMaster+xml"/>
  <Override PartName="/ppt/slideMasters/slideMaster11.xml" ContentType="application/vnd.openxmlformats-officedocument.presentationml.slideMaster+xml"/>
  <Override PartName="/ppt/slideMasters/slideMaster12.xml" ContentType="application/vnd.openxmlformats-officedocument.presentationml.slideMaster+xml"/>
  <Override PartName="/ppt/slideMasters/slideMaster13.xml" ContentType="application/vnd.openxmlformats-officedocument.presentationml.slideMaster+xml"/>
  <Override PartName="/ppt/slideMasters/slideMaster14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theme/theme4.xml" ContentType="application/vnd.openxmlformats-officedocument.theme+xml"/>
  <Override PartName="/ppt/theme/theme5.xml" ContentType="application/vnd.openxmlformats-officedocument.theme+xml"/>
  <Override PartName="/ppt/theme/theme6.xml" ContentType="application/vnd.openxmlformats-officedocument.theme+xml"/>
  <Override PartName="/ppt/theme/theme7.xml" ContentType="application/vnd.openxmlformats-officedocument.theme+xml"/>
  <Override PartName="/ppt/theme/theme8.xml" ContentType="application/vnd.openxmlformats-officedocument.theme+xml"/>
  <Override PartName="/ppt/theme/theme9.xml" ContentType="application/vnd.openxmlformats-officedocument.theme+xml"/>
  <Override PartName="/ppt/theme/theme10.xml" ContentType="application/vnd.openxmlformats-officedocument.theme+xml"/>
  <Override PartName="/ppt/theme/theme11.xml" ContentType="application/vnd.openxmlformats-officedocument.theme+xml"/>
  <Override PartName="/ppt/theme/theme12.xml" ContentType="application/vnd.openxmlformats-officedocument.theme+xml"/>
  <Override PartName="/ppt/theme/theme13.xml" ContentType="application/vnd.openxmlformats-officedocument.theme+xml"/>
  <Override PartName="/ppt/theme/theme14.xml" ContentType="application/vnd.openxmlformats-officedocument.theme+xml"/>
  <Override PartName="/ppt/theme/theme15.xml" ContentType="application/vnd.openxmlformats-officedocument.theme+xml"/>
  <Override PartName="/ppt/theme/theme16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>
  <p:sldMasterIdLst>
    <p:sldMasterId id="2147483648" r:id="rId1"/>
    <p:sldMasterId id="2147483675" r:id="rId2"/>
    <p:sldMasterId id="2147483683" r:id="rId3"/>
    <p:sldMasterId id="2147483685" r:id="rId4"/>
    <p:sldMasterId id="2147483687" r:id="rId5"/>
    <p:sldMasterId id="2147483689" r:id="rId6"/>
    <p:sldMasterId id="2147483691" r:id="rId7"/>
    <p:sldMasterId id="2147483693" r:id="rId8"/>
    <p:sldMasterId id="2147483695" r:id="rId9"/>
    <p:sldMasterId id="2147483697" r:id="rId10"/>
    <p:sldMasterId id="2147483699" r:id="rId11"/>
    <p:sldMasterId id="2147483701" r:id="rId12"/>
    <p:sldMasterId id="2147483703" r:id="rId13"/>
    <p:sldMasterId id="2147483705" r:id="rId14"/>
  </p:sldMasterIdLst>
  <p:notesMasterIdLst>
    <p:notesMasterId r:id="rId21"/>
  </p:notesMasterIdLst>
  <p:handoutMasterIdLst>
    <p:handoutMasterId r:id="rId22"/>
  </p:handoutMasterIdLst>
  <p:sldIdLst>
    <p:sldId id="634" r:id="rId15"/>
    <p:sldId id="680" r:id="rId16"/>
    <p:sldId id="738" r:id="rId17"/>
    <p:sldId id="741" r:id="rId18"/>
    <p:sldId id="742" r:id="rId19"/>
    <p:sldId id="739" r:id="rId20"/>
  </p:sldIdLst>
  <p:sldSz cx="12192000" cy="6858000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7CEC3F28-F153-4E52-9DB0-9ED82D5C0E93}">
          <p14:sldIdLst>
            <p14:sldId id="634"/>
            <p14:sldId id="680"/>
            <p14:sldId id="738"/>
            <p14:sldId id="741"/>
            <p14:sldId id="742"/>
            <p14:sldId id="739"/>
          </p14:sldIdLst>
        </p14:section>
      </p14:sectionLst>
    </p:ext>
    <p:ext uri="{EFAFB233-063F-42B5-8137-9DF3F51BA10A}">
      <p15:sldGuideLst xmlns:p15="http://schemas.microsoft.com/office/powerpoint/2012/main">
        <p15:guide id="1" pos="3840" userDrawn="1">
          <p15:clr>
            <a:srgbClr val="A4A3A4"/>
          </p15:clr>
        </p15:guide>
        <p15:guide id="2" orient="horz" pos="216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2" name="Author" initials="A" lastIdx="0" clrIdx="1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1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EB344D84-9AFB-497E-A393-DC336BA19D2E}" styleName="Medium Style 3 - Accent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75DCB02-9BB8-47FD-8907-85C794F793BA}" styleName="Themed Style 1 - Acc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35662" autoAdjust="0"/>
    <p:restoredTop sz="65938" autoAdjust="0"/>
  </p:normalViewPr>
  <p:slideViewPr>
    <p:cSldViewPr snapToGrid="0">
      <p:cViewPr varScale="1">
        <p:scale>
          <a:sx n="45" d="100"/>
          <a:sy n="45" d="100"/>
        </p:scale>
        <p:origin x="858" y="30"/>
      </p:cViewPr>
      <p:guideLst>
        <p:guide pos="3840"/>
        <p:guide orient="horz" pos="2160"/>
      </p:guideLst>
    </p:cSldViewPr>
  </p:slideViewPr>
  <p:outlineViewPr>
    <p:cViewPr>
      <p:scale>
        <a:sx n="33" d="100"/>
        <a:sy n="33" d="100"/>
      </p:scale>
      <p:origin x="0" y="-30053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-5568"/>
    </p:cViewPr>
  </p:sorterViewPr>
  <p:notesViewPr>
    <p:cSldViewPr snapToGrid="0">
      <p:cViewPr varScale="1">
        <p:scale>
          <a:sx n="55" d="100"/>
          <a:sy n="55" d="100"/>
        </p:scale>
        <p:origin x="2850" y="7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Master" Target="slideMasters/slideMaster8.xml"/><Relationship Id="rId13" Type="http://schemas.openxmlformats.org/officeDocument/2006/relationships/slideMaster" Target="slideMasters/slideMaster13.xml"/><Relationship Id="rId18" Type="http://schemas.openxmlformats.org/officeDocument/2006/relationships/slide" Target="slides/slide4.xml"/><Relationship Id="rId26" Type="http://schemas.openxmlformats.org/officeDocument/2006/relationships/theme" Target="theme/theme1.xml"/><Relationship Id="rId3" Type="http://schemas.openxmlformats.org/officeDocument/2006/relationships/slideMaster" Target="slideMasters/slideMaster3.xml"/><Relationship Id="rId21" Type="http://schemas.openxmlformats.org/officeDocument/2006/relationships/notesMaster" Target="notesMasters/notesMaster1.xml"/><Relationship Id="rId7" Type="http://schemas.openxmlformats.org/officeDocument/2006/relationships/slideMaster" Target="slideMasters/slideMaster7.xml"/><Relationship Id="rId12" Type="http://schemas.openxmlformats.org/officeDocument/2006/relationships/slideMaster" Target="slideMasters/slideMaster12.xml"/><Relationship Id="rId17" Type="http://schemas.openxmlformats.org/officeDocument/2006/relationships/slide" Target="slides/slide3.xml"/><Relationship Id="rId25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2.xml"/><Relationship Id="rId20" Type="http://schemas.openxmlformats.org/officeDocument/2006/relationships/slide" Target="slides/slide6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Master" Target="slideMasters/slideMaster11.xml"/><Relationship Id="rId24" Type="http://schemas.openxmlformats.org/officeDocument/2006/relationships/presProps" Target="presProps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1.xml"/><Relationship Id="rId23" Type="http://schemas.openxmlformats.org/officeDocument/2006/relationships/commentAuthors" Target="commentAuthors.xml"/><Relationship Id="rId10" Type="http://schemas.openxmlformats.org/officeDocument/2006/relationships/slideMaster" Target="slideMasters/slideMaster10.xml"/><Relationship Id="rId19" Type="http://schemas.openxmlformats.org/officeDocument/2006/relationships/slide" Target="slides/slide5.xml"/><Relationship Id="rId4" Type="http://schemas.openxmlformats.org/officeDocument/2006/relationships/slideMaster" Target="slideMasters/slideMaster4.xml"/><Relationship Id="rId9" Type="http://schemas.openxmlformats.org/officeDocument/2006/relationships/slideMaster" Target="slideMasters/slideMaster9.xml"/><Relationship Id="rId14" Type="http://schemas.openxmlformats.org/officeDocument/2006/relationships/slideMaster" Target="slideMasters/slideMaster14.xml"/><Relationship Id="rId22" Type="http://schemas.openxmlformats.org/officeDocument/2006/relationships/handoutMaster" Target="handoutMasters/handoutMaster1.xml"/><Relationship Id="rId27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5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734" y="5"/>
            <a:ext cx="3038145" cy="465743"/>
          </a:xfrm>
          <a:prstGeom prst="rect">
            <a:avLst/>
          </a:prstGeom>
        </p:spPr>
        <p:txBody>
          <a:bodyPr vert="horz" lIns="88078" tIns="44041" rIns="88078" bIns="44041" rtlCol="0"/>
          <a:lstStyle>
            <a:lvl1pPr algn="r">
              <a:defRPr sz="1200"/>
            </a:lvl1pPr>
          </a:lstStyle>
          <a:p>
            <a:fld id="{E41EBDD3-3A95-446E-8041-853C1046DB04}" type="datetimeFigureOut">
              <a:rPr lang="en-US" smtClean="0"/>
              <a:t>7/15/2019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5" y="8830658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734" y="8830658"/>
            <a:ext cx="3038145" cy="465742"/>
          </a:xfrm>
          <a:prstGeom prst="rect">
            <a:avLst/>
          </a:prstGeom>
        </p:spPr>
        <p:txBody>
          <a:bodyPr vert="horz" lIns="88078" tIns="44041" rIns="88078" bIns="44041" rtlCol="0" anchor="b"/>
          <a:lstStyle>
            <a:lvl1pPr algn="r">
              <a:defRPr sz="1200"/>
            </a:lvl1pPr>
          </a:lstStyle>
          <a:p>
            <a:fld id="{84D54382-FFA4-4D28-AE2D-D3BC2FF58EE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9167539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1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1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1"/>
            <a:ext cx="3037840" cy="466434"/>
          </a:xfrm>
          <a:prstGeom prst="rect">
            <a:avLst/>
          </a:prstGeom>
        </p:spPr>
        <p:txBody>
          <a:bodyPr vert="horz" lIns="93084" tIns="46542" rIns="93084" bIns="46542" rtlCol="0"/>
          <a:lstStyle>
            <a:lvl1pPr algn="r">
              <a:defRPr sz="1300"/>
            </a:lvl1pPr>
          </a:lstStyle>
          <a:p>
            <a:fld id="{E8BAE669-D304-4EFE-BF01-FEEDBFDDC509}" type="datetimeFigureOut">
              <a:rPr lang="en-US" smtClean="0"/>
              <a:t>7/15/2019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53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084" tIns="46542" rIns="93084" bIns="46542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2" y="4473896"/>
            <a:ext cx="5608320" cy="3660458"/>
          </a:xfrm>
          <a:prstGeom prst="rect">
            <a:avLst/>
          </a:prstGeom>
        </p:spPr>
        <p:txBody>
          <a:bodyPr vert="horz" lIns="93084" tIns="46542" rIns="93084" bIns="46542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77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l">
              <a:defRPr sz="13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77"/>
            <a:ext cx="3037840" cy="466433"/>
          </a:xfrm>
          <a:prstGeom prst="rect">
            <a:avLst/>
          </a:prstGeom>
        </p:spPr>
        <p:txBody>
          <a:bodyPr vert="horz" lIns="93084" tIns="46542" rIns="93084" bIns="46542" rtlCol="0" anchor="b"/>
          <a:lstStyle>
            <a:lvl1pPr algn="r">
              <a:defRPr sz="1300"/>
            </a:lvl1pPr>
          </a:lstStyle>
          <a:p>
            <a:fld id="{BE0D2784-3195-4080-9B24-1409FF6CF391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08266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34C40A3-C388-4F58-B771-A78873EB76C1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726767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17550" y="4733440"/>
            <a:ext cx="5608320" cy="4305051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9087386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8975" y="33813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77705" y="3637072"/>
            <a:ext cx="5515610" cy="3614827"/>
          </a:xfrm>
        </p:spPr>
        <p:txBody>
          <a:bodyPr/>
          <a:lstStyle/>
          <a:p>
            <a:pPr marL="0" indent="0">
              <a:buFont typeface="Arial" panose="020B0604020202020204" pitchFamily="34" charset="0"/>
              <a:buNone/>
            </a:pPr>
            <a:endParaRPr lang="en-US" sz="1800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5059383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defTabSz="927659">
              <a:defRPr/>
            </a:pPr>
            <a:fld id="{70F8E536-381C-49DA-B51B-F692AA943430}" type="slidenum">
              <a:rPr lang="en-US" sz="1200">
                <a:solidFill>
                  <a:prstClr val="black"/>
                </a:solidFill>
                <a:latin typeface="Calibri" panose="020F0502020204030204"/>
              </a:rPr>
              <a:pPr defTabSz="927659">
                <a:defRPr/>
              </a:pPr>
              <a:t>6</a:t>
            </a:fld>
            <a:endParaRPr lang="en-US" sz="1200" dirty="0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262297870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0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FB02CD-3A66-4544-813E-838285707622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 marL="0"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A0D3FF-7A19-463D-9E53-77094835EAD0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113E31D-E2AB-40D1-8B51-AFA5AFEF393A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E3AAB0-25DA-4B53-A234-3384D107D27B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79" y="1845734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5B7AB2-ED70-4A37-9559-C5A937534D20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3782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E26C103-3AA3-4896-95A0-67332F8CE9EE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11F325-86DA-45D5-A719-7D293C5A64B7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40CD948-7EF4-484F-BEFB-6A478E814A36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3F4E37B9-9730-41A4-817A-329E8F51440A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264" cy="822960"/>
          </a:xfrm>
        </p:spPr>
        <p:txBody>
          <a:bodyPr lIns="91440" tIns="0" rIns="9144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blipFill>
            <a:blip r:embed="rId2"/>
            <a:stretch>
              <a:fillRect/>
            </a:stretch>
          </a:blipFill>
        </p:spPr>
        <p:txBody>
          <a:bodyPr lIns="457200" tIns="457200" anchor="t"/>
          <a:lstStyle>
            <a:lvl1pPr marL="0" indent="0">
              <a:buNone/>
              <a:defRPr sz="3200">
                <a:solidFill>
                  <a:schemeClr val="bg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3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6A37BA2-B956-4D9B-AE7B-C3E27FA46E9E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60D7DD-8B4C-4938-A41D-EE5DBC0815DC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4778"/>
            <a:ext cx="2628900" cy="5757421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4778"/>
            <a:ext cx="7734300" cy="5757422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1D28FF-C6C9-497F-BB3E-1104F5A29A34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>
            <a:spLocks noChangeArrowheads="1"/>
          </p:cNvSpPr>
          <p:nvPr/>
        </p:nvSpPr>
        <p:spPr bwMode="gray">
          <a:xfrm>
            <a:off x="772584" y="1066800"/>
            <a:ext cx="10684933" cy="4545013"/>
          </a:xfrm>
          <a:prstGeom prst="rect">
            <a:avLst/>
          </a:prstGeom>
          <a:solidFill>
            <a:schemeClr val="bg1"/>
          </a:solidFill>
          <a:ln w="12700" algn="ctr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lIns="90000" tIns="90000" rIns="90000" bIns="90000" anchor="ctr"/>
          <a:lstStyle/>
          <a:p>
            <a:pPr marL="119063" indent="-119063"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GB" sz="1100" b="1" dirty="0">
              <a:solidFill>
                <a:srgbClr val="000000"/>
              </a:solidFill>
              <a:cs typeface="Arial" charset="0"/>
            </a:endParaRPr>
          </a:p>
        </p:txBody>
      </p:sp>
      <p:sp>
        <p:nvSpPr>
          <p:cNvPr id="3020804" name="Rectangle 4"/>
          <p:cNvSpPr>
            <a:spLocks noGrp="1" noChangeArrowheads="1"/>
          </p:cNvSpPr>
          <p:nvPr>
            <p:ph type="ctrTitle" sz="quarter"/>
          </p:nvPr>
        </p:nvSpPr>
        <p:spPr>
          <a:xfrm>
            <a:off x="1189893" y="2804350"/>
            <a:ext cx="8788400" cy="326243"/>
          </a:xfrm>
        </p:spPr>
        <p:txBody>
          <a:bodyPr/>
          <a:lstStyle>
            <a:lvl1pPr>
              <a:spcBef>
                <a:spcPct val="100000"/>
              </a:spcBef>
              <a:buClr>
                <a:schemeClr val="tx2"/>
              </a:buClr>
              <a:buSzPct val="85000"/>
              <a:buFont typeface="Wingdings" pitchFamily="2" charset="2"/>
              <a:buNone/>
              <a:defRPr sz="2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020805" name="Rectangle 5"/>
          <p:cNvSpPr>
            <a:spLocks noGrp="1" noChangeArrowheads="1"/>
          </p:cNvSpPr>
          <p:nvPr>
            <p:ph type="subTitle" sz="quarter" idx="1"/>
          </p:nvPr>
        </p:nvSpPr>
        <p:spPr>
          <a:xfrm>
            <a:off x="1189894" y="3402013"/>
            <a:ext cx="8776677" cy="768350"/>
          </a:xfrm>
        </p:spPr>
        <p:txBody>
          <a:bodyPr/>
          <a:lstStyle>
            <a:lvl1pPr marL="0" indent="0">
              <a:spcBef>
                <a:spcPct val="15000"/>
              </a:spcBef>
              <a:buClrTx/>
              <a:buFont typeface="Wingdings 2" pitchFamily="18" charset="2"/>
              <a:buNone/>
              <a:defRPr sz="1600" b="1"/>
            </a:lvl1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" name="TextBox 1"/>
          <p:cNvSpPr txBox="1"/>
          <p:nvPr userDrawn="1"/>
        </p:nvSpPr>
        <p:spPr>
          <a:xfrm>
            <a:off x="3657600" y="61518"/>
            <a:ext cx="67056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defTabSz="914400"/>
            <a:r>
              <a:rPr lang="en-US" sz="2800" b="1" dirty="0" smtClean="0">
                <a:solidFill>
                  <a:srgbClr val="C00000"/>
                </a:solidFill>
              </a:rPr>
              <a:t>DRAFT</a:t>
            </a:r>
            <a:endParaRPr lang="en-US" sz="2800" b="1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587677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4751954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5" name="Line 42"/>
          <p:cNvSpPr>
            <a:spLocks noChangeShapeType="1"/>
          </p:cNvSpPr>
          <p:nvPr userDrawn="1"/>
        </p:nvSpPr>
        <p:spPr bwMode="gray">
          <a:xfrm>
            <a:off x="529167" y="773111"/>
            <a:ext cx="11150600" cy="2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2307298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37135653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Title &amp; sub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8"/>
          <p:cNvSpPr>
            <a:spLocks noGrp="1"/>
          </p:cNvSpPr>
          <p:nvPr>
            <p:ph type="body" sz="quarter" idx="13" hasCustomPrompt="1"/>
          </p:nvPr>
        </p:nvSpPr>
        <p:spPr>
          <a:xfrm>
            <a:off x="487680" y="782621"/>
            <a:ext cx="11216640" cy="757255"/>
          </a:xfrm>
        </p:spPr>
        <p:txBody>
          <a:bodyPr>
            <a:noAutofit/>
          </a:bodyPr>
          <a:lstStyle>
            <a:lvl1pPr marL="0" indent="0">
              <a:buNone/>
              <a:defRPr sz="2000" b="0">
                <a:solidFill>
                  <a:srgbClr val="575757"/>
                </a:solidFill>
              </a:defRPr>
            </a:lvl1pPr>
          </a:lstStyle>
          <a:p>
            <a:pPr lvl="0"/>
            <a:r>
              <a:rPr lang="en-US" dirty="0" smtClean="0"/>
              <a:t>Click to add subtitle</a:t>
            </a:r>
          </a:p>
        </p:txBody>
      </p:sp>
      <p:sp>
        <p:nvSpPr>
          <p:cNvPr id="14" name="Title Placeholder 1"/>
          <p:cNvSpPr>
            <a:spLocks noGrp="1"/>
          </p:cNvSpPr>
          <p:nvPr>
            <p:ph type="title" hasCustomPrompt="1"/>
          </p:nvPr>
        </p:nvSpPr>
        <p:spPr>
          <a:xfrm>
            <a:off x="487680" y="295683"/>
            <a:ext cx="11216640" cy="469492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>
              <a:defRPr/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4" name="Line 42"/>
          <p:cNvSpPr>
            <a:spLocks noChangeShapeType="1"/>
          </p:cNvSpPr>
          <p:nvPr userDrawn="1"/>
        </p:nvSpPr>
        <p:spPr bwMode="gray">
          <a:xfrm flipV="1">
            <a:off x="508000" y="782619"/>
            <a:ext cx="11181504" cy="23830"/>
          </a:xfrm>
          <a:prstGeom prst="line">
            <a:avLst/>
          </a:prstGeom>
          <a:noFill/>
          <a:ln w="19050">
            <a:solidFill>
              <a:schemeClr val="accent1"/>
            </a:solidFill>
            <a:round/>
            <a:headEnd/>
            <a:tailEnd/>
          </a:ln>
          <a:effectLst/>
        </p:spPr>
        <p:txBody>
          <a:bodyPr wrap="none" anchor="ctr"/>
          <a:lstStyle/>
          <a:p>
            <a:pPr defTabSz="914400" eaLnBrk="0" fontAlgn="base" hangingPunct="0">
              <a:spcBef>
                <a:spcPct val="50000"/>
              </a:spcBef>
              <a:spcAft>
                <a:spcPct val="0"/>
              </a:spcAft>
              <a:defRPr/>
            </a:pPr>
            <a:endParaRPr lang="en-US" sz="1200" dirty="0">
              <a:solidFill>
                <a:srgbClr val="000000"/>
              </a:solidFill>
              <a:cs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95724739"/>
      </p:ext>
    </p:extLst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7" Type="http://schemas.openxmlformats.org/officeDocument/2006/relationships/image" Target="../media/image2.png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theme" Target="../theme/theme2.xml"/><Relationship Id="rId5" Type="http://schemas.openxmlformats.org/officeDocument/2006/relationships/slideLayout" Target="../slideLayouts/slideLayout16.xml"/><Relationship Id="rId4" Type="http://schemas.openxmlformats.org/officeDocument/2006/relationships/slideLayout" Target="../slideLayouts/slideLayout15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3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4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5.xml"/></Relationships>
</file>

<file path=ppt/slideMasters/_rels/slideMaster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6.xml"/></Relationships>
</file>

<file path=ppt/slideMasters/_rels/slideMaster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7.xml"/></Relationships>
</file>

<file path=ppt/slideMasters/_rels/slideMaster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8.xml"/></Relationships>
</file>

<file path=ppt/slideMasters/_rels/slideMaster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9.xml"/></Relationships>
</file>

<file path=ppt/slideMasters/_rels/slideMaster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0.xml"/></Relationships>
</file>

<file path=ppt/slideMasters/_rels/slideMaster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1.xml"/></Relationships>
</file>

<file path=ppt/slideMasters/_rels/slideMaster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2.xml"/></Relationships>
</file>

<file path=ppt/slideMasters/_rels/slideMaster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3.xml"/></Relationships>
</file>

<file path=ppt/slideMasters/_rels/slideMaster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tiff"/><Relationship Id="rId2" Type="http://schemas.openxmlformats.org/officeDocument/2006/relationships/image" Target="../media/image3.png"/><Relationship Id="rId1" Type="http://schemas.openxmlformats.org/officeDocument/2006/relationships/theme" Target="../theme/theme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0" y="6334316"/>
            <a:ext cx="12192001" cy="6599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fld id="{DF8BFF27-43B1-4AF1-B6F0-A8924BBB5B45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6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sldNum="0"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 bwMode="gray"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gray">
          <a:xfrm>
            <a:off x="529167" y="479425"/>
            <a:ext cx="11150600" cy="2936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  <a:spAutoFit/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gray">
          <a:xfrm>
            <a:off x="512234" y="1123951"/>
            <a:ext cx="11167533" cy="51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  <a:p>
            <a:pPr lvl="3"/>
            <a:endParaRPr lang="en-US" smtClean="0"/>
          </a:p>
        </p:txBody>
      </p:sp>
      <p:pic>
        <p:nvPicPr>
          <p:cNvPr id="5" name="Picture 3" descr="image003"/>
          <p:cNvPicPr>
            <a:picLocks noChangeAspect="1" noChangeArrowheads="1"/>
          </p:cNvPicPr>
          <p:nvPr userDrawn="1"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3200" y="6022145"/>
            <a:ext cx="988157" cy="7411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Slide Number Placeholder 9"/>
          <p:cNvSpPr>
            <a:spLocks/>
          </p:cNvSpPr>
          <p:nvPr userDrawn="1"/>
        </p:nvSpPr>
        <p:spPr bwMode="gray">
          <a:xfrm>
            <a:off x="363259" y="6514386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  <p:sp>
        <p:nvSpPr>
          <p:cNvPr id="8" name="Slide Number Placeholder 9"/>
          <p:cNvSpPr>
            <a:spLocks/>
          </p:cNvSpPr>
          <p:nvPr userDrawn="1"/>
        </p:nvSpPr>
        <p:spPr bwMode="gray">
          <a:xfrm>
            <a:off x="11293771" y="6590313"/>
            <a:ext cx="357716" cy="138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 anchor="b">
            <a:spAutoFit/>
          </a:bodyPr>
          <a:lstStyle/>
          <a:p>
            <a:pPr defTabSz="914400" fontAlgn="base">
              <a:spcBef>
                <a:spcPct val="0"/>
              </a:spcBef>
              <a:spcAft>
                <a:spcPct val="0"/>
              </a:spcAft>
            </a:pPr>
            <a:fld id="{86C77FDF-45C5-4665-AAEE-45520AE6BEA9}" type="slidenum">
              <a:rPr lang="en-US" sz="900" b="1">
                <a:solidFill>
                  <a:srgbClr val="002776"/>
                </a:solidFill>
                <a:cs typeface="Arial" pitchFamily="34" charset="0"/>
              </a:rPr>
              <a:pPr defTabSz="914400"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en-US" sz="900" b="1" dirty="0">
              <a:solidFill>
                <a:srgbClr val="002776"/>
              </a:solidFill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1752537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6" r:id="rId1"/>
    <p:sldLayoutId id="2147483677" r:id="rId2"/>
    <p:sldLayoutId id="2147483678" r:id="rId3"/>
    <p:sldLayoutId id="2147483679" r:id="rId4"/>
    <p:sldLayoutId id="2147483680" r:id="rId5"/>
  </p:sldLayoutIdLst>
  <p:timing>
    <p:tnLst>
      <p:par>
        <p:cTn id="1" dur="indefinite" restart="never" nodeType="tmRoot"/>
      </p:par>
    </p:tnLst>
  </p:timing>
  <p:hf hdr="0" dt="0"/>
  <p:txStyles>
    <p:titleStyle>
      <a:lvl1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2pPr>
      <a:lvl3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3pPr>
      <a:lvl4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4pPr>
      <a:lvl5pPr algn="l" rtl="0" eaLnBrk="0" fontAlgn="base" hangingPunct="0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5pPr>
      <a:lvl6pPr marL="4572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6pPr>
      <a:lvl7pPr marL="9144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7pPr>
      <a:lvl8pPr marL="13716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8pPr>
      <a:lvl9pPr marL="1828800" algn="l" rtl="0" fontAlgn="base">
        <a:lnSpc>
          <a:spcPct val="106000"/>
        </a:lnSpc>
        <a:spcBef>
          <a:spcPct val="0"/>
        </a:spcBef>
        <a:spcAft>
          <a:spcPct val="0"/>
        </a:spcAft>
        <a:defRPr b="1">
          <a:solidFill>
            <a:schemeClr val="tx1"/>
          </a:solidFill>
          <a:latin typeface="Arial" pitchFamily="34" charset="0"/>
        </a:defRPr>
      </a:lvl9pPr>
    </p:titleStyle>
    <p:bodyStyle>
      <a:lvl1pPr marL="177800" indent="-177800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Wingdings 2" pitchFamily="18" charset="2"/>
        <a:buChar char="¡"/>
        <a:defRPr sz="1400">
          <a:solidFill>
            <a:schemeClr val="tx1"/>
          </a:solidFill>
          <a:latin typeface="+mn-lt"/>
          <a:ea typeface="+mn-ea"/>
          <a:cs typeface="+mn-cs"/>
        </a:defRPr>
      </a:lvl1pPr>
      <a:lvl2pPr marL="628650" indent="-177800" algn="l" rtl="0" eaLnBrk="0" fontAlgn="base" hangingPunct="0">
        <a:lnSpc>
          <a:spcPct val="106000"/>
        </a:lnSpc>
        <a:spcBef>
          <a:spcPct val="8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2pPr>
      <a:lvl3pPr marL="1060450" indent="-180975" algn="l" rtl="0" eaLnBrk="0" fontAlgn="base" hangingPunct="0">
        <a:lnSpc>
          <a:spcPct val="106000"/>
        </a:lnSpc>
        <a:spcBef>
          <a:spcPct val="4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3pPr>
      <a:lvl4pPr marL="1589088" indent="-195263" algn="l" rtl="0" eaLnBrk="0" fontAlgn="base" hangingPunct="0">
        <a:lnSpc>
          <a:spcPct val="110000"/>
        </a:lnSpc>
        <a:spcBef>
          <a:spcPct val="20000"/>
        </a:spcBef>
        <a:spcAft>
          <a:spcPct val="0"/>
        </a:spcAft>
        <a:buClr>
          <a:schemeClr val="tx1"/>
        </a:buClr>
        <a:buFont typeface="Arial" charset="0"/>
        <a:buChar char="–"/>
        <a:defRPr sz="1200">
          <a:solidFill>
            <a:schemeClr val="tx1"/>
          </a:solidFill>
          <a:latin typeface="+mn-lt"/>
        </a:defRPr>
      </a:lvl4pPr>
      <a:lvl5pPr marL="2005013" indent="-236538" algn="l" rtl="0" eaLnBrk="0" fontAlgn="base" hangingPunct="0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5pPr>
      <a:lvl6pPr marL="24622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6pPr>
      <a:lvl7pPr marL="29194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7pPr>
      <a:lvl8pPr marL="33766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8pPr>
      <a:lvl9pPr marL="3833813" indent="-236538" algn="l" rtl="0" fontAlgn="base">
        <a:spcBef>
          <a:spcPct val="20000"/>
        </a:spcBef>
        <a:spcAft>
          <a:spcPct val="0"/>
        </a:spcAft>
        <a:buClr>
          <a:schemeClr val="tx1"/>
        </a:buClr>
        <a:buFont typeface="Wingdings" pitchFamily="2" charset="2"/>
        <a:buChar char="§"/>
        <a:defRPr sz="12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3110396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4561891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777232093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9031942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5716865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4061803335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9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45705363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0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62785028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614613850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173394926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20918804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1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 userDrawn="1"/>
        </p:nvSpPr>
        <p:spPr>
          <a:xfrm>
            <a:off x="0" y="6477000"/>
            <a:ext cx="12192000" cy="381000"/>
          </a:xfrm>
          <a:prstGeom prst="rect">
            <a:avLst/>
          </a:prstGeom>
          <a:solidFill>
            <a:srgbClr val="0F4D7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04B6B27-3024-4CD3-BA8E-D463DF4E7EE3}" type="datetime1">
              <a:rPr lang="en-US" smtClean="0"/>
              <a:t>7/15/2019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492875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4928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1F62DB-D77C-4BBE-B8CC-9D3A1579A0DE}" type="slidenum">
              <a:rPr lang="en-US" smtClean="0"/>
              <a:t>‹#›</a:t>
            </a:fld>
            <a:endParaRPr lang="en-US" dirty="0"/>
          </a:p>
        </p:txBody>
      </p:sp>
      <p:cxnSp>
        <p:nvCxnSpPr>
          <p:cNvPr id="11" name="Straight Connector 10"/>
          <p:cNvCxnSpPr/>
          <p:nvPr/>
        </p:nvCxnSpPr>
        <p:spPr>
          <a:xfrm flipV="1">
            <a:off x="838200" y="6355805"/>
            <a:ext cx="9525000" cy="545"/>
          </a:xfrm>
          <a:prstGeom prst="line">
            <a:avLst/>
          </a:prstGeom>
          <a:ln w="19050">
            <a:solidFill>
              <a:srgbClr val="80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39400" y="5987704"/>
            <a:ext cx="1463111" cy="401863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" y="5769866"/>
            <a:ext cx="707136" cy="707134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996607817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4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00051" y="350520"/>
            <a:ext cx="10933611" cy="3566160"/>
          </a:xfrm>
        </p:spPr>
        <p:txBody>
          <a:bodyPr>
            <a:normAutofit/>
          </a:bodyPr>
          <a:lstStyle/>
          <a:p>
            <a:r>
              <a:rPr lang="en-US" sz="6600" b="1" dirty="0" smtClean="0">
                <a:solidFill>
                  <a:schemeClr val="tx1"/>
                </a:solidFill>
              </a:rPr>
              <a:t/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tx1"/>
                </a:solidFill>
              </a:rPr>
              <a:t>Indian Health Service</a:t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tx1"/>
                </a:solidFill>
              </a:rPr>
              <a:t>Office </a:t>
            </a:r>
            <a:r>
              <a:rPr lang="en-US" sz="6600" b="1" dirty="0">
                <a:solidFill>
                  <a:schemeClr val="tx1"/>
                </a:solidFill>
              </a:rPr>
              <a:t>of Tribal </a:t>
            </a:r>
            <a:r>
              <a:rPr lang="en-US" sz="6600" b="1" dirty="0" smtClean="0">
                <a:solidFill>
                  <a:schemeClr val="tx1"/>
                </a:solidFill>
              </a:rPr>
              <a:t>Self-Governance</a:t>
            </a:r>
            <a:br>
              <a:rPr lang="en-US" sz="6600" b="1" dirty="0" smtClean="0">
                <a:solidFill>
                  <a:schemeClr val="tx1"/>
                </a:solidFill>
              </a:rPr>
            </a:br>
            <a:r>
              <a:rPr lang="en-US" sz="6600" b="1" dirty="0" smtClean="0">
                <a:solidFill>
                  <a:schemeClr val="accent1"/>
                </a:solidFill>
              </a:rPr>
              <a:t>Update</a:t>
            </a:r>
            <a:endParaRPr lang="en-US" sz="6600" dirty="0">
              <a:solidFill>
                <a:schemeClr val="accent1"/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30220"/>
            <a:ext cx="10058400" cy="1907080"/>
          </a:xfrm>
        </p:spPr>
        <p:txBody>
          <a:bodyPr>
            <a:normAutofit fontScale="85000" lnSpcReduction="20000"/>
          </a:bodyPr>
          <a:lstStyle/>
          <a:p>
            <a:pPr>
              <a:lnSpc>
                <a:spcPct val="100000"/>
              </a:lnSpc>
              <a:spcAft>
                <a:spcPts val="1200"/>
              </a:spcAft>
            </a:pPr>
            <a:r>
              <a:rPr lang="en-US" sz="2800" dirty="0" smtClean="0">
                <a:solidFill>
                  <a:schemeClr val="tx1"/>
                </a:solidFill>
              </a:rPr>
              <a:t>July 15, 2019</a:t>
            </a:r>
            <a:r>
              <a:rPr lang="en-US" sz="2800" dirty="0">
                <a:solidFill>
                  <a:schemeClr val="tx1"/>
                </a:solidFill>
              </a:rPr>
              <a:t/>
            </a:r>
            <a:br>
              <a:rPr lang="en-US" sz="2800" dirty="0">
                <a:solidFill>
                  <a:schemeClr val="tx1"/>
                </a:solidFill>
              </a:rPr>
            </a:br>
            <a:r>
              <a:rPr lang="en-US" sz="2800" dirty="0" smtClean="0">
                <a:solidFill>
                  <a:schemeClr val="tx1"/>
                </a:solidFill>
              </a:rPr>
              <a:t>Tribal Self-Governance </a:t>
            </a:r>
            <a:br>
              <a:rPr lang="en-US" sz="2800" dirty="0" smtClean="0">
                <a:solidFill>
                  <a:schemeClr val="tx1"/>
                </a:solidFill>
              </a:rPr>
            </a:br>
            <a:r>
              <a:rPr lang="en-US" sz="2800" dirty="0" smtClean="0">
                <a:solidFill>
                  <a:schemeClr val="tx1"/>
                </a:solidFill>
              </a:rPr>
              <a:t>Advisory Committee Meeting</a:t>
            </a:r>
          </a:p>
          <a:p>
            <a:pPr>
              <a:lnSpc>
                <a:spcPct val="100000"/>
              </a:lnSpc>
              <a:spcAft>
                <a:spcPts val="1200"/>
              </a:spcAft>
            </a:pPr>
            <a:r>
              <a:rPr lang="en-US" sz="2800" dirty="0" smtClean="0">
                <a:solidFill>
                  <a:schemeClr val="tx1"/>
                </a:solidFill>
              </a:rPr>
              <a:t>Jennifer Cooper </a:t>
            </a:r>
            <a:br>
              <a:rPr lang="en-US" sz="2800" dirty="0" smtClean="0">
                <a:solidFill>
                  <a:schemeClr val="tx1"/>
                </a:solidFill>
              </a:rPr>
            </a:br>
            <a:r>
              <a:rPr lang="en-US" sz="2800" dirty="0" smtClean="0">
                <a:solidFill>
                  <a:schemeClr val="tx1"/>
                </a:solidFill>
              </a:rPr>
              <a:t>Director, Office of Tribal Self-Governance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143478" y="4479115"/>
            <a:ext cx="1750176" cy="174080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01075" y="4467367"/>
            <a:ext cx="1842403" cy="17642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61660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41400" y="368301"/>
            <a:ext cx="10058400" cy="1193800"/>
          </a:xfrm>
        </p:spPr>
        <p:txBody>
          <a:bodyPr>
            <a:normAutofit/>
          </a:bodyPr>
          <a:lstStyle/>
          <a:p>
            <a:r>
              <a:rPr lang="en-US" sz="4400" b="1" dirty="0" smtClean="0">
                <a:solidFill>
                  <a:schemeClr val="tx1"/>
                </a:solidFill>
              </a:rPr>
              <a:t>IHS Tribal Self-Governance Program Snapshot</a:t>
            </a:r>
            <a:endParaRPr lang="en-US" sz="4400" b="1" dirty="0">
              <a:solidFill>
                <a:schemeClr val="tx1"/>
              </a:solidFill>
            </a:endParaRPr>
          </a:p>
        </p:txBody>
      </p:sp>
      <p:sp>
        <p:nvSpPr>
          <p:cNvPr id="5" name="Content Placeholder 4"/>
          <p:cNvSpPr>
            <a:spLocks noGrp="1"/>
          </p:cNvSpPr>
          <p:nvPr>
            <p:ph sz="half" idx="1"/>
          </p:nvPr>
        </p:nvSpPr>
        <p:spPr>
          <a:xfrm>
            <a:off x="952500" y="2073066"/>
            <a:ext cx="4325659" cy="3511970"/>
          </a:xfrm>
        </p:spPr>
        <p:txBody>
          <a:bodyPr>
            <a:normAutofit fontScale="77500" lnSpcReduction="20000"/>
          </a:bodyPr>
          <a:lstStyle/>
          <a:p>
            <a:pPr marL="0" indent="0" algn="ctr">
              <a:buNone/>
            </a:pPr>
            <a:r>
              <a:rPr lang="en-US" sz="4000" b="1" u="sng" dirty="0" smtClean="0"/>
              <a:t>New Tribe – June 1</a:t>
            </a:r>
            <a:r>
              <a:rPr lang="en-US" sz="3600" b="1" dirty="0" smtClean="0"/>
              <a:t/>
            </a:r>
            <a:br>
              <a:rPr lang="en-US" sz="3600" b="1" dirty="0" smtClean="0"/>
            </a:br>
            <a:endParaRPr lang="en-US" sz="3600" b="1" dirty="0"/>
          </a:p>
          <a:p>
            <a:pPr algn="ctr">
              <a:buFont typeface="Wingdings" panose="05000000000000000000" pitchFamily="2" charset="2"/>
              <a:buChar char="v"/>
            </a:pPr>
            <a:r>
              <a:rPr lang="en-US" sz="4200" dirty="0" smtClean="0"/>
              <a:t> </a:t>
            </a:r>
            <a:r>
              <a:rPr lang="en-US" sz="4200" b="1" dirty="0" smtClean="0"/>
              <a:t>Iowa Tribe of Kansas and Nebraska</a:t>
            </a:r>
          </a:p>
          <a:p>
            <a:pPr marL="201168" lvl="1" indent="0" algn="ctr">
              <a:buNone/>
            </a:pPr>
            <a:r>
              <a:rPr lang="en-US" sz="4000" dirty="0" smtClean="0"/>
              <a:t>(Oklahoma City Area)</a:t>
            </a:r>
            <a:br>
              <a:rPr lang="en-US" sz="4000" dirty="0" smtClean="0"/>
            </a:br>
            <a:r>
              <a:rPr lang="en-US" sz="4000" dirty="0" smtClean="0"/>
              <a:t> </a:t>
            </a:r>
            <a:endParaRPr lang="en-US" sz="4000" dirty="0"/>
          </a:p>
          <a:p>
            <a:pPr marL="201168" lvl="1" indent="0">
              <a:buNone/>
            </a:pPr>
            <a:r>
              <a:rPr lang="en-US" sz="3300" dirty="0" smtClean="0"/>
              <a:t>Location: </a:t>
            </a:r>
            <a:br>
              <a:rPr lang="en-US" sz="3300" dirty="0" smtClean="0"/>
            </a:br>
            <a:r>
              <a:rPr lang="en-US" sz="3300" dirty="0" smtClean="0"/>
              <a:t>White Cloud Health Center White Cloud, Kansas </a:t>
            </a:r>
          </a:p>
          <a:p>
            <a:endParaRPr lang="en-US" dirty="0"/>
          </a:p>
        </p:txBody>
      </p:sp>
      <p:sp>
        <p:nvSpPr>
          <p:cNvPr id="6" name="Content Placeholder 5"/>
          <p:cNvSpPr>
            <a:spLocks noGrp="1"/>
          </p:cNvSpPr>
          <p:nvPr>
            <p:ph sz="half" idx="2"/>
          </p:nvPr>
        </p:nvSpPr>
        <p:spPr>
          <a:xfrm>
            <a:off x="6070600" y="2126832"/>
            <a:ext cx="5511800" cy="3511970"/>
          </a:xfrm>
        </p:spPr>
        <p:txBody>
          <a:bodyPr anchor="t">
            <a:normAutofit fontScale="77500" lnSpcReduction="20000"/>
          </a:bodyPr>
          <a:lstStyle/>
          <a:p>
            <a:pPr marL="0" indent="0" algn="ctr">
              <a:buNone/>
            </a:pPr>
            <a:r>
              <a:rPr lang="en-US" sz="4000" b="1" u="sng" dirty="0" smtClean="0"/>
              <a:t>Total</a:t>
            </a:r>
            <a:r>
              <a:rPr lang="en-US" sz="4000" u="sng" dirty="0" smtClean="0"/>
              <a:t> </a:t>
            </a:r>
            <a:endParaRPr lang="en-US" sz="1600" b="1" dirty="0" smtClean="0"/>
          </a:p>
          <a:p>
            <a:pPr marL="91438" indent="-91438" defTabSz="914377">
              <a:lnSpc>
                <a:spcPct val="12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4300" dirty="0" smtClean="0">
                <a:solidFill>
                  <a:schemeClr val="tx1"/>
                </a:solidFill>
              </a:rPr>
              <a:t> </a:t>
            </a:r>
            <a:r>
              <a:rPr lang="en-US" sz="4300" b="1" dirty="0" smtClean="0">
                <a:solidFill>
                  <a:schemeClr val="tx1"/>
                </a:solidFill>
              </a:rPr>
              <a:t>104 </a:t>
            </a:r>
            <a:r>
              <a:rPr lang="en-US" sz="4300" b="1" dirty="0">
                <a:solidFill>
                  <a:schemeClr val="tx1"/>
                </a:solidFill>
              </a:rPr>
              <a:t>Compacts </a:t>
            </a:r>
            <a:r>
              <a:rPr lang="en-US" sz="4300" dirty="0">
                <a:solidFill>
                  <a:schemeClr val="tx1"/>
                </a:solidFill>
              </a:rPr>
              <a:t>and </a:t>
            </a:r>
            <a:br>
              <a:rPr lang="en-US" sz="4300" dirty="0">
                <a:solidFill>
                  <a:schemeClr val="tx1"/>
                </a:solidFill>
              </a:rPr>
            </a:br>
            <a:r>
              <a:rPr lang="en-US" sz="4300" dirty="0">
                <a:solidFill>
                  <a:schemeClr val="tx1"/>
                </a:solidFill>
              </a:rPr>
              <a:t> </a:t>
            </a:r>
            <a:r>
              <a:rPr lang="en-US" sz="4300" dirty="0" smtClean="0">
                <a:solidFill>
                  <a:schemeClr val="tx1"/>
                </a:solidFill>
              </a:rPr>
              <a:t> </a:t>
            </a:r>
            <a:r>
              <a:rPr lang="en-US" sz="4300" b="1" dirty="0" smtClean="0">
                <a:solidFill>
                  <a:schemeClr val="tx1"/>
                </a:solidFill>
              </a:rPr>
              <a:t>130 </a:t>
            </a:r>
            <a:r>
              <a:rPr lang="en-US" sz="4300" b="1" dirty="0">
                <a:solidFill>
                  <a:schemeClr val="tx1"/>
                </a:solidFill>
              </a:rPr>
              <a:t>Funding Agreements</a:t>
            </a:r>
          </a:p>
          <a:p>
            <a:pPr marL="91438" indent="-91438" defTabSz="914377">
              <a:lnSpc>
                <a:spcPct val="12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4200" dirty="0" smtClean="0">
                <a:solidFill>
                  <a:schemeClr val="tx1"/>
                </a:solidFill>
              </a:rPr>
              <a:t> Over </a:t>
            </a:r>
            <a:r>
              <a:rPr lang="en-US" sz="4200" b="1" dirty="0">
                <a:solidFill>
                  <a:schemeClr val="tx1"/>
                </a:solidFill>
              </a:rPr>
              <a:t>$2.3 billion </a:t>
            </a:r>
            <a:r>
              <a:rPr lang="en-US" sz="4200" dirty="0">
                <a:solidFill>
                  <a:schemeClr val="tx1"/>
                </a:solidFill>
              </a:rPr>
              <a:t>transfer</a:t>
            </a:r>
          </a:p>
          <a:p>
            <a:pPr marL="91438" indent="-91438" defTabSz="914377">
              <a:lnSpc>
                <a:spcPct val="12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4200" dirty="0">
                <a:solidFill>
                  <a:schemeClr val="tx1"/>
                </a:solidFill>
                <a:sym typeface="Wingdings" panose="05000000000000000000" pitchFamily="2" charset="2"/>
              </a:rPr>
              <a:t> </a:t>
            </a:r>
            <a:r>
              <a:rPr lang="en-US" sz="4200" dirty="0" smtClean="0">
                <a:solidFill>
                  <a:schemeClr val="tx1"/>
                </a:solidFill>
                <a:sym typeface="Wingdings" panose="05000000000000000000" pitchFamily="2" charset="2"/>
              </a:rPr>
              <a:t>Over </a:t>
            </a:r>
            <a:r>
              <a:rPr lang="en-US" sz="4200" b="1" dirty="0" smtClean="0">
                <a:solidFill>
                  <a:schemeClr val="tx1"/>
                </a:solidFill>
                <a:sym typeface="Wingdings" panose="05000000000000000000" pitchFamily="2" charset="2"/>
              </a:rPr>
              <a:t>375 </a:t>
            </a:r>
            <a:r>
              <a:rPr lang="en-US" sz="4200" b="1" dirty="0">
                <a:solidFill>
                  <a:schemeClr val="tx1"/>
                </a:solidFill>
              </a:rPr>
              <a:t>Tribes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63286" y="6445668"/>
            <a:ext cx="1080951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2: Quality, Obj. 2.2: Provide</a:t>
            </a:r>
            <a:r>
              <a:rPr kumimoji="0" lang="en-US" sz="1600" b="0" i="0" u="none" strike="noStrike" kern="1200" cap="none" spc="0" normalizeH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care to better meet the health care needs of AI/AN communities</a:t>
            </a:r>
            <a:endParaRPr kumimoji="0" lang="en-US" sz="16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8083643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286604"/>
            <a:ext cx="10058400" cy="1293718"/>
          </a:xfrm>
        </p:spPr>
        <p:txBody>
          <a:bodyPr>
            <a:normAutofit/>
          </a:bodyPr>
          <a:lstStyle/>
          <a:p>
            <a:r>
              <a:rPr lang="en-US" b="1" dirty="0"/>
              <a:t>Top OTSG Priorities for FY 19 - Quarter </a:t>
            </a:r>
            <a:r>
              <a:rPr lang="en-US" b="1" dirty="0" smtClean="0"/>
              <a:t>4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97280" y="1845734"/>
            <a:ext cx="10058400" cy="4435796"/>
          </a:xfrm>
        </p:spPr>
        <p:txBody>
          <a:bodyPr>
            <a:normAutofit fontScale="25000" lnSpcReduction="20000"/>
          </a:bodyPr>
          <a:lstStyle/>
          <a:p>
            <a:pPr marL="0" indent="0">
              <a:lnSpc>
                <a:spcPct val="120000"/>
              </a:lnSpc>
              <a:buNone/>
            </a:pPr>
            <a:r>
              <a:rPr lang="en-US" sz="8000" i="1" dirty="0" smtClean="0"/>
              <a:t>Priority 1 - Goal 1: Objective 1.1: Recruit, develop, and retain a dedicated, competent, and caring workforce</a:t>
            </a:r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4400" dirty="0" smtClean="0"/>
              <a:t> </a:t>
            </a:r>
            <a:r>
              <a:rPr lang="en-US" sz="14400" b="1" dirty="0" smtClean="0"/>
              <a:t>Recruit </a:t>
            </a:r>
            <a:r>
              <a:rPr lang="en-US" sz="14400" b="1" dirty="0"/>
              <a:t>and fill OTSG </a:t>
            </a:r>
            <a:r>
              <a:rPr lang="en-US" sz="14400" b="1" dirty="0" smtClean="0"/>
              <a:t>vacancies</a:t>
            </a:r>
            <a:endParaRPr lang="en-US" sz="14400" b="1" dirty="0"/>
          </a:p>
          <a:p>
            <a:pPr lvl="2">
              <a:lnSpc>
                <a:spcPct val="120000"/>
              </a:lnSpc>
              <a:buFont typeface="Arial" panose="020B0604020202020204" pitchFamily="34" charset="0"/>
              <a:buChar char="•"/>
            </a:pPr>
            <a:r>
              <a:rPr lang="en-US" sz="10400" dirty="0" smtClean="0"/>
              <a:t>Vice: 2 Financial Analysts (GS 13-14), 1 Staff Assistant (GS 9-11)</a:t>
            </a:r>
          </a:p>
          <a:p>
            <a:pPr marL="384048" lvl="2" indent="0">
              <a:lnSpc>
                <a:spcPct val="120000"/>
              </a:lnSpc>
              <a:buNone/>
            </a:pPr>
            <a:endParaRPr lang="en-US" sz="3200" dirty="0" smtClean="0"/>
          </a:p>
          <a:p>
            <a:pPr marL="0" lvl="2" indent="0">
              <a:lnSpc>
                <a:spcPct val="120000"/>
              </a:lnSpc>
              <a:spcBef>
                <a:spcPts val="1200"/>
              </a:spcBef>
              <a:spcAft>
                <a:spcPts val="200"/>
              </a:spcAft>
              <a:buSzPct val="100000"/>
              <a:buNone/>
            </a:pPr>
            <a:r>
              <a:rPr lang="en-US" sz="8000" i="1" dirty="0" smtClean="0"/>
              <a:t>Priority 2 - Goal </a:t>
            </a:r>
            <a:r>
              <a:rPr lang="en-US" sz="8000" i="1" dirty="0"/>
              <a:t>3</a:t>
            </a:r>
            <a:r>
              <a:rPr lang="en-US" sz="8000" i="1" dirty="0" smtClean="0"/>
              <a:t>: </a:t>
            </a:r>
            <a:r>
              <a:rPr lang="en-US" sz="8000" i="1" dirty="0"/>
              <a:t>Objective </a:t>
            </a:r>
            <a:r>
              <a:rPr lang="en-US" sz="8000" i="1" dirty="0" smtClean="0"/>
              <a:t>3.1: Improve communication within the organization with Tribes, Urban </a:t>
            </a:r>
            <a:r>
              <a:rPr lang="en-US" sz="8000" i="1" dirty="0"/>
              <a:t>I</a:t>
            </a:r>
            <a:r>
              <a:rPr lang="en-US" sz="8000" i="1" dirty="0" smtClean="0"/>
              <a:t>ndian </a:t>
            </a:r>
            <a:r>
              <a:rPr lang="en-US" sz="8000" i="1" dirty="0"/>
              <a:t>O</a:t>
            </a:r>
            <a:r>
              <a:rPr lang="en-US" sz="8000" i="1" dirty="0" smtClean="0"/>
              <a:t>rganizations, and other stakeholders, and with the general public. </a:t>
            </a:r>
            <a:endParaRPr lang="en-US" sz="8000" i="1" dirty="0"/>
          </a:p>
          <a:p>
            <a:pPr lvl="1">
              <a:lnSpc>
                <a:spcPct val="120000"/>
              </a:lnSpc>
              <a:buFont typeface="Wingdings" panose="05000000000000000000" pitchFamily="2" charset="2"/>
              <a:buChar char="q"/>
            </a:pPr>
            <a:r>
              <a:rPr lang="en-US" sz="10400" b="1" dirty="0" smtClean="0"/>
              <a:t> </a:t>
            </a:r>
            <a:r>
              <a:rPr lang="en-US" sz="14400" b="1" dirty="0" smtClean="0"/>
              <a:t>Finalize the Self-Governance Reports to Congress FY 16-18 for Tribal consultation by September 30.</a:t>
            </a:r>
            <a:endParaRPr lang="en-US" sz="14400" b="1" dirty="0"/>
          </a:p>
          <a:p>
            <a:pPr marL="201168" lvl="1" indent="0" algn="ctr">
              <a:buNone/>
            </a:pPr>
            <a:endParaRPr lang="en-US" dirty="0"/>
          </a:p>
          <a:p>
            <a:pPr marL="201168" lvl="1" indent="0">
              <a:buNone/>
            </a:pPr>
            <a:endParaRPr lang="en-US" dirty="0" smtClean="0"/>
          </a:p>
          <a:p>
            <a:pPr lvl="1">
              <a:buFont typeface="Arial" panose="020B0604020202020204" pitchFamily="34" charset="0"/>
              <a:buChar char="•"/>
            </a:pPr>
            <a:endParaRPr lang="en-US" dirty="0" smtClean="0"/>
          </a:p>
          <a:p>
            <a:pPr marL="457200" indent="-457200">
              <a:buFont typeface="+mj-lt"/>
              <a:buAutoNum type="arabicPeriod"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3988774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84579" y="769205"/>
            <a:ext cx="10058400" cy="796237"/>
          </a:xfrm>
        </p:spPr>
        <p:txBody>
          <a:bodyPr/>
          <a:lstStyle/>
          <a:p>
            <a:r>
              <a:rPr lang="en-US" b="1" dirty="0" smtClean="0"/>
              <a:t>Agency Lead Negotiators</a:t>
            </a:r>
            <a:endParaRPr lang="en-US" b="1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1084579" y="2019300"/>
            <a:ext cx="4605021" cy="4140200"/>
          </a:xfrm>
        </p:spPr>
        <p:txBody>
          <a:bodyPr>
            <a:normAutofit fontScale="92500" lnSpcReduction="20000"/>
          </a:bodyPr>
          <a:lstStyle/>
          <a:p>
            <a:r>
              <a:rPr lang="en-US" sz="4000" u="sng" dirty="0" smtClean="0"/>
              <a:t>Qualifications </a:t>
            </a:r>
            <a:br>
              <a:rPr lang="en-US" sz="4000" u="sng" dirty="0" smtClean="0"/>
            </a:br>
            <a:endParaRPr lang="en-US" sz="1400" u="sng" dirty="0" smtClean="0"/>
          </a:p>
          <a:p>
            <a:pPr>
              <a:buFont typeface="Wingdings" panose="05000000000000000000" pitchFamily="2" charset="2"/>
              <a:buChar char="Ø"/>
            </a:pPr>
            <a:r>
              <a:rPr lang="en-US" sz="4000" dirty="0" smtClean="0"/>
              <a:t> IHS </a:t>
            </a:r>
            <a:r>
              <a:rPr lang="en-US" sz="4000" dirty="0"/>
              <a:t>&amp; ISDEAA Knowledge, Experience, </a:t>
            </a:r>
            <a:r>
              <a:rPr lang="en-US" sz="4000" dirty="0" smtClean="0"/>
              <a:t>Skills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 sz="4000" dirty="0"/>
              <a:t> </a:t>
            </a:r>
            <a:r>
              <a:rPr lang="en-US" sz="4000" dirty="0" smtClean="0"/>
              <a:t>Non Bargaining Unit Employee, GS-13 or higher</a:t>
            </a:r>
          </a:p>
          <a:p>
            <a:endParaRPr lang="en-US" sz="4000" u="sng" dirty="0"/>
          </a:p>
        </p:txBody>
      </p:sp>
      <p:sp>
        <p:nvSpPr>
          <p:cNvPr id="5" name="Content Placeholder 4"/>
          <p:cNvSpPr>
            <a:spLocks noGrp="1"/>
          </p:cNvSpPr>
          <p:nvPr>
            <p:ph sz="half" idx="2"/>
          </p:nvPr>
        </p:nvSpPr>
        <p:spPr>
          <a:xfrm>
            <a:off x="6985000" y="2019300"/>
            <a:ext cx="4737100" cy="4419600"/>
          </a:xfrm>
        </p:spPr>
        <p:txBody>
          <a:bodyPr>
            <a:normAutofit fontScale="92500" lnSpcReduction="20000"/>
          </a:bodyPr>
          <a:lstStyle/>
          <a:p>
            <a:r>
              <a:rPr lang="en-US" sz="4000" u="sng" dirty="0" smtClean="0"/>
              <a:t>Upcoming Activities </a:t>
            </a:r>
            <a:br>
              <a:rPr lang="en-US" sz="4000" u="sng" dirty="0" smtClean="0"/>
            </a:br>
            <a:endParaRPr lang="en-US" sz="1400" u="sng" dirty="0" smtClean="0"/>
          </a:p>
          <a:p>
            <a:pPr>
              <a:lnSpc>
                <a:spcPct val="100000"/>
              </a:lnSpc>
              <a:buFont typeface="Wingdings" panose="05000000000000000000" pitchFamily="2" charset="2"/>
              <a:buChar char="q"/>
            </a:pPr>
            <a:r>
              <a:rPr lang="en-US" sz="4000" dirty="0"/>
              <a:t> </a:t>
            </a:r>
            <a:r>
              <a:rPr lang="en-US" sz="4000" dirty="0" smtClean="0"/>
              <a:t>In person ALN meeting </a:t>
            </a:r>
            <a:r>
              <a:rPr lang="en-US" sz="4000" dirty="0"/>
              <a:t>August 2019</a:t>
            </a:r>
          </a:p>
          <a:p>
            <a:pPr>
              <a:lnSpc>
                <a:spcPct val="110000"/>
              </a:lnSpc>
              <a:buFont typeface="Wingdings" panose="05000000000000000000" pitchFamily="2" charset="2"/>
              <a:buChar char="q"/>
            </a:pPr>
            <a:r>
              <a:rPr lang="en-US" sz="4000" dirty="0" smtClean="0"/>
              <a:t> All </a:t>
            </a:r>
            <a:r>
              <a:rPr lang="en-US" sz="4000" dirty="0"/>
              <a:t>Feds ISDEAA meeting – </a:t>
            </a:r>
            <a:r>
              <a:rPr lang="en-US" sz="4000" dirty="0" smtClean="0"/>
              <a:t>late Fall 2019</a:t>
            </a:r>
          </a:p>
          <a:p>
            <a:pPr>
              <a:lnSpc>
                <a:spcPct val="110000"/>
              </a:lnSpc>
              <a:buFont typeface="Wingdings" panose="05000000000000000000" pitchFamily="2" charset="2"/>
              <a:buChar char="q"/>
            </a:pPr>
            <a:r>
              <a:rPr lang="en-US" sz="4000" dirty="0"/>
              <a:t> </a:t>
            </a:r>
            <a:r>
              <a:rPr lang="en-US" sz="4000" dirty="0" smtClean="0"/>
              <a:t>Area Directors’ ALN designation workgroup</a:t>
            </a:r>
            <a:endParaRPr lang="en-US" sz="3800" dirty="0" smtClean="0"/>
          </a:p>
          <a:p>
            <a:pPr marL="0" indent="0">
              <a:buNone/>
            </a:pPr>
            <a:endParaRPr lang="en-US" sz="3800" dirty="0" smtClean="0"/>
          </a:p>
        </p:txBody>
      </p:sp>
      <p:sp>
        <p:nvSpPr>
          <p:cNvPr id="6" name="TextBox 5"/>
          <p:cNvSpPr txBox="1"/>
          <p:nvPr/>
        </p:nvSpPr>
        <p:spPr>
          <a:xfrm>
            <a:off x="709022" y="6438900"/>
            <a:ext cx="1080951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1" u="none" strike="noStrike" kern="1200" cap="none" spc="0" normalizeH="0" baseline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Goal 1 Access: Objective 1.1: Recruit, develop, and retain a dedicated,</a:t>
            </a:r>
            <a:r>
              <a:rPr kumimoji="0" lang="en-US" sz="1600" b="0" i="1" u="none" strike="noStrike" kern="1200" cap="none" spc="0" normalizeH="0" noProof="0" dirty="0" smtClean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competent and caring workforce. </a:t>
            </a:r>
            <a:endParaRPr kumimoji="0" lang="en-US" sz="1600" b="0" i="1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916908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b="1" dirty="0" smtClean="0"/>
              <a:t>OTSG Ongoing Activities</a:t>
            </a:r>
            <a:endParaRPr lang="en-US" b="1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>
          <a:xfrm>
            <a:off x="1097280" y="1941792"/>
            <a:ext cx="10820399" cy="4190999"/>
          </a:xfrm>
        </p:spPr>
        <p:txBody>
          <a:bodyPr>
            <a:normAutofit/>
          </a:bodyPr>
          <a:lstStyle/>
          <a:p>
            <a:pPr>
              <a:buFont typeface="Arial" panose="020B0604020202020204" pitchFamily="34" charset="0"/>
              <a:buChar char="•"/>
            </a:pPr>
            <a:r>
              <a:rPr lang="en-US" sz="3600" dirty="0" smtClean="0"/>
              <a:t> Negotiation activities and processing payments</a:t>
            </a:r>
          </a:p>
          <a:p>
            <a:pPr marL="0" indent="0">
              <a:buNone/>
            </a:pPr>
            <a:endParaRPr lang="en-US" sz="2500" dirty="0" smtClean="0"/>
          </a:p>
          <a:p>
            <a:pPr>
              <a:buFont typeface="Arial" panose="020B0604020202020204" pitchFamily="34" charset="0"/>
              <a:buChar char="•"/>
            </a:pPr>
            <a:r>
              <a:rPr lang="en-US" sz="3600" dirty="0"/>
              <a:t> </a:t>
            </a:r>
            <a:r>
              <a:rPr lang="en-US" sz="3600" dirty="0" smtClean="0"/>
              <a:t>Funding </a:t>
            </a:r>
            <a:r>
              <a:rPr lang="en-US" sz="3600" dirty="0"/>
              <a:t>announcement for FY 2019 Self-Governance Planning and Negotiation Cooperative </a:t>
            </a:r>
            <a:r>
              <a:rPr lang="en-US" sz="3600" dirty="0" smtClean="0"/>
              <a:t>Agreements</a:t>
            </a:r>
          </a:p>
          <a:p>
            <a:pPr marL="0" indent="0">
              <a:buNone/>
            </a:pPr>
            <a:r>
              <a:rPr lang="en-US" sz="3600" b="1" dirty="0"/>
              <a:t> </a:t>
            </a:r>
            <a:r>
              <a:rPr lang="en-US" sz="3600" b="1" dirty="0" smtClean="0"/>
              <a:t>Request</a:t>
            </a:r>
            <a:r>
              <a:rPr lang="en-US" sz="3600" dirty="0" smtClean="0"/>
              <a:t>: Volunteers for Objective Review Committee</a:t>
            </a:r>
          </a:p>
          <a:p>
            <a:pPr marL="0" indent="0">
              <a:buNone/>
            </a:pPr>
            <a:endParaRPr lang="en-US" sz="3600" dirty="0" smtClean="0"/>
          </a:p>
          <a:p>
            <a:pPr marL="0" indent="0">
              <a:buNone/>
            </a:pPr>
            <a:endParaRPr lang="en-US" sz="3600" dirty="0" smtClean="0"/>
          </a:p>
          <a:p>
            <a:pPr marL="0" indent="0">
              <a:buNone/>
            </a:pPr>
            <a:endParaRPr lang="en-US" sz="3600" dirty="0" smtClean="0"/>
          </a:p>
          <a:p>
            <a:pPr marL="0" indent="0">
              <a:buNone/>
            </a:pPr>
            <a:endParaRPr lang="en-US" sz="3600" dirty="0"/>
          </a:p>
        </p:txBody>
      </p:sp>
      <p:sp>
        <p:nvSpPr>
          <p:cNvPr id="6" name="TextBox 5"/>
          <p:cNvSpPr txBox="1"/>
          <p:nvPr/>
        </p:nvSpPr>
        <p:spPr>
          <a:xfrm>
            <a:off x="0" y="6337223"/>
            <a:ext cx="12192000" cy="61555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700" dirty="0" smtClean="0">
                <a:solidFill>
                  <a:schemeClr val="bg1"/>
                </a:solidFill>
              </a:rPr>
              <a:t>Goal 3, </a:t>
            </a:r>
            <a:r>
              <a:rPr lang="en-US" sz="1700" i="1" dirty="0" smtClean="0">
                <a:solidFill>
                  <a:schemeClr val="bg1"/>
                </a:solidFill>
              </a:rPr>
              <a:t>Management</a:t>
            </a:r>
            <a:r>
              <a:rPr lang="en-US" sz="1700" dirty="0" smtClean="0">
                <a:solidFill>
                  <a:schemeClr val="bg1"/>
                </a:solidFill>
              </a:rPr>
              <a:t> and Access, Objective 3.1: Improve communication within the organization, Tribes, Urban Indian Organizations, and other stakeholders, and with the general public. </a:t>
            </a:r>
            <a:endParaRPr lang="en-US" sz="17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564319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90623" y="1021692"/>
            <a:ext cx="2503577" cy="2490166"/>
          </a:xfrm>
          <a:prstGeom prst="rect">
            <a:avLst/>
          </a:prstGeom>
        </p:spPr>
      </p:pic>
      <p:sp>
        <p:nvSpPr>
          <p:cNvPr id="3" name="Title 2"/>
          <p:cNvSpPr>
            <a:spLocks noGrp="1"/>
          </p:cNvSpPr>
          <p:nvPr>
            <p:ph type="ctrTitle"/>
          </p:nvPr>
        </p:nvSpPr>
        <p:spPr/>
        <p:txBody>
          <a:bodyPr anchor="ctr"/>
          <a:lstStyle/>
          <a:p>
            <a:r>
              <a:rPr lang="en-US" dirty="0" smtClean="0"/>
              <a:t>Questions     </a:t>
            </a:r>
            <a:br>
              <a:rPr lang="en-US" dirty="0" smtClean="0"/>
            </a:br>
            <a:r>
              <a:rPr lang="en-US" dirty="0"/>
              <a:t> </a:t>
            </a:r>
            <a:r>
              <a:rPr lang="en-US" dirty="0" smtClean="0"/>
              <a:t>   &amp; Thank you</a:t>
            </a:r>
            <a:endParaRPr lang="en-US" dirty="0"/>
          </a:p>
        </p:txBody>
      </p:sp>
      <p:sp>
        <p:nvSpPr>
          <p:cNvPr id="8" name="Subtitle 7"/>
          <p:cNvSpPr>
            <a:spLocks noGrp="1"/>
          </p:cNvSpPr>
          <p:nvPr>
            <p:ph type="subTitle" idx="1"/>
          </p:nvPr>
        </p:nvSpPr>
        <p:spPr>
          <a:xfrm>
            <a:off x="1097280" y="4792721"/>
            <a:ext cx="10058400" cy="1143000"/>
          </a:xfrm>
        </p:spPr>
        <p:txBody>
          <a:bodyPr/>
          <a:lstStyle/>
          <a:p>
            <a:pPr algn="ctr"/>
            <a:r>
              <a:rPr lang="en-US" u="sng" dirty="0"/>
              <a:t>Office of Tribal Self-Governance</a:t>
            </a:r>
            <a:r>
              <a:rPr lang="en-US" dirty="0"/>
              <a:t>:</a:t>
            </a:r>
          </a:p>
          <a:p>
            <a:pPr algn="ctr"/>
            <a:r>
              <a:rPr lang="en-US" dirty="0"/>
              <a:t>301-443-7821   </a:t>
            </a:r>
            <a:r>
              <a:rPr lang="en-US" dirty="0" smtClean="0"/>
              <a:t>www.ihs.gov/selfgovernance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879935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Retrospect">
      <a:dk1>
        <a:srgbClr val="000000"/>
      </a:dk1>
      <a:lt1>
        <a:sysClr val="window" lastClr="FFFFFF"/>
      </a:lt1>
      <a:dk2>
        <a:srgbClr val="637052"/>
      </a:dk2>
      <a:lt2>
        <a:srgbClr val="CCDDEA"/>
      </a:lt2>
      <a:accent1>
        <a:srgbClr val="E48312"/>
      </a:accent1>
      <a:accent2>
        <a:srgbClr val="BD582C"/>
      </a:accent2>
      <a:accent3>
        <a:srgbClr val="865640"/>
      </a:accent3>
      <a:accent4>
        <a:srgbClr val="9B8357"/>
      </a:accent4>
      <a:accent5>
        <a:srgbClr val="C2BC80"/>
      </a:accent5>
      <a:accent6>
        <a:srgbClr val="94A088"/>
      </a:accent6>
      <a:hlink>
        <a:srgbClr val="2998E3"/>
      </a:hlink>
      <a:folHlink>
        <a:srgbClr val="8C8C8C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3F1AAB62-24C6-49D2-8E01-B56FAC9A3DCD}"/>
    </a:ext>
  </a:extLst>
</a:theme>
</file>

<file path=ppt/theme/theme2.xml><?xml version="1.0" encoding="utf-8"?>
<a:theme xmlns:a="http://schemas.openxmlformats.org/drawingml/2006/main" name="blank">
  <a:themeElements>
    <a:clrScheme name="Custom 1">
      <a:dk1>
        <a:srgbClr val="000000"/>
      </a:dk1>
      <a:lt1>
        <a:srgbClr val="FFFFFF"/>
      </a:lt1>
      <a:dk2>
        <a:srgbClr val="002776"/>
      </a:dk2>
      <a:lt2>
        <a:srgbClr val="FFFFFF"/>
      </a:lt2>
      <a:accent1>
        <a:srgbClr val="002776"/>
      </a:accent1>
      <a:accent2>
        <a:srgbClr val="92D400"/>
      </a:accent2>
      <a:accent3>
        <a:srgbClr val="00A1DE"/>
      </a:accent3>
      <a:accent4>
        <a:srgbClr val="3C8A2E"/>
      </a:accent4>
      <a:accent5>
        <a:srgbClr val="72C7E7"/>
      </a:accent5>
      <a:accent6>
        <a:srgbClr val="C9DD03"/>
      </a:accent6>
      <a:hlink>
        <a:srgbClr val="00A1DE"/>
      </a:hlink>
      <a:folHlink>
        <a:srgbClr val="72C7E7"/>
      </a:folHlink>
    </a:clrScheme>
    <a:fontScheme name="blank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46800" tIns="46800" rIns="46800" bIns="46800" numCol="1" anchor="ctr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50000"/>
          </a:spcBef>
          <a:spcAft>
            <a:spcPct val="0"/>
          </a:spcAft>
          <a:buClrTx/>
          <a:buSzTx/>
          <a:buFontTx/>
          <a:buNone/>
          <a:tabLst/>
          <a:defRPr kumimoji="0" lang="en-US" sz="12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itchFamily="34" charset="0"/>
          </a:defRPr>
        </a:defPPr>
      </a:lstStyle>
    </a:lnDef>
  </a:objectDefaults>
  <a:extraClrSchemeLst>
    <a:extraClrScheme>
      <a:clrScheme name="blank 1">
        <a:dk1>
          <a:srgbClr val="000000"/>
        </a:dk1>
        <a:lt1>
          <a:srgbClr val="FFFFFF"/>
        </a:lt1>
        <a:dk2>
          <a:srgbClr val="4066B2"/>
        </a:dk2>
        <a:lt2>
          <a:srgbClr val="009999"/>
        </a:lt2>
        <a:accent1>
          <a:srgbClr val="003399"/>
        </a:accent1>
        <a:accent2>
          <a:srgbClr val="8099CC"/>
        </a:accent2>
        <a:accent3>
          <a:srgbClr val="FFFFFF"/>
        </a:accent3>
        <a:accent4>
          <a:srgbClr val="000000"/>
        </a:accent4>
        <a:accent5>
          <a:srgbClr val="AAADCA"/>
        </a:accent5>
        <a:accent6>
          <a:srgbClr val="738AB9"/>
        </a:accent6>
        <a:hlink>
          <a:srgbClr val="80CCCC"/>
        </a:hlink>
        <a:folHlink>
          <a:srgbClr val="4066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3.xml><?xml version="1.0" encoding="utf-8"?>
<a:theme xmlns:a="http://schemas.openxmlformats.org/drawingml/2006/main" name="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4.xml><?xml version="1.0" encoding="utf-8"?>
<a:theme xmlns:a="http://schemas.openxmlformats.org/drawingml/2006/main" name="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5.xml><?xml version="1.0" encoding="utf-8"?>
<a:theme xmlns:a="http://schemas.openxmlformats.org/drawingml/2006/main" name="2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6.xml><?xml version="1.0" encoding="utf-8"?>
<a:theme xmlns:a="http://schemas.openxmlformats.org/drawingml/2006/main" name="3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7.xml><?xml version="1.0" encoding="utf-8"?>
<a:theme xmlns:a="http://schemas.openxmlformats.org/drawingml/2006/main" name="4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8.xml><?xml version="1.0" encoding="utf-8"?>
<a:theme xmlns:a="http://schemas.openxmlformats.org/drawingml/2006/main" name="5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9.xml><?xml version="1.0" encoding="utf-8"?>
<a:theme xmlns:a="http://schemas.openxmlformats.org/drawingml/2006/main" name="6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0.xml><?xml version="1.0" encoding="utf-8"?>
<a:theme xmlns:a="http://schemas.openxmlformats.org/drawingml/2006/main" name="7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1.xml><?xml version="1.0" encoding="utf-8"?>
<a:theme xmlns:a="http://schemas.openxmlformats.org/drawingml/2006/main" name="8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2.xml><?xml version="1.0" encoding="utf-8"?>
<a:theme xmlns:a="http://schemas.openxmlformats.org/drawingml/2006/main" name="9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3.xml><?xml version="1.0" encoding="utf-8"?>
<a:theme xmlns:a="http://schemas.openxmlformats.org/drawingml/2006/main" name="10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4.xml><?xml version="1.0" encoding="utf-8"?>
<a:theme xmlns:a="http://schemas.openxmlformats.org/drawingml/2006/main" name="11_BHW-PPT-template_16.9_Revised032917">
  <a:themeElements>
    <a:clrScheme name="HRSA color pallet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006699"/>
      </a:accent1>
      <a:accent2>
        <a:srgbClr val="990000"/>
      </a:accent2>
      <a:accent3>
        <a:srgbClr val="003366"/>
      </a:accent3>
      <a:accent4>
        <a:srgbClr val="ECA421"/>
      </a:accent4>
      <a:accent5>
        <a:srgbClr val="CCDDF1"/>
      </a:accent5>
      <a:accent6>
        <a:srgbClr val="C0BFBF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AE6F2518-B084-4896-AF52-66CC2144AA26}"/>
    </a:ext>
  </a:extLst>
</a:theme>
</file>

<file path=ppt/theme/theme1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1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0</TotalTime>
  <Words>241</Words>
  <Application>Microsoft Office PowerPoint</Application>
  <PresentationFormat>Widescreen</PresentationFormat>
  <Paragraphs>46</Paragraphs>
  <Slides>6</Slides>
  <Notes>4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14</vt:i4>
      </vt:variant>
      <vt:variant>
        <vt:lpstr>Slide Titles</vt:lpstr>
      </vt:variant>
      <vt:variant>
        <vt:i4>6</vt:i4>
      </vt:variant>
    </vt:vector>
  </HeadingPairs>
  <TitlesOfParts>
    <vt:vector size="25" baseType="lpstr">
      <vt:lpstr>Arial</vt:lpstr>
      <vt:lpstr>Calibri</vt:lpstr>
      <vt:lpstr>Calibri Light</vt:lpstr>
      <vt:lpstr>Wingdings</vt:lpstr>
      <vt:lpstr>Wingdings 2</vt:lpstr>
      <vt:lpstr>Retrospect</vt:lpstr>
      <vt:lpstr>blank</vt:lpstr>
      <vt:lpstr>BHW-PPT-template_16.9_Revised032917</vt:lpstr>
      <vt:lpstr>1_BHW-PPT-template_16.9_Revised032917</vt:lpstr>
      <vt:lpstr>2_BHW-PPT-template_16.9_Revised032917</vt:lpstr>
      <vt:lpstr>3_BHW-PPT-template_16.9_Revised032917</vt:lpstr>
      <vt:lpstr>4_BHW-PPT-template_16.9_Revised032917</vt:lpstr>
      <vt:lpstr>5_BHW-PPT-template_16.9_Revised032917</vt:lpstr>
      <vt:lpstr>6_BHW-PPT-template_16.9_Revised032917</vt:lpstr>
      <vt:lpstr>7_BHW-PPT-template_16.9_Revised032917</vt:lpstr>
      <vt:lpstr>8_BHW-PPT-template_16.9_Revised032917</vt:lpstr>
      <vt:lpstr>9_BHW-PPT-template_16.9_Revised032917</vt:lpstr>
      <vt:lpstr>10_BHW-PPT-template_16.9_Revised032917</vt:lpstr>
      <vt:lpstr>11_BHW-PPT-template_16.9_Revised032917</vt:lpstr>
      <vt:lpstr> Indian Health Service Office of Tribal Self-Governance Update</vt:lpstr>
      <vt:lpstr>IHS Tribal Self-Governance Program Snapshot</vt:lpstr>
      <vt:lpstr>Top OTSG Priorities for FY 19 - Quarter 4 </vt:lpstr>
      <vt:lpstr>Agency Lead Negotiators</vt:lpstr>
      <vt:lpstr>OTSG Ongoing Activities</vt:lpstr>
      <vt:lpstr>Questions          &amp; Thank you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2019-07-15T15:54:46Z</dcterms:created>
  <dcterms:modified xsi:type="dcterms:W3CDTF">2019-07-15T15:56:03Z</dcterms:modified>
</cp:coreProperties>
</file>