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17.xml" ContentType="application/vnd.openxmlformats-officedocument.presentationml.notesSlide+xml"/>
  <Override PartName="/ppt/theme/themeOverride2.xml" ContentType="application/vnd.openxmlformats-officedocument.themeOverride+xml"/>
  <Override PartName="/ppt/notesSlides/notesSlide18.xml" ContentType="application/vnd.openxmlformats-officedocument.presentationml.notesSlide+xml"/>
  <Override PartName="/ppt/theme/themeOverride3.xml" ContentType="application/vnd.openxmlformats-officedocument.themeOverride+xml"/>
  <Override PartName="/ppt/notesSlides/notesSlide19.xml" ContentType="application/vnd.openxmlformats-officedocument.presentationml.notesSlide+xml"/>
  <Override PartName="/ppt/theme/themeOverride4.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64" r:id="rId2"/>
    <p:sldId id="307" r:id="rId3"/>
    <p:sldId id="338" r:id="rId4"/>
    <p:sldId id="339" r:id="rId5"/>
    <p:sldId id="340" r:id="rId6"/>
    <p:sldId id="356" r:id="rId7"/>
    <p:sldId id="355" r:id="rId8"/>
    <p:sldId id="342" r:id="rId9"/>
    <p:sldId id="352" r:id="rId10"/>
    <p:sldId id="357" r:id="rId11"/>
    <p:sldId id="353" r:id="rId12"/>
    <p:sldId id="354" r:id="rId13"/>
    <p:sldId id="332" r:id="rId14"/>
    <p:sldId id="336" r:id="rId15"/>
    <p:sldId id="334" r:id="rId16"/>
    <p:sldId id="337" r:id="rId17"/>
    <p:sldId id="346" r:id="rId18"/>
    <p:sldId id="347" r:id="rId19"/>
    <p:sldId id="350" r:id="rId20"/>
    <p:sldId id="351" r:id="rId21"/>
    <p:sldId id="348" r:id="rId22"/>
    <p:sldId id="349" r:id="rId23"/>
    <p:sldId id="358" r:id="rId24"/>
    <p:sldId id="359" r:id="rId25"/>
    <p:sldId id="360" r:id="rId26"/>
    <p:sldId id="276" r:id="rId2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B9A9"/>
    <a:srgbClr val="139DB9"/>
    <a:srgbClr val="800000"/>
    <a:srgbClr val="1C7F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9946" autoAdjust="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D61B3E3A-1289-4DE1-9010-C2DE6715CF1F}" type="datetimeFigureOut">
              <a:rPr lang="en-US" smtClean="0"/>
              <a:t>9/30/2019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38A42969-7783-45E4-B032-B77B56A121F1}" type="slidenum">
              <a:rPr lang="en-US" smtClean="0"/>
              <a:t>‹#›</a:t>
            </a:fld>
            <a:endParaRPr lang="en-US"/>
          </a:p>
        </p:txBody>
      </p:sp>
    </p:spTree>
    <p:extLst>
      <p:ext uri="{BB962C8B-B14F-4D97-AF65-F5344CB8AC3E}">
        <p14:creationId xmlns:p14="http://schemas.microsoft.com/office/powerpoint/2010/main" val="2652370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2DB493-9C5D-4D76-B736-2C3295FDD405}" type="slidenum">
              <a:rPr lang="en-US" smtClean="0"/>
              <a:t>1</a:t>
            </a:fld>
            <a:endParaRPr lang="en-US"/>
          </a:p>
        </p:txBody>
      </p:sp>
    </p:spTree>
    <p:extLst>
      <p:ext uri="{BB962C8B-B14F-4D97-AF65-F5344CB8AC3E}">
        <p14:creationId xmlns:p14="http://schemas.microsoft.com/office/powerpoint/2010/main" val="1590163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bills have been introduced</a:t>
            </a:r>
            <a:r>
              <a:rPr lang="en-US" baseline="0" dirty="0" smtClean="0"/>
              <a:t> so far.  The first is S. 229 / HR 1128 and would provide advance appropriations for both IHS and the BIA.  There is bipartisan support for this bill in the House.  There are no Republicans on this bill in the Senate.  Many have expressed concerns over the BIA.  </a:t>
            </a:r>
          </a:p>
          <a:p>
            <a:endParaRPr lang="en-US" baseline="0" dirty="0" smtClean="0"/>
          </a:p>
          <a:p>
            <a:r>
              <a:rPr lang="en-US" baseline="0" dirty="0" smtClean="0"/>
              <a:t>HR 1135 has been introduced by Don Young in the House.  It would provide advance appropriations for IHS.   It also has bipartisan house support.  It is expected that Senator Murkowski will introduce the senate version of HR 1135 soon.</a:t>
            </a:r>
            <a:endParaRPr lang="en-US" dirty="0"/>
          </a:p>
        </p:txBody>
      </p:sp>
      <p:sp>
        <p:nvSpPr>
          <p:cNvPr id="4" name="Slide Number Placeholder 3"/>
          <p:cNvSpPr>
            <a:spLocks noGrp="1"/>
          </p:cNvSpPr>
          <p:nvPr>
            <p:ph type="sldNum" sz="quarter" idx="10"/>
          </p:nvPr>
        </p:nvSpPr>
        <p:spPr/>
        <p:txBody>
          <a:bodyPr/>
          <a:lstStyle/>
          <a:p>
            <a:fld id="{109D73CE-6EF7-4797-850C-CD8DAB40DA9B}" type="slidenum">
              <a:rPr lang="en-US" smtClean="0"/>
              <a:t>10</a:t>
            </a:fld>
            <a:endParaRPr lang="en-US"/>
          </a:p>
        </p:txBody>
      </p:sp>
    </p:spTree>
    <p:extLst>
      <p:ext uri="{BB962C8B-B14F-4D97-AF65-F5344CB8AC3E}">
        <p14:creationId xmlns:p14="http://schemas.microsoft.com/office/powerpoint/2010/main" val="2609059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NIHB has been</a:t>
            </a:r>
            <a:r>
              <a:rPr lang="en-US" baseline="0" dirty="0" smtClean="0"/>
              <a:t> working to move this forward in 2019, given the momentum in Congress due to the 35 day partial government shutdown.  </a:t>
            </a:r>
            <a:r>
              <a:rPr lang="en-US" dirty="0" smtClean="0"/>
              <a:t>NIHB wrote</a:t>
            </a:r>
            <a:r>
              <a:rPr lang="en-US" baseline="0" dirty="0" smtClean="0"/>
              <a:t> a letter to the Appropriations committee earlier this year asking for a hearing on the GAO report that came out in September.  The appropriations Committee was the one who asked for that report to be written.</a:t>
            </a:r>
          </a:p>
          <a:p>
            <a:endParaRPr lang="en-US" baseline="0" dirty="0" smtClean="0"/>
          </a:p>
          <a:p>
            <a:r>
              <a:rPr lang="en-US" baseline="0" dirty="0" smtClean="0"/>
              <a:t>NIHB chair and other Tribal leaders met with the Chairman and other members of the House Budget Committee to educate them on the need for advance appropriations for BIA and the IHS.   We have also met with Democratic staff in the Senate budget committee.  </a:t>
            </a:r>
          </a:p>
          <a:p>
            <a:endParaRPr lang="en-US" baseline="0" dirty="0" smtClean="0"/>
          </a:p>
          <a:p>
            <a:endParaRPr lang="en-US" baseline="0" dirty="0" smtClean="0"/>
          </a:p>
          <a:p>
            <a:r>
              <a:rPr lang="en-US" baseline="0" dirty="0" smtClean="0"/>
              <a:t>Please ask for members to sign on as co-sponsors to S. 229/ H.R. 1128 and H.R. 1135.  and senator Murkowski’s forthcoming bill.  There are many resources on our website which is listed on this slide. </a:t>
            </a:r>
          </a:p>
          <a:p>
            <a:endParaRPr lang="en-US" baseline="0" dirty="0" smtClean="0"/>
          </a:p>
          <a:p>
            <a:r>
              <a:rPr lang="en-US" baseline="0" dirty="0" smtClean="0"/>
              <a:t>Ask risk members include: </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One thing that we should discuss is that it is a far easier lift to get IHS Advance Appropriations alone than it is to get IHS and BIA at</a:t>
            </a:r>
            <a:r>
              <a:rPr lang="en-US" sz="1200" kern="1200" baseline="0" dirty="0" smtClean="0">
                <a:solidFill>
                  <a:schemeClr val="tx1"/>
                </a:solidFill>
                <a:effectLst/>
                <a:latin typeface="+mn-lt"/>
                <a:ea typeface="+mn-ea"/>
                <a:cs typeface="+mn-cs"/>
              </a:rPr>
              <a:t> the same time. Obviously we want both, but we think it might make more sense to work for IHS alone this year, and in the future work with other Tribal partners for BIA.</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09D73CE-6EF7-4797-850C-CD8DAB40DA9B}" type="slidenum">
              <a:rPr lang="en-US" smtClean="0"/>
              <a:t>11</a:t>
            </a:fld>
            <a:endParaRPr lang="en-US"/>
          </a:p>
        </p:txBody>
      </p:sp>
    </p:spTree>
    <p:extLst>
      <p:ext uri="{BB962C8B-B14F-4D97-AF65-F5344CB8AC3E}">
        <p14:creationId xmlns:p14="http://schemas.microsoft.com/office/powerpoint/2010/main" val="36589303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NIHB has been working very hard this year to get IHS advance appropriations.  This would mean IHS gets its funding passed into law a year before it would be spent, so that there would be no impacts from government shutdowns or sequestration cuts.  NIHB has had a resolution on this since at least 2011, but with the recent 35 day shutdown in close memory, it is a good time to get Congress to move on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would create parity with other federal health providers like Veteran’s Administration who already have advance appropriations.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also a good time to get Congressional support for this effort because the Government Accountability Office came out with a report last fall that identified a lot of strong arguments from Tribes and the IHS on why advance appropriations would be helpful in the delivery of health care.  Among other things, it cited the extra costs that go along with continual CRs and shutdowns.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It is important to remember that we use the right words when talking about “advance appropriations.”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Forward funding is funding that is actually given early so it has a cost score.  Some parts of tribal schools get this.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Mandatory appropriations is definitely a goal we want to see for IHS, but we do not have an idea of what a mandatory appropriations funding and distribution would look like.  There needs to be more tribal consultation and determinations before Congress could do it.  Advance appropriations can be an interim step until we are able to achieve mandatory appropriations. </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Because it is so rare,</a:t>
            </a:r>
            <a:r>
              <a:rPr lang="en-US" baseline="0" dirty="0" smtClean="0"/>
              <a:t> there is not one specific pathway to achieving IHS advance appropriations. </a:t>
            </a:r>
          </a:p>
          <a:p>
            <a:endParaRPr lang="en-US" baseline="0" dirty="0" smtClean="0"/>
          </a:p>
          <a:p>
            <a:r>
              <a:rPr lang="en-US" baseline="0" dirty="0" smtClean="0"/>
              <a:t>However, we do know several things. That should (or must) happen before IHS advance appropriations can be achieved.  </a:t>
            </a:r>
          </a:p>
          <a:p>
            <a:endParaRPr lang="en-US" baseline="0" dirty="0" smtClean="0"/>
          </a:p>
          <a:p>
            <a:pPr marL="228600" indent="-228600">
              <a:buAutoNum type="arabicParenR"/>
            </a:pPr>
            <a:r>
              <a:rPr lang="en-US" baseline="0" dirty="0" smtClean="0"/>
              <a:t>Each year the Budget Resolution – which sets forth the rules by which Congress can write the budget each year – contains a prohibition on advance appropriations EXCEPT for a few program explicitly listed. (these exemptions include certain VA programs as well as the Corporation of Public Broadcasting)</a:t>
            </a:r>
          </a:p>
          <a:p>
            <a:pPr marL="228600" indent="-228600">
              <a:buAutoNum type="arabicParenR"/>
            </a:pPr>
            <a:r>
              <a:rPr lang="en-US" baseline="0" dirty="0" smtClean="0"/>
              <a:t>Under the House rules, the Chairman of the Budget Committee must sign off</a:t>
            </a:r>
          </a:p>
          <a:p>
            <a:pPr marL="228600" indent="-228600">
              <a:buAutoNum type="arabicParenR"/>
            </a:pPr>
            <a:r>
              <a:rPr lang="en-US" baseline="0" dirty="0" smtClean="0"/>
              <a:t>If we get enacting legislation passed by both Chambers it makes it easier to do the appropriation that would be required in advance. </a:t>
            </a:r>
          </a:p>
          <a:p>
            <a:pPr marL="228600" indent="-228600">
              <a:buAutoNum type="arabicParenR"/>
            </a:pPr>
            <a:r>
              <a:rPr lang="en-US" baseline="0" dirty="0" smtClean="0"/>
              <a:t>If all these things happen the Appropriations Committee will be able to make 2 appropriations.  The second appropriation will not count against the current fiscal year, 2021.  So, it does not have a cost. </a:t>
            </a:r>
          </a:p>
          <a:p>
            <a:pPr marL="228600" indent="-228600">
              <a:buAutoNum type="arabicParenR"/>
            </a:pPr>
            <a:endParaRPr lang="en-US" baseline="0" dirty="0" smtClean="0"/>
          </a:p>
          <a:p>
            <a:pPr marL="0" indent="0">
              <a:buNone/>
            </a:pPr>
            <a:r>
              <a:rPr lang="en-US" baseline="0" dirty="0" smtClean="0"/>
              <a:t>This year – FY 2020 – is especially interesting because it is not likely that either chamber will advance a budget resolution.  That means, there is an opening for Advance Appropriations to take hold.  </a:t>
            </a:r>
          </a:p>
          <a:p>
            <a:pPr marL="0" indent="0">
              <a:buNone/>
            </a:pPr>
            <a:endParaRPr lang="en-US" baseline="0" dirty="0" smtClean="0"/>
          </a:p>
          <a:p>
            <a:pPr marL="0" indent="0">
              <a:buNone/>
            </a:pPr>
            <a:r>
              <a:rPr lang="en-US" baseline="0" dirty="0" smtClean="0"/>
              <a:t>Arrow: NIHB has really been focusing on getting legislation enacted to make this happen. </a:t>
            </a:r>
            <a:endParaRPr lang="en-US" dirty="0"/>
          </a:p>
        </p:txBody>
      </p:sp>
      <p:sp>
        <p:nvSpPr>
          <p:cNvPr id="4" name="Slide Number Placeholder 3"/>
          <p:cNvSpPr>
            <a:spLocks noGrp="1"/>
          </p:cNvSpPr>
          <p:nvPr>
            <p:ph type="sldNum" sz="quarter" idx="10"/>
          </p:nvPr>
        </p:nvSpPr>
        <p:spPr/>
        <p:txBody>
          <a:bodyPr/>
          <a:lstStyle/>
          <a:p>
            <a:fld id="{109D73CE-6EF7-4797-850C-CD8DAB40DA9B}" type="slidenum">
              <a:rPr lang="en-US" smtClean="0"/>
              <a:t>12</a:t>
            </a:fld>
            <a:endParaRPr lang="en-US"/>
          </a:p>
        </p:txBody>
      </p:sp>
    </p:spTree>
    <p:extLst>
      <p:ext uri="{BB962C8B-B14F-4D97-AF65-F5344CB8AC3E}">
        <p14:creationId xmlns:p14="http://schemas.microsoft.com/office/powerpoint/2010/main" val="22426241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A42969-7783-45E4-B032-B77B56A121F1}" type="slidenum">
              <a:rPr lang="en-US" smtClean="0"/>
              <a:t>13</a:t>
            </a:fld>
            <a:endParaRPr lang="en-US"/>
          </a:p>
        </p:txBody>
      </p:sp>
    </p:spTree>
    <p:extLst>
      <p:ext uri="{BB962C8B-B14F-4D97-AF65-F5344CB8AC3E}">
        <p14:creationId xmlns:p14="http://schemas.microsoft.com/office/powerpoint/2010/main" val="3262028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Congressional members representing Indian Country were even</a:t>
            </a:r>
            <a:r>
              <a:rPr lang="en-US" sz="1200" kern="1200" baseline="0" dirty="0" smtClean="0">
                <a:solidFill>
                  <a:schemeClr val="tx1"/>
                </a:solidFill>
                <a:effectLst/>
                <a:latin typeface="+mn-lt"/>
                <a:ea typeface="+mn-ea"/>
                <a:cs typeface="+mn-cs"/>
              </a:rPr>
              <a:t> more likely to sign on!</a:t>
            </a:r>
            <a:endParaRPr lang="en-US" sz="1200" kern="1200" dirty="0" smtClean="0">
              <a:solidFill>
                <a:schemeClr val="tx1"/>
              </a:solidFill>
              <a:effectLst/>
              <a:latin typeface="+mn-lt"/>
              <a:ea typeface="+mn-ea"/>
              <a:cs typeface="+mn-cs"/>
            </a:endParaRPr>
          </a:p>
          <a:p>
            <a:endParaRPr lang="en-US" b="1" i="0" u="sng"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t>14</a:t>
            </a:fld>
            <a:endParaRPr lang="en-US"/>
          </a:p>
        </p:txBody>
      </p:sp>
    </p:spTree>
    <p:extLst>
      <p:ext uri="{BB962C8B-B14F-4D97-AF65-F5344CB8AC3E}">
        <p14:creationId xmlns:p14="http://schemas.microsoft.com/office/powerpoint/2010/main" val="314067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A42969-7783-45E4-B032-B77B56A121F1}" type="slidenum">
              <a:rPr lang="en-US" smtClean="0"/>
              <a:t>15</a:t>
            </a:fld>
            <a:endParaRPr lang="en-US"/>
          </a:p>
        </p:txBody>
      </p:sp>
    </p:spTree>
    <p:extLst>
      <p:ext uri="{BB962C8B-B14F-4D97-AF65-F5344CB8AC3E}">
        <p14:creationId xmlns:p14="http://schemas.microsoft.com/office/powerpoint/2010/main" val="3118486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16</a:t>
            </a:fld>
            <a:endParaRPr lang="en-US"/>
          </a:p>
        </p:txBody>
      </p:sp>
    </p:spTree>
    <p:extLst>
      <p:ext uri="{BB962C8B-B14F-4D97-AF65-F5344CB8AC3E}">
        <p14:creationId xmlns:p14="http://schemas.microsoft.com/office/powerpoint/2010/main" val="83216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US" sz="1200" kern="1200" dirty="0" smtClean="0">
                <a:solidFill>
                  <a:schemeClr val="tx1"/>
                </a:solidFill>
                <a:effectLst/>
                <a:latin typeface="+mn-lt"/>
                <a:ea typeface="+mn-ea"/>
                <a:cs typeface="+mn-cs"/>
              </a:rPr>
              <a:t>Create an optional eligibility category under federal Medicaid law providing authority for states to extend Medicaid eligibility to all AI/ANs with household income up to 138% of the federal poverty level (FPL).  </a:t>
            </a:r>
          </a:p>
          <a:p>
            <a:pPr lvl="1"/>
            <a:r>
              <a:rPr lang="en-US" sz="1200" kern="1200" dirty="0" smtClean="0">
                <a:solidFill>
                  <a:schemeClr val="tx1"/>
                </a:solidFill>
                <a:effectLst/>
                <a:latin typeface="+mn-lt"/>
                <a:ea typeface="+mn-ea"/>
                <a:cs typeface="+mn-cs"/>
              </a:rPr>
              <a:t>This would universally implement Medicaid expansion for all American Indians and Alaska Natives, regardless of the state where they reside. </a:t>
            </a:r>
          </a:p>
          <a:p>
            <a:pPr lvl="0"/>
            <a:r>
              <a:rPr lang="en-US" sz="1200" kern="1200" dirty="0" smtClean="0">
                <a:solidFill>
                  <a:schemeClr val="tx1"/>
                </a:solidFill>
                <a:effectLst/>
                <a:latin typeface="+mn-lt"/>
                <a:ea typeface="+mn-ea"/>
                <a:cs typeface="+mn-cs"/>
              </a:rPr>
              <a:t>2. Authorize all providers in the Indian health system, in all states to receive Medicaid reimbursement for the services they are authorized to provide under the Indian Health Care Improvement Act (IHCIA)—referred to as Qualified Indian Provider Services—when delivered to AI/</a:t>
            </a:r>
            <a:r>
              <a:rPr lang="en-US" sz="1200" kern="1200" dirty="0" err="1" smtClean="0">
                <a:solidFill>
                  <a:schemeClr val="tx1"/>
                </a:solidFill>
                <a:effectLst/>
                <a:latin typeface="+mn-lt"/>
                <a:ea typeface="+mn-ea"/>
                <a:cs typeface="+mn-cs"/>
              </a:rPr>
              <a:t>ANs.</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Currently, IHS and Tribes can only receive reimbursement for QIPS services that are authorized through the state Medicaid agency.  This reinforces the direct relationship between Tribes and the federal government, rather than relying on state authority. </a:t>
            </a:r>
          </a:p>
          <a:p>
            <a:pPr lvl="0"/>
            <a:r>
              <a:rPr lang="en-US" sz="1200" kern="1200" dirty="0" smtClean="0">
                <a:solidFill>
                  <a:schemeClr val="tx1"/>
                </a:solidFill>
                <a:effectLst/>
                <a:latin typeface="+mn-lt"/>
                <a:ea typeface="+mn-ea"/>
                <a:cs typeface="+mn-cs"/>
              </a:rPr>
              <a:t>3 Extend full federal funding (through 100% FMAP) to Medicaid services furnished by urban Indian providers to AI/ANs, in addition to services furnished by IHS/Tribal providers to AI/</a:t>
            </a:r>
            <a:r>
              <a:rPr lang="en-US" sz="1200" kern="1200" dirty="0" err="1" smtClean="0">
                <a:solidFill>
                  <a:schemeClr val="tx1"/>
                </a:solidFill>
                <a:effectLst/>
                <a:latin typeface="+mn-lt"/>
                <a:ea typeface="+mn-ea"/>
                <a:cs typeface="+mn-cs"/>
              </a:rPr>
              <a:t>ANs.</a:t>
            </a:r>
            <a:r>
              <a:rPr lang="en-US" sz="1200" kern="1200" dirty="0" smtClean="0">
                <a:solidFill>
                  <a:schemeClr val="tx1"/>
                </a:solidFill>
                <a:effectLst/>
                <a:latin typeface="+mn-lt"/>
                <a:ea typeface="+mn-ea"/>
                <a:cs typeface="+mn-cs"/>
              </a:rPr>
              <a:t>  </a:t>
            </a:r>
          </a:p>
          <a:p>
            <a:pPr lvl="1"/>
            <a:r>
              <a:rPr lang="en-US" sz="1200" kern="1200" dirty="0" smtClean="0">
                <a:solidFill>
                  <a:schemeClr val="tx1"/>
                </a:solidFill>
                <a:effectLst/>
                <a:latin typeface="+mn-lt"/>
                <a:ea typeface="+mn-ea"/>
                <a:cs typeface="+mn-cs"/>
              </a:rPr>
              <a:t>Under current law, only services provided at IHS-operated and Tribal facilities are reimbursed by the federal government at 100%.  If services are received outside an IHS and Tribal facility –including an Urban Indian Health Program – services are reimbursed by both the state and the federal government. </a:t>
            </a:r>
          </a:p>
          <a:p>
            <a:r>
              <a:rPr lang="en-US" sz="1200" kern="1200" dirty="0" smtClean="0">
                <a:solidFill>
                  <a:schemeClr val="tx1"/>
                </a:solidFill>
                <a:effectLst/>
                <a:latin typeface="+mn-lt"/>
                <a:ea typeface="+mn-ea"/>
                <a:cs typeface="+mn-cs"/>
              </a:rPr>
              <a:t>4 In addition, the following items are included in the proposed Medicaid Indian Amendments Act:</a:t>
            </a:r>
          </a:p>
          <a:p>
            <a:pPr lvl="0"/>
            <a:r>
              <a:rPr lang="en-US" sz="1200" kern="1200" dirty="0" smtClean="0">
                <a:solidFill>
                  <a:schemeClr val="tx1"/>
                </a:solidFill>
                <a:effectLst/>
                <a:latin typeface="+mn-lt"/>
                <a:ea typeface="+mn-ea"/>
                <a:cs typeface="+mn-cs"/>
              </a:rPr>
              <a:t>Clarify in federal law and regulations that—</a:t>
            </a:r>
          </a:p>
          <a:p>
            <a:pPr lvl="1"/>
            <a:r>
              <a:rPr lang="en-US" sz="1200" kern="1200" dirty="0" smtClean="0">
                <a:solidFill>
                  <a:schemeClr val="tx1"/>
                </a:solidFill>
                <a:effectLst/>
                <a:latin typeface="+mn-lt"/>
                <a:ea typeface="+mn-ea"/>
                <a:cs typeface="+mn-cs"/>
              </a:rPr>
              <a:t>State Medicaid programs are permitted to implement policies limited to AI/ANs and/or IHCPs (through waivers or State Plan Amendments).  This is in recognition of the unique health needs of AI/ANs as well as IHCPs.  This would permit states and Tribes with increased flexibility to create special services specific to AI/ANs under the Medicaid program. </a:t>
            </a:r>
          </a:p>
          <a:p>
            <a:pPr lvl="1"/>
            <a:r>
              <a:rPr lang="en-US" sz="1200" kern="1200" dirty="0" smtClean="0">
                <a:solidFill>
                  <a:schemeClr val="tx1"/>
                </a:solidFill>
                <a:effectLst/>
                <a:latin typeface="+mn-lt"/>
                <a:ea typeface="+mn-ea"/>
                <a:cs typeface="+mn-cs"/>
              </a:rPr>
              <a:t>State Medicaid programs are prohibited from over-riding (through waivers or State Plan Amendments) Indian-specific provisions in federal Medicaid law.</a:t>
            </a:r>
          </a:p>
          <a:p>
            <a:pPr lvl="1"/>
            <a:r>
              <a:rPr lang="en-US" sz="1200" kern="1200" dirty="0" smtClean="0">
                <a:solidFill>
                  <a:schemeClr val="tx1"/>
                </a:solidFill>
                <a:effectLst/>
                <a:latin typeface="+mn-lt"/>
                <a:ea typeface="+mn-ea"/>
                <a:cs typeface="+mn-cs"/>
              </a:rPr>
              <a:t>These provisions are both intended to ensure that AI/ANs are not negatively impacted by state requirements under Medicaid such as work requirements or adding co-pays and monthly premiums. </a:t>
            </a:r>
          </a:p>
          <a:p>
            <a:pPr lvl="0"/>
            <a:r>
              <a:rPr lang="en-US" sz="1200" kern="1200" dirty="0" smtClean="0">
                <a:solidFill>
                  <a:schemeClr val="tx1"/>
                </a:solidFill>
                <a:effectLst/>
                <a:latin typeface="+mn-lt"/>
                <a:ea typeface="+mn-ea"/>
                <a:cs typeface="+mn-cs"/>
              </a:rPr>
              <a:t>5. Address the “four walls” limitations on IHCP “clinic” services by removing the restriction that prohibits billing for services provided outside a clinic facility.  </a:t>
            </a:r>
          </a:p>
          <a:p>
            <a:pPr lvl="1"/>
            <a:r>
              <a:rPr lang="en-US" sz="1200" kern="1200" dirty="0" smtClean="0">
                <a:solidFill>
                  <a:schemeClr val="tx1"/>
                </a:solidFill>
                <a:effectLst/>
                <a:latin typeface="+mn-lt"/>
                <a:ea typeface="+mn-ea"/>
                <a:cs typeface="+mn-cs"/>
              </a:rPr>
              <a:t>Under the current system, Tribes and IHS can only get reimbursed for services provided </a:t>
            </a:r>
            <a:r>
              <a:rPr lang="en-US" sz="1200" b="1" i="1" kern="1200" dirty="0" smtClean="0">
                <a:solidFill>
                  <a:schemeClr val="tx1"/>
                </a:solidFill>
                <a:effectLst/>
                <a:latin typeface="+mn-lt"/>
                <a:ea typeface="+mn-ea"/>
                <a:cs typeface="+mn-cs"/>
              </a:rPr>
              <a:t>inside</a:t>
            </a:r>
            <a:r>
              <a:rPr lang="en-US" sz="1200" kern="1200" dirty="0" smtClean="0">
                <a:solidFill>
                  <a:schemeClr val="tx1"/>
                </a:solidFill>
                <a:effectLst/>
                <a:latin typeface="+mn-lt"/>
                <a:ea typeface="+mn-ea"/>
                <a:cs typeface="+mn-cs"/>
              </a:rPr>
              <a:t> the facility.  This restricts reimbursements for services like home visits, or services referred outside the IHS or Tribal facility.  It will expand the type of services that 100% FMAP can be used for and offset limited purchased/referred care appropriations.  </a:t>
            </a:r>
          </a:p>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6431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7987055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856749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2</a:t>
            </a:fld>
            <a:endParaRPr lang="en-US"/>
          </a:p>
        </p:txBody>
      </p:sp>
    </p:spTree>
    <p:extLst>
      <p:ext uri="{BB962C8B-B14F-4D97-AF65-F5344CB8AC3E}">
        <p14:creationId xmlns:p14="http://schemas.microsoft.com/office/powerpoint/2010/main" val="3583589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1782691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bill would include Tribal Nursing Homes under the State Nursing Homes definition in the U.S. Code that outlines Veterans’ Benefits thus requiring the VA to compensate tribes for the care they provide in nursing homes.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Memorial</a:t>
            </a:r>
            <a:r>
              <a:rPr lang="en-US" sz="1200" kern="1200" baseline="0" dirty="0" smtClean="0">
                <a:solidFill>
                  <a:schemeClr val="tx1"/>
                </a:solidFill>
                <a:effectLst/>
                <a:latin typeface="+mn-lt"/>
                <a:ea typeface="+mn-ea"/>
                <a:cs typeface="+mn-cs"/>
              </a:rPr>
              <a:t> to Native American veterans on national mall. The National Native American Veterans Memorial, Warriors' Circle of Honor, Harvey Pratt (Cheyenne/Arapaho)</a:t>
            </a:r>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solidFill>
                  <a:prstClr val="black"/>
                </a:solidFill>
              </a:rPr>
              <a:pPr/>
              <a:t>21</a:t>
            </a:fld>
            <a:endParaRPr lang="en-US">
              <a:solidFill>
                <a:prstClr val="black"/>
              </a:solidFill>
            </a:endParaRPr>
          </a:p>
        </p:txBody>
      </p:sp>
    </p:spTree>
    <p:extLst>
      <p:ext uri="{BB962C8B-B14F-4D97-AF65-F5344CB8AC3E}">
        <p14:creationId xmlns:p14="http://schemas.microsoft.com/office/powerpoint/2010/main" val="127267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64940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A2DB493-9C5D-4D76-B736-2C3295FDD405}"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3252519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26</a:t>
            </a:fld>
            <a:endParaRPr lang="en-US"/>
          </a:p>
        </p:txBody>
      </p:sp>
    </p:spTree>
    <p:extLst>
      <p:ext uri="{BB962C8B-B14F-4D97-AF65-F5344CB8AC3E}">
        <p14:creationId xmlns:p14="http://schemas.microsoft.com/office/powerpoint/2010/main" val="328024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House bill includes significant increases for IHS, including a $537 million overall increase above the 2019 enacted level, bringing the total to $6.3 billion.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House package includes an increase to $2.42 billion overall for Hospitals and Clinics, including the $20 million for a national CHAP; $25 million for HIV/AIDs and Hepatitis C prevention; and $25 million for modernization of EHRs included in the President’s budget.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Other notable increases include $53 million for 105(l) leases, which is $17 million above the 2019 enacted level;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$125.3 million for Mental Health (+ $20 million);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$280 million for Alcohol and Substance Abuse (+ $34.4 million);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$81 million for urban Indian health (+ $29.6 million);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$90.6 million for Indian Health Professions (+ $33.2 million);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and $304.2 million for Health Care Facilities Construction (+ $60.8 million).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The House package also rejected the proposed cuts to Community Health Representatives (CHRs) and Health Education, instead giving them a slight boost to $62.9 million and $20.6 million respectively.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NIHB At-Large Member and Portland Area Representative, Chairman Joseph, testified before the Senate Committee on Indian Affairs on May 8 on the FY 2020 IHS budget, highlighting the same priorities shared with the House Appropriations Committee.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prstClr val="black"/>
              </a:solidFill>
              <a:effectLst/>
              <a:uLnTx/>
              <a:uFillTx/>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t>3</a:t>
            </a:fld>
            <a:endParaRPr lang="en-US"/>
          </a:p>
        </p:txBody>
      </p:sp>
    </p:spTree>
    <p:extLst>
      <p:ext uri="{BB962C8B-B14F-4D97-AF65-F5344CB8AC3E}">
        <p14:creationId xmlns:p14="http://schemas.microsoft.com/office/powerpoint/2010/main" val="688810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38A42969-7783-45E4-B032-B77B56A121F1}" type="slidenum">
              <a:rPr lang="en-US" smtClean="0"/>
              <a:t>4</a:t>
            </a:fld>
            <a:endParaRPr lang="en-US"/>
          </a:p>
        </p:txBody>
      </p:sp>
    </p:spTree>
    <p:extLst>
      <p:ext uri="{BB962C8B-B14F-4D97-AF65-F5344CB8AC3E}">
        <p14:creationId xmlns:p14="http://schemas.microsoft.com/office/powerpoint/2010/main" val="1451799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Interior and Labor-HHS bills must both pass Senate</a:t>
            </a:r>
          </a:p>
          <a:p>
            <a:r>
              <a:rPr lang="en-US" dirty="0" smtClean="0"/>
              <a:t>Conference Committee negotiates differences</a:t>
            </a:r>
          </a:p>
          <a:p>
            <a:r>
              <a:rPr lang="en-US" dirty="0" smtClean="0"/>
              <a:t>Bills pass House and Senate again, signed by President</a:t>
            </a:r>
          </a:p>
          <a:p>
            <a:r>
              <a:rPr lang="en-US" dirty="0" smtClean="0"/>
              <a:t>Basically impossible to do this by September 30</a:t>
            </a:r>
          </a:p>
          <a:p>
            <a:r>
              <a:rPr lang="en-US" dirty="0" smtClean="0"/>
              <a:t>Some sort of Continuing Resolution is most likely</a:t>
            </a: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5</a:t>
            </a:fld>
            <a:endParaRPr lang="en-US"/>
          </a:p>
        </p:txBody>
      </p:sp>
    </p:spTree>
    <p:extLst>
      <p:ext uri="{BB962C8B-B14F-4D97-AF65-F5344CB8AC3E}">
        <p14:creationId xmlns:p14="http://schemas.microsoft.com/office/powerpoint/2010/main" val="160236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Interior and Labor-HHS bills must both pass Senate</a:t>
            </a:r>
          </a:p>
          <a:p>
            <a:r>
              <a:rPr lang="en-US" dirty="0" smtClean="0"/>
              <a:t>Conference Committee negotiates differences</a:t>
            </a:r>
          </a:p>
          <a:p>
            <a:r>
              <a:rPr lang="en-US" dirty="0" smtClean="0"/>
              <a:t>Bills pass House and Senate again, signed by President</a:t>
            </a:r>
          </a:p>
          <a:p>
            <a:r>
              <a:rPr lang="en-US" dirty="0" smtClean="0"/>
              <a:t>Basically impossible to do this by September 30</a:t>
            </a:r>
          </a:p>
          <a:p>
            <a:r>
              <a:rPr lang="en-US" dirty="0" smtClean="0"/>
              <a:t>Some sort of Continuing Resolution is most likely</a:t>
            </a: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6</a:t>
            </a:fld>
            <a:endParaRPr lang="en-US"/>
          </a:p>
        </p:txBody>
      </p:sp>
    </p:spTree>
    <p:extLst>
      <p:ext uri="{BB962C8B-B14F-4D97-AF65-F5344CB8AC3E}">
        <p14:creationId xmlns:p14="http://schemas.microsoft.com/office/powerpoint/2010/main" val="717370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Interior and Labor-HHS bills must both pass Senate</a:t>
            </a:r>
          </a:p>
          <a:p>
            <a:r>
              <a:rPr lang="en-US" dirty="0" smtClean="0"/>
              <a:t>Conference Committee negotiates differences</a:t>
            </a:r>
          </a:p>
          <a:p>
            <a:r>
              <a:rPr lang="en-US" dirty="0" smtClean="0"/>
              <a:t>Bills pass House and Senate again, signed by President</a:t>
            </a:r>
          </a:p>
          <a:p>
            <a:r>
              <a:rPr lang="en-US" dirty="0" smtClean="0"/>
              <a:t>Basically impossible to do this by September 30</a:t>
            </a:r>
          </a:p>
          <a:p>
            <a:r>
              <a:rPr lang="en-US" dirty="0" smtClean="0"/>
              <a:t>Some sort of Continuing Resolution is most likely</a:t>
            </a: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7</a:t>
            </a:fld>
            <a:endParaRPr lang="en-US"/>
          </a:p>
        </p:txBody>
      </p:sp>
    </p:spTree>
    <p:extLst>
      <p:ext uri="{BB962C8B-B14F-4D97-AF65-F5344CB8AC3E}">
        <p14:creationId xmlns:p14="http://schemas.microsoft.com/office/powerpoint/2010/main" val="527896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Interior and Labor-HHS bills must both pass Senate</a:t>
            </a:r>
          </a:p>
          <a:p>
            <a:r>
              <a:rPr lang="en-US" dirty="0" smtClean="0"/>
              <a:t>Conference Committee negotiates differences</a:t>
            </a:r>
          </a:p>
          <a:p>
            <a:r>
              <a:rPr lang="en-US" dirty="0" smtClean="0"/>
              <a:t>Bills pass House and Senate again, signed by President</a:t>
            </a:r>
          </a:p>
          <a:p>
            <a:r>
              <a:rPr lang="en-US" dirty="0" smtClean="0"/>
              <a:t>Basically impossible to do this by September 30</a:t>
            </a:r>
          </a:p>
          <a:p>
            <a:r>
              <a:rPr lang="en-US" dirty="0" smtClean="0"/>
              <a:t>Some sort of Continuing Resolution is most likely</a:t>
            </a:r>
          </a:p>
          <a:p>
            <a:endParaRPr lang="en-US" dirty="0"/>
          </a:p>
        </p:txBody>
      </p:sp>
      <p:sp>
        <p:nvSpPr>
          <p:cNvPr id="4" name="Slide Number Placeholder 3"/>
          <p:cNvSpPr>
            <a:spLocks noGrp="1"/>
          </p:cNvSpPr>
          <p:nvPr>
            <p:ph type="sldNum" sz="quarter" idx="10"/>
          </p:nvPr>
        </p:nvSpPr>
        <p:spPr/>
        <p:txBody>
          <a:bodyPr/>
          <a:lstStyle/>
          <a:p>
            <a:fld id="{38A42969-7783-45E4-B032-B77B56A121F1}" type="slidenum">
              <a:rPr lang="en-US" smtClean="0"/>
              <a:t>8</a:t>
            </a:fld>
            <a:endParaRPr lang="en-US"/>
          </a:p>
        </p:txBody>
      </p:sp>
    </p:spTree>
    <p:extLst>
      <p:ext uri="{BB962C8B-B14F-4D97-AF65-F5344CB8AC3E}">
        <p14:creationId xmlns:p14="http://schemas.microsoft.com/office/powerpoint/2010/main" val="243503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Three bills have been introduced</a:t>
            </a:r>
            <a:r>
              <a:rPr lang="en-US" baseline="0" dirty="0" smtClean="0"/>
              <a:t> so far.  The first is S. 229 / HR 1128 and would provide advance appropriations for both IHS and the BIA.  There is bipartisan support for this bill in the House.  There are no Republicans on this bill in the Senate.  Many have expressed concerns over the BIA.  </a:t>
            </a:r>
          </a:p>
          <a:p>
            <a:endParaRPr lang="en-US" baseline="0" dirty="0" smtClean="0"/>
          </a:p>
          <a:p>
            <a:r>
              <a:rPr lang="en-US" baseline="0" dirty="0" smtClean="0"/>
              <a:t>HR 1135 has been introduced by Don Young in the House.  It would provide advance appropriations for IHS.   It also has bipartisan house support.  It is expected that Senator Murkowski will introduce the senate version of HR 1135 soon.</a:t>
            </a:r>
            <a:endParaRPr lang="en-US" dirty="0"/>
          </a:p>
        </p:txBody>
      </p:sp>
      <p:sp>
        <p:nvSpPr>
          <p:cNvPr id="4" name="Slide Number Placeholder 3"/>
          <p:cNvSpPr>
            <a:spLocks noGrp="1"/>
          </p:cNvSpPr>
          <p:nvPr>
            <p:ph type="sldNum" sz="quarter" idx="10"/>
          </p:nvPr>
        </p:nvSpPr>
        <p:spPr/>
        <p:txBody>
          <a:bodyPr/>
          <a:lstStyle/>
          <a:p>
            <a:fld id="{109D73CE-6EF7-4797-850C-CD8DAB40DA9B}" type="slidenum">
              <a:rPr lang="en-US" smtClean="0"/>
              <a:t>9</a:t>
            </a:fld>
            <a:endParaRPr lang="en-US"/>
          </a:p>
        </p:txBody>
      </p:sp>
    </p:spTree>
    <p:extLst>
      <p:ext uri="{BB962C8B-B14F-4D97-AF65-F5344CB8AC3E}">
        <p14:creationId xmlns:p14="http://schemas.microsoft.com/office/powerpoint/2010/main" val="30385053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05001"/>
            <a:ext cx="10248900" cy="2076449"/>
          </a:xfrm>
        </p:spPr>
        <p:txBody>
          <a:bodyPr anchor="b"/>
          <a:lstStyle>
            <a:lvl1pPr>
              <a:defRPr sz="6600">
                <a:ln>
                  <a:noFill/>
                </a:ln>
                <a:solidFill>
                  <a:schemeClr val="tx2"/>
                </a:solidFill>
              </a:defRPr>
            </a:lvl1pPr>
          </a:lstStyle>
          <a:p>
            <a:r>
              <a:rPr lang="en-US" dirty="0" smtClean="0"/>
              <a:t>Click to edit Master title style</a:t>
            </a:r>
            <a:endParaRPr lang="en-US" dirty="0"/>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93080" cy="1837944"/>
          </a:xfrm>
          <a:prstGeom prst="rect">
            <a:avLst/>
          </a:prstGeom>
        </p:spPr>
      </p:pic>
      <p:sp>
        <p:nvSpPr>
          <p:cNvPr id="9" name="Rectangle 8"/>
          <p:cNvSpPr/>
          <p:nvPr userDrawn="1"/>
        </p:nvSpPr>
        <p:spPr>
          <a:xfrm>
            <a:off x="533400" y="4171632"/>
            <a:ext cx="10248900" cy="2215991"/>
          </a:xfrm>
          <a:prstGeom prst="rect">
            <a:avLst/>
          </a:prstGeom>
          <a:solidFill>
            <a:schemeClr val="accent1"/>
          </a:solidFill>
        </p:spPr>
        <p:txBody>
          <a:bodyPr wrap="square">
            <a:spAutoFit/>
          </a:bodyPr>
          <a:lstStyle/>
          <a:p>
            <a:endParaRPr lang="en-US" b="1" dirty="0">
              <a:solidFill>
                <a:prstClr val="white"/>
              </a:solidFill>
              <a:latin typeface="Papyrus" panose="03070502060502030205" pitchFamily="66" charset="0"/>
            </a:endParaRPr>
          </a:p>
          <a:p>
            <a:pPr algn="ctr"/>
            <a:r>
              <a:rPr lang="en-US" sz="2400" b="1" dirty="0">
                <a:solidFill>
                  <a:prstClr val="white"/>
                </a:solidFill>
                <a:latin typeface="Papyrus" panose="03070502060502030205" pitchFamily="66" charset="0"/>
              </a:rPr>
              <a:t>Robert Foley</a:t>
            </a:r>
          </a:p>
          <a:p>
            <a:pPr algn="ctr"/>
            <a:r>
              <a:rPr lang="en-US" sz="2400" b="1" dirty="0">
                <a:solidFill>
                  <a:prstClr val="white"/>
                </a:solidFill>
                <a:latin typeface="Papyrus" panose="03070502060502030205" pitchFamily="66" charset="0"/>
              </a:rPr>
              <a:t>Director of Public Health Policy and Programs</a:t>
            </a:r>
          </a:p>
          <a:p>
            <a:pPr algn="ctr"/>
            <a:r>
              <a:rPr lang="en-US" sz="2400" b="1" dirty="0">
                <a:solidFill>
                  <a:prstClr val="white"/>
                </a:solidFill>
                <a:latin typeface="Papyrus" panose="03070502060502030205" pitchFamily="66" charset="0"/>
              </a:rPr>
              <a:t>National Indian Health Board</a:t>
            </a:r>
          </a:p>
          <a:p>
            <a:pPr algn="ctr"/>
            <a:r>
              <a:rPr lang="en-US" sz="2400" b="1" dirty="0">
                <a:solidFill>
                  <a:prstClr val="white"/>
                </a:solidFill>
                <a:latin typeface="Papyrus" panose="03070502060502030205" pitchFamily="66" charset="0"/>
              </a:rPr>
              <a:t>Winter Board Meeting, 2016</a:t>
            </a:r>
          </a:p>
          <a:p>
            <a:pPr algn="ctr"/>
            <a:r>
              <a:rPr lang="en-US" sz="2400" b="1" dirty="0">
                <a:solidFill>
                  <a:prstClr val="white"/>
                </a:solidFill>
                <a:latin typeface="Papyrus" panose="03070502060502030205" pitchFamily="66" charset="0"/>
              </a:rPr>
              <a:t>January 20, 2016</a:t>
            </a:r>
            <a:r>
              <a:rPr lang="en-US" b="1" dirty="0">
                <a:solidFill>
                  <a:prstClr val="white"/>
                </a:solidFill>
                <a:latin typeface="Papyrus" panose="03070502060502030205" pitchFamily="66" charset="0"/>
              </a:rPr>
              <a:t>  </a:t>
            </a:r>
          </a:p>
        </p:txBody>
      </p:sp>
    </p:spTree>
    <p:extLst>
      <p:ext uri="{BB962C8B-B14F-4D97-AF65-F5344CB8AC3E}">
        <p14:creationId xmlns:p14="http://schemas.microsoft.com/office/powerpoint/2010/main" val="226268526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235133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3368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spTree>
    <p:extLst>
      <p:ext uri="{BB962C8B-B14F-4D97-AF65-F5344CB8AC3E}">
        <p14:creationId xmlns:p14="http://schemas.microsoft.com/office/powerpoint/2010/main" val="120623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4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446802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5486400"/>
            <a:ext cx="9876364" cy="1168400"/>
          </a:xfrm>
        </p:spPr>
        <p:txBody>
          <a:bodyPr anchor="t"/>
          <a:lstStyle>
            <a:lvl1pPr algn="l">
              <a:defRPr sz="40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963084" y="3852863"/>
            <a:ext cx="9876365" cy="1633538"/>
          </a:xfrm>
        </p:spPr>
        <p:txBody>
          <a:bodyPr anchor="b">
            <a:normAutofit/>
          </a:bodyPr>
          <a:lstStyle>
            <a:lvl1pPr marL="0" indent="0">
              <a:buNone/>
              <a:defRPr sz="2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F04160CB-2F8A-4D53-BFB9-96930DAD386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5593080" cy="1837944"/>
          </a:xfrm>
          <a:prstGeom prst="rect">
            <a:avLst/>
          </a:prstGeom>
        </p:spPr>
      </p:pic>
    </p:spTree>
    <p:extLst>
      <p:ext uri="{BB962C8B-B14F-4D97-AF65-F5344CB8AC3E}">
        <p14:creationId xmlns:p14="http://schemas.microsoft.com/office/powerpoint/2010/main" val="3585401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92800" y="1536192"/>
            <a:ext cx="48768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737013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4876800" cy="639762"/>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92800" y="1535113"/>
            <a:ext cx="4876800" cy="639762"/>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892800" y="2174875"/>
            <a:ext cx="4876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F04160CB-2F8A-4D53-BFB9-96930DAD3863}"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68420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F04160CB-2F8A-4D53-BFB9-96930DAD3863}"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773528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04160CB-2F8A-4D53-BFB9-96930DAD3863}"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942097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6401" y="5495544"/>
            <a:ext cx="10363200" cy="594360"/>
          </a:xfrm>
        </p:spPr>
        <p:txBody>
          <a:bodyPr anchor="b"/>
          <a:lstStyle>
            <a:lvl1pPr algn="ctr">
              <a:defRPr sz="3200" b="1"/>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406400" y="6096000"/>
            <a:ext cx="10363201" cy="609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Slide Number Placeholder 6"/>
          <p:cNvSpPr>
            <a:spLocks noGrp="1"/>
          </p:cNvSpPr>
          <p:nvPr>
            <p:ph type="sldNum" sz="quarter" idx="12"/>
          </p:nvPr>
        </p:nvSpPr>
        <p:spPr/>
        <p:txBody>
          <a:bodyPr/>
          <a:lstStyle/>
          <a:p>
            <a:fld id="{F04160CB-2F8A-4D53-BFB9-96930DAD3863}" type="slidenum">
              <a:rPr lang="en-US" smtClean="0"/>
              <a:pPr/>
              <a:t>‹#›</a:t>
            </a:fld>
            <a:endParaRPr lang="en-US"/>
          </a:p>
        </p:txBody>
      </p:sp>
      <p:sp>
        <p:nvSpPr>
          <p:cNvPr id="9" name="Content Placeholder 8"/>
          <p:cNvSpPr>
            <a:spLocks noGrp="1"/>
          </p:cNvSpPr>
          <p:nvPr>
            <p:ph sz="quarter" idx="13"/>
          </p:nvPr>
        </p:nvSpPr>
        <p:spPr>
          <a:xfrm>
            <a:off x="406400" y="381000"/>
            <a:ext cx="103632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27399343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02336" y="5495278"/>
            <a:ext cx="10363200" cy="594626"/>
          </a:xfrm>
        </p:spPr>
        <p:txBody>
          <a:bodyPr anchor="b"/>
          <a:lstStyle>
            <a:lvl1pPr algn="ctr">
              <a:defRPr sz="3200" b="1">
                <a:ln>
                  <a:noFill/>
                </a:ln>
                <a:solidFill>
                  <a:schemeClr val="tx2"/>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0"/>
            <a:ext cx="112776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02336" y="6096000"/>
            <a:ext cx="10363200" cy="612648"/>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Slide Number Placeholder 8"/>
          <p:cNvSpPr>
            <a:spLocks noGrp="1"/>
          </p:cNvSpPr>
          <p:nvPr>
            <p:ph type="sldNum" sz="quarter" idx="11"/>
          </p:nvPr>
        </p:nvSpPr>
        <p:spPr/>
        <p:txBody>
          <a:bodyPr/>
          <a:lstStyle/>
          <a:p>
            <a:fld id="{F04160CB-2F8A-4D53-BFB9-96930DAD3863}"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576079" y="6286365"/>
            <a:ext cx="1738583" cy="571317"/>
          </a:xfrm>
          <a:prstGeom prst="rect">
            <a:avLst/>
          </a:prstGeom>
        </p:spPr>
      </p:pic>
    </p:spTree>
    <p:extLst>
      <p:ext uri="{BB962C8B-B14F-4D97-AF65-F5344CB8AC3E}">
        <p14:creationId xmlns:p14="http://schemas.microsoft.com/office/powerpoint/2010/main" val="311908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1600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200"/>
            <a:ext cx="10160000" cy="4800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11277600" y="0"/>
            <a:ext cx="9144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11277600" y="5486400"/>
            <a:ext cx="9144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 name="Slide Number Placeholder 5"/>
          <p:cNvSpPr>
            <a:spLocks noGrp="1"/>
          </p:cNvSpPr>
          <p:nvPr>
            <p:ph type="sldNum" sz="quarter" idx="4"/>
          </p:nvPr>
        </p:nvSpPr>
        <p:spPr>
          <a:xfrm>
            <a:off x="11375717" y="5648960"/>
            <a:ext cx="73152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F04160CB-2F8A-4D53-BFB9-96930DAD3863}" type="slidenum">
              <a:rPr lang="en-US" smtClean="0"/>
              <a:pPr/>
              <a:t>‹#›</a:t>
            </a:fld>
            <a:endParaRPr lang="en-US"/>
          </a:p>
        </p:txBody>
      </p:sp>
    </p:spTree>
    <p:extLst>
      <p:ext uri="{BB962C8B-B14F-4D97-AF65-F5344CB8AC3E}">
        <p14:creationId xmlns:p14="http://schemas.microsoft.com/office/powerpoint/2010/main" val="875372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36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sbohlen@nihb.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94328"/>
            <a:ext cx="11319163" cy="1375185"/>
          </a:xfrm>
        </p:spPr>
        <p:txBody>
          <a:bodyPr/>
          <a:lstStyle/>
          <a:p>
            <a:pPr algn="ctr"/>
            <a:r>
              <a:rPr lang="en-US" sz="4400" b="1" dirty="0" smtClean="0"/>
              <a:t/>
            </a:r>
            <a:br>
              <a:rPr lang="en-US" sz="4400" b="1" dirty="0" smtClean="0"/>
            </a:br>
            <a:r>
              <a:rPr lang="en-US" sz="3600" b="1" dirty="0" smtClean="0"/>
              <a:t>Legislative and Litigation UPDATE </a:t>
            </a:r>
            <a:br>
              <a:rPr lang="en-US" sz="3600" b="1" dirty="0" smtClean="0"/>
            </a:br>
            <a:r>
              <a:rPr lang="en-US" sz="2800" b="1" dirty="0" smtClean="0"/>
              <a:t>tribal self-governance advisory committee meeting</a:t>
            </a:r>
            <a:r>
              <a:rPr lang="en-US" sz="6000" b="1" dirty="0" smtClean="0"/>
              <a:t/>
            </a:r>
            <a:br>
              <a:rPr lang="en-US" sz="6000" b="1" dirty="0" smtClean="0"/>
            </a:br>
            <a:r>
              <a:rPr lang="en-US" sz="6000" b="1" dirty="0" smtClean="0"/>
              <a:t/>
            </a:r>
            <a:br>
              <a:rPr lang="en-US" sz="6000" b="1" dirty="0" smtClean="0"/>
            </a:br>
            <a:r>
              <a:rPr lang="en-US" sz="2800" b="1" i="1" dirty="0" smtClean="0"/>
              <a:t>September 30, 2019</a:t>
            </a:r>
            <a:endParaRPr lang="en-US" sz="2800" i="1" dirty="0"/>
          </a:p>
        </p:txBody>
      </p:sp>
      <p:sp>
        <p:nvSpPr>
          <p:cNvPr id="3" name="Text Placeholder 2"/>
          <p:cNvSpPr>
            <a:spLocks noGrp="1"/>
          </p:cNvSpPr>
          <p:nvPr>
            <p:ph type="body" idx="1"/>
          </p:nvPr>
        </p:nvSpPr>
        <p:spPr>
          <a:xfrm>
            <a:off x="-1" y="5446060"/>
            <a:ext cx="11319164" cy="793376"/>
          </a:xfrm>
          <a:solidFill>
            <a:srgbClr val="990000"/>
          </a:solidFill>
        </p:spPr>
        <p:txBody>
          <a:bodyPr>
            <a:noAutofit/>
          </a:bodyPr>
          <a:lstStyle/>
          <a:p>
            <a:r>
              <a:rPr lang="en-US" sz="2600" dirty="0" smtClean="0">
                <a:solidFill>
                  <a:schemeClr val="bg1"/>
                </a:solidFill>
                <a:latin typeface="Papyrus" panose="03070502060502030205" pitchFamily="66" charset="0"/>
              </a:rPr>
              <a:t>Stacy A. Bohlen, Chief Executive Officer, National Indian Health Board</a:t>
            </a:r>
            <a:endParaRPr lang="en-US" sz="2600" dirty="0">
              <a:solidFill>
                <a:schemeClr val="bg1"/>
              </a:solidFill>
              <a:latin typeface="Papyrus" panose="03070502060502030205" pitchFamily="66" charset="0"/>
            </a:endParaRPr>
          </a:p>
        </p:txBody>
      </p:sp>
    </p:spTree>
    <p:extLst>
      <p:ext uri="{BB962C8B-B14F-4D97-AF65-F5344CB8AC3E}">
        <p14:creationId xmlns:p14="http://schemas.microsoft.com/office/powerpoint/2010/main" val="27358365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Advance Appropriations </a:t>
            </a:r>
            <a:endParaRPr lang="en-US" sz="4800" b="1" dirty="0"/>
          </a:p>
        </p:txBody>
      </p:sp>
      <p:sp>
        <p:nvSpPr>
          <p:cNvPr id="3" name="Content Placeholder 2"/>
          <p:cNvSpPr>
            <a:spLocks noGrp="1"/>
          </p:cNvSpPr>
          <p:nvPr>
            <p:ph idx="1"/>
          </p:nvPr>
        </p:nvSpPr>
        <p:spPr>
          <a:xfrm>
            <a:off x="155575" y="1590367"/>
            <a:ext cx="9391837" cy="5164393"/>
          </a:xfrm>
        </p:spPr>
        <p:txBody>
          <a:bodyPr>
            <a:normAutofit lnSpcReduction="10000"/>
          </a:bodyPr>
          <a:lstStyle/>
          <a:p>
            <a:r>
              <a:rPr lang="en-US" sz="3600" dirty="0" smtClean="0">
                <a:latin typeface="Times New Roman" panose="02020603050405020304" pitchFamily="18" charset="0"/>
                <a:cs typeface="Times New Roman" panose="02020603050405020304" pitchFamily="18" charset="0"/>
              </a:rPr>
              <a:t>Newest bill: S.2541: Indian Health Service Advance Appropriations Act of 2019</a:t>
            </a:r>
          </a:p>
          <a:p>
            <a:pPr lvl="2"/>
            <a:r>
              <a:rPr lang="en-US" sz="2800" dirty="0" smtClean="0">
                <a:latin typeface="Times New Roman" panose="02020603050405020304" pitchFamily="18" charset="0"/>
                <a:cs typeface="Times New Roman" panose="02020603050405020304" pitchFamily="18" charset="0"/>
              </a:rPr>
              <a:t>Amends Indian Health Care Improvement Act to authorize advance appropriations for IHS Services, Facilities, and CSCs</a:t>
            </a:r>
          </a:p>
          <a:p>
            <a:pPr lvl="2"/>
            <a:r>
              <a:rPr lang="en-US" sz="2800" dirty="0" smtClean="0">
                <a:latin typeface="Times New Roman" panose="02020603050405020304" pitchFamily="18" charset="0"/>
                <a:cs typeface="Times New Roman" panose="02020603050405020304" pitchFamily="18" charset="0"/>
              </a:rPr>
              <a:t>Referred to Senate Committee on Indian Affairs</a:t>
            </a:r>
          </a:p>
          <a:p>
            <a:pPr lvl="2"/>
            <a:r>
              <a:rPr lang="en-US" sz="2800" dirty="0" smtClean="0">
                <a:latin typeface="Times New Roman" panose="02020603050405020304" pitchFamily="18" charset="0"/>
                <a:cs typeface="Times New Roman" panose="02020603050405020304" pitchFamily="18" charset="0"/>
              </a:rPr>
              <a:t>Bipartisan (currently 12 co-sponsors)</a:t>
            </a:r>
          </a:p>
          <a:p>
            <a:r>
              <a:rPr lang="en-US" sz="2800" dirty="0" smtClean="0">
                <a:latin typeface="Times New Roman" panose="02020603050405020304" pitchFamily="18" charset="0"/>
                <a:cs typeface="Times New Roman" panose="02020603050405020304" pitchFamily="18" charset="0"/>
              </a:rPr>
              <a:t>Next steps: </a:t>
            </a:r>
          </a:p>
          <a:p>
            <a:pPr lvl="1"/>
            <a:r>
              <a:rPr lang="en-US" sz="2400" dirty="0" smtClean="0">
                <a:latin typeface="Times New Roman" panose="02020603050405020304" pitchFamily="18" charset="0"/>
                <a:cs typeface="Times New Roman" panose="02020603050405020304" pitchFamily="18" charset="0"/>
              </a:rPr>
              <a:t>Secure more GOP support </a:t>
            </a:r>
          </a:p>
          <a:p>
            <a:pPr lvl="2"/>
            <a:r>
              <a:rPr lang="en-US" sz="2000" dirty="0" smtClean="0">
                <a:latin typeface="Times New Roman" panose="02020603050405020304" pitchFamily="18" charset="0"/>
                <a:cs typeface="Times New Roman" panose="02020603050405020304" pitchFamily="18" charset="0"/>
              </a:rPr>
              <a:t>Republicans on Senate Interior Appropriations and Senate Committee on Indian Affairs</a:t>
            </a:r>
          </a:p>
          <a:p>
            <a:pPr lvl="1"/>
            <a:r>
              <a:rPr lang="en-US" sz="2400" dirty="0" smtClean="0">
                <a:latin typeface="Times New Roman" panose="02020603050405020304" pitchFamily="18" charset="0"/>
                <a:cs typeface="Times New Roman" panose="02020603050405020304" pitchFamily="18" charset="0"/>
              </a:rPr>
              <a:t>Request hearing before Senate Committee on Indian Affairs</a:t>
            </a:r>
          </a:p>
        </p:txBody>
      </p:sp>
      <p:sp>
        <p:nvSpPr>
          <p:cNvPr id="4" name="AutoShape 4" descr="Image result for murkows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9311914" y="1417638"/>
            <a:ext cx="1917629" cy="2231087"/>
          </a:xfrm>
          <a:prstGeom prst="rect">
            <a:avLst/>
          </a:prstGeom>
        </p:spPr>
      </p:pic>
    </p:spTree>
    <p:extLst>
      <p:ext uri="{BB962C8B-B14F-4D97-AF65-F5344CB8AC3E}">
        <p14:creationId xmlns:p14="http://schemas.microsoft.com/office/powerpoint/2010/main" val="31779193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Advance Appropriations </a:t>
            </a:r>
            <a:endParaRPr lang="en-US" sz="4800" b="1" dirty="0"/>
          </a:p>
        </p:txBody>
      </p:sp>
      <p:sp>
        <p:nvSpPr>
          <p:cNvPr id="3" name="Content Placeholder 2"/>
          <p:cNvSpPr>
            <a:spLocks noGrp="1"/>
          </p:cNvSpPr>
          <p:nvPr>
            <p:ph idx="1"/>
          </p:nvPr>
        </p:nvSpPr>
        <p:spPr>
          <a:xfrm>
            <a:off x="155575" y="1590367"/>
            <a:ext cx="8194934" cy="5164393"/>
          </a:xfrm>
        </p:spPr>
        <p:txBody>
          <a:bodyPr>
            <a:normAutofit fontScale="92500" lnSpcReduction="10000"/>
          </a:bodyPr>
          <a:lstStyle/>
          <a:p>
            <a:pPr marL="114300" indent="0">
              <a:buNone/>
            </a:pPr>
            <a:r>
              <a:rPr lang="en-US" sz="2800" b="1" u="sng" dirty="0" smtClean="0">
                <a:latin typeface="Times New Roman" panose="02020603050405020304" pitchFamily="18" charset="0"/>
                <a:cs typeface="Times New Roman" panose="02020603050405020304" pitchFamily="18" charset="0"/>
              </a:rPr>
              <a:t>Activities</a:t>
            </a:r>
            <a:r>
              <a:rPr lang="en-US" sz="2800" dirty="0" smtClean="0">
                <a:latin typeface="Times New Roman" panose="02020603050405020304" pitchFamily="18" charset="0"/>
                <a:cs typeface="Times New Roman" panose="02020603050405020304" pitchFamily="18" charset="0"/>
              </a:rPr>
              <a:t>: </a:t>
            </a:r>
          </a:p>
          <a:p>
            <a:r>
              <a:rPr lang="en-US" sz="2500" dirty="0" smtClean="0">
                <a:latin typeface="Times New Roman" panose="02020603050405020304" pitchFamily="18" charset="0"/>
                <a:cs typeface="Times New Roman" panose="02020603050405020304" pitchFamily="18" charset="0"/>
              </a:rPr>
              <a:t>March letter to House Budget Committee with 60 bipartisan signatories</a:t>
            </a:r>
            <a:endParaRPr lang="en-US" sz="2500" dirty="0">
              <a:latin typeface="Times New Roman" panose="02020603050405020304" pitchFamily="18" charset="0"/>
              <a:cs typeface="Times New Roman" panose="02020603050405020304" pitchFamily="18" charset="0"/>
            </a:endParaRPr>
          </a:p>
          <a:p>
            <a:pPr lvl="1"/>
            <a:r>
              <a:rPr lang="en-US" sz="2600" b="1" dirty="0" smtClean="0">
                <a:latin typeface="Times New Roman" panose="02020603050405020304" pitchFamily="18" charset="0"/>
                <a:cs typeface="Times New Roman" panose="02020603050405020304" pitchFamily="18" charset="0"/>
              </a:rPr>
              <a:t>House Natural Resources Subcommittee on Indigenous Peoples hearing on </a:t>
            </a:r>
            <a:r>
              <a:rPr lang="en-US" sz="2600" b="1" dirty="0">
                <a:latin typeface="Times New Roman" panose="02020603050405020304" pitchFamily="18" charset="0"/>
                <a:cs typeface="Times New Roman" panose="02020603050405020304" pitchFamily="18" charset="0"/>
              </a:rPr>
              <a:t>A</a:t>
            </a:r>
            <a:r>
              <a:rPr lang="en-US" sz="2600" b="1" dirty="0" smtClean="0">
                <a:latin typeface="Times New Roman" panose="02020603050405020304" pitchFamily="18" charset="0"/>
                <a:cs typeface="Times New Roman" panose="02020603050405020304" pitchFamily="18" charset="0"/>
              </a:rPr>
              <a:t>dvance Appropriations held 9/25</a:t>
            </a:r>
          </a:p>
          <a:p>
            <a:pPr lvl="1"/>
            <a:r>
              <a:rPr lang="en-US" sz="2600" b="1" dirty="0" smtClean="0">
                <a:latin typeface="Times New Roman" panose="02020603050405020304" pitchFamily="18" charset="0"/>
                <a:cs typeface="Times New Roman" panose="02020603050405020304" pitchFamily="18" charset="0"/>
              </a:rPr>
              <a:t>NIHB Chair Victoria Kitcheyan testified </a:t>
            </a:r>
          </a:p>
          <a:p>
            <a:r>
              <a:rPr lang="en-US" sz="2500" dirty="0" smtClean="0">
                <a:latin typeface="Times New Roman" panose="02020603050405020304" pitchFamily="18" charset="0"/>
                <a:cs typeface="Times New Roman" panose="02020603050405020304" pitchFamily="18" charset="0"/>
              </a:rPr>
              <a:t>Outreach &amp; education with members on relevant committees (Budget, Natural Resources, Energy &amp; Commerce, SCIA)</a:t>
            </a:r>
            <a:endParaRPr lang="en-US" sz="2100" dirty="0">
              <a:latin typeface="Times New Roman" panose="02020603050405020304" pitchFamily="18" charset="0"/>
              <a:cs typeface="Times New Roman" panose="02020603050405020304" pitchFamily="18" charset="0"/>
            </a:endParaRPr>
          </a:p>
          <a:p>
            <a:pPr marL="114300" indent="0">
              <a:buNone/>
            </a:pPr>
            <a:endParaRPr lang="en-US" sz="2800" b="1" u="sng" dirty="0" smtClean="0">
              <a:latin typeface="Times New Roman" panose="02020603050405020304" pitchFamily="18" charset="0"/>
              <a:cs typeface="Times New Roman" panose="02020603050405020304" pitchFamily="18" charset="0"/>
            </a:endParaRPr>
          </a:p>
          <a:p>
            <a:pPr marL="114300" indent="0">
              <a:buNone/>
            </a:pPr>
            <a:r>
              <a:rPr lang="en-US" sz="2800" b="1" u="sng" dirty="0" smtClean="0">
                <a:latin typeface="Times New Roman" panose="02020603050405020304" pitchFamily="18" charset="0"/>
                <a:cs typeface="Times New Roman" panose="02020603050405020304" pitchFamily="18" charset="0"/>
              </a:rPr>
              <a:t>Actions needed! </a:t>
            </a:r>
            <a:endParaRPr lang="en-US" sz="2800" b="1" u="sng" dirty="0">
              <a:latin typeface="Times New Roman" panose="02020603050405020304" pitchFamily="18" charset="0"/>
              <a:cs typeface="Times New Roman" panose="02020603050405020304" pitchFamily="18" charset="0"/>
            </a:endParaRPr>
          </a:p>
          <a:p>
            <a:r>
              <a:rPr lang="en-US" sz="2500" dirty="0" smtClean="0">
                <a:latin typeface="Times New Roman" panose="02020603050405020304" pitchFamily="18" charset="0"/>
                <a:cs typeface="Times New Roman" panose="02020603050405020304" pitchFamily="18" charset="0"/>
              </a:rPr>
              <a:t>Request that your member co-sponsor H.R.1135/H.R. 1128/S.229/S.2541</a:t>
            </a:r>
          </a:p>
          <a:p>
            <a:r>
              <a:rPr lang="en-US" sz="2500" dirty="0" smtClean="0">
                <a:latin typeface="Times New Roman" panose="02020603050405020304" pitchFamily="18" charset="0"/>
                <a:cs typeface="Times New Roman" panose="02020603050405020304" pitchFamily="18" charset="0"/>
              </a:rPr>
              <a:t>Government shutdown/continuing resolution impact stories </a:t>
            </a:r>
          </a:p>
          <a:p>
            <a:endParaRPr lang="en-US" sz="2500" dirty="0" smtClean="0">
              <a:latin typeface="Times New Roman" panose="02020603050405020304" pitchFamily="18" charset="0"/>
              <a:cs typeface="Times New Roman" panose="02020603050405020304" pitchFamily="18" charset="0"/>
            </a:endParaRPr>
          </a:p>
          <a:p>
            <a:endParaRPr lang="en-US" sz="2500" dirty="0" smtClean="0">
              <a:latin typeface="Times New Roman" panose="02020603050405020304" pitchFamily="18" charset="0"/>
              <a:cs typeface="Times New Roman" panose="02020603050405020304" pitchFamily="18" charset="0"/>
            </a:endParaRPr>
          </a:p>
          <a:p>
            <a:pPr marL="114300" indent="0">
              <a:buNone/>
            </a:pPr>
            <a:endParaRPr lang="en-US" dirty="0" smtClean="0">
              <a:latin typeface="Times New Roman" panose="02020603050405020304" pitchFamily="18" charset="0"/>
              <a:cs typeface="Times New Roman" panose="02020603050405020304" pitchFamily="18" charset="0"/>
            </a:endParaRPr>
          </a:p>
          <a:p>
            <a:pPr marL="777240" lvl="2" indent="0">
              <a:buNone/>
            </a:pPr>
            <a:endParaRPr lang="en-US" dirty="0">
              <a:latin typeface="Times New Roman" panose="02020603050405020304" pitchFamily="18" charset="0"/>
              <a:cs typeface="Times New Roman" panose="02020603050405020304" pitchFamily="18" charset="0"/>
            </a:endParaRPr>
          </a:p>
        </p:txBody>
      </p:sp>
      <p:sp>
        <p:nvSpPr>
          <p:cNvPr id="4" name="AutoShape 4" descr="Image result for murkows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2" descr="e515317a-9cf2-4af1-8741-dd613b48bcac@nih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8848418" y="1363596"/>
            <a:ext cx="2687380" cy="201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a:stretch>
            <a:fillRect/>
          </a:stretch>
        </p:blipFill>
        <p:spPr>
          <a:xfrm>
            <a:off x="8102028" y="3285659"/>
            <a:ext cx="3717821" cy="2009633"/>
          </a:xfrm>
          <a:prstGeom prst="rect">
            <a:avLst/>
          </a:prstGeom>
        </p:spPr>
      </p:pic>
    </p:spTree>
    <p:extLst>
      <p:ext uri="{BB962C8B-B14F-4D97-AF65-F5344CB8AC3E}">
        <p14:creationId xmlns:p14="http://schemas.microsoft.com/office/powerpoint/2010/main" val="20840215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Advance Appropriations </a:t>
            </a:r>
            <a:endParaRPr lang="en-US" b="1" dirty="0"/>
          </a:p>
        </p:txBody>
      </p:sp>
      <p:sp>
        <p:nvSpPr>
          <p:cNvPr id="3" name="Content Placeholder 2"/>
          <p:cNvSpPr>
            <a:spLocks noGrp="1"/>
          </p:cNvSpPr>
          <p:nvPr>
            <p:ph idx="1"/>
          </p:nvPr>
        </p:nvSpPr>
        <p:spPr>
          <a:xfrm>
            <a:off x="1156448" y="1600200"/>
            <a:ext cx="9613152" cy="4800600"/>
          </a:xfrm>
        </p:spPr>
        <p:txBody>
          <a:bodyPr>
            <a:normAutofit/>
          </a:bodyPr>
          <a:lstStyle/>
          <a:p>
            <a:pPr marL="114300" lvl="1" indent="0">
              <a:buClr>
                <a:schemeClr val="accent1"/>
              </a:buClr>
              <a:buNone/>
            </a:pPr>
            <a:r>
              <a:rPr lang="en-US" sz="4000" dirty="0" smtClean="0">
                <a:latin typeface="Times New Roman" panose="02020603050405020304" pitchFamily="18" charset="0"/>
                <a:cs typeface="Times New Roman" panose="02020603050405020304" pitchFamily="18" charset="0"/>
              </a:rPr>
              <a:t>How </a:t>
            </a:r>
            <a:r>
              <a:rPr lang="en-US" sz="4000" dirty="0">
                <a:latin typeface="Times New Roman" panose="02020603050405020304" pitchFamily="18" charset="0"/>
                <a:cs typeface="Times New Roman" panose="02020603050405020304" pitchFamily="18" charset="0"/>
              </a:rPr>
              <a:t>d</a:t>
            </a:r>
            <a:r>
              <a:rPr lang="en-US" sz="4000" dirty="0" smtClean="0">
                <a:latin typeface="Times New Roman" panose="02020603050405020304" pitchFamily="18" charset="0"/>
                <a:cs typeface="Times New Roman" panose="02020603050405020304" pitchFamily="18" charset="0"/>
              </a:rPr>
              <a:t>o we get Advance Appropriations?</a:t>
            </a:r>
          </a:p>
          <a:p>
            <a:pPr marL="114300" lvl="1" indent="0">
              <a:buClr>
                <a:schemeClr val="accent1"/>
              </a:buClr>
              <a:buNone/>
            </a:pPr>
            <a:endParaRPr lang="en-US" sz="2400" dirty="0">
              <a:latin typeface="Times New Roman" panose="02020603050405020304" pitchFamily="18" charset="0"/>
              <a:cs typeface="Times New Roman" panose="02020603050405020304" pitchFamily="18" charset="0"/>
            </a:endParaRPr>
          </a:p>
          <a:p>
            <a:pPr>
              <a:lnSpc>
                <a:spcPct val="80000"/>
              </a:lnSpc>
            </a:pPr>
            <a:r>
              <a:rPr lang="en-US" sz="3500" dirty="0" smtClean="0">
                <a:latin typeface="Times New Roman" panose="02020603050405020304" pitchFamily="18" charset="0"/>
                <a:cs typeface="Times New Roman" panose="02020603050405020304" pitchFamily="18" charset="0"/>
              </a:rPr>
              <a:t>Budget Resolution – exemptions list </a:t>
            </a:r>
          </a:p>
          <a:p>
            <a:pPr lvl="2">
              <a:lnSpc>
                <a:spcPct val="80000"/>
              </a:lnSpc>
            </a:pPr>
            <a:r>
              <a:rPr lang="en-US" sz="2700" dirty="0" smtClean="0">
                <a:latin typeface="Times New Roman" panose="02020603050405020304" pitchFamily="18" charset="0"/>
                <a:cs typeface="Times New Roman" panose="02020603050405020304" pitchFamily="18" charset="0"/>
              </a:rPr>
              <a:t>House Rules: Budget Chairman must consent</a:t>
            </a:r>
          </a:p>
          <a:p>
            <a:pPr lvl="2">
              <a:lnSpc>
                <a:spcPct val="80000"/>
              </a:lnSpc>
            </a:pPr>
            <a:r>
              <a:rPr lang="en-US" sz="2700" dirty="0" smtClean="0">
                <a:latin typeface="Times New Roman" panose="02020603050405020304" pitchFamily="18" charset="0"/>
                <a:cs typeface="Times New Roman" panose="02020603050405020304" pitchFamily="18" charset="0"/>
              </a:rPr>
              <a:t>Senate Rules: 2/3 of Senators must vote in favor</a:t>
            </a:r>
          </a:p>
          <a:p>
            <a:pPr lvl="3">
              <a:lnSpc>
                <a:spcPct val="80000"/>
              </a:lnSpc>
            </a:pPr>
            <a:r>
              <a:rPr lang="en-US" sz="2300" b="1" dirty="0" smtClean="0">
                <a:latin typeface="Times New Roman" panose="02020603050405020304" pitchFamily="18" charset="0"/>
                <a:cs typeface="Times New Roman" panose="02020603050405020304" pitchFamily="18" charset="0"/>
              </a:rPr>
              <a:t>House/Senate rules on advance appropriations sunset upon passage of FY 2021 resolution</a:t>
            </a:r>
          </a:p>
          <a:p>
            <a:pPr marL="411480" lvl="1" indent="0">
              <a:lnSpc>
                <a:spcPct val="80000"/>
              </a:lnSpc>
              <a:buNone/>
            </a:pPr>
            <a:endParaRPr lang="en-US" sz="3100" dirty="0" smtClean="0">
              <a:latin typeface="Times New Roman" panose="02020603050405020304" pitchFamily="18" charset="0"/>
              <a:cs typeface="Times New Roman" panose="02020603050405020304" pitchFamily="18" charset="0"/>
            </a:endParaRPr>
          </a:p>
          <a:p>
            <a:pPr>
              <a:lnSpc>
                <a:spcPct val="80000"/>
              </a:lnSpc>
            </a:pPr>
            <a:r>
              <a:rPr lang="en-US" sz="3500" dirty="0" smtClean="0">
                <a:latin typeface="Times New Roman" panose="02020603050405020304" pitchFamily="18" charset="0"/>
                <a:cs typeface="Times New Roman" panose="02020603050405020304" pitchFamily="18" charset="0"/>
              </a:rPr>
              <a:t>Enacting law – S.229/ H.R. 1128/ H.R. 1135</a:t>
            </a:r>
          </a:p>
        </p:txBody>
      </p:sp>
      <p:sp>
        <p:nvSpPr>
          <p:cNvPr id="4" name="AutoShape 4" descr="Image result for murkows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ight Arrow 4"/>
          <p:cNvSpPr/>
          <p:nvPr/>
        </p:nvSpPr>
        <p:spPr>
          <a:xfrm>
            <a:off x="197789" y="2847273"/>
            <a:ext cx="992167" cy="2999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164281" y="5261847"/>
            <a:ext cx="1024217" cy="359695"/>
          </a:xfrm>
          <a:prstGeom prst="rect">
            <a:avLst/>
          </a:prstGeom>
        </p:spPr>
      </p:pic>
    </p:spTree>
    <p:extLst>
      <p:ext uri="{BB962C8B-B14F-4D97-AF65-F5344CB8AC3E}">
        <p14:creationId xmlns:p14="http://schemas.microsoft.com/office/powerpoint/2010/main" val="3693204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08" y="99205"/>
            <a:ext cx="10160000" cy="1143000"/>
          </a:xfrm>
        </p:spPr>
        <p:txBody>
          <a:bodyPr/>
          <a:lstStyle/>
          <a:p>
            <a:r>
              <a:rPr lang="en-US" sz="4400" b="1" dirty="0" smtClean="0"/>
              <a:t>Special Diabetes Program for Indians</a:t>
            </a:r>
            <a:endParaRPr lang="en-US" sz="4400" b="1" dirty="0"/>
          </a:p>
        </p:txBody>
      </p:sp>
      <p:sp>
        <p:nvSpPr>
          <p:cNvPr id="3" name="Content Placeholder 2"/>
          <p:cNvSpPr>
            <a:spLocks noGrp="1"/>
          </p:cNvSpPr>
          <p:nvPr>
            <p:ph idx="1"/>
          </p:nvPr>
        </p:nvSpPr>
        <p:spPr>
          <a:xfrm>
            <a:off x="191582" y="1242205"/>
            <a:ext cx="7930051" cy="5348376"/>
          </a:xfrm>
        </p:spPr>
        <p:txBody>
          <a:bodyPr>
            <a:normAutofit fontScale="92500" lnSpcReduction="20000"/>
          </a:bodyPr>
          <a:lstStyle/>
          <a:p>
            <a:r>
              <a:rPr lang="en-US" sz="2600" b="1" dirty="0" smtClean="0">
                <a:latin typeface="Times New Roman" panose="02020603050405020304" pitchFamily="18" charset="0"/>
                <a:cs typeface="Times New Roman" panose="02020603050405020304" pitchFamily="18" charset="0"/>
              </a:rPr>
              <a:t>SDPI attached to continuing resolution through Nov. 21, 2019 -  continued fight for long-term renewal</a:t>
            </a:r>
          </a:p>
          <a:p>
            <a:endParaRPr lang="en-US" sz="2600" dirty="0" smtClean="0">
              <a:latin typeface="Times New Roman" panose="02020603050405020304" pitchFamily="18" charset="0"/>
              <a:cs typeface="Times New Roman" panose="02020603050405020304" pitchFamily="18" charset="0"/>
            </a:endParaRPr>
          </a:p>
          <a:p>
            <a:r>
              <a:rPr lang="en-US" sz="2600" dirty="0">
                <a:latin typeface="Times New Roman" panose="02020603050405020304" pitchFamily="18" charset="0"/>
                <a:cs typeface="Times New Roman" panose="02020603050405020304" pitchFamily="18" charset="0"/>
              </a:rPr>
              <a:t>Working with partners at American Diabetes Association, Juvenile Diabetes Research Foundation and the Endocrine Society to ensure </a:t>
            </a:r>
            <a:r>
              <a:rPr lang="en-US" sz="2600" dirty="0" smtClean="0">
                <a:latin typeface="Times New Roman" panose="02020603050405020304" pitchFamily="18" charset="0"/>
                <a:cs typeface="Times New Roman" panose="02020603050405020304" pitchFamily="18" charset="0"/>
              </a:rPr>
              <a:t>long-term renewal</a:t>
            </a:r>
          </a:p>
          <a:p>
            <a:endParaRPr lang="en-US" sz="2600" b="1" dirty="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Senate introduced a 5-year renewal for SDPI at the current $150 million/ year</a:t>
            </a:r>
          </a:p>
          <a:p>
            <a:pPr lvl="1"/>
            <a:r>
              <a:rPr lang="en-US" sz="2200" dirty="0" smtClean="0">
                <a:latin typeface="Times New Roman" panose="02020603050405020304" pitchFamily="18" charset="0"/>
                <a:cs typeface="Times New Roman" panose="02020603050405020304" pitchFamily="18" charset="0"/>
              </a:rPr>
              <a:t>Voted out of Committee without amendment</a:t>
            </a:r>
          </a:p>
          <a:p>
            <a:pPr marL="114300" indent="0">
              <a:buNone/>
            </a:pPr>
            <a:endParaRPr lang="en-US" sz="2600" dirty="0" smtClean="0">
              <a:latin typeface="Times New Roman" panose="02020603050405020304" pitchFamily="18" charset="0"/>
              <a:cs typeface="Times New Roman" panose="02020603050405020304" pitchFamily="18" charset="0"/>
            </a:endParaRPr>
          </a:p>
          <a:p>
            <a:r>
              <a:rPr lang="en-US" sz="2600" dirty="0" smtClean="0">
                <a:latin typeface="Times New Roman" panose="02020603050405020304" pitchFamily="18" charset="0"/>
                <a:cs typeface="Times New Roman" panose="02020603050405020304" pitchFamily="18" charset="0"/>
              </a:rPr>
              <a:t>Rep. </a:t>
            </a:r>
            <a:r>
              <a:rPr lang="en-US" sz="2600" dirty="0" err="1" smtClean="0">
                <a:latin typeface="Times New Roman" panose="02020603050405020304" pitchFamily="18" charset="0"/>
                <a:cs typeface="Times New Roman" panose="02020603050405020304" pitchFamily="18" charset="0"/>
              </a:rPr>
              <a:t>O’Halleran</a:t>
            </a:r>
            <a:r>
              <a:rPr lang="en-US" sz="2600" dirty="0" smtClean="0">
                <a:latin typeface="Times New Roman" panose="02020603050405020304" pitchFamily="18" charset="0"/>
                <a:cs typeface="Times New Roman" panose="02020603050405020304" pitchFamily="18" charset="0"/>
              </a:rPr>
              <a:t> (D-AZ) introduced House bill</a:t>
            </a:r>
          </a:p>
          <a:p>
            <a:pPr lvl="1"/>
            <a:r>
              <a:rPr lang="en-US" sz="2200" dirty="0" smtClean="0">
                <a:latin typeface="Times New Roman" panose="02020603050405020304" pitchFamily="18" charset="0"/>
                <a:cs typeface="Times New Roman" panose="02020603050405020304" pitchFamily="18" charset="0"/>
              </a:rPr>
              <a:t>H.R. 2680: $200 million/year for 5 years</a:t>
            </a:r>
          </a:p>
          <a:p>
            <a:pPr lvl="1"/>
            <a:r>
              <a:rPr lang="en-US" sz="2200" dirty="0" smtClean="0">
                <a:latin typeface="Times New Roman" panose="02020603050405020304" pitchFamily="18" charset="0"/>
                <a:cs typeface="Times New Roman" panose="02020603050405020304" pitchFamily="18" charset="0"/>
              </a:rPr>
              <a:t>BUT: House amended to $150 million for 4 years</a:t>
            </a:r>
          </a:p>
          <a:p>
            <a:pPr lvl="1"/>
            <a:r>
              <a:rPr lang="en-US" sz="2200" dirty="0" smtClean="0">
                <a:latin typeface="Times New Roman" panose="02020603050405020304" pitchFamily="18" charset="0"/>
                <a:cs typeface="Times New Roman" panose="02020603050405020304" pitchFamily="18" charset="0"/>
              </a:rPr>
              <a:t>H.R. 2328 includes SDPI renewal in public health extenders package</a:t>
            </a:r>
          </a:p>
          <a:p>
            <a:pPr lvl="1"/>
            <a:endParaRPr lang="en-US" sz="21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1051560" lvl="3" indent="0">
              <a:buNone/>
            </a:pP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11430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121634" y="1032344"/>
            <a:ext cx="3435698" cy="238497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4551" y="3916394"/>
            <a:ext cx="3044869" cy="2029912"/>
          </a:xfrm>
          <a:prstGeom prst="rect">
            <a:avLst/>
          </a:prstGeom>
        </p:spPr>
      </p:pic>
    </p:spTree>
    <p:extLst>
      <p:ext uri="{BB962C8B-B14F-4D97-AF65-F5344CB8AC3E}">
        <p14:creationId xmlns:p14="http://schemas.microsoft.com/office/powerpoint/2010/main" val="35782370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08" y="99205"/>
            <a:ext cx="10160000" cy="1143000"/>
          </a:xfrm>
        </p:spPr>
        <p:txBody>
          <a:bodyPr/>
          <a:lstStyle/>
          <a:p>
            <a:r>
              <a:rPr lang="en-US" sz="4400" b="1" dirty="0"/>
              <a:t>SDPI </a:t>
            </a:r>
            <a:r>
              <a:rPr lang="en-US" sz="4400" b="1" dirty="0" smtClean="0"/>
              <a:t>Developments in </a:t>
            </a:r>
            <a:r>
              <a:rPr lang="en-US" sz="4400" b="1" dirty="0"/>
              <a:t>2019 </a:t>
            </a:r>
          </a:p>
        </p:txBody>
      </p:sp>
      <p:sp>
        <p:nvSpPr>
          <p:cNvPr id="3" name="Content Placeholder 2"/>
          <p:cNvSpPr>
            <a:spLocks noGrp="1"/>
          </p:cNvSpPr>
          <p:nvPr>
            <p:ph idx="1"/>
          </p:nvPr>
        </p:nvSpPr>
        <p:spPr>
          <a:xfrm>
            <a:off x="191583" y="1242205"/>
            <a:ext cx="6479040" cy="5348376"/>
          </a:xfrm>
        </p:spPr>
        <p:txBody>
          <a:bodyPr>
            <a:normAutofit fontScale="85000" lnSpcReduction="20000"/>
          </a:bodyPr>
          <a:lstStyle/>
          <a:p>
            <a:r>
              <a:rPr lang="en-US" sz="3200" dirty="0" smtClean="0">
                <a:latin typeface="Times New Roman" panose="02020603050405020304" pitchFamily="18" charset="0"/>
                <a:cs typeface="Times New Roman" panose="02020603050405020304" pitchFamily="18" charset="0"/>
              </a:rPr>
              <a:t>NIHB helped draft and circulate letters from House and Senate Diabetes Caucuses</a:t>
            </a:r>
          </a:p>
          <a:p>
            <a:pPr lvl="1"/>
            <a:r>
              <a:rPr lang="en-US" sz="2800" dirty="0" smtClean="0">
                <a:latin typeface="Times New Roman" panose="02020603050405020304" pitchFamily="18" charset="0"/>
                <a:cs typeface="Times New Roman" panose="02020603050405020304" pitchFamily="18" charset="0"/>
              </a:rPr>
              <a:t>Letters showed support for SDP and SDPI</a:t>
            </a:r>
          </a:p>
          <a:p>
            <a:pPr lvl="1"/>
            <a:r>
              <a:rPr lang="en-US" sz="2800" dirty="0" smtClean="0">
                <a:latin typeface="Times New Roman" panose="02020603050405020304" pitchFamily="18" charset="0"/>
                <a:cs typeface="Times New Roman" panose="02020603050405020304" pitchFamily="18" charset="0"/>
              </a:rPr>
              <a:t>Members could choose to sign on</a:t>
            </a:r>
          </a:p>
          <a:p>
            <a:pPr lvl="1"/>
            <a:endParaRPr lang="en-US" sz="28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379 House members (85%) signed the letter!!</a:t>
            </a:r>
          </a:p>
          <a:p>
            <a:r>
              <a:rPr lang="en-US" sz="3200" dirty="0" smtClean="0">
                <a:latin typeface="Times New Roman" panose="02020603050405020304" pitchFamily="18" charset="0"/>
                <a:cs typeface="Times New Roman" panose="02020603050405020304" pitchFamily="18" charset="0"/>
              </a:rPr>
              <a:t>68 Senators!!</a:t>
            </a:r>
          </a:p>
          <a:p>
            <a:endParaRPr lang="en-US" sz="3200" dirty="0">
              <a:latin typeface="Times New Roman" panose="02020603050405020304" pitchFamily="18" charset="0"/>
              <a:cs typeface="Times New Roman" panose="02020603050405020304" pitchFamily="18" charset="0"/>
            </a:endParaRPr>
          </a:p>
          <a:p>
            <a:r>
              <a:rPr lang="en-US" sz="3200" dirty="0" smtClean="0">
                <a:latin typeface="Times New Roman" panose="02020603050405020304" pitchFamily="18" charset="0"/>
                <a:cs typeface="Times New Roman" panose="02020603050405020304" pitchFamily="18" charset="0"/>
              </a:rPr>
              <a:t>HHS issued report showing SDPI’s impact</a:t>
            </a:r>
          </a:p>
          <a:p>
            <a:pPr lvl="1"/>
            <a:r>
              <a:rPr lang="en-US" sz="2800" dirty="0" smtClean="0">
                <a:latin typeface="Times New Roman" panose="02020603050405020304" pitchFamily="18" charset="0"/>
                <a:cs typeface="Times New Roman" panose="02020603050405020304" pitchFamily="18" charset="0"/>
              </a:rPr>
              <a:t>2,200-2,600 people avoided needing dialysis over 10 years</a:t>
            </a:r>
          </a:p>
          <a:p>
            <a:pPr lvl="1"/>
            <a:r>
              <a:rPr lang="en-US" sz="2800" dirty="0" smtClean="0">
                <a:latin typeface="Times New Roman" panose="02020603050405020304" pitchFamily="18" charset="0"/>
                <a:cs typeface="Times New Roman" panose="02020603050405020304" pitchFamily="18" charset="0"/>
              </a:rPr>
              <a:t>Medicare cost savings are up to $52 million/year</a:t>
            </a:r>
          </a:p>
          <a:p>
            <a:endParaRPr lang="en-US" sz="3200" dirty="0" smtClean="0">
              <a:latin typeface="Times New Roman" panose="02020603050405020304" pitchFamily="18" charset="0"/>
              <a:cs typeface="Times New Roman" panose="02020603050405020304" pitchFamily="18" charset="0"/>
            </a:endParaRPr>
          </a:p>
          <a:p>
            <a:pPr lvl="1"/>
            <a:endParaRPr lang="en-US" sz="2800" dirty="0" smtClean="0">
              <a:latin typeface="Times New Roman" panose="02020603050405020304" pitchFamily="18" charset="0"/>
              <a:cs typeface="Times New Roman" panose="02020603050405020304" pitchFamily="18" charset="0"/>
            </a:endParaRPr>
          </a:p>
          <a:p>
            <a:pPr lvl="1"/>
            <a:endParaRPr lang="en-US" sz="21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1051560" lvl="3" indent="0">
              <a:buNone/>
            </a:pP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114300" indent="0">
              <a:buNone/>
            </a:pP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634915">
            <a:off x="7173838" y="4483546"/>
            <a:ext cx="4440387" cy="195909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0609359">
            <a:off x="6692915" y="1242298"/>
            <a:ext cx="5107712" cy="2970636"/>
          </a:xfrm>
          <a:prstGeom prst="rect">
            <a:avLst/>
          </a:prstGeom>
        </p:spPr>
      </p:pic>
    </p:spTree>
    <p:extLst>
      <p:ext uri="{BB962C8B-B14F-4D97-AF65-F5344CB8AC3E}">
        <p14:creationId xmlns:p14="http://schemas.microsoft.com/office/powerpoint/2010/main" val="3777869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708" y="99205"/>
            <a:ext cx="10160000" cy="1143000"/>
          </a:xfrm>
        </p:spPr>
        <p:txBody>
          <a:bodyPr/>
          <a:lstStyle/>
          <a:p>
            <a:r>
              <a:rPr lang="en-US" sz="4400" b="1" dirty="0" smtClean="0"/>
              <a:t>NIHB Efforts to Renew SDPI</a:t>
            </a:r>
            <a:endParaRPr lang="en-US" sz="4400" b="1" dirty="0"/>
          </a:p>
        </p:txBody>
      </p:sp>
      <p:sp>
        <p:nvSpPr>
          <p:cNvPr id="3" name="Content Placeholder 2"/>
          <p:cNvSpPr>
            <a:spLocks noGrp="1"/>
          </p:cNvSpPr>
          <p:nvPr>
            <p:ph idx="1"/>
          </p:nvPr>
        </p:nvSpPr>
        <p:spPr>
          <a:xfrm>
            <a:off x="191583" y="1242205"/>
            <a:ext cx="7693243" cy="5473388"/>
          </a:xfrm>
        </p:spPr>
        <p:txBody>
          <a:bodyPr>
            <a:normAutofit fontScale="92500"/>
          </a:bodyPr>
          <a:lstStyle/>
          <a:p>
            <a:r>
              <a:rPr lang="en-US" sz="2400" dirty="0" smtClean="0">
                <a:latin typeface="Times New Roman" panose="02020603050405020304" pitchFamily="18" charset="0"/>
                <a:cs typeface="Times New Roman" panose="02020603050405020304" pitchFamily="18" charset="0"/>
              </a:rPr>
              <a:t>Both House and Senate flat funding SDPI</a:t>
            </a:r>
          </a:p>
          <a:p>
            <a:pPr lvl="1"/>
            <a:r>
              <a:rPr lang="en-US" sz="2000" dirty="0" smtClean="0">
                <a:latin typeface="Times New Roman" panose="02020603050405020304" pitchFamily="18" charset="0"/>
                <a:cs typeface="Times New Roman" panose="02020603050405020304" pitchFamily="18" charset="0"/>
              </a:rPr>
              <a:t>Increase impossible without a way to pay for it</a:t>
            </a:r>
            <a:endParaRPr lang="en-US" sz="2000" dirty="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Medicare savings (up to $52 million/year) don’t count </a:t>
            </a:r>
          </a:p>
          <a:p>
            <a:endParaRPr lang="en-US" sz="2400"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Tribes wanted funding increase as a priority</a:t>
            </a:r>
          </a:p>
          <a:p>
            <a:pPr lvl="1"/>
            <a:r>
              <a:rPr lang="en-US" sz="2000" dirty="0" smtClean="0">
                <a:latin typeface="Times New Roman" panose="02020603050405020304" pitchFamily="18" charset="0"/>
                <a:cs typeface="Times New Roman" panose="02020603050405020304" pitchFamily="18" charset="0"/>
              </a:rPr>
              <a:t>NIHB identified the fourth year of funding in the House as the </a:t>
            </a:r>
            <a:r>
              <a:rPr lang="en-US" sz="2000" dirty="0" err="1" smtClean="0">
                <a:latin typeface="Times New Roman" panose="02020603050405020304" pitchFamily="18" charset="0"/>
                <a:cs typeface="Times New Roman" panose="02020603050405020304" pitchFamily="18" charset="0"/>
              </a:rPr>
              <a:t>payfor</a:t>
            </a:r>
            <a:endParaRPr lang="en-US" sz="2000" dirty="0" smtClean="0">
              <a:latin typeface="Times New Roman" panose="02020603050405020304" pitchFamily="18" charset="0"/>
              <a:cs typeface="Times New Roman" panose="02020603050405020304" pitchFamily="18" charset="0"/>
            </a:endParaRPr>
          </a:p>
          <a:p>
            <a:pPr lvl="1"/>
            <a:r>
              <a:rPr lang="en-US" sz="2000" dirty="0" smtClean="0">
                <a:latin typeface="Times New Roman" panose="02020603050405020304" pitchFamily="18" charset="0"/>
                <a:cs typeface="Times New Roman" panose="02020603050405020304" pitchFamily="18" charset="0"/>
              </a:rPr>
              <a:t>Asked House to consider amendment $200 million for 3 years</a:t>
            </a:r>
          </a:p>
          <a:p>
            <a:endParaRPr lang="en-US" sz="2400" b="1" dirty="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Unfortunately, House allies told NIHB that deal was probably too fragile to reopen</a:t>
            </a:r>
          </a:p>
          <a:p>
            <a:endParaRPr lang="en-US" sz="2400" dirty="0" smtClean="0">
              <a:latin typeface="Times New Roman" panose="02020603050405020304" pitchFamily="18" charset="0"/>
              <a:cs typeface="Times New Roman" panose="02020603050405020304" pitchFamily="18" charset="0"/>
            </a:endParaRPr>
          </a:p>
          <a:p>
            <a:r>
              <a:rPr lang="en-US" sz="2400" dirty="0" smtClean="0">
                <a:latin typeface="Times New Roman" panose="02020603050405020304" pitchFamily="18" charset="0"/>
                <a:cs typeface="Times New Roman" panose="02020603050405020304" pitchFamily="18" charset="0"/>
              </a:rPr>
              <a:t>$150 million for 4 years most likely outcome</a:t>
            </a:r>
          </a:p>
          <a:p>
            <a:endParaRPr lang="en-US" sz="2400" dirty="0" smtClean="0">
              <a:latin typeface="Times New Roman" panose="02020603050405020304" pitchFamily="18" charset="0"/>
              <a:cs typeface="Times New Roman" panose="02020603050405020304" pitchFamily="18" charset="0"/>
            </a:endParaRPr>
          </a:p>
          <a:p>
            <a:r>
              <a:rPr lang="en-US" sz="2400" b="1" dirty="0" smtClean="0">
                <a:latin typeface="Times New Roman" panose="02020603050405020304" pitchFamily="18" charset="0"/>
                <a:cs typeface="Times New Roman" panose="02020603050405020304" pitchFamily="18" charset="0"/>
              </a:rPr>
              <a:t>Timely renewal is not assured; time is running out!</a:t>
            </a:r>
            <a:endParaRPr lang="en-US" sz="2000" dirty="0" smtClean="0">
              <a:latin typeface="Times New Roman" panose="02020603050405020304" pitchFamily="18" charset="0"/>
              <a:cs typeface="Times New Roman" panose="02020603050405020304" pitchFamily="18" charset="0"/>
            </a:endParaRPr>
          </a:p>
          <a:p>
            <a:pPr lvl="1"/>
            <a:endParaRPr lang="en-US" sz="20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1051560" lvl="3" indent="0">
              <a:buNone/>
            </a:pPr>
            <a:endParaRPr lang="en-US" sz="2400" dirty="0" smtClean="0">
              <a:latin typeface="Times New Roman" panose="02020603050405020304" pitchFamily="18" charset="0"/>
              <a:cs typeface="Times New Roman" panose="02020603050405020304" pitchFamily="18" charset="0"/>
            </a:endParaRPr>
          </a:p>
          <a:p>
            <a:endParaRPr lang="en-US" sz="2400" dirty="0" smtClean="0">
              <a:latin typeface="Times New Roman" panose="02020603050405020304" pitchFamily="18" charset="0"/>
              <a:cs typeface="Times New Roman" panose="02020603050405020304" pitchFamily="18" charset="0"/>
            </a:endParaRPr>
          </a:p>
          <a:p>
            <a:pPr marL="114300" indent="0">
              <a:buNone/>
            </a:pP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884826" y="1017352"/>
            <a:ext cx="2402651" cy="5415302"/>
          </a:xfrm>
          <a:prstGeom prst="rect">
            <a:avLst/>
          </a:prstGeom>
        </p:spPr>
      </p:pic>
    </p:spTree>
    <p:extLst>
      <p:ext uri="{BB962C8B-B14F-4D97-AF65-F5344CB8AC3E}">
        <p14:creationId xmlns:p14="http://schemas.microsoft.com/office/powerpoint/2010/main" val="4098781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4400" b="1" dirty="0" smtClean="0"/>
              <a:t>Reforming </a:t>
            </a:r>
            <a:r>
              <a:rPr lang="en-US" sz="4400" b="1" smtClean="0"/>
              <a:t>SDPI’s Structure/NIHB Summit</a:t>
            </a:r>
            <a:endParaRPr lang="en-US" sz="4400" b="1"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09600" y="1387505"/>
            <a:ext cx="10633856" cy="1495386"/>
          </a:xfrm>
        </p:spPr>
      </p:pic>
      <p:sp>
        <p:nvSpPr>
          <p:cNvPr id="13" name="Content Placeholder 12"/>
          <p:cNvSpPr>
            <a:spLocks noGrp="1"/>
          </p:cNvSpPr>
          <p:nvPr>
            <p:ph sz="quarter" idx="4"/>
          </p:nvPr>
        </p:nvSpPr>
        <p:spPr>
          <a:xfrm>
            <a:off x="209862" y="3030499"/>
            <a:ext cx="7453995" cy="3951288"/>
          </a:xfrm>
        </p:spPr>
        <p:txBody>
          <a:bodyPr>
            <a:normAutofit/>
          </a:bodyPr>
          <a:lstStyle/>
          <a:p>
            <a:r>
              <a:rPr lang="en-US" b="1" dirty="0">
                <a:latin typeface="Times New Roman" panose="02020603050405020304" pitchFamily="18" charset="0"/>
                <a:cs typeface="Times New Roman" panose="02020603050405020304" pitchFamily="18" charset="0"/>
              </a:rPr>
              <a:t>NIHB held SDPI Summit on </a:t>
            </a:r>
            <a:r>
              <a:rPr lang="en-US" b="1" dirty="0" smtClean="0">
                <a:latin typeface="Times New Roman" panose="02020603050405020304" pitchFamily="18" charset="0"/>
                <a:cs typeface="Times New Roman" panose="02020603050405020304" pitchFamily="18" charset="0"/>
              </a:rPr>
              <a:t>9/19</a:t>
            </a:r>
          </a:p>
          <a:p>
            <a:r>
              <a:rPr lang="en-US" dirty="0" smtClean="0">
                <a:latin typeface="Times New Roman" panose="02020603050405020304" pitchFamily="18" charset="0"/>
                <a:cs typeface="Times New Roman" panose="02020603050405020304" pitchFamily="18" charset="0"/>
              </a:rPr>
              <a:t>Significant </a:t>
            </a:r>
            <a:r>
              <a:rPr lang="en-US" dirty="0" smtClean="0">
                <a:latin typeface="Times New Roman" panose="02020603050405020304" pitchFamily="18" charset="0"/>
                <a:cs typeface="Times New Roman" panose="02020603050405020304" pitchFamily="18" charset="0"/>
              </a:rPr>
              <a:t>support for contracting/compacting SDPI </a:t>
            </a:r>
          </a:p>
          <a:p>
            <a:pPr lvl="1"/>
            <a:r>
              <a:rPr lang="en-US" dirty="0" smtClean="0">
                <a:latin typeface="Times New Roman" panose="02020603050405020304" pitchFamily="18" charset="0"/>
                <a:cs typeface="Times New Roman" panose="02020603050405020304" pitchFamily="18" charset="0"/>
              </a:rPr>
              <a:t>How would data be collected? </a:t>
            </a:r>
            <a:endParaRPr lang="en-US" dirty="0" smtClean="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Moving away from grant structure</a:t>
            </a:r>
            <a:r>
              <a:rPr lang="en-US" dirty="0" smtClean="0">
                <a:latin typeface="Times New Roman" panose="02020603050405020304" pitchFamily="18" charset="0"/>
                <a:cs typeface="Times New Roman" panose="02020603050405020304" pitchFamily="18" charset="0"/>
              </a:rPr>
              <a:t>?</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How would Direct Service Tribes and </a:t>
            </a:r>
            <a:r>
              <a:rPr lang="en-US" dirty="0">
                <a:latin typeface="Times New Roman" panose="02020603050405020304" pitchFamily="18" charset="0"/>
                <a:cs typeface="Times New Roman" panose="02020603050405020304" pitchFamily="18" charset="0"/>
              </a:rPr>
              <a:t>U</a:t>
            </a:r>
            <a:r>
              <a:rPr lang="en-US" dirty="0" smtClean="0">
                <a:latin typeface="Times New Roman" panose="02020603050405020304" pitchFamily="18" charset="0"/>
                <a:cs typeface="Times New Roman" panose="02020603050405020304" pitchFamily="18" charset="0"/>
              </a:rPr>
              <a:t>rban programs be impacted?</a:t>
            </a:r>
          </a:p>
          <a:p>
            <a:pPr marL="411480" lvl="1"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Current SDPI legislation does </a:t>
            </a:r>
            <a:r>
              <a:rPr lang="en-US" b="1" u="sng" dirty="0" smtClean="0">
                <a:latin typeface="Times New Roman" panose="02020603050405020304" pitchFamily="18" charset="0"/>
                <a:cs typeface="Times New Roman" panose="02020603050405020304" pitchFamily="18" charset="0"/>
              </a:rPr>
              <a:t>not</a:t>
            </a:r>
            <a:r>
              <a:rPr lang="en-US" dirty="0" smtClean="0">
                <a:latin typeface="Times New Roman" panose="02020603050405020304" pitchFamily="18" charset="0"/>
                <a:cs typeface="Times New Roman" panose="02020603050405020304" pitchFamily="18" charset="0"/>
              </a:rPr>
              <a:t> address this issue</a:t>
            </a:r>
          </a:p>
        </p:txBody>
      </p:sp>
      <p:sp>
        <p:nvSpPr>
          <p:cNvPr id="8" name="Left Arrow 7"/>
          <p:cNvSpPr/>
          <p:nvPr/>
        </p:nvSpPr>
        <p:spPr>
          <a:xfrm rot="2162865">
            <a:off x="10008105" y="3272454"/>
            <a:ext cx="978408" cy="47965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7"/>
          <p:cNvPicPr>
            <a:picLocks noChangeAspect="1"/>
          </p:cNvPicPr>
          <p:nvPr/>
        </p:nvPicPr>
        <p:blipFill>
          <a:blip r:embed="rId4"/>
          <a:stretch>
            <a:fillRect/>
          </a:stretch>
        </p:blipFill>
        <p:spPr>
          <a:xfrm>
            <a:off x="7663857" y="2653259"/>
            <a:ext cx="1192507" cy="2698670"/>
          </a:xfrm>
          <a:prstGeom prst="rect">
            <a:avLst/>
          </a:prstGeom>
        </p:spPr>
      </p:pic>
    </p:spTree>
    <p:extLst>
      <p:ext uri="{BB962C8B-B14F-4D97-AF65-F5344CB8AC3E}">
        <p14:creationId xmlns:p14="http://schemas.microsoft.com/office/powerpoint/2010/main" val="2239271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uiExpand="1" build="p"/>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smtClean="0"/>
              <a:t>Medicaid Legislative Initiative </a:t>
            </a:r>
            <a:endParaRPr lang="en-US" sz="4000" b="1" dirty="0"/>
          </a:p>
        </p:txBody>
      </p:sp>
      <p:sp>
        <p:nvSpPr>
          <p:cNvPr id="3" name="Content Placeholder 2"/>
          <p:cNvSpPr>
            <a:spLocks noGrp="1"/>
          </p:cNvSpPr>
          <p:nvPr>
            <p:ph idx="1"/>
          </p:nvPr>
        </p:nvSpPr>
        <p:spPr>
          <a:xfrm>
            <a:off x="384747" y="1560871"/>
            <a:ext cx="10160000" cy="4800600"/>
          </a:xfrm>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189555" y="944422"/>
            <a:ext cx="10854578" cy="5793657"/>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228600">
              <a:buClr>
                <a:srgbClr val="AD0101"/>
              </a:buClr>
              <a:buFont typeface="+mj-lt"/>
              <a:buAutoNum type="arabicPeriod"/>
            </a:pPr>
            <a:r>
              <a:rPr lang="en-US" sz="2200" dirty="0" smtClean="0">
                <a:solidFill>
                  <a:prstClr val="black"/>
                </a:solidFill>
                <a:latin typeface="Times New Roman" panose="02020603050405020304" pitchFamily="18" charset="0"/>
                <a:cs typeface="Times New Roman" panose="02020603050405020304" pitchFamily="18" charset="0"/>
              </a:rPr>
              <a:t>Allow states </a:t>
            </a:r>
            <a:r>
              <a:rPr lang="en-US" sz="2200" dirty="0">
                <a:solidFill>
                  <a:prstClr val="black"/>
                </a:solidFill>
                <a:latin typeface="Times New Roman" panose="02020603050405020304" pitchFamily="18" charset="0"/>
                <a:cs typeface="Times New Roman" panose="02020603050405020304" pitchFamily="18" charset="0"/>
              </a:rPr>
              <a:t>to extend Medicaid eligibility to all AI/ANs </a:t>
            </a:r>
            <a:r>
              <a:rPr lang="en-US" sz="2200" dirty="0" smtClean="0">
                <a:solidFill>
                  <a:prstClr val="black"/>
                </a:solidFill>
                <a:latin typeface="Times New Roman" panose="02020603050405020304" pitchFamily="18" charset="0"/>
                <a:cs typeface="Times New Roman" panose="02020603050405020304" pitchFamily="18" charset="0"/>
              </a:rPr>
              <a:t>under 138</a:t>
            </a:r>
            <a:r>
              <a:rPr lang="en-US" sz="2200" dirty="0">
                <a:solidFill>
                  <a:prstClr val="black"/>
                </a:solidFill>
                <a:latin typeface="Times New Roman" panose="02020603050405020304" pitchFamily="18" charset="0"/>
                <a:cs typeface="Times New Roman" panose="02020603050405020304" pitchFamily="18" charset="0"/>
              </a:rPr>
              <a:t>% of the federal poverty </a:t>
            </a:r>
            <a:r>
              <a:rPr lang="en-US" sz="2200" dirty="0" smtClean="0">
                <a:solidFill>
                  <a:prstClr val="black"/>
                </a:solidFill>
                <a:latin typeface="Times New Roman" panose="02020603050405020304" pitchFamily="18" charset="0"/>
                <a:cs typeface="Times New Roman" panose="02020603050405020304" pitchFamily="18" charset="0"/>
              </a:rPr>
              <a:t>level.  </a:t>
            </a:r>
            <a:endParaRPr lang="en-US" sz="2200" dirty="0">
              <a:solidFill>
                <a:prstClr val="black"/>
              </a:solidFill>
              <a:latin typeface="Times New Roman" panose="02020603050405020304" pitchFamily="18" charset="0"/>
              <a:cs typeface="Times New Roman" panose="02020603050405020304" pitchFamily="18" charset="0"/>
            </a:endParaRPr>
          </a:p>
          <a:p>
            <a:pPr marL="297180" lvl="1" indent="0">
              <a:buClr>
                <a:srgbClr val="726056"/>
              </a:buClr>
              <a:buFont typeface="Arial" pitchFamily="34" charset="0"/>
              <a:buNone/>
            </a:pPr>
            <a:endParaRPr lang="en-US" sz="2200" dirty="0">
              <a:solidFill>
                <a:prstClr val="black"/>
              </a:solidFill>
              <a:latin typeface="Times New Roman" panose="02020603050405020304" pitchFamily="18" charset="0"/>
              <a:cs typeface="Times New Roman" panose="02020603050405020304" pitchFamily="18" charset="0"/>
            </a:endParaRPr>
          </a:p>
          <a:p>
            <a:pPr marL="228600">
              <a:buClr>
                <a:srgbClr val="AD0101"/>
              </a:buClr>
              <a:buFont typeface="+mj-lt"/>
              <a:buAutoNum type="arabicPeriod"/>
            </a:pPr>
            <a:r>
              <a:rPr lang="en-US" sz="2200" dirty="0" smtClean="0">
                <a:solidFill>
                  <a:prstClr val="black"/>
                </a:solidFill>
                <a:latin typeface="Times New Roman" panose="02020603050405020304" pitchFamily="18" charset="0"/>
                <a:cs typeface="Times New Roman" panose="02020603050405020304" pitchFamily="18" charset="0"/>
              </a:rPr>
              <a:t>Authorize </a:t>
            </a:r>
            <a:r>
              <a:rPr lang="en-US" sz="2200" dirty="0">
                <a:solidFill>
                  <a:prstClr val="black"/>
                </a:solidFill>
                <a:latin typeface="Times New Roman" panose="02020603050405020304" pitchFamily="18" charset="0"/>
                <a:cs typeface="Times New Roman" panose="02020603050405020304" pitchFamily="18" charset="0"/>
              </a:rPr>
              <a:t>all providers in </a:t>
            </a:r>
            <a:r>
              <a:rPr lang="en-US" sz="2200" dirty="0" smtClean="0">
                <a:solidFill>
                  <a:prstClr val="black"/>
                </a:solidFill>
                <a:latin typeface="Times New Roman" panose="02020603050405020304" pitchFamily="18" charset="0"/>
                <a:cs typeface="Times New Roman" panose="02020603050405020304" pitchFamily="18" charset="0"/>
              </a:rPr>
              <a:t>Indian </a:t>
            </a:r>
            <a:r>
              <a:rPr lang="en-US" sz="2200" dirty="0">
                <a:solidFill>
                  <a:prstClr val="black"/>
                </a:solidFill>
                <a:latin typeface="Times New Roman" panose="02020603050405020304" pitchFamily="18" charset="0"/>
                <a:cs typeface="Times New Roman" panose="02020603050405020304" pitchFamily="18" charset="0"/>
              </a:rPr>
              <a:t>health </a:t>
            </a:r>
            <a:r>
              <a:rPr lang="en-US" sz="2200" dirty="0" smtClean="0">
                <a:solidFill>
                  <a:prstClr val="black"/>
                </a:solidFill>
                <a:latin typeface="Times New Roman" panose="02020603050405020304" pitchFamily="18" charset="0"/>
                <a:cs typeface="Times New Roman" panose="02020603050405020304" pitchFamily="18" charset="0"/>
              </a:rPr>
              <a:t>system to </a:t>
            </a:r>
            <a:r>
              <a:rPr lang="en-US" sz="2200" dirty="0">
                <a:solidFill>
                  <a:prstClr val="black"/>
                </a:solidFill>
                <a:latin typeface="Times New Roman" panose="02020603050405020304" pitchFamily="18" charset="0"/>
                <a:cs typeface="Times New Roman" panose="02020603050405020304" pitchFamily="18" charset="0"/>
              </a:rPr>
              <a:t>receive Medicaid reimbursement for </a:t>
            </a:r>
            <a:r>
              <a:rPr lang="en-US" sz="2200" dirty="0" smtClean="0">
                <a:solidFill>
                  <a:prstClr val="black"/>
                </a:solidFill>
                <a:latin typeface="Times New Roman" panose="02020603050405020304" pitchFamily="18" charset="0"/>
                <a:cs typeface="Times New Roman" panose="02020603050405020304" pitchFamily="18" charset="0"/>
              </a:rPr>
              <a:t>services authorized under IHCIA.</a:t>
            </a:r>
          </a:p>
          <a:p>
            <a:pPr marL="297180" lvl="1" indent="0">
              <a:buClr>
                <a:srgbClr val="726056"/>
              </a:buClr>
              <a:buFont typeface="Arial" pitchFamily="34" charset="0"/>
              <a:buNone/>
            </a:pPr>
            <a:endParaRPr lang="en-US" sz="2200" dirty="0" smtClean="0">
              <a:solidFill>
                <a:prstClr val="black"/>
              </a:solidFill>
              <a:latin typeface="Times New Roman" panose="02020603050405020304" pitchFamily="18" charset="0"/>
              <a:cs typeface="Times New Roman" panose="02020603050405020304" pitchFamily="18" charset="0"/>
            </a:endParaRPr>
          </a:p>
          <a:p>
            <a:pPr marL="228600">
              <a:buClr>
                <a:srgbClr val="AD0101"/>
              </a:buClr>
              <a:buFont typeface="+mj-lt"/>
              <a:buAutoNum type="arabicPeriod"/>
            </a:pPr>
            <a:r>
              <a:rPr lang="en-US" sz="2200" dirty="0" smtClean="0">
                <a:solidFill>
                  <a:prstClr val="black"/>
                </a:solidFill>
                <a:latin typeface="Times New Roman" panose="02020603050405020304" pitchFamily="18" charset="0"/>
                <a:cs typeface="Times New Roman" panose="02020603050405020304" pitchFamily="18" charset="0"/>
              </a:rPr>
              <a:t>Extend 100% FMAP to Medicaid services furnished by Urban Indian providers to AI/ANs.</a:t>
            </a:r>
          </a:p>
          <a:p>
            <a:pPr marL="228600">
              <a:buClr>
                <a:srgbClr val="AD0101"/>
              </a:buClr>
              <a:buFont typeface="+mj-lt"/>
              <a:buAutoNum type="arabicPeriod"/>
            </a:pPr>
            <a:endParaRPr lang="en-US" sz="2200" dirty="0">
              <a:solidFill>
                <a:prstClr val="black"/>
              </a:solidFill>
              <a:latin typeface="Times New Roman" panose="02020603050405020304" pitchFamily="18" charset="0"/>
              <a:cs typeface="Times New Roman" panose="02020603050405020304" pitchFamily="18" charset="0"/>
            </a:endParaRPr>
          </a:p>
          <a:p>
            <a:pPr marL="228600">
              <a:buClr>
                <a:srgbClr val="AD0101"/>
              </a:buClr>
              <a:buFont typeface="+mj-lt"/>
              <a:buAutoNum type="arabicPeriod"/>
            </a:pPr>
            <a:r>
              <a:rPr lang="en-US" sz="2200" dirty="0" smtClean="0">
                <a:solidFill>
                  <a:prstClr val="black"/>
                </a:solidFill>
                <a:latin typeface="Times New Roman" panose="02020603050405020304" pitchFamily="18" charset="0"/>
                <a:cs typeface="Times New Roman" panose="02020603050405020304" pitchFamily="18" charset="0"/>
              </a:rPr>
              <a:t>Establish restrictions on state Medicaid waiver authorities to protect Indian-specific provisions within federal Medicaid law</a:t>
            </a:r>
          </a:p>
          <a:p>
            <a:pPr marL="228600">
              <a:buClr>
                <a:srgbClr val="AD0101"/>
              </a:buClr>
              <a:buFont typeface="+mj-lt"/>
              <a:buAutoNum type="arabicPeriod"/>
            </a:pPr>
            <a:endParaRPr lang="en-US" sz="2200" dirty="0" smtClean="0">
              <a:solidFill>
                <a:prstClr val="black"/>
              </a:solidFill>
              <a:latin typeface="Times New Roman" panose="02020603050405020304" pitchFamily="18" charset="0"/>
              <a:cs typeface="Times New Roman" panose="02020603050405020304" pitchFamily="18" charset="0"/>
            </a:endParaRPr>
          </a:p>
          <a:p>
            <a:pPr marL="228600">
              <a:buClr>
                <a:srgbClr val="AD0101"/>
              </a:buClr>
              <a:buFont typeface="+mj-lt"/>
              <a:buAutoNum type="arabicPeriod"/>
            </a:pPr>
            <a:r>
              <a:rPr lang="en-US" sz="2200" dirty="0" smtClean="0">
                <a:solidFill>
                  <a:prstClr val="black"/>
                </a:solidFill>
                <a:latin typeface="Times New Roman" panose="02020603050405020304" pitchFamily="18" charset="0"/>
                <a:cs typeface="Times New Roman" panose="02020603050405020304" pitchFamily="18" charset="0"/>
              </a:rPr>
              <a:t>Address the “four walls” limitations on IHCP “clinic” services by removing restriction prohibiting billing for services provided outside a clinic facility. </a:t>
            </a:r>
          </a:p>
          <a:p>
            <a:pPr marL="228600">
              <a:buClr>
                <a:srgbClr val="AD0101"/>
              </a:buClr>
              <a:buFont typeface="+mj-lt"/>
              <a:buAutoNum type="arabicPeriod"/>
            </a:pPr>
            <a:endParaRPr lang="en-US" sz="1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591573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smtClean="0"/>
              <a:t>Medicaid Legislative Initiative </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189555" y="1210234"/>
            <a:ext cx="10352650" cy="5190565"/>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457200" lvl="1" indent="-457200">
              <a:lnSpc>
                <a:spcPct val="90000"/>
              </a:lnSpc>
              <a:buClr>
                <a:srgbClr val="AD0101"/>
              </a:buClr>
            </a:pPr>
            <a:r>
              <a:rPr lang="en-US" sz="2800" dirty="0" smtClean="0">
                <a:solidFill>
                  <a:prstClr val="black"/>
                </a:solidFill>
                <a:latin typeface="Times New Roman" panose="02020603050405020304" pitchFamily="18" charset="0"/>
                <a:cs typeface="Times New Roman" panose="02020603050405020304" pitchFamily="18" charset="0"/>
              </a:rPr>
              <a:t>Senate Republican Lead on Finance committee </a:t>
            </a:r>
          </a:p>
          <a:p>
            <a:pPr marL="708660" lvl="2">
              <a:lnSpc>
                <a:spcPct val="90000"/>
              </a:lnSpc>
              <a:buClr>
                <a:srgbClr val="AD0101"/>
              </a:buClr>
            </a:pPr>
            <a:r>
              <a:rPr lang="en-US" sz="2400" dirty="0" smtClean="0">
                <a:solidFill>
                  <a:prstClr val="black"/>
                </a:solidFill>
                <a:latin typeface="Times New Roman" panose="02020603050405020304" pitchFamily="18" charset="0"/>
                <a:cs typeface="Times New Roman" panose="02020603050405020304" pitchFamily="18" charset="0"/>
              </a:rPr>
              <a:t>Daines (MT), Thune (SD), Enzi (WY), Roberts (KS), Lankford (OK)</a:t>
            </a:r>
          </a:p>
          <a:p>
            <a:pPr marL="45720">
              <a:lnSpc>
                <a:spcPct val="90000"/>
              </a:lnSpc>
              <a:buClr>
                <a:srgbClr val="AD0101"/>
              </a:buClr>
            </a:pPr>
            <a:r>
              <a:rPr lang="en-US" sz="2800" dirty="0" smtClean="0">
                <a:solidFill>
                  <a:prstClr val="black"/>
                </a:solidFill>
                <a:latin typeface="Times New Roman" panose="02020603050405020304" pitchFamily="18" charset="0"/>
                <a:cs typeface="Times New Roman" panose="02020603050405020304" pitchFamily="18" charset="0"/>
              </a:rPr>
              <a:t>  Resolutions of Support from Area Indian Health Boards and Tribal Nations</a:t>
            </a:r>
          </a:p>
          <a:p>
            <a:pPr marL="708660" lvl="2">
              <a:lnSpc>
                <a:spcPct val="90000"/>
              </a:lnSpc>
              <a:buClr>
                <a:srgbClr val="AD0101"/>
              </a:buClr>
            </a:pPr>
            <a:r>
              <a:rPr lang="en-US" sz="2400" dirty="0" smtClean="0">
                <a:solidFill>
                  <a:prstClr val="black"/>
                </a:solidFill>
                <a:latin typeface="Times New Roman" panose="02020603050405020304" pitchFamily="18" charset="0"/>
                <a:cs typeface="Times New Roman" panose="02020603050405020304" pitchFamily="18" charset="0"/>
              </a:rPr>
              <a:t>Cortez Masto (NV) interested in being lead in Senate</a:t>
            </a:r>
          </a:p>
          <a:p>
            <a:pPr marL="708660" lvl="2">
              <a:lnSpc>
                <a:spcPct val="90000"/>
              </a:lnSpc>
              <a:buClr>
                <a:srgbClr val="AD0101"/>
              </a:buClr>
            </a:pPr>
            <a:r>
              <a:rPr lang="en-US" sz="2400" dirty="0" smtClean="0">
                <a:solidFill>
                  <a:prstClr val="black"/>
                </a:solidFill>
                <a:latin typeface="Times New Roman" panose="02020603050405020304" pitchFamily="18" charset="0"/>
                <a:cs typeface="Times New Roman" panose="02020603050405020304" pitchFamily="18" charset="0"/>
              </a:rPr>
              <a:t>Lujan (NM) lead in House</a:t>
            </a:r>
          </a:p>
          <a:p>
            <a:pPr marL="342900" lvl="1">
              <a:lnSpc>
                <a:spcPct val="90000"/>
              </a:lnSpc>
              <a:buClr>
                <a:srgbClr val="AD0101"/>
              </a:buClr>
            </a:pPr>
            <a:r>
              <a:rPr lang="en-US" sz="2800" dirty="0" smtClean="0">
                <a:solidFill>
                  <a:prstClr val="black"/>
                </a:solidFill>
                <a:latin typeface="Times New Roman" panose="02020603050405020304" pitchFamily="18" charset="0"/>
                <a:cs typeface="Times New Roman" panose="02020603050405020304" pitchFamily="18" charset="0"/>
              </a:rPr>
              <a:t>Meetings with </a:t>
            </a:r>
            <a:r>
              <a:rPr lang="en-US" sz="2800" dirty="0" smtClean="0">
                <a:solidFill>
                  <a:prstClr val="black"/>
                </a:solidFill>
                <a:latin typeface="Times New Roman" panose="02020603050405020304" pitchFamily="18" charset="0"/>
                <a:cs typeface="Times New Roman" panose="02020603050405020304" pitchFamily="18" charset="0"/>
              </a:rPr>
              <a:t>Senate Finance Committee and numerous congressional offices to build support</a:t>
            </a:r>
          </a:p>
          <a:p>
            <a:pPr marL="708660" lvl="2">
              <a:lnSpc>
                <a:spcPct val="90000"/>
              </a:lnSpc>
              <a:buClr>
                <a:srgbClr val="AD0101"/>
              </a:buClr>
            </a:pPr>
            <a:r>
              <a:rPr lang="en-US" sz="2400" dirty="0" smtClean="0">
                <a:solidFill>
                  <a:prstClr val="black"/>
                </a:solidFill>
                <a:latin typeface="Times New Roman" panose="02020603050405020304" pitchFamily="18" charset="0"/>
                <a:cs typeface="Times New Roman" panose="02020603050405020304" pitchFamily="18" charset="0"/>
              </a:rPr>
              <a:t>Meetings also </a:t>
            </a:r>
            <a:r>
              <a:rPr lang="en-US" sz="2400" dirty="0" smtClean="0">
                <a:solidFill>
                  <a:prstClr val="black"/>
                </a:solidFill>
                <a:latin typeface="Times New Roman" panose="02020603050405020304" pitchFamily="18" charset="0"/>
                <a:cs typeface="Times New Roman" panose="02020603050405020304" pitchFamily="18" charset="0"/>
              </a:rPr>
              <a:t>arranged with external stakeholders (Families USA, National Health Law Center, Center on Budget and Policy Priorities)</a:t>
            </a:r>
          </a:p>
        </p:txBody>
      </p:sp>
    </p:spTree>
    <p:extLst>
      <p:ext uri="{BB962C8B-B14F-4D97-AF65-F5344CB8AC3E}">
        <p14:creationId xmlns:p14="http://schemas.microsoft.com/office/powerpoint/2010/main" val="13455119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026" y="135429"/>
            <a:ext cx="11000092" cy="928914"/>
          </a:xfrm>
        </p:spPr>
        <p:txBody>
          <a:bodyPr/>
          <a:lstStyle/>
          <a:p>
            <a:r>
              <a:rPr lang="en-US" sz="4000" b="1" dirty="0" smtClean="0"/>
              <a:t>Broken Promises Report and Legislation</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201990" y="1319837"/>
            <a:ext cx="10352650" cy="4314481"/>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1500" lvl="1" indent="-457200">
              <a:lnSpc>
                <a:spcPct val="90000"/>
              </a:lnSpc>
              <a:buClr>
                <a:srgbClr val="AD0101"/>
              </a:buClr>
            </a:pPr>
            <a:r>
              <a:rPr lang="en-US" sz="3200" dirty="0" smtClean="0">
                <a:solidFill>
                  <a:prstClr val="black"/>
                </a:solidFill>
                <a:latin typeface="Times New Roman" panose="02020603050405020304" pitchFamily="18" charset="0"/>
                <a:cs typeface="Times New Roman" panose="02020603050405020304" pitchFamily="18" charset="0"/>
              </a:rPr>
              <a:t>December 2018 report from U.S. Commission on Civil Rights detailing “Broken Promises” of federal government to Tribal Nations and Native Peoples</a:t>
            </a:r>
          </a:p>
          <a:p>
            <a:pPr marL="708660" lvl="2">
              <a:lnSpc>
                <a:spcPct val="90000"/>
              </a:lnSpc>
              <a:buClr>
                <a:srgbClr val="AD0101"/>
              </a:buClr>
            </a:pPr>
            <a:r>
              <a:rPr lang="en-US" sz="2400" dirty="0" smtClean="0">
                <a:solidFill>
                  <a:prstClr val="black"/>
                </a:solidFill>
                <a:latin typeface="Times New Roman" panose="02020603050405020304" pitchFamily="18" charset="0"/>
                <a:cs typeface="Times New Roman" panose="02020603050405020304" pitchFamily="18" charset="0"/>
              </a:rPr>
              <a:t>Report is in follow-up to 2003 “Quiet Crisis” report</a:t>
            </a:r>
          </a:p>
          <a:p>
            <a:pPr marL="342900" lvl="1">
              <a:lnSpc>
                <a:spcPct val="90000"/>
              </a:lnSpc>
              <a:buClr>
                <a:srgbClr val="AD0101"/>
              </a:buClr>
            </a:pPr>
            <a:r>
              <a:rPr lang="en-US" sz="2800" dirty="0" smtClean="0">
                <a:solidFill>
                  <a:prstClr val="black"/>
                </a:solidFill>
                <a:latin typeface="Times New Roman" panose="02020603050405020304" pitchFamily="18" charset="0"/>
                <a:cs typeface="Times New Roman" panose="02020603050405020304" pitchFamily="18" charset="0"/>
              </a:rPr>
              <a:t>Highlights continued abrogation of Treaty and Trust obligations across wide swath of policy areas, with health being one of them</a:t>
            </a:r>
          </a:p>
          <a:p>
            <a:pPr marL="342900" lvl="1">
              <a:lnSpc>
                <a:spcPct val="90000"/>
              </a:lnSpc>
              <a:buClr>
                <a:srgbClr val="AD0101"/>
              </a:buClr>
            </a:pPr>
            <a:r>
              <a:rPr lang="en-US" sz="2800" dirty="0" smtClean="0">
                <a:solidFill>
                  <a:prstClr val="black"/>
                </a:solidFill>
                <a:latin typeface="Times New Roman" panose="02020603050405020304" pitchFamily="18" charset="0"/>
                <a:cs typeface="Times New Roman" panose="02020603050405020304" pitchFamily="18" charset="0"/>
              </a:rPr>
              <a:t>Offices of Senator Elizabeth Warren (D-MA) and Representative Deb Haaland (D-NM) have requested the feedback of NIHB and other national Tribal orgs on legislation addressing the findings of “Broken Promises” report</a:t>
            </a:r>
          </a:p>
        </p:txBody>
      </p:sp>
    </p:spTree>
    <p:extLst>
      <p:ext uri="{BB962C8B-B14F-4D97-AF65-F5344CB8AC3E}">
        <p14:creationId xmlns:p14="http://schemas.microsoft.com/office/powerpoint/2010/main" val="10283659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0"/>
            <a:ext cx="10769600" cy="1127352"/>
          </a:xfrm>
        </p:spPr>
        <p:txBody>
          <a:bodyPr/>
          <a:lstStyle/>
          <a:p>
            <a:r>
              <a:rPr lang="en-US" b="1" dirty="0" smtClean="0"/>
              <a:t>Presentation Overview </a:t>
            </a:r>
            <a:endParaRPr lang="en-US" b="1" dirty="0"/>
          </a:p>
        </p:txBody>
      </p:sp>
      <p:sp>
        <p:nvSpPr>
          <p:cNvPr id="3" name="Content Placeholder 2"/>
          <p:cNvSpPr>
            <a:spLocks noGrp="1"/>
          </p:cNvSpPr>
          <p:nvPr>
            <p:ph idx="1"/>
          </p:nvPr>
        </p:nvSpPr>
        <p:spPr>
          <a:xfrm>
            <a:off x="87085" y="1030514"/>
            <a:ext cx="11205029" cy="6037943"/>
          </a:xfrm>
        </p:spPr>
        <p:txBody>
          <a:bodyPr>
            <a:normAutofit/>
          </a:bodyPr>
          <a:lstStyle/>
          <a:p>
            <a:pPr marL="857250" lvl="0" indent="-742950">
              <a:buFont typeface="+mj-lt"/>
              <a:buAutoNum type="arabicPeriod"/>
            </a:pPr>
            <a:r>
              <a:rPr lang="en-US" sz="3100" dirty="0" smtClean="0">
                <a:latin typeface="Times New Roman" panose="02020603050405020304" pitchFamily="18" charset="0"/>
                <a:cs typeface="Times New Roman" panose="02020603050405020304" pitchFamily="18" charset="0"/>
              </a:rPr>
              <a:t>Fiscal Year (FY) 2020 Appropriations</a:t>
            </a:r>
          </a:p>
          <a:p>
            <a:pPr marL="857250" lvl="0" indent="-742950">
              <a:buFont typeface="+mj-lt"/>
              <a:buAutoNum type="arabicPeriod"/>
            </a:pPr>
            <a:r>
              <a:rPr lang="en-US" sz="3100" dirty="0">
                <a:latin typeface="Times New Roman" panose="02020603050405020304" pitchFamily="18" charset="0"/>
                <a:cs typeface="Times New Roman" panose="02020603050405020304" pitchFamily="18" charset="0"/>
              </a:rPr>
              <a:t>105(L) </a:t>
            </a:r>
            <a:r>
              <a:rPr lang="en-US" sz="3100" dirty="0" smtClean="0">
                <a:latin typeface="Times New Roman" panose="02020603050405020304" pitchFamily="18" charset="0"/>
                <a:cs typeface="Times New Roman" panose="02020603050405020304" pitchFamily="18" charset="0"/>
              </a:rPr>
              <a:t>Leases</a:t>
            </a:r>
          </a:p>
          <a:p>
            <a:pPr marL="857250" lvl="0" indent="-742950">
              <a:buFont typeface="+mj-lt"/>
              <a:buAutoNum type="arabicPeriod"/>
            </a:pPr>
            <a:r>
              <a:rPr lang="en-US" sz="3100" dirty="0" smtClean="0">
                <a:latin typeface="Times New Roman" panose="02020603050405020304" pitchFamily="18" charset="0"/>
                <a:cs typeface="Times New Roman" panose="02020603050405020304" pitchFamily="18" charset="0"/>
              </a:rPr>
              <a:t>Advance Appropriations</a:t>
            </a:r>
          </a:p>
          <a:p>
            <a:pPr marL="857250" lvl="0" indent="-742950">
              <a:buFont typeface="+mj-lt"/>
              <a:buAutoNum type="arabicPeriod"/>
            </a:pPr>
            <a:r>
              <a:rPr lang="en-US" sz="3100" dirty="0" smtClean="0">
                <a:latin typeface="Times New Roman" panose="02020603050405020304" pitchFamily="18" charset="0"/>
                <a:cs typeface="Times New Roman" panose="02020603050405020304" pitchFamily="18" charset="0"/>
              </a:rPr>
              <a:t>Special Diabetes Program for Indians</a:t>
            </a:r>
          </a:p>
          <a:p>
            <a:pPr marL="857250" lvl="0" indent="-742950">
              <a:buFont typeface="+mj-lt"/>
              <a:buAutoNum type="arabicPeriod"/>
            </a:pPr>
            <a:r>
              <a:rPr lang="en-US" sz="3100" dirty="0" smtClean="0">
                <a:latin typeface="Times New Roman" panose="02020603050405020304" pitchFamily="18" charset="0"/>
                <a:cs typeface="Times New Roman" panose="02020603050405020304" pitchFamily="18" charset="0"/>
              </a:rPr>
              <a:t>AI/AN Medicaid Legislation</a:t>
            </a:r>
          </a:p>
          <a:p>
            <a:pPr marL="857250" lvl="0" indent="-742950">
              <a:buFont typeface="+mj-lt"/>
              <a:buAutoNum type="arabicPeriod"/>
            </a:pPr>
            <a:r>
              <a:rPr lang="en-US" sz="3100" dirty="0" smtClean="0">
                <a:latin typeface="Times New Roman" panose="02020603050405020304" pitchFamily="18" charset="0"/>
                <a:cs typeface="Times New Roman" panose="02020603050405020304" pitchFamily="18" charset="0"/>
              </a:rPr>
              <a:t>Broken Promises Legislation</a:t>
            </a:r>
          </a:p>
          <a:p>
            <a:pPr marL="857250" lvl="0" indent="-742950">
              <a:buFont typeface="+mj-lt"/>
              <a:buAutoNum type="arabicPeriod"/>
            </a:pPr>
            <a:r>
              <a:rPr lang="en-US" sz="3100" dirty="0" smtClean="0">
                <a:latin typeface="Times New Roman" panose="02020603050405020304" pitchFamily="18" charset="0"/>
                <a:cs typeface="Times New Roman" panose="02020603050405020304" pitchFamily="18" charset="0"/>
              </a:rPr>
              <a:t>Native </a:t>
            </a:r>
            <a:r>
              <a:rPr lang="en-US" sz="3100" dirty="0" smtClean="0">
                <a:latin typeface="Times New Roman" panose="02020603050405020304" pitchFamily="18" charset="0"/>
                <a:cs typeface="Times New Roman" panose="02020603050405020304" pitchFamily="18" charset="0"/>
              </a:rPr>
              <a:t>Veterans</a:t>
            </a:r>
          </a:p>
          <a:p>
            <a:pPr marL="857250" lvl="0" indent="-742950">
              <a:buFont typeface="+mj-lt"/>
              <a:buAutoNum type="arabicPeriod"/>
            </a:pPr>
            <a:r>
              <a:rPr lang="en-US" sz="3100" dirty="0" smtClean="0">
                <a:latin typeface="Times New Roman" panose="02020603050405020304" pitchFamily="18" charset="0"/>
                <a:cs typeface="Times New Roman" panose="02020603050405020304" pitchFamily="18" charset="0"/>
              </a:rPr>
              <a:t>Texas v. Azar (Affordable Care Act Litigation)</a:t>
            </a:r>
            <a:endParaRPr lang="en-US" dirty="0">
              <a:latin typeface="Times New Roman" panose="02020603050405020304" pitchFamily="18" charset="0"/>
              <a:cs typeface="Times New Roman" panose="02020603050405020304" pitchFamily="18" charset="0"/>
            </a:endParaRPr>
          </a:p>
          <a:p>
            <a:pPr marL="11430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8787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smtClean="0"/>
              <a:t>Broken Promises Report and Legislation</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189555" y="1261240"/>
            <a:ext cx="10352650" cy="4746217"/>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571500" lvl="1" indent="-457200">
              <a:lnSpc>
                <a:spcPct val="90000"/>
              </a:lnSpc>
              <a:buClr>
                <a:srgbClr val="AD0101"/>
              </a:buClr>
            </a:pPr>
            <a:r>
              <a:rPr lang="en-US" sz="3000" dirty="0" smtClean="0">
                <a:solidFill>
                  <a:prstClr val="black"/>
                </a:solidFill>
                <a:latin typeface="Times New Roman" panose="02020603050405020304" pitchFamily="18" charset="0"/>
                <a:cs typeface="Times New Roman" panose="02020603050405020304" pitchFamily="18" charset="0"/>
              </a:rPr>
              <a:t>Legislative Proposal from Senator Warren/Rep Haaland released in early August, 2019</a:t>
            </a:r>
          </a:p>
          <a:p>
            <a:pPr marL="708660" lvl="2">
              <a:lnSpc>
                <a:spcPct val="90000"/>
              </a:lnSpc>
              <a:buClr>
                <a:srgbClr val="AD0101"/>
              </a:buClr>
            </a:pPr>
            <a:r>
              <a:rPr lang="en-US" sz="2400" dirty="0" smtClean="0">
                <a:solidFill>
                  <a:prstClr val="black"/>
                </a:solidFill>
                <a:latin typeface="Times New Roman" panose="02020603050405020304" pitchFamily="18" charset="0"/>
                <a:cs typeface="Times New Roman" panose="02020603050405020304" pitchFamily="18" charset="0"/>
              </a:rPr>
              <a:t>Originally intended to release formal draft legislation – ultimately chose a more measured and collaborative approach after feedback from Tribes and Tribal organizations including NIHB</a:t>
            </a:r>
          </a:p>
          <a:p>
            <a:pPr marL="342900" lvl="1">
              <a:lnSpc>
                <a:spcPct val="90000"/>
              </a:lnSpc>
              <a:buClr>
                <a:srgbClr val="AD0101"/>
              </a:buClr>
            </a:pPr>
            <a:r>
              <a:rPr lang="en-US" sz="3000" dirty="0" smtClean="0">
                <a:solidFill>
                  <a:prstClr val="black"/>
                </a:solidFill>
                <a:latin typeface="Times New Roman" panose="02020603050405020304" pitchFamily="18" charset="0"/>
                <a:cs typeface="Times New Roman" panose="02020603050405020304" pitchFamily="18" charset="0"/>
              </a:rPr>
              <a:t>Current proposal includes many outstanding Tribal health priorities including:</a:t>
            </a:r>
          </a:p>
          <a:p>
            <a:pPr marL="708660" lvl="2">
              <a:lnSpc>
                <a:spcPct val="90000"/>
              </a:lnSpc>
              <a:buClr>
                <a:srgbClr val="AD0101"/>
              </a:buClr>
            </a:pPr>
            <a:r>
              <a:rPr lang="en-US" sz="2400" dirty="0" smtClean="0">
                <a:solidFill>
                  <a:prstClr val="black"/>
                </a:solidFill>
                <a:latin typeface="Times New Roman" panose="02020603050405020304" pitchFamily="18" charset="0"/>
                <a:cs typeface="Times New Roman" panose="02020603050405020304" pitchFamily="18" charset="0"/>
              </a:rPr>
              <a:t>Advance appropriations of Indian programs</a:t>
            </a:r>
          </a:p>
          <a:p>
            <a:pPr marL="708660" lvl="2">
              <a:lnSpc>
                <a:spcPct val="90000"/>
              </a:lnSpc>
              <a:buClr>
                <a:srgbClr val="AD0101"/>
              </a:buClr>
            </a:pPr>
            <a:r>
              <a:rPr lang="en-US" sz="2400" dirty="0" smtClean="0">
                <a:solidFill>
                  <a:prstClr val="black"/>
                </a:solidFill>
                <a:latin typeface="Times New Roman" panose="02020603050405020304" pitchFamily="18" charset="0"/>
                <a:cs typeface="Times New Roman" panose="02020603050405020304" pitchFamily="18" charset="0"/>
              </a:rPr>
              <a:t>Full funding and mandatory appropriations for IHS</a:t>
            </a:r>
          </a:p>
          <a:p>
            <a:pPr marL="708660" lvl="2">
              <a:lnSpc>
                <a:spcPct val="90000"/>
              </a:lnSpc>
              <a:buClr>
                <a:srgbClr val="AD0101"/>
              </a:buClr>
            </a:pPr>
            <a:r>
              <a:rPr lang="en-US" sz="2400" dirty="0" smtClean="0">
                <a:solidFill>
                  <a:prstClr val="black"/>
                </a:solidFill>
                <a:latin typeface="Times New Roman" panose="02020603050405020304" pitchFamily="18" charset="0"/>
                <a:cs typeface="Times New Roman" panose="02020603050405020304" pitchFamily="18" charset="0"/>
              </a:rPr>
              <a:t>Public health infrastructure development</a:t>
            </a:r>
          </a:p>
          <a:p>
            <a:pPr marL="708660" lvl="2">
              <a:lnSpc>
                <a:spcPct val="90000"/>
              </a:lnSpc>
              <a:buClr>
                <a:srgbClr val="AD0101"/>
              </a:buClr>
            </a:pPr>
            <a:r>
              <a:rPr lang="en-US" sz="2400" dirty="0" smtClean="0">
                <a:solidFill>
                  <a:prstClr val="black"/>
                </a:solidFill>
                <a:latin typeface="Times New Roman" panose="02020603050405020304" pitchFamily="18" charset="0"/>
                <a:cs typeface="Times New Roman" panose="02020603050405020304" pitchFamily="18" charset="0"/>
              </a:rPr>
              <a:t>10-year reauthorization and needs-based funding for Special Diabetes Program for Indians</a:t>
            </a:r>
          </a:p>
        </p:txBody>
      </p:sp>
    </p:spTree>
    <p:extLst>
      <p:ext uri="{BB962C8B-B14F-4D97-AF65-F5344CB8AC3E}">
        <p14:creationId xmlns:p14="http://schemas.microsoft.com/office/powerpoint/2010/main" val="10116114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Native Health Priorities at VA</a:t>
            </a:r>
            <a:endParaRPr lang="en-US" b="1" dirty="0"/>
          </a:p>
        </p:txBody>
      </p:sp>
      <p:sp>
        <p:nvSpPr>
          <p:cNvPr id="3" name="Content Placeholder 2"/>
          <p:cNvSpPr>
            <a:spLocks noGrp="1"/>
          </p:cNvSpPr>
          <p:nvPr>
            <p:ph idx="1"/>
          </p:nvPr>
        </p:nvSpPr>
        <p:spPr>
          <a:xfrm>
            <a:off x="3073705" y="1600199"/>
            <a:ext cx="8163499" cy="5065006"/>
          </a:xfrm>
        </p:spPr>
        <p:txBody>
          <a:bodyPr>
            <a:normAutofit/>
          </a:bodyPr>
          <a:lstStyle/>
          <a:p>
            <a:r>
              <a:rPr lang="en-US" sz="2800" dirty="0" smtClean="0">
                <a:latin typeface="Times New Roman" panose="02020603050405020304" pitchFamily="18" charset="0"/>
                <a:cs typeface="Times New Roman" panose="02020603050405020304" pitchFamily="18" charset="0"/>
              </a:rPr>
              <a:t>Working with House VA Committee on legislation -  </a:t>
            </a:r>
          </a:p>
          <a:p>
            <a:pPr lvl="1"/>
            <a:r>
              <a:rPr lang="en-US" sz="2600" dirty="0">
                <a:latin typeface="Times New Roman" panose="02020603050405020304" pitchFamily="18" charset="0"/>
                <a:cs typeface="Times New Roman" panose="02020603050405020304" pitchFamily="18" charset="0"/>
              </a:rPr>
              <a:t>E</a:t>
            </a:r>
            <a:r>
              <a:rPr lang="en-US" sz="2600" dirty="0" smtClean="0">
                <a:latin typeface="Times New Roman" panose="02020603050405020304" pitchFamily="18" charset="0"/>
                <a:cs typeface="Times New Roman" panose="02020603050405020304" pitchFamily="18" charset="0"/>
              </a:rPr>
              <a:t>xempting Native Veterans from copays and deductibles in the VA system;</a:t>
            </a:r>
          </a:p>
          <a:p>
            <a:pPr lvl="1"/>
            <a:r>
              <a:rPr lang="en-US" sz="2600" dirty="0" smtClean="0">
                <a:latin typeface="Times New Roman" panose="02020603050405020304" pitchFamily="18" charset="0"/>
                <a:cs typeface="Times New Roman" panose="02020603050405020304" pitchFamily="18" charset="0"/>
              </a:rPr>
              <a:t>Including Tribal Nursing Homes in definition of U.S.C. that outlines Veterans’ benefits – </a:t>
            </a:r>
            <a:r>
              <a:rPr lang="en-US" sz="2600" b="1" dirty="0" smtClean="0">
                <a:latin typeface="Times New Roman" panose="02020603050405020304" pitchFamily="18" charset="0"/>
                <a:cs typeface="Times New Roman" panose="02020603050405020304" pitchFamily="18" charset="0"/>
              </a:rPr>
              <a:t>introduced 9/26 by Sen. Sinema and Sen. Cramer</a:t>
            </a:r>
          </a:p>
          <a:p>
            <a:pPr lvl="1"/>
            <a:r>
              <a:rPr lang="en-US" sz="2600" dirty="0" smtClean="0">
                <a:latin typeface="Times New Roman" panose="02020603050405020304" pitchFamily="18" charset="0"/>
                <a:cs typeface="Times New Roman" panose="02020603050405020304" pitchFamily="18" charset="0"/>
              </a:rPr>
              <a:t>Clarifying the VA’s reimbursement requirement to the IHS for Purchase Referred Care (PRC) services.</a:t>
            </a:r>
          </a:p>
        </p:txBody>
      </p:sp>
      <p:pic>
        <p:nvPicPr>
          <p:cNvPr id="4" name="Picture 3"/>
          <p:cNvPicPr>
            <a:picLocks noChangeAspect="1"/>
          </p:cNvPicPr>
          <p:nvPr/>
        </p:nvPicPr>
        <p:blipFill>
          <a:blip r:embed="rId3"/>
          <a:stretch>
            <a:fillRect/>
          </a:stretch>
        </p:blipFill>
        <p:spPr>
          <a:xfrm>
            <a:off x="325214" y="2065375"/>
            <a:ext cx="2392325" cy="2392325"/>
          </a:xfrm>
          <a:prstGeom prst="rect">
            <a:avLst/>
          </a:prstGeom>
        </p:spPr>
      </p:pic>
      <p:sp>
        <p:nvSpPr>
          <p:cNvPr id="5" name="TextBox 4"/>
          <p:cNvSpPr txBox="1"/>
          <p:nvPr/>
        </p:nvSpPr>
        <p:spPr>
          <a:xfrm>
            <a:off x="0" y="5432612"/>
            <a:ext cx="11237203" cy="830997"/>
          </a:xfrm>
          <a:prstGeom prst="rect">
            <a:avLst/>
          </a:prstGeom>
          <a:noFill/>
        </p:spPr>
        <p:txBody>
          <a:bodyPr wrap="square" rtlCol="0">
            <a:spAutoFit/>
          </a:bodyPr>
          <a:lstStyle/>
          <a:p>
            <a:pPr algn="ctr"/>
            <a:r>
              <a:rPr lang="en-US" sz="2400" b="1" dirty="0" smtClean="0">
                <a:solidFill>
                  <a:srgbClr val="FF0000"/>
                </a:solidFill>
                <a:latin typeface="Times New Roman" panose="02020603050405020304" pitchFamily="18" charset="0"/>
                <a:cs typeface="Times New Roman" panose="02020603050405020304" pitchFamily="18" charset="0"/>
              </a:rPr>
              <a:t>House VA Committee hearing on Native Veteran issues</a:t>
            </a:r>
          </a:p>
          <a:p>
            <a:pPr algn="ctr"/>
            <a:r>
              <a:rPr lang="en-US" sz="2400" b="1" dirty="0" smtClean="0">
                <a:solidFill>
                  <a:srgbClr val="FF0000"/>
                </a:solidFill>
                <a:latin typeface="Times New Roman" panose="02020603050405020304" pitchFamily="18" charset="0"/>
                <a:cs typeface="Times New Roman" panose="02020603050405020304" pitchFamily="18" charset="0"/>
              </a:rPr>
              <a:t>October 30, 2019 at 10:00am EST</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881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a:t>VA Tribal Advisory Committee Act</a:t>
            </a:r>
            <a:r>
              <a:rPr lang="en-US" sz="4000" dirty="0"/>
              <a:t> </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148202" y="1064343"/>
            <a:ext cx="9332682" cy="5793657"/>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a:buClr>
                <a:srgbClr val="AD0101"/>
              </a:buClr>
            </a:pPr>
            <a:r>
              <a:rPr lang="en-US" dirty="0" smtClean="0">
                <a:solidFill>
                  <a:prstClr val="black"/>
                </a:solidFill>
                <a:latin typeface="Times New Roman" panose="02020603050405020304" pitchFamily="18" charset="0"/>
                <a:cs typeface="Times New Roman" panose="02020603050405020304" pitchFamily="18" charset="0"/>
              </a:rPr>
              <a:t>S. 524 </a:t>
            </a:r>
            <a:r>
              <a:rPr lang="en-US" sz="3600" dirty="0" smtClean="0">
                <a:solidFill>
                  <a:prstClr val="black"/>
                </a:solidFill>
                <a:latin typeface="Times New Roman" panose="02020603050405020304" pitchFamily="18" charset="0"/>
                <a:cs typeface="Times New Roman" panose="02020603050405020304" pitchFamily="18" charset="0"/>
              </a:rPr>
              <a:t>introduced in February </a:t>
            </a:r>
          </a:p>
          <a:p>
            <a:pPr lvl="1">
              <a:buClr>
                <a:srgbClr val="726056"/>
              </a:buClr>
            </a:pPr>
            <a:r>
              <a:rPr lang="en-US" sz="3100" dirty="0" smtClean="0">
                <a:solidFill>
                  <a:prstClr val="black"/>
                </a:solidFill>
                <a:latin typeface="Times New Roman" panose="02020603050405020304" pitchFamily="18" charset="0"/>
                <a:cs typeface="Times New Roman" panose="02020603050405020304" pitchFamily="18" charset="0"/>
              </a:rPr>
              <a:t>Tester </a:t>
            </a:r>
            <a:r>
              <a:rPr lang="en-US" sz="3100" dirty="0">
                <a:solidFill>
                  <a:prstClr val="black"/>
                </a:solidFill>
                <a:latin typeface="Times New Roman" panose="02020603050405020304" pitchFamily="18" charset="0"/>
                <a:cs typeface="Times New Roman" panose="02020603050405020304" pitchFamily="18" charset="0"/>
              </a:rPr>
              <a:t>(</a:t>
            </a:r>
            <a:r>
              <a:rPr lang="en-US" sz="3100" dirty="0" smtClean="0">
                <a:solidFill>
                  <a:prstClr val="black"/>
                </a:solidFill>
                <a:latin typeface="Times New Roman" panose="02020603050405020304" pitchFamily="18" charset="0"/>
                <a:cs typeface="Times New Roman" panose="02020603050405020304" pitchFamily="18" charset="0"/>
              </a:rPr>
              <a:t>D-MT), Sullivan </a:t>
            </a:r>
            <a:r>
              <a:rPr lang="en-US" sz="3100" dirty="0">
                <a:solidFill>
                  <a:prstClr val="black"/>
                </a:solidFill>
                <a:latin typeface="Times New Roman" panose="02020603050405020304" pitchFamily="18" charset="0"/>
                <a:cs typeface="Times New Roman" panose="02020603050405020304" pitchFamily="18" charset="0"/>
              </a:rPr>
              <a:t>(</a:t>
            </a:r>
            <a:r>
              <a:rPr lang="en-US" sz="3100" dirty="0" smtClean="0">
                <a:solidFill>
                  <a:prstClr val="black"/>
                </a:solidFill>
                <a:latin typeface="Times New Roman" panose="02020603050405020304" pitchFamily="18" charset="0"/>
                <a:cs typeface="Times New Roman" panose="02020603050405020304" pitchFamily="18" charset="0"/>
              </a:rPr>
              <a:t>R-AK), Udall </a:t>
            </a:r>
            <a:r>
              <a:rPr lang="en-US" sz="3100" dirty="0">
                <a:solidFill>
                  <a:prstClr val="black"/>
                </a:solidFill>
                <a:latin typeface="Times New Roman" panose="02020603050405020304" pitchFamily="18" charset="0"/>
                <a:cs typeface="Times New Roman" panose="02020603050405020304" pitchFamily="18" charset="0"/>
              </a:rPr>
              <a:t>(</a:t>
            </a:r>
            <a:r>
              <a:rPr lang="en-US" sz="3100" dirty="0" smtClean="0">
                <a:solidFill>
                  <a:prstClr val="black"/>
                </a:solidFill>
                <a:latin typeface="Times New Roman" panose="02020603050405020304" pitchFamily="18" charset="0"/>
                <a:cs typeface="Times New Roman" panose="02020603050405020304" pitchFamily="18" charset="0"/>
              </a:rPr>
              <a:t>D-NM), Murkowski </a:t>
            </a:r>
            <a:r>
              <a:rPr lang="en-US" sz="3100" dirty="0">
                <a:solidFill>
                  <a:prstClr val="black"/>
                </a:solidFill>
                <a:latin typeface="Times New Roman" panose="02020603050405020304" pitchFamily="18" charset="0"/>
                <a:cs typeface="Times New Roman" panose="02020603050405020304" pitchFamily="18" charset="0"/>
              </a:rPr>
              <a:t>(</a:t>
            </a:r>
            <a:r>
              <a:rPr lang="en-US" sz="3100" dirty="0" smtClean="0">
                <a:solidFill>
                  <a:prstClr val="black"/>
                </a:solidFill>
                <a:latin typeface="Times New Roman" panose="02020603050405020304" pitchFamily="18" charset="0"/>
                <a:cs typeface="Times New Roman" panose="02020603050405020304" pitchFamily="18" charset="0"/>
              </a:rPr>
              <a:t>R-AK) </a:t>
            </a:r>
          </a:p>
          <a:p>
            <a:pPr lvl="1">
              <a:buClr>
                <a:srgbClr val="726056"/>
              </a:buClr>
            </a:pPr>
            <a:r>
              <a:rPr lang="en-US" sz="3100" dirty="0" smtClean="0">
                <a:solidFill>
                  <a:prstClr val="black"/>
                </a:solidFill>
                <a:latin typeface="Times New Roman" panose="02020603050405020304" pitchFamily="18" charset="0"/>
                <a:cs typeface="Times New Roman" panose="02020603050405020304" pitchFamily="18" charset="0"/>
              </a:rPr>
              <a:t>House companion bill H.R. 2791 (Rep. Haaland)</a:t>
            </a:r>
          </a:p>
          <a:p>
            <a:pPr marL="411480" lvl="1" indent="0">
              <a:buClr>
                <a:srgbClr val="726056"/>
              </a:buClr>
              <a:buFont typeface="Arial" pitchFamily="34" charset="0"/>
              <a:buNone/>
            </a:pPr>
            <a:endParaRPr lang="en-US" sz="3100" dirty="0" smtClean="0">
              <a:solidFill>
                <a:prstClr val="black"/>
              </a:solidFill>
              <a:latin typeface="Times New Roman" panose="02020603050405020304" pitchFamily="18" charset="0"/>
              <a:cs typeface="Times New Roman" panose="02020603050405020304" pitchFamily="18" charset="0"/>
            </a:endParaRPr>
          </a:p>
          <a:p>
            <a:pPr>
              <a:buClr>
                <a:srgbClr val="AD0101"/>
              </a:buClr>
            </a:pPr>
            <a:r>
              <a:rPr lang="en-US" dirty="0" smtClean="0">
                <a:solidFill>
                  <a:prstClr val="black"/>
                </a:solidFill>
                <a:latin typeface="Times New Roman" panose="02020603050405020304" pitchFamily="18" charset="0"/>
                <a:cs typeface="Times New Roman" panose="02020603050405020304" pitchFamily="18" charset="0"/>
              </a:rPr>
              <a:t>Introduced last year in different form, current bill more strongly reflects NIHB’s asks:</a:t>
            </a:r>
          </a:p>
          <a:p>
            <a:pPr lvl="1">
              <a:buClr>
                <a:srgbClr val="726056"/>
              </a:buClr>
            </a:pPr>
            <a:r>
              <a:rPr lang="en-US" sz="3100" dirty="0" smtClean="0">
                <a:solidFill>
                  <a:prstClr val="black"/>
                </a:solidFill>
                <a:latin typeface="Times New Roman" panose="02020603050405020304" pitchFamily="18" charset="0"/>
                <a:cs typeface="Times New Roman" panose="02020603050405020304" pitchFamily="18" charset="0"/>
              </a:rPr>
              <a:t>15 members– one from each IHS area + 3 at large</a:t>
            </a:r>
          </a:p>
          <a:p>
            <a:pPr lvl="1">
              <a:buClr>
                <a:srgbClr val="726056"/>
              </a:buClr>
            </a:pPr>
            <a:r>
              <a:rPr lang="en-US" sz="3100" dirty="0" smtClean="0">
                <a:solidFill>
                  <a:prstClr val="black"/>
                </a:solidFill>
                <a:latin typeface="Times New Roman" panose="02020603050405020304" pitchFamily="18" charset="0"/>
                <a:cs typeface="Times New Roman" panose="02020603050405020304" pitchFamily="18" charset="0"/>
              </a:rPr>
              <a:t>½ of VA TAC membership is comprised of Native Veterans </a:t>
            </a:r>
          </a:p>
          <a:p>
            <a:pPr lvl="1">
              <a:buClr>
                <a:srgbClr val="726056"/>
              </a:buClr>
            </a:pPr>
            <a:r>
              <a:rPr lang="en-US" sz="3100" dirty="0" smtClean="0">
                <a:solidFill>
                  <a:prstClr val="black"/>
                </a:solidFill>
                <a:latin typeface="Times New Roman" panose="02020603050405020304" pitchFamily="18" charset="0"/>
                <a:cs typeface="Times New Roman" panose="02020603050405020304" pitchFamily="18" charset="0"/>
              </a:rPr>
              <a:t>Subcommittee membership extended to Technical Advisors </a:t>
            </a:r>
          </a:p>
          <a:p>
            <a:pPr lvl="1">
              <a:buClr>
                <a:srgbClr val="726056"/>
              </a:buClr>
            </a:pPr>
            <a:r>
              <a:rPr lang="en-US" sz="3100" dirty="0" smtClean="0">
                <a:solidFill>
                  <a:prstClr val="black"/>
                </a:solidFill>
                <a:latin typeface="Times New Roman" panose="02020603050405020304" pitchFamily="18" charset="0"/>
                <a:cs typeface="Times New Roman" panose="02020603050405020304" pitchFamily="18" charset="0"/>
              </a:rPr>
              <a:t>Provides recommendations to VA on Native Veteran issues, including behavioral health challenges</a:t>
            </a:r>
          </a:p>
          <a:p>
            <a:pPr lvl="1">
              <a:buClr>
                <a:srgbClr val="726056"/>
              </a:buClr>
            </a:pPr>
            <a:r>
              <a:rPr lang="en-US" sz="3100" dirty="0" smtClean="0">
                <a:solidFill>
                  <a:prstClr val="black"/>
                </a:solidFill>
                <a:latin typeface="Times New Roman" panose="02020603050405020304" pitchFamily="18" charset="0"/>
                <a:cs typeface="Times New Roman" panose="02020603050405020304" pitchFamily="18" charset="0"/>
              </a:rPr>
              <a:t>Bi-annual Committee reports to Congress on activities </a:t>
            </a:r>
          </a:p>
          <a:p>
            <a:pPr marL="411480" lvl="1" indent="0">
              <a:buClr>
                <a:srgbClr val="726056"/>
              </a:buClr>
              <a:buFont typeface="Arial" pitchFamily="34" charset="0"/>
              <a:buNone/>
            </a:pPr>
            <a:endParaRPr lang="en-US" sz="3100" dirty="0" smtClean="0">
              <a:solidFill>
                <a:prstClr val="black"/>
              </a:solidFill>
              <a:latin typeface="Times New Roman" panose="02020603050405020304" pitchFamily="18" charset="0"/>
              <a:cs typeface="Times New Roman" panose="02020603050405020304" pitchFamily="18" charset="0"/>
            </a:endParaRPr>
          </a:p>
          <a:p>
            <a:pPr>
              <a:buClr>
                <a:srgbClr val="AD0101"/>
              </a:buClr>
            </a:pPr>
            <a:r>
              <a:rPr lang="en-US" dirty="0" smtClean="0">
                <a:solidFill>
                  <a:prstClr val="black"/>
                </a:solidFill>
                <a:latin typeface="Times New Roman" panose="02020603050405020304" pitchFamily="18" charset="0"/>
                <a:cs typeface="Times New Roman" panose="02020603050405020304" pitchFamily="18" charset="0"/>
              </a:rPr>
              <a:t>Replicates success of Tribal Technical Advisory committee (TTAG)</a:t>
            </a:r>
            <a:r>
              <a:rPr lang="en-US" dirty="0">
                <a:solidFill>
                  <a:prstClr val="black"/>
                </a:solidFill>
                <a:latin typeface="Times New Roman" panose="02020603050405020304" pitchFamily="18" charset="0"/>
                <a:cs typeface="Times New Roman" panose="02020603050405020304" pitchFamily="18" charset="0"/>
              </a:rPr>
              <a:t> </a:t>
            </a:r>
            <a:r>
              <a:rPr lang="en-US" dirty="0" smtClean="0">
                <a:solidFill>
                  <a:prstClr val="black"/>
                </a:solidFill>
                <a:latin typeface="Times New Roman" panose="02020603050405020304" pitchFamily="18" charset="0"/>
                <a:cs typeface="Times New Roman" panose="02020603050405020304" pitchFamily="18" charset="0"/>
              </a:rPr>
              <a:t>to CMS and other committees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44256" y="1981962"/>
            <a:ext cx="2650687" cy="3958418"/>
          </a:xfrm>
          <a:prstGeom prst="rect">
            <a:avLst/>
          </a:prstGeom>
        </p:spPr>
      </p:pic>
    </p:spTree>
    <p:extLst>
      <p:ext uri="{BB962C8B-B14F-4D97-AF65-F5344CB8AC3E}">
        <p14:creationId xmlns:p14="http://schemas.microsoft.com/office/powerpoint/2010/main" val="209927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v. Azar</a:t>
            </a:r>
            <a:endParaRPr lang="en-US" dirty="0"/>
          </a:p>
        </p:txBody>
      </p:sp>
      <p:sp>
        <p:nvSpPr>
          <p:cNvPr id="3" name="Content Placeholder 2"/>
          <p:cNvSpPr>
            <a:spLocks noGrp="1"/>
          </p:cNvSpPr>
          <p:nvPr>
            <p:ph idx="1"/>
          </p:nvPr>
        </p:nvSpPr>
        <p:spPr/>
        <p:txBody>
          <a:bodyPr>
            <a:normAutofit fontScale="70000" lnSpcReduction="20000"/>
          </a:bodyPr>
          <a:lstStyle/>
          <a:p>
            <a:pPr lvl="1"/>
            <a:r>
              <a:rPr lang="en-US" dirty="0" smtClean="0"/>
              <a:t>December 14</a:t>
            </a:r>
            <a:r>
              <a:rPr lang="en-US" baseline="30000" dirty="0" smtClean="0"/>
              <a:t>th</a:t>
            </a:r>
            <a:r>
              <a:rPr lang="en-US" dirty="0" smtClean="0"/>
              <a:t>, 2019 – United States District Court of Texas rules that the Patient Protection and Affordable Care Act (ACA) is unconstitutional</a:t>
            </a:r>
          </a:p>
          <a:p>
            <a:pPr lvl="2"/>
            <a:r>
              <a:rPr lang="en-US" sz="2000" dirty="0" smtClean="0"/>
              <a:t>Tax Cuts and Jobs Act of 2017 zero’s out Individual Mandate Penalty </a:t>
            </a:r>
          </a:p>
          <a:p>
            <a:pPr lvl="3"/>
            <a:r>
              <a:rPr lang="en-US" sz="2000" dirty="0" smtClean="0"/>
              <a:t>Elimination of Tax renders the entire ACA unconstitutional</a:t>
            </a:r>
          </a:p>
          <a:p>
            <a:pPr lvl="1"/>
            <a:r>
              <a:rPr lang="en-US" dirty="0" smtClean="0"/>
              <a:t>January 3, 2019 – Coalition of States led by California, appeals decision to 5</a:t>
            </a:r>
            <a:r>
              <a:rPr lang="en-US" baseline="30000" dirty="0" smtClean="0"/>
              <a:t>th</a:t>
            </a:r>
            <a:r>
              <a:rPr lang="en-US" dirty="0" smtClean="0"/>
              <a:t> Circuit Court of Appeals</a:t>
            </a:r>
          </a:p>
          <a:p>
            <a:pPr lvl="2"/>
            <a:endParaRPr lang="en-US" sz="2000" dirty="0" smtClean="0"/>
          </a:p>
          <a:p>
            <a:pPr lvl="1"/>
            <a:r>
              <a:rPr lang="en-US" dirty="0" smtClean="0"/>
              <a:t>January 4, 2019 - Department of Justice (DOJ) joins the appeal, agreeing that individual mandate was unconstitutional but that this provision was severable from the rest of the ACA</a:t>
            </a:r>
          </a:p>
          <a:p>
            <a:pPr lvl="1"/>
            <a:r>
              <a:rPr lang="en-US" dirty="0" smtClean="0"/>
              <a:t>March 25</a:t>
            </a:r>
            <a:r>
              <a:rPr lang="en-US" baseline="30000" dirty="0" smtClean="0"/>
              <a:t>,</a:t>
            </a:r>
            <a:r>
              <a:rPr lang="en-US" dirty="0" smtClean="0"/>
              <a:t> 2019 – DOJ reverses itself and instead agrees with the District Court that entire ACA is unconstitutional and no parts are severable</a:t>
            </a:r>
          </a:p>
          <a:p>
            <a:pPr lvl="1"/>
            <a:r>
              <a:rPr lang="en-US" dirty="0" smtClean="0"/>
              <a:t>April 1, 2019 – NIHB and Coalition of 483 Tribes file Amicus Brief in 5</a:t>
            </a:r>
            <a:r>
              <a:rPr lang="en-US" baseline="30000" dirty="0" smtClean="0"/>
              <a:t>th</a:t>
            </a:r>
            <a:r>
              <a:rPr lang="en-US" dirty="0" smtClean="0"/>
              <a:t> Circuit</a:t>
            </a:r>
          </a:p>
          <a:p>
            <a:pPr lvl="1"/>
            <a:r>
              <a:rPr lang="en-US" dirty="0" smtClean="0"/>
              <a:t>July 5, 2019 – Oral Argument is heard in 5</a:t>
            </a:r>
            <a:r>
              <a:rPr lang="en-US" baseline="30000" dirty="0" smtClean="0"/>
              <a:t>th</a:t>
            </a:r>
            <a:r>
              <a:rPr lang="en-US" dirty="0" smtClean="0"/>
              <a:t> Circuit</a:t>
            </a:r>
          </a:p>
          <a:p>
            <a:pPr lvl="1"/>
            <a:endParaRPr lang="en-US" dirty="0"/>
          </a:p>
          <a:p>
            <a:pPr lvl="2"/>
            <a:endParaRPr lang="en-US" sz="2200" dirty="0">
              <a:solidFill>
                <a:srgbClr val="3C95B4"/>
              </a:solidFill>
            </a:endParaRPr>
          </a:p>
          <a:p>
            <a:pPr marL="411480" lvl="1" indent="0">
              <a:buNone/>
            </a:pPr>
            <a:endParaRPr lang="en-US" dirty="0" smtClean="0"/>
          </a:p>
        </p:txBody>
      </p:sp>
    </p:spTree>
    <p:extLst>
      <p:ext uri="{BB962C8B-B14F-4D97-AF65-F5344CB8AC3E}">
        <p14:creationId xmlns:p14="http://schemas.microsoft.com/office/powerpoint/2010/main" val="2743232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0"/>
            <a:ext cx="11282082" cy="6857999"/>
          </a:xfrm>
          <a:prstGeom prst="rect">
            <a:avLst/>
          </a:prstGeom>
        </p:spPr>
      </p:pic>
    </p:spTree>
    <p:extLst>
      <p:ext uri="{BB962C8B-B14F-4D97-AF65-F5344CB8AC3E}">
        <p14:creationId xmlns:p14="http://schemas.microsoft.com/office/powerpoint/2010/main" val="1082134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Texas v. Azar</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Post Oral Argument</a:t>
            </a:r>
          </a:p>
          <a:p>
            <a:pPr lvl="1"/>
            <a:r>
              <a:rPr lang="en-US" dirty="0" smtClean="0"/>
              <a:t>NIHB engaged with the Department of Justice, and Indian Health Service to ensure all Parties knew what was at stake with the Indian Health Care Improvement Act</a:t>
            </a:r>
          </a:p>
          <a:p>
            <a:pPr lvl="1"/>
            <a:r>
              <a:rPr lang="en-US" dirty="0" smtClean="0"/>
              <a:t>Wait and See Approach for ruling by 5</a:t>
            </a:r>
            <a:r>
              <a:rPr lang="en-US" baseline="30000" dirty="0" smtClean="0"/>
              <a:t>th</a:t>
            </a:r>
            <a:r>
              <a:rPr lang="en-US" dirty="0" smtClean="0"/>
              <a:t> Circuit</a:t>
            </a:r>
          </a:p>
          <a:p>
            <a:pPr lvl="1"/>
            <a:r>
              <a:rPr lang="en-US" dirty="0" smtClean="0"/>
              <a:t>No matter what the decision – likely appeal to the Supreme Court</a:t>
            </a:r>
          </a:p>
          <a:p>
            <a:r>
              <a:rPr lang="en-US" dirty="0" smtClean="0"/>
              <a:t>ACA is still the law of the land</a:t>
            </a:r>
          </a:p>
          <a:p>
            <a:r>
              <a:rPr lang="en-US" dirty="0" smtClean="0"/>
              <a:t>In the event the ACA goes, Snyder Act still in place</a:t>
            </a:r>
          </a:p>
          <a:p>
            <a:r>
              <a:rPr lang="en-US" dirty="0" smtClean="0"/>
              <a:t>NIHB is continuing to track the case and follow up with Federal Agencies on possible impacts of the Court decision</a:t>
            </a:r>
            <a:endParaRPr lang="en-US" dirty="0"/>
          </a:p>
        </p:txBody>
      </p:sp>
    </p:spTree>
    <p:extLst>
      <p:ext uri="{BB962C8B-B14F-4D97-AF65-F5344CB8AC3E}">
        <p14:creationId xmlns:p14="http://schemas.microsoft.com/office/powerpoint/2010/main" val="28985622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02280"/>
            <a:ext cx="10160000" cy="533400"/>
          </a:xfrm>
        </p:spPr>
        <p:txBody>
          <a:bodyPr/>
          <a:lstStyle/>
          <a:p>
            <a:r>
              <a:rPr lang="en-US" sz="7200" b="1" dirty="0" smtClean="0">
                <a:solidFill>
                  <a:srgbClr val="C00000"/>
                </a:solidFill>
                <a:latin typeface="Papyrus" panose="03070502060502030205" pitchFamily="66" charset="0"/>
              </a:rPr>
              <a:t>Thank you! </a:t>
            </a:r>
            <a:br>
              <a:rPr lang="en-US" sz="7200" b="1" dirty="0" smtClean="0">
                <a:solidFill>
                  <a:srgbClr val="C00000"/>
                </a:solidFill>
                <a:latin typeface="Papyrus" panose="03070502060502030205" pitchFamily="66" charset="0"/>
              </a:rPr>
            </a:br>
            <a:r>
              <a:rPr lang="en-US" sz="8800" b="1" dirty="0" smtClean="0">
                <a:solidFill>
                  <a:srgbClr val="C00000"/>
                </a:solidFill>
                <a:latin typeface="Papyrus" panose="03070502060502030205" pitchFamily="66" charset="0"/>
              </a:rPr>
              <a:t/>
            </a:r>
            <a:br>
              <a:rPr lang="en-US" sz="8800" b="1" dirty="0" smtClean="0">
                <a:solidFill>
                  <a:srgbClr val="C00000"/>
                </a:solidFill>
                <a:latin typeface="Papyrus" panose="03070502060502030205" pitchFamily="66" charset="0"/>
              </a:rPr>
            </a:br>
            <a:r>
              <a:rPr lang="en-US" sz="3200" b="1" dirty="0" smtClean="0">
                <a:solidFill>
                  <a:srgbClr val="C00000"/>
                </a:solidFill>
                <a:latin typeface="Papyrus" panose="03070502060502030205" pitchFamily="66" charset="0"/>
              </a:rPr>
              <a:t>Stacy A. Bohlen </a:t>
            </a:r>
            <a:r>
              <a:rPr lang="en-US" sz="3200" b="1" dirty="0" smtClean="0">
                <a:solidFill>
                  <a:srgbClr val="C00000"/>
                </a:solidFill>
                <a:latin typeface="Papyrus" panose="03070502060502030205" pitchFamily="66" charset="0"/>
                <a:hlinkClick r:id="rId3"/>
              </a:rPr>
              <a:t>sbohlen@nihb.org</a:t>
            </a:r>
            <a:r>
              <a:rPr lang="en-US" sz="3200" b="1" dirty="0" smtClean="0">
                <a:solidFill>
                  <a:srgbClr val="C00000"/>
                </a:solidFill>
                <a:latin typeface="Papyrus" panose="03070502060502030205" pitchFamily="66" charset="0"/>
              </a:rPr>
              <a:t> </a:t>
            </a:r>
            <a:r>
              <a:rPr lang="en-US" sz="1800" b="1" dirty="0">
                <a:solidFill>
                  <a:schemeClr val="tx1"/>
                </a:solidFill>
                <a:latin typeface="Times New Roman" panose="02020603050405020304" pitchFamily="18" charset="0"/>
                <a:cs typeface="Times New Roman" panose="02020603050405020304" pitchFamily="18" charset="0"/>
              </a:rPr>
              <a:t/>
            </a:r>
            <a:br>
              <a:rPr lang="en-US" sz="1800" b="1" dirty="0">
                <a:solidFill>
                  <a:schemeClr val="tx1"/>
                </a:solidFill>
                <a:latin typeface="Times New Roman" panose="02020603050405020304" pitchFamily="18" charset="0"/>
                <a:cs typeface="Times New Roman" panose="02020603050405020304" pitchFamily="18" charset="0"/>
              </a:rPr>
            </a:br>
            <a:endParaRPr lang="en-US" sz="1800" b="1" dirty="0">
              <a:solidFill>
                <a:schemeClr val="tx1"/>
              </a:solidFill>
              <a:latin typeface="Papyrus" panose="03070502060502030205" pitchFamily="66" charset="0"/>
            </a:endParaRPr>
          </a:p>
        </p:txBody>
      </p:sp>
    </p:spTree>
    <p:extLst>
      <p:ext uri="{BB962C8B-B14F-4D97-AF65-F5344CB8AC3E}">
        <p14:creationId xmlns:p14="http://schemas.microsoft.com/office/powerpoint/2010/main" val="32108455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smtClean="0"/>
              <a:t>FY 2020 House Appropriations</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0" y="1103671"/>
            <a:ext cx="8957698" cy="5793657"/>
          </a:xfrm>
          <a:prstGeom prst="rect">
            <a:avLst/>
          </a:prstGeom>
        </p:spPr>
        <p:txBody>
          <a:bodyPr vert="horz" lIns="91440" tIns="45720" rIns="91440" bIns="45720" rtlCol="0">
            <a:normAutofit fontScale="77500" lnSpcReduction="20000"/>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2 of 12 Appropriations Bills are immediately relevant to Tribal health (I/T/U)</a:t>
            </a:r>
          </a:p>
          <a:p>
            <a:r>
              <a:rPr lang="en-US" dirty="0" smtClean="0">
                <a:latin typeface="Times New Roman" panose="02020603050405020304" pitchFamily="18" charset="0"/>
                <a:cs typeface="Times New Roman" panose="02020603050405020304" pitchFamily="18" charset="0"/>
              </a:rPr>
              <a:t>Interior </a:t>
            </a:r>
            <a:r>
              <a:rPr lang="en-US" dirty="0" smtClean="0">
                <a:latin typeface="Times New Roman" panose="02020603050405020304" pitchFamily="18" charset="0"/>
                <a:cs typeface="Times New Roman" panose="02020603050405020304" pitchFamily="18" charset="0"/>
              </a:rPr>
              <a:t>and Labor-HHS</a:t>
            </a:r>
            <a:endParaRPr lang="en-US" dirty="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House passed both bills in June</a:t>
            </a:r>
          </a:p>
          <a:p>
            <a:endParaRPr lang="en-US" sz="1300" dirty="0" smtClean="0">
              <a:latin typeface="Times New Roman" panose="02020603050405020304" pitchFamily="18" charset="0"/>
              <a:cs typeface="Times New Roman" panose="02020603050405020304" pitchFamily="18" charset="0"/>
            </a:endParaRPr>
          </a:p>
          <a:p>
            <a:pPr marL="411480" lvl="1" indent="0">
              <a:buNone/>
            </a:pPr>
            <a:r>
              <a:rPr lang="en-US" u="sng" dirty="0" smtClean="0">
                <a:latin typeface="Times New Roman" panose="02020603050405020304" pitchFamily="18" charset="0"/>
                <a:cs typeface="Times New Roman" panose="02020603050405020304" pitchFamily="18" charset="0"/>
              </a:rPr>
              <a:t>Interior</a:t>
            </a:r>
          </a:p>
          <a:p>
            <a:pPr lvl="1"/>
            <a:r>
              <a:rPr lang="en-US" dirty="0" smtClean="0">
                <a:latin typeface="Times New Roman" panose="02020603050405020304" pitchFamily="18" charset="0"/>
                <a:cs typeface="Times New Roman" panose="02020603050405020304" pitchFamily="18" charset="0"/>
              </a:rPr>
              <a:t>IHS </a:t>
            </a:r>
            <a:r>
              <a:rPr lang="en-US" dirty="0">
                <a:latin typeface="Times New Roman" panose="02020603050405020304" pitchFamily="18" charset="0"/>
                <a:cs typeface="Times New Roman" panose="02020603050405020304" pitchFamily="18" charset="0"/>
              </a:rPr>
              <a:t>Funded at $6.3 </a:t>
            </a:r>
            <a:r>
              <a:rPr lang="en-US" dirty="0" smtClean="0">
                <a:latin typeface="Times New Roman" panose="02020603050405020304" pitchFamily="18" charset="0"/>
                <a:cs typeface="Times New Roman" panose="02020603050405020304" pitchFamily="18" charset="0"/>
              </a:rPr>
              <a:t>billion</a:t>
            </a:r>
            <a:endParaRPr lang="en-US" dirty="0">
              <a:latin typeface="Times New Roman" panose="02020603050405020304" pitchFamily="18" charset="0"/>
              <a:cs typeface="Times New Roman" panose="02020603050405020304" pitchFamily="18" charset="0"/>
            </a:endParaRPr>
          </a:p>
          <a:p>
            <a:pPr lvl="2"/>
            <a:r>
              <a:rPr lang="en-US" dirty="0">
                <a:latin typeface="Times New Roman" panose="02020603050405020304" pitchFamily="18" charset="0"/>
                <a:cs typeface="Times New Roman" panose="02020603050405020304" pitchFamily="18" charset="0"/>
              </a:rPr>
              <a:t>Hospitals and Clinics: increased to $2.42 billion overall</a:t>
            </a:r>
          </a:p>
          <a:p>
            <a:pPr lvl="2"/>
            <a:r>
              <a:rPr lang="en-US" dirty="0">
                <a:latin typeface="Times New Roman" panose="02020603050405020304" pitchFamily="18" charset="0"/>
                <a:cs typeface="Times New Roman" panose="02020603050405020304" pitchFamily="18" charset="0"/>
              </a:rPr>
              <a:t>$53 million to help address </a:t>
            </a:r>
            <a:r>
              <a:rPr lang="en-US" dirty="0" smtClean="0">
                <a:latin typeface="Times New Roman" panose="02020603050405020304" pitchFamily="18" charset="0"/>
                <a:cs typeface="Times New Roman" panose="02020603050405020304" pitchFamily="18" charset="0"/>
              </a:rPr>
              <a:t>105(l</a:t>
            </a:r>
            <a:r>
              <a:rPr lang="en-US" dirty="0">
                <a:latin typeface="Times New Roman" panose="02020603050405020304" pitchFamily="18" charset="0"/>
                <a:cs typeface="Times New Roman" panose="02020603050405020304" pitchFamily="18" charset="0"/>
              </a:rPr>
              <a:t>) leases</a:t>
            </a:r>
          </a:p>
          <a:p>
            <a:pPr lvl="2"/>
            <a:r>
              <a:rPr lang="en-US" dirty="0">
                <a:latin typeface="Times New Roman" panose="02020603050405020304" pitchFamily="18" charset="0"/>
                <a:cs typeface="Times New Roman" panose="02020603050405020304" pitchFamily="18" charset="0"/>
              </a:rPr>
              <a:t>$62.9 million for </a:t>
            </a:r>
            <a:r>
              <a:rPr lang="en-US" dirty="0" smtClean="0">
                <a:latin typeface="Times New Roman" panose="02020603050405020304" pitchFamily="18" charset="0"/>
                <a:cs typeface="Times New Roman" panose="02020603050405020304" pitchFamily="18" charset="0"/>
              </a:rPr>
              <a:t>Community Health Representatives</a:t>
            </a:r>
          </a:p>
          <a:p>
            <a:pPr lvl="2"/>
            <a:endParaRPr lang="en-US" sz="1200" dirty="0" smtClean="0">
              <a:latin typeface="Times New Roman" panose="02020603050405020304" pitchFamily="18" charset="0"/>
              <a:cs typeface="Times New Roman" panose="02020603050405020304" pitchFamily="18" charset="0"/>
            </a:endParaRPr>
          </a:p>
          <a:p>
            <a:pPr marL="411480" lvl="1" indent="0">
              <a:buNone/>
            </a:pPr>
            <a:r>
              <a:rPr lang="en-US" u="sng" dirty="0" smtClean="0">
                <a:latin typeface="Times New Roman" panose="02020603050405020304" pitchFamily="18" charset="0"/>
                <a:cs typeface="Times New Roman" panose="02020603050405020304" pitchFamily="18" charset="0"/>
              </a:rPr>
              <a:t>Labor-HHS</a:t>
            </a:r>
            <a:endParaRPr lang="en-US" dirty="0" smtClean="0">
              <a:latin typeface="Times New Roman" panose="02020603050405020304" pitchFamily="18" charset="0"/>
              <a:cs typeface="Times New Roman" panose="02020603050405020304" pitchFamily="18" charset="0"/>
            </a:endParaRPr>
          </a:p>
          <a:p>
            <a:pPr lvl="1"/>
            <a:r>
              <a:rPr lang="en-US" dirty="0" smtClean="0">
                <a:latin typeface="Times New Roman" panose="02020603050405020304" pitchFamily="18" charset="0"/>
                <a:cs typeface="Times New Roman" panose="02020603050405020304" pitchFamily="18" charset="0"/>
              </a:rPr>
              <a:t>Good Health and Wellness funded at $21 million</a:t>
            </a:r>
          </a:p>
          <a:p>
            <a:pPr lvl="1"/>
            <a:r>
              <a:rPr lang="en-US" dirty="0" smtClean="0">
                <a:latin typeface="Times New Roman" panose="02020603050405020304" pitchFamily="18" charset="0"/>
                <a:cs typeface="Times New Roman" panose="02020603050405020304" pitchFamily="18" charset="0"/>
              </a:rPr>
              <a:t>Tribal Behavioral Health Grants funded at $40 million</a:t>
            </a:r>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srcRect b="4297"/>
          <a:stretch/>
        </p:blipFill>
        <p:spPr>
          <a:xfrm>
            <a:off x="8007848" y="1313791"/>
            <a:ext cx="2896986" cy="2419415"/>
          </a:xfrm>
          <a:prstGeom prst="rect">
            <a:avLst/>
          </a:prstGeom>
        </p:spPr>
      </p:pic>
    </p:spTree>
    <p:extLst>
      <p:ext uri="{BB962C8B-B14F-4D97-AF65-F5344CB8AC3E}">
        <p14:creationId xmlns:p14="http://schemas.microsoft.com/office/powerpoint/2010/main" val="16729899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555" y="135429"/>
            <a:ext cx="11000092" cy="928914"/>
          </a:xfrm>
        </p:spPr>
        <p:txBody>
          <a:bodyPr/>
          <a:lstStyle/>
          <a:p>
            <a:r>
              <a:rPr lang="en-US" sz="4000" b="1" dirty="0" smtClean="0"/>
              <a:t>Budget Deal &amp; FY 2020 Appropriations Cont.</a:t>
            </a:r>
            <a:endParaRPr lang="en-US" sz="4000" b="1" dirty="0"/>
          </a:p>
        </p:txBody>
      </p:sp>
      <p:sp>
        <p:nvSpPr>
          <p:cNvPr id="3" name="Content Placeholder 2"/>
          <p:cNvSpPr>
            <a:spLocks noGrp="1"/>
          </p:cNvSpPr>
          <p:nvPr>
            <p:ph idx="1"/>
          </p:nvPr>
        </p:nvSpPr>
        <p:spPr/>
        <p:txBody>
          <a:bodyPr>
            <a:normAutofit/>
          </a:bodyPr>
          <a:lstStyle/>
          <a:p>
            <a:pPr marL="114300" lvl="1" indent="0">
              <a:buClr>
                <a:schemeClr val="accent1"/>
              </a:buClr>
              <a:buNone/>
            </a:pPr>
            <a:endParaRPr lang="en-US" sz="4000" dirty="0" smtClean="0"/>
          </a:p>
          <a:p>
            <a:pPr marL="342900" lvl="1">
              <a:buClr>
                <a:schemeClr val="accent1"/>
              </a:buClr>
            </a:pPr>
            <a:endParaRPr lang="en-US" dirty="0"/>
          </a:p>
        </p:txBody>
      </p:sp>
      <p:sp>
        <p:nvSpPr>
          <p:cNvPr id="6" name="Content Placeholder 2"/>
          <p:cNvSpPr txBox="1">
            <a:spLocks/>
          </p:cNvSpPr>
          <p:nvPr/>
        </p:nvSpPr>
        <p:spPr>
          <a:xfrm>
            <a:off x="189555" y="1274164"/>
            <a:ext cx="9194288" cy="5583836"/>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1"/>
              </a:buClr>
              <a:buFont typeface="Arial" pitchFamily="34" charset="0"/>
              <a:buChar char="•"/>
              <a:defRPr sz="40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36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32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28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2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sz="2800" dirty="0" smtClean="0">
                <a:latin typeface="Times New Roman" panose="02020603050405020304" pitchFamily="18" charset="0"/>
                <a:cs typeface="Times New Roman" panose="02020603050405020304" pitchFamily="18" charset="0"/>
              </a:rPr>
              <a:t>Senate did not begin work on 2020 appropriations until September: </a:t>
            </a:r>
            <a:r>
              <a:rPr lang="en-US" sz="2800" i="1" dirty="0" smtClean="0">
                <a:latin typeface="Times New Roman" panose="02020603050405020304" pitchFamily="18" charset="0"/>
                <a:cs typeface="Times New Roman" panose="02020603050405020304" pitchFamily="18" charset="0"/>
              </a:rPr>
              <a:t>Why?</a:t>
            </a:r>
          </a:p>
          <a:p>
            <a:pPr lvl="1"/>
            <a:r>
              <a:rPr lang="en-US" sz="2400" dirty="0" smtClean="0">
                <a:latin typeface="Times New Roman" panose="02020603050405020304" pitchFamily="18" charset="0"/>
                <a:cs typeface="Times New Roman" panose="02020603050405020304" pitchFamily="18" charset="0"/>
              </a:rPr>
              <a:t>Did not know how much money would be available</a:t>
            </a:r>
          </a:p>
          <a:p>
            <a:pPr lvl="1"/>
            <a:r>
              <a:rPr lang="en-US" sz="2400" dirty="0" smtClean="0">
                <a:latin typeface="Times New Roman" panose="02020603050405020304" pitchFamily="18" charset="0"/>
                <a:cs typeface="Times New Roman" panose="02020603050405020304" pitchFamily="18" charset="0"/>
              </a:rPr>
              <a:t>Budget deal passed August 1 set spending levels for 2020 and 2021</a:t>
            </a:r>
          </a:p>
          <a:p>
            <a:pPr marL="411480" lvl="1" indent="0">
              <a:buNone/>
            </a:pPr>
            <a:endParaRPr lang="en-US" sz="24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Bipartisan Budget Act of 2019:</a:t>
            </a:r>
          </a:p>
          <a:p>
            <a:pPr lvl="1"/>
            <a:r>
              <a:rPr lang="en-US" sz="2400" dirty="0" smtClean="0">
                <a:latin typeface="Times New Roman" panose="02020603050405020304" pitchFamily="18" charset="0"/>
                <a:cs typeface="Times New Roman" panose="02020603050405020304" pitchFamily="18" charset="0"/>
              </a:rPr>
              <a:t>Raises defense &amp; non-defense spending caps</a:t>
            </a:r>
          </a:p>
          <a:p>
            <a:pPr lvl="1"/>
            <a:r>
              <a:rPr lang="en-US" sz="2400" dirty="0" smtClean="0">
                <a:latin typeface="Times New Roman" panose="02020603050405020304" pitchFamily="18" charset="0"/>
                <a:cs typeface="Times New Roman" panose="02020603050405020304" pitchFamily="18" charset="0"/>
              </a:rPr>
              <a:t>Raises the debt limit through at least July 2021</a:t>
            </a:r>
          </a:p>
          <a:p>
            <a:pPr lvl="1"/>
            <a:r>
              <a:rPr lang="en-US" sz="2400" b="1" dirty="0">
                <a:latin typeface="Times New Roman" panose="02020603050405020304" pitchFamily="18" charset="0"/>
                <a:cs typeface="Times New Roman" panose="02020603050405020304" pitchFamily="18" charset="0"/>
              </a:rPr>
              <a:t>E</a:t>
            </a:r>
            <a:r>
              <a:rPr lang="en-US" sz="2400" b="1" dirty="0" smtClean="0">
                <a:latin typeface="Times New Roman" panose="02020603050405020304" pitchFamily="18" charset="0"/>
                <a:cs typeface="Times New Roman" panose="02020603050405020304" pitchFamily="18" charset="0"/>
              </a:rPr>
              <a:t>nds discretionary sequestration through July 2021</a:t>
            </a:r>
            <a:r>
              <a:rPr lang="en-US" sz="2400" dirty="0" smtClean="0">
                <a:latin typeface="Times New Roman" panose="02020603050405020304" pitchFamily="18" charset="0"/>
                <a:cs typeface="Times New Roman" panose="02020603050405020304" pitchFamily="18" charset="0"/>
              </a:rPr>
              <a:t>!</a:t>
            </a:r>
          </a:p>
          <a:p>
            <a:pPr lvl="1"/>
            <a:r>
              <a:rPr lang="en-US" sz="2400" dirty="0" smtClean="0">
                <a:latin typeface="Times New Roman" panose="02020603050405020304" pitchFamily="18" charset="0"/>
                <a:cs typeface="Times New Roman" panose="02020603050405020304" pitchFamily="18" charset="0"/>
              </a:rPr>
              <a:t>$77 billion in offsets</a:t>
            </a:r>
          </a:p>
          <a:p>
            <a:pPr lvl="2"/>
            <a:endParaRPr lang="en-US" sz="900" dirty="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With budget deal in place, Senate Appropriators began work</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8148"/>
          <a:stretch/>
        </p:blipFill>
        <p:spPr>
          <a:xfrm rot="5400000">
            <a:off x="9047562" y="1730979"/>
            <a:ext cx="3124544" cy="2862987"/>
          </a:xfrm>
          <a:prstGeom prst="rect">
            <a:avLst/>
          </a:prstGeom>
        </p:spPr>
      </p:pic>
    </p:spTree>
    <p:extLst>
      <p:ext uri="{BB962C8B-B14F-4D97-AF65-F5344CB8AC3E}">
        <p14:creationId xmlns:p14="http://schemas.microsoft.com/office/powerpoint/2010/main" val="358556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latin typeface="Times New Roman" panose="02020603050405020304" pitchFamily="18" charset="0"/>
                <a:cs typeface="Times New Roman" panose="02020603050405020304" pitchFamily="18" charset="0"/>
              </a:rPr>
              <a:t>FY 2020 Senate Appropriations</a:t>
            </a:r>
            <a:endParaRPr lang="en-US" sz="44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1945" y="1584435"/>
            <a:ext cx="10160000" cy="4800600"/>
          </a:xfrm>
        </p:spPr>
        <p:txBody>
          <a:bodyPr>
            <a:normAutofit/>
          </a:bodyPr>
          <a:lstStyle/>
          <a:p>
            <a:r>
              <a:rPr lang="en-US" sz="3200" dirty="0" smtClean="0">
                <a:latin typeface="Times New Roman" panose="02020603050405020304" pitchFamily="18" charset="0"/>
                <a:cs typeface="Times New Roman" panose="02020603050405020304" pitchFamily="18" charset="0"/>
              </a:rPr>
              <a:t>Senate subcommittee spending allocations (302b) released</a:t>
            </a:r>
          </a:p>
          <a:p>
            <a:pPr lvl="1"/>
            <a:r>
              <a:rPr lang="en-US" sz="2800" dirty="0" smtClean="0">
                <a:latin typeface="Times New Roman" panose="02020603050405020304" pitchFamily="18" charset="0"/>
                <a:cs typeface="Times New Roman" panose="02020603050405020304" pitchFamily="18" charset="0"/>
              </a:rPr>
              <a:t>Interior allocation only about $200 million over 2019</a:t>
            </a:r>
          </a:p>
          <a:p>
            <a:pPr lvl="1"/>
            <a:r>
              <a:rPr lang="en-US" sz="2800" dirty="0" smtClean="0">
                <a:latin typeface="Times New Roman" panose="02020603050405020304" pitchFamily="18" charset="0"/>
                <a:cs typeface="Times New Roman" panose="02020603050405020304" pitchFamily="18" charset="0"/>
              </a:rPr>
              <a:t>Labor-HHS allocation roughly $1.9 billion over 2019</a:t>
            </a:r>
          </a:p>
          <a:p>
            <a:r>
              <a:rPr lang="en-US" sz="3600" dirty="0" smtClean="0">
                <a:latin typeface="Times New Roman" panose="02020603050405020304" pitchFamily="18" charset="0"/>
                <a:cs typeface="Times New Roman" panose="02020603050405020304" pitchFamily="18" charset="0"/>
              </a:rPr>
              <a:t>Continuing Resolution (CR) voted out of Senate Thursday 9/26 and signed by President Friday 9/27</a:t>
            </a:r>
            <a:endParaRPr lang="en-US" sz="3600" u="sng" dirty="0" smtClean="0">
              <a:latin typeface="Times New Roman" panose="02020603050405020304" pitchFamily="18" charset="0"/>
              <a:cs typeface="Times New Roman" panose="02020603050405020304" pitchFamily="18" charset="0"/>
            </a:endParaRPr>
          </a:p>
          <a:p>
            <a:pPr lvl="1"/>
            <a:r>
              <a:rPr lang="en-US" sz="3200" dirty="0" smtClean="0">
                <a:latin typeface="Times New Roman" panose="02020603050405020304" pitchFamily="18" charset="0"/>
                <a:cs typeface="Times New Roman" panose="02020603050405020304" pitchFamily="18" charset="0"/>
              </a:rPr>
              <a:t>Keeps government open through November 21, 2019</a:t>
            </a:r>
          </a:p>
          <a:p>
            <a:pPr lvl="1"/>
            <a:r>
              <a:rPr lang="en-US" sz="3200" b="1" i="1" dirty="0" smtClean="0">
                <a:latin typeface="Times New Roman" panose="02020603050405020304" pitchFamily="18" charset="0"/>
                <a:cs typeface="Times New Roman" panose="02020603050405020304" pitchFamily="18" charset="0"/>
              </a:rPr>
              <a:t>Special Diabetes Program for Indians is included</a:t>
            </a:r>
            <a:r>
              <a:rPr lang="en-US" sz="3200" i="1" dirty="0" smtClean="0">
                <a:latin typeface="Times New Roman" panose="02020603050405020304" pitchFamily="18" charset="0"/>
                <a:cs typeface="Times New Roman" panose="02020603050405020304" pitchFamily="18" charset="0"/>
              </a:rPr>
              <a:t>!</a:t>
            </a:r>
          </a:p>
          <a:p>
            <a:endParaRPr lang="en-US" i="1" dirty="0"/>
          </a:p>
          <a:p>
            <a:endParaRPr lang="en-US" dirty="0" smtClean="0"/>
          </a:p>
        </p:txBody>
      </p:sp>
    </p:spTree>
    <p:extLst>
      <p:ext uri="{BB962C8B-B14F-4D97-AF65-F5344CB8AC3E}">
        <p14:creationId xmlns:p14="http://schemas.microsoft.com/office/powerpoint/2010/main" val="10431130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FY 2020 Senate Appropriations</a:t>
            </a:r>
            <a:endParaRPr lang="en-US" sz="4400" b="1" dirty="0"/>
          </a:p>
        </p:txBody>
      </p:sp>
      <p:sp>
        <p:nvSpPr>
          <p:cNvPr id="3" name="Content Placeholder 2"/>
          <p:cNvSpPr>
            <a:spLocks noGrp="1"/>
          </p:cNvSpPr>
          <p:nvPr>
            <p:ph idx="1"/>
          </p:nvPr>
        </p:nvSpPr>
        <p:spPr>
          <a:xfrm>
            <a:off x="451945" y="1417638"/>
            <a:ext cx="10160000" cy="4967397"/>
          </a:xfrm>
        </p:spPr>
        <p:txBody>
          <a:bodyPr>
            <a:normAutofit lnSpcReduction="10000"/>
          </a:bodyPr>
          <a:lstStyle/>
          <a:p>
            <a:r>
              <a:rPr lang="en-US" sz="2800" dirty="0" smtClean="0"/>
              <a:t>Senate FY 2020 Interior bill passed Committee 9/26</a:t>
            </a:r>
          </a:p>
          <a:p>
            <a:pPr lvl="1"/>
            <a:r>
              <a:rPr lang="en-US" sz="2400" dirty="0" smtClean="0"/>
              <a:t>Includes $97 million for 105l leases</a:t>
            </a:r>
          </a:p>
          <a:p>
            <a:pPr lvl="2"/>
            <a:r>
              <a:rPr lang="en-US" sz="2000" dirty="0" smtClean="0"/>
              <a:t>Includes language directing IHS to work with DOI and OMB to determine if 105l should be an appropriated entitlement like contract support costs</a:t>
            </a:r>
          </a:p>
          <a:p>
            <a:pPr lvl="1"/>
            <a:r>
              <a:rPr lang="en-US" sz="2800" dirty="0" smtClean="0"/>
              <a:t>Increases to Hospitals and Clinics (+$192 million); dental health (+$5.6 million); alcohol/substance use (+$2.2 million); etc.</a:t>
            </a:r>
          </a:p>
          <a:p>
            <a:r>
              <a:rPr lang="en-US" sz="2800" dirty="0" smtClean="0"/>
              <a:t>No cuts to Community Health Representatives or health education</a:t>
            </a:r>
          </a:p>
          <a:p>
            <a:pPr lvl="1"/>
            <a:r>
              <a:rPr lang="en-US" sz="2400" dirty="0" smtClean="0"/>
              <a:t>$92.6 million for public health nursing</a:t>
            </a:r>
            <a:r>
              <a:rPr lang="en-US" sz="2400" dirty="0"/>
              <a:t> </a:t>
            </a:r>
            <a:r>
              <a:rPr lang="en-US" sz="2400" dirty="0" smtClean="0"/>
              <a:t>(+ $3 million)</a:t>
            </a:r>
          </a:p>
          <a:p>
            <a:pPr lvl="1"/>
            <a:r>
              <a:rPr lang="en-US" sz="2400" dirty="0" smtClean="0"/>
              <a:t>$5.8 million for Self-Governance</a:t>
            </a:r>
          </a:p>
          <a:p>
            <a:pPr lvl="1"/>
            <a:r>
              <a:rPr lang="en-US" sz="2400" dirty="0" smtClean="0"/>
              <a:t>$902 million for facilities (+ $24 million over FY 19 enacted)</a:t>
            </a:r>
          </a:p>
          <a:p>
            <a:pPr lvl="1"/>
            <a:r>
              <a:rPr lang="en-US" sz="2400" dirty="0" smtClean="0"/>
              <a:t>$820 million for Contract Support Costs</a:t>
            </a:r>
          </a:p>
          <a:p>
            <a:pPr lvl="1"/>
            <a:r>
              <a:rPr lang="en-US" sz="2400" dirty="0" smtClean="0"/>
              <a:t>$53 million for urban Indian programs</a:t>
            </a:r>
          </a:p>
          <a:p>
            <a:endParaRPr lang="en-US" sz="3200" dirty="0" smtClean="0"/>
          </a:p>
          <a:p>
            <a:pPr lvl="1"/>
            <a:endParaRPr lang="en-US" dirty="0" smtClean="0"/>
          </a:p>
          <a:p>
            <a:endParaRPr lang="en-US" dirty="0" smtClean="0"/>
          </a:p>
        </p:txBody>
      </p:sp>
    </p:spTree>
    <p:extLst>
      <p:ext uri="{BB962C8B-B14F-4D97-AF65-F5344CB8AC3E}">
        <p14:creationId xmlns:p14="http://schemas.microsoft.com/office/powerpoint/2010/main" val="909940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FY 2020 Senate Appropriations</a:t>
            </a:r>
            <a:endParaRPr lang="en-US" sz="4400" b="1" dirty="0"/>
          </a:p>
        </p:txBody>
      </p:sp>
      <p:sp>
        <p:nvSpPr>
          <p:cNvPr id="3" name="Content Placeholder 2"/>
          <p:cNvSpPr>
            <a:spLocks noGrp="1"/>
          </p:cNvSpPr>
          <p:nvPr>
            <p:ph idx="1"/>
          </p:nvPr>
        </p:nvSpPr>
        <p:spPr>
          <a:xfrm>
            <a:off x="451945" y="1584435"/>
            <a:ext cx="10160000" cy="4800600"/>
          </a:xfrm>
        </p:spPr>
        <p:txBody>
          <a:bodyPr>
            <a:normAutofit/>
          </a:bodyPr>
          <a:lstStyle/>
          <a:p>
            <a:r>
              <a:rPr lang="en-US" sz="3200" dirty="0" smtClean="0"/>
              <a:t>Senate FY 2020 Labor-HHS bill released 9/18</a:t>
            </a:r>
          </a:p>
          <a:p>
            <a:pPr lvl="1"/>
            <a:r>
              <a:rPr lang="en-US" sz="2200" dirty="0" smtClean="0"/>
              <a:t>Maintains funding levels for Tribal Behavioral Health, Tribal Opioid Response, AI/AN Suicide Prevention</a:t>
            </a:r>
          </a:p>
          <a:p>
            <a:pPr lvl="1"/>
            <a:r>
              <a:rPr lang="en-US" sz="2200" dirty="0" smtClean="0"/>
              <a:t>Committee report language on need for greater direct public health funding to Tribes (esp. </a:t>
            </a:r>
            <a:r>
              <a:rPr lang="en-US" sz="2200" i="1" dirty="0" smtClean="0"/>
              <a:t>infrastructure</a:t>
            </a:r>
            <a:r>
              <a:rPr lang="en-US" sz="2200" dirty="0" smtClean="0"/>
              <a:t>) and issues with CDC Tribal Advisory Committee</a:t>
            </a:r>
          </a:p>
          <a:p>
            <a:r>
              <a:rPr lang="en-US" sz="3200" dirty="0"/>
              <a:t>Z</a:t>
            </a:r>
            <a:r>
              <a:rPr lang="en-US" sz="3200" dirty="0" smtClean="0"/>
              <a:t>eroes out Good Health and Wellness in Indian Country (GHWIC)</a:t>
            </a:r>
          </a:p>
          <a:p>
            <a:pPr lvl="2"/>
            <a:r>
              <a:rPr lang="en-US" sz="2200" dirty="0" smtClean="0"/>
              <a:t>GHWIC is single largest investment into public health for Tribes from the Centers for Disease Control and Prevention ($21 million)</a:t>
            </a:r>
          </a:p>
          <a:p>
            <a:pPr lvl="2"/>
            <a:r>
              <a:rPr lang="en-US" sz="2200" b="1" dirty="0" smtClean="0">
                <a:solidFill>
                  <a:srgbClr val="FF0000"/>
                </a:solidFill>
              </a:rPr>
              <a:t>NIHB fighting to make sure it is reinstated as Senate and House appropriators negotiate on the final bill</a:t>
            </a:r>
            <a:endParaRPr lang="en-US" sz="2200" b="1" dirty="0">
              <a:solidFill>
                <a:srgbClr val="FF0000"/>
              </a:solidFill>
            </a:endParaRPr>
          </a:p>
          <a:p>
            <a:endParaRPr lang="en-US" dirty="0" smtClean="0"/>
          </a:p>
        </p:txBody>
      </p:sp>
    </p:spTree>
    <p:extLst>
      <p:ext uri="{BB962C8B-B14F-4D97-AF65-F5344CB8AC3E}">
        <p14:creationId xmlns:p14="http://schemas.microsoft.com/office/powerpoint/2010/main" val="7697606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Appropriations: 105(l) Leases</a:t>
            </a:r>
            <a:endParaRPr lang="en-US" sz="4400" b="1" dirty="0"/>
          </a:p>
        </p:txBody>
      </p:sp>
      <p:sp>
        <p:nvSpPr>
          <p:cNvPr id="3" name="Content Placeholder 2"/>
          <p:cNvSpPr>
            <a:spLocks noGrp="1"/>
          </p:cNvSpPr>
          <p:nvPr>
            <p:ph idx="1"/>
          </p:nvPr>
        </p:nvSpPr>
        <p:spPr/>
        <p:txBody>
          <a:bodyPr>
            <a:normAutofit/>
          </a:bodyPr>
          <a:lstStyle/>
          <a:p>
            <a:r>
              <a:rPr lang="en-US" sz="3600" dirty="0" smtClean="0"/>
              <a:t>Currently funded through IHS Services line item – both House and Senate maintain this mechanism</a:t>
            </a:r>
          </a:p>
          <a:p>
            <a:pPr lvl="1"/>
            <a:r>
              <a:rPr lang="en-US" sz="2800" dirty="0" smtClean="0"/>
              <a:t>House Interior report requests IHS to examine whether 105(l) leases should be a separate line item funded similarly to CSCs</a:t>
            </a:r>
          </a:p>
          <a:p>
            <a:pPr lvl="2"/>
            <a:r>
              <a:rPr lang="en-US" sz="2400" dirty="0" smtClean="0"/>
              <a:t>House-passed bill included $53 million for 105(l) leases ($42 million above budget request and $17 million above 2019 enacted level)</a:t>
            </a:r>
          </a:p>
          <a:p>
            <a:pPr lvl="2"/>
            <a:r>
              <a:rPr lang="en-US" sz="2400" dirty="0" smtClean="0"/>
              <a:t>Senate Interior appropriators bill includes $97 million for 105(l)</a:t>
            </a:r>
          </a:p>
          <a:p>
            <a:r>
              <a:rPr lang="en-US" sz="3400" dirty="0" smtClean="0"/>
              <a:t>IHS must report level of funding needed to Congress</a:t>
            </a:r>
          </a:p>
          <a:p>
            <a:endParaRPr lang="en-US" dirty="0"/>
          </a:p>
          <a:p>
            <a:endParaRPr lang="en-US" dirty="0" smtClean="0"/>
          </a:p>
        </p:txBody>
      </p:sp>
    </p:spTree>
    <p:extLst>
      <p:ext uri="{BB962C8B-B14F-4D97-AF65-F5344CB8AC3E}">
        <p14:creationId xmlns:p14="http://schemas.microsoft.com/office/powerpoint/2010/main" val="40714463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t>Advance Appropriations </a:t>
            </a:r>
            <a:endParaRPr lang="en-US" sz="4800" b="1" dirty="0"/>
          </a:p>
        </p:txBody>
      </p:sp>
      <p:sp>
        <p:nvSpPr>
          <p:cNvPr id="3" name="Content Placeholder 2"/>
          <p:cNvSpPr>
            <a:spLocks noGrp="1"/>
          </p:cNvSpPr>
          <p:nvPr>
            <p:ph idx="1"/>
          </p:nvPr>
        </p:nvSpPr>
        <p:spPr>
          <a:xfrm>
            <a:off x="155575" y="1590367"/>
            <a:ext cx="8309999" cy="5164393"/>
          </a:xfrm>
        </p:spPr>
        <p:txBody>
          <a:bodyPr>
            <a:normAutofit fontScale="77500" lnSpcReduction="20000"/>
          </a:bodyPr>
          <a:lstStyle/>
          <a:p>
            <a:r>
              <a:rPr lang="en-US" dirty="0" smtClean="0">
                <a:latin typeface="Times New Roman" panose="02020603050405020304" pitchFamily="18" charset="0"/>
                <a:cs typeface="Times New Roman" panose="02020603050405020304" pitchFamily="18" charset="0"/>
              </a:rPr>
              <a:t>Four bills </a:t>
            </a:r>
            <a:r>
              <a:rPr lang="en-US" dirty="0" smtClean="0">
                <a:latin typeface="Times New Roman" panose="02020603050405020304" pitchFamily="18" charset="0"/>
                <a:cs typeface="Times New Roman" panose="02020603050405020304" pitchFamily="18" charset="0"/>
              </a:rPr>
              <a:t>introduced for Advance Appropriations </a:t>
            </a:r>
          </a:p>
          <a:p>
            <a:pPr lvl="1"/>
            <a:r>
              <a:rPr lang="en-US" dirty="0" smtClean="0">
                <a:latin typeface="Times New Roman" panose="02020603050405020304" pitchFamily="18" charset="0"/>
                <a:cs typeface="Times New Roman" panose="02020603050405020304" pitchFamily="18" charset="0"/>
              </a:rPr>
              <a:t>S.229 / H.R. 1128 – Indian Programs Advance Appropriations Act</a:t>
            </a:r>
          </a:p>
          <a:p>
            <a:pPr lvl="2"/>
            <a:r>
              <a:rPr lang="en-US" sz="3000" dirty="0" smtClean="0">
                <a:latin typeface="Times New Roman" panose="02020603050405020304" pitchFamily="18" charset="0"/>
                <a:cs typeface="Times New Roman" panose="02020603050405020304" pitchFamily="18" charset="0"/>
              </a:rPr>
              <a:t>Sponsors: Sen. Udall (D-NM)/ Rep. McCollum (D-MN) </a:t>
            </a:r>
          </a:p>
          <a:p>
            <a:pPr lvl="2"/>
            <a:r>
              <a:rPr lang="en-US" sz="3000" dirty="0" smtClean="0">
                <a:latin typeface="Times New Roman" panose="02020603050405020304" pitchFamily="18" charset="0"/>
                <a:cs typeface="Times New Roman" panose="02020603050405020304" pitchFamily="18" charset="0"/>
              </a:rPr>
              <a:t>IHS Services and CSC as well as BIA </a:t>
            </a:r>
          </a:p>
          <a:p>
            <a:pPr lvl="1"/>
            <a:r>
              <a:rPr lang="en-US" dirty="0" smtClean="0">
                <a:latin typeface="Times New Roman" panose="02020603050405020304" pitchFamily="18" charset="0"/>
                <a:cs typeface="Times New Roman" panose="02020603050405020304" pitchFamily="18" charset="0"/>
              </a:rPr>
              <a:t>H.R. 1135/S.2451 – IHS Advance Appropriations Act </a:t>
            </a:r>
          </a:p>
          <a:p>
            <a:pPr lvl="2"/>
            <a:r>
              <a:rPr lang="en-US" sz="3000" dirty="0" smtClean="0">
                <a:latin typeface="Times New Roman" panose="02020603050405020304" pitchFamily="18" charset="0"/>
                <a:cs typeface="Times New Roman" panose="02020603050405020304" pitchFamily="18" charset="0"/>
              </a:rPr>
              <a:t>Sponsors: Rep. Don Young (R-AK)/Sen. Murkowski (R-AK)</a:t>
            </a:r>
          </a:p>
          <a:p>
            <a:pPr lvl="2"/>
            <a:r>
              <a:rPr lang="en-US" sz="3000" dirty="0" smtClean="0">
                <a:latin typeface="Times New Roman" panose="02020603050405020304" pitchFamily="18" charset="0"/>
                <a:cs typeface="Times New Roman" panose="02020603050405020304" pitchFamily="18" charset="0"/>
              </a:rPr>
              <a:t>Young: IHS Services and Facilities</a:t>
            </a:r>
          </a:p>
          <a:p>
            <a:pPr lvl="2"/>
            <a:r>
              <a:rPr lang="en-US" sz="3000" dirty="0" smtClean="0">
                <a:latin typeface="Times New Roman" panose="02020603050405020304" pitchFamily="18" charset="0"/>
                <a:cs typeface="Times New Roman" panose="02020603050405020304" pitchFamily="18" charset="0"/>
              </a:rPr>
              <a:t>Murkowski: IHS Services, Facilities, and CSCs</a:t>
            </a:r>
          </a:p>
        </p:txBody>
      </p:sp>
      <p:pic>
        <p:nvPicPr>
          <p:cNvPr id="2050" name="Picture 2" descr="Image result for senator ud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61212" y="1155910"/>
            <a:ext cx="2548577" cy="1867659"/>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4" descr="Image result for murkowsk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Image result for betty mccollum appropriation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3126" r="27215" b="10872"/>
          <a:stretch/>
        </p:blipFill>
        <p:spPr bwMode="auto">
          <a:xfrm>
            <a:off x="8314851" y="2639824"/>
            <a:ext cx="2092721" cy="211270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don young"/>
          <p:cNvPicPr>
            <a:picLocks noChangeAspect="1" noChangeArrowheads="1"/>
          </p:cNvPicPr>
          <p:nvPr/>
        </p:nvPicPr>
        <p:blipFill rotWithShape="1">
          <a:blip r:embed="rId5">
            <a:extLst>
              <a:ext uri="{28A0092B-C50C-407E-A947-70E740481C1C}">
                <a14:useLocalDpi xmlns:a14="http://schemas.microsoft.com/office/drawing/2010/main" val="0"/>
              </a:ext>
            </a:extLst>
          </a:blip>
          <a:srcRect l="26052" t="3494" r="15782" b="1675"/>
          <a:stretch/>
        </p:blipFill>
        <p:spPr bwMode="auto">
          <a:xfrm>
            <a:off x="9938626" y="4073026"/>
            <a:ext cx="2132288" cy="22824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6"/>
          <a:stretch>
            <a:fillRect/>
          </a:stretch>
        </p:blipFill>
        <p:spPr>
          <a:xfrm>
            <a:off x="8020997" y="4172563"/>
            <a:ext cx="1917629" cy="2231087"/>
          </a:xfrm>
          <a:prstGeom prst="rect">
            <a:avLst/>
          </a:prstGeom>
        </p:spPr>
      </p:pic>
    </p:spTree>
    <p:extLst>
      <p:ext uri="{BB962C8B-B14F-4D97-AF65-F5344CB8AC3E}">
        <p14:creationId xmlns:p14="http://schemas.microsoft.com/office/powerpoint/2010/main" val="59707517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ustom 1">
      <a:majorFont>
        <a:latin typeface="Times New Roman"/>
        <a:ea typeface=""/>
        <a:cs typeface=""/>
      </a:majorFont>
      <a:minorFont>
        <a:latin typeface="Times New Roman"/>
        <a:ea typeface=""/>
        <a:cs typeface=""/>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2.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3.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ppt/theme/themeOverride4.xml><?xml version="1.0" encoding="utf-8"?>
<a:themeOverride xmlns:a="http://schemas.openxmlformats.org/drawingml/2006/main">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themeOverride>
</file>

<file path=docProps/app.xml><?xml version="1.0" encoding="utf-8"?>
<Properties xmlns="http://schemas.openxmlformats.org/officeDocument/2006/extended-properties" xmlns:vt="http://schemas.openxmlformats.org/officeDocument/2006/docPropsVTypes">
  <TotalTime>14353</TotalTime>
  <Words>3831</Words>
  <Application>Microsoft Office PowerPoint</Application>
  <PresentationFormat>Widescreen</PresentationFormat>
  <Paragraphs>364</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Papyrus</vt:lpstr>
      <vt:lpstr>Times New Roman</vt:lpstr>
      <vt:lpstr>Adjacency</vt:lpstr>
      <vt:lpstr> Legislative and Litigation UPDATE  tribal self-governance advisory committee meeting  September 30, 2019</vt:lpstr>
      <vt:lpstr>Presentation Overview </vt:lpstr>
      <vt:lpstr>FY 2020 House Appropriations</vt:lpstr>
      <vt:lpstr>Budget Deal &amp; FY 2020 Appropriations Cont.</vt:lpstr>
      <vt:lpstr>FY 2020 Senate Appropriations</vt:lpstr>
      <vt:lpstr>FY 2020 Senate Appropriations</vt:lpstr>
      <vt:lpstr>FY 2020 Senate Appropriations</vt:lpstr>
      <vt:lpstr>Appropriations: 105(l) Leases</vt:lpstr>
      <vt:lpstr>Advance Appropriations </vt:lpstr>
      <vt:lpstr>Advance Appropriations </vt:lpstr>
      <vt:lpstr>Advance Appropriations </vt:lpstr>
      <vt:lpstr>Advance Appropriations </vt:lpstr>
      <vt:lpstr>Special Diabetes Program for Indians</vt:lpstr>
      <vt:lpstr>SDPI Developments in 2019 </vt:lpstr>
      <vt:lpstr>NIHB Efforts to Renew SDPI</vt:lpstr>
      <vt:lpstr>Reforming SDPI’s Structure/NIHB Summit</vt:lpstr>
      <vt:lpstr>Medicaid Legislative Initiative </vt:lpstr>
      <vt:lpstr>Medicaid Legislative Initiative </vt:lpstr>
      <vt:lpstr>Broken Promises Report and Legislation</vt:lpstr>
      <vt:lpstr>Broken Promises Report and Legislation</vt:lpstr>
      <vt:lpstr>Native Health Priorities at VA</vt:lpstr>
      <vt:lpstr>VA Tribal Advisory Committee Act </vt:lpstr>
      <vt:lpstr>Texas v. Azar</vt:lpstr>
      <vt:lpstr>PowerPoint Presentation</vt:lpstr>
      <vt:lpstr>Texas v. Azar</vt:lpstr>
      <vt:lpstr>Thank you!   Stacy A. Bohlen sbohlen@nihb.org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Caitrin (McCarron) Shuy</dc:creator>
  <cp:lastModifiedBy>Shervin Aazami</cp:lastModifiedBy>
  <cp:revision>280</cp:revision>
  <cp:lastPrinted>2018-06-12T15:29:15Z</cp:lastPrinted>
  <dcterms:created xsi:type="dcterms:W3CDTF">2017-03-20T17:57:14Z</dcterms:created>
  <dcterms:modified xsi:type="dcterms:W3CDTF">2019-09-30T17:20:57Z</dcterms:modified>
</cp:coreProperties>
</file>