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5" r:id="rId2"/>
    <p:sldMasterId id="2147483683" r:id="rId3"/>
    <p:sldMasterId id="2147483685" r:id="rId4"/>
    <p:sldMasterId id="2147483687" r:id="rId5"/>
    <p:sldMasterId id="2147483689" r:id="rId6"/>
    <p:sldMasterId id="2147483691" r:id="rId7"/>
    <p:sldMasterId id="2147483693" r:id="rId8"/>
    <p:sldMasterId id="2147483695" r:id="rId9"/>
    <p:sldMasterId id="2147483697" r:id="rId10"/>
    <p:sldMasterId id="2147483699" r:id="rId11"/>
    <p:sldMasterId id="2147483701" r:id="rId12"/>
    <p:sldMasterId id="2147483703" r:id="rId13"/>
    <p:sldMasterId id="2147483705" r:id="rId14"/>
  </p:sldMasterIdLst>
  <p:notesMasterIdLst>
    <p:notesMasterId r:id="rId21"/>
  </p:notesMasterIdLst>
  <p:handoutMasterIdLst>
    <p:handoutMasterId r:id="rId22"/>
  </p:handoutMasterIdLst>
  <p:sldIdLst>
    <p:sldId id="634" r:id="rId15"/>
    <p:sldId id="680" r:id="rId16"/>
    <p:sldId id="743" r:id="rId17"/>
    <p:sldId id="744" r:id="rId18"/>
    <p:sldId id="738" r:id="rId19"/>
    <p:sldId id="739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EC3F28-F153-4E52-9DB0-9ED82D5C0E93}">
          <p14:sldIdLst>
            <p14:sldId id="634"/>
            <p14:sldId id="680"/>
            <p14:sldId id="743"/>
            <p14:sldId id="744"/>
            <p14:sldId id="738"/>
            <p14:sldId id="739"/>
          </p14:sldIdLst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68" autoAdjust="0"/>
    <p:restoredTop sz="65938" autoAdjust="0"/>
  </p:normalViewPr>
  <p:slideViewPr>
    <p:cSldViewPr snapToGrid="0">
      <p:cViewPr varScale="1">
        <p:scale>
          <a:sx n="45" d="100"/>
          <a:sy n="45" d="100"/>
        </p:scale>
        <p:origin x="870" y="6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005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68"/>
    </p:cViewPr>
  </p:sorterViewPr>
  <p:notesViewPr>
    <p:cSldViewPr snapToGrid="0">
      <p:cViewPr varScale="1">
        <p:scale>
          <a:sx n="55" d="100"/>
          <a:sy n="55" d="100"/>
        </p:scale>
        <p:origin x="285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851CCF-7B40-4445-9BB3-ACEE4BD6460A}" type="doc">
      <dgm:prSet loTypeId="urn:microsoft.com/office/officeart/2005/8/layout/matrix1" loCatId="matrix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3D32C4C-917D-4B01-B15E-645BDA7235DB}">
      <dgm:prSet phldrT="[Text]" custT="1"/>
      <dgm:spPr/>
      <dgm:t>
        <a:bodyPr/>
        <a:lstStyle/>
        <a:p>
          <a:r>
            <a:rPr lang="en-US" sz="3600" dirty="0" smtClean="0"/>
            <a:t>3 New </a:t>
          </a:r>
          <a:br>
            <a:rPr lang="en-US" sz="3600" dirty="0" smtClean="0"/>
          </a:br>
          <a:r>
            <a:rPr lang="en-US" sz="3600" dirty="0" smtClean="0"/>
            <a:t>Self-Governance </a:t>
          </a:r>
          <a:br>
            <a:rPr lang="en-US" sz="3600" dirty="0" smtClean="0"/>
          </a:br>
          <a:r>
            <a:rPr lang="en-US" sz="3600" dirty="0" smtClean="0"/>
            <a:t>Agreements</a:t>
          </a:r>
          <a:endParaRPr lang="en-US" sz="3600" b="1" u="sng" dirty="0" smtClean="0"/>
        </a:p>
      </dgm:t>
    </dgm:pt>
    <dgm:pt modelId="{9E3ED20D-0923-457C-B865-B1E533331D74}" type="parTrans" cxnId="{4FF64ED2-CC2F-4D70-9A10-E0FA51C6318E}">
      <dgm:prSet/>
      <dgm:spPr/>
      <dgm:t>
        <a:bodyPr/>
        <a:lstStyle/>
        <a:p>
          <a:endParaRPr lang="en-US"/>
        </a:p>
      </dgm:t>
    </dgm:pt>
    <dgm:pt modelId="{1C6E9573-0FE8-4E57-992D-B7E49E44EAD0}" type="sibTrans" cxnId="{4FF64ED2-CC2F-4D70-9A10-E0FA51C6318E}">
      <dgm:prSet/>
      <dgm:spPr/>
      <dgm:t>
        <a:bodyPr/>
        <a:lstStyle/>
        <a:p>
          <a:endParaRPr lang="en-US"/>
        </a:p>
      </dgm:t>
    </dgm:pt>
    <dgm:pt modelId="{8DBA0E68-840B-43CF-947F-807AAE1BCA4C}">
      <dgm:prSet phldrT="[Text]" custT="1"/>
      <dgm:spPr/>
      <dgm:t>
        <a:bodyPr/>
        <a:lstStyle/>
        <a:p>
          <a:r>
            <a:rPr lang="en-US" sz="3200" b="1" u="none" dirty="0" smtClean="0"/>
            <a:t>FY 2019</a:t>
          </a:r>
        </a:p>
      </dgm:t>
    </dgm:pt>
    <dgm:pt modelId="{F7D31E21-F67B-4ACE-A313-AD0CAFCAC32F}" type="parTrans" cxnId="{769B4C57-4463-4B6E-B2C6-54804FD91767}">
      <dgm:prSet/>
      <dgm:spPr/>
      <dgm:t>
        <a:bodyPr/>
        <a:lstStyle/>
        <a:p>
          <a:endParaRPr lang="en-US"/>
        </a:p>
      </dgm:t>
    </dgm:pt>
    <dgm:pt modelId="{FC7425D8-6D4D-4927-88A7-583AD8FA18F6}" type="sibTrans" cxnId="{769B4C57-4463-4B6E-B2C6-54804FD91767}">
      <dgm:prSet/>
      <dgm:spPr/>
      <dgm:t>
        <a:bodyPr/>
        <a:lstStyle/>
        <a:p>
          <a:endParaRPr lang="en-US"/>
        </a:p>
      </dgm:t>
    </dgm:pt>
    <dgm:pt modelId="{15C4B9BD-770B-45FD-B101-975B80C44773}">
      <dgm:prSet phldrT="[Text]" custT="1"/>
      <dgm:spPr/>
      <dgm:t>
        <a:bodyPr/>
        <a:lstStyle/>
        <a:p>
          <a:r>
            <a:rPr lang="en-US" sz="3400" b="0" u="none" dirty="0" smtClean="0"/>
            <a:t>104 Compacts</a:t>
          </a:r>
        </a:p>
        <a:p>
          <a:r>
            <a:rPr lang="en-US" sz="3400" b="0" u="none" dirty="0" smtClean="0"/>
            <a:t>130 Funding Agreements </a:t>
          </a:r>
          <a:br>
            <a:rPr lang="en-US" sz="3400" b="0" u="none" dirty="0" smtClean="0"/>
          </a:br>
          <a:r>
            <a:rPr lang="en-US" sz="3400" b="0" u="none" dirty="0" smtClean="0"/>
            <a:t>(FY 83 &amp; CY 47)</a:t>
          </a:r>
          <a:endParaRPr lang="en-US" sz="3400" b="1" u="sng" dirty="0" smtClean="0"/>
        </a:p>
      </dgm:t>
    </dgm:pt>
    <dgm:pt modelId="{A2413811-1E1D-4B44-9BD4-C9D38D4D181C}" type="parTrans" cxnId="{CF6BAA37-7CDE-440C-8CE4-83BFEFA406CC}">
      <dgm:prSet/>
      <dgm:spPr/>
      <dgm:t>
        <a:bodyPr/>
        <a:lstStyle/>
        <a:p>
          <a:endParaRPr lang="en-US"/>
        </a:p>
      </dgm:t>
    </dgm:pt>
    <dgm:pt modelId="{D3C6B83D-9CE5-4DE8-8540-AB5B74ABDFD4}" type="sibTrans" cxnId="{CF6BAA37-7CDE-440C-8CE4-83BFEFA406CC}">
      <dgm:prSet/>
      <dgm:spPr/>
      <dgm:t>
        <a:bodyPr/>
        <a:lstStyle/>
        <a:p>
          <a:endParaRPr lang="en-US"/>
        </a:p>
      </dgm:t>
    </dgm:pt>
    <dgm:pt modelId="{92527302-CCBE-4922-966B-07549C37A910}">
      <dgm:prSet phldrT="[Text]" custT="1"/>
      <dgm:spPr/>
      <dgm:t>
        <a:bodyPr/>
        <a:lstStyle/>
        <a:p>
          <a:r>
            <a:rPr lang="en-US" sz="3600" b="0" u="none" dirty="0" smtClean="0"/>
            <a:t>+$</a:t>
          </a:r>
          <a:r>
            <a:rPr lang="en-US" sz="3600" b="0" u="none" dirty="0" smtClean="0"/>
            <a:t>2.3 </a:t>
          </a:r>
          <a:r>
            <a:rPr lang="en-US" sz="3600" b="0" u="none" dirty="0" smtClean="0"/>
            <a:t>Billion </a:t>
          </a:r>
          <a:br>
            <a:rPr lang="en-US" sz="3600" b="0" u="none" dirty="0" smtClean="0"/>
          </a:br>
          <a:r>
            <a:rPr lang="en-US" sz="3600" b="0" u="none" dirty="0" smtClean="0"/>
            <a:t>Transferred</a:t>
          </a:r>
          <a:endParaRPr lang="en-US" sz="3600" b="1" u="sng" dirty="0" smtClean="0"/>
        </a:p>
      </dgm:t>
    </dgm:pt>
    <dgm:pt modelId="{3D58B08F-E87B-4FA2-A942-35AB175FCF2E}" type="parTrans" cxnId="{D8FD9FD8-4676-4FA4-AE1E-CDA1481BFAB7}">
      <dgm:prSet/>
      <dgm:spPr/>
      <dgm:t>
        <a:bodyPr/>
        <a:lstStyle/>
        <a:p>
          <a:endParaRPr lang="en-US"/>
        </a:p>
      </dgm:t>
    </dgm:pt>
    <dgm:pt modelId="{E0F73C38-4F46-48A6-BA0D-C2850FB9E749}" type="sibTrans" cxnId="{D8FD9FD8-4676-4FA4-AE1E-CDA1481BFAB7}">
      <dgm:prSet/>
      <dgm:spPr/>
      <dgm:t>
        <a:bodyPr/>
        <a:lstStyle/>
        <a:p>
          <a:endParaRPr lang="en-US"/>
        </a:p>
      </dgm:t>
    </dgm:pt>
    <dgm:pt modelId="{C29B290B-5D15-45BB-BFF3-80FB015C8648}">
      <dgm:prSet phldrT="[Text]" custT="1"/>
      <dgm:spPr/>
      <dgm:t>
        <a:bodyPr/>
        <a:lstStyle/>
        <a:p>
          <a:r>
            <a:rPr lang="en-US" sz="3600" b="0" u="none" dirty="0" smtClean="0"/>
            <a:t>375 Federally recognized Tribes participate in IHS TSGP</a:t>
          </a:r>
        </a:p>
      </dgm:t>
    </dgm:pt>
    <dgm:pt modelId="{D49E8D62-3D5A-470A-8CA8-D49A4E9B2214}" type="parTrans" cxnId="{A3ED9AEA-69F5-40F9-9362-B7CB95346C3C}">
      <dgm:prSet/>
      <dgm:spPr/>
      <dgm:t>
        <a:bodyPr/>
        <a:lstStyle/>
        <a:p>
          <a:endParaRPr lang="en-US"/>
        </a:p>
      </dgm:t>
    </dgm:pt>
    <dgm:pt modelId="{3BFA93D3-7806-4372-A883-DA0F853C7590}" type="sibTrans" cxnId="{A3ED9AEA-69F5-40F9-9362-B7CB95346C3C}">
      <dgm:prSet/>
      <dgm:spPr/>
      <dgm:t>
        <a:bodyPr/>
        <a:lstStyle/>
        <a:p>
          <a:endParaRPr lang="en-US"/>
        </a:p>
      </dgm:t>
    </dgm:pt>
    <dgm:pt modelId="{07E5743B-6735-4763-8907-ED56E56D9E5A}" type="pres">
      <dgm:prSet presAssocID="{D5851CCF-7B40-4445-9BB3-ACEE4BD6460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4C96C7-C1A3-466F-989E-2EA23496C114}" type="pres">
      <dgm:prSet presAssocID="{D5851CCF-7B40-4445-9BB3-ACEE4BD6460A}" presName="matrix" presStyleCnt="0"/>
      <dgm:spPr/>
    </dgm:pt>
    <dgm:pt modelId="{5DB08F75-FA3C-4DF1-A4DC-7C4AE91D651F}" type="pres">
      <dgm:prSet presAssocID="{D5851CCF-7B40-4445-9BB3-ACEE4BD6460A}" presName="tile1" presStyleLbl="node1" presStyleIdx="0" presStyleCnt="4"/>
      <dgm:spPr/>
      <dgm:t>
        <a:bodyPr/>
        <a:lstStyle/>
        <a:p>
          <a:endParaRPr lang="en-US"/>
        </a:p>
      </dgm:t>
    </dgm:pt>
    <dgm:pt modelId="{0042550E-B772-484E-91A8-B0DA5DE962B1}" type="pres">
      <dgm:prSet presAssocID="{D5851CCF-7B40-4445-9BB3-ACEE4BD6460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BFBD3-56DD-40B6-9485-AD05F8A8D5A8}" type="pres">
      <dgm:prSet presAssocID="{D5851CCF-7B40-4445-9BB3-ACEE4BD6460A}" presName="tile2" presStyleLbl="node1" presStyleIdx="1" presStyleCnt="4"/>
      <dgm:spPr/>
      <dgm:t>
        <a:bodyPr/>
        <a:lstStyle/>
        <a:p>
          <a:endParaRPr lang="en-US"/>
        </a:p>
      </dgm:t>
    </dgm:pt>
    <dgm:pt modelId="{6C527545-3B90-4DD4-9A74-59CB16D2D562}" type="pres">
      <dgm:prSet presAssocID="{D5851CCF-7B40-4445-9BB3-ACEE4BD6460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D61C5-95CD-41D8-8BF4-E9598D5C1746}" type="pres">
      <dgm:prSet presAssocID="{D5851CCF-7B40-4445-9BB3-ACEE4BD6460A}" presName="tile3" presStyleLbl="node1" presStyleIdx="2" presStyleCnt="4"/>
      <dgm:spPr/>
      <dgm:t>
        <a:bodyPr/>
        <a:lstStyle/>
        <a:p>
          <a:endParaRPr lang="en-US"/>
        </a:p>
      </dgm:t>
    </dgm:pt>
    <dgm:pt modelId="{5F25DBF4-7D23-42CA-BA33-6C932E13F300}" type="pres">
      <dgm:prSet presAssocID="{D5851CCF-7B40-4445-9BB3-ACEE4BD6460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FDAEA-1A1A-4E34-A041-1394849699BF}" type="pres">
      <dgm:prSet presAssocID="{D5851CCF-7B40-4445-9BB3-ACEE4BD6460A}" presName="tile4" presStyleLbl="node1" presStyleIdx="3" presStyleCnt="4" custLinFactNeighborX="-249" custLinFactNeighborY="-2504"/>
      <dgm:spPr/>
      <dgm:t>
        <a:bodyPr/>
        <a:lstStyle/>
        <a:p>
          <a:endParaRPr lang="en-US"/>
        </a:p>
      </dgm:t>
    </dgm:pt>
    <dgm:pt modelId="{EAC77AA7-D4C2-4099-B73A-EF8DCC95BA36}" type="pres">
      <dgm:prSet presAssocID="{D5851CCF-7B40-4445-9BB3-ACEE4BD6460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3C376-0462-4AD0-BEA0-98F29F17AB6B}" type="pres">
      <dgm:prSet presAssocID="{D5851CCF-7B40-4445-9BB3-ACEE4BD6460A}" presName="centerTile" presStyleLbl="fgShp" presStyleIdx="0" presStyleCnt="1" custScaleX="74424" custScaleY="78037" custLinFactNeighborX="1126" custLinFactNeighborY="-10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3ED9AEA-69F5-40F9-9362-B7CB95346C3C}" srcId="{8DBA0E68-840B-43CF-947F-807AAE1BCA4C}" destId="{C29B290B-5D15-45BB-BFF3-80FB015C8648}" srcOrd="3" destOrd="0" parTransId="{D49E8D62-3D5A-470A-8CA8-D49A4E9B2214}" sibTransId="{3BFA93D3-7806-4372-A883-DA0F853C7590}"/>
    <dgm:cxn modelId="{4D09D43B-0B2E-4907-9BCF-C4EA378BF3A0}" type="presOf" srcId="{C29B290B-5D15-45BB-BFF3-80FB015C8648}" destId="{084FDAEA-1A1A-4E34-A041-1394849699BF}" srcOrd="0" destOrd="0" presId="urn:microsoft.com/office/officeart/2005/8/layout/matrix1"/>
    <dgm:cxn modelId="{AA9D22D7-5D2E-4B1E-8F45-43653AC0AC53}" type="presOf" srcId="{13D32C4C-917D-4B01-B15E-645BDA7235DB}" destId="{0042550E-B772-484E-91A8-B0DA5DE962B1}" srcOrd="1" destOrd="0" presId="urn:microsoft.com/office/officeart/2005/8/layout/matrix1"/>
    <dgm:cxn modelId="{4FF64ED2-CC2F-4D70-9A10-E0FA51C6318E}" srcId="{8DBA0E68-840B-43CF-947F-807AAE1BCA4C}" destId="{13D32C4C-917D-4B01-B15E-645BDA7235DB}" srcOrd="0" destOrd="0" parTransId="{9E3ED20D-0923-457C-B865-B1E533331D74}" sibTransId="{1C6E9573-0FE8-4E57-992D-B7E49E44EAD0}"/>
    <dgm:cxn modelId="{E18FEC55-D22C-4416-BD35-3A50F6CF1C79}" type="presOf" srcId="{13D32C4C-917D-4B01-B15E-645BDA7235DB}" destId="{5DB08F75-FA3C-4DF1-A4DC-7C4AE91D651F}" srcOrd="0" destOrd="0" presId="urn:microsoft.com/office/officeart/2005/8/layout/matrix1"/>
    <dgm:cxn modelId="{8767B49B-42C4-46EC-86C1-8C910E961D45}" type="presOf" srcId="{92527302-CCBE-4922-966B-07549C37A910}" destId="{5F25DBF4-7D23-42CA-BA33-6C932E13F300}" srcOrd="1" destOrd="0" presId="urn:microsoft.com/office/officeart/2005/8/layout/matrix1"/>
    <dgm:cxn modelId="{1F286696-D19C-4F98-8C18-08829514C875}" type="presOf" srcId="{8DBA0E68-840B-43CF-947F-807AAE1BCA4C}" destId="{F023C376-0462-4AD0-BEA0-98F29F17AB6B}" srcOrd="0" destOrd="0" presId="urn:microsoft.com/office/officeart/2005/8/layout/matrix1"/>
    <dgm:cxn modelId="{73B49B6F-6C07-4022-A7B8-B26DA7779A8F}" type="presOf" srcId="{92527302-CCBE-4922-966B-07549C37A910}" destId="{7BCD61C5-95CD-41D8-8BF4-E9598D5C1746}" srcOrd="0" destOrd="0" presId="urn:microsoft.com/office/officeart/2005/8/layout/matrix1"/>
    <dgm:cxn modelId="{649AC9E8-950D-48F7-90E4-A3B1BE96F240}" type="presOf" srcId="{D5851CCF-7B40-4445-9BB3-ACEE4BD6460A}" destId="{07E5743B-6735-4763-8907-ED56E56D9E5A}" srcOrd="0" destOrd="0" presId="urn:microsoft.com/office/officeart/2005/8/layout/matrix1"/>
    <dgm:cxn modelId="{F8E1BFD2-8058-4A4F-B892-5FE3F10BB3A2}" type="presOf" srcId="{C29B290B-5D15-45BB-BFF3-80FB015C8648}" destId="{EAC77AA7-D4C2-4099-B73A-EF8DCC95BA36}" srcOrd="1" destOrd="0" presId="urn:microsoft.com/office/officeart/2005/8/layout/matrix1"/>
    <dgm:cxn modelId="{CF6BAA37-7CDE-440C-8CE4-83BFEFA406CC}" srcId="{8DBA0E68-840B-43CF-947F-807AAE1BCA4C}" destId="{15C4B9BD-770B-45FD-B101-975B80C44773}" srcOrd="1" destOrd="0" parTransId="{A2413811-1E1D-4B44-9BD4-C9D38D4D181C}" sibTransId="{D3C6B83D-9CE5-4DE8-8540-AB5B74ABDFD4}"/>
    <dgm:cxn modelId="{4AAD6D19-3365-4F37-813D-27EF71BEB986}" type="presOf" srcId="{15C4B9BD-770B-45FD-B101-975B80C44773}" destId="{6C527545-3B90-4DD4-9A74-59CB16D2D562}" srcOrd="1" destOrd="0" presId="urn:microsoft.com/office/officeart/2005/8/layout/matrix1"/>
    <dgm:cxn modelId="{EF0F5C8B-8589-4CDE-8F47-12AF4BDF079F}" type="presOf" srcId="{15C4B9BD-770B-45FD-B101-975B80C44773}" destId="{A1ABFBD3-56DD-40B6-9485-AD05F8A8D5A8}" srcOrd="0" destOrd="0" presId="urn:microsoft.com/office/officeart/2005/8/layout/matrix1"/>
    <dgm:cxn modelId="{769B4C57-4463-4B6E-B2C6-54804FD91767}" srcId="{D5851CCF-7B40-4445-9BB3-ACEE4BD6460A}" destId="{8DBA0E68-840B-43CF-947F-807AAE1BCA4C}" srcOrd="0" destOrd="0" parTransId="{F7D31E21-F67B-4ACE-A313-AD0CAFCAC32F}" sibTransId="{FC7425D8-6D4D-4927-88A7-583AD8FA18F6}"/>
    <dgm:cxn modelId="{D8FD9FD8-4676-4FA4-AE1E-CDA1481BFAB7}" srcId="{8DBA0E68-840B-43CF-947F-807AAE1BCA4C}" destId="{92527302-CCBE-4922-966B-07549C37A910}" srcOrd="2" destOrd="0" parTransId="{3D58B08F-E87B-4FA2-A942-35AB175FCF2E}" sibTransId="{E0F73C38-4F46-48A6-BA0D-C2850FB9E749}"/>
    <dgm:cxn modelId="{BB8C0A3A-8BC8-48CD-ACD6-A9DB657F21EF}" type="presParOf" srcId="{07E5743B-6735-4763-8907-ED56E56D9E5A}" destId="{034C96C7-C1A3-466F-989E-2EA23496C114}" srcOrd="0" destOrd="0" presId="urn:microsoft.com/office/officeart/2005/8/layout/matrix1"/>
    <dgm:cxn modelId="{67AA8E5F-EBAD-47E3-9F7A-2AAD4C0A6CC2}" type="presParOf" srcId="{034C96C7-C1A3-466F-989E-2EA23496C114}" destId="{5DB08F75-FA3C-4DF1-A4DC-7C4AE91D651F}" srcOrd="0" destOrd="0" presId="urn:microsoft.com/office/officeart/2005/8/layout/matrix1"/>
    <dgm:cxn modelId="{F40E95A5-B255-4E1B-B764-FDA688CDBE99}" type="presParOf" srcId="{034C96C7-C1A3-466F-989E-2EA23496C114}" destId="{0042550E-B772-484E-91A8-B0DA5DE962B1}" srcOrd="1" destOrd="0" presId="urn:microsoft.com/office/officeart/2005/8/layout/matrix1"/>
    <dgm:cxn modelId="{9F277DFB-AF50-41C0-8F5D-DC016A7A2BAF}" type="presParOf" srcId="{034C96C7-C1A3-466F-989E-2EA23496C114}" destId="{A1ABFBD3-56DD-40B6-9485-AD05F8A8D5A8}" srcOrd="2" destOrd="0" presId="urn:microsoft.com/office/officeart/2005/8/layout/matrix1"/>
    <dgm:cxn modelId="{DA373A01-AC71-42DC-9773-BDABFFB2FF3C}" type="presParOf" srcId="{034C96C7-C1A3-466F-989E-2EA23496C114}" destId="{6C527545-3B90-4DD4-9A74-59CB16D2D562}" srcOrd="3" destOrd="0" presId="urn:microsoft.com/office/officeart/2005/8/layout/matrix1"/>
    <dgm:cxn modelId="{970E2309-D95B-4645-9D7C-1C36C269FCFB}" type="presParOf" srcId="{034C96C7-C1A3-466F-989E-2EA23496C114}" destId="{7BCD61C5-95CD-41D8-8BF4-E9598D5C1746}" srcOrd="4" destOrd="0" presId="urn:microsoft.com/office/officeart/2005/8/layout/matrix1"/>
    <dgm:cxn modelId="{CB288585-2010-4B4A-90B7-CB63A9FA718A}" type="presParOf" srcId="{034C96C7-C1A3-466F-989E-2EA23496C114}" destId="{5F25DBF4-7D23-42CA-BA33-6C932E13F300}" srcOrd="5" destOrd="0" presId="urn:microsoft.com/office/officeart/2005/8/layout/matrix1"/>
    <dgm:cxn modelId="{65697BFC-61C1-4508-A40D-8FACBC6CE3EA}" type="presParOf" srcId="{034C96C7-C1A3-466F-989E-2EA23496C114}" destId="{084FDAEA-1A1A-4E34-A041-1394849699BF}" srcOrd="6" destOrd="0" presId="urn:microsoft.com/office/officeart/2005/8/layout/matrix1"/>
    <dgm:cxn modelId="{99B42131-3272-45D0-A60F-72D7765ADFBC}" type="presParOf" srcId="{034C96C7-C1A3-466F-989E-2EA23496C114}" destId="{EAC77AA7-D4C2-4099-B73A-EF8DCC95BA36}" srcOrd="7" destOrd="0" presId="urn:microsoft.com/office/officeart/2005/8/layout/matrix1"/>
    <dgm:cxn modelId="{10373B35-7F82-40F1-A975-04335ACBEAF8}" type="presParOf" srcId="{07E5743B-6735-4763-8907-ED56E56D9E5A}" destId="{F023C376-0462-4AD0-BEA0-98F29F17AB6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23F777-F9E0-4D77-8881-CE15F955211D}" type="doc">
      <dgm:prSet loTypeId="urn:microsoft.com/office/officeart/2005/8/layout/chart3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986946-FADA-4785-ADB1-6AD131B564F1}">
      <dgm:prSet phldrT="[Text]" custT="1"/>
      <dgm:spPr/>
      <dgm:t>
        <a:bodyPr/>
        <a:lstStyle/>
        <a:p>
          <a:r>
            <a:rPr lang="en-US" sz="2000" dirty="0" smtClean="0"/>
            <a:t>Joint Tribal – IHS Sub-workgroup to Improving IHS Negotiations</a:t>
          </a:r>
          <a:endParaRPr lang="en-US" sz="2000" dirty="0"/>
        </a:p>
      </dgm:t>
    </dgm:pt>
    <dgm:pt modelId="{5C1C045C-44CB-4A5E-9E9D-24A3792F21DB}" type="parTrans" cxnId="{3AC0EDC5-458B-4413-971F-11B9DB9ACCF4}">
      <dgm:prSet/>
      <dgm:spPr/>
      <dgm:t>
        <a:bodyPr/>
        <a:lstStyle/>
        <a:p>
          <a:endParaRPr lang="en-US"/>
        </a:p>
      </dgm:t>
    </dgm:pt>
    <dgm:pt modelId="{7FD9EB24-B50B-45C2-86EE-6DAFC8FF4AFF}" type="sibTrans" cxnId="{3AC0EDC5-458B-4413-971F-11B9DB9ACCF4}">
      <dgm:prSet/>
      <dgm:spPr/>
      <dgm:t>
        <a:bodyPr/>
        <a:lstStyle/>
        <a:p>
          <a:endParaRPr lang="en-US"/>
        </a:p>
      </dgm:t>
    </dgm:pt>
    <dgm:pt modelId="{B2732D9B-CA61-402B-9135-750241D35329}">
      <dgm:prSet phldrT="[Text]" custT="1"/>
      <dgm:spPr/>
      <dgm:t>
        <a:bodyPr/>
        <a:lstStyle/>
        <a:p>
          <a:r>
            <a:rPr lang="en-US" sz="2800" dirty="0" smtClean="0"/>
            <a:t>All Feds ISDEAA </a:t>
          </a:r>
          <a:r>
            <a:rPr lang="en-US" sz="2800" dirty="0" smtClean="0"/>
            <a:t/>
          </a:r>
          <a:br>
            <a:rPr lang="en-US" sz="2800" dirty="0" smtClean="0"/>
          </a:br>
          <a:r>
            <a:rPr lang="en-US" sz="2800" dirty="0" smtClean="0"/>
            <a:t>Nov. Meeting</a:t>
          </a:r>
          <a:endParaRPr lang="en-US" sz="2800" dirty="0"/>
        </a:p>
      </dgm:t>
    </dgm:pt>
    <dgm:pt modelId="{1AB84A3C-EE6E-434C-924A-069C5DA35B8B}" type="parTrans" cxnId="{0815F8FC-59C2-4425-8AF5-F767F5A7FB7D}">
      <dgm:prSet/>
      <dgm:spPr/>
      <dgm:t>
        <a:bodyPr/>
        <a:lstStyle/>
        <a:p>
          <a:endParaRPr lang="en-US"/>
        </a:p>
      </dgm:t>
    </dgm:pt>
    <dgm:pt modelId="{DDA23C88-1908-4CB3-B319-47BFF48C9F08}" type="sibTrans" cxnId="{0815F8FC-59C2-4425-8AF5-F767F5A7FB7D}">
      <dgm:prSet/>
      <dgm:spPr/>
      <dgm:t>
        <a:bodyPr/>
        <a:lstStyle/>
        <a:p>
          <a:endParaRPr lang="en-US"/>
        </a:p>
      </dgm:t>
    </dgm:pt>
    <dgm:pt modelId="{ECA956FF-D76D-48B0-AAD3-E7A8FB36632D}">
      <dgm:prSet phldrT="[Text]" custT="1"/>
      <dgm:spPr/>
      <dgm:t>
        <a:bodyPr/>
        <a:lstStyle/>
        <a:p>
          <a:r>
            <a:rPr lang="en-US" sz="2400" dirty="0" smtClean="0"/>
            <a:t>Area Directors’ and ALN small workgroup</a:t>
          </a:r>
          <a:endParaRPr lang="en-US" sz="2400" dirty="0"/>
        </a:p>
      </dgm:t>
    </dgm:pt>
    <dgm:pt modelId="{F446D4D5-A851-48FF-B455-A682D392D1C6}" type="sibTrans" cxnId="{7308BF9C-4968-48EE-BB22-8C5E13CED94F}">
      <dgm:prSet/>
      <dgm:spPr/>
      <dgm:t>
        <a:bodyPr/>
        <a:lstStyle/>
        <a:p>
          <a:endParaRPr lang="en-US"/>
        </a:p>
      </dgm:t>
    </dgm:pt>
    <dgm:pt modelId="{C3D39D9A-C5EA-4559-9E8F-0ACFAFC06F21}" type="parTrans" cxnId="{7308BF9C-4968-48EE-BB22-8C5E13CED94F}">
      <dgm:prSet/>
      <dgm:spPr/>
      <dgm:t>
        <a:bodyPr/>
        <a:lstStyle/>
        <a:p>
          <a:endParaRPr lang="en-US"/>
        </a:p>
      </dgm:t>
    </dgm:pt>
    <dgm:pt modelId="{066E201B-9AD9-414C-AE4C-E0876DEAC4DB}" type="pres">
      <dgm:prSet presAssocID="{8323F777-F9E0-4D77-8881-CE15F955211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42325D-DCF6-4D2B-BE44-C8691CDF68E0}" type="pres">
      <dgm:prSet presAssocID="{8323F777-F9E0-4D77-8881-CE15F955211D}" presName="wedge1" presStyleLbl="node1" presStyleIdx="0" presStyleCnt="3" custScaleX="96490" custScaleY="91624"/>
      <dgm:spPr/>
      <dgm:t>
        <a:bodyPr/>
        <a:lstStyle/>
        <a:p>
          <a:endParaRPr lang="en-US"/>
        </a:p>
      </dgm:t>
    </dgm:pt>
    <dgm:pt modelId="{17F7B21D-3D51-4F80-BD4D-40FCA0C6360B}" type="pres">
      <dgm:prSet presAssocID="{8323F777-F9E0-4D77-8881-CE15F955211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EE059-74FF-440F-A319-5E53DBFCD3F6}" type="pres">
      <dgm:prSet presAssocID="{8323F777-F9E0-4D77-8881-CE15F955211D}" presName="wedge2" presStyleLbl="node1" presStyleIdx="1" presStyleCnt="3" custScaleX="108450"/>
      <dgm:spPr/>
      <dgm:t>
        <a:bodyPr/>
        <a:lstStyle/>
        <a:p>
          <a:endParaRPr lang="en-US"/>
        </a:p>
      </dgm:t>
    </dgm:pt>
    <dgm:pt modelId="{B736B442-8080-4D37-BA12-4F21B196D24E}" type="pres">
      <dgm:prSet presAssocID="{8323F777-F9E0-4D77-8881-CE15F955211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33D52-42FF-4929-9711-A425B53F9286}" type="pres">
      <dgm:prSet presAssocID="{8323F777-F9E0-4D77-8881-CE15F955211D}" presName="wedge3" presStyleLbl="node1" presStyleIdx="2" presStyleCnt="3" custScaleX="102699" custScaleY="103222" custLinFactNeighborX="0" custLinFactNeighborY="859"/>
      <dgm:spPr/>
      <dgm:t>
        <a:bodyPr/>
        <a:lstStyle/>
        <a:p>
          <a:endParaRPr lang="en-US"/>
        </a:p>
      </dgm:t>
    </dgm:pt>
    <dgm:pt modelId="{015A256C-9F33-4A34-9177-4BB9C3518DA2}" type="pres">
      <dgm:prSet presAssocID="{8323F777-F9E0-4D77-8881-CE15F955211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D37443-BB8E-46AE-80DE-84074AB3F606}" type="presOf" srcId="{ECA956FF-D76D-48B0-AAD3-E7A8FB36632D}" destId="{69033D52-42FF-4929-9711-A425B53F9286}" srcOrd="0" destOrd="0" presId="urn:microsoft.com/office/officeart/2005/8/layout/chart3"/>
    <dgm:cxn modelId="{9802D3E4-359C-4119-B394-4787100EDF62}" type="presOf" srcId="{C2986946-FADA-4785-ADB1-6AD131B564F1}" destId="{7D42325D-DCF6-4D2B-BE44-C8691CDF68E0}" srcOrd="0" destOrd="0" presId="urn:microsoft.com/office/officeart/2005/8/layout/chart3"/>
    <dgm:cxn modelId="{3AC0EDC5-458B-4413-971F-11B9DB9ACCF4}" srcId="{8323F777-F9E0-4D77-8881-CE15F955211D}" destId="{C2986946-FADA-4785-ADB1-6AD131B564F1}" srcOrd="0" destOrd="0" parTransId="{5C1C045C-44CB-4A5E-9E9D-24A3792F21DB}" sibTransId="{7FD9EB24-B50B-45C2-86EE-6DAFC8FF4AFF}"/>
    <dgm:cxn modelId="{A7954F82-A0F6-4422-96AC-71479DCE1213}" type="presOf" srcId="{C2986946-FADA-4785-ADB1-6AD131B564F1}" destId="{17F7B21D-3D51-4F80-BD4D-40FCA0C6360B}" srcOrd="1" destOrd="0" presId="urn:microsoft.com/office/officeart/2005/8/layout/chart3"/>
    <dgm:cxn modelId="{0815F8FC-59C2-4425-8AF5-F767F5A7FB7D}" srcId="{8323F777-F9E0-4D77-8881-CE15F955211D}" destId="{B2732D9B-CA61-402B-9135-750241D35329}" srcOrd="1" destOrd="0" parTransId="{1AB84A3C-EE6E-434C-924A-069C5DA35B8B}" sibTransId="{DDA23C88-1908-4CB3-B319-47BFF48C9F08}"/>
    <dgm:cxn modelId="{A1A35F81-2B4E-459F-A934-BD7F38403680}" type="presOf" srcId="{8323F777-F9E0-4D77-8881-CE15F955211D}" destId="{066E201B-9AD9-414C-AE4C-E0876DEAC4DB}" srcOrd="0" destOrd="0" presId="urn:microsoft.com/office/officeart/2005/8/layout/chart3"/>
    <dgm:cxn modelId="{7308BF9C-4968-48EE-BB22-8C5E13CED94F}" srcId="{8323F777-F9E0-4D77-8881-CE15F955211D}" destId="{ECA956FF-D76D-48B0-AAD3-E7A8FB36632D}" srcOrd="2" destOrd="0" parTransId="{C3D39D9A-C5EA-4559-9E8F-0ACFAFC06F21}" sibTransId="{F446D4D5-A851-48FF-B455-A682D392D1C6}"/>
    <dgm:cxn modelId="{22616F53-6E2A-45FE-B5AD-1960D8FA0E48}" type="presOf" srcId="{B2732D9B-CA61-402B-9135-750241D35329}" destId="{3C5EE059-74FF-440F-A319-5E53DBFCD3F6}" srcOrd="0" destOrd="0" presId="urn:microsoft.com/office/officeart/2005/8/layout/chart3"/>
    <dgm:cxn modelId="{09104BFF-EC46-453B-A41D-220F1F61BC48}" type="presOf" srcId="{B2732D9B-CA61-402B-9135-750241D35329}" destId="{B736B442-8080-4D37-BA12-4F21B196D24E}" srcOrd="1" destOrd="0" presId="urn:microsoft.com/office/officeart/2005/8/layout/chart3"/>
    <dgm:cxn modelId="{B324D523-7762-4720-8744-875758782E17}" type="presOf" srcId="{ECA956FF-D76D-48B0-AAD3-E7A8FB36632D}" destId="{015A256C-9F33-4A34-9177-4BB9C3518DA2}" srcOrd="1" destOrd="0" presId="urn:microsoft.com/office/officeart/2005/8/layout/chart3"/>
    <dgm:cxn modelId="{0D216A52-AA6D-4BB1-8040-CCF701778C3D}" type="presParOf" srcId="{066E201B-9AD9-414C-AE4C-E0876DEAC4DB}" destId="{7D42325D-DCF6-4D2B-BE44-C8691CDF68E0}" srcOrd="0" destOrd="0" presId="urn:microsoft.com/office/officeart/2005/8/layout/chart3"/>
    <dgm:cxn modelId="{87E15144-CFDB-4D5B-9F2B-0CBCB366970C}" type="presParOf" srcId="{066E201B-9AD9-414C-AE4C-E0876DEAC4DB}" destId="{17F7B21D-3D51-4F80-BD4D-40FCA0C6360B}" srcOrd="1" destOrd="0" presId="urn:microsoft.com/office/officeart/2005/8/layout/chart3"/>
    <dgm:cxn modelId="{445F8121-A1CF-4AFD-8026-5317A77960F9}" type="presParOf" srcId="{066E201B-9AD9-414C-AE4C-E0876DEAC4DB}" destId="{3C5EE059-74FF-440F-A319-5E53DBFCD3F6}" srcOrd="2" destOrd="0" presId="urn:microsoft.com/office/officeart/2005/8/layout/chart3"/>
    <dgm:cxn modelId="{03EFFF62-E1A0-4908-9E11-C61BC84147EB}" type="presParOf" srcId="{066E201B-9AD9-414C-AE4C-E0876DEAC4DB}" destId="{B736B442-8080-4D37-BA12-4F21B196D24E}" srcOrd="3" destOrd="0" presId="urn:microsoft.com/office/officeart/2005/8/layout/chart3"/>
    <dgm:cxn modelId="{38D45B61-861A-446C-B709-B6EB64EAB26B}" type="presParOf" srcId="{066E201B-9AD9-414C-AE4C-E0876DEAC4DB}" destId="{69033D52-42FF-4929-9711-A425B53F9286}" srcOrd="4" destOrd="0" presId="urn:microsoft.com/office/officeart/2005/8/layout/chart3"/>
    <dgm:cxn modelId="{47C3FCA1-81E1-447E-9D0E-FDCA792F988C}" type="presParOf" srcId="{066E201B-9AD9-414C-AE4C-E0876DEAC4DB}" destId="{015A256C-9F33-4A34-9177-4BB9C3518DA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08F75-FA3C-4DF1-A4DC-7C4AE91D651F}">
      <dsp:nvSpPr>
        <dsp:cNvPr id="0" name=""/>
        <dsp:cNvSpPr/>
      </dsp:nvSpPr>
      <dsp:spPr>
        <a:xfrm rot="16200000">
          <a:off x="1533921" y="-1533921"/>
          <a:ext cx="2028825" cy="5096668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 New </a:t>
          </a:r>
          <a:br>
            <a:rPr lang="en-US" sz="3600" kern="1200" dirty="0" smtClean="0"/>
          </a:br>
          <a:r>
            <a:rPr lang="en-US" sz="3600" kern="1200" dirty="0" smtClean="0"/>
            <a:t>Self-Governance </a:t>
          </a:r>
          <a:br>
            <a:rPr lang="en-US" sz="3600" kern="1200" dirty="0" smtClean="0"/>
          </a:br>
          <a:r>
            <a:rPr lang="en-US" sz="3600" kern="1200" dirty="0" smtClean="0"/>
            <a:t>Agreements</a:t>
          </a:r>
          <a:endParaRPr lang="en-US" sz="3600" b="1" u="sng" kern="1200" dirty="0" smtClean="0"/>
        </a:p>
      </dsp:txBody>
      <dsp:txXfrm rot="5400000">
        <a:off x="-1" y="1"/>
        <a:ext cx="5096668" cy="1521618"/>
      </dsp:txXfrm>
    </dsp:sp>
    <dsp:sp modelId="{A1ABFBD3-56DD-40B6-9485-AD05F8A8D5A8}">
      <dsp:nvSpPr>
        <dsp:cNvPr id="0" name=""/>
        <dsp:cNvSpPr/>
      </dsp:nvSpPr>
      <dsp:spPr>
        <a:xfrm>
          <a:off x="5096668" y="0"/>
          <a:ext cx="5096668" cy="2028825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u="none" kern="1200" dirty="0" smtClean="0"/>
            <a:t>104 Compacts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u="none" kern="1200" dirty="0" smtClean="0"/>
            <a:t>130 Funding Agreements </a:t>
          </a:r>
          <a:br>
            <a:rPr lang="en-US" sz="3400" b="0" u="none" kern="1200" dirty="0" smtClean="0"/>
          </a:br>
          <a:r>
            <a:rPr lang="en-US" sz="3400" b="0" u="none" kern="1200" dirty="0" smtClean="0"/>
            <a:t>(FY 83 &amp; CY 47)</a:t>
          </a:r>
          <a:endParaRPr lang="en-US" sz="3400" b="1" u="sng" kern="1200" dirty="0" smtClean="0"/>
        </a:p>
      </dsp:txBody>
      <dsp:txXfrm>
        <a:off x="5096668" y="0"/>
        <a:ext cx="5096668" cy="1521618"/>
      </dsp:txXfrm>
    </dsp:sp>
    <dsp:sp modelId="{7BCD61C5-95CD-41D8-8BF4-E9598D5C1746}">
      <dsp:nvSpPr>
        <dsp:cNvPr id="0" name=""/>
        <dsp:cNvSpPr/>
      </dsp:nvSpPr>
      <dsp:spPr>
        <a:xfrm rot="10800000">
          <a:off x="0" y="2028825"/>
          <a:ext cx="5096668" cy="2028825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u="none" kern="1200" dirty="0" smtClean="0"/>
            <a:t>+$</a:t>
          </a:r>
          <a:r>
            <a:rPr lang="en-US" sz="3600" b="0" u="none" kern="1200" dirty="0" smtClean="0"/>
            <a:t>2.3 </a:t>
          </a:r>
          <a:r>
            <a:rPr lang="en-US" sz="3600" b="0" u="none" kern="1200" dirty="0" smtClean="0"/>
            <a:t>Billion </a:t>
          </a:r>
          <a:br>
            <a:rPr lang="en-US" sz="3600" b="0" u="none" kern="1200" dirty="0" smtClean="0"/>
          </a:br>
          <a:r>
            <a:rPr lang="en-US" sz="3600" b="0" u="none" kern="1200" dirty="0" smtClean="0"/>
            <a:t>Transferred</a:t>
          </a:r>
          <a:endParaRPr lang="en-US" sz="3600" b="1" u="sng" kern="1200" dirty="0" smtClean="0"/>
        </a:p>
      </dsp:txBody>
      <dsp:txXfrm rot="10800000">
        <a:off x="0" y="2536031"/>
        <a:ext cx="5096668" cy="1521618"/>
      </dsp:txXfrm>
    </dsp:sp>
    <dsp:sp modelId="{084FDAEA-1A1A-4E34-A041-1394849699BF}">
      <dsp:nvSpPr>
        <dsp:cNvPr id="0" name=""/>
        <dsp:cNvSpPr/>
      </dsp:nvSpPr>
      <dsp:spPr>
        <a:xfrm rot="5400000">
          <a:off x="6617899" y="444101"/>
          <a:ext cx="2028825" cy="5096668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u="none" kern="1200" dirty="0" smtClean="0"/>
            <a:t>375 Federally recognized Tribes participate in IHS TSGP</a:t>
          </a:r>
        </a:p>
      </dsp:txBody>
      <dsp:txXfrm rot="-5400000">
        <a:off x="5083977" y="2485229"/>
        <a:ext cx="5096668" cy="1521618"/>
      </dsp:txXfrm>
    </dsp:sp>
    <dsp:sp modelId="{F023C376-0462-4AD0-BEA0-98F29F17AB6B}">
      <dsp:nvSpPr>
        <dsp:cNvPr id="0" name=""/>
        <dsp:cNvSpPr/>
      </dsp:nvSpPr>
      <dsp:spPr>
        <a:xfrm>
          <a:off x="3993158" y="1631951"/>
          <a:ext cx="2275886" cy="791617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none" kern="1200" dirty="0" smtClean="0"/>
            <a:t>FY 2019</a:t>
          </a:r>
        </a:p>
      </dsp:txBody>
      <dsp:txXfrm>
        <a:off x="4031802" y="1670595"/>
        <a:ext cx="2198598" cy="714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2325D-DCF6-4D2B-BE44-C8691CDF68E0}">
      <dsp:nvSpPr>
        <dsp:cNvPr id="0" name=""/>
        <dsp:cNvSpPr/>
      </dsp:nvSpPr>
      <dsp:spPr>
        <a:xfrm>
          <a:off x="4577862" y="476320"/>
          <a:ext cx="4281089" cy="4065193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Joint Tribal – IHS Sub-workgroup to Improving IHS Negotiations</a:t>
          </a:r>
          <a:endParaRPr lang="en-US" sz="2000" kern="1200" dirty="0"/>
        </a:p>
      </dsp:txBody>
      <dsp:txXfrm>
        <a:off x="6905450" y="1226445"/>
        <a:ext cx="1452512" cy="1355064"/>
      </dsp:txXfrm>
    </dsp:sp>
    <dsp:sp modelId="{3C5EE059-74FF-440F-A319-5E53DBFCD3F6}">
      <dsp:nvSpPr>
        <dsp:cNvPr id="0" name=""/>
        <dsp:cNvSpPr/>
      </dsp:nvSpPr>
      <dsp:spPr>
        <a:xfrm>
          <a:off x="4083833" y="422554"/>
          <a:ext cx="4811733" cy="4436822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All Feds ISDEAA </a:t>
          </a:r>
          <a:r>
            <a:rPr lang="en-US" sz="2800" kern="1200" dirty="0" smtClean="0"/>
            <a:t/>
          </a:r>
          <a:br>
            <a:rPr lang="en-US" sz="2800" kern="1200" dirty="0" smtClean="0"/>
          </a:br>
          <a:r>
            <a:rPr lang="en-US" sz="2800" kern="1200" dirty="0" smtClean="0"/>
            <a:t>Nov. Meeting</a:t>
          </a:r>
          <a:endParaRPr lang="en-US" sz="2800" kern="1200" dirty="0"/>
        </a:p>
      </dsp:txBody>
      <dsp:txXfrm>
        <a:off x="5401331" y="3221977"/>
        <a:ext cx="2176736" cy="1373302"/>
      </dsp:txXfrm>
    </dsp:sp>
    <dsp:sp modelId="{69033D52-42FF-4929-9711-A425B53F9286}">
      <dsp:nvSpPr>
        <dsp:cNvPr id="0" name=""/>
        <dsp:cNvSpPr/>
      </dsp:nvSpPr>
      <dsp:spPr>
        <a:xfrm>
          <a:off x="4211414" y="389189"/>
          <a:ext cx="4556571" cy="4579776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Area Directors’ and ALN small workgroup</a:t>
          </a:r>
          <a:endParaRPr lang="en-US" sz="2400" kern="1200" dirty="0"/>
        </a:p>
      </dsp:txBody>
      <dsp:txXfrm>
        <a:off x="4699618" y="1288788"/>
        <a:ext cx="1545979" cy="1526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3038145" cy="465743"/>
          </a:xfrm>
          <a:prstGeom prst="rect">
            <a:avLst/>
          </a:prstGeom>
        </p:spPr>
        <p:txBody>
          <a:bodyPr vert="horz" lIns="88078" tIns="44041" rIns="88078" bIns="4404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5"/>
            <a:ext cx="3038145" cy="465743"/>
          </a:xfrm>
          <a:prstGeom prst="rect">
            <a:avLst/>
          </a:prstGeom>
        </p:spPr>
        <p:txBody>
          <a:bodyPr vert="horz" lIns="88078" tIns="44041" rIns="88078" bIns="44041" rtlCol="0"/>
          <a:lstStyle>
            <a:lvl1pPr algn="r">
              <a:defRPr sz="1200"/>
            </a:lvl1pPr>
          </a:lstStyle>
          <a:p>
            <a:fld id="{E41EBDD3-3A95-446E-8041-853C1046DB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30658"/>
            <a:ext cx="3038145" cy="465742"/>
          </a:xfrm>
          <a:prstGeom prst="rect">
            <a:avLst/>
          </a:prstGeom>
        </p:spPr>
        <p:txBody>
          <a:bodyPr vert="horz" lIns="88078" tIns="44041" rIns="88078" bIns="4404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078" tIns="44041" rIns="88078" bIns="44041" rtlCol="0" anchor="b"/>
          <a:lstStyle>
            <a:lvl1pPr algn="r">
              <a:defRPr sz="1200"/>
            </a:lvl1pPr>
          </a:lstStyle>
          <a:p>
            <a:fld id="{84D54382-FFA4-4D28-AE2D-D3BC2FF58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7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084" tIns="46542" rIns="93084" bIns="4654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084" tIns="46542" rIns="93084" bIns="46542" rtlCol="0"/>
          <a:lstStyle>
            <a:lvl1pPr algn="r">
              <a:defRPr sz="1300"/>
            </a:lvl1pPr>
          </a:lstStyle>
          <a:p>
            <a:fld id="{E8BAE669-D304-4EFE-BF01-FEEDBFDDC509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4" tIns="46542" rIns="93084" bIns="465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2" y="4473896"/>
            <a:ext cx="5608320" cy="3660458"/>
          </a:xfrm>
          <a:prstGeom prst="rect">
            <a:avLst/>
          </a:prstGeom>
        </p:spPr>
        <p:txBody>
          <a:bodyPr vert="horz" lIns="93084" tIns="46542" rIns="93084" bIns="465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7"/>
            <a:ext cx="3037840" cy="466433"/>
          </a:xfrm>
          <a:prstGeom prst="rect">
            <a:avLst/>
          </a:prstGeom>
        </p:spPr>
        <p:txBody>
          <a:bodyPr vert="horz" lIns="93084" tIns="46542" rIns="93084" bIns="4654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7"/>
            <a:ext cx="3037840" cy="466433"/>
          </a:xfrm>
          <a:prstGeom prst="rect">
            <a:avLst/>
          </a:prstGeom>
        </p:spPr>
        <p:txBody>
          <a:bodyPr vert="horz" lIns="93084" tIns="46542" rIns="93084" bIns="46542" rtlCol="0" anchor="b"/>
          <a:lstStyle>
            <a:lvl1pPr algn="r">
              <a:defRPr sz="1300"/>
            </a:lvl1pPr>
          </a:lstStyle>
          <a:p>
            <a:fld id="{BE0D2784-3195-4080-9B24-1409FF6CF3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2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C40A3-C388-4F58-B771-A78873EB76C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26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550" y="4733440"/>
            <a:ext cx="5608320" cy="43050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2784-3195-4080-9B24-1409FF6CF3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7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7659">
              <a:defRPr/>
            </a:pPr>
            <a:fld id="{70F8E536-381C-49DA-B51B-F692AA943430}" type="slidenum">
              <a:rPr lang="en-US" sz="1200">
                <a:solidFill>
                  <a:prstClr val="black"/>
                </a:solidFill>
                <a:latin typeface="Calibri" panose="020F0502020204030204"/>
              </a:rPr>
              <a:pPr defTabSz="927659">
                <a:defRPr/>
              </a:pPr>
              <a:t>6</a:t>
            </a:fld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2297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2CD-3A66-4544-813E-838285707622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7DD-8B4C-4938-A41D-EE5DBC0815DC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28FF-C6C9-497F-BB3E-1104F5A29A34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772584" y="1066800"/>
            <a:ext cx="10684933" cy="454501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0000" tIns="90000" rIns="90000" bIns="90000" anchor="ctr"/>
          <a:lstStyle/>
          <a:p>
            <a:pPr marL="119063" indent="-119063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GB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208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189893" y="2804350"/>
            <a:ext cx="8788400" cy="326243"/>
          </a:xfrm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208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89894" y="3402013"/>
            <a:ext cx="8776677" cy="768350"/>
          </a:xfrm>
        </p:spPr>
        <p:txBody>
          <a:bodyPr/>
          <a:lstStyle>
            <a:lvl1pPr marL="0" indent="0">
              <a:spcBef>
                <a:spcPct val="15000"/>
              </a:spcBef>
              <a:buClrTx/>
              <a:buFont typeface="Wingdings 2" pitchFamily="18" charset="2"/>
              <a:buNone/>
              <a:defRPr sz="1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657600" y="61518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dirty="0" smtClean="0">
                <a:solidFill>
                  <a:srgbClr val="C00000"/>
                </a:solidFill>
              </a:rPr>
              <a:t>DRAFT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76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Line 42"/>
          <p:cNvSpPr>
            <a:spLocks noChangeShapeType="1"/>
          </p:cNvSpPr>
          <p:nvPr userDrawn="1"/>
        </p:nvSpPr>
        <p:spPr bwMode="gray">
          <a:xfrm>
            <a:off x="529167" y="773111"/>
            <a:ext cx="11150600" cy="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519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Line 42"/>
          <p:cNvSpPr>
            <a:spLocks noChangeShapeType="1"/>
          </p:cNvSpPr>
          <p:nvPr userDrawn="1"/>
        </p:nvSpPr>
        <p:spPr bwMode="gray">
          <a:xfrm>
            <a:off x="529167" y="773111"/>
            <a:ext cx="11150600" cy="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7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35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" y="782621"/>
            <a:ext cx="1121664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87680" y="295683"/>
            <a:ext cx="1121664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" name="Line 42"/>
          <p:cNvSpPr>
            <a:spLocks noChangeShapeType="1"/>
          </p:cNvSpPr>
          <p:nvPr userDrawn="1"/>
        </p:nvSpPr>
        <p:spPr bwMode="gray">
          <a:xfrm flipV="1">
            <a:off x="508000" y="782619"/>
            <a:ext cx="11181504" cy="2383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24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D3FF-7A19-463D-9E53-77094835EAD0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AB0-25DA-4B53-A234-3384D107D27B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7AB2-ED70-4A37-9559-C5A937534D20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C103-3AA3-4896-95A0-67332F8CE9EE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F325-86DA-45D5-A719-7D293C5A64B7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D948-7EF4-484F-BEFB-6A478E814A36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F4E37B9-9730-41A4-817A-329E8F51440A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7BA2-B956-4D9B-AE7B-C3E27FA46E9E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8BFF27-43B1-4AF1-B6F0-A8924BBB5B45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7850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461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3394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9188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6607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29167" y="479425"/>
            <a:ext cx="111506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12234" y="1123951"/>
            <a:ext cx="11167533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3"/>
            <a:endParaRPr lang="en-US" smtClean="0"/>
          </a:p>
        </p:txBody>
      </p:sp>
      <p:pic>
        <p:nvPicPr>
          <p:cNvPr id="5" name="Picture 3" descr="image00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022145"/>
            <a:ext cx="988157" cy="74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9"/>
          <p:cNvSpPr>
            <a:spLocks/>
          </p:cNvSpPr>
          <p:nvPr userDrawn="1"/>
        </p:nvSpPr>
        <p:spPr bwMode="gray">
          <a:xfrm>
            <a:off x="363259" y="6514386"/>
            <a:ext cx="35771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6C77FDF-45C5-4665-AAEE-45520AE6BEA9}" type="slidenum">
              <a:rPr lang="en-US" sz="900" b="1">
                <a:solidFill>
                  <a:srgbClr val="002776"/>
                </a:solidFill>
                <a:cs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b="1" dirty="0">
              <a:solidFill>
                <a:srgbClr val="002776"/>
              </a:solidFill>
              <a:cs typeface="Arial" pitchFamily="34" charset="0"/>
            </a:endParaRPr>
          </a:p>
        </p:txBody>
      </p:sp>
      <p:sp>
        <p:nvSpPr>
          <p:cNvPr id="8" name="Slide Number Placeholder 9"/>
          <p:cNvSpPr>
            <a:spLocks/>
          </p:cNvSpPr>
          <p:nvPr userDrawn="1"/>
        </p:nvSpPr>
        <p:spPr bwMode="gray">
          <a:xfrm>
            <a:off x="11293771" y="6590313"/>
            <a:ext cx="35771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6C77FDF-45C5-4665-AAEE-45520AE6BEA9}" type="slidenum">
              <a:rPr lang="en-US" sz="900" b="1">
                <a:solidFill>
                  <a:srgbClr val="002776"/>
                </a:solidFill>
                <a:cs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b="1" dirty="0">
              <a:solidFill>
                <a:srgbClr val="002776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5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177800" indent="-1778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778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2pPr>
      <a:lvl3pPr marL="1060450" indent="-180975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589088" indent="-195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4pPr>
      <a:lvl5pPr marL="20050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4622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19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376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33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1103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18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7232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03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16865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1803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6B27-3024-4CD3-BA8E-D463DF4E7EE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0" y="5987704"/>
            <a:ext cx="1463111" cy="40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70536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350520"/>
            <a:ext cx="10933611" cy="356616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/>
            </a:r>
            <a:br>
              <a:rPr lang="en-US" sz="6600" b="1" dirty="0" smtClean="0">
                <a:solidFill>
                  <a:schemeClr val="tx1"/>
                </a:solidFill>
              </a:rPr>
            </a:br>
            <a:r>
              <a:rPr lang="en-US" sz="6600" b="1" dirty="0" smtClean="0">
                <a:solidFill>
                  <a:schemeClr val="tx1"/>
                </a:solidFill>
              </a:rPr>
              <a:t>Indian Health Service</a:t>
            </a:r>
            <a:br>
              <a:rPr lang="en-US" sz="6600" b="1" dirty="0" smtClean="0">
                <a:solidFill>
                  <a:schemeClr val="tx1"/>
                </a:solidFill>
              </a:rPr>
            </a:br>
            <a:r>
              <a:rPr lang="en-US" sz="6600" b="1" dirty="0" smtClean="0">
                <a:solidFill>
                  <a:schemeClr val="tx1"/>
                </a:solidFill>
              </a:rPr>
              <a:t>Office </a:t>
            </a:r>
            <a:r>
              <a:rPr lang="en-US" sz="6600" b="1" dirty="0">
                <a:solidFill>
                  <a:schemeClr val="tx1"/>
                </a:solidFill>
              </a:rPr>
              <a:t>of Tribal </a:t>
            </a:r>
            <a:r>
              <a:rPr lang="en-US" sz="6600" b="1" dirty="0" smtClean="0">
                <a:solidFill>
                  <a:schemeClr val="tx1"/>
                </a:solidFill>
              </a:rPr>
              <a:t>Self-Governance</a:t>
            </a:r>
            <a:br>
              <a:rPr lang="en-US" sz="6600" b="1" dirty="0" smtClean="0">
                <a:solidFill>
                  <a:schemeClr val="tx1"/>
                </a:solidFill>
              </a:rPr>
            </a:br>
            <a:r>
              <a:rPr lang="en-US" sz="6600" b="1" dirty="0" smtClean="0">
                <a:solidFill>
                  <a:schemeClr val="accent1"/>
                </a:solidFill>
              </a:rPr>
              <a:t>Update</a:t>
            </a:r>
            <a:endParaRPr lang="en-US" sz="66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30220"/>
            <a:ext cx="10058400" cy="19070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September 30, 2019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Tribal Self-Governance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Advisory Committee Meeting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Jennifer Cooper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Director, Office of Tribal Self-Governance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478" y="4479115"/>
            <a:ext cx="1750176" cy="1740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075" y="4467367"/>
            <a:ext cx="1842403" cy="17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IHS Tribal Self-Governance Program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Snapshot for Fiscal Year 2019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49851770"/>
              </p:ext>
            </p:extLst>
          </p:nvPr>
        </p:nvGraphicFramePr>
        <p:xfrm>
          <a:off x="1096963" y="2063750"/>
          <a:ext cx="10193337" cy="405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3286" y="6445668"/>
            <a:ext cx="10809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 2: Quality, Obj. 2.2: Provide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care to better meet the health care needs of AI/AN communities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3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Self-Governance Planning and Negotiation Cooperative Agreement Funding Notice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2076450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dirty="0"/>
              <a:t>Posted Date: August 13 </a:t>
            </a:r>
            <a:endParaRPr lang="en-US" sz="4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 </a:t>
            </a:r>
            <a:r>
              <a:rPr lang="en-US" sz="4000" dirty="0" smtClean="0"/>
              <a:t>Planning: 5 awards of $120,000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 Negotiation: 5 awards of $48,000 </a:t>
            </a:r>
          </a:p>
          <a:p>
            <a:pPr marL="0" indent="0">
              <a:buNone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 Close Date: October 23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 </a:t>
            </a:r>
            <a:r>
              <a:rPr lang="en-US" sz="4000" dirty="0" smtClean="0"/>
              <a:t>Earliest Anticipated Start Date: November 22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09022" y="6438900"/>
            <a:ext cx="10809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 1.3</a:t>
            </a:r>
            <a:r>
              <a:rPr lang="en-US" sz="1600" i="1" dirty="0" smtClean="0">
                <a:solidFill>
                  <a:prstClr val="white"/>
                </a:solidFill>
                <a:latin typeface="Calibri" panose="020F0502020204030204"/>
              </a:rPr>
              <a:t>: Increase access to quality health care services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7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723900"/>
            <a:ext cx="11125200" cy="101346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Improving and Supporting Negotiations and Negotiators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301052"/>
              </p:ext>
            </p:extLst>
          </p:nvPr>
        </p:nvGraphicFramePr>
        <p:xfrm>
          <a:off x="-558800" y="1498600"/>
          <a:ext cx="12979400" cy="5281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7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3718"/>
          </a:xfrm>
        </p:spPr>
        <p:txBody>
          <a:bodyPr>
            <a:normAutofit/>
          </a:bodyPr>
          <a:lstStyle/>
          <a:p>
            <a:r>
              <a:rPr lang="en-US" b="1" dirty="0"/>
              <a:t>Top OTSG Priorities for </a:t>
            </a:r>
            <a:r>
              <a:rPr lang="en-US" b="1" dirty="0" smtClean="0"/>
              <a:t>FY 20 – Quarter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5796"/>
          </a:xfrm>
        </p:spPr>
        <p:txBody>
          <a:bodyPr>
            <a:normAutofit fontScale="25000" lnSpcReduction="20000"/>
          </a:bodyPr>
          <a:lstStyle/>
          <a:p>
            <a:pPr marL="0" lvl="1" indent="0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8000" i="1" dirty="0"/>
              <a:t> Goal </a:t>
            </a:r>
            <a:r>
              <a:rPr lang="en-US" sz="8000" i="1" dirty="0" smtClean="0"/>
              <a:t>3: </a:t>
            </a:r>
            <a:r>
              <a:rPr lang="en-US" sz="8000" i="1" dirty="0"/>
              <a:t>Objective </a:t>
            </a:r>
            <a:r>
              <a:rPr lang="en-US" sz="8000" i="1" dirty="0" smtClean="0"/>
              <a:t>3.2: Secure &amp; effectively manage the assets and resources </a:t>
            </a:r>
            <a:endParaRPr lang="en-US" sz="8000" i="1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4400" b="1" dirty="0" smtClean="0"/>
              <a:t>Processing Title V payments ASAP</a:t>
            </a:r>
            <a:endParaRPr lang="en-US" sz="14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8000" i="1" dirty="0" smtClean="0"/>
              <a:t>Goal 1: Objective 1.1: Recruit, develop, and retain a dedicated, competent, and caring workforce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4400" dirty="0" smtClean="0"/>
              <a:t> </a:t>
            </a:r>
            <a:r>
              <a:rPr lang="en-US" sz="14400" b="1" dirty="0" smtClean="0"/>
              <a:t>Recruit </a:t>
            </a:r>
            <a:r>
              <a:rPr lang="en-US" sz="14400" b="1" dirty="0"/>
              <a:t>and fill OTSG </a:t>
            </a:r>
            <a:r>
              <a:rPr lang="en-US" sz="14400" b="1" dirty="0" smtClean="0"/>
              <a:t>vacancies</a:t>
            </a:r>
            <a:endParaRPr lang="en-US" sz="14400" b="1" dirty="0"/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0400" dirty="0" smtClean="0"/>
              <a:t>Vice: 2 Financial Analysts, </a:t>
            </a:r>
            <a:r>
              <a:rPr lang="en-US" sz="10400" b="1" dirty="0"/>
              <a:t>2</a:t>
            </a:r>
            <a:r>
              <a:rPr lang="en-US" sz="10400" b="1" dirty="0" smtClean="0"/>
              <a:t> </a:t>
            </a:r>
            <a:r>
              <a:rPr lang="en-US" sz="10400" dirty="0" smtClean="0"/>
              <a:t>Staff Assistants</a:t>
            </a:r>
            <a:endParaRPr lang="en-US" sz="3200" dirty="0" smtClean="0"/>
          </a:p>
          <a:p>
            <a:pPr marL="0" lvl="2" indent="0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8000" i="1" dirty="0" smtClean="0"/>
              <a:t>Goal </a:t>
            </a:r>
            <a:r>
              <a:rPr lang="en-US" sz="8000" i="1" dirty="0"/>
              <a:t>3</a:t>
            </a:r>
            <a:r>
              <a:rPr lang="en-US" sz="8000" i="1" dirty="0" smtClean="0"/>
              <a:t>: </a:t>
            </a:r>
            <a:r>
              <a:rPr lang="en-US" sz="8000" i="1" dirty="0"/>
              <a:t>Objective </a:t>
            </a:r>
            <a:r>
              <a:rPr lang="en-US" sz="8000" i="1" dirty="0" smtClean="0"/>
              <a:t>3.1: Improve communication within the organization with Tribes, Urban </a:t>
            </a:r>
            <a:r>
              <a:rPr lang="en-US" sz="8000" i="1" dirty="0"/>
              <a:t>I</a:t>
            </a:r>
            <a:r>
              <a:rPr lang="en-US" sz="8000" i="1" dirty="0" smtClean="0"/>
              <a:t>ndian </a:t>
            </a:r>
            <a:r>
              <a:rPr lang="en-US" sz="8000" i="1" dirty="0"/>
              <a:t>O</a:t>
            </a:r>
            <a:r>
              <a:rPr lang="en-US" sz="8000" i="1" dirty="0" smtClean="0"/>
              <a:t>rganizations, and other stakeholders, and with the general public. </a:t>
            </a:r>
            <a:endParaRPr lang="en-US" sz="8000" i="1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0400" b="1" dirty="0" smtClean="0"/>
              <a:t> </a:t>
            </a:r>
            <a:r>
              <a:rPr lang="en-US" sz="14400" b="1" dirty="0"/>
              <a:t>Finalize the Self-Governance Reports to Congress FY 16-18 for Tribal consultation</a:t>
            </a:r>
          </a:p>
        </p:txBody>
      </p:sp>
    </p:spTree>
    <p:extLst>
      <p:ext uri="{BB962C8B-B14F-4D97-AF65-F5344CB8AC3E}">
        <p14:creationId xmlns:p14="http://schemas.microsoft.com/office/powerpoint/2010/main" val="31398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623" y="1021692"/>
            <a:ext cx="2503577" cy="24901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&amp; Thank you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097280" y="4792721"/>
            <a:ext cx="10058400" cy="1143000"/>
          </a:xfrm>
        </p:spPr>
        <p:txBody>
          <a:bodyPr/>
          <a:lstStyle/>
          <a:p>
            <a:pPr algn="ctr"/>
            <a:r>
              <a:rPr lang="en-US" u="sng" dirty="0"/>
              <a:t>Office of Tribal Self-Governance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301-443-7821   </a:t>
            </a:r>
            <a:r>
              <a:rPr lang="en-US" dirty="0" smtClean="0"/>
              <a:t>www.ihs.gov/selfgovernance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10.xml><?xml version="1.0" encoding="utf-8"?>
<a:theme xmlns:a="http://schemas.openxmlformats.org/drawingml/2006/main" name="7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11.xml><?xml version="1.0" encoding="utf-8"?>
<a:theme xmlns:a="http://schemas.openxmlformats.org/drawingml/2006/main" name="8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12.xml><?xml version="1.0" encoding="utf-8"?>
<a:theme xmlns:a="http://schemas.openxmlformats.org/drawingml/2006/main" name="9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13.xml><?xml version="1.0" encoding="utf-8"?>
<a:theme xmlns:a="http://schemas.openxmlformats.org/drawingml/2006/main" name="10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14.xml><?xml version="1.0" encoding="utf-8"?>
<a:theme xmlns:a="http://schemas.openxmlformats.org/drawingml/2006/main" name="11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Custom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6800" tIns="46800" rIns="468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6800" tIns="46800" rIns="468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066B2"/>
        </a:dk2>
        <a:lt2>
          <a:srgbClr val="009999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1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5.xml><?xml version="1.0" encoding="utf-8"?>
<a:theme xmlns:a="http://schemas.openxmlformats.org/drawingml/2006/main" name="2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6.xml><?xml version="1.0" encoding="utf-8"?>
<a:theme xmlns:a="http://schemas.openxmlformats.org/drawingml/2006/main" name="3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7.xml><?xml version="1.0" encoding="utf-8"?>
<a:theme xmlns:a="http://schemas.openxmlformats.org/drawingml/2006/main" name="4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8.xml><?xml version="1.0" encoding="utf-8"?>
<a:theme xmlns:a="http://schemas.openxmlformats.org/drawingml/2006/main" name="5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9.xml><?xml version="1.0" encoding="utf-8"?>
<a:theme xmlns:a="http://schemas.openxmlformats.org/drawingml/2006/main" name="6_BHW-PPT-template_16.9_Revised032917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243</Words>
  <Application>Microsoft Office PowerPoint</Application>
  <PresentationFormat>Widescreen</PresentationFormat>
  <Paragraphs>37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6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Wingdings 2</vt:lpstr>
      <vt:lpstr>Retrospect</vt:lpstr>
      <vt:lpstr>blank</vt:lpstr>
      <vt:lpstr>BHW-PPT-template_16.9_Revised032917</vt:lpstr>
      <vt:lpstr>1_BHW-PPT-template_16.9_Revised032917</vt:lpstr>
      <vt:lpstr>2_BHW-PPT-template_16.9_Revised032917</vt:lpstr>
      <vt:lpstr>3_BHW-PPT-template_16.9_Revised032917</vt:lpstr>
      <vt:lpstr>4_BHW-PPT-template_16.9_Revised032917</vt:lpstr>
      <vt:lpstr>5_BHW-PPT-template_16.9_Revised032917</vt:lpstr>
      <vt:lpstr>6_BHW-PPT-template_16.9_Revised032917</vt:lpstr>
      <vt:lpstr>7_BHW-PPT-template_16.9_Revised032917</vt:lpstr>
      <vt:lpstr>8_BHW-PPT-template_16.9_Revised032917</vt:lpstr>
      <vt:lpstr>9_BHW-PPT-template_16.9_Revised032917</vt:lpstr>
      <vt:lpstr>10_BHW-PPT-template_16.9_Revised032917</vt:lpstr>
      <vt:lpstr>11_BHW-PPT-template_16.9_Revised032917</vt:lpstr>
      <vt:lpstr> Indian Health Service Office of Tribal Self-Governance Update</vt:lpstr>
      <vt:lpstr>IHS Tribal Self-Governance Program  Snapshot for Fiscal Year 2019</vt:lpstr>
      <vt:lpstr>Self-Governance Planning and Negotiation Cooperative Agreement Funding Notice</vt:lpstr>
      <vt:lpstr>Improving and Supporting Negotiations and Negotiators</vt:lpstr>
      <vt:lpstr>Top OTSG Priorities for FY 20 – Quarter 1</vt:lpstr>
      <vt:lpstr>Questions          &amp;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2019-07-15T15:54:46Z</dcterms:created>
  <dcterms:modified xsi:type="dcterms:W3CDTF">2019-09-30T16:32:00Z</dcterms:modified>
</cp:coreProperties>
</file>