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bookmarkIdSeed="2">
  <p:sldMasterIdLst>
    <p:sldMasterId id="2147483648" r:id="rId1"/>
  </p:sldMasterIdLst>
  <p:notesMasterIdLst>
    <p:notesMasterId r:id="rId7"/>
  </p:notesMasterIdLst>
  <p:handoutMasterIdLst>
    <p:handoutMasterId r:id="rId8"/>
  </p:handoutMasterIdLst>
  <p:sldIdLst>
    <p:sldId id="256" r:id="rId2"/>
    <p:sldId id="481" r:id="rId3"/>
    <p:sldId id="556" r:id="rId4"/>
    <p:sldId id="557" r:id="rId5"/>
    <p:sldId id="484" r:id="rId6"/>
  </p:sldIdLst>
  <p:sldSz cx="9144000" cy="6858000" type="screen4x3"/>
  <p:notesSz cx="7010400" cy="9236075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912" autoAdjust="0"/>
    <p:restoredTop sz="93238" autoAdjust="0"/>
  </p:normalViewPr>
  <p:slideViewPr>
    <p:cSldViewPr>
      <p:cViewPr varScale="1">
        <p:scale>
          <a:sx n="61" d="100"/>
          <a:sy n="61" d="100"/>
        </p:scale>
        <p:origin x="924" y="6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-22752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40" d="100"/>
        <a:sy n="4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7232D30-2026-448E-83BE-53AE07C228A0}" type="datetimeFigureOut">
              <a:rPr lang="en-US" smtClean="0"/>
              <a:pPr/>
              <a:t>11/27/2019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772669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772669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40B54E42-B201-43D7-A0B9-A2561897B516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3877297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1E9D93AE-EB59-4C04-81BE-24823D581A30}" type="datetimeFigureOut">
              <a:rPr lang="en-US" smtClean="0"/>
              <a:pPr/>
              <a:t>11/27/2019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95388" y="692150"/>
            <a:ext cx="4619625" cy="34639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387136"/>
            <a:ext cx="5608320" cy="4156234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772669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772669"/>
            <a:ext cx="3037840" cy="461804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C7A3431-68FF-493E-9FCC-39941D0FF2E6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42814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7A3431-68FF-493E-9FCC-39941D0FF2E6}" type="slidenum">
              <a:rPr lang="en-US" smtClean="0"/>
              <a:pPr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409093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7A3431-68FF-493E-9FCC-39941D0FF2E6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38260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7A3431-68FF-493E-9FCC-39941D0FF2E6}" type="slidenum">
              <a:rPr lang="en-US" smtClean="0"/>
              <a:pPr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84733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7A3431-68FF-493E-9FCC-39941D0FF2E6}" type="slidenum">
              <a:rPr lang="en-US" smtClean="0"/>
              <a:pPr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592334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7A3431-68FF-493E-9FCC-39941D0FF2E6}" type="slidenum">
              <a:rPr lang="en-US" smtClean="0"/>
              <a:pPr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682351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8CE3E2-2309-4A98-8F2B-DB1E1CD06019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5A39D-5BCC-4B2E-BF3D-828CB4310BDD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C2CAA-C8D0-4C68-96C5-B3833103C3FE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4455F8-4D54-4D57-9492-A5FD3F82B671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F68DC9-AB0C-4DAF-A800-EC04147D88B2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7808CD-FC4F-4A27-87AC-FCEF6D6100D0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F65A1F-1BB4-4180-8515-BF3FC871F22A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E3194FE-D758-4B3E-81D3-2A01E108A3C5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D08101-AD2B-49DD-8E6C-EB4DEBED5298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FD3217-AE8B-40ED-A722-F9382EB885A4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63B268-5C29-4881-A638-9AB1E99FCFD4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521F519-7732-463B-95B4-1CA13DC39C0A}" type="datetime1">
              <a:rPr lang="en-US" smtClean="0"/>
              <a:t>11/27/2019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1AFDF4E-827F-427A-878E-6542E865605E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057400"/>
            <a:ext cx="7772400" cy="2209800"/>
          </a:xfrm>
        </p:spPr>
        <p:txBody>
          <a:bodyPr>
            <a:normAutofit/>
          </a:bodyPr>
          <a:lstStyle/>
          <a:p>
            <a:br>
              <a:rPr lang="en-US" b="1" dirty="0">
                <a:solidFill>
                  <a:schemeClr val="accent1">
                    <a:lumMod val="75000"/>
                  </a:schemeClr>
                </a:solidFill>
              </a:rPr>
            </a:br>
            <a:endParaRPr lang="en-US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762000" y="2590800"/>
            <a:ext cx="7848600" cy="3810000"/>
          </a:xfrm>
        </p:spPr>
        <p:txBody>
          <a:bodyPr>
            <a:normAutofit fontScale="85000" lnSpcReduction="20000"/>
          </a:bodyPr>
          <a:lstStyle/>
          <a:p>
            <a:endParaRPr lang="en-US" sz="2200" b="1" dirty="0"/>
          </a:p>
          <a:p>
            <a:endParaRPr lang="en-US" sz="3800" b="1" dirty="0"/>
          </a:p>
          <a:p>
            <a:r>
              <a:rPr lang="en-US" sz="3800" b="1" dirty="0"/>
              <a:t>Tribal Legislative Priorities on Medicaid</a:t>
            </a:r>
          </a:p>
          <a:p>
            <a:endParaRPr lang="en-US" sz="2900" b="1" dirty="0"/>
          </a:p>
          <a:p>
            <a:r>
              <a:rPr lang="en-US" sz="2500" b="1" dirty="0"/>
              <a:t>Presentation to TSGAC</a:t>
            </a:r>
            <a:endParaRPr lang="en-US" sz="2400" b="1" dirty="0"/>
          </a:p>
          <a:p>
            <a:r>
              <a:rPr lang="en-US" sz="2100" dirty="0"/>
              <a:t>November 27, 2019</a:t>
            </a:r>
          </a:p>
          <a:p>
            <a:r>
              <a:rPr lang="en-US" sz="1500" dirty="0"/>
              <a:t> </a:t>
            </a:r>
          </a:p>
          <a:p>
            <a:endParaRPr lang="en-US" sz="2900" dirty="0"/>
          </a:p>
          <a:p>
            <a:r>
              <a:rPr lang="en-US" sz="1800" dirty="0"/>
              <a:t>Presented by Doneg McDonough, Technical Advisor</a:t>
            </a:r>
          </a:p>
          <a:p>
            <a:r>
              <a:rPr lang="en-US" sz="1800" dirty="0"/>
              <a:t>Tribal Self-Governance Advisory Committee</a:t>
            </a:r>
          </a:p>
          <a:p>
            <a:r>
              <a:rPr lang="en-US" sz="1800" dirty="0"/>
              <a:t>TribalSelfGov.org;  DonegMcD@outlook.com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8518" y="152400"/>
            <a:ext cx="7852082" cy="213360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Autofit/>
          </a:bodyPr>
          <a:lstStyle/>
          <a:p>
            <a:r>
              <a:rPr lang="en-US" sz="2800" b="1" dirty="0">
                <a:solidFill>
                  <a:schemeClr val="accent1">
                    <a:lumMod val="75000"/>
                  </a:schemeClr>
                </a:solidFill>
              </a:rPr>
              <a:t>Aim and Approach of Initiative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143000"/>
            <a:ext cx="7924800" cy="5119914"/>
          </a:xfrm>
        </p:spPr>
        <p:txBody>
          <a:bodyPr>
            <a:normAutofit/>
          </a:bodyPr>
          <a:lstStyle/>
          <a:p>
            <a:pPr marL="0" indent="0">
              <a:spcAft>
                <a:spcPts val="400"/>
              </a:spcAft>
              <a:buNone/>
            </a:pPr>
            <a:r>
              <a:rPr lang="en-US" sz="1600" u="sng" dirty="0"/>
              <a:t>Aim</a:t>
            </a:r>
            <a:r>
              <a:rPr lang="en-US" sz="1600" dirty="0"/>
              <a:t>:</a:t>
            </a:r>
          </a:p>
          <a:p>
            <a:pPr>
              <a:spcAft>
                <a:spcPts val="400"/>
              </a:spcAft>
            </a:pPr>
            <a:r>
              <a:rPr lang="en-US" sz="1600" dirty="0"/>
              <a:t>The aim of this initiative is to </a:t>
            </a:r>
            <a:r>
              <a:rPr lang="en-US" sz="1600" i="1" dirty="0">
                <a:solidFill>
                  <a:srgbClr val="FF0000"/>
                </a:solidFill>
              </a:rPr>
              <a:t>fix gaps in access to high-quality health care services </a:t>
            </a:r>
            <a:r>
              <a:rPr lang="en-US" sz="1600" dirty="0"/>
              <a:t>under Medicaid for low- and moderate-income American Indians and Alaska Natives (AI/ANs) across all states.</a:t>
            </a:r>
          </a:p>
          <a:p>
            <a:pPr marL="0" indent="0">
              <a:spcAft>
                <a:spcPts val="400"/>
              </a:spcAft>
              <a:buNone/>
            </a:pPr>
            <a:r>
              <a:rPr lang="en-US" sz="1600" u="sng" dirty="0"/>
              <a:t>Approach</a:t>
            </a:r>
            <a:r>
              <a:rPr lang="en-US" sz="1600" dirty="0"/>
              <a:t>:</a:t>
            </a:r>
          </a:p>
          <a:p>
            <a:pPr>
              <a:spcAft>
                <a:spcPts val="400"/>
              </a:spcAft>
            </a:pPr>
            <a:r>
              <a:rPr lang="en-US" sz="1600" dirty="0"/>
              <a:t>Do no harm.</a:t>
            </a:r>
          </a:p>
          <a:p>
            <a:pPr>
              <a:spcAft>
                <a:spcPts val="400"/>
              </a:spcAft>
            </a:pPr>
            <a:r>
              <a:rPr lang="en-US" sz="1600" dirty="0"/>
              <a:t>Build on existing administrative infrastructure.</a:t>
            </a:r>
          </a:p>
          <a:p>
            <a:pPr lvl="1">
              <a:spcAft>
                <a:spcPts val="400"/>
              </a:spcAft>
            </a:pPr>
            <a:r>
              <a:rPr lang="en-US" sz="1600" dirty="0"/>
              <a:t>Indian health care providers (IHCPs) are defined in federal regulations.</a:t>
            </a:r>
          </a:p>
          <a:p>
            <a:pPr lvl="1">
              <a:spcAft>
                <a:spcPts val="400"/>
              </a:spcAft>
            </a:pPr>
            <a:r>
              <a:rPr lang="en-US" sz="1600" dirty="0"/>
              <a:t>Most services to AI/ANs by IHCPs are currently supported with 100% federal funding.</a:t>
            </a:r>
          </a:p>
          <a:p>
            <a:pPr>
              <a:spcAft>
                <a:spcPts val="400"/>
              </a:spcAft>
            </a:pPr>
            <a:r>
              <a:rPr lang="en-US" sz="1600" dirty="0"/>
              <a:t>Establish new authorities as either “requirements” or “options” based on assessment of: (a) ability to achieve policy goal and (b) ability to enact legislation.</a:t>
            </a:r>
          </a:p>
          <a:p>
            <a:pPr>
              <a:spcAft>
                <a:spcPts val="400"/>
              </a:spcAft>
            </a:pPr>
            <a:r>
              <a:rPr lang="en-US" sz="1600" dirty="0"/>
              <a:t>Have legislative package ready to capitalize on potential opportunities to advance the legislation that might emerge in Congress.</a:t>
            </a:r>
          </a:p>
        </p:txBody>
      </p:sp>
      <p:sp>
        <p:nvSpPr>
          <p:cNvPr id="7" name="Rectangle 4"/>
          <p:cNvSpPr>
            <a:spLocks noChangeArrowheads="1"/>
          </p:cNvSpPr>
          <p:nvPr/>
        </p:nvSpPr>
        <p:spPr bwMode="auto">
          <a:xfrm>
            <a:off x="609600" y="5814536"/>
            <a:ext cx="6934200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r>
              <a:rPr lang="en-US" sz="1400" dirty="0">
                <a:latin typeface="Calibri" pitchFamily="34" charset="0"/>
              </a:rPr>
              <a:t>   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67600" y="5744028"/>
            <a:ext cx="990600" cy="1037772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32E50EF-D6A6-46E3-BCC6-99169D9463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4212083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Autofit/>
          </a:bodyPr>
          <a:lstStyle/>
          <a:p>
            <a:r>
              <a:rPr lang="en-US" sz="2800" b="1" dirty="0">
                <a:solidFill>
                  <a:schemeClr val="accent1">
                    <a:lumMod val="75000"/>
                  </a:schemeClr>
                </a:solidFill>
              </a:rPr>
              <a:t>Elements of Legislative Proposal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143000"/>
            <a:ext cx="7924800" cy="5119914"/>
          </a:xfrm>
        </p:spPr>
        <p:txBody>
          <a:bodyPr>
            <a:normAutofit fontScale="55000" lnSpcReduction="20000"/>
          </a:bodyPr>
          <a:lstStyle/>
          <a:p>
            <a:pPr>
              <a:spcAft>
                <a:spcPts val="800"/>
              </a:spcAft>
              <a:buFont typeface="Wingdings" panose="05000000000000000000" pitchFamily="2" charset="2"/>
              <a:buChar char="§"/>
            </a:pPr>
            <a:r>
              <a:rPr lang="en-US" sz="2900" u="sng" dirty="0"/>
              <a:t>Working Title</a:t>
            </a:r>
            <a:r>
              <a:rPr lang="en-US" sz="2900" dirty="0"/>
              <a:t>: “Equal Access to Medicaid for All American Indians and Alaska Natives Act”</a:t>
            </a:r>
          </a:p>
          <a:p>
            <a:pPr>
              <a:spcAft>
                <a:spcPts val="800"/>
              </a:spcAft>
              <a:buFont typeface="Wingdings" panose="05000000000000000000" pitchFamily="2" charset="2"/>
              <a:buChar char="§"/>
            </a:pPr>
            <a:r>
              <a:rPr lang="en-US" sz="2900" u="sng" dirty="0"/>
              <a:t>Lead Legislative Provisions</a:t>
            </a:r>
            <a:r>
              <a:rPr lang="en-US" sz="2900" dirty="0"/>
              <a:t>:</a:t>
            </a:r>
          </a:p>
          <a:p>
            <a:pPr marL="738188" lvl="1" indent="-338138">
              <a:spcAft>
                <a:spcPts val="800"/>
              </a:spcAft>
              <a:buFont typeface="+mj-lt"/>
              <a:buAutoNum type="arabicPeriod"/>
            </a:pPr>
            <a:r>
              <a:rPr lang="en-US" sz="2900" dirty="0"/>
              <a:t>Create an optional eligibility category under federal law authorizing states to extend Medicaid eligibility to all AI/ANs (i.e., IHS-eligible individuals) up to 138% of the federal poverty level (FPL).</a:t>
            </a:r>
          </a:p>
          <a:p>
            <a:pPr marL="738188" lvl="1" indent="-338138">
              <a:spcAft>
                <a:spcPts val="800"/>
              </a:spcAft>
              <a:buFont typeface="+mj-lt"/>
              <a:buAutoNum type="arabicPeriod"/>
            </a:pPr>
            <a:r>
              <a:rPr lang="en-US" sz="2900" dirty="0"/>
              <a:t>Authorize Indian Health Care Providers (IHCPs) in all states to receive Medicaid reimbursement for a federally-defined set of health care services—referred to as Qualified Indian Provider Services (QIPS)—when delivered to  AI/ANs.</a:t>
            </a:r>
          </a:p>
          <a:p>
            <a:pPr marL="738188" lvl="1" indent="-338138">
              <a:spcAft>
                <a:spcPts val="800"/>
              </a:spcAft>
              <a:buFont typeface="+mj-lt"/>
              <a:buAutoNum type="arabicPeriod"/>
            </a:pPr>
            <a:r>
              <a:rPr lang="en-US" sz="2900" dirty="0"/>
              <a:t>Extend full federal funding (through 100% FMAP) and the IHS encounter rate to Medicaid services furnished by </a:t>
            </a:r>
            <a:r>
              <a:rPr lang="en-US" sz="2900" i="1" dirty="0"/>
              <a:t>urban</a:t>
            </a:r>
            <a:r>
              <a:rPr lang="en-US" sz="2900" dirty="0"/>
              <a:t> Indian health programs to AI/ANs.</a:t>
            </a:r>
          </a:p>
          <a:p>
            <a:pPr>
              <a:spcAft>
                <a:spcPts val="800"/>
              </a:spcAft>
              <a:buFont typeface="Wingdings" panose="05000000000000000000" pitchFamily="2" charset="2"/>
              <a:buChar char="§"/>
            </a:pPr>
            <a:r>
              <a:rPr lang="en-US" sz="2900" u="sng" dirty="0"/>
              <a:t>Additional Legislative Provisions</a:t>
            </a:r>
            <a:r>
              <a:rPr lang="en-US" sz="2900" dirty="0"/>
              <a:t>:</a:t>
            </a:r>
          </a:p>
          <a:p>
            <a:pPr marL="738188" lvl="1" indent="-338138">
              <a:spcAft>
                <a:spcPts val="800"/>
              </a:spcAft>
              <a:buFont typeface="+mj-lt"/>
              <a:buAutoNum type="arabicPeriod" startAt="4"/>
            </a:pPr>
            <a:r>
              <a:rPr lang="en-US" sz="2900" dirty="0"/>
              <a:t>Clarify in federal law and regulations that state Medicaid programs are prohibited from over-riding (through waivers, etc.) Indian-specific provisions in federal Medicaid law.</a:t>
            </a:r>
          </a:p>
          <a:p>
            <a:pPr marL="738188" lvl="1" indent="-338138">
              <a:spcAft>
                <a:spcPts val="800"/>
              </a:spcAft>
              <a:buFont typeface="+mj-lt"/>
              <a:buAutoNum type="arabicPeriod" startAt="4"/>
            </a:pPr>
            <a:r>
              <a:rPr lang="en-US" sz="2900" dirty="0"/>
              <a:t>Address the “four walls” limitations on IHCP clinic services by removing        restriction that prohibits billing for services provided outside a clinic.</a:t>
            </a:r>
          </a:p>
        </p:txBody>
      </p:sp>
      <p:sp>
        <p:nvSpPr>
          <p:cNvPr id="7" name="Rectangle 4"/>
          <p:cNvSpPr>
            <a:spLocks noChangeArrowheads="1"/>
          </p:cNvSpPr>
          <p:nvPr/>
        </p:nvSpPr>
        <p:spPr bwMode="auto">
          <a:xfrm>
            <a:off x="609600" y="5814536"/>
            <a:ext cx="6934200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r>
              <a:rPr lang="en-US" sz="1400" dirty="0">
                <a:latin typeface="Calibri" pitchFamily="34" charset="0"/>
              </a:rPr>
              <a:t>   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67600" y="5744028"/>
            <a:ext cx="990600" cy="1037772"/>
          </a:xfrm>
          <a:prstGeom prst="rect">
            <a:avLst/>
          </a:prstGeom>
        </p:spPr>
      </p:pic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32E50EF-D6A6-46E3-BCC6-99169D9463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412312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Autofit/>
          </a:bodyPr>
          <a:lstStyle/>
          <a:p>
            <a:r>
              <a:rPr lang="en-US" sz="2800" b="1" dirty="0">
                <a:solidFill>
                  <a:schemeClr val="accent1">
                    <a:lumMod val="75000"/>
                  </a:schemeClr>
                </a:solidFill>
              </a:rPr>
              <a:t>Input from Recent Tribal Meetings and Discussions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077200" cy="5272314"/>
          </a:xfrm>
        </p:spPr>
        <p:txBody>
          <a:bodyPr>
            <a:normAutofit/>
          </a:bodyPr>
          <a:lstStyle/>
          <a:p>
            <a:pPr lvl="0">
              <a:spcAft>
                <a:spcPts val="800"/>
              </a:spcAft>
            </a:pPr>
            <a:r>
              <a:rPr lang="en-US" sz="1600" dirty="0"/>
              <a:t>Emphasize with external partners that goal of initiative is to advance access to </a:t>
            </a:r>
            <a:r>
              <a:rPr lang="en-US" sz="1600" i="1" dirty="0"/>
              <a:t>quality health care</a:t>
            </a:r>
            <a:r>
              <a:rPr lang="en-US" sz="1600" dirty="0"/>
              <a:t> through removing impediments. </a:t>
            </a:r>
          </a:p>
          <a:p>
            <a:pPr lvl="0">
              <a:spcAft>
                <a:spcPts val="800"/>
              </a:spcAft>
            </a:pPr>
            <a:r>
              <a:rPr lang="en-US" sz="1600" dirty="0"/>
              <a:t>Be surgical in legislative approach; don’t overload initiative with too many provisions.</a:t>
            </a:r>
          </a:p>
          <a:p>
            <a:pPr lvl="1">
              <a:spcAft>
                <a:spcPts val="800"/>
              </a:spcAft>
            </a:pPr>
            <a:r>
              <a:rPr lang="en-US" sz="1600" dirty="0"/>
              <a:t>Make ask straight-forward for Tribal leaders.</a:t>
            </a:r>
          </a:p>
          <a:p>
            <a:pPr lvl="1">
              <a:spcAft>
                <a:spcPts val="800"/>
              </a:spcAft>
            </a:pPr>
            <a:r>
              <a:rPr lang="en-US" sz="1600" dirty="0"/>
              <a:t>Make support of the Act clear choice for Members of Congress who express support for AI/ANs.</a:t>
            </a:r>
          </a:p>
          <a:p>
            <a:pPr lvl="1">
              <a:spcAft>
                <a:spcPts val="800"/>
              </a:spcAft>
            </a:pPr>
            <a:r>
              <a:rPr lang="en-US" sz="1600" dirty="0"/>
              <a:t>Create a list of secondary issues that might be included later in process.</a:t>
            </a:r>
          </a:p>
          <a:p>
            <a:pPr lvl="0">
              <a:spcAft>
                <a:spcPts val="800"/>
              </a:spcAft>
            </a:pPr>
            <a:r>
              <a:rPr lang="en-US" sz="1600" dirty="0"/>
              <a:t>Keep issues of concern to urban Indian health programs (UIHPs) in initiative.</a:t>
            </a:r>
          </a:p>
          <a:p>
            <a:pPr lvl="1">
              <a:spcAft>
                <a:spcPts val="800"/>
              </a:spcAft>
            </a:pPr>
            <a:r>
              <a:rPr lang="en-US" sz="1600" dirty="0"/>
              <a:t>Apply provisions available to other Indian health care provides to UIHPs:                 100% FMAP; access to IHS/OMB encounter rate.</a:t>
            </a:r>
          </a:p>
          <a:p>
            <a:pPr>
              <a:spcAft>
                <a:spcPts val="800"/>
              </a:spcAft>
            </a:pPr>
            <a:r>
              <a:rPr lang="en-US" sz="1600" dirty="0"/>
              <a:t>Ensure that legislative proposals on Medicaid do not conflict with Tribal efforts to strengthen recognition of Tribal Sovereignty. </a:t>
            </a:r>
          </a:p>
          <a:p>
            <a:pPr>
              <a:spcAft>
                <a:spcPts val="800"/>
              </a:spcAft>
            </a:pPr>
            <a:r>
              <a:rPr lang="en-US" sz="1600" dirty="0"/>
              <a:t>Be prepared </a:t>
            </a:r>
            <a:r>
              <a:rPr lang="en-US" sz="1600" i="1" dirty="0"/>
              <a:t>now</a:t>
            </a:r>
            <a:r>
              <a:rPr lang="en-US" sz="1600" dirty="0"/>
              <a:t> for opportunities that might emerge / be created to move legislative initiative.</a:t>
            </a:r>
          </a:p>
          <a:p>
            <a:pPr lvl="1">
              <a:spcAft>
                <a:spcPts val="800"/>
              </a:spcAft>
            </a:pPr>
            <a:r>
              <a:rPr lang="en-US" sz="1600" dirty="0"/>
              <a:t>Prepare legislative language.</a:t>
            </a:r>
          </a:p>
        </p:txBody>
      </p:sp>
      <p:sp>
        <p:nvSpPr>
          <p:cNvPr id="7" name="Rectangle 4"/>
          <p:cNvSpPr>
            <a:spLocks noChangeArrowheads="1"/>
          </p:cNvSpPr>
          <p:nvPr/>
        </p:nvSpPr>
        <p:spPr bwMode="auto">
          <a:xfrm>
            <a:off x="609600" y="5814536"/>
            <a:ext cx="6934200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r>
              <a:rPr lang="en-US" sz="1400" dirty="0">
                <a:latin typeface="Calibri" pitchFamily="34" charset="0"/>
              </a:rPr>
              <a:t>   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67600" y="5791200"/>
            <a:ext cx="990600" cy="1037772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BB65C6D-FCEB-41F3-B485-1B13F99746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866958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Autofit/>
          </a:bodyPr>
          <a:lstStyle/>
          <a:p>
            <a:r>
              <a:rPr lang="en-US" sz="2800" b="1" dirty="0">
                <a:solidFill>
                  <a:schemeClr val="accent1">
                    <a:lumMod val="75000"/>
                  </a:schemeClr>
                </a:solidFill>
              </a:rPr>
              <a:t>Next Steps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077200" cy="5272314"/>
          </a:xfrm>
        </p:spPr>
        <p:txBody>
          <a:bodyPr>
            <a:normAutofit/>
          </a:bodyPr>
          <a:lstStyle/>
          <a:p>
            <a:pPr lvl="0">
              <a:spcAft>
                <a:spcPts val="800"/>
              </a:spcAft>
            </a:pPr>
            <a:r>
              <a:rPr lang="en-US" sz="1700" dirty="0"/>
              <a:t>Continue to seek the input of Tribal leaders and Tribal representatives on content of legislative proposal.</a:t>
            </a:r>
          </a:p>
          <a:p>
            <a:pPr lvl="1">
              <a:spcAft>
                <a:spcPts val="800"/>
              </a:spcAft>
            </a:pPr>
            <a:r>
              <a:rPr lang="en-US" sz="1700" dirty="0"/>
              <a:t>Continue meetings of TSGAC work group to refine proposal.</a:t>
            </a:r>
          </a:p>
          <a:p>
            <a:pPr lvl="1">
              <a:spcAft>
                <a:spcPts val="800"/>
              </a:spcAft>
            </a:pPr>
            <a:r>
              <a:rPr lang="en-US" sz="1700" dirty="0"/>
              <a:t>Continue briefings for Tribal organizations. </a:t>
            </a:r>
          </a:p>
          <a:p>
            <a:pPr>
              <a:spcAft>
                <a:spcPts val="800"/>
              </a:spcAft>
            </a:pPr>
            <a:r>
              <a:rPr lang="en-US" sz="1700" dirty="0"/>
              <a:t>Continue to refine legislative language.</a:t>
            </a:r>
          </a:p>
          <a:p>
            <a:pPr>
              <a:spcAft>
                <a:spcPts val="800"/>
              </a:spcAft>
            </a:pPr>
            <a:r>
              <a:rPr lang="en-US" sz="1700" dirty="0"/>
              <a:t>Research potential “score” / cost estimate</a:t>
            </a:r>
          </a:p>
          <a:p>
            <a:pPr>
              <a:spcAft>
                <a:spcPts val="800"/>
              </a:spcAft>
            </a:pPr>
            <a:r>
              <a:rPr lang="en-US" sz="1700" dirty="0"/>
              <a:t>Prepare draft model resolution; seek resolutions in support of initiative from national and regional Tribal organizations, including:</a:t>
            </a:r>
          </a:p>
          <a:p>
            <a:pPr>
              <a:spcAft>
                <a:spcPts val="800"/>
              </a:spcAft>
            </a:pPr>
            <a:r>
              <a:rPr lang="en-US" sz="1700" dirty="0"/>
              <a:t>Seek input from external partners.</a:t>
            </a:r>
          </a:p>
        </p:txBody>
      </p:sp>
      <p:sp>
        <p:nvSpPr>
          <p:cNvPr id="7" name="Rectangle 4"/>
          <p:cNvSpPr>
            <a:spLocks noChangeArrowheads="1"/>
          </p:cNvSpPr>
          <p:nvPr/>
        </p:nvSpPr>
        <p:spPr bwMode="auto">
          <a:xfrm>
            <a:off x="609600" y="5814536"/>
            <a:ext cx="6934200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r>
              <a:rPr lang="en-US" sz="1400" dirty="0">
                <a:latin typeface="Calibri" pitchFamily="34" charset="0"/>
              </a:rPr>
              <a:t>   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67600" y="5791200"/>
            <a:ext cx="990600" cy="1037772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BB65C6D-FCEB-41F3-B485-1B13F99746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1AFDF4E-827F-427A-878E-6542E865605E}" type="slidenum">
              <a:rPr lang="en-US" smtClean="0"/>
              <a:pPr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825470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19428</TotalTime>
  <Words>608</Words>
  <Application>Microsoft Office PowerPoint</Application>
  <PresentationFormat>On-screen Show (4:3)</PresentationFormat>
  <Paragraphs>63</Paragraphs>
  <Slides>5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Calibri</vt:lpstr>
      <vt:lpstr>Wingdings</vt:lpstr>
      <vt:lpstr>Office Theme</vt:lpstr>
      <vt:lpstr> </vt:lpstr>
      <vt:lpstr>Aim and Approach of Initiative</vt:lpstr>
      <vt:lpstr>Elements of Legislative Proposal</vt:lpstr>
      <vt:lpstr>Input from Recent Tribal Meetings and Discussions</vt:lpstr>
      <vt:lpstr>Next Steps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Training for Enrollment Assisters in Tribal Health Facilities</dc:title>
  <dc:creator>Mim Dixon</dc:creator>
  <cp:lastModifiedBy>Doneg McDonough</cp:lastModifiedBy>
  <cp:revision>1849</cp:revision>
  <cp:lastPrinted>2019-07-15T10:19:42Z</cp:lastPrinted>
  <dcterms:created xsi:type="dcterms:W3CDTF">2013-11-02T12:53:17Z</dcterms:created>
  <dcterms:modified xsi:type="dcterms:W3CDTF">2019-11-27T15:04:52Z</dcterms:modified>
</cp:coreProperties>
</file>