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varScale="1">
        <p:scale>
          <a:sx n="103" d="100"/>
          <a:sy n="103" d="100"/>
        </p:scale>
        <p:origin x="824"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38100">
              <a:lnSpc>
                <a:spcPct val="100000"/>
              </a:lnSpc>
              <a:spcBef>
                <a:spcPts val="40"/>
              </a:spcBef>
            </a:pPr>
            <a:fld id="{81D60167-4931-47E6-BA6A-407CBD079E47}" type="slidenum">
              <a:rPr spc="-60" dirty="0"/>
              <a:t>‹#›</a:t>
            </a:fld>
            <a:endParaRPr spc="-6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1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38100">
              <a:lnSpc>
                <a:spcPct val="100000"/>
              </a:lnSpc>
              <a:spcBef>
                <a:spcPts val="40"/>
              </a:spcBef>
            </a:pPr>
            <a:fld id="{81D60167-4931-47E6-BA6A-407CBD079E47}" type="slidenum">
              <a:rPr spc="-60" dirty="0"/>
              <a:t>‹#›</a:t>
            </a:fld>
            <a:endParaRPr spc="-6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16" name="bk object 16"/>
          <p:cNvSpPr/>
          <p:nvPr/>
        </p:nvSpPr>
        <p:spPr>
          <a:xfrm>
            <a:off x="914400" y="5350257"/>
            <a:ext cx="7962265" cy="0"/>
          </a:xfrm>
          <a:custGeom>
            <a:avLst/>
            <a:gdLst/>
            <a:ahLst/>
            <a:cxnLst/>
            <a:rect l="l" t="t" r="r" b="b"/>
            <a:pathLst>
              <a:path w="7962265">
                <a:moveTo>
                  <a:pt x="0" y="0"/>
                </a:moveTo>
                <a:lnTo>
                  <a:pt x="7962052" y="0"/>
                </a:lnTo>
              </a:path>
            </a:pathLst>
          </a:custGeom>
          <a:ln w="85591">
            <a:solidFill>
              <a:srgbClr val="A4A4A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38100">
              <a:lnSpc>
                <a:spcPct val="100000"/>
              </a:lnSpc>
              <a:spcBef>
                <a:spcPts val="40"/>
              </a:spcBef>
            </a:pPr>
            <a:fld id="{81D60167-4931-47E6-BA6A-407CBD079E47}" type="slidenum">
              <a:rPr spc="-60" dirty="0"/>
              <a:t>‹#›</a:t>
            </a:fld>
            <a:endParaRPr spc="-6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38100">
              <a:lnSpc>
                <a:spcPct val="100000"/>
              </a:lnSpc>
              <a:spcBef>
                <a:spcPts val="40"/>
              </a:spcBef>
            </a:pPr>
            <a:fld id="{81D60167-4931-47E6-BA6A-407CBD079E47}" type="slidenum">
              <a:rPr spc="-60" dirty="0"/>
              <a:t>‹#›</a:t>
            </a:fld>
            <a:endParaRPr spc="-6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38100">
              <a:lnSpc>
                <a:spcPct val="100000"/>
              </a:lnSpc>
              <a:spcBef>
                <a:spcPts val="40"/>
              </a:spcBef>
            </a:pPr>
            <a:fld id="{81D60167-4931-47E6-BA6A-407CBD079E47}" type="slidenum">
              <a:rPr spc="-60" dirty="0"/>
              <a:t>‹#›</a:t>
            </a:fld>
            <a:endParaRPr spc="-6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886459"/>
            <a:ext cx="8255000" cy="1203960"/>
          </a:xfrm>
          <a:prstGeom prst="rect">
            <a:avLst/>
          </a:prstGeom>
        </p:spPr>
        <p:txBody>
          <a:bodyPr wrap="square" lIns="0" tIns="0" rIns="0" bIns="0">
            <a:spAutoFit/>
          </a:bodyPr>
          <a:lstStyle>
            <a:lvl1pPr>
              <a:defRPr sz="3300" b="1" i="0">
                <a:solidFill>
                  <a:schemeClr val="tx1"/>
                </a:solidFill>
                <a:latin typeface="Arial"/>
                <a:cs typeface="Arial"/>
              </a:defRPr>
            </a:lvl1pPr>
          </a:lstStyle>
          <a:p>
            <a:endParaRPr/>
          </a:p>
        </p:txBody>
      </p:sp>
      <p:sp>
        <p:nvSpPr>
          <p:cNvPr id="3" name="Holder 3"/>
          <p:cNvSpPr>
            <a:spLocks noGrp="1"/>
          </p:cNvSpPr>
          <p:nvPr>
            <p:ph type="body" idx="1"/>
          </p:nvPr>
        </p:nvSpPr>
        <p:spPr>
          <a:xfrm>
            <a:off x="1785651" y="1626412"/>
            <a:ext cx="6487096" cy="1851660"/>
          </a:xfrm>
          <a:prstGeom prst="rect">
            <a:avLst/>
          </a:prstGeom>
        </p:spPr>
        <p:txBody>
          <a:bodyPr wrap="square" lIns="0" tIns="0" rIns="0" bIns="0">
            <a:spAutoFit/>
          </a:bodyPr>
          <a:lstStyle>
            <a:lvl1pPr>
              <a:defRPr sz="11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a:t>
            </a:fld>
            <a:endParaRPr lang="en-US"/>
          </a:p>
        </p:txBody>
      </p:sp>
      <p:sp>
        <p:nvSpPr>
          <p:cNvPr id="6" name="Holder 6"/>
          <p:cNvSpPr>
            <a:spLocks noGrp="1"/>
          </p:cNvSpPr>
          <p:nvPr>
            <p:ph type="sldNum" sz="quarter" idx="7"/>
          </p:nvPr>
        </p:nvSpPr>
        <p:spPr>
          <a:xfrm>
            <a:off x="8950452" y="7117768"/>
            <a:ext cx="233045" cy="211454"/>
          </a:xfrm>
          <a:prstGeom prst="rect">
            <a:avLst/>
          </a:prstGeom>
        </p:spPr>
        <p:txBody>
          <a:bodyPr wrap="square" lIns="0" tIns="0" rIns="0" bIns="0">
            <a:spAutoFit/>
          </a:bodyPr>
          <a:lstStyle>
            <a:lvl1pPr>
              <a:defRPr sz="1200" b="0" i="0">
                <a:solidFill>
                  <a:schemeClr val="tx1"/>
                </a:solidFill>
                <a:latin typeface="Arial"/>
                <a:cs typeface="Arial"/>
              </a:defRPr>
            </a:lvl1pPr>
          </a:lstStyle>
          <a:p>
            <a:pPr marL="38100">
              <a:lnSpc>
                <a:spcPct val="100000"/>
              </a:lnSpc>
              <a:spcBef>
                <a:spcPts val="40"/>
              </a:spcBef>
            </a:pPr>
            <a:fld id="{81D60167-4931-47E6-BA6A-407CBD079E47}" type="slidenum">
              <a:rPr spc="-60" dirty="0"/>
              <a:t>‹#›</a:t>
            </a:fld>
            <a:endParaRPr spc="-6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fcc.gov/news-" TargetMode="External"/><Relationship Id="rId2" Type="http://schemas.openxmlformats.org/officeDocument/2006/relationships/hyperlink" Target="http://www.fcc.gov/document/25-ghz-tribal-window-procedures-pn"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fcc.gov/RuralTribalWindow"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mailto:RuralTribalWindow@fcc.gov"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mariel@muralne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8200" y="886459"/>
            <a:ext cx="8200390" cy="3542029"/>
          </a:xfrm>
          <a:prstGeom prst="rect">
            <a:avLst/>
          </a:prstGeom>
        </p:spPr>
        <p:txBody>
          <a:bodyPr vert="horz" wrap="square" lIns="0" tIns="25400" rIns="0" bIns="0" rtlCol="0">
            <a:spAutoFit/>
          </a:bodyPr>
          <a:lstStyle/>
          <a:p>
            <a:pPr marL="76200" marR="43180">
              <a:lnSpc>
                <a:spcPct val="95500"/>
              </a:lnSpc>
              <a:spcBef>
                <a:spcPts val="200"/>
              </a:spcBef>
            </a:pPr>
            <a:r>
              <a:rPr sz="2000" b="1" spc="-5" dirty="0">
                <a:latin typeface="Times New Roman"/>
                <a:cs typeface="Times New Roman"/>
              </a:rPr>
              <a:t>FEDERAL COMMUNICATIONS COMMISSION (FCC) – 2.5 GHZ  EDUCATIONAL BROADBAND SERVICE (EBS) – TRIBAL PRIORITY  WINDOW</a:t>
            </a:r>
            <a:endParaRPr sz="2000">
              <a:latin typeface="Times New Roman"/>
              <a:cs typeface="Times New Roman"/>
            </a:endParaRPr>
          </a:p>
          <a:p>
            <a:pPr>
              <a:lnSpc>
                <a:spcPct val="100000"/>
              </a:lnSpc>
              <a:spcBef>
                <a:spcPts val="20"/>
              </a:spcBef>
            </a:pPr>
            <a:endParaRPr sz="1900">
              <a:latin typeface="Times New Roman"/>
              <a:cs typeface="Times New Roman"/>
            </a:endParaRPr>
          </a:p>
          <a:p>
            <a:pPr marL="76200">
              <a:lnSpc>
                <a:spcPts val="2350"/>
              </a:lnSpc>
            </a:pPr>
            <a:r>
              <a:rPr sz="2000" b="1" spc="-5" dirty="0">
                <a:latin typeface="Times New Roman"/>
                <a:cs typeface="Times New Roman"/>
              </a:rPr>
              <a:t>WILL MICKLIN, 3</a:t>
            </a:r>
            <a:r>
              <a:rPr sz="1950" b="1" spc="-7" baseline="29914" dirty="0">
                <a:latin typeface="Times New Roman"/>
                <a:cs typeface="Times New Roman"/>
              </a:rPr>
              <a:t>RD </a:t>
            </a:r>
            <a:r>
              <a:rPr sz="2000" b="1" spc="-5" dirty="0">
                <a:latin typeface="Times New Roman"/>
                <a:cs typeface="Times New Roman"/>
              </a:rPr>
              <a:t>VICE</a:t>
            </a:r>
            <a:r>
              <a:rPr sz="2000" b="1" spc="-125" dirty="0">
                <a:latin typeface="Times New Roman"/>
                <a:cs typeface="Times New Roman"/>
              </a:rPr>
              <a:t> </a:t>
            </a:r>
            <a:r>
              <a:rPr sz="2000" b="1" spc="-5" dirty="0">
                <a:latin typeface="Times New Roman"/>
                <a:cs typeface="Times New Roman"/>
              </a:rPr>
              <a:t>PRESIDENT</a:t>
            </a:r>
            <a:endParaRPr sz="2000">
              <a:latin typeface="Times New Roman"/>
              <a:cs typeface="Times New Roman"/>
            </a:endParaRPr>
          </a:p>
          <a:p>
            <a:pPr marL="76200" marR="113664">
              <a:lnSpc>
                <a:spcPts val="2300"/>
              </a:lnSpc>
              <a:spcBef>
                <a:spcPts val="114"/>
              </a:spcBef>
            </a:pPr>
            <a:r>
              <a:rPr sz="2000" b="1" spc="-5" dirty="0">
                <a:latin typeface="Times New Roman"/>
                <a:cs typeface="Times New Roman"/>
              </a:rPr>
              <a:t>CENTRAL COUNCIL OF TLINGIT AND HAIDA INDIAN TRIBES OF  ALASKA</a:t>
            </a:r>
            <a:endParaRPr sz="2000">
              <a:latin typeface="Times New Roman"/>
              <a:cs typeface="Times New Roman"/>
            </a:endParaRPr>
          </a:p>
          <a:p>
            <a:pPr>
              <a:lnSpc>
                <a:spcPct val="100000"/>
              </a:lnSpc>
              <a:spcBef>
                <a:spcPts val="45"/>
              </a:spcBef>
            </a:pPr>
            <a:endParaRPr sz="1950">
              <a:latin typeface="Times New Roman"/>
              <a:cs typeface="Times New Roman"/>
            </a:endParaRPr>
          </a:p>
          <a:p>
            <a:pPr marL="76200" marR="605790">
              <a:lnSpc>
                <a:spcPts val="2300"/>
              </a:lnSpc>
            </a:pPr>
            <a:r>
              <a:rPr sz="2000" b="1" spc="-5" dirty="0">
                <a:latin typeface="Times New Roman"/>
                <a:cs typeface="Times New Roman"/>
              </a:rPr>
              <a:t>PRESENTATION </a:t>
            </a:r>
            <a:r>
              <a:rPr sz="2000" b="1" spc="-10" dirty="0">
                <a:latin typeface="Times New Roman"/>
                <a:cs typeface="Times New Roman"/>
              </a:rPr>
              <a:t>TO </a:t>
            </a:r>
            <a:r>
              <a:rPr sz="2000" b="1" spc="-5" dirty="0">
                <a:latin typeface="Times New Roman"/>
                <a:cs typeface="Times New Roman"/>
              </a:rPr>
              <a:t>TRIBAL SELF-GOVERNANCE ADVISORY  COMMITTEE</a:t>
            </a:r>
            <a:endParaRPr sz="2000">
              <a:latin typeface="Times New Roman"/>
              <a:cs typeface="Times New Roman"/>
            </a:endParaRPr>
          </a:p>
          <a:p>
            <a:pPr>
              <a:lnSpc>
                <a:spcPct val="100000"/>
              </a:lnSpc>
              <a:spcBef>
                <a:spcPts val="25"/>
              </a:spcBef>
            </a:pPr>
            <a:endParaRPr sz="1850">
              <a:latin typeface="Times New Roman"/>
              <a:cs typeface="Times New Roman"/>
            </a:endParaRPr>
          </a:p>
          <a:p>
            <a:pPr marL="76200">
              <a:lnSpc>
                <a:spcPct val="100000"/>
              </a:lnSpc>
            </a:pPr>
            <a:r>
              <a:rPr sz="2000" b="1" spc="-5" dirty="0">
                <a:latin typeface="Times New Roman"/>
                <a:cs typeface="Times New Roman"/>
              </a:rPr>
              <a:t>JANUARY</a:t>
            </a:r>
            <a:r>
              <a:rPr sz="2000" b="1" dirty="0">
                <a:latin typeface="Times New Roman"/>
                <a:cs typeface="Times New Roman"/>
              </a:rPr>
              <a:t> </a:t>
            </a:r>
            <a:r>
              <a:rPr sz="2000" b="1" spc="-5" dirty="0">
                <a:latin typeface="Times New Roman"/>
                <a:cs typeface="Times New Roman"/>
              </a:rPr>
              <a:t>2020</a:t>
            </a:r>
            <a:endParaRPr sz="2000">
              <a:latin typeface="Times New Roman"/>
              <a:cs typeface="Times New Roman"/>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a:t>
            </a:fld>
            <a:endParaRPr spc="-6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10</a:t>
            </a:fld>
            <a:endParaRPr spc="-60" dirty="0"/>
          </a:p>
        </p:txBody>
      </p:sp>
      <p:sp>
        <p:nvSpPr>
          <p:cNvPr id="2" name="object 2"/>
          <p:cNvSpPr txBox="1"/>
          <p:nvPr/>
        </p:nvSpPr>
        <p:spPr>
          <a:xfrm>
            <a:off x="901700" y="1179068"/>
            <a:ext cx="7913370" cy="1203960"/>
          </a:xfrm>
          <a:prstGeom prst="rect">
            <a:avLst/>
          </a:prstGeom>
        </p:spPr>
        <p:txBody>
          <a:bodyPr vert="horz" wrap="square" lIns="0" tIns="11430" rIns="0" bIns="0" rtlCol="0">
            <a:spAutoFit/>
          </a:bodyPr>
          <a:lstStyle/>
          <a:p>
            <a:pPr marL="12700">
              <a:lnSpc>
                <a:spcPts val="2340"/>
              </a:lnSpc>
              <a:spcBef>
                <a:spcPts val="90"/>
              </a:spcBef>
            </a:pPr>
            <a:r>
              <a:rPr sz="2000" b="1" spc="-5" dirty="0">
                <a:latin typeface="Times New Roman"/>
                <a:cs typeface="Times New Roman"/>
              </a:rPr>
              <a:t>Mapping Unassigned EBS</a:t>
            </a:r>
            <a:r>
              <a:rPr sz="2000" b="1" spc="5" dirty="0">
                <a:latin typeface="Times New Roman"/>
                <a:cs typeface="Times New Roman"/>
              </a:rPr>
              <a:t> </a:t>
            </a:r>
            <a:r>
              <a:rPr sz="2000" b="1" spc="-5" dirty="0">
                <a:latin typeface="Times New Roman"/>
                <a:cs typeface="Times New Roman"/>
              </a:rPr>
              <a:t>Spectrum</a:t>
            </a:r>
            <a:endParaRPr sz="2000">
              <a:latin typeface="Times New Roman"/>
              <a:cs typeface="Times New Roman"/>
            </a:endParaRPr>
          </a:p>
          <a:p>
            <a:pPr marL="12700" marR="5080">
              <a:lnSpc>
                <a:spcPts val="2300"/>
              </a:lnSpc>
              <a:spcBef>
                <a:spcPts val="100"/>
              </a:spcBef>
            </a:pPr>
            <a:r>
              <a:rPr sz="2000" spc="-5" dirty="0">
                <a:latin typeface="Times New Roman"/>
                <a:cs typeface="Times New Roman"/>
              </a:rPr>
              <a:t>The FCC Mapping Tool is available on the </a:t>
            </a:r>
            <a:r>
              <a:rPr sz="2000" b="1" spc="-5" dirty="0">
                <a:latin typeface="Times New Roman"/>
                <a:cs typeface="Times New Roman"/>
              </a:rPr>
              <a:t>FCC Tribal Priority Window </a:t>
            </a:r>
            <a:r>
              <a:rPr sz="2000" spc="-5" dirty="0">
                <a:latin typeface="Times New Roman"/>
                <a:cs typeface="Times New Roman"/>
              </a:rPr>
              <a:t>or  </a:t>
            </a:r>
            <a:r>
              <a:rPr sz="2000" b="1" spc="-5" dirty="0">
                <a:latin typeface="Times New Roman"/>
                <a:cs typeface="Times New Roman"/>
              </a:rPr>
              <a:t>MuralNet.org </a:t>
            </a:r>
            <a:r>
              <a:rPr sz="2000" spc="-5" dirty="0">
                <a:latin typeface="Times New Roman"/>
                <a:cs typeface="Times New Roman"/>
              </a:rPr>
              <a:t>websites as the database to map the geographic scope of the  unassigned EBS spectrum. MuralNet can help map the spectrum</a:t>
            </a:r>
            <a:r>
              <a:rPr sz="2000" spc="50" dirty="0">
                <a:latin typeface="Times New Roman"/>
                <a:cs typeface="Times New Roman"/>
              </a:rPr>
              <a:t> </a:t>
            </a:r>
            <a:r>
              <a:rPr sz="2000" spc="-5" dirty="0">
                <a:latin typeface="Times New Roman"/>
                <a:cs typeface="Times New Roman"/>
              </a:rPr>
              <a:t>profile.</a:t>
            </a:r>
            <a:endParaRPr sz="20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11</a:t>
            </a:fld>
            <a:endParaRPr spc="-60" dirty="0"/>
          </a:p>
        </p:txBody>
      </p:sp>
      <p:sp>
        <p:nvSpPr>
          <p:cNvPr id="2" name="object 2"/>
          <p:cNvSpPr txBox="1"/>
          <p:nvPr/>
        </p:nvSpPr>
        <p:spPr>
          <a:xfrm>
            <a:off x="901700" y="886459"/>
            <a:ext cx="8220075" cy="3834765"/>
          </a:xfrm>
          <a:prstGeom prst="rect">
            <a:avLst/>
          </a:prstGeom>
        </p:spPr>
        <p:txBody>
          <a:bodyPr vert="horz" wrap="square" lIns="0" tIns="24130" rIns="0" bIns="0" rtlCol="0">
            <a:spAutoFit/>
          </a:bodyPr>
          <a:lstStyle/>
          <a:p>
            <a:pPr marL="12700" marR="5080">
              <a:lnSpc>
                <a:spcPct val="95800"/>
              </a:lnSpc>
              <a:spcBef>
                <a:spcPts val="190"/>
              </a:spcBef>
              <a:tabLst>
                <a:tab pos="3794760" algn="l"/>
              </a:tabLst>
            </a:pPr>
            <a:r>
              <a:rPr sz="2000" b="1" spc="-5" dirty="0">
                <a:latin typeface="Times New Roman"/>
                <a:cs typeface="Times New Roman"/>
              </a:rPr>
              <a:t>2.5 GHz TRIBAL PRIORITY WINDOW APPLICATION PROCEDURES  </a:t>
            </a:r>
            <a:r>
              <a:rPr sz="2000" spc="-5" dirty="0">
                <a:latin typeface="Times New Roman"/>
                <a:cs typeface="Times New Roman"/>
              </a:rPr>
              <a:t>On Jan. 9, 2020, Today, the FCC Wireless Telecommunications Bureau released  a Public Notice providing detailed license application procedures and guidance  for the upcoming 2.5 GHz Rural Tribal Priority Window. This license  application window for Tribal entities will open at </a:t>
            </a:r>
            <a:r>
              <a:rPr sz="2000" b="1" u="heavy" spc="-5" dirty="0">
                <a:uFill>
                  <a:solidFill>
                    <a:srgbClr val="000000"/>
                  </a:solidFill>
                </a:uFill>
                <a:latin typeface="Times New Roman"/>
                <a:cs typeface="Times New Roman"/>
              </a:rPr>
              <a:t>9 </a:t>
            </a:r>
            <a:r>
              <a:rPr sz="2000" b="1" u="heavy" spc="-10" dirty="0">
                <a:uFill>
                  <a:solidFill>
                    <a:srgbClr val="000000"/>
                  </a:solidFill>
                </a:uFill>
                <a:latin typeface="Times New Roman"/>
                <a:cs typeface="Times New Roman"/>
              </a:rPr>
              <a:t>am </a:t>
            </a:r>
            <a:r>
              <a:rPr sz="2000" b="1" u="heavy" spc="-5" dirty="0">
                <a:uFill>
                  <a:solidFill>
                    <a:srgbClr val="000000"/>
                  </a:solidFill>
                </a:uFill>
                <a:latin typeface="Times New Roman"/>
                <a:cs typeface="Times New Roman"/>
              </a:rPr>
              <a:t>Eastern Time on  Monday, February 3, 2020</a:t>
            </a:r>
            <a:r>
              <a:rPr sz="2000" spc="-5" dirty="0">
                <a:latin typeface="Times New Roman"/>
                <a:cs typeface="Times New Roman"/>
              </a:rPr>
              <a:t>, and will close at </a:t>
            </a:r>
            <a:r>
              <a:rPr sz="2000" b="1" u="heavy" spc="-5" dirty="0">
                <a:uFill>
                  <a:solidFill>
                    <a:srgbClr val="000000"/>
                  </a:solidFill>
                </a:uFill>
                <a:latin typeface="Times New Roman"/>
                <a:cs typeface="Times New Roman"/>
              </a:rPr>
              <a:t>6 </a:t>
            </a:r>
            <a:r>
              <a:rPr sz="2000" b="1" u="heavy" spc="-10" dirty="0">
                <a:uFill>
                  <a:solidFill>
                    <a:srgbClr val="000000"/>
                  </a:solidFill>
                </a:uFill>
                <a:latin typeface="Times New Roman"/>
                <a:cs typeface="Times New Roman"/>
              </a:rPr>
              <a:t>pm </a:t>
            </a:r>
            <a:r>
              <a:rPr sz="2000" b="1" u="heavy" spc="-5" dirty="0">
                <a:uFill>
                  <a:solidFill>
                    <a:srgbClr val="000000"/>
                  </a:solidFill>
                </a:uFill>
                <a:latin typeface="Times New Roman"/>
                <a:cs typeface="Times New Roman"/>
              </a:rPr>
              <a:t>Eastern Daylight Saving  Time on Monday, August</a:t>
            </a:r>
            <a:r>
              <a:rPr sz="2000" b="1" u="heavy" spc="40" dirty="0">
                <a:uFill>
                  <a:solidFill>
                    <a:srgbClr val="000000"/>
                  </a:solidFill>
                </a:uFill>
                <a:latin typeface="Times New Roman"/>
                <a:cs typeface="Times New Roman"/>
              </a:rPr>
              <a:t> </a:t>
            </a:r>
            <a:r>
              <a:rPr sz="2000" b="1" u="heavy" spc="-5" dirty="0">
                <a:uFill>
                  <a:solidFill>
                    <a:srgbClr val="000000"/>
                  </a:solidFill>
                </a:uFill>
                <a:latin typeface="Times New Roman"/>
                <a:cs typeface="Times New Roman"/>
              </a:rPr>
              <a:t>3,</a:t>
            </a:r>
            <a:r>
              <a:rPr sz="2000" b="1" u="heavy" spc="5" dirty="0">
                <a:uFill>
                  <a:solidFill>
                    <a:srgbClr val="000000"/>
                  </a:solidFill>
                </a:uFill>
                <a:latin typeface="Times New Roman"/>
                <a:cs typeface="Times New Roman"/>
              </a:rPr>
              <a:t> </a:t>
            </a:r>
            <a:r>
              <a:rPr sz="2000" b="1" u="heavy" spc="-5" dirty="0">
                <a:uFill>
                  <a:solidFill>
                    <a:srgbClr val="000000"/>
                  </a:solidFill>
                </a:uFill>
                <a:latin typeface="Times New Roman"/>
                <a:cs typeface="Times New Roman"/>
              </a:rPr>
              <a:t>2020</a:t>
            </a:r>
            <a:r>
              <a:rPr sz="2000" spc="-5" dirty="0">
                <a:latin typeface="Times New Roman"/>
                <a:cs typeface="Times New Roman"/>
              </a:rPr>
              <a:t>.	Prospective applicants are strongly advised  to closely review the Public Notice, which is available at: </a:t>
            </a:r>
            <a:r>
              <a:rPr sz="2000" u="sng" spc="-5" dirty="0">
                <a:solidFill>
                  <a:srgbClr val="0563C1"/>
                </a:solidFill>
                <a:uFill>
                  <a:solidFill>
                    <a:srgbClr val="0563C1"/>
                  </a:solidFill>
                </a:uFill>
                <a:latin typeface="Times New Roman"/>
                <a:cs typeface="Times New Roman"/>
              </a:rPr>
              <a:t> https://</a:t>
            </a:r>
            <a:r>
              <a:rPr sz="2000" u="sng" spc="-5" dirty="0">
                <a:solidFill>
                  <a:srgbClr val="0563C1"/>
                </a:solidFill>
                <a:uFill>
                  <a:solidFill>
                    <a:srgbClr val="0563C1"/>
                  </a:solidFill>
                </a:uFill>
                <a:latin typeface="Times New Roman"/>
                <a:cs typeface="Times New Roman"/>
                <a:hlinkClick r:id="rId2"/>
              </a:rPr>
              <a:t>www.fcc.gov/document/25-ghz-tribal-window-procedures-pn</a:t>
            </a:r>
            <a:r>
              <a:rPr sz="2000" spc="-5" dirty="0">
                <a:latin typeface="Times New Roman"/>
                <a:cs typeface="Times New Roman"/>
                <a:hlinkClick r:id="rId2"/>
              </a:rPr>
              <a:t>.</a:t>
            </a:r>
            <a:endParaRPr sz="2000">
              <a:latin typeface="Times New Roman"/>
              <a:cs typeface="Times New Roman"/>
            </a:endParaRPr>
          </a:p>
          <a:p>
            <a:pPr>
              <a:lnSpc>
                <a:spcPct val="100000"/>
              </a:lnSpc>
              <a:spcBef>
                <a:spcPts val="10"/>
              </a:spcBef>
            </a:pPr>
            <a:endParaRPr sz="2050">
              <a:latin typeface="Times New Roman"/>
              <a:cs typeface="Times New Roman"/>
            </a:endParaRPr>
          </a:p>
          <a:p>
            <a:pPr marL="12700" marR="376555" algn="just">
              <a:lnSpc>
                <a:spcPts val="2300"/>
              </a:lnSpc>
            </a:pPr>
            <a:r>
              <a:rPr sz="2000" spc="-5" dirty="0">
                <a:latin typeface="Times New Roman"/>
                <a:cs typeface="Times New Roman"/>
              </a:rPr>
              <a:t>The livestream of the 2.5 GHz Rural Tribal Window Workshop held at FCC  Headquarters on January 14, 2020 is available at: </a:t>
            </a:r>
            <a:r>
              <a:rPr sz="2000" u="sng" spc="-5" dirty="0">
                <a:solidFill>
                  <a:srgbClr val="0563C1"/>
                </a:solidFill>
                <a:uFill>
                  <a:solidFill>
                    <a:srgbClr val="0563C1"/>
                  </a:solidFill>
                </a:uFill>
                <a:latin typeface="Times New Roman"/>
                <a:cs typeface="Times New Roman"/>
              </a:rPr>
              <a:t>https://</a:t>
            </a:r>
            <a:r>
              <a:rPr sz="2000" u="sng" spc="-5" dirty="0">
                <a:solidFill>
                  <a:srgbClr val="0563C1"/>
                </a:solidFill>
                <a:uFill>
                  <a:solidFill>
                    <a:srgbClr val="0563C1"/>
                  </a:solidFill>
                </a:uFill>
                <a:latin typeface="Times New Roman"/>
                <a:cs typeface="Times New Roman"/>
                <a:hlinkClick r:id="rId3"/>
              </a:rPr>
              <a:t>www.fcc.gov/news- </a:t>
            </a:r>
            <a:r>
              <a:rPr sz="2000" spc="-5" dirty="0">
                <a:solidFill>
                  <a:srgbClr val="0563C1"/>
                </a:solidFill>
                <a:latin typeface="Times New Roman"/>
                <a:cs typeface="Times New Roman"/>
              </a:rPr>
              <a:t> </a:t>
            </a:r>
            <a:r>
              <a:rPr sz="2000" u="sng" spc="-5" dirty="0">
                <a:solidFill>
                  <a:srgbClr val="0563C1"/>
                </a:solidFill>
                <a:uFill>
                  <a:solidFill>
                    <a:srgbClr val="0563C1"/>
                  </a:solidFill>
                </a:uFill>
                <a:latin typeface="Times New Roman"/>
                <a:cs typeface="Times New Roman"/>
              </a:rPr>
              <a:t>events/events/2020/01/25-ghz-rural-tribal-window-workshop</a:t>
            </a:r>
            <a:r>
              <a:rPr sz="2000" spc="-5" dirty="0">
                <a:latin typeface="Times New Roman"/>
                <a:cs typeface="Times New Roman"/>
              </a:rPr>
              <a:t>.</a:t>
            </a:r>
            <a:endParaRPr sz="20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12</a:t>
            </a:fld>
            <a:endParaRPr spc="-60" dirty="0"/>
          </a:p>
        </p:txBody>
      </p:sp>
      <p:sp>
        <p:nvSpPr>
          <p:cNvPr id="2" name="object 2"/>
          <p:cNvSpPr txBox="1"/>
          <p:nvPr/>
        </p:nvSpPr>
        <p:spPr>
          <a:xfrm>
            <a:off x="901700" y="886459"/>
            <a:ext cx="8158480" cy="529463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FCC</a:t>
            </a:r>
            <a:r>
              <a:rPr sz="2000" b="1" dirty="0">
                <a:latin typeface="Times New Roman"/>
                <a:cs typeface="Times New Roman"/>
              </a:rPr>
              <a:t> </a:t>
            </a:r>
            <a:r>
              <a:rPr sz="2000" b="1" spc="-5" dirty="0">
                <a:latin typeface="Times New Roman"/>
                <a:cs typeface="Times New Roman"/>
              </a:rPr>
              <a:t>Assistance</a:t>
            </a:r>
            <a:endParaRPr sz="2000">
              <a:latin typeface="Times New Roman"/>
              <a:cs typeface="Times New Roman"/>
            </a:endParaRPr>
          </a:p>
          <a:p>
            <a:pPr marL="12700" marR="149860">
              <a:lnSpc>
                <a:spcPct val="95500"/>
              </a:lnSpc>
              <a:spcBef>
                <a:spcPts val="60"/>
              </a:spcBef>
            </a:pPr>
            <a:r>
              <a:rPr sz="2000" spc="-5" dirty="0">
                <a:latin typeface="Times New Roman"/>
                <a:cs typeface="Times New Roman"/>
              </a:rPr>
              <a:t>The Wireless Telecommunications Bureau is available to assist prospective  applicants interested in applying for eligible 2.5 GHz spectrum licenses during  the Rural Tribal Priority Window</a:t>
            </a:r>
            <a:r>
              <a:rPr sz="2000" spc="30" dirty="0">
                <a:latin typeface="Times New Roman"/>
                <a:cs typeface="Times New Roman"/>
              </a:rPr>
              <a:t> </a:t>
            </a:r>
            <a:r>
              <a:rPr sz="2000" spc="-5" dirty="0">
                <a:latin typeface="Times New Roman"/>
                <a:cs typeface="Times New Roman"/>
              </a:rPr>
              <a:t>(</a:t>
            </a:r>
            <a:r>
              <a:rPr sz="2000" u="sng" spc="-5" dirty="0">
                <a:solidFill>
                  <a:srgbClr val="0563C1"/>
                </a:solidFill>
                <a:uFill>
                  <a:solidFill>
                    <a:srgbClr val="0563C1"/>
                  </a:solidFill>
                </a:uFill>
                <a:latin typeface="Times New Roman"/>
                <a:cs typeface="Times New Roman"/>
              </a:rPr>
              <a:t>RuralTribalWindow@fcc.gov</a:t>
            </a:r>
            <a:r>
              <a:rPr sz="2000" spc="-5" dirty="0">
                <a:latin typeface="Times New Roman"/>
                <a:cs typeface="Times New Roman"/>
              </a:rPr>
              <a:t>).</a:t>
            </a:r>
            <a:endParaRPr sz="2000">
              <a:latin typeface="Times New Roman"/>
              <a:cs typeface="Times New Roman"/>
            </a:endParaRPr>
          </a:p>
          <a:p>
            <a:pPr>
              <a:lnSpc>
                <a:spcPct val="100000"/>
              </a:lnSpc>
              <a:spcBef>
                <a:spcPts val="10"/>
              </a:spcBef>
            </a:pPr>
            <a:endParaRPr sz="2000">
              <a:latin typeface="Times New Roman"/>
              <a:cs typeface="Times New Roman"/>
            </a:endParaRPr>
          </a:p>
          <a:p>
            <a:pPr marL="12700" marR="5080">
              <a:lnSpc>
                <a:spcPct val="95800"/>
              </a:lnSpc>
            </a:pPr>
            <a:r>
              <a:rPr sz="2000" spc="-5" dirty="0">
                <a:latin typeface="Times New Roman"/>
                <a:cs typeface="Times New Roman"/>
              </a:rPr>
              <a:t>Please provide the following information in your inquiry: name and contact  information for the person making the inquiry; name of potential applicant,  nature of Tribal affiliation, Tribal land(s) for which the applicant is interested in  applying, whether they are a federally recognized Tribe or majority owned and  controlled entity, and complete contact information for the applicant, including,  at a minimum, the senior official of the</a:t>
            </a:r>
            <a:r>
              <a:rPr sz="2000" spc="30" dirty="0">
                <a:latin typeface="Times New Roman"/>
                <a:cs typeface="Times New Roman"/>
              </a:rPr>
              <a:t> </a:t>
            </a:r>
            <a:r>
              <a:rPr sz="2000" spc="-5" dirty="0">
                <a:latin typeface="Times New Roman"/>
                <a:cs typeface="Times New Roman"/>
              </a:rPr>
              <a:t>applicant.</a:t>
            </a:r>
            <a:endParaRPr sz="2000">
              <a:latin typeface="Times New Roman"/>
              <a:cs typeface="Times New Roman"/>
            </a:endParaRPr>
          </a:p>
          <a:p>
            <a:pPr>
              <a:lnSpc>
                <a:spcPct val="100000"/>
              </a:lnSpc>
              <a:spcBef>
                <a:spcPts val="10"/>
              </a:spcBef>
            </a:pPr>
            <a:endParaRPr sz="2000">
              <a:latin typeface="Times New Roman"/>
              <a:cs typeface="Times New Roman"/>
            </a:endParaRPr>
          </a:p>
          <a:p>
            <a:pPr marL="12700" marR="53340">
              <a:lnSpc>
                <a:spcPct val="95800"/>
              </a:lnSpc>
              <a:tabLst>
                <a:tab pos="5154295" algn="l"/>
              </a:tabLst>
            </a:pPr>
            <a:r>
              <a:rPr sz="2000" spc="-5" dirty="0">
                <a:latin typeface="Times New Roman"/>
                <a:cs typeface="Times New Roman"/>
              </a:rPr>
              <a:t>Alternatively, potential applicants may call Cecilia Sulhoff, Wireless  Telecommunications Bureau, at</a:t>
            </a:r>
            <a:r>
              <a:rPr sz="2000" spc="35" dirty="0">
                <a:latin typeface="Times New Roman"/>
                <a:cs typeface="Times New Roman"/>
              </a:rPr>
              <a:t> </a:t>
            </a:r>
            <a:r>
              <a:rPr sz="2000" spc="-5" dirty="0">
                <a:latin typeface="Times New Roman"/>
                <a:cs typeface="Times New Roman"/>
              </a:rPr>
              <a:t>(202)</a:t>
            </a:r>
            <a:r>
              <a:rPr sz="2000" spc="10" dirty="0">
                <a:latin typeface="Times New Roman"/>
                <a:cs typeface="Times New Roman"/>
              </a:rPr>
              <a:t> </a:t>
            </a:r>
            <a:r>
              <a:rPr sz="2000" spc="-5" dirty="0">
                <a:latin typeface="Times New Roman"/>
                <a:cs typeface="Times New Roman"/>
              </a:rPr>
              <a:t>418-0587.	During the Rural Tribal  Priority window, applicants will be able to call the ULS Licensing Support  Hotline for assistance at (877) 480-3201 (TTY: (717) 338-2824, ASL  Videophone: (844) 432-2275). The ULS Licensing Support Hotline is available  Monday through Friday, from 8:00 A.M. to 6:00 P.M. Eastern</a:t>
            </a:r>
            <a:r>
              <a:rPr sz="2000" spc="50" dirty="0">
                <a:latin typeface="Times New Roman"/>
                <a:cs typeface="Times New Roman"/>
              </a:rPr>
              <a:t> </a:t>
            </a:r>
            <a:r>
              <a:rPr sz="2000" dirty="0">
                <a:latin typeface="Times New Roman"/>
                <a:cs typeface="Times New Roman"/>
              </a:rPr>
              <a:t>Time.</a:t>
            </a:r>
            <a:endParaRPr sz="20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13</a:t>
            </a:fld>
            <a:endParaRPr spc="-60" dirty="0"/>
          </a:p>
        </p:txBody>
      </p:sp>
      <p:sp>
        <p:nvSpPr>
          <p:cNvPr id="2" name="object 2"/>
          <p:cNvSpPr txBox="1"/>
          <p:nvPr/>
        </p:nvSpPr>
        <p:spPr>
          <a:xfrm>
            <a:off x="901700" y="886459"/>
            <a:ext cx="8101965" cy="178943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FCC Tribal Priority Window</a:t>
            </a:r>
            <a:r>
              <a:rPr sz="2000" b="1" spc="10" dirty="0">
                <a:latin typeface="Times New Roman"/>
                <a:cs typeface="Times New Roman"/>
              </a:rPr>
              <a:t> </a:t>
            </a:r>
            <a:r>
              <a:rPr sz="2000" b="1" spc="-5" dirty="0">
                <a:latin typeface="Times New Roman"/>
                <a:cs typeface="Times New Roman"/>
              </a:rPr>
              <a:t>Webpage</a:t>
            </a:r>
            <a:endParaRPr sz="2000">
              <a:latin typeface="Times New Roman"/>
              <a:cs typeface="Times New Roman"/>
            </a:endParaRPr>
          </a:p>
          <a:p>
            <a:pPr marL="12700">
              <a:lnSpc>
                <a:spcPts val="2290"/>
              </a:lnSpc>
            </a:pPr>
            <a:r>
              <a:rPr sz="2000" spc="-5" dirty="0">
                <a:latin typeface="Times New Roman"/>
                <a:cs typeface="Times New Roman"/>
              </a:rPr>
              <a:t>Further information about the Rural Tribal Priority Window is</a:t>
            </a:r>
            <a:r>
              <a:rPr sz="2000" spc="50" dirty="0">
                <a:latin typeface="Times New Roman"/>
                <a:cs typeface="Times New Roman"/>
              </a:rPr>
              <a:t> </a:t>
            </a:r>
            <a:r>
              <a:rPr sz="2000" spc="-5" dirty="0">
                <a:latin typeface="Times New Roman"/>
                <a:cs typeface="Times New Roman"/>
              </a:rPr>
              <a:t>available</a:t>
            </a:r>
            <a:endParaRPr sz="2000">
              <a:latin typeface="Times New Roman"/>
              <a:cs typeface="Times New Roman"/>
            </a:endParaRPr>
          </a:p>
          <a:p>
            <a:pPr marL="12700" marR="5080">
              <a:lnSpc>
                <a:spcPts val="2300"/>
              </a:lnSpc>
              <a:spcBef>
                <a:spcPts val="100"/>
              </a:spcBef>
            </a:pPr>
            <a:r>
              <a:rPr sz="2000" spc="-5" dirty="0">
                <a:latin typeface="Times New Roman"/>
                <a:cs typeface="Times New Roman"/>
              </a:rPr>
              <a:t>at </a:t>
            </a:r>
            <a:r>
              <a:rPr sz="2000" u="sng" spc="-5" dirty="0">
                <a:solidFill>
                  <a:srgbClr val="0563C1"/>
                </a:solidFill>
                <a:uFill>
                  <a:solidFill>
                    <a:srgbClr val="0563C1"/>
                  </a:solidFill>
                </a:uFill>
                <a:latin typeface="Times New Roman"/>
                <a:cs typeface="Times New Roman"/>
                <a:hlinkClick r:id="rId2"/>
              </a:rPr>
              <a:t>http://www.fcc.gov/RuralTribalWindow</a:t>
            </a:r>
            <a:r>
              <a:rPr sz="2000" spc="-5" dirty="0">
                <a:latin typeface="Times New Roman"/>
                <a:cs typeface="Times New Roman"/>
                <a:hlinkClick r:id="rId2"/>
              </a:rPr>
              <a:t>, </a:t>
            </a:r>
            <a:r>
              <a:rPr sz="2000" spc="-5" dirty="0">
                <a:latin typeface="Times New Roman"/>
                <a:cs typeface="Times New Roman"/>
              </a:rPr>
              <a:t>including detailed background  information which Tribes can use to evaluate their eligibility, a mapping tool to  help Tribes better understand and prepare for taking advantage of the Window,  and dates and locations of any upcoming</a:t>
            </a:r>
            <a:r>
              <a:rPr sz="2000" spc="25" dirty="0">
                <a:latin typeface="Times New Roman"/>
                <a:cs typeface="Times New Roman"/>
              </a:rPr>
              <a:t> </a:t>
            </a:r>
            <a:r>
              <a:rPr sz="2000" spc="-5" dirty="0">
                <a:latin typeface="Times New Roman"/>
                <a:cs typeface="Times New Roman"/>
              </a:rPr>
              <a:t>workshops.</a:t>
            </a:r>
            <a:endParaRPr sz="20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14</a:t>
            </a:fld>
            <a:endParaRPr spc="-60" dirty="0"/>
          </a:p>
        </p:txBody>
      </p:sp>
      <p:sp>
        <p:nvSpPr>
          <p:cNvPr id="2" name="object 2"/>
          <p:cNvSpPr txBox="1"/>
          <p:nvPr/>
        </p:nvSpPr>
        <p:spPr>
          <a:xfrm>
            <a:off x="901700" y="886459"/>
            <a:ext cx="8244840" cy="470916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License Requirements</a:t>
            </a:r>
            <a:endParaRPr sz="2000">
              <a:latin typeface="Times New Roman"/>
              <a:cs typeface="Times New Roman"/>
            </a:endParaRPr>
          </a:p>
          <a:p>
            <a:pPr marL="12700" marR="28575">
              <a:lnSpc>
                <a:spcPct val="95500"/>
              </a:lnSpc>
              <a:spcBef>
                <a:spcPts val="60"/>
              </a:spcBef>
            </a:pPr>
            <a:r>
              <a:rPr sz="2000" spc="-5" dirty="0">
                <a:latin typeface="Times New Roman"/>
                <a:cs typeface="Times New Roman"/>
              </a:rPr>
              <a:t>Successful applicants in the Rural Tribal Window will receive a license from the  FCC to use their spectrum. This license comes with certain conditions and  requirements.</a:t>
            </a:r>
            <a:endParaRPr sz="2000">
              <a:latin typeface="Times New Roman"/>
              <a:cs typeface="Times New Roman"/>
            </a:endParaRPr>
          </a:p>
          <a:p>
            <a:pPr>
              <a:lnSpc>
                <a:spcPct val="100000"/>
              </a:lnSpc>
              <a:spcBef>
                <a:spcPts val="5"/>
              </a:spcBef>
            </a:pPr>
            <a:endParaRPr sz="2000">
              <a:latin typeface="Times New Roman"/>
              <a:cs typeface="Times New Roman"/>
            </a:endParaRPr>
          </a:p>
          <a:p>
            <a:pPr marL="12700" marR="5080">
              <a:lnSpc>
                <a:spcPct val="95900"/>
              </a:lnSpc>
              <a:tabLst>
                <a:tab pos="3411854" algn="l"/>
              </a:tabLst>
            </a:pPr>
            <a:r>
              <a:rPr sz="2000" b="1" spc="-5" dirty="0">
                <a:latin typeface="Times New Roman"/>
                <a:cs typeface="Times New Roman"/>
              </a:rPr>
              <a:t>First</a:t>
            </a:r>
            <a:r>
              <a:rPr sz="2000" spc="-5" dirty="0">
                <a:latin typeface="Times New Roman"/>
                <a:cs typeface="Times New Roman"/>
              </a:rPr>
              <a:t>, licensees must put their spectrum to use. Two years after the license is  granted, licensees must submit evidence that they are providing service coverage  to 50% of the population in their license area (the interim deadline). This means  that 50% of the population must be able to access the service if they choose; it  does not require a 50% adoption rate. Five years after the license is granted,  licensees must show that they are providing service coverage to 80% of the  population (the</a:t>
            </a:r>
            <a:r>
              <a:rPr sz="2000" spc="25" dirty="0">
                <a:latin typeface="Times New Roman"/>
                <a:cs typeface="Times New Roman"/>
              </a:rPr>
              <a:t> </a:t>
            </a:r>
            <a:r>
              <a:rPr sz="2000" spc="-5" dirty="0">
                <a:latin typeface="Times New Roman"/>
                <a:cs typeface="Times New Roman"/>
              </a:rPr>
              <a:t>final</a:t>
            </a:r>
            <a:r>
              <a:rPr sz="2000" spc="10" dirty="0">
                <a:latin typeface="Times New Roman"/>
                <a:cs typeface="Times New Roman"/>
              </a:rPr>
              <a:t> </a:t>
            </a:r>
            <a:r>
              <a:rPr sz="2000" spc="-5" dirty="0">
                <a:latin typeface="Times New Roman"/>
                <a:cs typeface="Times New Roman"/>
              </a:rPr>
              <a:t>deadline).*	Failure to meet the interim deadline will  advance the final deadline by one year, to four years after the license</a:t>
            </a:r>
            <a:r>
              <a:rPr sz="2000" spc="80" dirty="0">
                <a:latin typeface="Times New Roman"/>
                <a:cs typeface="Times New Roman"/>
              </a:rPr>
              <a:t> </a:t>
            </a:r>
            <a:r>
              <a:rPr sz="2000" spc="-5" dirty="0">
                <a:latin typeface="Times New Roman"/>
                <a:cs typeface="Times New Roman"/>
              </a:rPr>
              <a:t>grant.</a:t>
            </a:r>
            <a:endParaRPr sz="2000">
              <a:latin typeface="Times New Roman"/>
              <a:cs typeface="Times New Roman"/>
            </a:endParaRPr>
          </a:p>
          <a:p>
            <a:pPr marL="12700" marR="298450">
              <a:lnSpc>
                <a:spcPct val="95500"/>
              </a:lnSpc>
              <a:spcBef>
                <a:spcPts val="15"/>
              </a:spcBef>
            </a:pPr>
            <a:r>
              <a:rPr sz="2000" spc="-5" dirty="0">
                <a:latin typeface="Times New Roman"/>
                <a:cs typeface="Times New Roman"/>
              </a:rPr>
              <a:t>Failure to meet the final deadline will result in the license being automatically  cancelled. If the license is cancelled, the spectrum will revert to the overlay  license holder for the relevant</a:t>
            </a:r>
            <a:r>
              <a:rPr sz="2000" spc="15" dirty="0">
                <a:latin typeface="Times New Roman"/>
                <a:cs typeface="Times New Roman"/>
              </a:rPr>
              <a:t> </a:t>
            </a:r>
            <a:r>
              <a:rPr sz="2000" spc="-5" dirty="0">
                <a:latin typeface="Times New Roman"/>
                <a:cs typeface="Times New Roman"/>
              </a:rPr>
              <a:t>county.</a:t>
            </a:r>
            <a:endParaRPr sz="20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15</a:t>
            </a:fld>
            <a:endParaRPr spc="-60" dirty="0"/>
          </a:p>
        </p:txBody>
      </p:sp>
      <p:sp>
        <p:nvSpPr>
          <p:cNvPr id="2" name="object 2"/>
          <p:cNvSpPr txBox="1"/>
          <p:nvPr/>
        </p:nvSpPr>
        <p:spPr>
          <a:xfrm>
            <a:off x="901700" y="886459"/>
            <a:ext cx="8033384" cy="2374265"/>
          </a:xfrm>
          <a:prstGeom prst="rect">
            <a:avLst/>
          </a:prstGeom>
        </p:spPr>
        <p:txBody>
          <a:bodyPr vert="horz" wrap="square" lIns="0" tIns="24765" rIns="0" bIns="0" rtlCol="0">
            <a:spAutoFit/>
          </a:bodyPr>
          <a:lstStyle/>
          <a:p>
            <a:pPr marL="12700" marR="5080">
              <a:lnSpc>
                <a:spcPct val="95700"/>
              </a:lnSpc>
              <a:spcBef>
                <a:spcPts val="195"/>
              </a:spcBef>
            </a:pPr>
            <a:r>
              <a:rPr sz="2000" b="1" spc="-5" dirty="0">
                <a:latin typeface="Times New Roman"/>
                <a:cs typeface="Times New Roman"/>
              </a:rPr>
              <a:t>Second</a:t>
            </a:r>
            <a:r>
              <a:rPr sz="2000" spc="-5" dirty="0">
                <a:latin typeface="Times New Roman"/>
                <a:cs typeface="Times New Roman"/>
              </a:rPr>
              <a:t>, licensees may not sell or transfer their licenses until after the above  buildout requirement is met. However, licensees may lease their spectrum, and  the service provided by a lessee will be counted towards the buildout  requirement.</a:t>
            </a:r>
            <a:endParaRPr sz="2000">
              <a:latin typeface="Times New Roman"/>
              <a:cs typeface="Times New Roman"/>
            </a:endParaRPr>
          </a:p>
          <a:p>
            <a:pPr>
              <a:lnSpc>
                <a:spcPct val="100000"/>
              </a:lnSpc>
              <a:spcBef>
                <a:spcPts val="10"/>
              </a:spcBef>
            </a:pPr>
            <a:endParaRPr sz="2050">
              <a:latin typeface="Times New Roman"/>
              <a:cs typeface="Times New Roman"/>
            </a:endParaRPr>
          </a:p>
          <a:p>
            <a:pPr marL="12700" marR="104775" algn="just">
              <a:lnSpc>
                <a:spcPts val="2300"/>
              </a:lnSpc>
            </a:pPr>
            <a:r>
              <a:rPr sz="2000" spc="-5" dirty="0">
                <a:latin typeface="Times New Roman"/>
                <a:cs typeface="Times New Roman"/>
              </a:rPr>
              <a:t>At the </a:t>
            </a:r>
            <a:r>
              <a:rPr sz="2000" b="1" spc="-5" dirty="0">
                <a:latin typeface="Times New Roman"/>
                <a:cs typeface="Times New Roman"/>
              </a:rPr>
              <a:t>interim deadline</a:t>
            </a:r>
            <a:r>
              <a:rPr sz="2000" spc="-5" dirty="0">
                <a:latin typeface="Times New Roman"/>
                <a:cs typeface="Times New Roman"/>
              </a:rPr>
              <a:t>, a licensee building point-to-point links must operate  one link for each 50,000 people in the license area. At the </a:t>
            </a:r>
            <a:r>
              <a:rPr sz="2000" b="1" spc="-5" dirty="0">
                <a:latin typeface="Times New Roman"/>
                <a:cs typeface="Times New Roman"/>
              </a:rPr>
              <a:t>final deadline</a:t>
            </a:r>
            <a:r>
              <a:rPr sz="2000" spc="-5" dirty="0">
                <a:latin typeface="Times New Roman"/>
                <a:cs typeface="Times New Roman"/>
              </a:rPr>
              <a:t>, the  requirement is one operating link for each 25,000 people in the license</a:t>
            </a:r>
            <a:r>
              <a:rPr sz="2000" spc="85" dirty="0">
                <a:latin typeface="Times New Roman"/>
                <a:cs typeface="Times New Roman"/>
              </a:rPr>
              <a:t> </a:t>
            </a:r>
            <a:r>
              <a:rPr sz="2000" spc="-5" dirty="0">
                <a:latin typeface="Times New Roman"/>
                <a:cs typeface="Times New Roman"/>
              </a:rPr>
              <a:t>area.</a:t>
            </a:r>
            <a:endParaRPr sz="20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16</a:t>
            </a:fld>
            <a:endParaRPr spc="-60" dirty="0"/>
          </a:p>
        </p:txBody>
      </p:sp>
      <p:sp>
        <p:nvSpPr>
          <p:cNvPr id="2" name="object 2"/>
          <p:cNvSpPr txBox="1"/>
          <p:nvPr/>
        </p:nvSpPr>
        <p:spPr>
          <a:xfrm>
            <a:off x="901700" y="886459"/>
            <a:ext cx="8037830" cy="295656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MAPS</a:t>
            </a:r>
            <a:endParaRPr sz="2000">
              <a:latin typeface="Times New Roman"/>
              <a:cs typeface="Times New Roman"/>
            </a:endParaRPr>
          </a:p>
          <a:p>
            <a:pPr marL="12700" marR="89535">
              <a:lnSpc>
                <a:spcPct val="95500"/>
              </a:lnSpc>
              <a:spcBef>
                <a:spcPts val="60"/>
              </a:spcBef>
            </a:pPr>
            <a:r>
              <a:rPr sz="2000" spc="-5" dirty="0">
                <a:latin typeface="Times New Roman"/>
                <a:cs typeface="Times New Roman"/>
              </a:rPr>
              <a:t>To assist in determining if spectrum is available each tribal land area, maps of  each Eligible Rural Tribal Land have been created. These maps depict the  general availability of spectrum within the respective</a:t>
            </a:r>
            <a:r>
              <a:rPr sz="2000" spc="30" dirty="0">
                <a:latin typeface="Times New Roman"/>
                <a:cs typeface="Times New Roman"/>
              </a:rPr>
              <a:t> </a:t>
            </a:r>
            <a:r>
              <a:rPr sz="2000" spc="-5" dirty="0">
                <a:latin typeface="Times New Roman"/>
                <a:cs typeface="Times New Roman"/>
              </a:rPr>
              <a:t>area.</a:t>
            </a:r>
            <a:endParaRPr sz="2000">
              <a:latin typeface="Times New Roman"/>
              <a:cs typeface="Times New Roman"/>
            </a:endParaRPr>
          </a:p>
          <a:p>
            <a:pPr>
              <a:lnSpc>
                <a:spcPct val="100000"/>
              </a:lnSpc>
              <a:spcBef>
                <a:spcPts val="10"/>
              </a:spcBef>
            </a:pPr>
            <a:endParaRPr sz="2000">
              <a:latin typeface="Times New Roman"/>
              <a:cs typeface="Times New Roman"/>
            </a:endParaRPr>
          </a:p>
          <a:p>
            <a:pPr marL="12700" marR="5080">
              <a:lnSpc>
                <a:spcPct val="95800"/>
              </a:lnSpc>
            </a:pPr>
            <a:r>
              <a:rPr sz="2000" spc="-5" dirty="0">
                <a:latin typeface="Times New Roman"/>
                <a:cs typeface="Times New Roman"/>
              </a:rPr>
              <a:t>This mapping tool can be used by Tribal entities to help them assess whether  and to what extent there is unassigned 2.5GHz spectrum available over their  eligible Tribal lands. The mapping tool provides a high-level view of spectrum  availability and allows users to link to the FCC’s </a:t>
            </a:r>
            <a:r>
              <a:rPr sz="2000" u="sng" spc="-5" dirty="0">
                <a:solidFill>
                  <a:srgbClr val="0563C1"/>
                </a:solidFill>
                <a:uFill>
                  <a:solidFill>
                    <a:srgbClr val="0563C1"/>
                  </a:solidFill>
                </a:uFill>
                <a:latin typeface="Times New Roman"/>
                <a:cs typeface="Times New Roman"/>
              </a:rPr>
              <a:t>Universal Licensing System </a:t>
            </a:r>
            <a:r>
              <a:rPr sz="2000" spc="-5" dirty="0">
                <a:solidFill>
                  <a:srgbClr val="0563C1"/>
                </a:solidFill>
                <a:latin typeface="Times New Roman"/>
                <a:cs typeface="Times New Roman"/>
              </a:rPr>
              <a:t> </a:t>
            </a:r>
            <a:r>
              <a:rPr sz="2000" u="sng" spc="-5" dirty="0">
                <a:solidFill>
                  <a:srgbClr val="0563C1"/>
                </a:solidFill>
                <a:uFill>
                  <a:solidFill>
                    <a:srgbClr val="0563C1"/>
                  </a:solidFill>
                </a:uFill>
                <a:latin typeface="Times New Roman"/>
                <a:cs typeface="Times New Roman"/>
              </a:rPr>
              <a:t>(ULS</a:t>
            </a:r>
            <a:r>
              <a:rPr sz="2000" spc="-5" dirty="0">
                <a:latin typeface="Times New Roman"/>
                <a:cs typeface="Times New Roman"/>
              </a:rPr>
              <a:t>) to confirm the exact amount of eligible spectrum</a:t>
            </a:r>
            <a:r>
              <a:rPr sz="2000" spc="50" dirty="0">
                <a:latin typeface="Times New Roman"/>
                <a:cs typeface="Times New Roman"/>
              </a:rPr>
              <a:t> </a:t>
            </a:r>
            <a:r>
              <a:rPr sz="2000" spc="-5" dirty="0">
                <a:latin typeface="Times New Roman"/>
                <a:cs typeface="Times New Roman"/>
              </a:rPr>
              <a:t>available.</a:t>
            </a:r>
            <a:endParaRPr sz="20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17</a:t>
            </a:fld>
            <a:endParaRPr spc="-60" dirty="0"/>
          </a:p>
        </p:txBody>
      </p:sp>
      <p:sp>
        <p:nvSpPr>
          <p:cNvPr id="2" name="object 2"/>
          <p:cNvSpPr txBox="1"/>
          <p:nvPr/>
        </p:nvSpPr>
        <p:spPr>
          <a:xfrm>
            <a:off x="901700" y="886459"/>
            <a:ext cx="8128000" cy="3313429"/>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Band Plan for Tribal Window</a:t>
            </a:r>
            <a:r>
              <a:rPr sz="2000" b="1" spc="15" dirty="0">
                <a:latin typeface="Times New Roman"/>
                <a:cs typeface="Times New Roman"/>
              </a:rPr>
              <a:t> </a:t>
            </a:r>
            <a:r>
              <a:rPr sz="2000" b="1" spc="-5" dirty="0">
                <a:latin typeface="Times New Roman"/>
                <a:cs typeface="Times New Roman"/>
              </a:rPr>
              <a:t>Applicants</a:t>
            </a:r>
            <a:endParaRPr sz="2000">
              <a:latin typeface="Times New Roman"/>
              <a:cs typeface="Times New Roman"/>
            </a:endParaRPr>
          </a:p>
          <a:p>
            <a:pPr marL="12700">
              <a:lnSpc>
                <a:spcPts val="2350"/>
              </a:lnSpc>
            </a:pPr>
            <a:r>
              <a:rPr sz="2000" spc="-5" dirty="0">
                <a:latin typeface="Times New Roman"/>
                <a:cs typeface="Times New Roman"/>
              </a:rPr>
              <a:t>The 2.5 GHz Band Plan for both Tribal Window Applicants is as</a:t>
            </a:r>
            <a:r>
              <a:rPr sz="2000" spc="70" dirty="0">
                <a:latin typeface="Times New Roman"/>
                <a:cs typeface="Times New Roman"/>
              </a:rPr>
              <a:t> </a:t>
            </a:r>
            <a:r>
              <a:rPr sz="2000" spc="-5" dirty="0">
                <a:latin typeface="Times New Roman"/>
                <a:cs typeface="Times New Roman"/>
              </a:rPr>
              <a:t>follows:</a:t>
            </a:r>
            <a:endParaRPr sz="2000">
              <a:latin typeface="Times New Roman"/>
              <a:cs typeface="Times New Roman"/>
            </a:endParaRPr>
          </a:p>
          <a:p>
            <a:pPr marL="469900" indent="-228600">
              <a:lnSpc>
                <a:spcPts val="2350"/>
              </a:lnSpc>
              <a:spcBef>
                <a:spcPts val="1295"/>
              </a:spcBef>
              <a:buSzPct val="50000"/>
              <a:buFont typeface="Symbol"/>
              <a:buChar char="•"/>
              <a:tabLst>
                <a:tab pos="469265" algn="l"/>
                <a:tab pos="469900" algn="l"/>
              </a:tabLst>
            </a:pPr>
            <a:r>
              <a:rPr sz="2000" spc="-5" dirty="0">
                <a:latin typeface="Times New Roman"/>
                <a:cs typeface="Times New Roman"/>
              </a:rPr>
              <a:t>One channel of 49.5 MHz (New Channel</a:t>
            </a:r>
            <a:r>
              <a:rPr sz="2000" spc="30" dirty="0">
                <a:latin typeface="Times New Roman"/>
                <a:cs typeface="Times New Roman"/>
              </a:rPr>
              <a:t> </a:t>
            </a:r>
            <a:r>
              <a:rPr sz="2000" spc="-5" dirty="0">
                <a:latin typeface="Times New Roman"/>
                <a:cs typeface="Times New Roman"/>
              </a:rPr>
              <a:t>1);</a:t>
            </a:r>
            <a:endParaRPr sz="2000">
              <a:latin typeface="Times New Roman"/>
              <a:cs typeface="Times New Roman"/>
            </a:endParaRPr>
          </a:p>
          <a:p>
            <a:pPr marL="469900" indent="-228600">
              <a:lnSpc>
                <a:spcPts val="2290"/>
              </a:lnSpc>
              <a:buSzPct val="50000"/>
              <a:buFont typeface="Symbol"/>
              <a:buChar char="•"/>
              <a:tabLst>
                <a:tab pos="469265" algn="l"/>
                <a:tab pos="469900" algn="l"/>
              </a:tabLst>
            </a:pPr>
            <a:r>
              <a:rPr sz="2000" spc="-5" dirty="0">
                <a:latin typeface="Times New Roman"/>
                <a:cs typeface="Times New Roman"/>
              </a:rPr>
              <a:t>One channel of 50.5 MHz, adjacent to the above (New Channel</a:t>
            </a:r>
            <a:r>
              <a:rPr sz="2000" spc="50" dirty="0">
                <a:latin typeface="Times New Roman"/>
                <a:cs typeface="Times New Roman"/>
              </a:rPr>
              <a:t> </a:t>
            </a:r>
            <a:r>
              <a:rPr sz="2000" spc="-5" dirty="0">
                <a:latin typeface="Times New Roman"/>
                <a:cs typeface="Times New Roman"/>
              </a:rPr>
              <a:t>2);</a:t>
            </a:r>
            <a:endParaRPr sz="2000">
              <a:latin typeface="Times New Roman"/>
              <a:cs typeface="Times New Roman"/>
            </a:endParaRPr>
          </a:p>
          <a:p>
            <a:pPr marL="469900" marR="513715" indent="-228600">
              <a:lnSpc>
                <a:spcPts val="2300"/>
              </a:lnSpc>
              <a:spcBef>
                <a:spcPts val="100"/>
              </a:spcBef>
              <a:buSzPct val="50000"/>
              <a:buFont typeface="Symbol"/>
              <a:buChar char="•"/>
              <a:tabLst>
                <a:tab pos="469265" algn="l"/>
                <a:tab pos="469900" algn="l"/>
              </a:tabLst>
            </a:pPr>
            <a:r>
              <a:rPr sz="2000" spc="-5" dirty="0">
                <a:latin typeface="Times New Roman"/>
                <a:cs typeface="Times New Roman"/>
              </a:rPr>
              <a:t>One channel of 17.5 MHz, not adjacent to the first two channels (New  Channel 3).</a:t>
            </a:r>
            <a:endParaRPr sz="2000">
              <a:latin typeface="Times New Roman"/>
              <a:cs typeface="Times New Roman"/>
            </a:endParaRPr>
          </a:p>
          <a:p>
            <a:pPr marL="12700" marR="5080">
              <a:lnSpc>
                <a:spcPts val="2300"/>
              </a:lnSpc>
              <a:spcBef>
                <a:spcPts val="1400"/>
              </a:spcBef>
            </a:pPr>
            <a:r>
              <a:rPr sz="2000" spc="-5" dirty="0">
                <a:latin typeface="Times New Roman"/>
                <a:cs typeface="Times New Roman"/>
              </a:rPr>
              <a:t>Tribal Applicants may apply for one, two, or all three of these channels, as long  as some part of each channel for which they apply is available over the  requested license area on their Rural Tribal Land. In the figure below, this band  plan is labeled below the</a:t>
            </a:r>
            <a:r>
              <a:rPr sz="2000" spc="20" dirty="0">
                <a:latin typeface="Times New Roman"/>
                <a:cs typeface="Times New Roman"/>
              </a:rPr>
              <a:t> </a:t>
            </a:r>
            <a:r>
              <a:rPr sz="2000" spc="-5" dirty="0">
                <a:latin typeface="Times New Roman"/>
                <a:cs typeface="Times New Roman"/>
              </a:rPr>
              <a:t>diagram.</a:t>
            </a:r>
            <a:endParaRPr sz="20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914400"/>
            <a:ext cx="7435703" cy="323405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18</a:t>
            </a:fld>
            <a:endParaRPr spc="-6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19</a:t>
            </a:fld>
            <a:endParaRPr spc="-60" dirty="0"/>
          </a:p>
        </p:txBody>
      </p:sp>
      <p:sp>
        <p:nvSpPr>
          <p:cNvPr id="2" name="object 2"/>
          <p:cNvSpPr txBox="1"/>
          <p:nvPr/>
        </p:nvSpPr>
        <p:spPr>
          <a:xfrm>
            <a:off x="901700" y="720648"/>
            <a:ext cx="8246109" cy="4826000"/>
          </a:xfrm>
          <a:prstGeom prst="rect">
            <a:avLst/>
          </a:prstGeom>
        </p:spPr>
        <p:txBody>
          <a:bodyPr vert="horz" wrap="square" lIns="0" tIns="177165" rIns="0" bIns="0" rtlCol="0">
            <a:spAutoFit/>
          </a:bodyPr>
          <a:lstStyle/>
          <a:p>
            <a:pPr marL="12700">
              <a:lnSpc>
                <a:spcPct val="100000"/>
              </a:lnSpc>
              <a:spcBef>
                <a:spcPts val="1395"/>
              </a:spcBef>
            </a:pPr>
            <a:r>
              <a:rPr sz="2000" b="1" spc="-5" dirty="0">
                <a:latin typeface="Times New Roman"/>
                <a:cs typeface="Times New Roman"/>
              </a:rPr>
              <a:t>Legacy Band Plan for</a:t>
            </a:r>
            <a:r>
              <a:rPr sz="2000" b="1" spc="10" dirty="0">
                <a:latin typeface="Times New Roman"/>
                <a:cs typeface="Times New Roman"/>
              </a:rPr>
              <a:t> </a:t>
            </a:r>
            <a:r>
              <a:rPr sz="2000" b="1" spc="-5" dirty="0">
                <a:latin typeface="Times New Roman"/>
                <a:cs typeface="Times New Roman"/>
              </a:rPr>
              <a:t>Incumbents</a:t>
            </a:r>
            <a:endParaRPr sz="2000">
              <a:latin typeface="Times New Roman"/>
              <a:cs typeface="Times New Roman"/>
            </a:endParaRPr>
          </a:p>
          <a:p>
            <a:pPr marL="12700" marR="5080">
              <a:lnSpc>
                <a:spcPts val="2300"/>
              </a:lnSpc>
              <a:spcBef>
                <a:spcPts val="1455"/>
              </a:spcBef>
            </a:pPr>
            <a:r>
              <a:rPr sz="2000" spc="-5" dirty="0">
                <a:latin typeface="Times New Roman"/>
                <a:cs typeface="Times New Roman"/>
              </a:rPr>
              <a:t>Prospective Rural Tribal Window Applicants should be aware that incumbent  licenses follow a different band plan. The legacy band plan is divided into five  channel groups: the </a:t>
            </a:r>
            <a:r>
              <a:rPr sz="2000" spc="-10" dirty="0">
                <a:latin typeface="Times New Roman"/>
                <a:cs typeface="Times New Roman"/>
              </a:rPr>
              <a:t>A </a:t>
            </a:r>
            <a:r>
              <a:rPr sz="2000" spc="-5" dirty="0">
                <a:latin typeface="Times New Roman"/>
                <a:cs typeface="Times New Roman"/>
              </a:rPr>
              <a:t>Group, the </a:t>
            </a:r>
            <a:r>
              <a:rPr sz="2000" spc="-10" dirty="0">
                <a:latin typeface="Times New Roman"/>
                <a:cs typeface="Times New Roman"/>
              </a:rPr>
              <a:t>B </a:t>
            </a:r>
            <a:r>
              <a:rPr sz="2000" spc="-5" dirty="0">
                <a:latin typeface="Times New Roman"/>
                <a:cs typeface="Times New Roman"/>
              </a:rPr>
              <a:t>Group, the </a:t>
            </a:r>
            <a:r>
              <a:rPr sz="2000" spc="-10" dirty="0">
                <a:latin typeface="Times New Roman"/>
                <a:cs typeface="Times New Roman"/>
              </a:rPr>
              <a:t>C </a:t>
            </a:r>
            <a:r>
              <a:rPr sz="2000" spc="-5" dirty="0">
                <a:latin typeface="Times New Roman"/>
                <a:cs typeface="Times New Roman"/>
              </a:rPr>
              <a:t>Group, the </a:t>
            </a:r>
            <a:r>
              <a:rPr sz="2000" spc="-10" dirty="0">
                <a:latin typeface="Times New Roman"/>
                <a:cs typeface="Times New Roman"/>
              </a:rPr>
              <a:t>D </a:t>
            </a:r>
            <a:r>
              <a:rPr sz="2000" spc="-5" dirty="0">
                <a:latin typeface="Times New Roman"/>
                <a:cs typeface="Times New Roman"/>
              </a:rPr>
              <a:t>Group, and the </a:t>
            </a:r>
            <a:r>
              <a:rPr sz="2000" spc="-10" dirty="0">
                <a:latin typeface="Times New Roman"/>
                <a:cs typeface="Times New Roman"/>
              </a:rPr>
              <a:t>G  </a:t>
            </a:r>
            <a:r>
              <a:rPr sz="2000" spc="-5" dirty="0">
                <a:latin typeface="Times New Roman"/>
                <a:cs typeface="Times New Roman"/>
              </a:rPr>
              <a:t>Group.</a:t>
            </a:r>
            <a:endParaRPr sz="2000">
              <a:latin typeface="Times New Roman"/>
              <a:cs typeface="Times New Roman"/>
            </a:endParaRPr>
          </a:p>
          <a:p>
            <a:pPr marL="12700" marR="8255">
              <a:lnSpc>
                <a:spcPct val="95700"/>
              </a:lnSpc>
              <a:spcBef>
                <a:spcPts val="1355"/>
              </a:spcBef>
            </a:pPr>
            <a:r>
              <a:rPr sz="2000" spc="-5" dirty="0">
                <a:latin typeface="Times New Roman"/>
                <a:cs typeface="Times New Roman"/>
              </a:rPr>
              <a:t>The differences between the legacy band plan and the new band plan mean that  in some areas, channels may be only partially available. For example, if an  incumbent licensee in a Tribal area holds only the </a:t>
            </a:r>
            <a:r>
              <a:rPr sz="2000" spc="-10" dirty="0">
                <a:latin typeface="Times New Roman"/>
                <a:cs typeface="Times New Roman"/>
              </a:rPr>
              <a:t>A </a:t>
            </a:r>
            <a:r>
              <a:rPr sz="2000" spc="-5" dirty="0">
                <a:latin typeface="Times New Roman"/>
                <a:cs typeface="Times New Roman"/>
              </a:rPr>
              <a:t>Group, the Tribe would still  be able to apply for Channel 1 of the new band plan, even though that channel  overlaps with the incumbent license, because the rest of Channel 1 is</a:t>
            </a:r>
            <a:r>
              <a:rPr sz="2000" spc="75" dirty="0">
                <a:latin typeface="Times New Roman"/>
                <a:cs typeface="Times New Roman"/>
              </a:rPr>
              <a:t> </a:t>
            </a:r>
            <a:r>
              <a:rPr sz="2000" spc="-5" dirty="0">
                <a:latin typeface="Times New Roman"/>
                <a:cs typeface="Times New Roman"/>
              </a:rPr>
              <a:t>available.</a:t>
            </a:r>
            <a:endParaRPr sz="2000">
              <a:latin typeface="Times New Roman"/>
              <a:cs typeface="Times New Roman"/>
            </a:endParaRPr>
          </a:p>
          <a:p>
            <a:pPr marL="12700" marR="288925">
              <a:lnSpc>
                <a:spcPts val="2300"/>
              </a:lnSpc>
              <a:spcBef>
                <a:spcPts val="1455"/>
              </a:spcBef>
            </a:pPr>
            <a:r>
              <a:rPr sz="2000" b="1" spc="-5" dirty="0">
                <a:latin typeface="Times New Roman"/>
                <a:cs typeface="Times New Roman"/>
              </a:rPr>
              <a:t>However, the spectrum covered by the incumbent licensee would NOT be  available for use by the Tribal Applicant, even if it is currently</a:t>
            </a:r>
            <a:r>
              <a:rPr sz="2000" b="1" spc="55" dirty="0">
                <a:latin typeface="Times New Roman"/>
                <a:cs typeface="Times New Roman"/>
              </a:rPr>
              <a:t> </a:t>
            </a:r>
            <a:r>
              <a:rPr sz="2000" b="1" spc="-5" dirty="0">
                <a:latin typeface="Times New Roman"/>
                <a:cs typeface="Times New Roman"/>
              </a:rPr>
              <a:t>unused.</a:t>
            </a:r>
            <a:endParaRPr sz="2000">
              <a:latin typeface="Times New Roman"/>
              <a:cs typeface="Times New Roman"/>
            </a:endParaRPr>
          </a:p>
          <a:p>
            <a:pPr marL="12700" marR="1809114">
              <a:lnSpc>
                <a:spcPts val="2300"/>
              </a:lnSpc>
              <a:spcBef>
                <a:spcPts val="5"/>
              </a:spcBef>
            </a:pPr>
            <a:r>
              <a:rPr sz="2000" b="1" spc="-5" dirty="0">
                <a:latin typeface="Times New Roman"/>
                <a:cs typeface="Times New Roman"/>
              </a:rPr>
              <a:t>Spectrum is only available for Tribal Applicants where it is  unassigned/unlicensed over Rural Tribal</a:t>
            </a:r>
            <a:r>
              <a:rPr sz="2000" b="1" spc="10" dirty="0">
                <a:latin typeface="Times New Roman"/>
                <a:cs typeface="Times New Roman"/>
              </a:rPr>
              <a:t> </a:t>
            </a:r>
            <a:r>
              <a:rPr sz="2000" b="1" spc="-5" dirty="0">
                <a:latin typeface="Times New Roman"/>
                <a:cs typeface="Times New Roman"/>
              </a:rPr>
              <a:t>Lands.</a:t>
            </a:r>
            <a:endParaRPr sz="20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1468627"/>
            <a:ext cx="8094345" cy="325247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LACK OF BROADBAND IN TRIBAL LAND</a:t>
            </a:r>
            <a:r>
              <a:rPr sz="2000" b="1" spc="45" dirty="0">
                <a:latin typeface="Times New Roman"/>
                <a:cs typeface="Times New Roman"/>
              </a:rPr>
              <a:t> </a:t>
            </a:r>
            <a:r>
              <a:rPr sz="2000" b="1" spc="-5" dirty="0">
                <a:latin typeface="Times New Roman"/>
                <a:cs typeface="Times New Roman"/>
              </a:rPr>
              <a:t>AREAS</a:t>
            </a:r>
            <a:endParaRPr sz="2000">
              <a:latin typeface="Times New Roman"/>
              <a:cs typeface="Times New Roman"/>
            </a:endParaRPr>
          </a:p>
          <a:p>
            <a:pPr marL="12700" marR="5080">
              <a:lnSpc>
                <a:spcPts val="2300"/>
              </a:lnSpc>
              <a:spcBef>
                <a:spcPts val="115"/>
              </a:spcBef>
            </a:pPr>
            <a:r>
              <a:rPr sz="2000" spc="-5" dirty="0">
                <a:latin typeface="Times New Roman"/>
                <a:cs typeface="Times New Roman"/>
              </a:rPr>
              <a:t>In 2017, 98.4% of Urban, non-tribal households had broadband (25/3 Mbps)  access 58.4% rural non-tribal areas. For rural tribal areas that number is 28.9%,  and that is based on data that overstate actual coverage on tribal</a:t>
            </a:r>
            <a:r>
              <a:rPr sz="2000" spc="55" dirty="0">
                <a:latin typeface="Times New Roman"/>
                <a:cs typeface="Times New Roman"/>
              </a:rPr>
              <a:t> </a:t>
            </a:r>
            <a:r>
              <a:rPr sz="2000" spc="-5" dirty="0">
                <a:latin typeface="Times New Roman"/>
                <a:cs typeface="Times New Roman"/>
              </a:rPr>
              <a:t>lands.</a:t>
            </a:r>
            <a:endParaRPr sz="2000">
              <a:latin typeface="Times New Roman"/>
              <a:cs typeface="Times New Roman"/>
            </a:endParaRPr>
          </a:p>
          <a:p>
            <a:pPr>
              <a:lnSpc>
                <a:spcPct val="100000"/>
              </a:lnSpc>
              <a:spcBef>
                <a:spcPts val="30"/>
              </a:spcBef>
            </a:pPr>
            <a:endParaRPr sz="2000">
              <a:latin typeface="Times New Roman"/>
              <a:cs typeface="Times New Roman"/>
            </a:endParaRPr>
          </a:p>
          <a:p>
            <a:pPr marL="12700" marR="144780">
              <a:lnSpc>
                <a:spcPts val="2280"/>
              </a:lnSpc>
            </a:pPr>
            <a:r>
              <a:rPr sz="2000" spc="-5" dirty="0">
                <a:latin typeface="Times New Roman"/>
                <a:cs typeface="Times New Roman"/>
              </a:rPr>
              <a:t>In many Tribal communities anchor institutions such as schools (BIE, E-Rate,  Library Fund) and SIHC clinics enjoy exclusive access to</a:t>
            </a:r>
            <a:r>
              <a:rPr sz="2000" spc="55" dirty="0">
                <a:latin typeface="Times New Roman"/>
                <a:cs typeface="Times New Roman"/>
              </a:rPr>
              <a:t> </a:t>
            </a:r>
            <a:r>
              <a:rPr sz="2000" spc="-5" dirty="0">
                <a:latin typeface="Times New Roman"/>
                <a:cs typeface="Times New Roman"/>
              </a:rPr>
              <a:t>broadband.</a:t>
            </a:r>
            <a:endParaRPr sz="2000">
              <a:latin typeface="Times New Roman"/>
              <a:cs typeface="Times New Roman"/>
            </a:endParaRPr>
          </a:p>
          <a:p>
            <a:pPr>
              <a:lnSpc>
                <a:spcPct val="100000"/>
              </a:lnSpc>
              <a:spcBef>
                <a:spcPts val="25"/>
              </a:spcBef>
            </a:pPr>
            <a:endParaRPr sz="1850">
              <a:latin typeface="Times New Roman"/>
              <a:cs typeface="Times New Roman"/>
            </a:endParaRPr>
          </a:p>
          <a:p>
            <a:pPr marL="12700">
              <a:lnSpc>
                <a:spcPts val="2350"/>
              </a:lnSpc>
            </a:pPr>
            <a:r>
              <a:rPr sz="2000" b="1" spc="-5" dirty="0">
                <a:latin typeface="Times New Roman"/>
                <a:cs typeface="Times New Roman"/>
              </a:rPr>
              <a:t>NEED</a:t>
            </a:r>
            <a:endParaRPr sz="2000">
              <a:latin typeface="Times New Roman"/>
              <a:cs typeface="Times New Roman"/>
            </a:endParaRPr>
          </a:p>
          <a:p>
            <a:pPr marL="12700" marR="188595">
              <a:lnSpc>
                <a:spcPts val="2300"/>
              </a:lnSpc>
              <a:spcBef>
                <a:spcPts val="110"/>
              </a:spcBef>
            </a:pPr>
            <a:r>
              <a:rPr sz="2000" spc="-5" dirty="0">
                <a:latin typeface="Times New Roman"/>
                <a:cs typeface="Times New Roman"/>
              </a:rPr>
              <a:t>Tribal communities need a wireless last mile to the home solution that is  affordable, protected, quickly deployed, easily maintained and </a:t>
            </a:r>
            <a:r>
              <a:rPr sz="2000" dirty="0">
                <a:latin typeface="Times New Roman"/>
                <a:cs typeface="Times New Roman"/>
              </a:rPr>
              <a:t>available</a:t>
            </a:r>
            <a:r>
              <a:rPr sz="2000" spc="40" dirty="0">
                <a:latin typeface="Times New Roman"/>
                <a:cs typeface="Times New Roman"/>
              </a:rPr>
              <a:t> </a:t>
            </a:r>
            <a:r>
              <a:rPr sz="2000" spc="-5" dirty="0">
                <a:latin typeface="Times New Roman"/>
                <a:cs typeface="Times New Roman"/>
              </a:rPr>
              <a:t>now.</a:t>
            </a:r>
            <a:endParaRPr sz="2000">
              <a:latin typeface="Times New Roman"/>
              <a:cs typeface="Times New Roman"/>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a:t>
            </a:fld>
            <a:endParaRPr spc="-6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20</a:t>
            </a:fld>
            <a:endParaRPr spc="-60" dirty="0"/>
          </a:p>
        </p:txBody>
      </p:sp>
      <p:sp>
        <p:nvSpPr>
          <p:cNvPr id="2" name="object 2"/>
          <p:cNvSpPr txBox="1"/>
          <p:nvPr/>
        </p:nvSpPr>
        <p:spPr>
          <a:xfrm>
            <a:off x="901700" y="886459"/>
            <a:ext cx="8237855" cy="506603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APPLICATION</a:t>
            </a:r>
            <a:r>
              <a:rPr sz="2000" b="1" dirty="0">
                <a:latin typeface="Times New Roman"/>
                <a:cs typeface="Times New Roman"/>
              </a:rPr>
              <a:t> </a:t>
            </a:r>
            <a:r>
              <a:rPr sz="2000" b="1" spc="-5" dirty="0">
                <a:latin typeface="Times New Roman"/>
                <a:cs typeface="Times New Roman"/>
              </a:rPr>
              <a:t>PROCEEDURES</a:t>
            </a:r>
            <a:endParaRPr sz="2000">
              <a:latin typeface="Times New Roman"/>
              <a:cs typeface="Times New Roman"/>
            </a:endParaRPr>
          </a:p>
          <a:p>
            <a:pPr marL="12700" marR="122555">
              <a:lnSpc>
                <a:spcPts val="2280"/>
              </a:lnSpc>
              <a:spcBef>
                <a:spcPts val="130"/>
              </a:spcBef>
            </a:pPr>
            <a:r>
              <a:rPr sz="2000" spc="-5" dirty="0">
                <a:latin typeface="Times New Roman"/>
                <a:cs typeface="Times New Roman"/>
              </a:rPr>
              <a:t>The Rural Tribal Priority Window will open on Monday, February 3, 2020, and  will close on Monday, August 3,</a:t>
            </a:r>
            <a:r>
              <a:rPr sz="2000" spc="20" dirty="0">
                <a:latin typeface="Times New Roman"/>
                <a:cs typeface="Times New Roman"/>
              </a:rPr>
              <a:t> </a:t>
            </a:r>
            <a:r>
              <a:rPr sz="2000" spc="-5" dirty="0">
                <a:latin typeface="Times New Roman"/>
                <a:cs typeface="Times New Roman"/>
              </a:rPr>
              <a:t>2020.</a:t>
            </a:r>
            <a:endParaRPr sz="2000">
              <a:latin typeface="Times New Roman"/>
              <a:cs typeface="Times New Roman"/>
            </a:endParaRPr>
          </a:p>
          <a:p>
            <a:pPr marL="12700" marR="490855">
              <a:lnSpc>
                <a:spcPts val="2330"/>
              </a:lnSpc>
              <a:spcBef>
                <a:spcPts val="1375"/>
              </a:spcBef>
            </a:pPr>
            <a:r>
              <a:rPr sz="2000" spc="-5" dirty="0">
                <a:latin typeface="Times New Roman"/>
                <a:cs typeface="Times New Roman"/>
              </a:rPr>
              <a:t>The application process will use the Universal Licensing System (ULS), the  Wireless Bureau’s online application and licensing</a:t>
            </a:r>
            <a:r>
              <a:rPr sz="2000" spc="25" dirty="0">
                <a:latin typeface="Times New Roman"/>
                <a:cs typeface="Times New Roman"/>
              </a:rPr>
              <a:t> </a:t>
            </a:r>
            <a:r>
              <a:rPr sz="2000" spc="-5" dirty="0">
                <a:latin typeface="Times New Roman"/>
                <a:cs typeface="Times New Roman"/>
              </a:rPr>
              <a:t>portal.</a:t>
            </a:r>
            <a:endParaRPr sz="2000">
              <a:latin typeface="Times New Roman"/>
              <a:cs typeface="Times New Roman"/>
            </a:endParaRPr>
          </a:p>
          <a:p>
            <a:pPr marL="12700" marR="5080">
              <a:lnSpc>
                <a:spcPct val="95700"/>
              </a:lnSpc>
              <a:spcBef>
                <a:spcPts val="1330"/>
              </a:spcBef>
            </a:pPr>
            <a:r>
              <a:rPr sz="2000" spc="-5" dirty="0">
                <a:latin typeface="Times New Roman"/>
                <a:cs typeface="Times New Roman"/>
              </a:rPr>
              <a:t>Applicants will need an FCC Registration Number (FRN) to apply. If you do not  currently have an FRN, instructions on obtaining one are below. FCC staff will  be available to assist applicants throughout the application </a:t>
            </a:r>
            <a:r>
              <a:rPr sz="2000" spc="-10" dirty="0">
                <a:latin typeface="Times New Roman"/>
                <a:cs typeface="Times New Roman"/>
              </a:rPr>
              <a:t>process, </a:t>
            </a:r>
            <a:r>
              <a:rPr sz="2000" spc="-5" dirty="0">
                <a:latin typeface="Times New Roman"/>
                <a:cs typeface="Times New Roman"/>
              </a:rPr>
              <a:t>including  with technical or logistical issues. Please contact the FCC at  </a:t>
            </a:r>
            <a:r>
              <a:rPr sz="2000" b="1" u="heavy" spc="-5" dirty="0">
                <a:solidFill>
                  <a:srgbClr val="0563C1"/>
                </a:solidFill>
                <a:uFill>
                  <a:solidFill>
                    <a:srgbClr val="0563C1"/>
                  </a:solidFill>
                </a:uFill>
                <a:latin typeface="Times New Roman"/>
                <a:cs typeface="Times New Roman"/>
                <a:hlinkClick r:id="rId2"/>
              </a:rPr>
              <a:t>RuralTribalWindow@fcc.gov</a:t>
            </a:r>
            <a:r>
              <a:rPr sz="2000" b="1" spc="-5" dirty="0">
                <a:solidFill>
                  <a:srgbClr val="0563C1"/>
                </a:solidFill>
                <a:latin typeface="Times New Roman"/>
                <a:cs typeface="Times New Roman"/>
                <a:hlinkClick r:id="rId2"/>
              </a:rPr>
              <a:t> </a:t>
            </a:r>
            <a:r>
              <a:rPr sz="2000" spc="-5" dirty="0">
                <a:latin typeface="Times New Roman"/>
                <a:cs typeface="Times New Roman"/>
              </a:rPr>
              <a:t>for application process questions or</a:t>
            </a:r>
            <a:r>
              <a:rPr sz="2000" spc="50" dirty="0">
                <a:latin typeface="Times New Roman"/>
                <a:cs typeface="Times New Roman"/>
              </a:rPr>
              <a:t> </a:t>
            </a:r>
            <a:r>
              <a:rPr sz="2000" spc="-5" dirty="0">
                <a:latin typeface="Times New Roman"/>
                <a:cs typeface="Times New Roman"/>
              </a:rPr>
              <a:t>assistance.</a:t>
            </a:r>
            <a:endParaRPr sz="2000">
              <a:latin typeface="Times New Roman"/>
              <a:cs typeface="Times New Roman"/>
            </a:endParaRPr>
          </a:p>
          <a:p>
            <a:pPr>
              <a:lnSpc>
                <a:spcPct val="100000"/>
              </a:lnSpc>
              <a:spcBef>
                <a:spcPts val="10"/>
              </a:spcBef>
            </a:pPr>
            <a:endParaRPr sz="2000">
              <a:latin typeface="Times New Roman"/>
              <a:cs typeface="Times New Roman"/>
            </a:endParaRPr>
          </a:p>
          <a:p>
            <a:pPr marL="12700" marR="463550">
              <a:lnSpc>
                <a:spcPct val="95700"/>
              </a:lnSpc>
            </a:pPr>
            <a:r>
              <a:rPr sz="2000" b="1" i="1" u="heavy" spc="-5" dirty="0">
                <a:uFill>
                  <a:solidFill>
                    <a:srgbClr val="000000"/>
                  </a:solidFill>
                </a:uFill>
                <a:latin typeface="TimesNewRomanPS-BoldItalicMT"/>
                <a:cs typeface="TimesNewRomanPS-BoldItalicMT"/>
              </a:rPr>
              <a:t>PLEASE NOTE</a:t>
            </a:r>
            <a:r>
              <a:rPr sz="2000" spc="-5" dirty="0">
                <a:latin typeface="Times New Roman"/>
                <a:cs typeface="Times New Roman"/>
              </a:rPr>
              <a:t>: if two eligible tribes submit applications for the same  spectrum, </a:t>
            </a:r>
            <a:r>
              <a:rPr sz="2000" b="1" i="1" u="heavy" spc="-5" dirty="0">
                <a:uFill>
                  <a:solidFill>
                    <a:srgbClr val="000000"/>
                  </a:solidFill>
                </a:uFill>
                <a:latin typeface="TimesNewRomanPS-BoldItalicMT"/>
                <a:cs typeface="TimesNewRomanPS-BoldItalicMT"/>
              </a:rPr>
              <a:t>both applications will be deemed ineligible</a:t>
            </a:r>
            <a:r>
              <a:rPr sz="2000" b="1" i="1" spc="-5" dirty="0">
                <a:latin typeface="TimesNewRomanPS-BoldItalicMT"/>
                <a:cs typeface="TimesNewRomanPS-BoldItalicMT"/>
              </a:rPr>
              <a:t> </a:t>
            </a:r>
            <a:r>
              <a:rPr sz="2000" spc="-5" dirty="0">
                <a:latin typeface="Times New Roman"/>
                <a:cs typeface="Times New Roman"/>
              </a:rPr>
              <a:t>for the Tribal Priority  Window and the spectrum will be allocated in the subsequent auction of  unassigned 2.5 GHz spectrum remaining after the Tribal Priority Window  allocations.</a:t>
            </a:r>
            <a:endParaRPr sz="20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886459"/>
            <a:ext cx="8236584" cy="1203960"/>
          </a:xfrm>
          <a:prstGeom prst="rect">
            <a:avLst/>
          </a:prstGeom>
        </p:spPr>
        <p:txBody>
          <a:bodyPr vert="horz" wrap="square" lIns="0" tIns="11430" rIns="0" bIns="0" rtlCol="0">
            <a:spAutoFit/>
          </a:bodyPr>
          <a:lstStyle/>
          <a:p>
            <a:pPr marL="12700">
              <a:lnSpc>
                <a:spcPts val="2350"/>
              </a:lnSpc>
              <a:spcBef>
                <a:spcPts val="90"/>
              </a:spcBef>
            </a:pPr>
            <a:r>
              <a:rPr sz="2000" spc="-5" dirty="0">
                <a:latin typeface="Times New Roman"/>
                <a:cs typeface="Times New Roman"/>
              </a:rPr>
              <a:t>Backhaul</a:t>
            </a:r>
            <a:endParaRPr sz="2000">
              <a:latin typeface="Times New Roman"/>
              <a:cs typeface="Times New Roman"/>
            </a:endParaRPr>
          </a:p>
          <a:p>
            <a:pPr marL="12700" marR="5080">
              <a:lnSpc>
                <a:spcPct val="95500"/>
              </a:lnSpc>
              <a:spcBef>
                <a:spcPts val="60"/>
              </a:spcBef>
            </a:pPr>
            <a:r>
              <a:rPr sz="2000" b="0" spc="-5" dirty="0">
                <a:latin typeface="Times New Roman"/>
                <a:cs typeface="Times New Roman"/>
              </a:rPr>
              <a:t>The greatest challenge for many tribes will be the Distribution Backhaul, which  is the connection that brings the Internet Exchange Point (IXP) [backbone]  through the Distribution Backhaul [middle mile] to the Access Points [last</a:t>
            </a:r>
            <a:r>
              <a:rPr sz="2000" b="0" spc="95" dirty="0">
                <a:latin typeface="Times New Roman"/>
                <a:cs typeface="Times New Roman"/>
              </a:rPr>
              <a:t> </a:t>
            </a:r>
            <a:r>
              <a:rPr sz="2000" b="0" spc="-5" dirty="0">
                <a:latin typeface="Times New Roman"/>
                <a:cs typeface="Times New Roman"/>
              </a:rPr>
              <a:t>mile].</a:t>
            </a:r>
            <a:endParaRPr sz="2000">
              <a:latin typeface="Times New Roman"/>
              <a:cs typeface="Times New Roman"/>
            </a:endParaRPr>
          </a:p>
        </p:txBody>
      </p:sp>
      <p:sp>
        <p:nvSpPr>
          <p:cNvPr id="3" name="object 3"/>
          <p:cNvSpPr/>
          <p:nvPr/>
        </p:nvSpPr>
        <p:spPr>
          <a:xfrm>
            <a:off x="914400" y="2374775"/>
            <a:ext cx="5943598" cy="33432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53649" y="3387292"/>
            <a:ext cx="98812" cy="1040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915750" y="3715235"/>
            <a:ext cx="247860" cy="2476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82333" y="3917262"/>
            <a:ext cx="51435" cy="48260"/>
          </a:xfrm>
          <a:custGeom>
            <a:avLst/>
            <a:gdLst/>
            <a:ahLst/>
            <a:cxnLst/>
            <a:rect l="l" t="t" r="r" b="b"/>
            <a:pathLst>
              <a:path w="51435" h="48260">
                <a:moveTo>
                  <a:pt x="34237" y="0"/>
                </a:moveTo>
                <a:lnTo>
                  <a:pt x="32317" y="123"/>
                </a:lnTo>
                <a:lnTo>
                  <a:pt x="0" y="38323"/>
                </a:lnTo>
                <a:lnTo>
                  <a:pt x="47424" y="47363"/>
                </a:lnTo>
                <a:lnTo>
                  <a:pt x="49157" y="47671"/>
                </a:lnTo>
                <a:lnTo>
                  <a:pt x="50768" y="46558"/>
                </a:lnTo>
                <a:lnTo>
                  <a:pt x="51386" y="43214"/>
                </a:lnTo>
                <a:lnTo>
                  <a:pt x="50272" y="41605"/>
                </a:lnTo>
                <a:lnTo>
                  <a:pt x="48601" y="41233"/>
                </a:lnTo>
                <a:lnTo>
                  <a:pt x="37799" y="39190"/>
                </a:lnTo>
                <a:lnTo>
                  <a:pt x="6809" y="39190"/>
                </a:lnTo>
                <a:lnTo>
                  <a:pt x="4767" y="33370"/>
                </a:lnTo>
                <a:lnTo>
                  <a:pt x="15462" y="29584"/>
                </a:lnTo>
                <a:lnTo>
                  <a:pt x="37023" y="4147"/>
                </a:lnTo>
                <a:lnTo>
                  <a:pt x="36837" y="2166"/>
                </a:lnTo>
                <a:lnTo>
                  <a:pt x="35537" y="1113"/>
                </a:lnTo>
                <a:lnTo>
                  <a:pt x="34237" y="0"/>
                </a:lnTo>
                <a:close/>
              </a:path>
            </a:pathLst>
          </a:custGeom>
          <a:solidFill>
            <a:srgbClr val="000000"/>
          </a:solidFill>
        </p:spPr>
        <p:txBody>
          <a:bodyPr wrap="square" lIns="0" tIns="0" rIns="0" bIns="0" rtlCol="0"/>
          <a:lstStyle/>
          <a:p>
            <a:endParaRPr/>
          </a:p>
        </p:txBody>
      </p:sp>
      <p:sp>
        <p:nvSpPr>
          <p:cNvPr id="7" name="object 7"/>
          <p:cNvSpPr/>
          <p:nvPr/>
        </p:nvSpPr>
        <p:spPr>
          <a:xfrm>
            <a:off x="3587101" y="3946847"/>
            <a:ext cx="10795" cy="10160"/>
          </a:xfrm>
          <a:custGeom>
            <a:avLst/>
            <a:gdLst/>
            <a:ahLst/>
            <a:cxnLst/>
            <a:rect l="l" t="t" r="r" b="b"/>
            <a:pathLst>
              <a:path w="10795" h="10160">
                <a:moveTo>
                  <a:pt x="10694" y="0"/>
                </a:moveTo>
                <a:lnTo>
                  <a:pt x="0" y="3785"/>
                </a:lnTo>
                <a:lnTo>
                  <a:pt x="2042" y="9606"/>
                </a:lnTo>
                <a:lnTo>
                  <a:pt x="4664" y="8676"/>
                </a:lnTo>
                <a:lnTo>
                  <a:pt x="3342" y="8676"/>
                </a:lnTo>
                <a:lnTo>
                  <a:pt x="1609" y="3662"/>
                </a:lnTo>
                <a:lnTo>
                  <a:pt x="7590" y="3662"/>
                </a:lnTo>
                <a:lnTo>
                  <a:pt x="10694" y="0"/>
                </a:lnTo>
                <a:close/>
              </a:path>
            </a:pathLst>
          </a:custGeom>
          <a:solidFill>
            <a:srgbClr val="000000"/>
          </a:solidFill>
        </p:spPr>
        <p:txBody>
          <a:bodyPr wrap="square" lIns="0" tIns="0" rIns="0" bIns="0" rtlCol="0"/>
          <a:lstStyle/>
          <a:p>
            <a:endParaRPr/>
          </a:p>
        </p:txBody>
      </p:sp>
      <p:sp>
        <p:nvSpPr>
          <p:cNvPr id="8" name="object 8"/>
          <p:cNvSpPr/>
          <p:nvPr/>
        </p:nvSpPr>
        <p:spPr>
          <a:xfrm>
            <a:off x="3589143" y="3952633"/>
            <a:ext cx="31115" cy="4445"/>
          </a:xfrm>
          <a:custGeom>
            <a:avLst/>
            <a:gdLst/>
            <a:ahLst/>
            <a:cxnLst/>
            <a:rect l="l" t="t" r="r" b="b"/>
            <a:pathLst>
              <a:path w="31114" h="4445">
                <a:moveTo>
                  <a:pt x="10789" y="0"/>
                </a:moveTo>
                <a:lnTo>
                  <a:pt x="0" y="3820"/>
                </a:lnTo>
                <a:lnTo>
                  <a:pt x="30989" y="3820"/>
                </a:lnTo>
                <a:lnTo>
                  <a:pt x="10789" y="0"/>
                </a:lnTo>
                <a:close/>
              </a:path>
            </a:pathLst>
          </a:custGeom>
          <a:solidFill>
            <a:srgbClr val="000000"/>
          </a:solidFill>
        </p:spPr>
        <p:txBody>
          <a:bodyPr wrap="square" lIns="0" tIns="0" rIns="0" bIns="0" rtlCol="0"/>
          <a:lstStyle/>
          <a:p>
            <a:endParaRPr/>
          </a:p>
        </p:txBody>
      </p:sp>
      <p:sp>
        <p:nvSpPr>
          <p:cNvPr id="9" name="object 9"/>
          <p:cNvSpPr/>
          <p:nvPr/>
        </p:nvSpPr>
        <p:spPr>
          <a:xfrm>
            <a:off x="3588710" y="3950510"/>
            <a:ext cx="5715" cy="5080"/>
          </a:xfrm>
          <a:custGeom>
            <a:avLst/>
            <a:gdLst/>
            <a:ahLst/>
            <a:cxnLst/>
            <a:rect l="l" t="t" r="r" b="b"/>
            <a:pathLst>
              <a:path w="5714" h="5079">
                <a:moveTo>
                  <a:pt x="0" y="0"/>
                </a:moveTo>
                <a:lnTo>
                  <a:pt x="1733" y="5013"/>
                </a:lnTo>
                <a:lnTo>
                  <a:pt x="5156" y="975"/>
                </a:lnTo>
                <a:lnTo>
                  <a:pt x="0" y="0"/>
                </a:lnTo>
                <a:close/>
              </a:path>
            </a:pathLst>
          </a:custGeom>
          <a:solidFill>
            <a:srgbClr val="000000"/>
          </a:solidFill>
        </p:spPr>
        <p:txBody>
          <a:bodyPr wrap="square" lIns="0" tIns="0" rIns="0" bIns="0" rtlCol="0"/>
          <a:lstStyle/>
          <a:p>
            <a:endParaRPr/>
          </a:p>
        </p:txBody>
      </p:sp>
      <p:sp>
        <p:nvSpPr>
          <p:cNvPr id="10" name="object 10"/>
          <p:cNvSpPr/>
          <p:nvPr/>
        </p:nvSpPr>
        <p:spPr>
          <a:xfrm>
            <a:off x="3590443" y="3951485"/>
            <a:ext cx="9525" cy="4445"/>
          </a:xfrm>
          <a:custGeom>
            <a:avLst/>
            <a:gdLst/>
            <a:ahLst/>
            <a:cxnLst/>
            <a:rect l="l" t="t" r="r" b="b"/>
            <a:pathLst>
              <a:path w="9525" h="4445">
                <a:moveTo>
                  <a:pt x="3422" y="0"/>
                </a:moveTo>
                <a:lnTo>
                  <a:pt x="0" y="4038"/>
                </a:lnTo>
                <a:lnTo>
                  <a:pt x="1322" y="4038"/>
                </a:lnTo>
                <a:lnTo>
                  <a:pt x="9489" y="1148"/>
                </a:lnTo>
                <a:lnTo>
                  <a:pt x="3422" y="0"/>
                </a:lnTo>
                <a:close/>
              </a:path>
            </a:pathLst>
          </a:custGeom>
          <a:solidFill>
            <a:srgbClr val="000000"/>
          </a:solidFill>
        </p:spPr>
        <p:txBody>
          <a:bodyPr wrap="square" lIns="0" tIns="0" rIns="0" bIns="0" rtlCol="0"/>
          <a:lstStyle/>
          <a:p>
            <a:endParaRPr/>
          </a:p>
        </p:txBody>
      </p:sp>
      <p:sp>
        <p:nvSpPr>
          <p:cNvPr id="11" name="object 11"/>
          <p:cNvSpPr/>
          <p:nvPr/>
        </p:nvSpPr>
        <p:spPr>
          <a:xfrm>
            <a:off x="3593866" y="3850987"/>
            <a:ext cx="280670" cy="102235"/>
          </a:xfrm>
          <a:custGeom>
            <a:avLst/>
            <a:gdLst/>
            <a:ahLst/>
            <a:cxnLst/>
            <a:rect l="l" t="t" r="r" b="b"/>
            <a:pathLst>
              <a:path w="280670" h="102235">
                <a:moveTo>
                  <a:pt x="274638" y="0"/>
                </a:moveTo>
                <a:lnTo>
                  <a:pt x="3929" y="95859"/>
                </a:lnTo>
                <a:lnTo>
                  <a:pt x="0" y="100497"/>
                </a:lnTo>
                <a:lnTo>
                  <a:pt x="6066" y="101645"/>
                </a:lnTo>
                <a:lnTo>
                  <a:pt x="276658" y="5828"/>
                </a:lnTo>
                <a:lnTo>
                  <a:pt x="280628" y="1141"/>
                </a:lnTo>
                <a:lnTo>
                  <a:pt x="274638" y="0"/>
                </a:lnTo>
                <a:close/>
              </a:path>
            </a:pathLst>
          </a:custGeom>
          <a:solidFill>
            <a:srgbClr val="000000"/>
          </a:solidFill>
        </p:spPr>
        <p:txBody>
          <a:bodyPr wrap="square" lIns="0" tIns="0" rIns="0" bIns="0" rtlCol="0"/>
          <a:lstStyle/>
          <a:p>
            <a:endParaRPr/>
          </a:p>
        </p:txBody>
      </p:sp>
      <p:sp>
        <p:nvSpPr>
          <p:cNvPr id="12" name="object 12"/>
          <p:cNvSpPr/>
          <p:nvPr/>
        </p:nvSpPr>
        <p:spPr>
          <a:xfrm>
            <a:off x="3588710" y="3950510"/>
            <a:ext cx="6350" cy="1270"/>
          </a:xfrm>
          <a:custGeom>
            <a:avLst/>
            <a:gdLst/>
            <a:ahLst/>
            <a:cxnLst/>
            <a:rect l="l" t="t" r="r" b="b"/>
            <a:pathLst>
              <a:path w="6350" h="1270">
                <a:moveTo>
                  <a:pt x="5981" y="0"/>
                </a:moveTo>
                <a:lnTo>
                  <a:pt x="0" y="0"/>
                </a:lnTo>
                <a:lnTo>
                  <a:pt x="5156" y="975"/>
                </a:lnTo>
                <a:lnTo>
                  <a:pt x="5981" y="0"/>
                </a:lnTo>
                <a:close/>
              </a:path>
            </a:pathLst>
          </a:custGeom>
          <a:solidFill>
            <a:srgbClr val="000000"/>
          </a:solidFill>
        </p:spPr>
        <p:txBody>
          <a:bodyPr wrap="square" lIns="0" tIns="0" rIns="0" bIns="0" rtlCol="0"/>
          <a:lstStyle/>
          <a:p>
            <a:endParaRPr/>
          </a:p>
        </p:txBody>
      </p:sp>
      <p:sp>
        <p:nvSpPr>
          <p:cNvPr id="13" name="object 13"/>
          <p:cNvSpPr/>
          <p:nvPr/>
        </p:nvSpPr>
        <p:spPr>
          <a:xfrm>
            <a:off x="3849052" y="3847177"/>
            <a:ext cx="37465" cy="39370"/>
          </a:xfrm>
          <a:custGeom>
            <a:avLst/>
            <a:gdLst/>
            <a:ahLst/>
            <a:cxnLst/>
            <a:rect l="l" t="t" r="r" b="b"/>
            <a:pathLst>
              <a:path w="37464" h="39370">
                <a:moveTo>
                  <a:pt x="32470" y="0"/>
                </a:moveTo>
                <a:lnTo>
                  <a:pt x="30213" y="0"/>
                </a:lnTo>
                <a:lnTo>
                  <a:pt x="32256" y="5819"/>
                </a:lnTo>
                <a:lnTo>
                  <a:pt x="21471" y="9638"/>
                </a:lnTo>
                <a:lnTo>
                  <a:pt x="1052" y="33742"/>
                </a:lnTo>
                <a:lnTo>
                  <a:pt x="0" y="35041"/>
                </a:lnTo>
                <a:lnTo>
                  <a:pt x="123" y="37023"/>
                </a:lnTo>
                <a:lnTo>
                  <a:pt x="1423" y="38075"/>
                </a:lnTo>
                <a:lnTo>
                  <a:pt x="2724" y="39190"/>
                </a:lnTo>
                <a:lnTo>
                  <a:pt x="4705" y="39066"/>
                </a:lnTo>
                <a:lnTo>
                  <a:pt x="37023" y="866"/>
                </a:lnTo>
                <a:lnTo>
                  <a:pt x="32470" y="0"/>
                </a:lnTo>
                <a:close/>
              </a:path>
            </a:pathLst>
          </a:custGeom>
          <a:solidFill>
            <a:srgbClr val="000000"/>
          </a:solidFill>
        </p:spPr>
        <p:txBody>
          <a:bodyPr wrap="square" lIns="0" tIns="0" rIns="0" bIns="0" rtlCol="0"/>
          <a:lstStyle/>
          <a:p>
            <a:endParaRPr/>
          </a:p>
        </p:txBody>
      </p:sp>
      <p:sp>
        <p:nvSpPr>
          <p:cNvPr id="14" name="object 14"/>
          <p:cNvSpPr/>
          <p:nvPr/>
        </p:nvSpPr>
        <p:spPr>
          <a:xfrm>
            <a:off x="3870524" y="3852129"/>
            <a:ext cx="10795" cy="5080"/>
          </a:xfrm>
          <a:custGeom>
            <a:avLst/>
            <a:gdLst/>
            <a:ahLst/>
            <a:cxnLst/>
            <a:rect l="l" t="t" r="r" b="b"/>
            <a:pathLst>
              <a:path w="10795" h="5079">
                <a:moveTo>
                  <a:pt x="3970" y="0"/>
                </a:moveTo>
                <a:lnTo>
                  <a:pt x="0" y="4686"/>
                </a:lnTo>
                <a:lnTo>
                  <a:pt x="10434" y="991"/>
                </a:lnTo>
                <a:lnTo>
                  <a:pt x="9174" y="991"/>
                </a:lnTo>
                <a:lnTo>
                  <a:pt x="3970" y="0"/>
                </a:lnTo>
                <a:close/>
              </a:path>
            </a:pathLst>
          </a:custGeom>
          <a:solidFill>
            <a:srgbClr val="000000"/>
          </a:solidFill>
        </p:spPr>
        <p:txBody>
          <a:bodyPr wrap="square" lIns="0" tIns="0" rIns="0" bIns="0" rtlCol="0"/>
          <a:lstStyle/>
          <a:p>
            <a:endParaRPr/>
          </a:p>
        </p:txBody>
      </p:sp>
      <p:sp>
        <p:nvSpPr>
          <p:cNvPr id="15" name="object 15"/>
          <p:cNvSpPr/>
          <p:nvPr/>
        </p:nvSpPr>
        <p:spPr>
          <a:xfrm>
            <a:off x="3874494" y="3848106"/>
            <a:ext cx="5715" cy="5080"/>
          </a:xfrm>
          <a:custGeom>
            <a:avLst/>
            <a:gdLst/>
            <a:ahLst/>
            <a:cxnLst/>
            <a:rect l="l" t="t" r="r" b="b"/>
            <a:pathLst>
              <a:path w="5714" h="5079">
                <a:moveTo>
                  <a:pt x="3408" y="0"/>
                </a:moveTo>
                <a:lnTo>
                  <a:pt x="0" y="4023"/>
                </a:lnTo>
                <a:lnTo>
                  <a:pt x="5204" y="5015"/>
                </a:lnTo>
                <a:lnTo>
                  <a:pt x="3408" y="0"/>
                </a:lnTo>
                <a:close/>
              </a:path>
            </a:pathLst>
          </a:custGeom>
          <a:solidFill>
            <a:srgbClr val="000000"/>
          </a:solidFill>
        </p:spPr>
        <p:txBody>
          <a:bodyPr wrap="square" lIns="0" tIns="0" rIns="0" bIns="0" rtlCol="0"/>
          <a:lstStyle/>
          <a:p>
            <a:endParaRPr/>
          </a:p>
        </p:txBody>
      </p:sp>
      <p:sp>
        <p:nvSpPr>
          <p:cNvPr id="16" name="object 16"/>
          <p:cNvSpPr/>
          <p:nvPr/>
        </p:nvSpPr>
        <p:spPr>
          <a:xfrm>
            <a:off x="3877903" y="3848106"/>
            <a:ext cx="3810" cy="5080"/>
          </a:xfrm>
          <a:custGeom>
            <a:avLst/>
            <a:gdLst/>
            <a:ahLst/>
            <a:cxnLst/>
            <a:rect l="l" t="t" r="r" b="b"/>
            <a:pathLst>
              <a:path w="3810" h="5079">
                <a:moveTo>
                  <a:pt x="1687" y="0"/>
                </a:moveTo>
                <a:lnTo>
                  <a:pt x="0" y="0"/>
                </a:lnTo>
                <a:lnTo>
                  <a:pt x="1795" y="5015"/>
                </a:lnTo>
                <a:lnTo>
                  <a:pt x="3055" y="5015"/>
                </a:lnTo>
                <a:lnTo>
                  <a:pt x="3406" y="4890"/>
                </a:lnTo>
                <a:lnTo>
                  <a:pt x="1687" y="0"/>
                </a:lnTo>
                <a:close/>
              </a:path>
            </a:pathLst>
          </a:custGeom>
          <a:solidFill>
            <a:srgbClr val="000000"/>
          </a:solidFill>
        </p:spPr>
        <p:txBody>
          <a:bodyPr wrap="square" lIns="0" tIns="0" rIns="0" bIns="0" rtlCol="0"/>
          <a:lstStyle/>
          <a:p>
            <a:endParaRPr/>
          </a:p>
        </p:txBody>
      </p:sp>
      <p:sp>
        <p:nvSpPr>
          <p:cNvPr id="17" name="object 17"/>
          <p:cNvSpPr/>
          <p:nvPr/>
        </p:nvSpPr>
        <p:spPr>
          <a:xfrm>
            <a:off x="3868504" y="3847177"/>
            <a:ext cx="11430" cy="5080"/>
          </a:xfrm>
          <a:custGeom>
            <a:avLst/>
            <a:gdLst/>
            <a:ahLst/>
            <a:cxnLst/>
            <a:rect l="l" t="t" r="r" b="b"/>
            <a:pathLst>
              <a:path w="11429" h="5079">
                <a:moveTo>
                  <a:pt x="10760" y="0"/>
                </a:moveTo>
                <a:lnTo>
                  <a:pt x="0" y="3810"/>
                </a:lnTo>
                <a:lnTo>
                  <a:pt x="5989" y="4951"/>
                </a:lnTo>
                <a:lnTo>
                  <a:pt x="9398" y="928"/>
                </a:lnTo>
                <a:lnTo>
                  <a:pt x="11085" y="928"/>
                </a:lnTo>
                <a:lnTo>
                  <a:pt x="10760" y="0"/>
                </a:lnTo>
                <a:close/>
              </a:path>
            </a:pathLst>
          </a:custGeom>
          <a:solidFill>
            <a:srgbClr val="000000"/>
          </a:solidFill>
        </p:spPr>
        <p:txBody>
          <a:bodyPr wrap="square" lIns="0" tIns="0" rIns="0" bIns="0" rtlCol="0"/>
          <a:lstStyle/>
          <a:p>
            <a:endParaRPr/>
          </a:p>
        </p:txBody>
      </p:sp>
      <p:sp>
        <p:nvSpPr>
          <p:cNvPr id="18" name="object 18"/>
          <p:cNvSpPr/>
          <p:nvPr/>
        </p:nvSpPr>
        <p:spPr>
          <a:xfrm>
            <a:off x="3834688" y="3838697"/>
            <a:ext cx="46990" cy="12700"/>
          </a:xfrm>
          <a:custGeom>
            <a:avLst/>
            <a:gdLst/>
            <a:ahLst/>
            <a:cxnLst/>
            <a:rect l="l" t="t" r="r" b="b"/>
            <a:pathLst>
              <a:path w="46989" h="12700">
                <a:moveTo>
                  <a:pt x="2228" y="0"/>
                </a:moveTo>
                <a:lnTo>
                  <a:pt x="618" y="1113"/>
                </a:lnTo>
                <a:lnTo>
                  <a:pt x="0" y="4456"/>
                </a:lnTo>
                <a:lnTo>
                  <a:pt x="1113" y="6066"/>
                </a:lnTo>
                <a:lnTo>
                  <a:pt x="33816" y="12291"/>
                </a:lnTo>
                <a:lnTo>
                  <a:pt x="44576" y="8481"/>
                </a:lnTo>
                <a:lnTo>
                  <a:pt x="46833" y="8481"/>
                </a:lnTo>
                <a:lnTo>
                  <a:pt x="2228" y="0"/>
                </a:lnTo>
                <a:close/>
              </a:path>
            </a:pathLst>
          </a:custGeom>
          <a:solidFill>
            <a:srgbClr val="000000"/>
          </a:solidFill>
        </p:spPr>
        <p:txBody>
          <a:bodyPr wrap="square" lIns="0" tIns="0" rIns="0" bIns="0" rtlCol="0"/>
          <a:lstStyle/>
          <a:p>
            <a:endParaRPr/>
          </a:p>
        </p:txBody>
      </p:sp>
      <p:sp>
        <p:nvSpPr>
          <p:cNvPr id="19" name="object 19"/>
          <p:cNvSpPr txBox="1"/>
          <p:nvPr/>
        </p:nvSpPr>
        <p:spPr>
          <a:xfrm>
            <a:off x="5669964" y="4209049"/>
            <a:ext cx="864869" cy="159385"/>
          </a:xfrm>
          <a:prstGeom prst="rect">
            <a:avLst/>
          </a:prstGeom>
        </p:spPr>
        <p:txBody>
          <a:bodyPr vert="horz" wrap="square" lIns="0" tIns="15875" rIns="0" bIns="0" rtlCol="0">
            <a:spAutoFit/>
          </a:bodyPr>
          <a:lstStyle/>
          <a:p>
            <a:pPr marL="12700">
              <a:lnSpc>
                <a:spcPct val="100000"/>
              </a:lnSpc>
              <a:spcBef>
                <a:spcPts val="125"/>
              </a:spcBef>
            </a:pPr>
            <a:r>
              <a:rPr sz="850" spc="5" dirty="0">
                <a:latin typeface="Times New Roman"/>
                <a:cs typeface="Times New Roman"/>
              </a:rPr>
              <a:t>t Service</a:t>
            </a:r>
            <a:r>
              <a:rPr sz="850" spc="-80" dirty="0">
                <a:latin typeface="Times New Roman"/>
                <a:cs typeface="Times New Roman"/>
              </a:rPr>
              <a:t> </a:t>
            </a:r>
            <a:r>
              <a:rPr sz="850" spc="5" dirty="0">
                <a:latin typeface="Times New Roman"/>
                <a:cs typeface="Times New Roman"/>
              </a:rPr>
              <a:t>Providers</a:t>
            </a:r>
            <a:endParaRPr sz="850">
              <a:latin typeface="Times New Roman"/>
              <a:cs typeface="Times New Roman"/>
            </a:endParaRPr>
          </a:p>
        </p:txBody>
      </p:sp>
      <p:sp>
        <p:nvSpPr>
          <p:cNvPr id="20" name="object 20"/>
          <p:cNvSpPr/>
          <p:nvPr/>
        </p:nvSpPr>
        <p:spPr>
          <a:xfrm>
            <a:off x="4804486" y="3969146"/>
            <a:ext cx="805180" cy="1242060"/>
          </a:xfrm>
          <a:custGeom>
            <a:avLst/>
            <a:gdLst/>
            <a:ahLst/>
            <a:cxnLst/>
            <a:rect l="l" t="t" r="r" b="b"/>
            <a:pathLst>
              <a:path w="805179" h="1242060">
                <a:moveTo>
                  <a:pt x="0" y="1241469"/>
                </a:moveTo>
                <a:lnTo>
                  <a:pt x="804614" y="1241469"/>
                </a:lnTo>
                <a:lnTo>
                  <a:pt x="804614" y="0"/>
                </a:lnTo>
                <a:lnTo>
                  <a:pt x="0" y="0"/>
                </a:lnTo>
                <a:lnTo>
                  <a:pt x="0" y="1241469"/>
                </a:lnTo>
                <a:close/>
              </a:path>
            </a:pathLst>
          </a:custGeom>
          <a:ln w="28232">
            <a:solidFill>
              <a:srgbClr val="00AFEF"/>
            </a:solidFill>
          </a:ln>
        </p:spPr>
        <p:txBody>
          <a:bodyPr wrap="square" lIns="0" tIns="0" rIns="0" bIns="0" rtlCol="0"/>
          <a:lstStyle/>
          <a:p>
            <a:endParaRPr/>
          </a:p>
        </p:txBody>
      </p:sp>
      <p:sp>
        <p:nvSpPr>
          <p:cNvPr id="21" name="object 21"/>
          <p:cNvSpPr txBox="1"/>
          <p:nvPr/>
        </p:nvSpPr>
        <p:spPr>
          <a:xfrm>
            <a:off x="4725786" y="5191229"/>
            <a:ext cx="839469" cy="203835"/>
          </a:xfrm>
          <a:prstGeom prst="rect">
            <a:avLst/>
          </a:prstGeom>
        </p:spPr>
        <p:txBody>
          <a:bodyPr vert="horz" wrap="square" lIns="0" tIns="15240" rIns="0" bIns="0" rtlCol="0">
            <a:spAutoFit/>
          </a:bodyPr>
          <a:lstStyle/>
          <a:p>
            <a:pPr marL="12700">
              <a:lnSpc>
                <a:spcPct val="100000"/>
              </a:lnSpc>
              <a:spcBef>
                <a:spcPts val="120"/>
              </a:spcBef>
            </a:pPr>
            <a:r>
              <a:rPr sz="1150" spc="5" dirty="0">
                <a:latin typeface="Times New Roman"/>
                <a:cs typeface="Times New Roman"/>
              </a:rPr>
              <a:t>Access</a:t>
            </a:r>
            <a:r>
              <a:rPr sz="1150" spc="-100" dirty="0">
                <a:latin typeface="Times New Roman"/>
                <a:cs typeface="Times New Roman"/>
              </a:rPr>
              <a:t> </a:t>
            </a:r>
            <a:r>
              <a:rPr sz="1150" spc="5" dirty="0">
                <a:latin typeface="Times New Roman"/>
                <a:cs typeface="Times New Roman"/>
              </a:rPr>
              <a:t>points</a:t>
            </a:r>
            <a:endParaRPr sz="1150">
              <a:latin typeface="Times New Roman"/>
              <a:cs typeface="Times New Roman"/>
            </a:endParaRPr>
          </a:p>
        </p:txBody>
      </p:sp>
      <p:sp>
        <p:nvSpPr>
          <p:cNvPr id="22" name="object 22"/>
          <p:cNvSpPr txBox="1"/>
          <p:nvPr/>
        </p:nvSpPr>
        <p:spPr>
          <a:xfrm>
            <a:off x="4817169" y="5369537"/>
            <a:ext cx="656590" cy="203835"/>
          </a:xfrm>
          <a:prstGeom prst="rect">
            <a:avLst/>
          </a:prstGeom>
        </p:spPr>
        <p:txBody>
          <a:bodyPr vert="horz" wrap="square" lIns="0" tIns="15240" rIns="0" bIns="0" rtlCol="0">
            <a:spAutoFit/>
          </a:bodyPr>
          <a:lstStyle/>
          <a:p>
            <a:pPr marL="12700">
              <a:lnSpc>
                <a:spcPct val="100000"/>
              </a:lnSpc>
              <a:spcBef>
                <a:spcPts val="120"/>
              </a:spcBef>
            </a:pPr>
            <a:r>
              <a:rPr sz="1150" dirty="0">
                <a:latin typeface="Times New Roman"/>
                <a:cs typeface="Times New Roman"/>
              </a:rPr>
              <a:t>“last</a:t>
            </a:r>
            <a:r>
              <a:rPr sz="1150" spc="-85" dirty="0">
                <a:latin typeface="Times New Roman"/>
                <a:cs typeface="Times New Roman"/>
              </a:rPr>
              <a:t> </a:t>
            </a:r>
            <a:r>
              <a:rPr sz="1150" dirty="0">
                <a:latin typeface="Times New Roman"/>
                <a:cs typeface="Times New Roman"/>
              </a:rPr>
              <a:t>mile”</a:t>
            </a:r>
            <a:endParaRPr sz="1150">
              <a:latin typeface="Times New Roman"/>
              <a:cs typeface="Times New Roman"/>
            </a:endParaRPr>
          </a:p>
        </p:txBody>
      </p:sp>
      <p:sp>
        <p:nvSpPr>
          <p:cNvPr id="23" name="object 23"/>
          <p:cNvSpPr/>
          <p:nvPr/>
        </p:nvSpPr>
        <p:spPr>
          <a:xfrm>
            <a:off x="4558568" y="4016676"/>
            <a:ext cx="178685" cy="178697"/>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4508730" y="4101476"/>
            <a:ext cx="52069" cy="8255"/>
          </a:xfrm>
          <a:custGeom>
            <a:avLst/>
            <a:gdLst/>
            <a:ahLst/>
            <a:cxnLst/>
            <a:rect l="l" t="t" r="r" b="b"/>
            <a:pathLst>
              <a:path w="52070" h="8254">
                <a:moveTo>
                  <a:pt x="34603" y="0"/>
                </a:moveTo>
                <a:lnTo>
                  <a:pt x="3032" y="1959"/>
                </a:lnTo>
                <a:lnTo>
                  <a:pt x="1299" y="2020"/>
                </a:lnTo>
                <a:lnTo>
                  <a:pt x="0" y="3506"/>
                </a:lnTo>
                <a:lnTo>
                  <a:pt x="247" y="6912"/>
                </a:lnTo>
                <a:lnTo>
                  <a:pt x="1671" y="8211"/>
                </a:lnTo>
                <a:lnTo>
                  <a:pt x="51634" y="5116"/>
                </a:lnTo>
                <a:lnTo>
                  <a:pt x="44762" y="5116"/>
                </a:lnTo>
                <a:lnTo>
                  <a:pt x="34603" y="0"/>
                </a:lnTo>
                <a:close/>
              </a:path>
            </a:pathLst>
          </a:custGeom>
          <a:solidFill>
            <a:srgbClr val="000000"/>
          </a:solidFill>
        </p:spPr>
        <p:txBody>
          <a:bodyPr wrap="square" lIns="0" tIns="0" rIns="0" bIns="0" rtlCol="0"/>
          <a:lstStyle/>
          <a:p>
            <a:endParaRPr/>
          </a:p>
        </p:txBody>
      </p:sp>
      <p:sp>
        <p:nvSpPr>
          <p:cNvPr id="25" name="object 25"/>
          <p:cNvSpPr/>
          <p:nvPr/>
        </p:nvSpPr>
        <p:spPr>
          <a:xfrm>
            <a:off x="4543334" y="4101101"/>
            <a:ext cx="10795" cy="5715"/>
          </a:xfrm>
          <a:custGeom>
            <a:avLst/>
            <a:gdLst/>
            <a:ahLst/>
            <a:cxnLst/>
            <a:rect l="l" t="t" r="r" b="b"/>
            <a:pathLst>
              <a:path w="10795" h="5714">
                <a:moveTo>
                  <a:pt x="6037" y="0"/>
                </a:moveTo>
                <a:lnTo>
                  <a:pt x="0" y="374"/>
                </a:lnTo>
                <a:lnTo>
                  <a:pt x="10158" y="5491"/>
                </a:lnTo>
                <a:lnTo>
                  <a:pt x="10690" y="4438"/>
                </a:lnTo>
                <a:lnTo>
                  <a:pt x="8920" y="4438"/>
                </a:lnTo>
                <a:lnTo>
                  <a:pt x="6037" y="0"/>
                </a:lnTo>
                <a:close/>
              </a:path>
            </a:pathLst>
          </a:custGeom>
          <a:solidFill>
            <a:srgbClr val="000000"/>
          </a:solidFill>
        </p:spPr>
        <p:txBody>
          <a:bodyPr wrap="square" lIns="0" tIns="0" rIns="0" bIns="0" rtlCol="0"/>
          <a:lstStyle/>
          <a:p>
            <a:endParaRPr/>
          </a:p>
        </p:txBody>
      </p:sp>
      <p:sp>
        <p:nvSpPr>
          <p:cNvPr id="26" name="object 26"/>
          <p:cNvSpPr/>
          <p:nvPr/>
        </p:nvSpPr>
        <p:spPr>
          <a:xfrm>
            <a:off x="4527923" y="4064243"/>
            <a:ext cx="33020" cy="42545"/>
          </a:xfrm>
          <a:custGeom>
            <a:avLst/>
            <a:gdLst/>
            <a:ahLst/>
            <a:cxnLst/>
            <a:rect l="l" t="t" r="r" b="b"/>
            <a:pathLst>
              <a:path w="33020" h="42545">
                <a:moveTo>
                  <a:pt x="3281" y="0"/>
                </a:moveTo>
                <a:lnTo>
                  <a:pt x="1858" y="929"/>
                </a:lnTo>
                <a:lnTo>
                  <a:pt x="372" y="1858"/>
                </a:lnTo>
                <a:lnTo>
                  <a:pt x="0" y="3776"/>
                </a:lnTo>
                <a:lnTo>
                  <a:pt x="928" y="5262"/>
                </a:lnTo>
                <a:lnTo>
                  <a:pt x="18072" y="31658"/>
                </a:lnTo>
                <a:lnTo>
                  <a:pt x="28356" y="36838"/>
                </a:lnTo>
                <a:lnTo>
                  <a:pt x="25570" y="42349"/>
                </a:lnTo>
                <a:lnTo>
                  <a:pt x="32442" y="42349"/>
                </a:lnTo>
                <a:lnTo>
                  <a:pt x="5200" y="434"/>
                </a:lnTo>
                <a:lnTo>
                  <a:pt x="3281" y="0"/>
                </a:lnTo>
                <a:close/>
              </a:path>
            </a:pathLst>
          </a:custGeom>
          <a:solidFill>
            <a:srgbClr val="000000"/>
          </a:solidFill>
        </p:spPr>
        <p:txBody>
          <a:bodyPr wrap="square" lIns="0" tIns="0" rIns="0" bIns="0" rtlCol="0"/>
          <a:lstStyle/>
          <a:p>
            <a:endParaRPr/>
          </a:p>
        </p:txBody>
      </p:sp>
      <p:sp>
        <p:nvSpPr>
          <p:cNvPr id="27" name="object 27"/>
          <p:cNvSpPr/>
          <p:nvPr/>
        </p:nvSpPr>
        <p:spPr>
          <a:xfrm>
            <a:off x="4549372" y="4100772"/>
            <a:ext cx="5715" cy="5080"/>
          </a:xfrm>
          <a:custGeom>
            <a:avLst/>
            <a:gdLst/>
            <a:ahLst/>
            <a:cxnLst/>
            <a:rect l="l" t="t" r="r" b="b"/>
            <a:pathLst>
              <a:path w="5714" h="5079">
                <a:moveTo>
                  <a:pt x="5297" y="0"/>
                </a:moveTo>
                <a:lnTo>
                  <a:pt x="0" y="328"/>
                </a:lnTo>
                <a:lnTo>
                  <a:pt x="2882" y="4767"/>
                </a:lnTo>
                <a:lnTo>
                  <a:pt x="5297" y="0"/>
                </a:lnTo>
                <a:close/>
              </a:path>
            </a:pathLst>
          </a:custGeom>
          <a:solidFill>
            <a:srgbClr val="000000"/>
          </a:solidFill>
        </p:spPr>
        <p:txBody>
          <a:bodyPr wrap="square" lIns="0" tIns="0" rIns="0" bIns="0" rtlCol="0"/>
          <a:lstStyle/>
          <a:p>
            <a:endParaRPr/>
          </a:p>
        </p:txBody>
      </p:sp>
      <p:sp>
        <p:nvSpPr>
          <p:cNvPr id="28" name="object 28"/>
          <p:cNvSpPr/>
          <p:nvPr/>
        </p:nvSpPr>
        <p:spPr>
          <a:xfrm>
            <a:off x="4552255" y="4100772"/>
            <a:ext cx="4445" cy="5080"/>
          </a:xfrm>
          <a:custGeom>
            <a:avLst/>
            <a:gdLst/>
            <a:ahLst/>
            <a:cxnLst/>
            <a:rect l="l" t="t" r="r" b="b"/>
            <a:pathLst>
              <a:path w="4445" h="5079">
                <a:moveTo>
                  <a:pt x="3409" y="0"/>
                </a:moveTo>
                <a:lnTo>
                  <a:pt x="2414" y="0"/>
                </a:lnTo>
                <a:lnTo>
                  <a:pt x="0" y="4767"/>
                </a:lnTo>
                <a:lnTo>
                  <a:pt x="1770" y="4767"/>
                </a:lnTo>
                <a:lnTo>
                  <a:pt x="4024" y="309"/>
                </a:lnTo>
                <a:lnTo>
                  <a:pt x="3409" y="0"/>
                </a:lnTo>
                <a:close/>
              </a:path>
            </a:pathLst>
          </a:custGeom>
          <a:solidFill>
            <a:srgbClr val="000000"/>
          </a:solidFill>
        </p:spPr>
        <p:txBody>
          <a:bodyPr wrap="square" lIns="0" tIns="0" rIns="0" bIns="0" rtlCol="0"/>
          <a:lstStyle/>
          <a:p>
            <a:endParaRPr/>
          </a:p>
        </p:txBody>
      </p:sp>
      <p:sp>
        <p:nvSpPr>
          <p:cNvPr id="29" name="object 29"/>
          <p:cNvSpPr/>
          <p:nvPr/>
        </p:nvSpPr>
        <p:spPr>
          <a:xfrm>
            <a:off x="4209920" y="3929697"/>
            <a:ext cx="339725" cy="172085"/>
          </a:xfrm>
          <a:custGeom>
            <a:avLst/>
            <a:gdLst/>
            <a:ahLst/>
            <a:cxnLst/>
            <a:rect l="l" t="t" r="r" b="b"/>
            <a:pathLst>
              <a:path w="339725" h="172085">
                <a:moveTo>
                  <a:pt x="6115" y="0"/>
                </a:moveTo>
                <a:lnTo>
                  <a:pt x="0" y="370"/>
                </a:lnTo>
                <a:lnTo>
                  <a:pt x="3348" y="5520"/>
                </a:lnTo>
                <a:lnTo>
                  <a:pt x="333414" y="171778"/>
                </a:lnTo>
                <a:lnTo>
                  <a:pt x="339451" y="171404"/>
                </a:lnTo>
                <a:lnTo>
                  <a:pt x="336075" y="166204"/>
                </a:lnTo>
                <a:lnTo>
                  <a:pt x="6115" y="0"/>
                </a:lnTo>
                <a:close/>
              </a:path>
            </a:pathLst>
          </a:custGeom>
          <a:solidFill>
            <a:srgbClr val="000000"/>
          </a:solidFill>
        </p:spPr>
        <p:txBody>
          <a:bodyPr wrap="square" lIns="0" tIns="0" rIns="0" bIns="0" rtlCol="0"/>
          <a:lstStyle/>
          <a:p>
            <a:endParaRPr/>
          </a:p>
        </p:txBody>
      </p:sp>
      <p:sp>
        <p:nvSpPr>
          <p:cNvPr id="30" name="object 30"/>
          <p:cNvSpPr/>
          <p:nvPr/>
        </p:nvSpPr>
        <p:spPr>
          <a:xfrm>
            <a:off x="4545995" y="4095902"/>
            <a:ext cx="10160" cy="5715"/>
          </a:xfrm>
          <a:custGeom>
            <a:avLst/>
            <a:gdLst/>
            <a:ahLst/>
            <a:cxnLst/>
            <a:rect l="l" t="t" r="r" b="b"/>
            <a:pathLst>
              <a:path w="10160" h="5714">
                <a:moveTo>
                  <a:pt x="0" y="0"/>
                </a:moveTo>
                <a:lnTo>
                  <a:pt x="3376" y="5199"/>
                </a:lnTo>
                <a:lnTo>
                  <a:pt x="8674" y="4870"/>
                </a:lnTo>
                <a:lnTo>
                  <a:pt x="9669" y="4870"/>
                </a:lnTo>
                <a:lnTo>
                  <a:pt x="0" y="0"/>
                </a:lnTo>
                <a:close/>
              </a:path>
            </a:pathLst>
          </a:custGeom>
          <a:solidFill>
            <a:srgbClr val="000000"/>
          </a:solidFill>
        </p:spPr>
        <p:txBody>
          <a:bodyPr wrap="square" lIns="0" tIns="0" rIns="0" bIns="0" rtlCol="0"/>
          <a:lstStyle/>
          <a:p>
            <a:endParaRPr/>
          </a:p>
        </p:txBody>
      </p:sp>
      <p:sp>
        <p:nvSpPr>
          <p:cNvPr id="31" name="object 31"/>
          <p:cNvSpPr/>
          <p:nvPr/>
        </p:nvSpPr>
        <p:spPr>
          <a:xfrm>
            <a:off x="4198982" y="3921474"/>
            <a:ext cx="52069" cy="45720"/>
          </a:xfrm>
          <a:custGeom>
            <a:avLst/>
            <a:gdLst/>
            <a:ahLst/>
            <a:cxnLst/>
            <a:rect l="l" t="t" r="r" b="b"/>
            <a:pathLst>
              <a:path w="52070" h="45720">
                <a:moveTo>
                  <a:pt x="49900" y="0"/>
                </a:moveTo>
                <a:lnTo>
                  <a:pt x="48229" y="123"/>
                </a:lnTo>
                <a:lnTo>
                  <a:pt x="0" y="3094"/>
                </a:lnTo>
                <a:lnTo>
                  <a:pt x="27241" y="45010"/>
                </a:lnTo>
                <a:lnTo>
                  <a:pt x="29160" y="45443"/>
                </a:lnTo>
                <a:lnTo>
                  <a:pt x="32009" y="43586"/>
                </a:lnTo>
                <a:lnTo>
                  <a:pt x="32442" y="41667"/>
                </a:lnTo>
                <a:lnTo>
                  <a:pt x="14287" y="13743"/>
                </a:lnTo>
                <a:lnTo>
                  <a:pt x="4085" y="8605"/>
                </a:lnTo>
                <a:lnTo>
                  <a:pt x="6871" y="3094"/>
                </a:lnTo>
                <a:lnTo>
                  <a:pt x="51512" y="3094"/>
                </a:lnTo>
                <a:lnTo>
                  <a:pt x="51386" y="1300"/>
                </a:lnTo>
                <a:lnTo>
                  <a:pt x="49900" y="0"/>
                </a:lnTo>
                <a:close/>
              </a:path>
            </a:pathLst>
          </a:custGeom>
          <a:solidFill>
            <a:srgbClr val="000000"/>
          </a:solidFill>
        </p:spPr>
        <p:txBody>
          <a:bodyPr wrap="square" lIns="0" tIns="0" rIns="0" bIns="0" rtlCol="0"/>
          <a:lstStyle/>
          <a:p>
            <a:endParaRPr/>
          </a:p>
        </p:txBody>
      </p:sp>
      <p:sp>
        <p:nvSpPr>
          <p:cNvPr id="32" name="object 32"/>
          <p:cNvSpPr/>
          <p:nvPr/>
        </p:nvSpPr>
        <p:spPr>
          <a:xfrm>
            <a:off x="4203067" y="3924569"/>
            <a:ext cx="10795" cy="10795"/>
          </a:xfrm>
          <a:custGeom>
            <a:avLst/>
            <a:gdLst/>
            <a:ahLst/>
            <a:cxnLst/>
            <a:rect l="l" t="t" r="r" b="b"/>
            <a:pathLst>
              <a:path w="10795" h="10795">
                <a:moveTo>
                  <a:pt x="2786" y="0"/>
                </a:moveTo>
                <a:lnTo>
                  <a:pt x="0" y="5510"/>
                </a:lnTo>
                <a:lnTo>
                  <a:pt x="10201" y="10648"/>
                </a:lnTo>
                <a:lnTo>
                  <a:pt x="7061" y="5820"/>
                </a:lnTo>
                <a:lnTo>
                  <a:pt x="1548" y="5820"/>
                </a:lnTo>
                <a:lnTo>
                  <a:pt x="3962" y="1052"/>
                </a:lnTo>
                <a:lnTo>
                  <a:pt x="4875" y="1052"/>
                </a:lnTo>
                <a:lnTo>
                  <a:pt x="2786" y="0"/>
                </a:lnTo>
                <a:close/>
              </a:path>
            </a:pathLst>
          </a:custGeom>
          <a:solidFill>
            <a:srgbClr val="000000"/>
          </a:solidFill>
        </p:spPr>
        <p:txBody>
          <a:bodyPr wrap="square" lIns="0" tIns="0" rIns="0" bIns="0" rtlCol="0"/>
          <a:lstStyle/>
          <a:p>
            <a:endParaRPr/>
          </a:p>
        </p:txBody>
      </p:sp>
      <p:sp>
        <p:nvSpPr>
          <p:cNvPr id="33" name="object 33"/>
          <p:cNvSpPr/>
          <p:nvPr/>
        </p:nvSpPr>
        <p:spPr>
          <a:xfrm>
            <a:off x="4204615" y="3925622"/>
            <a:ext cx="5715" cy="5080"/>
          </a:xfrm>
          <a:custGeom>
            <a:avLst/>
            <a:gdLst/>
            <a:ahLst/>
            <a:cxnLst/>
            <a:rect l="l" t="t" r="r" b="b"/>
            <a:pathLst>
              <a:path w="5714" h="5079">
                <a:moveTo>
                  <a:pt x="2414" y="0"/>
                </a:moveTo>
                <a:lnTo>
                  <a:pt x="0" y="4767"/>
                </a:lnTo>
                <a:lnTo>
                  <a:pt x="5304" y="4446"/>
                </a:lnTo>
                <a:lnTo>
                  <a:pt x="2414" y="0"/>
                </a:lnTo>
                <a:close/>
              </a:path>
            </a:pathLst>
          </a:custGeom>
          <a:solidFill>
            <a:srgbClr val="000000"/>
          </a:solidFill>
        </p:spPr>
        <p:txBody>
          <a:bodyPr wrap="square" lIns="0" tIns="0" rIns="0" bIns="0" rtlCol="0"/>
          <a:lstStyle/>
          <a:p>
            <a:endParaRPr/>
          </a:p>
        </p:txBody>
      </p:sp>
      <p:sp>
        <p:nvSpPr>
          <p:cNvPr id="34" name="object 34"/>
          <p:cNvSpPr/>
          <p:nvPr/>
        </p:nvSpPr>
        <p:spPr>
          <a:xfrm>
            <a:off x="4204615" y="3930068"/>
            <a:ext cx="5715" cy="635"/>
          </a:xfrm>
          <a:custGeom>
            <a:avLst/>
            <a:gdLst/>
            <a:ahLst/>
            <a:cxnLst/>
            <a:rect l="l" t="t" r="r" b="b"/>
            <a:pathLst>
              <a:path w="5714" h="635">
                <a:moveTo>
                  <a:pt x="5304" y="0"/>
                </a:moveTo>
                <a:lnTo>
                  <a:pt x="0" y="321"/>
                </a:lnTo>
                <a:lnTo>
                  <a:pt x="5513" y="321"/>
                </a:lnTo>
                <a:lnTo>
                  <a:pt x="5304" y="0"/>
                </a:lnTo>
                <a:close/>
              </a:path>
            </a:pathLst>
          </a:custGeom>
          <a:solidFill>
            <a:srgbClr val="000000"/>
          </a:solidFill>
        </p:spPr>
        <p:txBody>
          <a:bodyPr wrap="square" lIns="0" tIns="0" rIns="0" bIns="0" rtlCol="0"/>
          <a:lstStyle/>
          <a:p>
            <a:endParaRPr/>
          </a:p>
        </p:txBody>
      </p:sp>
      <p:sp>
        <p:nvSpPr>
          <p:cNvPr id="35" name="object 35"/>
          <p:cNvSpPr/>
          <p:nvPr/>
        </p:nvSpPr>
        <p:spPr>
          <a:xfrm>
            <a:off x="4207030" y="3925622"/>
            <a:ext cx="9525" cy="4445"/>
          </a:xfrm>
          <a:custGeom>
            <a:avLst/>
            <a:gdLst/>
            <a:ahLst/>
            <a:cxnLst/>
            <a:rect l="l" t="t" r="r" b="b"/>
            <a:pathLst>
              <a:path w="9525" h="4445">
                <a:moveTo>
                  <a:pt x="913" y="0"/>
                </a:moveTo>
                <a:lnTo>
                  <a:pt x="0" y="0"/>
                </a:lnTo>
                <a:lnTo>
                  <a:pt x="2890" y="4446"/>
                </a:lnTo>
                <a:lnTo>
                  <a:pt x="9005" y="4075"/>
                </a:lnTo>
                <a:lnTo>
                  <a:pt x="913" y="0"/>
                </a:lnTo>
                <a:close/>
              </a:path>
            </a:pathLst>
          </a:custGeom>
          <a:solidFill>
            <a:srgbClr val="000000"/>
          </a:solidFill>
        </p:spPr>
        <p:txBody>
          <a:bodyPr wrap="square" lIns="0" tIns="0" rIns="0" bIns="0" rtlCol="0"/>
          <a:lstStyle/>
          <a:p>
            <a:endParaRPr/>
          </a:p>
        </p:txBody>
      </p:sp>
      <p:sp>
        <p:nvSpPr>
          <p:cNvPr id="36" name="object 36"/>
          <p:cNvSpPr/>
          <p:nvPr/>
        </p:nvSpPr>
        <p:spPr>
          <a:xfrm>
            <a:off x="4205853" y="3924569"/>
            <a:ext cx="45085" cy="5715"/>
          </a:xfrm>
          <a:custGeom>
            <a:avLst/>
            <a:gdLst/>
            <a:ahLst/>
            <a:cxnLst/>
            <a:rect l="l" t="t" r="r" b="b"/>
            <a:pathLst>
              <a:path w="45085" h="5714">
                <a:moveTo>
                  <a:pt x="44640" y="0"/>
                </a:moveTo>
                <a:lnTo>
                  <a:pt x="0" y="0"/>
                </a:lnTo>
                <a:lnTo>
                  <a:pt x="10181" y="5128"/>
                </a:lnTo>
                <a:lnTo>
                  <a:pt x="41729" y="3219"/>
                </a:lnTo>
                <a:lnTo>
                  <a:pt x="43400" y="3096"/>
                </a:lnTo>
                <a:lnTo>
                  <a:pt x="44701" y="1610"/>
                </a:lnTo>
                <a:lnTo>
                  <a:pt x="44640" y="0"/>
                </a:lnTo>
                <a:close/>
              </a:path>
            </a:pathLst>
          </a:custGeom>
          <a:solidFill>
            <a:srgbClr val="000000"/>
          </a:solidFill>
        </p:spPr>
        <p:txBody>
          <a:bodyPr wrap="square" lIns="0" tIns="0" rIns="0" bIns="0" rtlCol="0"/>
          <a:lstStyle/>
          <a:p>
            <a:endParaRPr/>
          </a:p>
        </p:txBody>
      </p:sp>
      <p:sp>
        <p:nvSpPr>
          <p:cNvPr id="37" name="object 37"/>
          <p:cNvSpPr/>
          <p:nvPr/>
        </p:nvSpPr>
        <p:spPr>
          <a:xfrm>
            <a:off x="4723503" y="4821309"/>
            <a:ext cx="877051" cy="308701"/>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5157387" y="4881488"/>
            <a:ext cx="15875" cy="67310"/>
          </a:xfrm>
          <a:custGeom>
            <a:avLst/>
            <a:gdLst/>
            <a:ahLst/>
            <a:cxnLst/>
            <a:rect l="l" t="t" r="r" b="b"/>
            <a:pathLst>
              <a:path w="15875" h="67310">
                <a:moveTo>
                  <a:pt x="0" y="66865"/>
                </a:moveTo>
                <a:lnTo>
                  <a:pt x="15601" y="66865"/>
                </a:lnTo>
                <a:lnTo>
                  <a:pt x="15601" y="0"/>
                </a:lnTo>
                <a:lnTo>
                  <a:pt x="0" y="0"/>
                </a:lnTo>
                <a:lnTo>
                  <a:pt x="0" y="66865"/>
                </a:lnTo>
                <a:close/>
              </a:path>
            </a:pathLst>
          </a:custGeom>
          <a:ln w="5943">
            <a:solidFill>
              <a:srgbClr val="000000"/>
            </a:solidFill>
          </a:ln>
        </p:spPr>
        <p:txBody>
          <a:bodyPr wrap="square" lIns="0" tIns="0" rIns="0" bIns="0" rtlCol="0"/>
          <a:lstStyle/>
          <a:p>
            <a:endParaRPr/>
          </a:p>
        </p:txBody>
      </p:sp>
      <p:sp>
        <p:nvSpPr>
          <p:cNvPr id="39" name="object 39"/>
          <p:cNvSpPr/>
          <p:nvPr/>
        </p:nvSpPr>
        <p:spPr>
          <a:xfrm>
            <a:off x="5159614" y="4836168"/>
            <a:ext cx="11430" cy="45085"/>
          </a:xfrm>
          <a:custGeom>
            <a:avLst/>
            <a:gdLst/>
            <a:ahLst/>
            <a:cxnLst/>
            <a:rect l="l" t="t" r="r" b="b"/>
            <a:pathLst>
              <a:path w="11429" h="45085">
                <a:moveTo>
                  <a:pt x="0" y="44576"/>
                </a:moveTo>
                <a:lnTo>
                  <a:pt x="11144" y="44576"/>
                </a:lnTo>
                <a:lnTo>
                  <a:pt x="11144" y="0"/>
                </a:lnTo>
                <a:lnTo>
                  <a:pt x="0" y="0"/>
                </a:lnTo>
                <a:lnTo>
                  <a:pt x="0" y="44576"/>
                </a:lnTo>
                <a:close/>
              </a:path>
            </a:pathLst>
          </a:custGeom>
          <a:solidFill>
            <a:srgbClr val="000000"/>
          </a:solidFill>
        </p:spPr>
        <p:txBody>
          <a:bodyPr wrap="square" lIns="0" tIns="0" rIns="0" bIns="0" rtlCol="0"/>
          <a:lstStyle/>
          <a:p>
            <a:endParaRPr/>
          </a:p>
        </p:txBody>
      </p:sp>
      <p:sp>
        <p:nvSpPr>
          <p:cNvPr id="40" name="object 40"/>
          <p:cNvSpPr/>
          <p:nvPr/>
        </p:nvSpPr>
        <p:spPr>
          <a:xfrm>
            <a:off x="5156644" y="4833197"/>
            <a:ext cx="17145" cy="50800"/>
          </a:xfrm>
          <a:custGeom>
            <a:avLst/>
            <a:gdLst/>
            <a:ahLst/>
            <a:cxnLst/>
            <a:rect l="l" t="t" r="r" b="b"/>
            <a:pathLst>
              <a:path w="17145" h="50800">
                <a:moveTo>
                  <a:pt x="0" y="50519"/>
                </a:moveTo>
                <a:lnTo>
                  <a:pt x="17087" y="50519"/>
                </a:lnTo>
                <a:lnTo>
                  <a:pt x="17087" y="0"/>
                </a:lnTo>
                <a:lnTo>
                  <a:pt x="0" y="0"/>
                </a:lnTo>
                <a:lnTo>
                  <a:pt x="0" y="50519"/>
                </a:lnTo>
                <a:close/>
              </a:path>
            </a:pathLst>
          </a:custGeom>
          <a:solidFill>
            <a:srgbClr val="000000"/>
          </a:solidFill>
        </p:spPr>
        <p:txBody>
          <a:bodyPr wrap="square" lIns="0" tIns="0" rIns="0" bIns="0" rtlCol="0"/>
          <a:lstStyle/>
          <a:p>
            <a:endParaRPr/>
          </a:p>
        </p:txBody>
      </p:sp>
      <p:sp>
        <p:nvSpPr>
          <p:cNvPr id="41" name="object 41"/>
          <p:cNvSpPr/>
          <p:nvPr/>
        </p:nvSpPr>
        <p:spPr>
          <a:xfrm>
            <a:off x="5161100" y="4799021"/>
            <a:ext cx="8255" cy="37465"/>
          </a:xfrm>
          <a:custGeom>
            <a:avLst/>
            <a:gdLst/>
            <a:ahLst/>
            <a:cxnLst/>
            <a:rect l="l" t="t" r="r" b="b"/>
            <a:pathLst>
              <a:path w="8254" h="37464">
                <a:moveTo>
                  <a:pt x="0" y="37147"/>
                </a:moveTo>
                <a:lnTo>
                  <a:pt x="8172" y="37147"/>
                </a:lnTo>
                <a:lnTo>
                  <a:pt x="8172" y="0"/>
                </a:lnTo>
                <a:lnTo>
                  <a:pt x="0" y="0"/>
                </a:lnTo>
                <a:lnTo>
                  <a:pt x="0" y="37147"/>
                </a:lnTo>
                <a:close/>
              </a:path>
            </a:pathLst>
          </a:custGeom>
          <a:solidFill>
            <a:srgbClr val="000000"/>
          </a:solidFill>
        </p:spPr>
        <p:txBody>
          <a:bodyPr wrap="square" lIns="0" tIns="0" rIns="0" bIns="0" rtlCol="0"/>
          <a:lstStyle/>
          <a:p>
            <a:endParaRPr/>
          </a:p>
        </p:txBody>
      </p:sp>
      <p:sp>
        <p:nvSpPr>
          <p:cNvPr id="42" name="object 42"/>
          <p:cNvSpPr/>
          <p:nvPr/>
        </p:nvSpPr>
        <p:spPr>
          <a:xfrm>
            <a:off x="5158130" y="4796049"/>
            <a:ext cx="14604" cy="43180"/>
          </a:xfrm>
          <a:custGeom>
            <a:avLst/>
            <a:gdLst/>
            <a:ahLst/>
            <a:cxnLst/>
            <a:rect l="l" t="t" r="r" b="b"/>
            <a:pathLst>
              <a:path w="14604" h="43179">
                <a:moveTo>
                  <a:pt x="0" y="43089"/>
                </a:moveTo>
                <a:lnTo>
                  <a:pt x="14116" y="43089"/>
                </a:lnTo>
                <a:lnTo>
                  <a:pt x="14116" y="0"/>
                </a:lnTo>
                <a:lnTo>
                  <a:pt x="0" y="0"/>
                </a:lnTo>
                <a:lnTo>
                  <a:pt x="0" y="43089"/>
                </a:lnTo>
                <a:close/>
              </a:path>
            </a:pathLst>
          </a:custGeom>
          <a:solidFill>
            <a:srgbClr val="000000"/>
          </a:solidFill>
        </p:spPr>
        <p:txBody>
          <a:bodyPr wrap="square" lIns="0" tIns="0" rIns="0" bIns="0" rtlCol="0"/>
          <a:lstStyle/>
          <a:p>
            <a:endParaRPr/>
          </a:p>
        </p:txBody>
      </p:sp>
      <p:sp>
        <p:nvSpPr>
          <p:cNvPr id="43" name="object 43"/>
          <p:cNvSpPr/>
          <p:nvPr/>
        </p:nvSpPr>
        <p:spPr>
          <a:xfrm>
            <a:off x="5167787" y="4766331"/>
            <a:ext cx="3175" cy="13970"/>
          </a:xfrm>
          <a:custGeom>
            <a:avLst/>
            <a:gdLst/>
            <a:ahLst/>
            <a:cxnLst/>
            <a:rect l="l" t="t" r="r" b="b"/>
            <a:pathLst>
              <a:path w="3175" h="13970">
                <a:moveTo>
                  <a:pt x="0" y="13373"/>
                </a:moveTo>
                <a:lnTo>
                  <a:pt x="2973" y="13373"/>
                </a:lnTo>
                <a:lnTo>
                  <a:pt x="2973" y="0"/>
                </a:lnTo>
                <a:lnTo>
                  <a:pt x="0" y="0"/>
                </a:lnTo>
                <a:lnTo>
                  <a:pt x="0" y="13373"/>
                </a:lnTo>
                <a:close/>
              </a:path>
            </a:pathLst>
          </a:custGeom>
          <a:solidFill>
            <a:srgbClr val="000000"/>
          </a:solidFill>
        </p:spPr>
        <p:txBody>
          <a:bodyPr wrap="square" lIns="0" tIns="0" rIns="0" bIns="0" rtlCol="0"/>
          <a:lstStyle/>
          <a:p>
            <a:endParaRPr/>
          </a:p>
        </p:txBody>
      </p:sp>
      <p:sp>
        <p:nvSpPr>
          <p:cNvPr id="44" name="object 44"/>
          <p:cNvSpPr/>
          <p:nvPr/>
        </p:nvSpPr>
        <p:spPr>
          <a:xfrm>
            <a:off x="5156644" y="4744042"/>
            <a:ext cx="14604" cy="58419"/>
          </a:xfrm>
          <a:custGeom>
            <a:avLst/>
            <a:gdLst/>
            <a:ahLst/>
            <a:cxnLst/>
            <a:rect l="l" t="t" r="r" b="b"/>
            <a:pathLst>
              <a:path w="14604" h="58420">
                <a:moveTo>
                  <a:pt x="0" y="57950"/>
                </a:moveTo>
                <a:lnTo>
                  <a:pt x="14116" y="57950"/>
                </a:lnTo>
                <a:lnTo>
                  <a:pt x="14116" y="0"/>
                </a:lnTo>
                <a:lnTo>
                  <a:pt x="0" y="0"/>
                </a:lnTo>
                <a:lnTo>
                  <a:pt x="0" y="57950"/>
                </a:lnTo>
                <a:close/>
              </a:path>
            </a:pathLst>
          </a:custGeom>
          <a:solidFill>
            <a:srgbClr val="000000"/>
          </a:solidFill>
        </p:spPr>
        <p:txBody>
          <a:bodyPr wrap="square" lIns="0" tIns="0" rIns="0" bIns="0" rtlCol="0"/>
          <a:lstStyle/>
          <a:p>
            <a:endParaRPr/>
          </a:p>
        </p:txBody>
      </p:sp>
      <p:sp>
        <p:nvSpPr>
          <p:cNvPr id="45" name="object 45"/>
          <p:cNvSpPr/>
          <p:nvPr/>
        </p:nvSpPr>
        <p:spPr>
          <a:xfrm>
            <a:off x="5173732" y="4747014"/>
            <a:ext cx="15240" cy="52069"/>
          </a:xfrm>
          <a:custGeom>
            <a:avLst/>
            <a:gdLst/>
            <a:ahLst/>
            <a:cxnLst/>
            <a:rect l="l" t="t" r="r" b="b"/>
            <a:pathLst>
              <a:path w="15239" h="52070">
                <a:moveTo>
                  <a:pt x="0" y="52006"/>
                </a:moveTo>
                <a:lnTo>
                  <a:pt x="14859" y="52006"/>
                </a:lnTo>
                <a:lnTo>
                  <a:pt x="14859" y="0"/>
                </a:lnTo>
                <a:lnTo>
                  <a:pt x="0" y="0"/>
                </a:lnTo>
                <a:lnTo>
                  <a:pt x="0" y="52006"/>
                </a:lnTo>
                <a:close/>
              </a:path>
            </a:pathLst>
          </a:custGeom>
          <a:ln w="5943">
            <a:solidFill>
              <a:srgbClr val="000000"/>
            </a:solidFill>
          </a:ln>
        </p:spPr>
        <p:txBody>
          <a:bodyPr wrap="square" lIns="0" tIns="0" rIns="0" bIns="0" rtlCol="0"/>
          <a:lstStyle/>
          <a:p>
            <a:endParaRPr/>
          </a:p>
        </p:txBody>
      </p:sp>
      <p:sp>
        <p:nvSpPr>
          <p:cNvPr id="46" name="object 46"/>
          <p:cNvSpPr/>
          <p:nvPr/>
        </p:nvSpPr>
        <p:spPr>
          <a:xfrm>
            <a:off x="5137327" y="4744042"/>
            <a:ext cx="17145" cy="58419"/>
          </a:xfrm>
          <a:custGeom>
            <a:avLst/>
            <a:gdLst/>
            <a:ahLst/>
            <a:cxnLst/>
            <a:rect l="l" t="t" r="r" b="b"/>
            <a:pathLst>
              <a:path w="17145" h="58420">
                <a:moveTo>
                  <a:pt x="0" y="57950"/>
                </a:moveTo>
                <a:lnTo>
                  <a:pt x="17087" y="57950"/>
                </a:lnTo>
                <a:lnTo>
                  <a:pt x="17087" y="0"/>
                </a:lnTo>
                <a:lnTo>
                  <a:pt x="0" y="0"/>
                </a:lnTo>
                <a:lnTo>
                  <a:pt x="0" y="57950"/>
                </a:lnTo>
                <a:close/>
              </a:path>
            </a:pathLst>
          </a:custGeom>
          <a:solidFill>
            <a:srgbClr val="000000"/>
          </a:solidFill>
        </p:spPr>
        <p:txBody>
          <a:bodyPr wrap="square" lIns="0" tIns="0" rIns="0" bIns="0" rtlCol="0"/>
          <a:lstStyle/>
          <a:p>
            <a:endParaRPr/>
          </a:p>
        </p:txBody>
      </p:sp>
      <p:sp>
        <p:nvSpPr>
          <p:cNvPr id="47" name="object 47"/>
          <p:cNvSpPr/>
          <p:nvPr/>
        </p:nvSpPr>
        <p:spPr>
          <a:xfrm>
            <a:off x="5151442" y="4769303"/>
            <a:ext cx="7620" cy="7620"/>
          </a:xfrm>
          <a:custGeom>
            <a:avLst/>
            <a:gdLst/>
            <a:ahLst/>
            <a:cxnLst/>
            <a:rect l="l" t="t" r="r" b="b"/>
            <a:pathLst>
              <a:path w="7620" h="7620">
                <a:moveTo>
                  <a:pt x="0" y="7429"/>
                </a:moveTo>
                <a:lnTo>
                  <a:pt x="7429" y="7429"/>
                </a:lnTo>
                <a:lnTo>
                  <a:pt x="7429" y="0"/>
                </a:lnTo>
                <a:lnTo>
                  <a:pt x="0" y="0"/>
                </a:lnTo>
                <a:lnTo>
                  <a:pt x="0" y="7429"/>
                </a:lnTo>
                <a:close/>
              </a:path>
            </a:pathLst>
          </a:custGeom>
          <a:ln w="5943">
            <a:solidFill>
              <a:srgbClr val="000000"/>
            </a:solidFill>
          </a:ln>
        </p:spPr>
        <p:txBody>
          <a:bodyPr wrap="square" lIns="0" tIns="0" rIns="0" bIns="0" rtlCol="0"/>
          <a:lstStyle/>
          <a:p>
            <a:endParaRPr/>
          </a:p>
        </p:txBody>
      </p:sp>
      <p:sp>
        <p:nvSpPr>
          <p:cNvPr id="48" name="object 48"/>
          <p:cNvSpPr/>
          <p:nvPr/>
        </p:nvSpPr>
        <p:spPr>
          <a:xfrm>
            <a:off x="5201839" y="4763484"/>
            <a:ext cx="6350" cy="22860"/>
          </a:xfrm>
          <a:custGeom>
            <a:avLst/>
            <a:gdLst/>
            <a:ahLst/>
            <a:cxnLst/>
            <a:rect l="l" t="t" r="r" b="b"/>
            <a:pathLst>
              <a:path w="6350" h="22860">
                <a:moveTo>
                  <a:pt x="495" y="0"/>
                </a:moveTo>
                <a:lnTo>
                  <a:pt x="4153" y="3535"/>
                </a:lnTo>
                <a:lnTo>
                  <a:pt x="6129" y="8087"/>
                </a:lnTo>
                <a:lnTo>
                  <a:pt x="6294" y="13068"/>
                </a:lnTo>
                <a:lnTo>
                  <a:pt x="4519" y="17893"/>
                </a:lnTo>
                <a:lnTo>
                  <a:pt x="3405" y="19750"/>
                </a:lnTo>
                <a:lnTo>
                  <a:pt x="1857" y="21298"/>
                </a:lnTo>
                <a:lnTo>
                  <a:pt x="0" y="22350"/>
                </a:lnTo>
              </a:path>
            </a:pathLst>
          </a:custGeom>
          <a:ln w="18573">
            <a:solidFill>
              <a:srgbClr val="000000"/>
            </a:solidFill>
          </a:ln>
        </p:spPr>
        <p:txBody>
          <a:bodyPr wrap="square" lIns="0" tIns="0" rIns="0" bIns="0" rtlCol="0"/>
          <a:lstStyle/>
          <a:p>
            <a:endParaRPr/>
          </a:p>
        </p:txBody>
      </p:sp>
      <p:sp>
        <p:nvSpPr>
          <p:cNvPr id="49" name="object 49"/>
          <p:cNvSpPr/>
          <p:nvPr/>
        </p:nvSpPr>
        <p:spPr>
          <a:xfrm>
            <a:off x="5211127" y="4746519"/>
            <a:ext cx="15875" cy="56515"/>
          </a:xfrm>
          <a:custGeom>
            <a:avLst/>
            <a:gdLst/>
            <a:ahLst/>
            <a:cxnLst/>
            <a:rect l="l" t="t" r="r" b="b"/>
            <a:pathLst>
              <a:path w="15875" h="56514">
                <a:moveTo>
                  <a:pt x="1238" y="0"/>
                </a:moveTo>
                <a:lnTo>
                  <a:pt x="10181" y="9010"/>
                </a:lnTo>
                <a:lnTo>
                  <a:pt x="14975" y="20500"/>
                </a:lnTo>
                <a:lnTo>
                  <a:pt x="15298" y="33023"/>
                </a:lnTo>
                <a:lnTo>
                  <a:pt x="10834" y="45134"/>
                </a:lnTo>
                <a:lnTo>
                  <a:pt x="8610" y="48367"/>
                </a:lnTo>
                <a:lnTo>
                  <a:pt x="6044" y="51270"/>
                </a:lnTo>
                <a:lnTo>
                  <a:pt x="3163" y="53814"/>
                </a:lnTo>
                <a:lnTo>
                  <a:pt x="0" y="55968"/>
                </a:lnTo>
              </a:path>
            </a:pathLst>
          </a:custGeom>
          <a:ln w="18573">
            <a:solidFill>
              <a:srgbClr val="000000"/>
            </a:solidFill>
          </a:ln>
        </p:spPr>
        <p:txBody>
          <a:bodyPr wrap="square" lIns="0" tIns="0" rIns="0" bIns="0" rtlCol="0"/>
          <a:lstStyle/>
          <a:p>
            <a:endParaRPr/>
          </a:p>
        </p:txBody>
      </p:sp>
      <p:sp>
        <p:nvSpPr>
          <p:cNvPr id="50" name="object 50"/>
          <p:cNvSpPr/>
          <p:nvPr/>
        </p:nvSpPr>
        <p:spPr>
          <a:xfrm>
            <a:off x="5225924" y="4732836"/>
            <a:ext cx="22860" cy="83820"/>
          </a:xfrm>
          <a:custGeom>
            <a:avLst/>
            <a:gdLst/>
            <a:ahLst/>
            <a:cxnLst/>
            <a:rect l="l" t="t" r="r" b="b"/>
            <a:pathLst>
              <a:path w="22860" h="83820">
                <a:moveTo>
                  <a:pt x="1857" y="0"/>
                </a:moveTo>
                <a:lnTo>
                  <a:pt x="15083" y="13543"/>
                </a:lnTo>
                <a:lnTo>
                  <a:pt x="22133" y="30801"/>
                </a:lnTo>
                <a:lnTo>
                  <a:pt x="22543" y="49591"/>
                </a:lnTo>
                <a:lnTo>
                  <a:pt x="15849" y="67731"/>
                </a:lnTo>
                <a:lnTo>
                  <a:pt x="12607" y="72483"/>
                </a:lnTo>
                <a:lnTo>
                  <a:pt x="8853" y="76771"/>
                </a:lnTo>
                <a:lnTo>
                  <a:pt x="4635" y="80547"/>
                </a:lnTo>
                <a:lnTo>
                  <a:pt x="0" y="83767"/>
                </a:lnTo>
              </a:path>
            </a:pathLst>
          </a:custGeom>
          <a:ln w="18573">
            <a:solidFill>
              <a:srgbClr val="000000"/>
            </a:solidFill>
          </a:ln>
        </p:spPr>
        <p:txBody>
          <a:bodyPr wrap="square" lIns="0" tIns="0" rIns="0" bIns="0" rtlCol="0"/>
          <a:lstStyle/>
          <a:p>
            <a:endParaRPr/>
          </a:p>
        </p:txBody>
      </p:sp>
      <p:sp>
        <p:nvSpPr>
          <p:cNvPr id="51" name="object 51"/>
          <p:cNvSpPr/>
          <p:nvPr/>
        </p:nvSpPr>
        <p:spPr>
          <a:xfrm>
            <a:off x="5119269" y="4763484"/>
            <a:ext cx="6350" cy="22860"/>
          </a:xfrm>
          <a:custGeom>
            <a:avLst/>
            <a:gdLst/>
            <a:ahLst/>
            <a:cxnLst/>
            <a:rect l="l" t="t" r="r" b="b"/>
            <a:pathLst>
              <a:path w="6350" h="22860">
                <a:moveTo>
                  <a:pt x="5798" y="0"/>
                </a:moveTo>
                <a:lnTo>
                  <a:pt x="2139" y="3535"/>
                </a:lnTo>
                <a:lnTo>
                  <a:pt x="164" y="8087"/>
                </a:lnTo>
                <a:lnTo>
                  <a:pt x="0" y="13068"/>
                </a:lnTo>
                <a:lnTo>
                  <a:pt x="1774" y="17893"/>
                </a:lnTo>
                <a:lnTo>
                  <a:pt x="2888" y="19750"/>
                </a:lnTo>
                <a:lnTo>
                  <a:pt x="4436" y="21298"/>
                </a:lnTo>
                <a:lnTo>
                  <a:pt x="6294" y="22350"/>
                </a:lnTo>
              </a:path>
            </a:pathLst>
          </a:custGeom>
          <a:ln w="18573">
            <a:solidFill>
              <a:srgbClr val="000000"/>
            </a:solidFill>
          </a:ln>
        </p:spPr>
        <p:txBody>
          <a:bodyPr wrap="square" lIns="0" tIns="0" rIns="0" bIns="0" rtlCol="0"/>
          <a:lstStyle/>
          <a:p>
            <a:endParaRPr/>
          </a:p>
        </p:txBody>
      </p:sp>
      <p:sp>
        <p:nvSpPr>
          <p:cNvPr id="52" name="object 52"/>
          <p:cNvSpPr/>
          <p:nvPr/>
        </p:nvSpPr>
        <p:spPr>
          <a:xfrm>
            <a:off x="5100977" y="4746519"/>
            <a:ext cx="15875" cy="56515"/>
          </a:xfrm>
          <a:custGeom>
            <a:avLst/>
            <a:gdLst/>
            <a:ahLst/>
            <a:cxnLst/>
            <a:rect l="l" t="t" r="r" b="b"/>
            <a:pathLst>
              <a:path w="15875" h="56514">
                <a:moveTo>
                  <a:pt x="14060" y="0"/>
                </a:moveTo>
                <a:lnTo>
                  <a:pt x="5117" y="9010"/>
                </a:lnTo>
                <a:lnTo>
                  <a:pt x="323" y="20500"/>
                </a:lnTo>
                <a:lnTo>
                  <a:pt x="0" y="33023"/>
                </a:lnTo>
                <a:lnTo>
                  <a:pt x="4464" y="45134"/>
                </a:lnTo>
                <a:lnTo>
                  <a:pt x="6688" y="48367"/>
                </a:lnTo>
                <a:lnTo>
                  <a:pt x="9254" y="51270"/>
                </a:lnTo>
                <a:lnTo>
                  <a:pt x="12134" y="53814"/>
                </a:lnTo>
                <a:lnTo>
                  <a:pt x="15298" y="55968"/>
                </a:lnTo>
              </a:path>
            </a:pathLst>
          </a:custGeom>
          <a:ln w="18573">
            <a:solidFill>
              <a:srgbClr val="000000"/>
            </a:solidFill>
          </a:ln>
        </p:spPr>
        <p:txBody>
          <a:bodyPr wrap="square" lIns="0" tIns="0" rIns="0" bIns="0" rtlCol="0"/>
          <a:lstStyle/>
          <a:p>
            <a:endParaRPr/>
          </a:p>
        </p:txBody>
      </p:sp>
      <p:sp>
        <p:nvSpPr>
          <p:cNvPr id="53" name="object 53"/>
          <p:cNvSpPr/>
          <p:nvPr/>
        </p:nvSpPr>
        <p:spPr>
          <a:xfrm>
            <a:off x="5078935" y="4732836"/>
            <a:ext cx="22860" cy="83820"/>
          </a:xfrm>
          <a:custGeom>
            <a:avLst/>
            <a:gdLst/>
            <a:ahLst/>
            <a:cxnLst/>
            <a:rect l="l" t="t" r="r" b="b"/>
            <a:pathLst>
              <a:path w="22860" h="83820">
                <a:moveTo>
                  <a:pt x="20686" y="0"/>
                </a:moveTo>
                <a:lnTo>
                  <a:pt x="7460" y="13543"/>
                </a:lnTo>
                <a:lnTo>
                  <a:pt x="409" y="30801"/>
                </a:lnTo>
                <a:lnTo>
                  <a:pt x="0" y="49591"/>
                </a:lnTo>
                <a:lnTo>
                  <a:pt x="6694" y="67731"/>
                </a:lnTo>
                <a:lnTo>
                  <a:pt x="9936" y="72483"/>
                </a:lnTo>
                <a:lnTo>
                  <a:pt x="13690" y="76771"/>
                </a:lnTo>
                <a:lnTo>
                  <a:pt x="17908" y="80547"/>
                </a:lnTo>
                <a:lnTo>
                  <a:pt x="22543" y="83767"/>
                </a:lnTo>
              </a:path>
            </a:pathLst>
          </a:custGeom>
          <a:ln w="18573">
            <a:solidFill>
              <a:srgbClr val="000000"/>
            </a:solidFill>
          </a:ln>
        </p:spPr>
        <p:txBody>
          <a:bodyPr wrap="square" lIns="0" tIns="0" rIns="0" bIns="0" rtlCol="0"/>
          <a:lstStyle/>
          <a:p>
            <a:endParaRPr/>
          </a:p>
        </p:txBody>
      </p:sp>
      <p:sp>
        <p:nvSpPr>
          <p:cNvPr id="54" name="object 54"/>
          <p:cNvSpPr/>
          <p:nvPr/>
        </p:nvSpPr>
        <p:spPr>
          <a:xfrm>
            <a:off x="4877295" y="4914302"/>
            <a:ext cx="149703" cy="117632"/>
          </a:xfrm>
          <a:prstGeom prst="rect">
            <a:avLst/>
          </a:prstGeom>
          <a:blipFill>
            <a:blip r:embed="rId7" cstate="print"/>
            <a:stretch>
              <a:fillRect/>
            </a:stretch>
          </a:blipFill>
        </p:spPr>
        <p:txBody>
          <a:bodyPr wrap="square" lIns="0" tIns="0" rIns="0" bIns="0" rtlCol="0"/>
          <a:lstStyle/>
          <a:p>
            <a:endParaRPr/>
          </a:p>
        </p:txBody>
      </p:sp>
      <p:sp>
        <p:nvSpPr>
          <p:cNvPr id="55" name="object 55"/>
          <p:cNvSpPr/>
          <p:nvPr/>
        </p:nvSpPr>
        <p:spPr>
          <a:xfrm>
            <a:off x="5020312" y="4851398"/>
            <a:ext cx="19050" cy="38735"/>
          </a:xfrm>
          <a:custGeom>
            <a:avLst/>
            <a:gdLst/>
            <a:ahLst/>
            <a:cxnLst/>
            <a:rect l="l" t="t" r="r" b="b"/>
            <a:pathLst>
              <a:path w="19050" h="38735">
                <a:moveTo>
                  <a:pt x="18883" y="0"/>
                </a:moveTo>
                <a:lnTo>
                  <a:pt x="0" y="38695"/>
                </a:lnTo>
              </a:path>
            </a:pathLst>
          </a:custGeom>
          <a:ln w="9658">
            <a:solidFill>
              <a:srgbClr val="000000"/>
            </a:solidFill>
          </a:ln>
        </p:spPr>
        <p:txBody>
          <a:bodyPr wrap="square" lIns="0" tIns="0" rIns="0" bIns="0" rtlCol="0"/>
          <a:lstStyle/>
          <a:p>
            <a:endParaRPr/>
          </a:p>
        </p:txBody>
      </p:sp>
      <p:sp>
        <p:nvSpPr>
          <p:cNvPr id="56" name="object 56"/>
          <p:cNvSpPr/>
          <p:nvPr/>
        </p:nvSpPr>
        <p:spPr>
          <a:xfrm>
            <a:off x="5038886" y="4851398"/>
            <a:ext cx="19050" cy="38735"/>
          </a:xfrm>
          <a:custGeom>
            <a:avLst/>
            <a:gdLst/>
            <a:ahLst/>
            <a:cxnLst/>
            <a:rect l="l" t="t" r="r" b="b"/>
            <a:pathLst>
              <a:path w="19050" h="38735">
                <a:moveTo>
                  <a:pt x="0" y="0"/>
                </a:moveTo>
                <a:lnTo>
                  <a:pt x="18883" y="38695"/>
                </a:lnTo>
              </a:path>
            </a:pathLst>
          </a:custGeom>
          <a:ln w="9658">
            <a:solidFill>
              <a:srgbClr val="000000"/>
            </a:solidFill>
          </a:ln>
        </p:spPr>
        <p:txBody>
          <a:bodyPr wrap="square" lIns="0" tIns="0" rIns="0" bIns="0" rtlCol="0"/>
          <a:lstStyle/>
          <a:p>
            <a:endParaRPr/>
          </a:p>
        </p:txBody>
      </p:sp>
      <p:sp>
        <p:nvSpPr>
          <p:cNvPr id="57" name="object 57"/>
          <p:cNvSpPr/>
          <p:nvPr/>
        </p:nvSpPr>
        <p:spPr>
          <a:xfrm>
            <a:off x="5034428" y="4848428"/>
            <a:ext cx="9525" cy="10160"/>
          </a:xfrm>
          <a:custGeom>
            <a:avLst/>
            <a:gdLst/>
            <a:ahLst/>
            <a:cxnLst/>
            <a:rect l="l" t="t" r="r" b="b"/>
            <a:pathLst>
              <a:path w="9525" h="10160">
                <a:moveTo>
                  <a:pt x="6934" y="0"/>
                </a:moveTo>
                <a:lnTo>
                  <a:pt x="1981" y="0"/>
                </a:lnTo>
                <a:lnTo>
                  <a:pt x="0" y="2166"/>
                </a:lnTo>
                <a:lnTo>
                  <a:pt x="0" y="7491"/>
                </a:lnTo>
                <a:lnTo>
                  <a:pt x="1981" y="9658"/>
                </a:lnTo>
                <a:lnTo>
                  <a:pt x="6934" y="9658"/>
                </a:lnTo>
                <a:lnTo>
                  <a:pt x="8915" y="7491"/>
                </a:lnTo>
                <a:lnTo>
                  <a:pt x="8915" y="2166"/>
                </a:lnTo>
                <a:lnTo>
                  <a:pt x="6934" y="0"/>
                </a:lnTo>
                <a:close/>
              </a:path>
            </a:pathLst>
          </a:custGeom>
          <a:solidFill>
            <a:srgbClr val="000000"/>
          </a:solidFill>
        </p:spPr>
        <p:txBody>
          <a:bodyPr wrap="square" lIns="0" tIns="0" rIns="0" bIns="0" rtlCol="0"/>
          <a:lstStyle/>
          <a:p>
            <a:endParaRPr/>
          </a:p>
        </p:txBody>
      </p:sp>
      <p:sp>
        <p:nvSpPr>
          <p:cNvPr id="58" name="object 58"/>
          <p:cNvSpPr/>
          <p:nvPr/>
        </p:nvSpPr>
        <p:spPr>
          <a:xfrm>
            <a:off x="5034428" y="4848428"/>
            <a:ext cx="9525" cy="10160"/>
          </a:xfrm>
          <a:custGeom>
            <a:avLst/>
            <a:gdLst/>
            <a:ahLst/>
            <a:cxnLst/>
            <a:rect l="l" t="t" r="r" b="b"/>
            <a:pathLst>
              <a:path w="9525" h="10160">
                <a:moveTo>
                  <a:pt x="0" y="4829"/>
                </a:moveTo>
                <a:lnTo>
                  <a:pt x="0" y="2166"/>
                </a:lnTo>
                <a:lnTo>
                  <a:pt x="1981" y="0"/>
                </a:lnTo>
                <a:lnTo>
                  <a:pt x="4457" y="0"/>
                </a:lnTo>
                <a:lnTo>
                  <a:pt x="6934" y="0"/>
                </a:lnTo>
                <a:lnTo>
                  <a:pt x="8915" y="2166"/>
                </a:lnTo>
                <a:lnTo>
                  <a:pt x="8915" y="4829"/>
                </a:lnTo>
                <a:lnTo>
                  <a:pt x="8915" y="7491"/>
                </a:lnTo>
                <a:lnTo>
                  <a:pt x="6934" y="9658"/>
                </a:lnTo>
                <a:lnTo>
                  <a:pt x="4457" y="9658"/>
                </a:lnTo>
                <a:lnTo>
                  <a:pt x="1981" y="9658"/>
                </a:lnTo>
                <a:lnTo>
                  <a:pt x="0" y="7491"/>
                </a:lnTo>
                <a:lnTo>
                  <a:pt x="0" y="4829"/>
                </a:lnTo>
                <a:close/>
              </a:path>
            </a:pathLst>
          </a:custGeom>
          <a:ln w="9658">
            <a:solidFill>
              <a:srgbClr val="000000"/>
            </a:solidFill>
          </a:ln>
        </p:spPr>
        <p:txBody>
          <a:bodyPr wrap="square" lIns="0" tIns="0" rIns="0" bIns="0" rtlCol="0"/>
          <a:lstStyle/>
          <a:p>
            <a:endParaRPr/>
          </a:p>
        </p:txBody>
      </p:sp>
      <p:sp>
        <p:nvSpPr>
          <p:cNvPr id="59" name="object 59"/>
          <p:cNvSpPr/>
          <p:nvPr/>
        </p:nvSpPr>
        <p:spPr>
          <a:xfrm>
            <a:off x="5030033" y="4870468"/>
            <a:ext cx="17780" cy="1905"/>
          </a:xfrm>
          <a:custGeom>
            <a:avLst/>
            <a:gdLst/>
            <a:ahLst/>
            <a:cxnLst/>
            <a:rect l="l" t="t" r="r" b="b"/>
            <a:pathLst>
              <a:path w="17779" h="1904">
                <a:moveTo>
                  <a:pt x="17583" y="61"/>
                </a:moveTo>
                <a:lnTo>
                  <a:pt x="14231" y="1196"/>
                </a:lnTo>
                <a:lnTo>
                  <a:pt x="10176" y="1710"/>
                </a:lnTo>
                <a:lnTo>
                  <a:pt x="5925" y="1585"/>
                </a:lnTo>
                <a:lnTo>
                  <a:pt x="1981" y="804"/>
                </a:lnTo>
                <a:lnTo>
                  <a:pt x="1238" y="556"/>
                </a:lnTo>
                <a:lnTo>
                  <a:pt x="557" y="309"/>
                </a:lnTo>
                <a:lnTo>
                  <a:pt x="0" y="0"/>
                </a:lnTo>
              </a:path>
            </a:pathLst>
          </a:custGeom>
          <a:ln w="9658">
            <a:solidFill>
              <a:srgbClr val="000000"/>
            </a:solidFill>
          </a:ln>
        </p:spPr>
        <p:txBody>
          <a:bodyPr wrap="square" lIns="0" tIns="0" rIns="0" bIns="0" rtlCol="0"/>
          <a:lstStyle/>
          <a:p>
            <a:endParaRPr/>
          </a:p>
        </p:txBody>
      </p:sp>
      <p:sp>
        <p:nvSpPr>
          <p:cNvPr id="60" name="object 60"/>
          <p:cNvSpPr/>
          <p:nvPr/>
        </p:nvSpPr>
        <p:spPr>
          <a:xfrm>
            <a:off x="5026379" y="4876040"/>
            <a:ext cx="25400" cy="4445"/>
          </a:xfrm>
          <a:custGeom>
            <a:avLst/>
            <a:gdLst/>
            <a:ahLst/>
            <a:cxnLst/>
            <a:rect l="l" t="t" r="r" b="b"/>
            <a:pathLst>
              <a:path w="25400" h="4445">
                <a:moveTo>
                  <a:pt x="24888" y="61"/>
                </a:moveTo>
                <a:lnTo>
                  <a:pt x="21298" y="2550"/>
                </a:lnTo>
                <a:lnTo>
                  <a:pt x="16507" y="4001"/>
                </a:lnTo>
                <a:lnTo>
                  <a:pt x="11123" y="4302"/>
                </a:lnTo>
                <a:lnTo>
                  <a:pt x="5757" y="3343"/>
                </a:lnTo>
                <a:lnTo>
                  <a:pt x="3342" y="2600"/>
                </a:lnTo>
                <a:lnTo>
                  <a:pt x="1299" y="1423"/>
                </a:lnTo>
                <a:lnTo>
                  <a:pt x="0" y="0"/>
                </a:lnTo>
              </a:path>
            </a:pathLst>
          </a:custGeom>
          <a:ln w="9658">
            <a:solidFill>
              <a:srgbClr val="000000"/>
            </a:solidFill>
          </a:ln>
        </p:spPr>
        <p:txBody>
          <a:bodyPr wrap="square" lIns="0" tIns="0" rIns="0" bIns="0" rtlCol="0"/>
          <a:lstStyle/>
          <a:p>
            <a:endParaRPr/>
          </a:p>
        </p:txBody>
      </p:sp>
      <p:sp>
        <p:nvSpPr>
          <p:cNvPr id="61" name="object 61"/>
          <p:cNvSpPr/>
          <p:nvPr/>
        </p:nvSpPr>
        <p:spPr>
          <a:xfrm>
            <a:off x="5033933" y="4863287"/>
            <a:ext cx="10160" cy="1270"/>
          </a:xfrm>
          <a:custGeom>
            <a:avLst/>
            <a:gdLst/>
            <a:ahLst/>
            <a:cxnLst/>
            <a:rect l="l" t="t" r="r" b="b"/>
            <a:pathLst>
              <a:path w="10160" h="1270">
                <a:moveTo>
                  <a:pt x="9782" y="61"/>
                </a:moveTo>
                <a:lnTo>
                  <a:pt x="7243" y="928"/>
                </a:lnTo>
                <a:lnTo>
                  <a:pt x="3033" y="990"/>
                </a:lnTo>
                <a:lnTo>
                  <a:pt x="371" y="123"/>
                </a:lnTo>
                <a:lnTo>
                  <a:pt x="123" y="61"/>
                </a:lnTo>
              </a:path>
            </a:pathLst>
          </a:custGeom>
          <a:ln w="9658">
            <a:solidFill>
              <a:srgbClr val="000000"/>
            </a:solidFill>
          </a:ln>
        </p:spPr>
        <p:txBody>
          <a:bodyPr wrap="square" lIns="0" tIns="0" rIns="0" bIns="0" rtlCol="0"/>
          <a:lstStyle/>
          <a:p>
            <a:endParaRPr/>
          </a:p>
        </p:txBody>
      </p:sp>
      <p:sp>
        <p:nvSpPr>
          <p:cNvPr id="62" name="object 62"/>
          <p:cNvSpPr/>
          <p:nvPr/>
        </p:nvSpPr>
        <p:spPr>
          <a:xfrm>
            <a:off x="4964962" y="4863658"/>
            <a:ext cx="149703" cy="84324"/>
          </a:xfrm>
          <a:prstGeom prst="rect">
            <a:avLst/>
          </a:prstGeom>
          <a:blipFill>
            <a:blip r:embed="rId8" cstate="print"/>
            <a:stretch>
              <a:fillRect/>
            </a:stretch>
          </a:blipFill>
        </p:spPr>
        <p:txBody>
          <a:bodyPr wrap="square" lIns="0" tIns="0" rIns="0" bIns="0" rtlCol="0"/>
          <a:lstStyle/>
          <a:p>
            <a:endParaRPr/>
          </a:p>
        </p:txBody>
      </p:sp>
      <p:sp>
        <p:nvSpPr>
          <p:cNvPr id="63" name="object 63"/>
          <p:cNvSpPr/>
          <p:nvPr/>
        </p:nvSpPr>
        <p:spPr>
          <a:xfrm>
            <a:off x="5943972" y="4750334"/>
            <a:ext cx="117475" cy="102235"/>
          </a:xfrm>
          <a:custGeom>
            <a:avLst/>
            <a:gdLst/>
            <a:ahLst/>
            <a:cxnLst/>
            <a:rect l="l" t="t" r="r" b="b"/>
            <a:pathLst>
              <a:path w="117475" h="102235">
                <a:moveTo>
                  <a:pt x="97417" y="0"/>
                </a:moveTo>
                <a:lnTo>
                  <a:pt x="0" y="92815"/>
                </a:lnTo>
                <a:lnTo>
                  <a:pt x="10436" y="101633"/>
                </a:lnTo>
                <a:lnTo>
                  <a:pt x="97417" y="19028"/>
                </a:lnTo>
                <a:lnTo>
                  <a:pt x="117388" y="19028"/>
                </a:lnTo>
                <a:lnTo>
                  <a:pt x="97417" y="0"/>
                </a:lnTo>
                <a:close/>
              </a:path>
            </a:pathLst>
          </a:custGeom>
          <a:solidFill>
            <a:srgbClr val="000000"/>
          </a:solidFill>
        </p:spPr>
        <p:txBody>
          <a:bodyPr wrap="square" lIns="0" tIns="0" rIns="0" bIns="0" rtlCol="0"/>
          <a:lstStyle/>
          <a:p>
            <a:endParaRPr/>
          </a:p>
        </p:txBody>
      </p:sp>
      <p:sp>
        <p:nvSpPr>
          <p:cNvPr id="64" name="object 64"/>
          <p:cNvSpPr/>
          <p:nvPr/>
        </p:nvSpPr>
        <p:spPr>
          <a:xfrm>
            <a:off x="6041390" y="4769363"/>
            <a:ext cx="97790" cy="83185"/>
          </a:xfrm>
          <a:custGeom>
            <a:avLst/>
            <a:gdLst/>
            <a:ahLst/>
            <a:cxnLst/>
            <a:rect l="l" t="t" r="r" b="b"/>
            <a:pathLst>
              <a:path w="97789" h="83185">
                <a:moveTo>
                  <a:pt x="19970" y="0"/>
                </a:moveTo>
                <a:lnTo>
                  <a:pt x="0" y="0"/>
                </a:lnTo>
                <a:lnTo>
                  <a:pt x="86981" y="82604"/>
                </a:lnTo>
                <a:lnTo>
                  <a:pt x="97417" y="73787"/>
                </a:lnTo>
                <a:lnTo>
                  <a:pt x="19970" y="0"/>
                </a:lnTo>
                <a:close/>
              </a:path>
            </a:pathLst>
          </a:custGeom>
          <a:solidFill>
            <a:srgbClr val="000000"/>
          </a:solidFill>
        </p:spPr>
        <p:txBody>
          <a:bodyPr wrap="square" lIns="0" tIns="0" rIns="0" bIns="0" rtlCol="0"/>
          <a:lstStyle/>
          <a:p>
            <a:endParaRPr/>
          </a:p>
        </p:txBody>
      </p:sp>
      <p:sp>
        <p:nvSpPr>
          <p:cNvPr id="65" name="object 65"/>
          <p:cNvSpPr/>
          <p:nvPr/>
        </p:nvSpPr>
        <p:spPr>
          <a:xfrm>
            <a:off x="5032570" y="4951016"/>
            <a:ext cx="150446" cy="117324"/>
          </a:xfrm>
          <a:prstGeom prst="rect">
            <a:avLst/>
          </a:prstGeom>
          <a:blipFill>
            <a:blip r:embed="rId9" cstate="print"/>
            <a:stretch>
              <a:fillRect/>
            </a:stretch>
          </a:blipFill>
        </p:spPr>
        <p:txBody>
          <a:bodyPr wrap="square" lIns="0" tIns="0" rIns="0" bIns="0" rtlCol="0"/>
          <a:lstStyle/>
          <a:p>
            <a:endParaRPr/>
          </a:p>
        </p:txBody>
      </p:sp>
      <p:sp>
        <p:nvSpPr>
          <p:cNvPr id="66" name="object 66"/>
          <p:cNvSpPr/>
          <p:nvPr/>
        </p:nvSpPr>
        <p:spPr>
          <a:xfrm>
            <a:off x="5971805" y="4782362"/>
            <a:ext cx="139700" cy="135255"/>
          </a:xfrm>
          <a:custGeom>
            <a:avLst/>
            <a:gdLst/>
            <a:ahLst/>
            <a:cxnLst/>
            <a:rect l="l" t="t" r="r" b="b"/>
            <a:pathLst>
              <a:path w="139700" h="135254">
                <a:moveTo>
                  <a:pt x="69584" y="0"/>
                </a:moveTo>
                <a:lnTo>
                  <a:pt x="0" y="66130"/>
                </a:lnTo>
                <a:lnTo>
                  <a:pt x="0" y="135045"/>
                </a:lnTo>
                <a:lnTo>
                  <a:pt x="55667" y="135045"/>
                </a:lnTo>
                <a:lnTo>
                  <a:pt x="55667" y="77035"/>
                </a:lnTo>
                <a:lnTo>
                  <a:pt x="139169" y="77035"/>
                </a:lnTo>
                <a:lnTo>
                  <a:pt x="139169" y="66130"/>
                </a:lnTo>
                <a:lnTo>
                  <a:pt x="69584" y="0"/>
                </a:lnTo>
                <a:close/>
              </a:path>
            </a:pathLst>
          </a:custGeom>
          <a:solidFill>
            <a:srgbClr val="000000"/>
          </a:solidFill>
        </p:spPr>
        <p:txBody>
          <a:bodyPr wrap="square" lIns="0" tIns="0" rIns="0" bIns="0" rtlCol="0"/>
          <a:lstStyle/>
          <a:p>
            <a:endParaRPr/>
          </a:p>
        </p:txBody>
      </p:sp>
      <p:sp>
        <p:nvSpPr>
          <p:cNvPr id="67" name="object 67"/>
          <p:cNvSpPr/>
          <p:nvPr/>
        </p:nvSpPr>
        <p:spPr>
          <a:xfrm>
            <a:off x="6055306" y="4859398"/>
            <a:ext cx="55880" cy="58419"/>
          </a:xfrm>
          <a:custGeom>
            <a:avLst/>
            <a:gdLst/>
            <a:ahLst/>
            <a:cxnLst/>
            <a:rect l="l" t="t" r="r" b="b"/>
            <a:pathLst>
              <a:path w="55879" h="58420">
                <a:moveTo>
                  <a:pt x="55667" y="0"/>
                </a:moveTo>
                <a:lnTo>
                  <a:pt x="0" y="0"/>
                </a:lnTo>
                <a:lnTo>
                  <a:pt x="0" y="58009"/>
                </a:lnTo>
                <a:lnTo>
                  <a:pt x="55667" y="58009"/>
                </a:lnTo>
                <a:lnTo>
                  <a:pt x="55667" y="0"/>
                </a:lnTo>
                <a:close/>
              </a:path>
            </a:pathLst>
          </a:custGeom>
          <a:solidFill>
            <a:srgbClr val="000000"/>
          </a:solidFill>
        </p:spPr>
        <p:txBody>
          <a:bodyPr wrap="square" lIns="0" tIns="0" rIns="0" bIns="0" rtlCol="0"/>
          <a:lstStyle/>
          <a:p>
            <a:endParaRPr/>
          </a:p>
        </p:txBody>
      </p:sp>
      <p:sp>
        <p:nvSpPr>
          <p:cNvPr id="68" name="object 68"/>
          <p:cNvSpPr/>
          <p:nvPr/>
        </p:nvSpPr>
        <p:spPr>
          <a:xfrm>
            <a:off x="5049597" y="4845269"/>
            <a:ext cx="2540" cy="6985"/>
          </a:xfrm>
          <a:custGeom>
            <a:avLst/>
            <a:gdLst/>
            <a:ahLst/>
            <a:cxnLst/>
            <a:rect l="l" t="t" r="r" b="b"/>
            <a:pathLst>
              <a:path w="2539" h="6985">
                <a:moveTo>
                  <a:pt x="123" y="0"/>
                </a:moveTo>
                <a:lnTo>
                  <a:pt x="1857" y="1052"/>
                </a:lnTo>
                <a:lnTo>
                  <a:pt x="2414" y="3343"/>
                </a:lnTo>
                <a:lnTo>
                  <a:pt x="1361" y="5076"/>
                </a:lnTo>
                <a:lnTo>
                  <a:pt x="1052" y="5634"/>
                </a:lnTo>
                <a:lnTo>
                  <a:pt x="556" y="6129"/>
                </a:lnTo>
                <a:lnTo>
                  <a:pt x="0" y="6438"/>
                </a:lnTo>
              </a:path>
            </a:pathLst>
          </a:custGeom>
          <a:ln w="9658">
            <a:solidFill>
              <a:srgbClr val="000000"/>
            </a:solidFill>
          </a:ln>
        </p:spPr>
        <p:txBody>
          <a:bodyPr wrap="square" lIns="0" tIns="0" rIns="0" bIns="0" rtlCol="0"/>
          <a:lstStyle/>
          <a:p>
            <a:endParaRPr/>
          </a:p>
        </p:txBody>
      </p:sp>
      <p:sp>
        <p:nvSpPr>
          <p:cNvPr id="69" name="object 69"/>
          <p:cNvSpPr/>
          <p:nvPr/>
        </p:nvSpPr>
        <p:spPr>
          <a:xfrm>
            <a:off x="5052198" y="4840936"/>
            <a:ext cx="4445" cy="16510"/>
          </a:xfrm>
          <a:custGeom>
            <a:avLst/>
            <a:gdLst/>
            <a:ahLst/>
            <a:cxnLst/>
            <a:rect l="l" t="t" r="r" b="b"/>
            <a:pathLst>
              <a:path w="4445" h="16510">
                <a:moveTo>
                  <a:pt x="371" y="0"/>
                </a:moveTo>
                <a:lnTo>
                  <a:pt x="2922" y="2541"/>
                </a:lnTo>
                <a:lnTo>
                  <a:pt x="4294" y="5804"/>
                </a:lnTo>
                <a:lnTo>
                  <a:pt x="4402" y="9367"/>
                </a:lnTo>
                <a:lnTo>
                  <a:pt x="3157" y="12815"/>
                </a:lnTo>
                <a:lnTo>
                  <a:pt x="2352" y="14115"/>
                </a:lnTo>
                <a:lnTo>
                  <a:pt x="1300" y="15168"/>
                </a:lnTo>
                <a:lnTo>
                  <a:pt x="0" y="15911"/>
                </a:lnTo>
              </a:path>
            </a:pathLst>
          </a:custGeom>
          <a:ln w="9658">
            <a:solidFill>
              <a:srgbClr val="000000"/>
            </a:solidFill>
          </a:ln>
        </p:spPr>
        <p:txBody>
          <a:bodyPr wrap="square" lIns="0" tIns="0" rIns="0" bIns="0" rtlCol="0"/>
          <a:lstStyle/>
          <a:p>
            <a:endParaRPr/>
          </a:p>
        </p:txBody>
      </p:sp>
      <p:sp>
        <p:nvSpPr>
          <p:cNvPr id="70" name="object 70"/>
          <p:cNvSpPr/>
          <p:nvPr/>
        </p:nvSpPr>
        <p:spPr>
          <a:xfrm>
            <a:off x="5059875" y="4837469"/>
            <a:ext cx="8255" cy="27940"/>
          </a:xfrm>
          <a:custGeom>
            <a:avLst/>
            <a:gdLst/>
            <a:ahLst/>
            <a:cxnLst/>
            <a:rect l="l" t="t" r="r" b="b"/>
            <a:pathLst>
              <a:path w="8254" h="27939">
                <a:moveTo>
                  <a:pt x="619" y="0"/>
                </a:moveTo>
                <a:lnTo>
                  <a:pt x="5120" y="4339"/>
                </a:lnTo>
                <a:lnTo>
                  <a:pt x="7561" y="9921"/>
                </a:lnTo>
                <a:lnTo>
                  <a:pt x="7784" y="16037"/>
                </a:lnTo>
                <a:lnTo>
                  <a:pt x="5634" y="21979"/>
                </a:lnTo>
                <a:lnTo>
                  <a:pt x="4272" y="24270"/>
                </a:lnTo>
                <a:lnTo>
                  <a:pt x="2290" y="26189"/>
                </a:lnTo>
                <a:lnTo>
                  <a:pt x="0" y="27489"/>
                </a:lnTo>
              </a:path>
            </a:pathLst>
          </a:custGeom>
          <a:ln w="9657">
            <a:solidFill>
              <a:srgbClr val="000000"/>
            </a:solidFill>
          </a:ln>
        </p:spPr>
        <p:txBody>
          <a:bodyPr wrap="square" lIns="0" tIns="0" rIns="0" bIns="0" rtlCol="0"/>
          <a:lstStyle/>
          <a:p>
            <a:endParaRPr/>
          </a:p>
        </p:txBody>
      </p:sp>
      <p:sp>
        <p:nvSpPr>
          <p:cNvPr id="71" name="object 71"/>
          <p:cNvSpPr/>
          <p:nvPr/>
        </p:nvSpPr>
        <p:spPr>
          <a:xfrm>
            <a:off x="5022851" y="4845331"/>
            <a:ext cx="2540" cy="6350"/>
          </a:xfrm>
          <a:custGeom>
            <a:avLst/>
            <a:gdLst/>
            <a:ahLst/>
            <a:cxnLst/>
            <a:rect l="l" t="t" r="r" b="b"/>
            <a:pathLst>
              <a:path w="2539" h="6350">
                <a:moveTo>
                  <a:pt x="1919" y="0"/>
                </a:moveTo>
                <a:lnTo>
                  <a:pt x="371" y="1176"/>
                </a:lnTo>
                <a:lnTo>
                  <a:pt x="0" y="3467"/>
                </a:lnTo>
                <a:lnTo>
                  <a:pt x="990" y="5200"/>
                </a:lnTo>
                <a:lnTo>
                  <a:pt x="1300" y="5634"/>
                </a:lnTo>
                <a:lnTo>
                  <a:pt x="1609" y="6005"/>
                </a:lnTo>
                <a:lnTo>
                  <a:pt x="2043" y="6253"/>
                </a:lnTo>
              </a:path>
            </a:pathLst>
          </a:custGeom>
          <a:ln w="9658">
            <a:solidFill>
              <a:srgbClr val="000000"/>
            </a:solidFill>
          </a:ln>
        </p:spPr>
        <p:txBody>
          <a:bodyPr wrap="square" lIns="0" tIns="0" rIns="0" bIns="0" rtlCol="0"/>
          <a:lstStyle/>
          <a:p>
            <a:endParaRPr/>
          </a:p>
        </p:txBody>
      </p:sp>
      <p:sp>
        <p:nvSpPr>
          <p:cNvPr id="72" name="object 72"/>
          <p:cNvSpPr/>
          <p:nvPr/>
        </p:nvSpPr>
        <p:spPr>
          <a:xfrm>
            <a:off x="5018201" y="4840936"/>
            <a:ext cx="4445" cy="16510"/>
          </a:xfrm>
          <a:custGeom>
            <a:avLst/>
            <a:gdLst/>
            <a:ahLst/>
            <a:cxnLst/>
            <a:rect l="l" t="t" r="r" b="b"/>
            <a:pathLst>
              <a:path w="4445" h="16510">
                <a:moveTo>
                  <a:pt x="4030" y="0"/>
                </a:moveTo>
                <a:lnTo>
                  <a:pt x="1480" y="2541"/>
                </a:lnTo>
                <a:lnTo>
                  <a:pt x="107" y="5804"/>
                </a:lnTo>
                <a:lnTo>
                  <a:pt x="0" y="9367"/>
                </a:lnTo>
                <a:lnTo>
                  <a:pt x="1244" y="12815"/>
                </a:lnTo>
                <a:lnTo>
                  <a:pt x="2049" y="14115"/>
                </a:lnTo>
                <a:lnTo>
                  <a:pt x="3101" y="15168"/>
                </a:lnTo>
                <a:lnTo>
                  <a:pt x="4402" y="15911"/>
                </a:lnTo>
              </a:path>
            </a:pathLst>
          </a:custGeom>
          <a:ln w="9658">
            <a:solidFill>
              <a:srgbClr val="000000"/>
            </a:solidFill>
          </a:ln>
        </p:spPr>
        <p:txBody>
          <a:bodyPr wrap="square" lIns="0" tIns="0" rIns="0" bIns="0" rtlCol="0"/>
          <a:lstStyle/>
          <a:p>
            <a:endParaRPr/>
          </a:p>
        </p:txBody>
      </p:sp>
      <p:sp>
        <p:nvSpPr>
          <p:cNvPr id="73" name="object 73"/>
          <p:cNvSpPr/>
          <p:nvPr/>
        </p:nvSpPr>
        <p:spPr>
          <a:xfrm>
            <a:off x="5011567" y="4838088"/>
            <a:ext cx="6350" cy="26670"/>
          </a:xfrm>
          <a:custGeom>
            <a:avLst/>
            <a:gdLst/>
            <a:ahLst/>
            <a:cxnLst/>
            <a:rect l="l" t="t" r="r" b="b"/>
            <a:pathLst>
              <a:path w="6350" h="26670">
                <a:moveTo>
                  <a:pt x="5339" y="0"/>
                </a:moveTo>
                <a:lnTo>
                  <a:pt x="1758" y="4675"/>
                </a:lnTo>
                <a:lnTo>
                  <a:pt x="0" y="10424"/>
                </a:lnTo>
                <a:lnTo>
                  <a:pt x="168" y="16533"/>
                </a:lnTo>
                <a:lnTo>
                  <a:pt x="2367" y="22288"/>
                </a:lnTo>
                <a:lnTo>
                  <a:pt x="3358" y="23897"/>
                </a:lnTo>
                <a:lnTo>
                  <a:pt x="4534" y="25259"/>
                </a:lnTo>
                <a:lnTo>
                  <a:pt x="5896" y="26312"/>
                </a:lnTo>
              </a:path>
            </a:pathLst>
          </a:custGeom>
          <a:ln w="9658">
            <a:solidFill>
              <a:srgbClr val="000000"/>
            </a:solidFill>
          </a:ln>
        </p:spPr>
        <p:txBody>
          <a:bodyPr wrap="square" lIns="0" tIns="0" rIns="0" bIns="0" rtlCol="0"/>
          <a:lstStyle/>
          <a:p>
            <a:endParaRPr/>
          </a:p>
        </p:txBody>
      </p:sp>
      <p:sp>
        <p:nvSpPr>
          <p:cNvPr id="74" name="object 74"/>
          <p:cNvSpPr/>
          <p:nvPr/>
        </p:nvSpPr>
        <p:spPr>
          <a:xfrm>
            <a:off x="4586057" y="4981106"/>
            <a:ext cx="46990" cy="50800"/>
          </a:xfrm>
          <a:custGeom>
            <a:avLst/>
            <a:gdLst/>
            <a:ahLst/>
            <a:cxnLst/>
            <a:rect l="l" t="t" r="r" b="b"/>
            <a:pathLst>
              <a:path w="46989" h="50800">
                <a:moveTo>
                  <a:pt x="43215" y="0"/>
                </a:moveTo>
                <a:lnTo>
                  <a:pt x="0" y="25198"/>
                </a:lnTo>
                <a:lnTo>
                  <a:pt x="43215" y="50397"/>
                </a:lnTo>
                <a:lnTo>
                  <a:pt x="45072" y="49902"/>
                </a:lnTo>
                <a:lnTo>
                  <a:pt x="46805" y="46930"/>
                </a:lnTo>
                <a:lnTo>
                  <a:pt x="46310" y="45072"/>
                </a:lnTo>
                <a:lnTo>
                  <a:pt x="17548" y="28293"/>
                </a:lnTo>
                <a:lnTo>
                  <a:pt x="6130" y="28293"/>
                </a:lnTo>
                <a:lnTo>
                  <a:pt x="6130" y="22101"/>
                </a:lnTo>
                <a:lnTo>
                  <a:pt x="17548" y="22101"/>
                </a:lnTo>
                <a:lnTo>
                  <a:pt x="46310" y="5323"/>
                </a:lnTo>
                <a:lnTo>
                  <a:pt x="46805" y="3467"/>
                </a:lnTo>
                <a:lnTo>
                  <a:pt x="45072" y="495"/>
                </a:lnTo>
                <a:lnTo>
                  <a:pt x="43215" y="0"/>
                </a:lnTo>
                <a:close/>
              </a:path>
            </a:pathLst>
          </a:custGeom>
          <a:solidFill>
            <a:srgbClr val="000000"/>
          </a:solidFill>
        </p:spPr>
        <p:txBody>
          <a:bodyPr wrap="square" lIns="0" tIns="0" rIns="0" bIns="0" rtlCol="0"/>
          <a:lstStyle/>
          <a:p>
            <a:endParaRPr/>
          </a:p>
        </p:txBody>
      </p:sp>
      <p:sp>
        <p:nvSpPr>
          <p:cNvPr id="75" name="object 75"/>
          <p:cNvSpPr/>
          <p:nvPr/>
        </p:nvSpPr>
        <p:spPr>
          <a:xfrm>
            <a:off x="4733348" y="5006304"/>
            <a:ext cx="41910" cy="25400"/>
          </a:xfrm>
          <a:custGeom>
            <a:avLst/>
            <a:gdLst/>
            <a:ahLst/>
            <a:cxnLst/>
            <a:rect l="l" t="t" r="r" b="b"/>
            <a:pathLst>
              <a:path w="41910" h="25400">
                <a:moveTo>
                  <a:pt x="34503" y="0"/>
                </a:moveTo>
                <a:lnTo>
                  <a:pt x="1918" y="19008"/>
                </a:lnTo>
                <a:lnTo>
                  <a:pt x="495" y="19874"/>
                </a:lnTo>
                <a:lnTo>
                  <a:pt x="0" y="21732"/>
                </a:lnTo>
                <a:lnTo>
                  <a:pt x="803" y="23218"/>
                </a:lnTo>
                <a:lnTo>
                  <a:pt x="1671" y="24704"/>
                </a:lnTo>
                <a:lnTo>
                  <a:pt x="3590" y="25199"/>
                </a:lnTo>
                <a:lnTo>
                  <a:pt x="41495" y="3094"/>
                </a:lnTo>
                <a:lnTo>
                  <a:pt x="40675" y="3094"/>
                </a:lnTo>
                <a:lnTo>
                  <a:pt x="40675" y="2661"/>
                </a:lnTo>
                <a:lnTo>
                  <a:pt x="39066" y="2661"/>
                </a:lnTo>
                <a:lnTo>
                  <a:pt x="34503" y="0"/>
                </a:lnTo>
                <a:close/>
              </a:path>
            </a:pathLst>
          </a:custGeom>
          <a:solidFill>
            <a:srgbClr val="000000"/>
          </a:solidFill>
        </p:spPr>
        <p:txBody>
          <a:bodyPr wrap="square" lIns="0" tIns="0" rIns="0" bIns="0" rtlCol="0"/>
          <a:lstStyle/>
          <a:p>
            <a:endParaRPr/>
          </a:p>
        </p:txBody>
      </p:sp>
      <p:sp>
        <p:nvSpPr>
          <p:cNvPr id="76" name="object 76"/>
          <p:cNvSpPr/>
          <p:nvPr/>
        </p:nvSpPr>
        <p:spPr>
          <a:xfrm>
            <a:off x="4592187" y="5003208"/>
            <a:ext cx="11430" cy="6350"/>
          </a:xfrm>
          <a:custGeom>
            <a:avLst/>
            <a:gdLst/>
            <a:ahLst/>
            <a:cxnLst/>
            <a:rect l="l" t="t" r="r" b="b"/>
            <a:pathLst>
              <a:path w="11429" h="6350">
                <a:moveTo>
                  <a:pt x="11418" y="0"/>
                </a:moveTo>
                <a:lnTo>
                  <a:pt x="0" y="0"/>
                </a:lnTo>
                <a:lnTo>
                  <a:pt x="0" y="6191"/>
                </a:lnTo>
                <a:lnTo>
                  <a:pt x="11418" y="6191"/>
                </a:lnTo>
                <a:lnTo>
                  <a:pt x="10675" y="5758"/>
                </a:lnTo>
                <a:lnTo>
                  <a:pt x="1546" y="5758"/>
                </a:lnTo>
                <a:lnTo>
                  <a:pt x="1546" y="434"/>
                </a:lnTo>
                <a:lnTo>
                  <a:pt x="10675" y="434"/>
                </a:lnTo>
                <a:lnTo>
                  <a:pt x="11418" y="0"/>
                </a:lnTo>
                <a:close/>
              </a:path>
            </a:pathLst>
          </a:custGeom>
          <a:solidFill>
            <a:srgbClr val="000000"/>
          </a:solidFill>
        </p:spPr>
        <p:txBody>
          <a:bodyPr wrap="square" lIns="0" tIns="0" rIns="0" bIns="0" rtlCol="0"/>
          <a:lstStyle/>
          <a:p>
            <a:endParaRPr/>
          </a:p>
        </p:txBody>
      </p:sp>
      <p:sp>
        <p:nvSpPr>
          <p:cNvPr id="77" name="object 77"/>
          <p:cNvSpPr/>
          <p:nvPr/>
        </p:nvSpPr>
        <p:spPr>
          <a:xfrm>
            <a:off x="4600537" y="5007609"/>
            <a:ext cx="165100" cy="0"/>
          </a:xfrm>
          <a:custGeom>
            <a:avLst/>
            <a:gdLst/>
            <a:ahLst/>
            <a:cxnLst/>
            <a:rect l="l" t="t" r="r" b="b"/>
            <a:pathLst>
              <a:path w="165100">
                <a:moveTo>
                  <a:pt x="0" y="0"/>
                </a:moveTo>
                <a:lnTo>
                  <a:pt x="165075" y="0"/>
                </a:lnTo>
              </a:path>
            </a:pathLst>
          </a:custGeom>
          <a:ln w="3175">
            <a:solidFill>
              <a:srgbClr val="000000"/>
            </a:solidFill>
          </a:ln>
        </p:spPr>
        <p:txBody>
          <a:bodyPr wrap="square" lIns="0" tIns="0" rIns="0" bIns="0" rtlCol="0"/>
          <a:lstStyle/>
          <a:p>
            <a:endParaRPr/>
          </a:p>
        </p:txBody>
      </p:sp>
      <p:sp>
        <p:nvSpPr>
          <p:cNvPr id="78" name="object 78"/>
          <p:cNvSpPr/>
          <p:nvPr/>
        </p:nvSpPr>
        <p:spPr>
          <a:xfrm>
            <a:off x="4600414" y="5005070"/>
            <a:ext cx="165735" cy="0"/>
          </a:xfrm>
          <a:custGeom>
            <a:avLst/>
            <a:gdLst/>
            <a:ahLst/>
            <a:cxnLst/>
            <a:rect l="l" t="t" r="r" b="b"/>
            <a:pathLst>
              <a:path w="165735">
                <a:moveTo>
                  <a:pt x="0" y="0"/>
                </a:moveTo>
                <a:lnTo>
                  <a:pt x="165320" y="0"/>
                </a:lnTo>
              </a:path>
            </a:pathLst>
          </a:custGeom>
          <a:ln w="3175">
            <a:solidFill>
              <a:srgbClr val="000000"/>
            </a:solidFill>
          </a:ln>
        </p:spPr>
        <p:txBody>
          <a:bodyPr wrap="square" lIns="0" tIns="0" rIns="0" bIns="0" rtlCol="0"/>
          <a:lstStyle/>
          <a:p>
            <a:endParaRPr/>
          </a:p>
        </p:txBody>
      </p:sp>
      <p:sp>
        <p:nvSpPr>
          <p:cNvPr id="79" name="object 79"/>
          <p:cNvSpPr/>
          <p:nvPr/>
        </p:nvSpPr>
        <p:spPr>
          <a:xfrm>
            <a:off x="4774024" y="5003208"/>
            <a:ext cx="6350" cy="6350"/>
          </a:xfrm>
          <a:custGeom>
            <a:avLst/>
            <a:gdLst/>
            <a:ahLst/>
            <a:cxnLst/>
            <a:rect l="l" t="t" r="r" b="b"/>
            <a:pathLst>
              <a:path w="6350" h="6350">
                <a:moveTo>
                  <a:pt x="820" y="0"/>
                </a:moveTo>
                <a:lnTo>
                  <a:pt x="0" y="0"/>
                </a:lnTo>
                <a:lnTo>
                  <a:pt x="0" y="6191"/>
                </a:lnTo>
                <a:lnTo>
                  <a:pt x="820" y="6191"/>
                </a:lnTo>
                <a:lnTo>
                  <a:pt x="6130" y="3096"/>
                </a:lnTo>
                <a:lnTo>
                  <a:pt x="820" y="0"/>
                </a:lnTo>
                <a:close/>
              </a:path>
            </a:pathLst>
          </a:custGeom>
          <a:solidFill>
            <a:srgbClr val="000000"/>
          </a:solidFill>
        </p:spPr>
        <p:txBody>
          <a:bodyPr wrap="square" lIns="0" tIns="0" rIns="0" bIns="0" rtlCol="0"/>
          <a:lstStyle/>
          <a:p>
            <a:endParaRPr/>
          </a:p>
        </p:txBody>
      </p:sp>
      <p:sp>
        <p:nvSpPr>
          <p:cNvPr id="80" name="object 80"/>
          <p:cNvSpPr/>
          <p:nvPr/>
        </p:nvSpPr>
        <p:spPr>
          <a:xfrm>
            <a:off x="4593734" y="5003642"/>
            <a:ext cx="5080" cy="5715"/>
          </a:xfrm>
          <a:custGeom>
            <a:avLst/>
            <a:gdLst/>
            <a:ahLst/>
            <a:cxnLst/>
            <a:rect l="l" t="t" r="r" b="b"/>
            <a:pathLst>
              <a:path w="5079" h="5714">
                <a:moveTo>
                  <a:pt x="0" y="0"/>
                </a:moveTo>
                <a:lnTo>
                  <a:pt x="0" y="5323"/>
                </a:lnTo>
                <a:lnTo>
                  <a:pt x="4564" y="2661"/>
                </a:lnTo>
                <a:lnTo>
                  <a:pt x="0" y="0"/>
                </a:lnTo>
                <a:close/>
              </a:path>
            </a:pathLst>
          </a:custGeom>
          <a:solidFill>
            <a:srgbClr val="000000"/>
          </a:solidFill>
        </p:spPr>
        <p:txBody>
          <a:bodyPr wrap="square" lIns="0" tIns="0" rIns="0" bIns="0" rtlCol="0"/>
          <a:lstStyle/>
          <a:p>
            <a:endParaRPr/>
          </a:p>
        </p:txBody>
      </p:sp>
      <p:sp>
        <p:nvSpPr>
          <p:cNvPr id="81" name="object 81"/>
          <p:cNvSpPr/>
          <p:nvPr/>
        </p:nvSpPr>
        <p:spPr>
          <a:xfrm>
            <a:off x="4593734" y="5006304"/>
            <a:ext cx="9525" cy="3175"/>
          </a:xfrm>
          <a:custGeom>
            <a:avLst/>
            <a:gdLst/>
            <a:ahLst/>
            <a:cxnLst/>
            <a:rect l="l" t="t" r="r" b="b"/>
            <a:pathLst>
              <a:path w="9525" h="3175">
                <a:moveTo>
                  <a:pt x="4564" y="0"/>
                </a:moveTo>
                <a:lnTo>
                  <a:pt x="0" y="2661"/>
                </a:lnTo>
                <a:lnTo>
                  <a:pt x="9128" y="2661"/>
                </a:lnTo>
                <a:lnTo>
                  <a:pt x="4564" y="0"/>
                </a:lnTo>
                <a:close/>
              </a:path>
            </a:pathLst>
          </a:custGeom>
          <a:solidFill>
            <a:srgbClr val="000000"/>
          </a:solidFill>
        </p:spPr>
        <p:txBody>
          <a:bodyPr wrap="square" lIns="0" tIns="0" rIns="0" bIns="0" rtlCol="0"/>
          <a:lstStyle/>
          <a:p>
            <a:endParaRPr/>
          </a:p>
        </p:txBody>
      </p:sp>
      <p:sp>
        <p:nvSpPr>
          <p:cNvPr id="82" name="object 82"/>
          <p:cNvSpPr/>
          <p:nvPr/>
        </p:nvSpPr>
        <p:spPr>
          <a:xfrm>
            <a:off x="4767851" y="5003642"/>
            <a:ext cx="5080" cy="5715"/>
          </a:xfrm>
          <a:custGeom>
            <a:avLst/>
            <a:gdLst/>
            <a:ahLst/>
            <a:cxnLst/>
            <a:rect l="l" t="t" r="r" b="b"/>
            <a:pathLst>
              <a:path w="5079" h="5714">
                <a:moveTo>
                  <a:pt x="4563" y="0"/>
                </a:moveTo>
                <a:lnTo>
                  <a:pt x="0" y="2661"/>
                </a:lnTo>
                <a:lnTo>
                  <a:pt x="4563" y="5323"/>
                </a:lnTo>
                <a:lnTo>
                  <a:pt x="4563" y="0"/>
                </a:lnTo>
                <a:close/>
              </a:path>
            </a:pathLst>
          </a:custGeom>
          <a:solidFill>
            <a:srgbClr val="000000"/>
          </a:solidFill>
        </p:spPr>
        <p:txBody>
          <a:bodyPr wrap="square" lIns="0" tIns="0" rIns="0" bIns="0" rtlCol="0"/>
          <a:lstStyle/>
          <a:p>
            <a:endParaRPr/>
          </a:p>
        </p:txBody>
      </p:sp>
      <p:sp>
        <p:nvSpPr>
          <p:cNvPr id="83" name="object 83"/>
          <p:cNvSpPr/>
          <p:nvPr/>
        </p:nvSpPr>
        <p:spPr>
          <a:xfrm>
            <a:off x="4772414" y="5003642"/>
            <a:ext cx="1905" cy="5715"/>
          </a:xfrm>
          <a:custGeom>
            <a:avLst/>
            <a:gdLst/>
            <a:ahLst/>
            <a:cxnLst/>
            <a:rect l="l" t="t" r="r" b="b"/>
            <a:pathLst>
              <a:path w="1904" h="5714">
                <a:moveTo>
                  <a:pt x="1609" y="0"/>
                </a:moveTo>
                <a:lnTo>
                  <a:pt x="0" y="0"/>
                </a:lnTo>
                <a:lnTo>
                  <a:pt x="0" y="5323"/>
                </a:lnTo>
                <a:lnTo>
                  <a:pt x="1609" y="5323"/>
                </a:lnTo>
                <a:lnTo>
                  <a:pt x="1609" y="0"/>
                </a:lnTo>
                <a:close/>
              </a:path>
            </a:pathLst>
          </a:custGeom>
          <a:solidFill>
            <a:srgbClr val="000000"/>
          </a:solidFill>
        </p:spPr>
        <p:txBody>
          <a:bodyPr wrap="square" lIns="0" tIns="0" rIns="0" bIns="0" rtlCol="0"/>
          <a:lstStyle/>
          <a:p>
            <a:endParaRPr/>
          </a:p>
        </p:txBody>
      </p:sp>
      <p:sp>
        <p:nvSpPr>
          <p:cNvPr id="84" name="object 84"/>
          <p:cNvSpPr/>
          <p:nvPr/>
        </p:nvSpPr>
        <p:spPr>
          <a:xfrm>
            <a:off x="4593734" y="5003642"/>
            <a:ext cx="9525" cy="3175"/>
          </a:xfrm>
          <a:custGeom>
            <a:avLst/>
            <a:gdLst/>
            <a:ahLst/>
            <a:cxnLst/>
            <a:rect l="l" t="t" r="r" b="b"/>
            <a:pathLst>
              <a:path w="9525" h="3175">
                <a:moveTo>
                  <a:pt x="9128" y="0"/>
                </a:moveTo>
                <a:lnTo>
                  <a:pt x="0" y="0"/>
                </a:lnTo>
                <a:lnTo>
                  <a:pt x="4564" y="2661"/>
                </a:lnTo>
                <a:lnTo>
                  <a:pt x="9128" y="0"/>
                </a:lnTo>
                <a:close/>
              </a:path>
            </a:pathLst>
          </a:custGeom>
          <a:solidFill>
            <a:srgbClr val="000000"/>
          </a:solidFill>
        </p:spPr>
        <p:txBody>
          <a:bodyPr wrap="square" lIns="0" tIns="0" rIns="0" bIns="0" rtlCol="0"/>
          <a:lstStyle/>
          <a:p>
            <a:endParaRPr/>
          </a:p>
        </p:txBody>
      </p:sp>
      <p:sp>
        <p:nvSpPr>
          <p:cNvPr id="85" name="object 85"/>
          <p:cNvSpPr/>
          <p:nvPr/>
        </p:nvSpPr>
        <p:spPr>
          <a:xfrm>
            <a:off x="4733348" y="4981106"/>
            <a:ext cx="41910" cy="25400"/>
          </a:xfrm>
          <a:custGeom>
            <a:avLst/>
            <a:gdLst/>
            <a:ahLst/>
            <a:cxnLst/>
            <a:rect l="l" t="t" r="r" b="b"/>
            <a:pathLst>
              <a:path w="41910" h="25400">
                <a:moveTo>
                  <a:pt x="3590" y="0"/>
                </a:moveTo>
                <a:lnTo>
                  <a:pt x="1671" y="495"/>
                </a:lnTo>
                <a:lnTo>
                  <a:pt x="803" y="1981"/>
                </a:lnTo>
                <a:lnTo>
                  <a:pt x="0" y="3467"/>
                </a:lnTo>
                <a:lnTo>
                  <a:pt x="495" y="5323"/>
                </a:lnTo>
                <a:lnTo>
                  <a:pt x="1918" y="6191"/>
                </a:lnTo>
                <a:lnTo>
                  <a:pt x="34503" y="25198"/>
                </a:lnTo>
                <a:lnTo>
                  <a:pt x="39066" y="22536"/>
                </a:lnTo>
                <a:lnTo>
                  <a:pt x="40675" y="22536"/>
                </a:lnTo>
                <a:lnTo>
                  <a:pt x="40675" y="22101"/>
                </a:lnTo>
                <a:lnTo>
                  <a:pt x="41495" y="22101"/>
                </a:lnTo>
                <a:lnTo>
                  <a:pt x="3590" y="0"/>
                </a:lnTo>
                <a:close/>
              </a:path>
            </a:pathLst>
          </a:custGeom>
          <a:solidFill>
            <a:srgbClr val="000000"/>
          </a:solidFill>
        </p:spPr>
        <p:txBody>
          <a:bodyPr wrap="square" lIns="0" tIns="0" rIns="0" bIns="0" rtlCol="0"/>
          <a:lstStyle/>
          <a:p>
            <a:endParaRPr/>
          </a:p>
        </p:txBody>
      </p:sp>
      <p:sp>
        <p:nvSpPr>
          <p:cNvPr id="86" name="object 86"/>
          <p:cNvSpPr/>
          <p:nvPr/>
        </p:nvSpPr>
        <p:spPr>
          <a:xfrm>
            <a:off x="5929251" y="4769388"/>
            <a:ext cx="52069" cy="8255"/>
          </a:xfrm>
          <a:custGeom>
            <a:avLst/>
            <a:gdLst/>
            <a:ahLst/>
            <a:cxnLst/>
            <a:rect l="l" t="t" r="r" b="b"/>
            <a:pathLst>
              <a:path w="52070" h="8254">
                <a:moveTo>
                  <a:pt x="34603" y="0"/>
                </a:moveTo>
                <a:lnTo>
                  <a:pt x="3032" y="1959"/>
                </a:lnTo>
                <a:lnTo>
                  <a:pt x="1299" y="2020"/>
                </a:lnTo>
                <a:lnTo>
                  <a:pt x="0" y="3506"/>
                </a:lnTo>
                <a:lnTo>
                  <a:pt x="247" y="6912"/>
                </a:lnTo>
                <a:lnTo>
                  <a:pt x="1671" y="8211"/>
                </a:lnTo>
                <a:lnTo>
                  <a:pt x="51634" y="5116"/>
                </a:lnTo>
                <a:lnTo>
                  <a:pt x="44762" y="5116"/>
                </a:lnTo>
                <a:lnTo>
                  <a:pt x="34603" y="0"/>
                </a:lnTo>
                <a:close/>
              </a:path>
            </a:pathLst>
          </a:custGeom>
          <a:solidFill>
            <a:srgbClr val="000000"/>
          </a:solidFill>
        </p:spPr>
        <p:txBody>
          <a:bodyPr wrap="square" lIns="0" tIns="0" rIns="0" bIns="0" rtlCol="0"/>
          <a:lstStyle/>
          <a:p>
            <a:endParaRPr/>
          </a:p>
        </p:txBody>
      </p:sp>
      <p:sp>
        <p:nvSpPr>
          <p:cNvPr id="87" name="object 87"/>
          <p:cNvSpPr/>
          <p:nvPr/>
        </p:nvSpPr>
        <p:spPr>
          <a:xfrm>
            <a:off x="5963855" y="4769013"/>
            <a:ext cx="10795" cy="5715"/>
          </a:xfrm>
          <a:custGeom>
            <a:avLst/>
            <a:gdLst/>
            <a:ahLst/>
            <a:cxnLst/>
            <a:rect l="l" t="t" r="r" b="b"/>
            <a:pathLst>
              <a:path w="10795" h="5714">
                <a:moveTo>
                  <a:pt x="6037" y="0"/>
                </a:moveTo>
                <a:lnTo>
                  <a:pt x="0" y="374"/>
                </a:lnTo>
                <a:lnTo>
                  <a:pt x="10158" y="5491"/>
                </a:lnTo>
                <a:lnTo>
                  <a:pt x="10690" y="4438"/>
                </a:lnTo>
                <a:lnTo>
                  <a:pt x="8920" y="4438"/>
                </a:lnTo>
                <a:lnTo>
                  <a:pt x="6037" y="0"/>
                </a:lnTo>
                <a:close/>
              </a:path>
            </a:pathLst>
          </a:custGeom>
          <a:solidFill>
            <a:srgbClr val="000000"/>
          </a:solidFill>
        </p:spPr>
        <p:txBody>
          <a:bodyPr wrap="square" lIns="0" tIns="0" rIns="0" bIns="0" rtlCol="0"/>
          <a:lstStyle/>
          <a:p>
            <a:endParaRPr/>
          </a:p>
        </p:txBody>
      </p:sp>
      <p:sp>
        <p:nvSpPr>
          <p:cNvPr id="88" name="object 88"/>
          <p:cNvSpPr/>
          <p:nvPr/>
        </p:nvSpPr>
        <p:spPr>
          <a:xfrm>
            <a:off x="5948443" y="4732155"/>
            <a:ext cx="33020" cy="42545"/>
          </a:xfrm>
          <a:custGeom>
            <a:avLst/>
            <a:gdLst/>
            <a:ahLst/>
            <a:cxnLst/>
            <a:rect l="l" t="t" r="r" b="b"/>
            <a:pathLst>
              <a:path w="33020" h="42545">
                <a:moveTo>
                  <a:pt x="3281" y="0"/>
                </a:moveTo>
                <a:lnTo>
                  <a:pt x="1858" y="929"/>
                </a:lnTo>
                <a:lnTo>
                  <a:pt x="372" y="1858"/>
                </a:lnTo>
                <a:lnTo>
                  <a:pt x="0" y="3776"/>
                </a:lnTo>
                <a:lnTo>
                  <a:pt x="928" y="5262"/>
                </a:lnTo>
                <a:lnTo>
                  <a:pt x="18072" y="31658"/>
                </a:lnTo>
                <a:lnTo>
                  <a:pt x="28356" y="36838"/>
                </a:lnTo>
                <a:lnTo>
                  <a:pt x="25570" y="42349"/>
                </a:lnTo>
                <a:lnTo>
                  <a:pt x="32442" y="42349"/>
                </a:lnTo>
                <a:lnTo>
                  <a:pt x="5200" y="434"/>
                </a:lnTo>
                <a:lnTo>
                  <a:pt x="3281" y="0"/>
                </a:lnTo>
                <a:close/>
              </a:path>
            </a:pathLst>
          </a:custGeom>
          <a:solidFill>
            <a:srgbClr val="000000"/>
          </a:solidFill>
        </p:spPr>
        <p:txBody>
          <a:bodyPr wrap="square" lIns="0" tIns="0" rIns="0" bIns="0" rtlCol="0"/>
          <a:lstStyle/>
          <a:p>
            <a:endParaRPr/>
          </a:p>
        </p:txBody>
      </p:sp>
      <p:sp>
        <p:nvSpPr>
          <p:cNvPr id="89" name="object 89"/>
          <p:cNvSpPr/>
          <p:nvPr/>
        </p:nvSpPr>
        <p:spPr>
          <a:xfrm>
            <a:off x="5969892" y="4768684"/>
            <a:ext cx="5715" cy="5080"/>
          </a:xfrm>
          <a:custGeom>
            <a:avLst/>
            <a:gdLst/>
            <a:ahLst/>
            <a:cxnLst/>
            <a:rect l="l" t="t" r="r" b="b"/>
            <a:pathLst>
              <a:path w="5714" h="5079">
                <a:moveTo>
                  <a:pt x="5297" y="0"/>
                </a:moveTo>
                <a:lnTo>
                  <a:pt x="0" y="328"/>
                </a:lnTo>
                <a:lnTo>
                  <a:pt x="2882" y="4767"/>
                </a:lnTo>
                <a:lnTo>
                  <a:pt x="5297" y="0"/>
                </a:lnTo>
                <a:close/>
              </a:path>
            </a:pathLst>
          </a:custGeom>
          <a:solidFill>
            <a:srgbClr val="000000"/>
          </a:solidFill>
        </p:spPr>
        <p:txBody>
          <a:bodyPr wrap="square" lIns="0" tIns="0" rIns="0" bIns="0" rtlCol="0"/>
          <a:lstStyle/>
          <a:p>
            <a:endParaRPr/>
          </a:p>
        </p:txBody>
      </p:sp>
      <p:sp>
        <p:nvSpPr>
          <p:cNvPr id="90" name="object 90"/>
          <p:cNvSpPr/>
          <p:nvPr/>
        </p:nvSpPr>
        <p:spPr>
          <a:xfrm>
            <a:off x="5972775" y="4768684"/>
            <a:ext cx="4445" cy="5080"/>
          </a:xfrm>
          <a:custGeom>
            <a:avLst/>
            <a:gdLst/>
            <a:ahLst/>
            <a:cxnLst/>
            <a:rect l="l" t="t" r="r" b="b"/>
            <a:pathLst>
              <a:path w="4445" h="5079">
                <a:moveTo>
                  <a:pt x="3409" y="0"/>
                </a:moveTo>
                <a:lnTo>
                  <a:pt x="2414" y="0"/>
                </a:lnTo>
                <a:lnTo>
                  <a:pt x="0" y="4767"/>
                </a:lnTo>
                <a:lnTo>
                  <a:pt x="1770" y="4767"/>
                </a:lnTo>
                <a:lnTo>
                  <a:pt x="4024" y="309"/>
                </a:lnTo>
                <a:lnTo>
                  <a:pt x="3409" y="0"/>
                </a:lnTo>
                <a:close/>
              </a:path>
            </a:pathLst>
          </a:custGeom>
          <a:solidFill>
            <a:srgbClr val="000000"/>
          </a:solidFill>
        </p:spPr>
        <p:txBody>
          <a:bodyPr wrap="square" lIns="0" tIns="0" rIns="0" bIns="0" rtlCol="0"/>
          <a:lstStyle/>
          <a:p>
            <a:endParaRPr/>
          </a:p>
        </p:txBody>
      </p:sp>
      <p:sp>
        <p:nvSpPr>
          <p:cNvPr id="91" name="object 91"/>
          <p:cNvSpPr/>
          <p:nvPr/>
        </p:nvSpPr>
        <p:spPr>
          <a:xfrm>
            <a:off x="5630440" y="4597609"/>
            <a:ext cx="339725" cy="172085"/>
          </a:xfrm>
          <a:custGeom>
            <a:avLst/>
            <a:gdLst/>
            <a:ahLst/>
            <a:cxnLst/>
            <a:rect l="l" t="t" r="r" b="b"/>
            <a:pathLst>
              <a:path w="339725" h="172085">
                <a:moveTo>
                  <a:pt x="6115" y="0"/>
                </a:moveTo>
                <a:lnTo>
                  <a:pt x="0" y="370"/>
                </a:lnTo>
                <a:lnTo>
                  <a:pt x="3348" y="5520"/>
                </a:lnTo>
                <a:lnTo>
                  <a:pt x="333414" y="171778"/>
                </a:lnTo>
                <a:lnTo>
                  <a:pt x="339451" y="171404"/>
                </a:lnTo>
                <a:lnTo>
                  <a:pt x="336075" y="166204"/>
                </a:lnTo>
                <a:lnTo>
                  <a:pt x="6115" y="0"/>
                </a:lnTo>
                <a:close/>
              </a:path>
            </a:pathLst>
          </a:custGeom>
          <a:solidFill>
            <a:srgbClr val="000000"/>
          </a:solidFill>
        </p:spPr>
        <p:txBody>
          <a:bodyPr wrap="square" lIns="0" tIns="0" rIns="0" bIns="0" rtlCol="0"/>
          <a:lstStyle/>
          <a:p>
            <a:endParaRPr/>
          </a:p>
        </p:txBody>
      </p:sp>
      <p:sp>
        <p:nvSpPr>
          <p:cNvPr id="92" name="object 92"/>
          <p:cNvSpPr/>
          <p:nvPr/>
        </p:nvSpPr>
        <p:spPr>
          <a:xfrm>
            <a:off x="5966516" y="4763814"/>
            <a:ext cx="10160" cy="5715"/>
          </a:xfrm>
          <a:custGeom>
            <a:avLst/>
            <a:gdLst/>
            <a:ahLst/>
            <a:cxnLst/>
            <a:rect l="l" t="t" r="r" b="b"/>
            <a:pathLst>
              <a:path w="10160" h="5714">
                <a:moveTo>
                  <a:pt x="0" y="0"/>
                </a:moveTo>
                <a:lnTo>
                  <a:pt x="3376" y="5199"/>
                </a:lnTo>
                <a:lnTo>
                  <a:pt x="8674" y="4870"/>
                </a:lnTo>
                <a:lnTo>
                  <a:pt x="9669" y="4870"/>
                </a:lnTo>
                <a:lnTo>
                  <a:pt x="0" y="0"/>
                </a:lnTo>
                <a:close/>
              </a:path>
            </a:pathLst>
          </a:custGeom>
          <a:solidFill>
            <a:srgbClr val="000000"/>
          </a:solidFill>
        </p:spPr>
        <p:txBody>
          <a:bodyPr wrap="square" lIns="0" tIns="0" rIns="0" bIns="0" rtlCol="0"/>
          <a:lstStyle/>
          <a:p>
            <a:endParaRPr/>
          </a:p>
        </p:txBody>
      </p:sp>
      <p:sp>
        <p:nvSpPr>
          <p:cNvPr id="93" name="object 93"/>
          <p:cNvSpPr/>
          <p:nvPr/>
        </p:nvSpPr>
        <p:spPr>
          <a:xfrm>
            <a:off x="5619502" y="4589386"/>
            <a:ext cx="52069" cy="45720"/>
          </a:xfrm>
          <a:custGeom>
            <a:avLst/>
            <a:gdLst/>
            <a:ahLst/>
            <a:cxnLst/>
            <a:rect l="l" t="t" r="r" b="b"/>
            <a:pathLst>
              <a:path w="52070" h="45720">
                <a:moveTo>
                  <a:pt x="49900" y="0"/>
                </a:moveTo>
                <a:lnTo>
                  <a:pt x="48229" y="123"/>
                </a:lnTo>
                <a:lnTo>
                  <a:pt x="0" y="3094"/>
                </a:lnTo>
                <a:lnTo>
                  <a:pt x="27241" y="45010"/>
                </a:lnTo>
                <a:lnTo>
                  <a:pt x="29160" y="45443"/>
                </a:lnTo>
                <a:lnTo>
                  <a:pt x="32009" y="43586"/>
                </a:lnTo>
                <a:lnTo>
                  <a:pt x="32442" y="41667"/>
                </a:lnTo>
                <a:lnTo>
                  <a:pt x="14287" y="13743"/>
                </a:lnTo>
                <a:lnTo>
                  <a:pt x="4085" y="8605"/>
                </a:lnTo>
                <a:lnTo>
                  <a:pt x="6871" y="3094"/>
                </a:lnTo>
                <a:lnTo>
                  <a:pt x="51512" y="3094"/>
                </a:lnTo>
                <a:lnTo>
                  <a:pt x="51386" y="1300"/>
                </a:lnTo>
                <a:lnTo>
                  <a:pt x="49900" y="0"/>
                </a:lnTo>
                <a:close/>
              </a:path>
            </a:pathLst>
          </a:custGeom>
          <a:solidFill>
            <a:srgbClr val="000000"/>
          </a:solidFill>
        </p:spPr>
        <p:txBody>
          <a:bodyPr wrap="square" lIns="0" tIns="0" rIns="0" bIns="0" rtlCol="0"/>
          <a:lstStyle/>
          <a:p>
            <a:endParaRPr/>
          </a:p>
        </p:txBody>
      </p:sp>
      <p:sp>
        <p:nvSpPr>
          <p:cNvPr id="94" name="object 94"/>
          <p:cNvSpPr/>
          <p:nvPr/>
        </p:nvSpPr>
        <p:spPr>
          <a:xfrm>
            <a:off x="5623587" y="4592481"/>
            <a:ext cx="10795" cy="10795"/>
          </a:xfrm>
          <a:custGeom>
            <a:avLst/>
            <a:gdLst/>
            <a:ahLst/>
            <a:cxnLst/>
            <a:rect l="l" t="t" r="r" b="b"/>
            <a:pathLst>
              <a:path w="10795" h="10795">
                <a:moveTo>
                  <a:pt x="2786" y="0"/>
                </a:moveTo>
                <a:lnTo>
                  <a:pt x="0" y="5510"/>
                </a:lnTo>
                <a:lnTo>
                  <a:pt x="10201" y="10648"/>
                </a:lnTo>
                <a:lnTo>
                  <a:pt x="7061" y="5820"/>
                </a:lnTo>
                <a:lnTo>
                  <a:pt x="1548" y="5820"/>
                </a:lnTo>
                <a:lnTo>
                  <a:pt x="3962" y="1052"/>
                </a:lnTo>
                <a:lnTo>
                  <a:pt x="4875" y="1052"/>
                </a:lnTo>
                <a:lnTo>
                  <a:pt x="2786" y="0"/>
                </a:lnTo>
                <a:close/>
              </a:path>
            </a:pathLst>
          </a:custGeom>
          <a:solidFill>
            <a:srgbClr val="000000"/>
          </a:solidFill>
        </p:spPr>
        <p:txBody>
          <a:bodyPr wrap="square" lIns="0" tIns="0" rIns="0" bIns="0" rtlCol="0"/>
          <a:lstStyle/>
          <a:p>
            <a:endParaRPr/>
          </a:p>
        </p:txBody>
      </p:sp>
      <p:sp>
        <p:nvSpPr>
          <p:cNvPr id="95" name="object 95"/>
          <p:cNvSpPr/>
          <p:nvPr/>
        </p:nvSpPr>
        <p:spPr>
          <a:xfrm>
            <a:off x="5625136" y="4593533"/>
            <a:ext cx="5715" cy="5080"/>
          </a:xfrm>
          <a:custGeom>
            <a:avLst/>
            <a:gdLst/>
            <a:ahLst/>
            <a:cxnLst/>
            <a:rect l="l" t="t" r="r" b="b"/>
            <a:pathLst>
              <a:path w="5714" h="5079">
                <a:moveTo>
                  <a:pt x="2414" y="0"/>
                </a:moveTo>
                <a:lnTo>
                  <a:pt x="0" y="4767"/>
                </a:lnTo>
                <a:lnTo>
                  <a:pt x="5304" y="4446"/>
                </a:lnTo>
                <a:lnTo>
                  <a:pt x="2414" y="0"/>
                </a:lnTo>
                <a:close/>
              </a:path>
            </a:pathLst>
          </a:custGeom>
          <a:solidFill>
            <a:srgbClr val="000000"/>
          </a:solidFill>
        </p:spPr>
        <p:txBody>
          <a:bodyPr wrap="square" lIns="0" tIns="0" rIns="0" bIns="0" rtlCol="0"/>
          <a:lstStyle/>
          <a:p>
            <a:endParaRPr/>
          </a:p>
        </p:txBody>
      </p:sp>
      <p:sp>
        <p:nvSpPr>
          <p:cNvPr id="96" name="object 96"/>
          <p:cNvSpPr/>
          <p:nvPr/>
        </p:nvSpPr>
        <p:spPr>
          <a:xfrm>
            <a:off x="5625136" y="4597980"/>
            <a:ext cx="5715" cy="635"/>
          </a:xfrm>
          <a:custGeom>
            <a:avLst/>
            <a:gdLst/>
            <a:ahLst/>
            <a:cxnLst/>
            <a:rect l="l" t="t" r="r" b="b"/>
            <a:pathLst>
              <a:path w="5714" h="635">
                <a:moveTo>
                  <a:pt x="5304" y="0"/>
                </a:moveTo>
                <a:lnTo>
                  <a:pt x="0" y="321"/>
                </a:lnTo>
                <a:lnTo>
                  <a:pt x="5513" y="321"/>
                </a:lnTo>
                <a:lnTo>
                  <a:pt x="5304" y="0"/>
                </a:lnTo>
                <a:close/>
              </a:path>
            </a:pathLst>
          </a:custGeom>
          <a:solidFill>
            <a:srgbClr val="000000"/>
          </a:solidFill>
        </p:spPr>
        <p:txBody>
          <a:bodyPr wrap="square" lIns="0" tIns="0" rIns="0" bIns="0" rtlCol="0"/>
          <a:lstStyle/>
          <a:p>
            <a:endParaRPr/>
          </a:p>
        </p:txBody>
      </p:sp>
      <p:sp>
        <p:nvSpPr>
          <p:cNvPr id="97" name="object 97"/>
          <p:cNvSpPr/>
          <p:nvPr/>
        </p:nvSpPr>
        <p:spPr>
          <a:xfrm>
            <a:off x="5627550" y="4593533"/>
            <a:ext cx="9525" cy="4445"/>
          </a:xfrm>
          <a:custGeom>
            <a:avLst/>
            <a:gdLst/>
            <a:ahLst/>
            <a:cxnLst/>
            <a:rect l="l" t="t" r="r" b="b"/>
            <a:pathLst>
              <a:path w="9525" h="4445">
                <a:moveTo>
                  <a:pt x="913" y="0"/>
                </a:moveTo>
                <a:lnTo>
                  <a:pt x="0" y="0"/>
                </a:lnTo>
                <a:lnTo>
                  <a:pt x="2890" y="4446"/>
                </a:lnTo>
                <a:lnTo>
                  <a:pt x="9005" y="4075"/>
                </a:lnTo>
                <a:lnTo>
                  <a:pt x="913" y="0"/>
                </a:lnTo>
                <a:close/>
              </a:path>
            </a:pathLst>
          </a:custGeom>
          <a:solidFill>
            <a:srgbClr val="000000"/>
          </a:solidFill>
        </p:spPr>
        <p:txBody>
          <a:bodyPr wrap="square" lIns="0" tIns="0" rIns="0" bIns="0" rtlCol="0"/>
          <a:lstStyle/>
          <a:p>
            <a:endParaRPr/>
          </a:p>
        </p:txBody>
      </p:sp>
      <p:sp>
        <p:nvSpPr>
          <p:cNvPr id="98" name="object 98"/>
          <p:cNvSpPr/>
          <p:nvPr/>
        </p:nvSpPr>
        <p:spPr>
          <a:xfrm>
            <a:off x="5626374" y="4592481"/>
            <a:ext cx="45085" cy="5715"/>
          </a:xfrm>
          <a:custGeom>
            <a:avLst/>
            <a:gdLst/>
            <a:ahLst/>
            <a:cxnLst/>
            <a:rect l="l" t="t" r="r" b="b"/>
            <a:pathLst>
              <a:path w="45085" h="5714">
                <a:moveTo>
                  <a:pt x="44640" y="0"/>
                </a:moveTo>
                <a:lnTo>
                  <a:pt x="0" y="0"/>
                </a:lnTo>
                <a:lnTo>
                  <a:pt x="10181" y="5128"/>
                </a:lnTo>
                <a:lnTo>
                  <a:pt x="41729" y="3219"/>
                </a:lnTo>
                <a:lnTo>
                  <a:pt x="43400" y="3096"/>
                </a:lnTo>
                <a:lnTo>
                  <a:pt x="44701" y="1610"/>
                </a:lnTo>
                <a:lnTo>
                  <a:pt x="44640" y="0"/>
                </a:lnTo>
                <a:close/>
              </a:path>
            </a:pathLst>
          </a:custGeom>
          <a:solidFill>
            <a:srgbClr val="000000"/>
          </a:solidFill>
        </p:spPr>
        <p:txBody>
          <a:bodyPr wrap="square" lIns="0" tIns="0" rIns="0" bIns="0" rtlCol="0"/>
          <a:lstStyle/>
          <a:p>
            <a:endParaRPr/>
          </a:p>
        </p:txBody>
      </p:sp>
      <p:sp>
        <p:nvSpPr>
          <p:cNvPr id="99" name="object 99"/>
          <p:cNvSpPr txBox="1"/>
          <p:nvPr/>
        </p:nvSpPr>
        <p:spPr>
          <a:xfrm>
            <a:off x="3632109" y="4226949"/>
            <a:ext cx="345440" cy="243204"/>
          </a:xfrm>
          <a:prstGeom prst="rect">
            <a:avLst/>
          </a:prstGeom>
          <a:solidFill>
            <a:srgbClr val="FFFFFF"/>
          </a:solidFill>
          <a:ln w="5943">
            <a:solidFill>
              <a:srgbClr val="000000"/>
            </a:solidFill>
          </a:ln>
        </p:spPr>
        <p:txBody>
          <a:bodyPr vert="horz" wrap="square" lIns="0" tIns="0" rIns="0" bIns="0" rtlCol="0">
            <a:spAutoFit/>
          </a:bodyPr>
          <a:lstStyle/>
          <a:p>
            <a:pPr marL="70485">
              <a:lnSpc>
                <a:spcPts val="880"/>
              </a:lnSpc>
            </a:pPr>
            <a:r>
              <a:rPr sz="750" spc="-30" dirty="0">
                <a:latin typeface="Arial"/>
                <a:cs typeface="Arial"/>
              </a:rPr>
              <a:t>Fiber</a:t>
            </a:r>
            <a:endParaRPr sz="750">
              <a:latin typeface="Arial"/>
              <a:cs typeface="Arial"/>
            </a:endParaRPr>
          </a:p>
          <a:p>
            <a:pPr marL="69850">
              <a:lnSpc>
                <a:spcPct val="100000"/>
              </a:lnSpc>
              <a:spcBef>
                <a:spcPts val="35"/>
              </a:spcBef>
            </a:pPr>
            <a:r>
              <a:rPr sz="750" spc="-25" dirty="0">
                <a:latin typeface="Arial"/>
                <a:cs typeface="Arial"/>
              </a:rPr>
              <a:t>node</a:t>
            </a:r>
            <a:endParaRPr sz="750">
              <a:latin typeface="Arial"/>
              <a:cs typeface="Arial"/>
            </a:endParaRPr>
          </a:p>
        </p:txBody>
      </p:sp>
      <p:sp>
        <p:nvSpPr>
          <p:cNvPr id="100" name="object 100"/>
          <p:cNvSpPr txBox="1"/>
          <p:nvPr/>
        </p:nvSpPr>
        <p:spPr>
          <a:xfrm>
            <a:off x="4116514" y="4226949"/>
            <a:ext cx="343535" cy="243204"/>
          </a:xfrm>
          <a:prstGeom prst="rect">
            <a:avLst/>
          </a:prstGeom>
          <a:solidFill>
            <a:srgbClr val="FFFFFF"/>
          </a:solidFill>
          <a:ln w="5943">
            <a:solidFill>
              <a:srgbClr val="000000"/>
            </a:solidFill>
          </a:ln>
        </p:spPr>
        <p:txBody>
          <a:bodyPr vert="horz" wrap="square" lIns="0" tIns="0" rIns="0" bIns="0" rtlCol="0">
            <a:spAutoFit/>
          </a:bodyPr>
          <a:lstStyle/>
          <a:p>
            <a:pPr marL="73660">
              <a:lnSpc>
                <a:spcPts val="880"/>
              </a:lnSpc>
            </a:pPr>
            <a:r>
              <a:rPr sz="750" spc="-35" dirty="0">
                <a:latin typeface="Arial"/>
                <a:cs typeface="Arial"/>
              </a:rPr>
              <a:t>Coax</a:t>
            </a:r>
            <a:endParaRPr sz="750">
              <a:latin typeface="Arial"/>
              <a:cs typeface="Arial"/>
            </a:endParaRPr>
          </a:p>
          <a:p>
            <a:pPr marL="82550">
              <a:lnSpc>
                <a:spcPct val="100000"/>
              </a:lnSpc>
              <a:spcBef>
                <a:spcPts val="35"/>
              </a:spcBef>
            </a:pPr>
            <a:r>
              <a:rPr sz="750" spc="-10" dirty="0">
                <a:latin typeface="Arial"/>
                <a:cs typeface="Arial"/>
              </a:rPr>
              <a:t>amp</a:t>
            </a:r>
            <a:endParaRPr sz="750">
              <a:latin typeface="Arial"/>
              <a:cs typeface="Arial"/>
            </a:endParaRPr>
          </a:p>
        </p:txBody>
      </p:sp>
      <p:sp>
        <p:nvSpPr>
          <p:cNvPr id="101" name="object 101"/>
          <p:cNvSpPr/>
          <p:nvPr/>
        </p:nvSpPr>
        <p:spPr>
          <a:xfrm>
            <a:off x="3301496" y="4322852"/>
            <a:ext cx="46990" cy="50800"/>
          </a:xfrm>
          <a:custGeom>
            <a:avLst/>
            <a:gdLst/>
            <a:ahLst/>
            <a:cxnLst/>
            <a:rect l="l" t="t" r="r" b="b"/>
            <a:pathLst>
              <a:path w="46989" h="50800">
                <a:moveTo>
                  <a:pt x="43215" y="0"/>
                </a:moveTo>
                <a:lnTo>
                  <a:pt x="0" y="25198"/>
                </a:lnTo>
                <a:lnTo>
                  <a:pt x="43215" y="50397"/>
                </a:lnTo>
                <a:lnTo>
                  <a:pt x="45072" y="49902"/>
                </a:lnTo>
                <a:lnTo>
                  <a:pt x="46805" y="46930"/>
                </a:lnTo>
                <a:lnTo>
                  <a:pt x="46310" y="45072"/>
                </a:lnTo>
                <a:lnTo>
                  <a:pt x="17548" y="28294"/>
                </a:lnTo>
                <a:lnTo>
                  <a:pt x="6130" y="28294"/>
                </a:lnTo>
                <a:lnTo>
                  <a:pt x="6130" y="22103"/>
                </a:lnTo>
                <a:lnTo>
                  <a:pt x="17548" y="22103"/>
                </a:lnTo>
                <a:lnTo>
                  <a:pt x="46310" y="5323"/>
                </a:lnTo>
                <a:lnTo>
                  <a:pt x="46805" y="3467"/>
                </a:lnTo>
                <a:lnTo>
                  <a:pt x="45072" y="495"/>
                </a:lnTo>
                <a:lnTo>
                  <a:pt x="43215" y="0"/>
                </a:lnTo>
                <a:close/>
              </a:path>
            </a:pathLst>
          </a:custGeom>
          <a:solidFill>
            <a:srgbClr val="000000"/>
          </a:solidFill>
        </p:spPr>
        <p:txBody>
          <a:bodyPr wrap="square" lIns="0" tIns="0" rIns="0" bIns="0" rtlCol="0"/>
          <a:lstStyle/>
          <a:p>
            <a:endParaRPr/>
          </a:p>
        </p:txBody>
      </p:sp>
      <p:sp>
        <p:nvSpPr>
          <p:cNvPr id="102" name="object 102"/>
          <p:cNvSpPr/>
          <p:nvPr/>
        </p:nvSpPr>
        <p:spPr>
          <a:xfrm>
            <a:off x="3591434" y="4348050"/>
            <a:ext cx="41910" cy="25400"/>
          </a:xfrm>
          <a:custGeom>
            <a:avLst/>
            <a:gdLst/>
            <a:ahLst/>
            <a:cxnLst/>
            <a:rect l="l" t="t" r="r" b="b"/>
            <a:pathLst>
              <a:path w="41910" h="25400">
                <a:moveTo>
                  <a:pt x="34564" y="0"/>
                </a:moveTo>
                <a:lnTo>
                  <a:pt x="495" y="19874"/>
                </a:lnTo>
                <a:lnTo>
                  <a:pt x="0" y="21732"/>
                </a:lnTo>
                <a:lnTo>
                  <a:pt x="1733" y="24704"/>
                </a:lnTo>
                <a:lnTo>
                  <a:pt x="3591" y="25199"/>
                </a:lnTo>
                <a:lnTo>
                  <a:pt x="41495" y="3096"/>
                </a:lnTo>
                <a:lnTo>
                  <a:pt x="40676" y="3096"/>
                </a:lnTo>
                <a:lnTo>
                  <a:pt x="40676" y="2663"/>
                </a:lnTo>
                <a:lnTo>
                  <a:pt x="39128" y="2663"/>
                </a:lnTo>
                <a:lnTo>
                  <a:pt x="34564" y="0"/>
                </a:lnTo>
                <a:close/>
              </a:path>
            </a:pathLst>
          </a:custGeom>
          <a:solidFill>
            <a:srgbClr val="000000"/>
          </a:solidFill>
        </p:spPr>
        <p:txBody>
          <a:bodyPr wrap="square" lIns="0" tIns="0" rIns="0" bIns="0" rtlCol="0"/>
          <a:lstStyle/>
          <a:p>
            <a:endParaRPr/>
          </a:p>
        </p:txBody>
      </p:sp>
      <p:sp>
        <p:nvSpPr>
          <p:cNvPr id="103" name="object 103"/>
          <p:cNvSpPr/>
          <p:nvPr/>
        </p:nvSpPr>
        <p:spPr>
          <a:xfrm>
            <a:off x="3307627" y="4344955"/>
            <a:ext cx="11430" cy="6350"/>
          </a:xfrm>
          <a:custGeom>
            <a:avLst/>
            <a:gdLst/>
            <a:ahLst/>
            <a:cxnLst/>
            <a:rect l="l" t="t" r="r" b="b"/>
            <a:pathLst>
              <a:path w="11429" h="6350">
                <a:moveTo>
                  <a:pt x="11418" y="0"/>
                </a:moveTo>
                <a:lnTo>
                  <a:pt x="0" y="0"/>
                </a:lnTo>
                <a:lnTo>
                  <a:pt x="0" y="6191"/>
                </a:lnTo>
                <a:lnTo>
                  <a:pt x="11418" y="6191"/>
                </a:lnTo>
                <a:lnTo>
                  <a:pt x="10675" y="5758"/>
                </a:lnTo>
                <a:lnTo>
                  <a:pt x="1546" y="5758"/>
                </a:lnTo>
                <a:lnTo>
                  <a:pt x="1546" y="433"/>
                </a:lnTo>
                <a:lnTo>
                  <a:pt x="10675" y="433"/>
                </a:lnTo>
                <a:lnTo>
                  <a:pt x="11418" y="0"/>
                </a:lnTo>
                <a:close/>
              </a:path>
            </a:pathLst>
          </a:custGeom>
          <a:solidFill>
            <a:srgbClr val="000000"/>
          </a:solidFill>
        </p:spPr>
        <p:txBody>
          <a:bodyPr wrap="square" lIns="0" tIns="0" rIns="0" bIns="0" rtlCol="0"/>
          <a:lstStyle/>
          <a:p>
            <a:endParaRPr/>
          </a:p>
        </p:txBody>
      </p:sp>
      <p:sp>
        <p:nvSpPr>
          <p:cNvPr id="104" name="object 104"/>
          <p:cNvSpPr/>
          <p:nvPr/>
        </p:nvSpPr>
        <p:spPr>
          <a:xfrm>
            <a:off x="3316651" y="4349750"/>
            <a:ext cx="306705" cy="0"/>
          </a:xfrm>
          <a:custGeom>
            <a:avLst/>
            <a:gdLst/>
            <a:ahLst/>
            <a:cxnLst/>
            <a:rect l="l" t="t" r="r" b="b"/>
            <a:pathLst>
              <a:path w="306704">
                <a:moveTo>
                  <a:pt x="0" y="0"/>
                </a:moveTo>
                <a:lnTo>
                  <a:pt x="306434" y="0"/>
                </a:lnTo>
              </a:path>
            </a:pathLst>
          </a:custGeom>
          <a:ln w="3175">
            <a:solidFill>
              <a:srgbClr val="000000"/>
            </a:solidFill>
          </a:ln>
        </p:spPr>
        <p:txBody>
          <a:bodyPr wrap="square" lIns="0" tIns="0" rIns="0" bIns="0" rtlCol="0"/>
          <a:lstStyle/>
          <a:p>
            <a:endParaRPr/>
          </a:p>
        </p:txBody>
      </p:sp>
      <p:sp>
        <p:nvSpPr>
          <p:cNvPr id="105" name="object 105"/>
          <p:cNvSpPr/>
          <p:nvPr/>
        </p:nvSpPr>
        <p:spPr>
          <a:xfrm>
            <a:off x="3316269" y="4346575"/>
            <a:ext cx="307340" cy="0"/>
          </a:xfrm>
          <a:custGeom>
            <a:avLst/>
            <a:gdLst/>
            <a:ahLst/>
            <a:cxnLst/>
            <a:rect l="l" t="t" r="r" b="b"/>
            <a:pathLst>
              <a:path w="307339">
                <a:moveTo>
                  <a:pt x="0" y="0"/>
                </a:moveTo>
                <a:lnTo>
                  <a:pt x="307198" y="0"/>
                </a:lnTo>
              </a:path>
            </a:pathLst>
          </a:custGeom>
          <a:ln w="3810">
            <a:solidFill>
              <a:srgbClr val="000000"/>
            </a:solidFill>
          </a:ln>
        </p:spPr>
        <p:txBody>
          <a:bodyPr wrap="square" lIns="0" tIns="0" rIns="0" bIns="0" rtlCol="0"/>
          <a:lstStyle/>
          <a:p>
            <a:endParaRPr/>
          </a:p>
        </p:txBody>
      </p:sp>
      <p:sp>
        <p:nvSpPr>
          <p:cNvPr id="106" name="object 106"/>
          <p:cNvSpPr/>
          <p:nvPr/>
        </p:nvSpPr>
        <p:spPr>
          <a:xfrm>
            <a:off x="3632111" y="4344955"/>
            <a:ext cx="6350" cy="6350"/>
          </a:xfrm>
          <a:custGeom>
            <a:avLst/>
            <a:gdLst/>
            <a:ahLst/>
            <a:cxnLst/>
            <a:rect l="l" t="t" r="r" b="b"/>
            <a:pathLst>
              <a:path w="6350" h="6350">
                <a:moveTo>
                  <a:pt x="819" y="0"/>
                </a:moveTo>
                <a:lnTo>
                  <a:pt x="0" y="0"/>
                </a:lnTo>
                <a:lnTo>
                  <a:pt x="0" y="6191"/>
                </a:lnTo>
                <a:lnTo>
                  <a:pt x="819" y="6191"/>
                </a:lnTo>
                <a:lnTo>
                  <a:pt x="6129" y="3094"/>
                </a:lnTo>
                <a:lnTo>
                  <a:pt x="819" y="0"/>
                </a:lnTo>
                <a:close/>
              </a:path>
            </a:pathLst>
          </a:custGeom>
          <a:solidFill>
            <a:srgbClr val="000000"/>
          </a:solidFill>
        </p:spPr>
        <p:txBody>
          <a:bodyPr wrap="square" lIns="0" tIns="0" rIns="0" bIns="0" rtlCol="0"/>
          <a:lstStyle/>
          <a:p>
            <a:endParaRPr/>
          </a:p>
        </p:txBody>
      </p:sp>
      <p:sp>
        <p:nvSpPr>
          <p:cNvPr id="107" name="object 107"/>
          <p:cNvSpPr/>
          <p:nvPr/>
        </p:nvSpPr>
        <p:spPr>
          <a:xfrm>
            <a:off x="3309174" y="4345388"/>
            <a:ext cx="5080" cy="5715"/>
          </a:xfrm>
          <a:custGeom>
            <a:avLst/>
            <a:gdLst/>
            <a:ahLst/>
            <a:cxnLst/>
            <a:rect l="l" t="t" r="r" b="b"/>
            <a:pathLst>
              <a:path w="5079" h="5714">
                <a:moveTo>
                  <a:pt x="0" y="0"/>
                </a:moveTo>
                <a:lnTo>
                  <a:pt x="0" y="5325"/>
                </a:lnTo>
                <a:lnTo>
                  <a:pt x="4564" y="2661"/>
                </a:lnTo>
                <a:lnTo>
                  <a:pt x="0" y="0"/>
                </a:lnTo>
                <a:close/>
              </a:path>
            </a:pathLst>
          </a:custGeom>
          <a:solidFill>
            <a:srgbClr val="000000"/>
          </a:solidFill>
        </p:spPr>
        <p:txBody>
          <a:bodyPr wrap="square" lIns="0" tIns="0" rIns="0" bIns="0" rtlCol="0"/>
          <a:lstStyle/>
          <a:p>
            <a:endParaRPr/>
          </a:p>
        </p:txBody>
      </p:sp>
      <p:sp>
        <p:nvSpPr>
          <p:cNvPr id="108" name="object 108"/>
          <p:cNvSpPr/>
          <p:nvPr/>
        </p:nvSpPr>
        <p:spPr>
          <a:xfrm>
            <a:off x="3309174" y="4348050"/>
            <a:ext cx="9525" cy="3175"/>
          </a:xfrm>
          <a:custGeom>
            <a:avLst/>
            <a:gdLst/>
            <a:ahLst/>
            <a:cxnLst/>
            <a:rect l="l" t="t" r="r" b="b"/>
            <a:pathLst>
              <a:path w="9525" h="3175">
                <a:moveTo>
                  <a:pt x="4564" y="0"/>
                </a:moveTo>
                <a:lnTo>
                  <a:pt x="0" y="2663"/>
                </a:lnTo>
                <a:lnTo>
                  <a:pt x="9128" y="2663"/>
                </a:lnTo>
                <a:lnTo>
                  <a:pt x="4564" y="0"/>
                </a:lnTo>
                <a:close/>
              </a:path>
            </a:pathLst>
          </a:custGeom>
          <a:solidFill>
            <a:srgbClr val="000000"/>
          </a:solidFill>
        </p:spPr>
        <p:txBody>
          <a:bodyPr wrap="square" lIns="0" tIns="0" rIns="0" bIns="0" rtlCol="0"/>
          <a:lstStyle/>
          <a:p>
            <a:endParaRPr/>
          </a:p>
        </p:txBody>
      </p:sp>
      <p:sp>
        <p:nvSpPr>
          <p:cNvPr id="109" name="object 109"/>
          <p:cNvSpPr/>
          <p:nvPr/>
        </p:nvSpPr>
        <p:spPr>
          <a:xfrm>
            <a:off x="3625998" y="4345388"/>
            <a:ext cx="5080" cy="5715"/>
          </a:xfrm>
          <a:custGeom>
            <a:avLst/>
            <a:gdLst/>
            <a:ahLst/>
            <a:cxnLst/>
            <a:rect l="l" t="t" r="r" b="b"/>
            <a:pathLst>
              <a:path w="5079" h="5714">
                <a:moveTo>
                  <a:pt x="4564" y="0"/>
                </a:moveTo>
                <a:lnTo>
                  <a:pt x="0" y="2661"/>
                </a:lnTo>
                <a:lnTo>
                  <a:pt x="4564" y="5325"/>
                </a:lnTo>
                <a:lnTo>
                  <a:pt x="4564" y="0"/>
                </a:lnTo>
                <a:close/>
              </a:path>
            </a:pathLst>
          </a:custGeom>
          <a:solidFill>
            <a:srgbClr val="000000"/>
          </a:solidFill>
        </p:spPr>
        <p:txBody>
          <a:bodyPr wrap="square" lIns="0" tIns="0" rIns="0" bIns="0" rtlCol="0"/>
          <a:lstStyle/>
          <a:p>
            <a:endParaRPr/>
          </a:p>
        </p:txBody>
      </p:sp>
      <p:sp>
        <p:nvSpPr>
          <p:cNvPr id="110" name="object 110"/>
          <p:cNvSpPr/>
          <p:nvPr/>
        </p:nvSpPr>
        <p:spPr>
          <a:xfrm>
            <a:off x="3630562" y="4345388"/>
            <a:ext cx="1905" cy="5715"/>
          </a:xfrm>
          <a:custGeom>
            <a:avLst/>
            <a:gdLst/>
            <a:ahLst/>
            <a:cxnLst/>
            <a:rect l="l" t="t" r="r" b="b"/>
            <a:pathLst>
              <a:path w="1904" h="5714">
                <a:moveTo>
                  <a:pt x="1548" y="0"/>
                </a:moveTo>
                <a:lnTo>
                  <a:pt x="0" y="0"/>
                </a:lnTo>
                <a:lnTo>
                  <a:pt x="0" y="5325"/>
                </a:lnTo>
                <a:lnTo>
                  <a:pt x="1548" y="5325"/>
                </a:lnTo>
                <a:lnTo>
                  <a:pt x="1548" y="0"/>
                </a:lnTo>
                <a:close/>
              </a:path>
            </a:pathLst>
          </a:custGeom>
          <a:solidFill>
            <a:srgbClr val="000000"/>
          </a:solidFill>
        </p:spPr>
        <p:txBody>
          <a:bodyPr wrap="square" lIns="0" tIns="0" rIns="0" bIns="0" rtlCol="0"/>
          <a:lstStyle/>
          <a:p>
            <a:endParaRPr/>
          </a:p>
        </p:txBody>
      </p:sp>
      <p:sp>
        <p:nvSpPr>
          <p:cNvPr id="111" name="object 111"/>
          <p:cNvSpPr/>
          <p:nvPr/>
        </p:nvSpPr>
        <p:spPr>
          <a:xfrm>
            <a:off x="3309174" y="4345388"/>
            <a:ext cx="9525" cy="3175"/>
          </a:xfrm>
          <a:custGeom>
            <a:avLst/>
            <a:gdLst/>
            <a:ahLst/>
            <a:cxnLst/>
            <a:rect l="l" t="t" r="r" b="b"/>
            <a:pathLst>
              <a:path w="9525" h="3175">
                <a:moveTo>
                  <a:pt x="9128" y="0"/>
                </a:moveTo>
                <a:lnTo>
                  <a:pt x="0" y="0"/>
                </a:lnTo>
                <a:lnTo>
                  <a:pt x="4564" y="2661"/>
                </a:lnTo>
                <a:lnTo>
                  <a:pt x="9128" y="0"/>
                </a:lnTo>
                <a:close/>
              </a:path>
            </a:pathLst>
          </a:custGeom>
          <a:solidFill>
            <a:srgbClr val="000000"/>
          </a:solidFill>
        </p:spPr>
        <p:txBody>
          <a:bodyPr wrap="square" lIns="0" tIns="0" rIns="0" bIns="0" rtlCol="0"/>
          <a:lstStyle/>
          <a:p>
            <a:endParaRPr/>
          </a:p>
        </p:txBody>
      </p:sp>
      <p:sp>
        <p:nvSpPr>
          <p:cNvPr id="112" name="object 112"/>
          <p:cNvSpPr/>
          <p:nvPr/>
        </p:nvSpPr>
        <p:spPr>
          <a:xfrm>
            <a:off x="3591434" y="4322852"/>
            <a:ext cx="41910" cy="25400"/>
          </a:xfrm>
          <a:custGeom>
            <a:avLst/>
            <a:gdLst/>
            <a:ahLst/>
            <a:cxnLst/>
            <a:rect l="l" t="t" r="r" b="b"/>
            <a:pathLst>
              <a:path w="41910" h="25400">
                <a:moveTo>
                  <a:pt x="3591" y="0"/>
                </a:moveTo>
                <a:lnTo>
                  <a:pt x="1733" y="495"/>
                </a:lnTo>
                <a:lnTo>
                  <a:pt x="0" y="3467"/>
                </a:lnTo>
                <a:lnTo>
                  <a:pt x="495" y="5323"/>
                </a:lnTo>
                <a:lnTo>
                  <a:pt x="34564" y="25198"/>
                </a:lnTo>
                <a:lnTo>
                  <a:pt x="39128" y="22536"/>
                </a:lnTo>
                <a:lnTo>
                  <a:pt x="40676" y="22536"/>
                </a:lnTo>
                <a:lnTo>
                  <a:pt x="40676" y="22103"/>
                </a:lnTo>
                <a:lnTo>
                  <a:pt x="41495" y="22103"/>
                </a:lnTo>
                <a:lnTo>
                  <a:pt x="3591" y="0"/>
                </a:lnTo>
                <a:close/>
              </a:path>
            </a:pathLst>
          </a:custGeom>
          <a:solidFill>
            <a:srgbClr val="000000"/>
          </a:solidFill>
        </p:spPr>
        <p:txBody>
          <a:bodyPr wrap="square" lIns="0" tIns="0" rIns="0" bIns="0" rtlCol="0"/>
          <a:lstStyle/>
          <a:p>
            <a:endParaRPr/>
          </a:p>
        </p:txBody>
      </p:sp>
      <p:sp>
        <p:nvSpPr>
          <p:cNvPr id="113" name="object 113"/>
          <p:cNvSpPr/>
          <p:nvPr/>
        </p:nvSpPr>
        <p:spPr>
          <a:xfrm>
            <a:off x="3974609" y="4322852"/>
            <a:ext cx="46990" cy="50800"/>
          </a:xfrm>
          <a:custGeom>
            <a:avLst/>
            <a:gdLst/>
            <a:ahLst/>
            <a:cxnLst/>
            <a:rect l="l" t="t" r="r" b="b"/>
            <a:pathLst>
              <a:path w="46989" h="50800">
                <a:moveTo>
                  <a:pt x="43215" y="0"/>
                </a:moveTo>
                <a:lnTo>
                  <a:pt x="0" y="25198"/>
                </a:lnTo>
                <a:lnTo>
                  <a:pt x="43215" y="50397"/>
                </a:lnTo>
                <a:lnTo>
                  <a:pt x="45073" y="49902"/>
                </a:lnTo>
                <a:lnTo>
                  <a:pt x="46807" y="46930"/>
                </a:lnTo>
                <a:lnTo>
                  <a:pt x="46311" y="45072"/>
                </a:lnTo>
                <a:lnTo>
                  <a:pt x="17548" y="28294"/>
                </a:lnTo>
                <a:lnTo>
                  <a:pt x="6130" y="28294"/>
                </a:lnTo>
                <a:lnTo>
                  <a:pt x="6130" y="22103"/>
                </a:lnTo>
                <a:lnTo>
                  <a:pt x="17548" y="22103"/>
                </a:lnTo>
                <a:lnTo>
                  <a:pt x="46311" y="5323"/>
                </a:lnTo>
                <a:lnTo>
                  <a:pt x="46807" y="3467"/>
                </a:lnTo>
                <a:lnTo>
                  <a:pt x="45073" y="495"/>
                </a:lnTo>
                <a:lnTo>
                  <a:pt x="43215" y="0"/>
                </a:lnTo>
                <a:close/>
              </a:path>
            </a:pathLst>
          </a:custGeom>
          <a:solidFill>
            <a:srgbClr val="000000"/>
          </a:solidFill>
        </p:spPr>
        <p:txBody>
          <a:bodyPr wrap="square" lIns="0" tIns="0" rIns="0" bIns="0" rtlCol="0"/>
          <a:lstStyle/>
          <a:p>
            <a:endParaRPr/>
          </a:p>
        </p:txBody>
      </p:sp>
      <p:sp>
        <p:nvSpPr>
          <p:cNvPr id="114" name="object 114"/>
          <p:cNvSpPr/>
          <p:nvPr/>
        </p:nvSpPr>
        <p:spPr>
          <a:xfrm>
            <a:off x="4070327" y="4348050"/>
            <a:ext cx="41910" cy="25400"/>
          </a:xfrm>
          <a:custGeom>
            <a:avLst/>
            <a:gdLst/>
            <a:ahLst/>
            <a:cxnLst/>
            <a:rect l="l" t="t" r="r" b="b"/>
            <a:pathLst>
              <a:path w="41910" h="25400">
                <a:moveTo>
                  <a:pt x="34503" y="0"/>
                </a:moveTo>
                <a:lnTo>
                  <a:pt x="1920" y="19008"/>
                </a:lnTo>
                <a:lnTo>
                  <a:pt x="495" y="19874"/>
                </a:lnTo>
                <a:lnTo>
                  <a:pt x="0" y="21732"/>
                </a:lnTo>
                <a:lnTo>
                  <a:pt x="805" y="23218"/>
                </a:lnTo>
                <a:lnTo>
                  <a:pt x="1672" y="24704"/>
                </a:lnTo>
                <a:lnTo>
                  <a:pt x="3591" y="25199"/>
                </a:lnTo>
                <a:lnTo>
                  <a:pt x="41497" y="3096"/>
                </a:lnTo>
                <a:lnTo>
                  <a:pt x="40676" y="3096"/>
                </a:lnTo>
                <a:lnTo>
                  <a:pt x="40676" y="2663"/>
                </a:lnTo>
                <a:lnTo>
                  <a:pt x="39067" y="2663"/>
                </a:lnTo>
                <a:lnTo>
                  <a:pt x="34503" y="0"/>
                </a:lnTo>
                <a:close/>
              </a:path>
            </a:pathLst>
          </a:custGeom>
          <a:solidFill>
            <a:srgbClr val="000000"/>
          </a:solidFill>
        </p:spPr>
        <p:txBody>
          <a:bodyPr wrap="square" lIns="0" tIns="0" rIns="0" bIns="0" rtlCol="0"/>
          <a:lstStyle/>
          <a:p>
            <a:endParaRPr/>
          </a:p>
        </p:txBody>
      </p:sp>
      <p:sp>
        <p:nvSpPr>
          <p:cNvPr id="115" name="object 115"/>
          <p:cNvSpPr/>
          <p:nvPr/>
        </p:nvSpPr>
        <p:spPr>
          <a:xfrm>
            <a:off x="3980739" y="4344955"/>
            <a:ext cx="11430" cy="6350"/>
          </a:xfrm>
          <a:custGeom>
            <a:avLst/>
            <a:gdLst/>
            <a:ahLst/>
            <a:cxnLst/>
            <a:rect l="l" t="t" r="r" b="b"/>
            <a:pathLst>
              <a:path w="11429" h="6350">
                <a:moveTo>
                  <a:pt x="11418" y="0"/>
                </a:moveTo>
                <a:lnTo>
                  <a:pt x="0" y="0"/>
                </a:lnTo>
                <a:lnTo>
                  <a:pt x="0" y="6191"/>
                </a:lnTo>
                <a:lnTo>
                  <a:pt x="11418" y="6191"/>
                </a:lnTo>
                <a:lnTo>
                  <a:pt x="10675" y="5758"/>
                </a:lnTo>
                <a:lnTo>
                  <a:pt x="1546" y="5758"/>
                </a:lnTo>
                <a:lnTo>
                  <a:pt x="1546" y="433"/>
                </a:lnTo>
                <a:lnTo>
                  <a:pt x="10675" y="433"/>
                </a:lnTo>
                <a:lnTo>
                  <a:pt x="11418" y="0"/>
                </a:lnTo>
                <a:close/>
              </a:path>
            </a:pathLst>
          </a:custGeom>
          <a:solidFill>
            <a:srgbClr val="000000"/>
          </a:solidFill>
        </p:spPr>
        <p:txBody>
          <a:bodyPr wrap="square" lIns="0" tIns="0" rIns="0" bIns="0" rtlCol="0"/>
          <a:lstStyle/>
          <a:p>
            <a:endParaRPr/>
          </a:p>
        </p:txBody>
      </p:sp>
      <p:sp>
        <p:nvSpPr>
          <p:cNvPr id="116" name="object 116"/>
          <p:cNvSpPr/>
          <p:nvPr/>
        </p:nvSpPr>
        <p:spPr>
          <a:xfrm>
            <a:off x="3989764" y="4349750"/>
            <a:ext cx="112395" cy="0"/>
          </a:xfrm>
          <a:custGeom>
            <a:avLst/>
            <a:gdLst/>
            <a:ahLst/>
            <a:cxnLst/>
            <a:rect l="l" t="t" r="r" b="b"/>
            <a:pathLst>
              <a:path w="112395">
                <a:moveTo>
                  <a:pt x="0" y="0"/>
                </a:moveTo>
                <a:lnTo>
                  <a:pt x="112153" y="0"/>
                </a:lnTo>
              </a:path>
            </a:pathLst>
          </a:custGeom>
          <a:ln w="3175">
            <a:solidFill>
              <a:srgbClr val="000000"/>
            </a:solidFill>
          </a:ln>
        </p:spPr>
        <p:txBody>
          <a:bodyPr wrap="square" lIns="0" tIns="0" rIns="0" bIns="0" rtlCol="0"/>
          <a:lstStyle/>
          <a:p>
            <a:endParaRPr/>
          </a:p>
        </p:txBody>
      </p:sp>
      <p:sp>
        <p:nvSpPr>
          <p:cNvPr id="117" name="object 117"/>
          <p:cNvSpPr/>
          <p:nvPr/>
        </p:nvSpPr>
        <p:spPr>
          <a:xfrm>
            <a:off x="3989382" y="4346575"/>
            <a:ext cx="113030" cy="0"/>
          </a:xfrm>
          <a:custGeom>
            <a:avLst/>
            <a:gdLst/>
            <a:ahLst/>
            <a:cxnLst/>
            <a:rect l="l" t="t" r="r" b="b"/>
            <a:pathLst>
              <a:path w="113029">
                <a:moveTo>
                  <a:pt x="0" y="0"/>
                </a:moveTo>
                <a:lnTo>
                  <a:pt x="112917" y="0"/>
                </a:lnTo>
              </a:path>
            </a:pathLst>
          </a:custGeom>
          <a:ln w="3810">
            <a:solidFill>
              <a:srgbClr val="000000"/>
            </a:solidFill>
          </a:ln>
        </p:spPr>
        <p:txBody>
          <a:bodyPr wrap="square" lIns="0" tIns="0" rIns="0" bIns="0" rtlCol="0"/>
          <a:lstStyle/>
          <a:p>
            <a:endParaRPr/>
          </a:p>
        </p:txBody>
      </p:sp>
      <p:sp>
        <p:nvSpPr>
          <p:cNvPr id="118" name="object 118"/>
          <p:cNvSpPr/>
          <p:nvPr/>
        </p:nvSpPr>
        <p:spPr>
          <a:xfrm>
            <a:off x="4111004" y="4344955"/>
            <a:ext cx="6350" cy="6350"/>
          </a:xfrm>
          <a:custGeom>
            <a:avLst/>
            <a:gdLst/>
            <a:ahLst/>
            <a:cxnLst/>
            <a:rect l="l" t="t" r="r" b="b"/>
            <a:pathLst>
              <a:path w="6350" h="6350">
                <a:moveTo>
                  <a:pt x="820" y="0"/>
                </a:moveTo>
                <a:lnTo>
                  <a:pt x="0" y="0"/>
                </a:lnTo>
                <a:lnTo>
                  <a:pt x="0" y="6191"/>
                </a:lnTo>
                <a:lnTo>
                  <a:pt x="820" y="6191"/>
                </a:lnTo>
                <a:lnTo>
                  <a:pt x="6129" y="3094"/>
                </a:lnTo>
                <a:lnTo>
                  <a:pt x="820" y="0"/>
                </a:lnTo>
                <a:close/>
              </a:path>
            </a:pathLst>
          </a:custGeom>
          <a:solidFill>
            <a:srgbClr val="000000"/>
          </a:solidFill>
        </p:spPr>
        <p:txBody>
          <a:bodyPr wrap="square" lIns="0" tIns="0" rIns="0" bIns="0" rtlCol="0"/>
          <a:lstStyle/>
          <a:p>
            <a:endParaRPr/>
          </a:p>
        </p:txBody>
      </p:sp>
      <p:sp>
        <p:nvSpPr>
          <p:cNvPr id="119" name="object 119"/>
          <p:cNvSpPr/>
          <p:nvPr/>
        </p:nvSpPr>
        <p:spPr>
          <a:xfrm>
            <a:off x="3982286" y="4345388"/>
            <a:ext cx="5080" cy="5715"/>
          </a:xfrm>
          <a:custGeom>
            <a:avLst/>
            <a:gdLst/>
            <a:ahLst/>
            <a:cxnLst/>
            <a:rect l="l" t="t" r="r" b="b"/>
            <a:pathLst>
              <a:path w="5079" h="5714">
                <a:moveTo>
                  <a:pt x="0" y="0"/>
                </a:moveTo>
                <a:lnTo>
                  <a:pt x="0" y="5325"/>
                </a:lnTo>
                <a:lnTo>
                  <a:pt x="4564" y="2661"/>
                </a:lnTo>
                <a:lnTo>
                  <a:pt x="0" y="0"/>
                </a:lnTo>
                <a:close/>
              </a:path>
            </a:pathLst>
          </a:custGeom>
          <a:solidFill>
            <a:srgbClr val="000000"/>
          </a:solidFill>
        </p:spPr>
        <p:txBody>
          <a:bodyPr wrap="square" lIns="0" tIns="0" rIns="0" bIns="0" rtlCol="0"/>
          <a:lstStyle/>
          <a:p>
            <a:endParaRPr/>
          </a:p>
        </p:txBody>
      </p:sp>
      <p:sp>
        <p:nvSpPr>
          <p:cNvPr id="120" name="object 120"/>
          <p:cNvSpPr/>
          <p:nvPr/>
        </p:nvSpPr>
        <p:spPr>
          <a:xfrm>
            <a:off x="3982286" y="4348050"/>
            <a:ext cx="9525" cy="3175"/>
          </a:xfrm>
          <a:custGeom>
            <a:avLst/>
            <a:gdLst/>
            <a:ahLst/>
            <a:cxnLst/>
            <a:rect l="l" t="t" r="r" b="b"/>
            <a:pathLst>
              <a:path w="9525" h="3175">
                <a:moveTo>
                  <a:pt x="4564" y="0"/>
                </a:moveTo>
                <a:lnTo>
                  <a:pt x="0" y="2663"/>
                </a:lnTo>
                <a:lnTo>
                  <a:pt x="9128" y="2663"/>
                </a:lnTo>
                <a:lnTo>
                  <a:pt x="4564" y="0"/>
                </a:lnTo>
                <a:close/>
              </a:path>
            </a:pathLst>
          </a:custGeom>
          <a:solidFill>
            <a:srgbClr val="000000"/>
          </a:solidFill>
        </p:spPr>
        <p:txBody>
          <a:bodyPr wrap="square" lIns="0" tIns="0" rIns="0" bIns="0" rtlCol="0"/>
          <a:lstStyle/>
          <a:p>
            <a:endParaRPr/>
          </a:p>
        </p:txBody>
      </p:sp>
      <p:sp>
        <p:nvSpPr>
          <p:cNvPr id="121" name="object 121"/>
          <p:cNvSpPr/>
          <p:nvPr/>
        </p:nvSpPr>
        <p:spPr>
          <a:xfrm>
            <a:off x="4104830" y="4345388"/>
            <a:ext cx="5080" cy="5715"/>
          </a:xfrm>
          <a:custGeom>
            <a:avLst/>
            <a:gdLst/>
            <a:ahLst/>
            <a:cxnLst/>
            <a:rect l="l" t="t" r="r" b="b"/>
            <a:pathLst>
              <a:path w="5079" h="5714">
                <a:moveTo>
                  <a:pt x="4564" y="0"/>
                </a:moveTo>
                <a:lnTo>
                  <a:pt x="0" y="2661"/>
                </a:lnTo>
                <a:lnTo>
                  <a:pt x="4564" y="5325"/>
                </a:lnTo>
                <a:lnTo>
                  <a:pt x="4564" y="0"/>
                </a:lnTo>
                <a:close/>
              </a:path>
            </a:pathLst>
          </a:custGeom>
          <a:solidFill>
            <a:srgbClr val="000000"/>
          </a:solidFill>
        </p:spPr>
        <p:txBody>
          <a:bodyPr wrap="square" lIns="0" tIns="0" rIns="0" bIns="0" rtlCol="0"/>
          <a:lstStyle/>
          <a:p>
            <a:endParaRPr/>
          </a:p>
        </p:txBody>
      </p:sp>
      <p:sp>
        <p:nvSpPr>
          <p:cNvPr id="122" name="object 122"/>
          <p:cNvSpPr/>
          <p:nvPr/>
        </p:nvSpPr>
        <p:spPr>
          <a:xfrm>
            <a:off x="4109394" y="4345388"/>
            <a:ext cx="1905" cy="5715"/>
          </a:xfrm>
          <a:custGeom>
            <a:avLst/>
            <a:gdLst/>
            <a:ahLst/>
            <a:cxnLst/>
            <a:rect l="l" t="t" r="r" b="b"/>
            <a:pathLst>
              <a:path w="1904" h="5714">
                <a:moveTo>
                  <a:pt x="1609" y="0"/>
                </a:moveTo>
                <a:lnTo>
                  <a:pt x="0" y="0"/>
                </a:lnTo>
                <a:lnTo>
                  <a:pt x="0" y="5325"/>
                </a:lnTo>
                <a:lnTo>
                  <a:pt x="1609" y="5325"/>
                </a:lnTo>
                <a:lnTo>
                  <a:pt x="1609" y="0"/>
                </a:lnTo>
                <a:close/>
              </a:path>
            </a:pathLst>
          </a:custGeom>
          <a:solidFill>
            <a:srgbClr val="000000"/>
          </a:solidFill>
        </p:spPr>
        <p:txBody>
          <a:bodyPr wrap="square" lIns="0" tIns="0" rIns="0" bIns="0" rtlCol="0"/>
          <a:lstStyle/>
          <a:p>
            <a:endParaRPr/>
          </a:p>
        </p:txBody>
      </p:sp>
      <p:sp>
        <p:nvSpPr>
          <p:cNvPr id="123" name="object 123"/>
          <p:cNvSpPr/>
          <p:nvPr/>
        </p:nvSpPr>
        <p:spPr>
          <a:xfrm>
            <a:off x="3982286" y="4345388"/>
            <a:ext cx="9525" cy="3175"/>
          </a:xfrm>
          <a:custGeom>
            <a:avLst/>
            <a:gdLst/>
            <a:ahLst/>
            <a:cxnLst/>
            <a:rect l="l" t="t" r="r" b="b"/>
            <a:pathLst>
              <a:path w="9525" h="3175">
                <a:moveTo>
                  <a:pt x="9128" y="0"/>
                </a:moveTo>
                <a:lnTo>
                  <a:pt x="0" y="0"/>
                </a:lnTo>
                <a:lnTo>
                  <a:pt x="4564" y="2661"/>
                </a:lnTo>
                <a:lnTo>
                  <a:pt x="9128" y="0"/>
                </a:lnTo>
                <a:close/>
              </a:path>
            </a:pathLst>
          </a:custGeom>
          <a:solidFill>
            <a:srgbClr val="000000"/>
          </a:solidFill>
        </p:spPr>
        <p:txBody>
          <a:bodyPr wrap="square" lIns="0" tIns="0" rIns="0" bIns="0" rtlCol="0"/>
          <a:lstStyle/>
          <a:p>
            <a:endParaRPr/>
          </a:p>
        </p:txBody>
      </p:sp>
      <p:sp>
        <p:nvSpPr>
          <p:cNvPr id="124" name="object 124"/>
          <p:cNvSpPr/>
          <p:nvPr/>
        </p:nvSpPr>
        <p:spPr>
          <a:xfrm>
            <a:off x="4070327" y="4322852"/>
            <a:ext cx="41910" cy="25400"/>
          </a:xfrm>
          <a:custGeom>
            <a:avLst/>
            <a:gdLst/>
            <a:ahLst/>
            <a:cxnLst/>
            <a:rect l="l" t="t" r="r" b="b"/>
            <a:pathLst>
              <a:path w="41910" h="25400">
                <a:moveTo>
                  <a:pt x="3591" y="0"/>
                </a:moveTo>
                <a:lnTo>
                  <a:pt x="1672" y="495"/>
                </a:lnTo>
                <a:lnTo>
                  <a:pt x="805" y="1981"/>
                </a:lnTo>
                <a:lnTo>
                  <a:pt x="0" y="3467"/>
                </a:lnTo>
                <a:lnTo>
                  <a:pt x="495" y="5323"/>
                </a:lnTo>
                <a:lnTo>
                  <a:pt x="1920" y="6191"/>
                </a:lnTo>
                <a:lnTo>
                  <a:pt x="34503" y="25198"/>
                </a:lnTo>
                <a:lnTo>
                  <a:pt x="39067" y="22536"/>
                </a:lnTo>
                <a:lnTo>
                  <a:pt x="40676" y="22536"/>
                </a:lnTo>
                <a:lnTo>
                  <a:pt x="40676" y="22103"/>
                </a:lnTo>
                <a:lnTo>
                  <a:pt x="41497" y="22103"/>
                </a:lnTo>
                <a:lnTo>
                  <a:pt x="3591" y="0"/>
                </a:lnTo>
                <a:close/>
              </a:path>
            </a:pathLst>
          </a:custGeom>
          <a:solidFill>
            <a:srgbClr val="000000"/>
          </a:solidFill>
        </p:spPr>
        <p:txBody>
          <a:bodyPr wrap="square" lIns="0" tIns="0" rIns="0" bIns="0" rtlCol="0"/>
          <a:lstStyle/>
          <a:p>
            <a:endParaRPr/>
          </a:p>
        </p:txBody>
      </p:sp>
      <p:sp>
        <p:nvSpPr>
          <p:cNvPr id="125" name="object 125"/>
          <p:cNvSpPr/>
          <p:nvPr/>
        </p:nvSpPr>
        <p:spPr>
          <a:xfrm>
            <a:off x="4459757" y="4322852"/>
            <a:ext cx="46990" cy="50800"/>
          </a:xfrm>
          <a:custGeom>
            <a:avLst/>
            <a:gdLst/>
            <a:ahLst/>
            <a:cxnLst/>
            <a:rect l="l" t="t" r="r" b="b"/>
            <a:pathLst>
              <a:path w="46989" h="50800">
                <a:moveTo>
                  <a:pt x="43214" y="0"/>
                </a:moveTo>
                <a:lnTo>
                  <a:pt x="0" y="25198"/>
                </a:lnTo>
                <a:lnTo>
                  <a:pt x="43214" y="50397"/>
                </a:lnTo>
                <a:lnTo>
                  <a:pt x="45072" y="49902"/>
                </a:lnTo>
                <a:lnTo>
                  <a:pt x="46805" y="46930"/>
                </a:lnTo>
                <a:lnTo>
                  <a:pt x="46310" y="45072"/>
                </a:lnTo>
                <a:lnTo>
                  <a:pt x="17547" y="28294"/>
                </a:lnTo>
                <a:lnTo>
                  <a:pt x="6129" y="28294"/>
                </a:lnTo>
                <a:lnTo>
                  <a:pt x="6129" y="22103"/>
                </a:lnTo>
                <a:lnTo>
                  <a:pt x="17547" y="22103"/>
                </a:lnTo>
                <a:lnTo>
                  <a:pt x="46310" y="5323"/>
                </a:lnTo>
                <a:lnTo>
                  <a:pt x="46805" y="3467"/>
                </a:lnTo>
                <a:lnTo>
                  <a:pt x="45072" y="495"/>
                </a:lnTo>
                <a:lnTo>
                  <a:pt x="43214" y="0"/>
                </a:lnTo>
                <a:close/>
              </a:path>
            </a:pathLst>
          </a:custGeom>
          <a:solidFill>
            <a:srgbClr val="000000"/>
          </a:solidFill>
        </p:spPr>
        <p:txBody>
          <a:bodyPr wrap="square" lIns="0" tIns="0" rIns="0" bIns="0" rtlCol="0"/>
          <a:lstStyle/>
          <a:p>
            <a:endParaRPr/>
          </a:p>
        </p:txBody>
      </p:sp>
      <p:sp>
        <p:nvSpPr>
          <p:cNvPr id="126" name="object 126"/>
          <p:cNvSpPr/>
          <p:nvPr/>
        </p:nvSpPr>
        <p:spPr>
          <a:xfrm>
            <a:off x="4742821" y="4348050"/>
            <a:ext cx="41910" cy="25400"/>
          </a:xfrm>
          <a:custGeom>
            <a:avLst/>
            <a:gdLst/>
            <a:ahLst/>
            <a:cxnLst/>
            <a:rect l="l" t="t" r="r" b="b"/>
            <a:pathLst>
              <a:path w="41910" h="25400">
                <a:moveTo>
                  <a:pt x="34565" y="0"/>
                </a:moveTo>
                <a:lnTo>
                  <a:pt x="495" y="19874"/>
                </a:lnTo>
                <a:lnTo>
                  <a:pt x="0" y="21732"/>
                </a:lnTo>
                <a:lnTo>
                  <a:pt x="1733" y="24704"/>
                </a:lnTo>
                <a:lnTo>
                  <a:pt x="3591" y="25199"/>
                </a:lnTo>
                <a:lnTo>
                  <a:pt x="41497" y="3096"/>
                </a:lnTo>
                <a:lnTo>
                  <a:pt x="40676" y="3096"/>
                </a:lnTo>
                <a:lnTo>
                  <a:pt x="40676" y="2663"/>
                </a:lnTo>
                <a:lnTo>
                  <a:pt x="39128" y="2663"/>
                </a:lnTo>
                <a:lnTo>
                  <a:pt x="34565" y="0"/>
                </a:lnTo>
                <a:close/>
              </a:path>
            </a:pathLst>
          </a:custGeom>
          <a:solidFill>
            <a:srgbClr val="000000"/>
          </a:solidFill>
        </p:spPr>
        <p:txBody>
          <a:bodyPr wrap="square" lIns="0" tIns="0" rIns="0" bIns="0" rtlCol="0"/>
          <a:lstStyle/>
          <a:p>
            <a:endParaRPr/>
          </a:p>
        </p:txBody>
      </p:sp>
      <p:sp>
        <p:nvSpPr>
          <p:cNvPr id="127" name="object 127"/>
          <p:cNvSpPr/>
          <p:nvPr/>
        </p:nvSpPr>
        <p:spPr>
          <a:xfrm>
            <a:off x="4465886" y="4344955"/>
            <a:ext cx="11430" cy="6350"/>
          </a:xfrm>
          <a:custGeom>
            <a:avLst/>
            <a:gdLst/>
            <a:ahLst/>
            <a:cxnLst/>
            <a:rect l="l" t="t" r="r" b="b"/>
            <a:pathLst>
              <a:path w="11429" h="6350">
                <a:moveTo>
                  <a:pt x="11418" y="0"/>
                </a:moveTo>
                <a:lnTo>
                  <a:pt x="0" y="0"/>
                </a:lnTo>
                <a:lnTo>
                  <a:pt x="0" y="6191"/>
                </a:lnTo>
                <a:lnTo>
                  <a:pt x="11418" y="6191"/>
                </a:lnTo>
                <a:lnTo>
                  <a:pt x="10675" y="5758"/>
                </a:lnTo>
                <a:lnTo>
                  <a:pt x="1548" y="5758"/>
                </a:lnTo>
                <a:lnTo>
                  <a:pt x="1548" y="433"/>
                </a:lnTo>
                <a:lnTo>
                  <a:pt x="10675" y="433"/>
                </a:lnTo>
                <a:lnTo>
                  <a:pt x="11418" y="0"/>
                </a:lnTo>
                <a:close/>
              </a:path>
            </a:pathLst>
          </a:custGeom>
          <a:solidFill>
            <a:srgbClr val="000000"/>
          </a:solidFill>
        </p:spPr>
        <p:txBody>
          <a:bodyPr wrap="square" lIns="0" tIns="0" rIns="0" bIns="0" rtlCol="0"/>
          <a:lstStyle/>
          <a:p>
            <a:endParaRPr/>
          </a:p>
        </p:txBody>
      </p:sp>
      <p:sp>
        <p:nvSpPr>
          <p:cNvPr id="128" name="object 128"/>
          <p:cNvSpPr/>
          <p:nvPr/>
        </p:nvSpPr>
        <p:spPr>
          <a:xfrm>
            <a:off x="4474910" y="4349750"/>
            <a:ext cx="299720" cy="0"/>
          </a:xfrm>
          <a:custGeom>
            <a:avLst/>
            <a:gdLst/>
            <a:ahLst/>
            <a:cxnLst/>
            <a:rect l="l" t="t" r="r" b="b"/>
            <a:pathLst>
              <a:path w="299720">
                <a:moveTo>
                  <a:pt x="0" y="0"/>
                </a:moveTo>
                <a:lnTo>
                  <a:pt x="299563" y="0"/>
                </a:lnTo>
              </a:path>
            </a:pathLst>
          </a:custGeom>
          <a:ln w="3175">
            <a:solidFill>
              <a:srgbClr val="000000"/>
            </a:solidFill>
          </a:ln>
        </p:spPr>
        <p:txBody>
          <a:bodyPr wrap="square" lIns="0" tIns="0" rIns="0" bIns="0" rtlCol="0"/>
          <a:lstStyle/>
          <a:p>
            <a:endParaRPr/>
          </a:p>
        </p:txBody>
      </p:sp>
      <p:sp>
        <p:nvSpPr>
          <p:cNvPr id="129" name="object 129"/>
          <p:cNvSpPr/>
          <p:nvPr/>
        </p:nvSpPr>
        <p:spPr>
          <a:xfrm>
            <a:off x="4474528" y="4346575"/>
            <a:ext cx="300355" cy="0"/>
          </a:xfrm>
          <a:custGeom>
            <a:avLst/>
            <a:gdLst/>
            <a:ahLst/>
            <a:cxnLst/>
            <a:rect l="l" t="t" r="r" b="b"/>
            <a:pathLst>
              <a:path w="300354">
                <a:moveTo>
                  <a:pt x="0" y="0"/>
                </a:moveTo>
                <a:lnTo>
                  <a:pt x="300328" y="0"/>
                </a:lnTo>
              </a:path>
            </a:pathLst>
          </a:custGeom>
          <a:ln w="3810">
            <a:solidFill>
              <a:srgbClr val="000000"/>
            </a:solidFill>
          </a:ln>
        </p:spPr>
        <p:txBody>
          <a:bodyPr wrap="square" lIns="0" tIns="0" rIns="0" bIns="0" rtlCol="0"/>
          <a:lstStyle/>
          <a:p>
            <a:endParaRPr/>
          </a:p>
        </p:txBody>
      </p:sp>
      <p:sp>
        <p:nvSpPr>
          <p:cNvPr id="130" name="object 130"/>
          <p:cNvSpPr/>
          <p:nvPr/>
        </p:nvSpPr>
        <p:spPr>
          <a:xfrm>
            <a:off x="4783498" y="4344955"/>
            <a:ext cx="6350" cy="6350"/>
          </a:xfrm>
          <a:custGeom>
            <a:avLst/>
            <a:gdLst/>
            <a:ahLst/>
            <a:cxnLst/>
            <a:rect l="l" t="t" r="r" b="b"/>
            <a:pathLst>
              <a:path w="6350" h="6350">
                <a:moveTo>
                  <a:pt x="820" y="0"/>
                </a:moveTo>
                <a:lnTo>
                  <a:pt x="0" y="0"/>
                </a:lnTo>
                <a:lnTo>
                  <a:pt x="0" y="6191"/>
                </a:lnTo>
                <a:lnTo>
                  <a:pt x="820" y="6191"/>
                </a:lnTo>
                <a:lnTo>
                  <a:pt x="6129" y="3094"/>
                </a:lnTo>
                <a:lnTo>
                  <a:pt x="820" y="0"/>
                </a:lnTo>
                <a:close/>
              </a:path>
            </a:pathLst>
          </a:custGeom>
          <a:solidFill>
            <a:srgbClr val="000000"/>
          </a:solidFill>
        </p:spPr>
        <p:txBody>
          <a:bodyPr wrap="square" lIns="0" tIns="0" rIns="0" bIns="0" rtlCol="0"/>
          <a:lstStyle/>
          <a:p>
            <a:endParaRPr/>
          </a:p>
        </p:txBody>
      </p:sp>
      <p:sp>
        <p:nvSpPr>
          <p:cNvPr id="131" name="object 131"/>
          <p:cNvSpPr/>
          <p:nvPr/>
        </p:nvSpPr>
        <p:spPr>
          <a:xfrm>
            <a:off x="4467434" y="4345388"/>
            <a:ext cx="5080" cy="5715"/>
          </a:xfrm>
          <a:custGeom>
            <a:avLst/>
            <a:gdLst/>
            <a:ahLst/>
            <a:cxnLst/>
            <a:rect l="l" t="t" r="r" b="b"/>
            <a:pathLst>
              <a:path w="5079" h="5714">
                <a:moveTo>
                  <a:pt x="0" y="0"/>
                </a:moveTo>
                <a:lnTo>
                  <a:pt x="0" y="5325"/>
                </a:lnTo>
                <a:lnTo>
                  <a:pt x="4563" y="2661"/>
                </a:lnTo>
                <a:lnTo>
                  <a:pt x="0" y="0"/>
                </a:lnTo>
                <a:close/>
              </a:path>
            </a:pathLst>
          </a:custGeom>
          <a:solidFill>
            <a:srgbClr val="000000"/>
          </a:solidFill>
        </p:spPr>
        <p:txBody>
          <a:bodyPr wrap="square" lIns="0" tIns="0" rIns="0" bIns="0" rtlCol="0"/>
          <a:lstStyle/>
          <a:p>
            <a:endParaRPr/>
          </a:p>
        </p:txBody>
      </p:sp>
      <p:sp>
        <p:nvSpPr>
          <p:cNvPr id="132" name="object 132"/>
          <p:cNvSpPr/>
          <p:nvPr/>
        </p:nvSpPr>
        <p:spPr>
          <a:xfrm>
            <a:off x="4467434" y="4348050"/>
            <a:ext cx="9525" cy="3175"/>
          </a:xfrm>
          <a:custGeom>
            <a:avLst/>
            <a:gdLst/>
            <a:ahLst/>
            <a:cxnLst/>
            <a:rect l="l" t="t" r="r" b="b"/>
            <a:pathLst>
              <a:path w="9525" h="3175">
                <a:moveTo>
                  <a:pt x="4563" y="0"/>
                </a:moveTo>
                <a:lnTo>
                  <a:pt x="0" y="2663"/>
                </a:lnTo>
                <a:lnTo>
                  <a:pt x="9127" y="2663"/>
                </a:lnTo>
                <a:lnTo>
                  <a:pt x="4563" y="0"/>
                </a:lnTo>
                <a:close/>
              </a:path>
            </a:pathLst>
          </a:custGeom>
          <a:solidFill>
            <a:srgbClr val="000000"/>
          </a:solidFill>
        </p:spPr>
        <p:txBody>
          <a:bodyPr wrap="square" lIns="0" tIns="0" rIns="0" bIns="0" rtlCol="0"/>
          <a:lstStyle/>
          <a:p>
            <a:endParaRPr/>
          </a:p>
        </p:txBody>
      </p:sp>
      <p:sp>
        <p:nvSpPr>
          <p:cNvPr id="133" name="object 133"/>
          <p:cNvSpPr/>
          <p:nvPr/>
        </p:nvSpPr>
        <p:spPr>
          <a:xfrm>
            <a:off x="4777387" y="4345388"/>
            <a:ext cx="5080" cy="5715"/>
          </a:xfrm>
          <a:custGeom>
            <a:avLst/>
            <a:gdLst/>
            <a:ahLst/>
            <a:cxnLst/>
            <a:rect l="l" t="t" r="r" b="b"/>
            <a:pathLst>
              <a:path w="5079" h="5714">
                <a:moveTo>
                  <a:pt x="4563" y="0"/>
                </a:moveTo>
                <a:lnTo>
                  <a:pt x="0" y="2661"/>
                </a:lnTo>
                <a:lnTo>
                  <a:pt x="4563" y="5325"/>
                </a:lnTo>
                <a:lnTo>
                  <a:pt x="4563" y="0"/>
                </a:lnTo>
                <a:close/>
              </a:path>
            </a:pathLst>
          </a:custGeom>
          <a:solidFill>
            <a:srgbClr val="000000"/>
          </a:solidFill>
        </p:spPr>
        <p:txBody>
          <a:bodyPr wrap="square" lIns="0" tIns="0" rIns="0" bIns="0" rtlCol="0"/>
          <a:lstStyle/>
          <a:p>
            <a:endParaRPr/>
          </a:p>
        </p:txBody>
      </p:sp>
      <p:sp>
        <p:nvSpPr>
          <p:cNvPr id="134" name="object 134"/>
          <p:cNvSpPr/>
          <p:nvPr/>
        </p:nvSpPr>
        <p:spPr>
          <a:xfrm>
            <a:off x="4781949" y="4345388"/>
            <a:ext cx="1905" cy="5715"/>
          </a:xfrm>
          <a:custGeom>
            <a:avLst/>
            <a:gdLst/>
            <a:ahLst/>
            <a:cxnLst/>
            <a:rect l="l" t="t" r="r" b="b"/>
            <a:pathLst>
              <a:path w="1904" h="5714">
                <a:moveTo>
                  <a:pt x="1548" y="0"/>
                </a:moveTo>
                <a:lnTo>
                  <a:pt x="0" y="0"/>
                </a:lnTo>
                <a:lnTo>
                  <a:pt x="0" y="5325"/>
                </a:lnTo>
                <a:lnTo>
                  <a:pt x="1548" y="5325"/>
                </a:lnTo>
                <a:lnTo>
                  <a:pt x="1548" y="0"/>
                </a:lnTo>
                <a:close/>
              </a:path>
            </a:pathLst>
          </a:custGeom>
          <a:solidFill>
            <a:srgbClr val="000000"/>
          </a:solidFill>
        </p:spPr>
        <p:txBody>
          <a:bodyPr wrap="square" lIns="0" tIns="0" rIns="0" bIns="0" rtlCol="0"/>
          <a:lstStyle/>
          <a:p>
            <a:endParaRPr/>
          </a:p>
        </p:txBody>
      </p:sp>
      <p:sp>
        <p:nvSpPr>
          <p:cNvPr id="135" name="object 135"/>
          <p:cNvSpPr/>
          <p:nvPr/>
        </p:nvSpPr>
        <p:spPr>
          <a:xfrm>
            <a:off x="4467434" y="4345388"/>
            <a:ext cx="9525" cy="3175"/>
          </a:xfrm>
          <a:custGeom>
            <a:avLst/>
            <a:gdLst/>
            <a:ahLst/>
            <a:cxnLst/>
            <a:rect l="l" t="t" r="r" b="b"/>
            <a:pathLst>
              <a:path w="9525" h="3175">
                <a:moveTo>
                  <a:pt x="9127" y="0"/>
                </a:moveTo>
                <a:lnTo>
                  <a:pt x="0" y="0"/>
                </a:lnTo>
                <a:lnTo>
                  <a:pt x="4563" y="2661"/>
                </a:lnTo>
                <a:lnTo>
                  <a:pt x="9127" y="0"/>
                </a:lnTo>
                <a:close/>
              </a:path>
            </a:pathLst>
          </a:custGeom>
          <a:solidFill>
            <a:srgbClr val="000000"/>
          </a:solidFill>
        </p:spPr>
        <p:txBody>
          <a:bodyPr wrap="square" lIns="0" tIns="0" rIns="0" bIns="0" rtlCol="0"/>
          <a:lstStyle/>
          <a:p>
            <a:endParaRPr/>
          </a:p>
        </p:txBody>
      </p:sp>
      <p:sp>
        <p:nvSpPr>
          <p:cNvPr id="136" name="object 136"/>
          <p:cNvSpPr/>
          <p:nvPr/>
        </p:nvSpPr>
        <p:spPr>
          <a:xfrm>
            <a:off x="4742821" y="4322852"/>
            <a:ext cx="41910" cy="25400"/>
          </a:xfrm>
          <a:custGeom>
            <a:avLst/>
            <a:gdLst/>
            <a:ahLst/>
            <a:cxnLst/>
            <a:rect l="l" t="t" r="r" b="b"/>
            <a:pathLst>
              <a:path w="41910" h="25400">
                <a:moveTo>
                  <a:pt x="3591" y="0"/>
                </a:moveTo>
                <a:lnTo>
                  <a:pt x="1733" y="495"/>
                </a:lnTo>
                <a:lnTo>
                  <a:pt x="0" y="3467"/>
                </a:lnTo>
                <a:lnTo>
                  <a:pt x="495" y="5323"/>
                </a:lnTo>
                <a:lnTo>
                  <a:pt x="34565" y="25198"/>
                </a:lnTo>
                <a:lnTo>
                  <a:pt x="39128" y="22536"/>
                </a:lnTo>
                <a:lnTo>
                  <a:pt x="40676" y="22536"/>
                </a:lnTo>
                <a:lnTo>
                  <a:pt x="40676" y="22103"/>
                </a:lnTo>
                <a:lnTo>
                  <a:pt x="41497" y="22103"/>
                </a:lnTo>
                <a:lnTo>
                  <a:pt x="3591" y="0"/>
                </a:lnTo>
                <a:close/>
              </a:path>
            </a:pathLst>
          </a:custGeom>
          <a:solidFill>
            <a:srgbClr val="000000"/>
          </a:solidFill>
        </p:spPr>
        <p:txBody>
          <a:bodyPr wrap="square" lIns="0" tIns="0" rIns="0" bIns="0" rtlCol="0"/>
          <a:lstStyle/>
          <a:p>
            <a:endParaRPr/>
          </a:p>
        </p:txBody>
      </p:sp>
      <p:sp>
        <p:nvSpPr>
          <p:cNvPr id="137" name="object 137"/>
          <p:cNvSpPr/>
          <p:nvPr/>
        </p:nvSpPr>
        <p:spPr>
          <a:xfrm>
            <a:off x="3301496" y="4695813"/>
            <a:ext cx="46990" cy="50800"/>
          </a:xfrm>
          <a:custGeom>
            <a:avLst/>
            <a:gdLst/>
            <a:ahLst/>
            <a:cxnLst/>
            <a:rect l="l" t="t" r="r" b="b"/>
            <a:pathLst>
              <a:path w="46989" h="50800">
                <a:moveTo>
                  <a:pt x="43215" y="0"/>
                </a:moveTo>
                <a:lnTo>
                  <a:pt x="0" y="25198"/>
                </a:lnTo>
                <a:lnTo>
                  <a:pt x="43215" y="50397"/>
                </a:lnTo>
                <a:lnTo>
                  <a:pt x="45072" y="49902"/>
                </a:lnTo>
                <a:lnTo>
                  <a:pt x="46805" y="46930"/>
                </a:lnTo>
                <a:lnTo>
                  <a:pt x="46310" y="45073"/>
                </a:lnTo>
                <a:lnTo>
                  <a:pt x="17548" y="28294"/>
                </a:lnTo>
                <a:lnTo>
                  <a:pt x="6130" y="28294"/>
                </a:lnTo>
                <a:lnTo>
                  <a:pt x="6130" y="22103"/>
                </a:lnTo>
                <a:lnTo>
                  <a:pt x="17548" y="22103"/>
                </a:lnTo>
                <a:lnTo>
                  <a:pt x="46310" y="5325"/>
                </a:lnTo>
                <a:lnTo>
                  <a:pt x="46805" y="3467"/>
                </a:lnTo>
                <a:lnTo>
                  <a:pt x="45072" y="495"/>
                </a:lnTo>
                <a:lnTo>
                  <a:pt x="43215" y="0"/>
                </a:lnTo>
                <a:close/>
              </a:path>
            </a:pathLst>
          </a:custGeom>
          <a:solidFill>
            <a:srgbClr val="000000"/>
          </a:solidFill>
        </p:spPr>
        <p:txBody>
          <a:bodyPr wrap="square" lIns="0" tIns="0" rIns="0" bIns="0" rtlCol="0"/>
          <a:lstStyle/>
          <a:p>
            <a:endParaRPr/>
          </a:p>
        </p:txBody>
      </p:sp>
      <p:sp>
        <p:nvSpPr>
          <p:cNvPr id="138" name="object 138"/>
          <p:cNvSpPr/>
          <p:nvPr/>
        </p:nvSpPr>
        <p:spPr>
          <a:xfrm>
            <a:off x="3697737" y="4721011"/>
            <a:ext cx="41910" cy="25400"/>
          </a:xfrm>
          <a:custGeom>
            <a:avLst/>
            <a:gdLst/>
            <a:ahLst/>
            <a:cxnLst/>
            <a:rect l="l" t="t" r="r" b="b"/>
            <a:pathLst>
              <a:path w="41910" h="25400">
                <a:moveTo>
                  <a:pt x="34565" y="0"/>
                </a:moveTo>
                <a:lnTo>
                  <a:pt x="495" y="19875"/>
                </a:lnTo>
                <a:lnTo>
                  <a:pt x="0" y="21732"/>
                </a:lnTo>
                <a:lnTo>
                  <a:pt x="1733" y="24704"/>
                </a:lnTo>
                <a:lnTo>
                  <a:pt x="3590" y="25199"/>
                </a:lnTo>
                <a:lnTo>
                  <a:pt x="41497" y="3096"/>
                </a:lnTo>
                <a:lnTo>
                  <a:pt x="40676" y="3096"/>
                </a:lnTo>
                <a:lnTo>
                  <a:pt x="40676" y="2663"/>
                </a:lnTo>
                <a:lnTo>
                  <a:pt x="39128" y="2663"/>
                </a:lnTo>
                <a:lnTo>
                  <a:pt x="34565" y="0"/>
                </a:lnTo>
                <a:close/>
              </a:path>
            </a:pathLst>
          </a:custGeom>
          <a:solidFill>
            <a:srgbClr val="000000"/>
          </a:solidFill>
        </p:spPr>
        <p:txBody>
          <a:bodyPr wrap="square" lIns="0" tIns="0" rIns="0" bIns="0" rtlCol="0"/>
          <a:lstStyle/>
          <a:p>
            <a:endParaRPr/>
          </a:p>
        </p:txBody>
      </p:sp>
      <p:sp>
        <p:nvSpPr>
          <p:cNvPr id="139" name="object 139"/>
          <p:cNvSpPr/>
          <p:nvPr/>
        </p:nvSpPr>
        <p:spPr>
          <a:xfrm>
            <a:off x="3307627" y="4717916"/>
            <a:ext cx="11430" cy="6350"/>
          </a:xfrm>
          <a:custGeom>
            <a:avLst/>
            <a:gdLst/>
            <a:ahLst/>
            <a:cxnLst/>
            <a:rect l="l" t="t" r="r" b="b"/>
            <a:pathLst>
              <a:path w="11429" h="6350">
                <a:moveTo>
                  <a:pt x="11418" y="0"/>
                </a:moveTo>
                <a:lnTo>
                  <a:pt x="0" y="0"/>
                </a:lnTo>
                <a:lnTo>
                  <a:pt x="0" y="6191"/>
                </a:lnTo>
                <a:lnTo>
                  <a:pt x="11418" y="6191"/>
                </a:lnTo>
                <a:lnTo>
                  <a:pt x="10675" y="5758"/>
                </a:lnTo>
                <a:lnTo>
                  <a:pt x="1546" y="5758"/>
                </a:lnTo>
                <a:lnTo>
                  <a:pt x="1546" y="433"/>
                </a:lnTo>
                <a:lnTo>
                  <a:pt x="10675" y="433"/>
                </a:lnTo>
                <a:lnTo>
                  <a:pt x="11418" y="0"/>
                </a:lnTo>
                <a:close/>
              </a:path>
            </a:pathLst>
          </a:custGeom>
          <a:solidFill>
            <a:srgbClr val="000000"/>
          </a:solidFill>
        </p:spPr>
        <p:txBody>
          <a:bodyPr wrap="square" lIns="0" tIns="0" rIns="0" bIns="0" rtlCol="0"/>
          <a:lstStyle/>
          <a:p>
            <a:endParaRPr/>
          </a:p>
        </p:txBody>
      </p:sp>
      <p:sp>
        <p:nvSpPr>
          <p:cNvPr id="140" name="object 140"/>
          <p:cNvSpPr/>
          <p:nvPr/>
        </p:nvSpPr>
        <p:spPr>
          <a:xfrm>
            <a:off x="3316281" y="4722495"/>
            <a:ext cx="414020" cy="0"/>
          </a:xfrm>
          <a:custGeom>
            <a:avLst/>
            <a:gdLst/>
            <a:ahLst/>
            <a:cxnLst/>
            <a:rect l="l" t="t" r="r" b="b"/>
            <a:pathLst>
              <a:path w="414020">
                <a:moveTo>
                  <a:pt x="0" y="0"/>
                </a:moveTo>
                <a:lnTo>
                  <a:pt x="413478" y="0"/>
                </a:lnTo>
              </a:path>
            </a:pathLst>
          </a:custGeom>
          <a:ln w="3810">
            <a:solidFill>
              <a:srgbClr val="000000"/>
            </a:solidFill>
          </a:ln>
        </p:spPr>
        <p:txBody>
          <a:bodyPr wrap="square" lIns="0" tIns="0" rIns="0" bIns="0" rtlCol="0"/>
          <a:lstStyle/>
          <a:p>
            <a:endParaRPr/>
          </a:p>
        </p:txBody>
      </p:sp>
      <p:sp>
        <p:nvSpPr>
          <p:cNvPr id="141" name="object 141"/>
          <p:cNvSpPr/>
          <p:nvPr/>
        </p:nvSpPr>
        <p:spPr>
          <a:xfrm>
            <a:off x="3316639" y="4719320"/>
            <a:ext cx="413384" cy="0"/>
          </a:xfrm>
          <a:custGeom>
            <a:avLst/>
            <a:gdLst/>
            <a:ahLst/>
            <a:cxnLst/>
            <a:rect l="l" t="t" r="r" b="b"/>
            <a:pathLst>
              <a:path w="413385">
                <a:moveTo>
                  <a:pt x="0" y="0"/>
                </a:moveTo>
                <a:lnTo>
                  <a:pt x="412762" y="0"/>
                </a:lnTo>
              </a:path>
            </a:pathLst>
          </a:custGeom>
          <a:ln w="3175">
            <a:solidFill>
              <a:srgbClr val="000000"/>
            </a:solidFill>
          </a:ln>
        </p:spPr>
        <p:txBody>
          <a:bodyPr wrap="square" lIns="0" tIns="0" rIns="0" bIns="0" rtlCol="0"/>
          <a:lstStyle/>
          <a:p>
            <a:endParaRPr/>
          </a:p>
        </p:txBody>
      </p:sp>
      <p:sp>
        <p:nvSpPr>
          <p:cNvPr id="142" name="object 142"/>
          <p:cNvSpPr/>
          <p:nvPr/>
        </p:nvSpPr>
        <p:spPr>
          <a:xfrm>
            <a:off x="3738414" y="4717916"/>
            <a:ext cx="6350" cy="6350"/>
          </a:xfrm>
          <a:custGeom>
            <a:avLst/>
            <a:gdLst/>
            <a:ahLst/>
            <a:cxnLst/>
            <a:rect l="l" t="t" r="r" b="b"/>
            <a:pathLst>
              <a:path w="6350" h="6350">
                <a:moveTo>
                  <a:pt x="820" y="0"/>
                </a:moveTo>
                <a:lnTo>
                  <a:pt x="0" y="0"/>
                </a:lnTo>
                <a:lnTo>
                  <a:pt x="0" y="6191"/>
                </a:lnTo>
                <a:lnTo>
                  <a:pt x="820" y="6191"/>
                </a:lnTo>
                <a:lnTo>
                  <a:pt x="6129" y="3094"/>
                </a:lnTo>
                <a:lnTo>
                  <a:pt x="820" y="0"/>
                </a:lnTo>
                <a:close/>
              </a:path>
            </a:pathLst>
          </a:custGeom>
          <a:solidFill>
            <a:srgbClr val="000000"/>
          </a:solidFill>
        </p:spPr>
        <p:txBody>
          <a:bodyPr wrap="square" lIns="0" tIns="0" rIns="0" bIns="0" rtlCol="0"/>
          <a:lstStyle/>
          <a:p>
            <a:endParaRPr/>
          </a:p>
        </p:txBody>
      </p:sp>
      <p:sp>
        <p:nvSpPr>
          <p:cNvPr id="143" name="object 143"/>
          <p:cNvSpPr/>
          <p:nvPr/>
        </p:nvSpPr>
        <p:spPr>
          <a:xfrm>
            <a:off x="3309174" y="4718349"/>
            <a:ext cx="5080" cy="5715"/>
          </a:xfrm>
          <a:custGeom>
            <a:avLst/>
            <a:gdLst/>
            <a:ahLst/>
            <a:cxnLst/>
            <a:rect l="l" t="t" r="r" b="b"/>
            <a:pathLst>
              <a:path w="5079" h="5714">
                <a:moveTo>
                  <a:pt x="0" y="0"/>
                </a:moveTo>
                <a:lnTo>
                  <a:pt x="0" y="5325"/>
                </a:lnTo>
                <a:lnTo>
                  <a:pt x="4564" y="2661"/>
                </a:lnTo>
                <a:lnTo>
                  <a:pt x="0" y="0"/>
                </a:lnTo>
                <a:close/>
              </a:path>
            </a:pathLst>
          </a:custGeom>
          <a:solidFill>
            <a:srgbClr val="000000"/>
          </a:solidFill>
        </p:spPr>
        <p:txBody>
          <a:bodyPr wrap="square" lIns="0" tIns="0" rIns="0" bIns="0" rtlCol="0"/>
          <a:lstStyle/>
          <a:p>
            <a:endParaRPr/>
          </a:p>
        </p:txBody>
      </p:sp>
      <p:sp>
        <p:nvSpPr>
          <p:cNvPr id="144" name="object 144"/>
          <p:cNvSpPr/>
          <p:nvPr/>
        </p:nvSpPr>
        <p:spPr>
          <a:xfrm>
            <a:off x="3309174" y="4721011"/>
            <a:ext cx="9525" cy="3175"/>
          </a:xfrm>
          <a:custGeom>
            <a:avLst/>
            <a:gdLst/>
            <a:ahLst/>
            <a:cxnLst/>
            <a:rect l="l" t="t" r="r" b="b"/>
            <a:pathLst>
              <a:path w="9525" h="3175">
                <a:moveTo>
                  <a:pt x="4564" y="0"/>
                </a:moveTo>
                <a:lnTo>
                  <a:pt x="0" y="2663"/>
                </a:lnTo>
                <a:lnTo>
                  <a:pt x="9128" y="2663"/>
                </a:lnTo>
                <a:lnTo>
                  <a:pt x="4564" y="0"/>
                </a:lnTo>
                <a:close/>
              </a:path>
            </a:pathLst>
          </a:custGeom>
          <a:solidFill>
            <a:srgbClr val="000000"/>
          </a:solidFill>
        </p:spPr>
        <p:txBody>
          <a:bodyPr wrap="square" lIns="0" tIns="0" rIns="0" bIns="0" rtlCol="0"/>
          <a:lstStyle/>
          <a:p>
            <a:endParaRPr/>
          </a:p>
        </p:txBody>
      </p:sp>
      <p:sp>
        <p:nvSpPr>
          <p:cNvPr id="145" name="object 145"/>
          <p:cNvSpPr/>
          <p:nvPr/>
        </p:nvSpPr>
        <p:spPr>
          <a:xfrm>
            <a:off x="3732302" y="4718349"/>
            <a:ext cx="5080" cy="5715"/>
          </a:xfrm>
          <a:custGeom>
            <a:avLst/>
            <a:gdLst/>
            <a:ahLst/>
            <a:cxnLst/>
            <a:rect l="l" t="t" r="r" b="b"/>
            <a:pathLst>
              <a:path w="5079" h="5714">
                <a:moveTo>
                  <a:pt x="4563" y="0"/>
                </a:moveTo>
                <a:lnTo>
                  <a:pt x="0" y="2661"/>
                </a:lnTo>
                <a:lnTo>
                  <a:pt x="4563" y="5325"/>
                </a:lnTo>
                <a:lnTo>
                  <a:pt x="4563" y="0"/>
                </a:lnTo>
                <a:close/>
              </a:path>
            </a:pathLst>
          </a:custGeom>
          <a:solidFill>
            <a:srgbClr val="000000"/>
          </a:solidFill>
        </p:spPr>
        <p:txBody>
          <a:bodyPr wrap="square" lIns="0" tIns="0" rIns="0" bIns="0" rtlCol="0"/>
          <a:lstStyle/>
          <a:p>
            <a:endParaRPr/>
          </a:p>
        </p:txBody>
      </p:sp>
      <p:sp>
        <p:nvSpPr>
          <p:cNvPr id="146" name="object 146"/>
          <p:cNvSpPr/>
          <p:nvPr/>
        </p:nvSpPr>
        <p:spPr>
          <a:xfrm>
            <a:off x="3736865" y="4718349"/>
            <a:ext cx="1905" cy="5715"/>
          </a:xfrm>
          <a:custGeom>
            <a:avLst/>
            <a:gdLst/>
            <a:ahLst/>
            <a:cxnLst/>
            <a:rect l="l" t="t" r="r" b="b"/>
            <a:pathLst>
              <a:path w="1904" h="5714">
                <a:moveTo>
                  <a:pt x="1548" y="0"/>
                </a:moveTo>
                <a:lnTo>
                  <a:pt x="0" y="0"/>
                </a:lnTo>
                <a:lnTo>
                  <a:pt x="0" y="5325"/>
                </a:lnTo>
                <a:lnTo>
                  <a:pt x="1548" y="5325"/>
                </a:lnTo>
                <a:lnTo>
                  <a:pt x="1548" y="0"/>
                </a:lnTo>
                <a:close/>
              </a:path>
            </a:pathLst>
          </a:custGeom>
          <a:solidFill>
            <a:srgbClr val="000000"/>
          </a:solidFill>
        </p:spPr>
        <p:txBody>
          <a:bodyPr wrap="square" lIns="0" tIns="0" rIns="0" bIns="0" rtlCol="0"/>
          <a:lstStyle/>
          <a:p>
            <a:endParaRPr/>
          </a:p>
        </p:txBody>
      </p:sp>
      <p:sp>
        <p:nvSpPr>
          <p:cNvPr id="147" name="object 147"/>
          <p:cNvSpPr/>
          <p:nvPr/>
        </p:nvSpPr>
        <p:spPr>
          <a:xfrm>
            <a:off x="3309174" y="4718349"/>
            <a:ext cx="9525" cy="3175"/>
          </a:xfrm>
          <a:custGeom>
            <a:avLst/>
            <a:gdLst/>
            <a:ahLst/>
            <a:cxnLst/>
            <a:rect l="l" t="t" r="r" b="b"/>
            <a:pathLst>
              <a:path w="9525" h="3175">
                <a:moveTo>
                  <a:pt x="9128" y="0"/>
                </a:moveTo>
                <a:lnTo>
                  <a:pt x="0" y="0"/>
                </a:lnTo>
                <a:lnTo>
                  <a:pt x="4564" y="2661"/>
                </a:lnTo>
                <a:lnTo>
                  <a:pt x="9128" y="0"/>
                </a:lnTo>
                <a:close/>
              </a:path>
            </a:pathLst>
          </a:custGeom>
          <a:solidFill>
            <a:srgbClr val="000000"/>
          </a:solidFill>
        </p:spPr>
        <p:txBody>
          <a:bodyPr wrap="square" lIns="0" tIns="0" rIns="0" bIns="0" rtlCol="0"/>
          <a:lstStyle/>
          <a:p>
            <a:endParaRPr/>
          </a:p>
        </p:txBody>
      </p:sp>
      <p:sp>
        <p:nvSpPr>
          <p:cNvPr id="148" name="object 148"/>
          <p:cNvSpPr/>
          <p:nvPr/>
        </p:nvSpPr>
        <p:spPr>
          <a:xfrm>
            <a:off x="3697737" y="4695813"/>
            <a:ext cx="41910" cy="25400"/>
          </a:xfrm>
          <a:custGeom>
            <a:avLst/>
            <a:gdLst/>
            <a:ahLst/>
            <a:cxnLst/>
            <a:rect l="l" t="t" r="r" b="b"/>
            <a:pathLst>
              <a:path w="41910" h="25400">
                <a:moveTo>
                  <a:pt x="3590" y="0"/>
                </a:moveTo>
                <a:lnTo>
                  <a:pt x="1733" y="495"/>
                </a:lnTo>
                <a:lnTo>
                  <a:pt x="0" y="3467"/>
                </a:lnTo>
                <a:lnTo>
                  <a:pt x="495" y="5325"/>
                </a:lnTo>
                <a:lnTo>
                  <a:pt x="34565" y="25198"/>
                </a:lnTo>
                <a:lnTo>
                  <a:pt x="39128" y="22536"/>
                </a:lnTo>
                <a:lnTo>
                  <a:pt x="40676" y="22536"/>
                </a:lnTo>
                <a:lnTo>
                  <a:pt x="40676" y="22103"/>
                </a:lnTo>
                <a:lnTo>
                  <a:pt x="41497" y="22103"/>
                </a:lnTo>
                <a:lnTo>
                  <a:pt x="3590" y="0"/>
                </a:lnTo>
                <a:close/>
              </a:path>
            </a:pathLst>
          </a:custGeom>
          <a:solidFill>
            <a:srgbClr val="000000"/>
          </a:solidFill>
        </p:spPr>
        <p:txBody>
          <a:bodyPr wrap="square" lIns="0" tIns="0" rIns="0" bIns="0" rtlCol="0"/>
          <a:lstStyle/>
          <a:p>
            <a:endParaRPr/>
          </a:p>
        </p:txBody>
      </p:sp>
      <p:sp>
        <p:nvSpPr>
          <p:cNvPr id="149" name="object 149"/>
          <p:cNvSpPr txBox="1"/>
          <p:nvPr/>
        </p:nvSpPr>
        <p:spPr>
          <a:xfrm>
            <a:off x="3748752" y="4592481"/>
            <a:ext cx="345440" cy="258445"/>
          </a:xfrm>
          <a:prstGeom prst="rect">
            <a:avLst/>
          </a:prstGeom>
          <a:solidFill>
            <a:srgbClr val="FFFFFF"/>
          </a:solidFill>
          <a:ln w="5943">
            <a:solidFill>
              <a:srgbClr val="000000"/>
            </a:solidFill>
          </a:ln>
        </p:spPr>
        <p:txBody>
          <a:bodyPr vert="horz" wrap="square" lIns="0" tIns="4445" rIns="0" bIns="0" rtlCol="0">
            <a:spAutoFit/>
          </a:bodyPr>
          <a:lstStyle/>
          <a:p>
            <a:pPr marL="69850" marR="64135">
              <a:lnSpc>
                <a:spcPct val="102699"/>
              </a:lnSpc>
              <a:spcBef>
                <a:spcPts val="35"/>
              </a:spcBef>
            </a:pPr>
            <a:r>
              <a:rPr sz="750" spc="-40" dirty="0">
                <a:latin typeface="Arial"/>
                <a:cs typeface="Arial"/>
              </a:rPr>
              <a:t>Fi</a:t>
            </a:r>
            <a:r>
              <a:rPr sz="750" spc="-45" dirty="0">
                <a:latin typeface="Arial"/>
                <a:cs typeface="Arial"/>
              </a:rPr>
              <a:t>b</a:t>
            </a:r>
            <a:r>
              <a:rPr sz="750" spc="-10" dirty="0">
                <a:latin typeface="Arial"/>
                <a:cs typeface="Arial"/>
              </a:rPr>
              <a:t>er  </a:t>
            </a:r>
            <a:r>
              <a:rPr sz="750" spc="-25" dirty="0">
                <a:latin typeface="Arial"/>
                <a:cs typeface="Arial"/>
              </a:rPr>
              <a:t>node</a:t>
            </a:r>
            <a:endParaRPr sz="750">
              <a:latin typeface="Arial"/>
              <a:cs typeface="Arial"/>
            </a:endParaRPr>
          </a:p>
        </p:txBody>
      </p:sp>
      <p:sp>
        <p:nvSpPr>
          <p:cNvPr id="150" name="object 150"/>
          <p:cNvSpPr/>
          <p:nvPr/>
        </p:nvSpPr>
        <p:spPr>
          <a:xfrm>
            <a:off x="4093481" y="4698103"/>
            <a:ext cx="46990" cy="50800"/>
          </a:xfrm>
          <a:custGeom>
            <a:avLst/>
            <a:gdLst/>
            <a:ahLst/>
            <a:cxnLst/>
            <a:rect l="l" t="t" r="r" b="b"/>
            <a:pathLst>
              <a:path w="46989" h="50800">
                <a:moveTo>
                  <a:pt x="43030" y="0"/>
                </a:moveTo>
                <a:lnTo>
                  <a:pt x="0" y="25507"/>
                </a:lnTo>
                <a:lnTo>
                  <a:pt x="43338" y="50396"/>
                </a:lnTo>
                <a:lnTo>
                  <a:pt x="45258" y="49900"/>
                </a:lnTo>
                <a:lnTo>
                  <a:pt x="46992" y="46929"/>
                </a:lnTo>
                <a:lnTo>
                  <a:pt x="46435" y="45010"/>
                </a:lnTo>
                <a:lnTo>
                  <a:pt x="44949" y="44204"/>
                </a:lnTo>
                <a:lnTo>
                  <a:pt x="17696" y="28541"/>
                </a:lnTo>
                <a:lnTo>
                  <a:pt x="6130" y="28541"/>
                </a:lnTo>
                <a:lnTo>
                  <a:pt x="6130" y="22350"/>
                </a:lnTo>
                <a:lnTo>
                  <a:pt x="17536" y="22271"/>
                </a:lnTo>
                <a:lnTo>
                  <a:pt x="46187" y="5323"/>
                </a:lnTo>
                <a:lnTo>
                  <a:pt x="46682" y="3404"/>
                </a:lnTo>
                <a:lnTo>
                  <a:pt x="44886" y="495"/>
                </a:lnTo>
                <a:lnTo>
                  <a:pt x="43030" y="0"/>
                </a:lnTo>
                <a:close/>
              </a:path>
            </a:pathLst>
          </a:custGeom>
          <a:solidFill>
            <a:srgbClr val="000000"/>
          </a:solidFill>
        </p:spPr>
        <p:txBody>
          <a:bodyPr wrap="square" lIns="0" tIns="0" rIns="0" bIns="0" rtlCol="0"/>
          <a:lstStyle/>
          <a:p>
            <a:endParaRPr/>
          </a:p>
        </p:txBody>
      </p:sp>
      <p:sp>
        <p:nvSpPr>
          <p:cNvPr id="151" name="object 151"/>
          <p:cNvSpPr/>
          <p:nvPr/>
        </p:nvSpPr>
        <p:spPr>
          <a:xfrm>
            <a:off x="4743501" y="4715748"/>
            <a:ext cx="46990" cy="28575"/>
          </a:xfrm>
          <a:custGeom>
            <a:avLst/>
            <a:gdLst/>
            <a:ahLst/>
            <a:cxnLst/>
            <a:rect l="l" t="t" r="r" b="b"/>
            <a:pathLst>
              <a:path w="46989" h="28575">
                <a:moveTo>
                  <a:pt x="41401" y="0"/>
                </a:moveTo>
                <a:lnTo>
                  <a:pt x="40491" y="0"/>
                </a:lnTo>
                <a:lnTo>
                  <a:pt x="40552" y="6191"/>
                </a:lnTo>
                <a:lnTo>
                  <a:pt x="29100" y="6269"/>
                </a:lnTo>
                <a:lnTo>
                  <a:pt x="495" y="23216"/>
                </a:lnTo>
                <a:lnTo>
                  <a:pt x="0" y="25135"/>
                </a:lnTo>
                <a:lnTo>
                  <a:pt x="867" y="26559"/>
                </a:lnTo>
                <a:lnTo>
                  <a:pt x="1733" y="28045"/>
                </a:lnTo>
                <a:lnTo>
                  <a:pt x="3652" y="28540"/>
                </a:lnTo>
                <a:lnTo>
                  <a:pt x="46682" y="3032"/>
                </a:lnTo>
                <a:lnTo>
                  <a:pt x="41401" y="0"/>
                </a:lnTo>
                <a:close/>
              </a:path>
            </a:pathLst>
          </a:custGeom>
          <a:solidFill>
            <a:srgbClr val="000000"/>
          </a:solidFill>
        </p:spPr>
        <p:txBody>
          <a:bodyPr wrap="square" lIns="0" tIns="0" rIns="0" bIns="0" rtlCol="0"/>
          <a:lstStyle/>
          <a:p>
            <a:endParaRPr/>
          </a:p>
        </p:txBody>
      </p:sp>
      <p:sp>
        <p:nvSpPr>
          <p:cNvPr id="152" name="object 152"/>
          <p:cNvSpPr/>
          <p:nvPr/>
        </p:nvSpPr>
        <p:spPr>
          <a:xfrm>
            <a:off x="4099612" y="4720375"/>
            <a:ext cx="11430" cy="6350"/>
          </a:xfrm>
          <a:custGeom>
            <a:avLst/>
            <a:gdLst/>
            <a:ahLst/>
            <a:cxnLst/>
            <a:rect l="l" t="t" r="r" b="b"/>
            <a:pathLst>
              <a:path w="11429" h="6350">
                <a:moveTo>
                  <a:pt x="11405" y="0"/>
                </a:moveTo>
                <a:lnTo>
                  <a:pt x="0" y="78"/>
                </a:lnTo>
                <a:lnTo>
                  <a:pt x="0" y="6269"/>
                </a:lnTo>
                <a:lnTo>
                  <a:pt x="11428" y="6191"/>
                </a:lnTo>
                <a:lnTo>
                  <a:pt x="10811" y="5835"/>
                </a:lnTo>
                <a:lnTo>
                  <a:pt x="1546" y="5835"/>
                </a:lnTo>
                <a:lnTo>
                  <a:pt x="1546" y="511"/>
                </a:lnTo>
                <a:lnTo>
                  <a:pt x="10542" y="511"/>
                </a:lnTo>
                <a:lnTo>
                  <a:pt x="11405" y="0"/>
                </a:lnTo>
                <a:close/>
              </a:path>
            </a:pathLst>
          </a:custGeom>
          <a:solidFill>
            <a:srgbClr val="000000"/>
          </a:solidFill>
        </p:spPr>
        <p:txBody>
          <a:bodyPr wrap="square" lIns="0" tIns="0" rIns="0" bIns="0" rtlCol="0"/>
          <a:lstStyle/>
          <a:p>
            <a:endParaRPr/>
          </a:p>
        </p:txBody>
      </p:sp>
      <p:sp>
        <p:nvSpPr>
          <p:cNvPr id="153" name="object 153"/>
          <p:cNvSpPr/>
          <p:nvPr/>
        </p:nvSpPr>
        <p:spPr>
          <a:xfrm>
            <a:off x="4099612" y="4726566"/>
            <a:ext cx="12065" cy="635"/>
          </a:xfrm>
          <a:custGeom>
            <a:avLst/>
            <a:gdLst/>
            <a:ahLst/>
            <a:cxnLst/>
            <a:rect l="l" t="t" r="r" b="b"/>
            <a:pathLst>
              <a:path w="12064" h="635">
                <a:moveTo>
                  <a:pt x="11428" y="0"/>
                </a:moveTo>
                <a:lnTo>
                  <a:pt x="0" y="78"/>
                </a:lnTo>
                <a:lnTo>
                  <a:pt x="11565" y="78"/>
                </a:lnTo>
                <a:lnTo>
                  <a:pt x="11428" y="0"/>
                </a:lnTo>
                <a:close/>
              </a:path>
            </a:pathLst>
          </a:custGeom>
          <a:solidFill>
            <a:srgbClr val="000000"/>
          </a:solidFill>
        </p:spPr>
        <p:txBody>
          <a:bodyPr wrap="square" lIns="0" tIns="0" rIns="0" bIns="0" rtlCol="0"/>
          <a:lstStyle/>
          <a:p>
            <a:endParaRPr/>
          </a:p>
        </p:txBody>
      </p:sp>
      <p:sp>
        <p:nvSpPr>
          <p:cNvPr id="154" name="object 154"/>
          <p:cNvSpPr/>
          <p:nvPr/>
        </p:nvSpPr>
        <p:spPr>
          <a:xfrm>
            <a:off x="4105723" y="4721196"/>
            <a:ext cx="672465" cy="0"/>
          </a:xfrm>
          <a:custGeom>
            <a:avLst/>
            <a:gdLst/>
            <a:ahLst/>
            <a:cxnLst/>
            <a:rect l="l" t="t" r="r" b="b"/>
            <a:pathLst>
              <a:path w="672464">
                <a:moveTo>
                  <a:pt x="0" y="0"/>
                </a:moveTo>
                <a:lnTo>
                  <a:pt x="672188" y="0"/>
                </a:lnTo>
              </a:path>
            </a:pathLst>
          </a:custGeom>
          <a:ln w="10740">
            <a:solidFill>
              <a:srgbClr val="000000"/>
            </a:solidFill>
          </a:ln>
        </p:spPr>
        <p:txBody>
          <a:bodyPr wrap="square" lIns="0" tIns="0" rIns="0" bIns="0" rtlCol="0"/>
          <a:lstStyle/>
          <a:p>
            <a:endParaRPr/>
          </a:p>
        </p:txBody>
      </p:sp>
      <p:sp>
        <p:nvSpPr>
          <p:cNvPr id="155" name="object 155"/>
          <p:cNvSpPr/>
          <p:nvPr/>
        </p:nvSpPr>
        <p:spPr>
          <a:xfrm>
            <a:off x="4101158" y="4720887"/>
            <a:ext cx="5080" cy="5715"/>
          </a:xfrm>
          <a:custGeom>
            <a:avLst/>
            <a:gdLst/>
            <a:ahLst/>
            <a:cxnLst/>
            <a:rect l="l" t="t" r="r" b="b"/>
            <a:pathLst>
              <a:path w="5079" h="5714">
                <a:moveTo>
                  <a:pt x="0" y="0"/>
                </a:moveTo>
                <a:lnTo>
                  <a:pt x="0" y="5323"/>
                </a:lnTo>
                <a:lnTo>
                  <a:pt x="4564" y="2622"/>
                </a:lnTo>
                <a:lnTo>
                  <a:pt x="0" y="0"/>
                </a:lnTo>
                <a:close/>
              </a:path>
            </a:pathLst>
          </a:custGeom>
          <a:solidFill>
            <a:srgbClr val="000000"/>
          </a:solidFill>
        </p:spPr>
        <p:txBody>
          <a:bodyPr wrap="square" lIns="0" tIns="0" rIns="0" bIns="0" rtlCol="0"/>
          <a:lstStyle/>
          <a:p>
            <a:endParaRPr/>
          </a:p>
        </p:txBody>
      </p:sp>
      <p:sp>
        <p:nvSpPr>
          <p:cNvPr id="156" name="object 156"/>
          <p:cNvSpPr/>
          <p:nvPr/>
        </p:nvSpPr>
        <p:spPr>
          <a:xfrm>
            <a:off x="4101158" y="4723509"/>
            <a:ext cx="9525" cy="3175"/>
          </a:xfrm>
          <a:custGeom>
            <a:avLst/>
            <a:gdLst/>
            <a:ahLst/>
            <a:cxnLst/>
            <a:rect l="l" t="t" r="r" b="b"/>
            <a:pathLst>
              <a:path w="9525" h="3175">
                <a:moveTo>
                  <a:pt x="4564" y="0"/>
                </a:moveTo>
                <a:lnTo>
                  <a:pt x="0" y="2701"/>
                </a:lnTo>
                <a:lnTo>
                  <a:pt x="9264" y="2701"/>
                </a:lnTo>
                <a:lnTo>
                  <a:pt x="4564" y="0"/>
                </a:lnTo>
                <a:close/>
              </a:path>
            </a:pathLst>
          </a:custGeom>
          <a:solidFill>
            <a:srgbClr val="000000"/>
          </a:solidFill>
        </p:spPr>
        <p:txBody>
          <a:bodyPr wrap="square" lIns="0" tIns="0" rIns="0" bIns="0" rtlCol="0"/>
          <a:lstStyle/>
          <a:p>
            <a:endParaRPr/>
          </a:p>
        </p:txBody>
      </p:sp>
      <p:sp>
        <p:nvSpPr>
          <p:cNvPr id="157" name="object 157"/>
          <p:cNvSpPr/>
          <p:nvPr/>
        </p:nvSpPr>
        <p:spPr>
          <a:xfrm>
            <a:off x="4101158" y="4720887"/>
            <a:ext cx="9525" cy="3175"/>
          </a:xfrm>
          <a:custGeom>
            <a:avLst/>
            <a:gdLst/>
            <a:ahLst/>
            <a:cxnLst/>
            <a:rect l="l" t="t" r="r" b="b"/>
            <a:pathLst>
              <a:path w="9525" h="3175">
                <a:moveTo>
                  <a:pt x="8995" y="0"/>
                </a:moveTo>
                <a:lnTo>
                  <a:pt x="0" y="0"/>
                </a:lnTo>
                <a:lnTo>
                  <a:pt x="4564" y="2622"/>
                </a:lnTo>
                <a:lnTo>
                  <a:pt x="8995" y="0"/>
                </a:lnTo>
                <a:close/>
              </a:path>
            </a:pathLst>
          </a:custGeom>
          <a:solidFill>
            <a:srgbClr val="000000"/>
          </a:solidFill>
        </p:spPr>
        <p:txBody>
          <a:bodyPr wrap="square" lIns="0" tIns="0" rIns="0" bIns="0" rtlCol="0"/>
          <a:lstStyle/>
          <a:p>
            <a:endParaRPr/>
          </a:p>
        </p:txBody>
      </p:sp>
      <p:sp>
        <p:nvSpPr>
          <p:cNvPr id="158" name="object 158"/>
          <p:cNvSpPr/>
          <p:nvPr/>
        </p:nvSpPr>
        <p:spPr>
          <a:xfrm>
            <a:off x="4772602" y="4718870"/>
            <a:ext cx="12065" cy="3175"/>
          </a:xfrm>
          <a:custGeom>
            <a:avLst/>
            <a:gdLst/>
            <a:ahLst/>
            <a:cxnLst/>
            <a:rect l="l" t="t" r="r" b="b"/>
            <a:pathLst>
              <a:path w="12064" h="3175">
                <a:moveTo>
                  <a:pt x="5308" y="0"/>
                </a:moveTo>
                <a:lnTo>
                  <a:pt x="0" y="3148"/>
                </a:lnTo>
                <a:lnTo>
                  <a:pt x="11451" y="3069"/>
                </a:lnTo>
                <a:lnTo>
                  <a:pt x="11447" y="2635"/>
                </a:lnTo>
                <a:lnTo>
                  <a:pt x="9904" y="2635"/>
                </a:lnTo>
                <a:lnTo>
                  <a:pt x="5308" y="0"/>
                </a:lnTo>
                <a:close/>
              </a:path>
            </a:pathLst>
          </a:custGeom>
          <a:solidFill>
            <a:srgbClr val="000000"/>
          </a:solidFill>
        </p:spPr>
        <p:txBody>
          <a:bodyPr wrap="square" lIns="0" tIns="0" rIns="0" bIns="0" rtlCol="0"/>
          <a:lstStyle/>
          <a:p>
            <a:endParaRPr/>
          </a:p>
        </p:txBody>
      </p:sp>
      <p:sp>
        <p:nvSpPr>
          <p:cNvPr id="159" name="object 159"/>
          <p:cNvSpPr/>
          <p:nvPr/>
        </p:nvSpPr>
        <p:spPr>
          <a:xfrm>
            <a:off x="4777911" y="4716181"/>
            <a:ext cx="5080" cy="5715"/>
          </a:xfrm>
          <a:custGeom>
            <a:avLst/>
            <a:gdLst/>
            <a:ahLst/>
            <a:cxnLst/>
            <a:rect l="l" t="t" r="r" b="b"/>
            <a:pathLst>
              <a:path w="5079" h="5714">
                <a:moveTo>
                  <a:pt x="4533" y="0"/>
                </a:moveTo>
                <a:lnTo>
                  <a:pt x="0" y="2688"/>
                </a:lnTo>
                <a:lnTo>
                  <a:pt x="4596" y="5323"/>
                </a:lnTo>
                <a:lnTo>
                  <a:pt x="4533" y="0"/>
                </a:lnTo>
                <a:close/>
              </a:path>
            </a:pathLst>
          </a:custGeom>
          <a:solidFill>
            <a:srgbClr val="000000"/>
          </a:solidFill>
        </p:spPr>
        <p:txBody>
          <a:bodyPr wrap="square" lIns="0" tIns="0" rIns="0" bIns="0" rtlCol="0"/>
          <a:lstStyle/>
          <a:p>
            <a:endParaRPr/>
          </a:p>
        </p:txBody>
      </p:sp>
      <p:sp>
        <p:nvSpPr>
          <p:cNvPr id="160" name="object 160"/>
          <p:cNvSpPr/>
          <p:nvPr/>
        </p:nvSpPr>
        <p:spPr>
          <a:xfrm>
            <a:off x="4782445" y="4716181"/>
            <a:ext cx="1905" cy="5715"/>
          </a:xfrm>
          <a:custGeom>
            <a:avLst/>
            <a:gdLst/>
            <a:ahLst/>
            <a:cxnLst/>
            <a:rect l="l" t="t" r="r" b="b"/>
            <a:pathLst>
              <a:path w="1904" h="5714">
                <a:moveTo>
                  <a:pt x="1551" y="0"/>
                </a:moveTo>
                <a:lnTo>
                  <a:pt x="0" y="0"/>
                </a:lnTo>
                <a:lnTo>
                  <a:pt x="62" y="5323"/>
                </a:lnTo>
                <a:lnTo>
                  <a:pt x="1605" y="5323"/>
                </a:lnTo>
                <a:lnTo>
                  <a:pt x="1551" y="0"/>
                </a:lnTo>
                <a:close/>
              </a:path>
            </a:pathLst>
          </a:custGeom>
          <a:solidFill>
            <a:srgbClr val="000000"/>
          </a:solidFill>
        </p:spPr>
        <p:txBody>
          <a:bodyPr wrap="square" lIns="0" tIns="0" rIns="0" bIns="0" rtlCol="0"/>
          <a:lstStyle/>
          <a:p>
            <a:endParaRPr/>
          </a:p>
        </p:txBody>
      </p:sp>
      <p:sp>
        <p:nvSpPr>
          <p:cNvPr id="161" name="object 161"/>
          <p:cNvSpPr/>
          <p:nvPr/>
        </p:nvSpPr>
        <p:spPr>
          <a:xfrm>
            <a:off x="4772609" y="4715748"/>
            <a:ext cx="11430" cy="3175"/>
          </a:xfrm>
          <a:custGeom>
            <a:avLst/>
            <a:gdLst/>
            <a:ahLst/>
            <a:cxnLst/>
            <a:rect l="l" t="t" r="r" b="b"/>
            <a:pathLst>
              <a:path w="11429" h="3175">
                <a:moveTo>
                  <a:pt x="11384" y="0"/>
                </a:moveTo>
                <a:lnTo>
                  <a:pt x="0" y="77"/>
                </a:lnTo>
                <a:lnTo>
                  <a:pt x="5302" y="3121"/>
                </a:lnTo>
                <a:lnTo>
                  <a:pt x="9836" y="433"/>
                </a:lnTo>
                <a:lnTo>
                  <a:pt x="11388" y="433"/>
                </a:lnTo>
                <a:lnTo>
                  <a:pt x="11384" y="0"/>
                </a:lnTo>
                <a:close/>
              </a:path>
            </a:pathLst>
          </a:custGeom>
          <a:solidFill>
            <a:srgbClr val="000000"/>
          </a:solidFill>
        </p:spPr>
        <p:txBody>
          <a:bodyPr wrap="square" lIns="0" tIns="0" rIns="0" bIns="0" rtlCol="0"/>
          <a:lstStyle/>
          <a:p>
            <a:endParaRPr/>
          </a:p>
        </p:txBody>
      </p:sp>
      <p:sp>
        <p:nvSpPr>
          <p:cNvPr id="162" name="object 162"/>
          <p:cNvSpPr/>
          <p:nvPr/>
        </p:nvSpPr>
        <p:spPr>
          <a:xfrm>
            <a:off x="4743192" y="4693893"/>
            <a:ext cx="41910" cy="22225"/>
          </a:xfrm>
          <a:custGeom>
            <a:avLst/>
            <a:gdLst/>
            <a:ahLst/>
            <a:cxnLst/>
            <a:rect l="l" t="t" r="r" b="b"/>
            <a:pathLst>
              <a:path w="41910" h="22225">
                <a:moveTo>
                  <a:pt x="3591" y="0"/>
                </a:moveTo>
                <a:lnTo>
                  <a:pt x="1733" y="495"/>
                </a:lnTo>
                <a:lnTo>
                  <a:pt x="0" y="3467"/>
                </a:lnTo>
                <a:lnTo>
                  <a:pt x="495" y="5323"/>
                </a:lnTo>
                <a:lnTo>
                  <a:pt x="29417" y="21932"/>
                </a:lnTo>
                <a:lnTo>
                  <a:pt x="41711" y="21855"/>
                </a:lnTo>
                <a:lnTo>
                  <a:pt x="5077" y="805"/>
                </a:lnTo>
                <a:lnTo>
                  <a:pt x="3591" y="0"/>
                </a:lnTo>
                <a:close/>
              </a:path>
            </a:pathLst>
          </a:custGeom>
          <a:solidFill>
            <a:srgbClr val="000000"/>
          </a:solidFill>
        </p:spPr>
        <p:txBody>
          <a:bodyPr wrap="square" lIns="0" tIns="0" rIns="0" bIns="0" rtlCol="0"/>
          <a:lstStyle/>
          <a:p>
            <a:endParaRPr/>
          </a:p>
        </p:txBody>
      </p:sp>
      <p:sp>
        <p:nvSpPr>
          <p:cNvPr id="163" name="object 163"/>
          <p:cNvSpPr txBox="1"/>
          <p:nvPr/>
        </p:nvSpPr>
        <p:spPr>
          <a:xfrm>
            <a:off x="2319317" y="4129623"/>
            <a:ext cx="967105" cy="1057910"/>
          </a:xfrm>
          <a:prstGeom prst="rect">
            <a:avLst/>
          </a:prstGeom>
          <a:ln w="28231">
            <a:solidFill>
              <a:srgbClr val="00AFEF"/>
            </a:solidFill>
          </a:ln>
        </p:spPr>
        <p:txBody>
          <a:bodyPr vert="horz" wrap="square" lIns="0" tIns="58419" rIns="0" bIns="0" rtlCol="0">
            <a:spAutoFit/>
          </a:bodyPr>
          <a:lstStyle/>
          <a:p>
            <a:pPr marL="128270" indent="-85090">
              <a:lnSpc>
                <a:spcPct val="100000"/>
              </a:lnSpc>
              <a:spcBef>
                <a:spcPts val="459"/>
              </a:spcBef>
              <a:buFont typeface="Arial"/>
              <a:buChar char="•"/>
              <a:tabLst>
                <a:tab pos="128905" algn="l"/>
              </a:tabLst>
            </a:pPr>
            <a:r>
              <a:rPr sz="850" spc="5" dirty="0">
                <a:latin typeface="Times New Roman"/>
                <a:cs typeface="Times New Roman"/>
              </a:rPr>
              <a:t>Gateway</a:t>
            </a:r>
            <a:endParaRPr sz="850">
              <a:latin typeface="Times New Roman"/>
              <a:cs typeface="Times New Roman"/>
            </a:endParaRPr>
          </a:p>
          <a:p>
            <a:pPr marL="128270" indent="-85090">
              <a:lnSpc>
                <a:spcPct val="100000"/>
              </a:lnSpc>
              <a:spcBef>
                <a:spcPts val="595"/>
              </a:spcBef>
              <a:buFont typeface="Arial"/>
              <a:buChar char="•"/>
              <a:tabLst>
                <a:tab pos="128905" algn="l"/>
              </a:tabLst>
            </a:pPr>
            <a:r>
              <a:rPr sz="850" spc="5" dirty="0">
                <a:latin typeface="Times New Roman"/>
                <a:cs typeface="Times New Roman"/>
              </a:rPr>
              <a:t>Head-end</a:t>
            </a:r>
            <a:endParaRPr sz="850">
              <a:latin typeface="Times New Roman"/>
              <a:cs typeface="Times New Roman"/>
            </a:endParaRPr>
          </a:p>
          <a:p>
            <a:pPr marL="128270" indent="-85090">
              <a:lnSpc>
                <a:spcPct val="100000"/>
              </a:lnSpc>
              <a:spcBef>
                <a:spcPts val="580"/>
              </a:spcBef>
              <a:buFont typeface="Arial"/>
              <a:buChar char="•"/>
              <a:tabLst>
                <a:tab pos="128905" algn="l"/>
              </a:tabLst>
            </a:pPr>
            <a:r>
              <a:rPr sz="850" spc="5" dirty="0">
                <a:latin typeface="Times New Roman"/>
                <a:cs typeface="Times New Roman"/>
              </a:rPr>
              <a:t>Data</a:t>
            </a:r>
            <a:r>
              <a:rPr sz="850" spc="-10" dirty="0">
                <a:latin typeface="Times New Roman"/>
                <a:cs typeface="Times New Roman"/>
              </a:rPr>
              <a:t> </a:t>
            </a:r>
            <a:r>
              <a:rPr sz="850" spc="10" dirty="0">
                <a:latin typeface="Times New Roman"/>
                <a:cs typeface="Times New Roman"/>
              </a:rPr>
              <a:t>center</a:t>
            </a:r>
            <a:endParaRPr sz="850">
              <a:latin typeface="Times New Roman"/>
              <a:cs typeface="Times New Roman"/>
            </a:endParaRPr>
          </a:p>
          <a:p>
            <a:pPr marL="128270" indent="-85090">
              <a:lnSpc>
                <a:spcPct val="100000"/>
              </a:lnSpc>
              <a:spcBef>
                <a:spcPts val="550"/>
              </a:spcBef>
              <a:buFont typeface="Arial"/>
              <a:buChar char="•"/>
              <a:tabLst>
                <a:tab pos="128905" algn="l"/>
              </a:tabLst>
            </a:pPr>
            <a:r>
              <a:rPr sz="850" spc="10" dirty="0">
                <a:latin typeface="Times New Roman"/>
                <a:cs typeface="Times New Roman"/>
              </a:rPr>
              <a:t>Central</a:t>
            </a:r>
            <a:r>
              <a:rPr sz="850" spc="-95" dirty="0">
                <a:latin typeface="Times New Roman"/>
                <a:cs typeface="Times New Roman"/>
              </a:rPr>
              <a:t> </a:t>
            </a:r>
            <a:r>
              <a:rPr sz="850" dirty="0">
                <a:latin typeface="Times New Roman"/>
                <a:cs typeface="Times New Roman"/>
              </a:rPr>
              <a:t>Office</a:t>
            </a:r>
            <a:endParaRPr sz="850">
              <a:latin typeface="Times New Roman"/>
              <a:cs typeface="Times New Roman"/>
            </a:endParaRPr>
          </a:p>
          <a:p>
            <a:pPr marL="128270" indent="-85090">
              <a:lnSpc>
                <a:spcPct val="100000"/>
              </a:lnSpc>
              <a:spcBef>
                <a:spcPts val="580"/>
              </a:spcBef>
              <a:buFont typeface="Arial"/>
              <a:buChar char="•"/>
              <a:tabLst>
                <a:tab pos="128905" algn="l"/>
              </a:tabLst>
            </a:pPr>
            <a:r>
              <a:rPr sz="850" spc="10" dirty="0">
                <a:latin typeface="Times New Roman"/>
                <a:cs typeface="Times New Roman"/>
              </a:rPr>
              <a:t>Routing</a:t>
            </a:r>
            <a:r>
              <a:rPr sz="850" spc="-100" dirty="0">
                <a:latin typeface="Times New Roman"/>
                <a:cs typeface="Times New Roman"/>
              </a:rPr>
              <a:t> </a:t>
            </a:r>
            <a:r>
              <a:rPr sz="850" spc="10" dirty="0">
                <a:latin typeface="Times New Roman"/>
                <a:cs typeface="Times New Roman"/>
              </a:rPr>
              <a:t>center</a:t>
            </a:r>
            <a:endParaRPr sz="850">
              <a:latin typeface="Times New Roman"/>
              <a:cs typeface="Times New Roman"/>
            </a:endParaRPr>
          </a:p>
        </p:txBody>
      </p:sp>
      <p:sp>
        <p:nvSpPr>
          <p:cNvPr id="164" name="object 164"/>
          <p:cNvSpPr txBox="1"/>
          <p:nvPr/>
        </p:nvSpPr>
        <p:spPr>
          <a:xfrm>
            <a:off x="2391623" y="5191229"/>
            <a:ext cx="765810" cy="382270"/>
          </a:xfrm>
          <a:prstGeom prst="rect">
            <a:avLst/>
          </a:prstGeom>
        </p:spPr>
        <p:txBody>
          <a:bodyPr vert="horz" wrap="square" lIns="0" tIns="12065" rIns="0" bIns="0" rtlCol="0">
            <a:spAutoFit/>
          </a:bodyPr>
          <a:lstStyle/>
          <a:p>
            <a:pPr marL="227329" marR="5080" indent="-215265">
              <a:lnSpc>
                <a:spcPct val="101699"/>
              </a:lnSpc>
              <a:spcBef>
                <a:spcPts val="95"/>
              </a:spcBef>
            </a:pPr>
            <a:r>
              <a:rPr sz="1150" dirty="0">
                <a:latin typeface="Times New Roman"/>
                <a:cs typeface="Times New Roman"/>
              </a:rPr>
              <a:t>Aggrega</a:t>
            </a:r>
            <a:r>
              <a:rPr sz="1150" spc="5" dirty="0">
                <a:latin typeface="Times New Roman"/>
                <a:cs typeface="Times New Roman"/>
              </a:rPr>
              <a:t>t</a:t>
            </a:r>
            <a:r>
              <a:rPr sz="1150" dirty="0">
                <a:latin typeface="Times New Roman"/>
                <a:cs typeface="Times New Roman"/>
              </a:rPr>
              <a:t>i</a:t>
            </a:r>
            <a:r>
              <a:rPr sz="1150" spc="5" dirty="0">
                <a:latin typeface="Times New Roman"/>
                <a:cs typeface="Times New Roman"/>
              </a:rPr>
              <a:t>on  </a:t>
            </a:r>
            <a:r>
              <a:rPr sz="1150" dirty="0">
                <a:latin typeface="Times New Roman"/>
                <a:cs typeface="Times New Roman"/>
              </a:rPr>
              <a:t>Point</a:t>
            </a:r>
            <a:endParaRPr sz="1150">
              <a:latin typeface="Times New Roman"/>
              <a:cs typeface="Times New Roman"/>
            </a:endParaRPr>
          </a:p>
        </p:txBody>
      </p:sp>
      <p:sp>
        <p:nvSpPr>
          <p:cNvPr id="165" name="object 165"/>
          <p:cNvSpPr txBox="1"/>
          <p:nvPr/>
        </p:nvSpPr>
        <p:spPr>
          <a:xfrm>
            <a:off x="3692961" y="5017379"/>
            <a:ext cx="667385" cy="159385"/>
          </a:xfrm>
          <a:prstGeom prst="rect">
            <a:avLst/>
          </a:prstGeom>
        </p:spPr>
        <p:txBody>
          <a:bodyPr vert="horz" wrap="square" lIns="0" tIns="15875" rIns="0" bIns="0" rtlCol="0">
            <a:spAutoFit/>
          </a:bodyPr>
          <a:lstStyle/>
          <a:p>
            <a:pPr marL="12700">
              <a:lnSpc>
                <a:spcPct val="100000"/>
              </a:lnSpc>
              <a:spcBef>
                <a:spcPts val="125"/>
              </a:spcBef>
            </a:pPr>
            <a:r>
              <a:rPr sz="850" spc="5" dirty="0">
                <a:latin typeface="Times New Roman"/>
                <a:cs typeface="Times New Roman"/>
              </a:rPr>
              <a:t>Fixed</a:t>
            </a:r>
            <a:r>
              <a:rPr sz="850" spc="-50" dirty="0">
                <a:latin typeface="Times New Roman"/>
                <a:cs typeface="Times New Roman"/>
              </a:rPr>
              <a:t> </a:t>
            </a:r>
            <a:r>
              <a:rPr sz="850" spc="5" dirty="0">
                <a:latin typeface="Times New Roman"/>
                <a:cs typeface="Times New Roman"/>
              </a:rPr>
              <a:t>wireless</a:t>
            </a:r>
            <a:endParaRPr sz="850">
              <a:latin typeface="Times New Roman"/>
              <a:cs typeface="Times New Roman"/>
            </a:endParaRPr>
          </a:p>
        </p:txBody>
      </p:sp>
      <p:sp>
        <p:nvSpPr>
          <p:cNvPr id="166" name="object 166"/>
          <p:cNvSpPr txBox="1"/>
          <p:nvPr/>
        </p:nvSpPr>
        <p:spPr>
          <a:xfrm>
            <a:off x="3719894" y="5191229"/>
            <a:ext cx="779780" cy="383540"/>
          </a:xfrm>
          <a:prstGeom prst="rect">
            <a:avLst/>
          </a:prstGeom>
        </p:spPr>
        <p:txBody>
          <a:bodyPr vert="horz" wrap="square" lIns="0" tIns="10795" rIns="0" bIns="0" rtlCol="0">
            <a:spAutoFit/>
          </a:bodyPr>
          <a:lstStyle/>
          <a:p>
            <a:pPr marL="110489" marR="5080" indent="-98425">
              <a:lnSpc>
                <a:spcPct val="102600"/>
              </a:lnSpc>
              <a:spcBef>
                <a:spcPts val="85"/>
              </a:spcBef>
            </a:pPr>
            <a:r>
              <a:rPr sz="1150" dirty="0">
                <a:latin typeface="Times New Roman"/>
                <a:cs typeface="Times New Roman"/>
              </a:rPr>
              <a:t>Dist</a:t>
            </a:r>
            <a:r>
              <a:rPr sz="1150" spc="5" dirty="0">
                <a:latin typeface="Times New Roman"/>
                <a:cs typeface="Times New Roman"/>
              </a:rPr>
              <a:t>ribu</a:t>
            </a:r>
            <a:r>
              <a:rPr sz="1150" dirty="0">
                <a:latin typeface="Times New Roman"/>
                <a:cs typeface="Times New Roman"/>
              </a:rPr>
              <a:t>t</a:t>
            </a:r>
            <a:r>
              <a:rPr sz="1150" spc="5" dirty="0">
                <a:latin typeface="Times New Roman"/>
                <a:cs typeface="Times New Roman"/>
              </a:rPr>
              <a:t>ion,  Backhaul</a:t>
            </a:r>
            <a:endParaRPr sz="1150">
              <a:latin typeface="Times New Roman"/>
              <a:cs typeface="Times New Roman"/>
            </a:endParaRPr>
          </a:p>
        </p:txBody>
      </p:sp>
      <p:sp>
        <p:nvSpPr>
          <p:cNvPr id="167" name="object 167"/>
          <p:cNvSpPr/>
          <p:nvPr/>
        </p:nvSpPr>
        <p:spPr>
          <a:xfrm>
            <a:off x="3501335" y="4903777"/>
            <a:ext cx="134489" cy="206868"/>
          </a:xfrm>
          <a:prstGeom prst="rect">
            <a:avLst/>
          </a:prstGeom>
          <a:blipFill>
            <a:blip r:embed="rId10" cstate="print"/>
            <a:stretch>
              <a:fillRect/>
            </a:stretch>
          </a:blipFill>
        </p:spPr>
        <p:txBody>
          <a:bodyPr wrap="square" lIns="0" tIns="0" rIns="0" bIns="0" rtlCol="0"/>
          <a:lstStyle/>
          <a:p>
            <a:endParaRPr/>
          </a:p>
        </p:txBody>
      </p:sp>
      <p:sp>
        <p:nvSpPr>
          <p:cNvPr id="168" name="object 168"/>
          <p:cNvSpPr/>
          <p:nvPr/>
        </p:nvSpPr>
        <p:spPr>
          <a:xfrm>
            <a:off x="4446383" y="4903468"/>
            <a:ext cx="134489" cy="206843"/>
          </a:xfrm>
          <a:prstGeom prst="rect">
            <a:avLst/>
          </a:prstGeom>
          <a:blipFill>
            <a:blip r:embed="rId11" cstate="print"/>
            <a:stretch>
              <a:fillRect/>
            </a:stretch>
          </a:blipFill>
        </p:spPr>
        <p:txBody>
          <a:bodyPr wrap="square" lIns="0" tIns="0" rIns="0" bIns="0" rtlCol="0"/>
          <a:lstStyle/>
          <a:p>
            <a:endParaRPr/>
          </a:p>
        </p:txBody>
      </p:sp>
      <p:sp>
        <p:nvSpPr>
          <p:cNvPr id="169" name="object 169"/>
          <p:cNvSpPr/>
          <p:nvPr/>
        </p:nvSpPr>
        <p:spPr>
          <a:xfrm>
            <a:off x="3625424" y="4958755"/>
            <a:ext cx="827405" cy="95250"/>
          </a:xfrm>
          <a:custGeom>
            <a:avLst/>
            <a:gdLst/>
            <a:ahLst/>
            <a:cxnLst/>
            <a:rect l="l" t="t" r="r" b="b"/>
            <a:pathLst>
              <a:path w="827404" h="95250">
                <a:moveTo>
                  <a:pt x="47548" y="0"/>
                </a:moveTo>
                <a:lnTo>
                  <a:pt x="0" y="47548"/>
                </a:lnTo>
                <a:lnTo>
                  <a:pt x="47548" y="95097"/>
                </a:lnTo>
                <a:lnTo>
                  <a:pt x="47548" y="71323"/>
                </a:lnTo>
                <a:lnTo>
                  <a:pt x="803128" y="71323"/>
                </a:lnTo>
                <a:lnTo>
                  <a:pt x="826903" y="47548"/>
                </a:lnTo>
                <a:lnTo>
                  <a:pt x="803128" y="23773"/>
                </a:lnTo>
                <a:lnTo>
                  <a:pt x="47548" y="23773"/>
                </a:lnTo>
                <a:lnTo>
                  <a:pt x="47548" y="0"/>
                </a:lnTo>
                <a:close/>
              </a:path>
            </a:pathLst>
          </a:custGeom>
          <a:solidFill>
            <a:srgbClr val="9ACD4B"/>
          </a:solidFill>
        </p:spPr>
        <p:txBody>
          <a:bodyPr wrap="square" lIns="0" tIns="0" rIns="0" bIns="0" rtlCol="0"/>
          <a:lstStyle/>
          <a:p>
            <a:endParaRPr/>
          </a:p>
        </p:txBody>
      </p:sp>
      <p:sp>
        <p:nvSpPr>
          <p:cNvPr id="170" name="object 170"/>
          <p:cNvSpPr/>
          <p:nvPr/>
        </p:nvSpPr>
        <p:spPr>
          <a:xfrm>
            <a:off x="4404779" y="5030079"/>
            <a:ext cx="24130" cy="24130"/>
          </a:xfrm>
          <a:custGeom>
            <a:avLst/>
            <a:gdLst/>
            <a:ahLst/>
            <a:cxnLst/>
            <a:rect l="l" t="t" r="r" b="b"/>
            <a:pathLst>
              <a:path w="24129" h="24129">
                <a:moveTo>
                  <a:pt x="23774" y="0"/>
                </a:moveTo>
                <a:lnTo>
                  <a:pt x="0" y="0"/>
                </a:lnTo>
                <a:lnTo>
                  <a:pt x="0" y="23774"/>
                </a:lnTo>
                <a:lnTo>
                  <a:pt x="23774" y="0"/>
                </a:lnTo>
                <a:close/>
              </a:path>
            </a:pathLst>
          </a:custGeom>
          <a:solidFill>
            <a:srgbClr val="9ACD4B"/>
          </a:solidFill>
        </p:spPr>
        <p:txBody>
          <a:bodyPr wrap="square" lIns="0" tIns="0" rIns="0" bIns="0" rtlCol="0"/>
          <a:lstStyle/>
          <a:p>
            <a:endParaRPr/>
          </a:p>
        </p:txBody>
      </p:sp>
      <p:sp>
        <p:nvSpPr>
          <p:cNvPr id="171" name="object 171"/>
          <p:cNvSpPr/>
          <p:nvPr/>
        </p:nvSpPr>
        <p:spPr>
          <a:xfrm>
            <a:off x="4404779" y="4958755"/>
            <a:ext cx="24130" cy="24130"/>
          </a:xfrm>
          <a:custGeom>
            <a:avLst/>
            <a:gdLst/>
            <a:ahLst/>
            <a:cxnLst/>
            <a:rect l="l" t="t" r="r" b="b"/>
            <a:pathLst>
              <a:path w="24129" h="24129">
                <a:moveTo>
                  <a:pt x="0" y="0"/>
                </a:moveTo>
                <a:lnTo>
                  <a:pt x="0" y="23773"/>
                </a:lnTo>
                <a:lnTo>
                  <a:pt x="23774" y="23773"/>
                </a:lnTo>
                <a:lnTo>
                  <a:pt x="0" y="0"/>
                </a:lnTo>
                <a:close/>
              </a:path>
            </a:pathLst>
          </a:custGeom>
          <a:solidFill>
            <a:srgbClr val="9ACD4B"/>
          </a:solidFill>
        </p:spPr>
        <p:txBody>
          <a:bodyPr wrap="square" lIns="0" tIns="0" rIns="0" bIns="0" rtlCol="0"/>
          <a:lstStyle/>
          <a:p>
            <a:endParaRPr/>
          </a:p>
        </p:txBody>
      </p:sp>
      <p:sp>
        <p:nvSpPr>
          <p:cNvPr id="172" name="object 172"/>
          <p:cNvSpPr/>
          <p:nvPr/>
        </p:nvSpPr>
        <p:spPr>
          <a:xfrm>
            <a:off x="3625424" y="4958755"/>
            <a:ext cx="827405" cy="95250"/>
          </a:xfrm>
          <a:custGeom>
            <a:avLst/>
            <a:gdLst/>
            <a:ahLst/>
            <a:cxnLst/>
            <a:rect l="l" t="t" r="r" b="b"/>
            <a:pathLst>
              <a:path w="827404" h="95250">
                <a:moveTo>
                  <a:pt x="0" y="47548"/>
                </a:moveTo>
                <a:lnTo>
                  <a:pt x="47548" y="0"/>
                </a:lnTo>
                <a:lnTo>
                  <a:pt x="47548" y="23774"/>
                </a:lnTo>
                <a:lnTo>
                  <a:pt x="779354" y="23774"/>
                </a:lnTo>
                <a:lnTo>
                  <a:pt x="779354" y="0"/>
                </a:lnTo>
                <a:lnTo>
                  <a:pt x="826903" y="47548"/>
                </a:lnTo>
                <a:lnTo>
                  <a:pt x="779354" y="95097"/>
                </a:lnTo>
                <a:lnTo>
                  <a:pt x="779354" y="71323"/>
                </a:lnTo>
                <a:lnTo>
                  <a:pt x="47548" y="71323"/>
                </a:lnTo>
                <a:lnTo>
                  <a:pt x="47548" y="95097"/>
                </a:lnTo>
                <a:lnTo>
                  <a:pt x="0" y="47548"/>
                </a:lnTo>
                <a:close/>
              </a:path>
            </a:pathLst>
          </a:custGeom>
          <a:ln w="7429">
            <a:solidFill>
              <a:srgbClr val="6F9535"/>
            </a:solidFill>
          </a:ln>
        </p:spPr>
        <p:txBody>
          <a:bodyPr wrap="square" lIns="0" tIns="0" rIns="0" bIns="0" rtlCol="0"/>
          <a:lstStyle/>
          <a:p>
            <a:endParaRPr/>
          </a:p>
        </p:txBody>
      </p:sp>
      <p:sp>
        <p:nvSpPr>
          <p:cNvPr id="173" name="object 173"/>
          <p:cNvSpPr/>
          <p:nvPr/>
        </p:nvSpPr>
        <p:spPr>
          <a:xfrm>
            <a:off x="3301496" y="4984821"/>
            <a:ext cx="46990" cy="50800"/>
          </a:xfrm>
          <a:custGeom>
            <a:avLst/>
            <a:gdLst/>
            <a:ahLst/>
            <a:cxnLst/>
            <a:rect l="l" t="t" r="r" b="b"/>
            <a:pathLst>
              <a:path w="46989" h="50800">
                <a:moveTo>
                  <a:pt x="43215" y="0"/>
                </a:moveTo>
                <a:lnTo>
                  <a:pt x="0" y="25198"/>
                </a:lnTo>
                <a:lnTo>
                  <a:pt x="43215" y="50397"/>
                </a:lnTo>
                <a:lnTo>
                  <a:pt x="45072" y="49902"/>
                </a:lnTo>
                <a:lnTo>
                  <a:pt x="46805" y="46930"/>
                </a:lnTo>
                <a:lnTo>
                  <a:pt x="46310" y="45072"/>
                </a:lnTo>
                <a:lnTo>
                  <a:pt x="17548" y="28294"/>
                </a:lnTo>
                <a:lnTo>
                  <a:pt x="6130" y="28294"/>
                </a:lnTo>
                <a:lnTo>
                  <a:pt x="6130" y="22103"/>
                </a:lnTo>
                <a:lnTo>
                  <a:pt x="17548" y="22103"/>
                </a:lnTo>
                <a:lnTo>
                  <a:pt x="46310" y="5325"/>
                </a:lnTo>
                <a:lnTo>
                  <a:pt x="46805" y="3467"/>
                </a:lnTo>
                <a:lnTo>
                  <a:pt x="45072" y="495"/>
                </a:lnTo>
                <a:lnTo>
                  <a:pt x="43215" y="0"/>
                </a:lnTo>
                <a:close/>
              </a:path>
            </a:pathLst>
          </a:custGeom>
          <a:solidFill>
            <a:srgbClr val="000000"/>
          </a:solidFill>
        </p:spPr>
        <p:txBody>
          <a:bodyPr wrap="square" lIns="0" tIns="0" rIns="0" bIns="0" rtlCol="0"/>
          <a:lstStyle/>
          <a:p>
            <a:endParaRPr/>
          </a:p>
        </p:txBody>
      </p:sp>
      <p:sp>
        <p:nvSpPr>
          <p:cNvPr id="174" name="object 174"/>
          <p:cNvSpPr/>
          <p:nvPr/>
        </p:nvSpPr>
        <p:spPr>
          <a:xfrm>
            <a:off x="3448787" y="5010019"/>
            <a:ext cx="41910" cy="25400"/>
          </a:xfrm>
          <a:custGeom>
            <a:avLst/>
            <a:gdLst/>
            <a:ahLst/>
            <a:cxnLst/>
            <a:rect l="l" t="t" r="r" b="b"/>
            <a:pathLst>
              <a:path w="41910" h="25400">
                <a:moveTo>
                  <a:pt x="34502" y="0"/>
                </a:moveTo>
                <a:lnTo>
                  <a:pt x="1918" y="19008"/>
                </a:lnTo>
                <a:lnTo>
                  <a:pt x="495" y="19874"/>
                </a:lnTo>
                <a:lnTo>
                  <a:pt x="0" y="21732"/>
                </a:lnTo>
                <a:lnTo>
                  <a:pt x="803" y="23218"/>
                </a:lnTo>
                <a:lnTo>
                  <a:pt x="1671" y="24704"/>
                </a:lnTo>
                <a:lnTo>
                  <a:pt x="3590" y="25199"/>
                </a:lnTo>
                <a:lnTo>
                  <a:pt x="41495" y="3096"/>
                </a:lnTo>
                <a:lnTo>
                  <a:pt x="40675" y="3096"/>
                </a:lnTo>
                <a:lnTo>
                  <a:pt x="40675" y="2663"/>
                </a:lnTo>
                <a:lnTo>
                  <a:pt x="39066" y="2663"/>
                </a:lnTo>
                <a:lnTo>
                  <a:pt x="34502" y="0"/>
                </a:lnTo>
                <a:close/>
              </a:path>
            </a:pathLst>
          </a:custGeom>
          <a:solidFill>
            <a:srgbClr val="000000"/>
          </a:solidFill>
        </p:spPr>
        <p:txBody>
          <a:bodyPr wrap="square" lIns="0" tIns="0" rIns="0" bIns="0" rtlCol="0"/>
          <a:lstStyle/>
          <a:p>
            <a:endParaRPr/>
          </a:p>
        </p:txBody>
      </p:sp>
      <p:sp>
        <p:nvSpPr>
          <p:cNvPr id="175" name="object 175"/>
          <p:cNvSpPr/>
          <p:nvPr/>
        </p:nvSpPr>
        <p:spPr>
          <a:xfrm>
            <a:off x="3307627" y="5006924"/>
            <a:ext cx="11430" cy="6350"/>
          </a:xfrm>
          <a:custGeom>
            <a:avLst/>
            <a:gdLst/>
            <a:ahLst/>
            <a:cxnLst/>
            <a:rect l="l" t="t" r="r" b="b"/>
            <a:pathLst>
              <a:path w="11429" h="6350">
                <a:moveTo>
                  <a:pt x="11418" y="0"/>
                </a:moveTo>
                <a:lnTo>
                  <a:pt x="0" y="0"/>
                </a:lnTo>
                <a:lnTo>
                  <a:pt x="0" y="6191"/>
                </a:lnTo>
                <a:lnTo>
                  <a:pt x="11418" y="6191"/>
                </a:lnTo>
                <a:lnTo>
                  <a:pt x="10675" y="5758"/>
                </a:lnTo>
                <a:lnTo>
                  <a:pt x="1546" y="5758"/>
                </a:lnTo>
                <a:lnTo>
                  <a:pt x="1546" y="433"/>
                </a:lnTo>
                <a:lnTo>
                  <a:pt x="10675" y="433"/>
                </a:lnTo>
                <a:lnTo>
                  <a:pt x="11418" y="0"/>
                </a:lnTo>
                <a:close/>
              </a:path>
            </a:pathLst>
          </a:custGeom>
          <a:solidFill>
            <a:srgbClr val="000000"/>
          </a:solidFill>
        </p:spPr>
        <p:txBody>
          <a:bodyPr wrap="square" lIns="0" tIns="0" rIns="0" bIns="0" rtlCol="0"/>
          <a:lstStyle/>
          <a:p>
            <a:endParaRPr/>
          </a:p>
        </p:txBody>
      </p:sp>
      <p:sp>
        <p:nvSpPr>
          <p:cNvPr id="176" name="object 176"/>
          <p:cNvSpPr/>
          <p:nvPr/>
        </p:nvSpPr>
        <p:spPr>
          <a:xfrm>
            <a:off x="3316139" y="5011420"/>
            <a:ext cx="165100" cy="0"/>
          </a:xfrm>
          <a:custGeom>
            <a:avLst/>
            <a:gdLst/>
            <a:ahLst/>
            <a:cxnLst/>
            <a:rect l="l" t="t" r="r" b="b"/>
            <a:pathLst>
              <a:path w="165100">
                <a:moveTo>
                  <a:pt x="0" y="0"/>
                </a:moveTo>
                <a:lnTo>
                  <a:pt x="164749" y="0"/>
                </a:lnTo>
              </a:path>
            </a:pathLst>
          </a:custGeom>
          <a:ln w="3175">
            <a:solidFill>
              <a:srgbClr val="000000"/>
            </a:solidFill>
          </a:ln>
        </p:spPr>
        <p:txBody>
          <a:bodyPr wrap="square" lIns="0" tIns="0" rIns="0" bIns="0" rtlCol="0"/>
          <a:lstStyle/>
          <a:p>
            <a:endParaRPr/>
          </a:p>
        </p:txBody>
      </p:sp>
      <p:sp>
        <p:nvSpPr>
          <p:cNvPr id="177" name="object 177"/>
          <p:cNvSpPr/>
          <p:nvPr/>
        </p:nvSpPr>
        <p:spPr>
          <a:xfrm>
            <a:off x="3316780" y="5008245"/>
            <a:ext cx="163830" cy="0"/>
          </a:xfrm>
          <a:custGeom>
            <a:avLst/>
            <a:gdLst/>
            <a:ahLst/>
            <a:cxnLst/>
            <a:rect l="l" t="t" r="r" b="b"/>
            <a:pathLst>
              <a:path w="163829">
                <a:moveTo>
                  <a:pt x="0" y="0"/>
                </a:moveTo>
                <a:lnTo>
                  <a:pt x="163467" y="0"/>
                </a:lnTo>
              </a:path>
            </a:pathLst>
          </a:custGeom>
          <a:ln w="3810">
            <a:solidFill>
              <a:srgbClr val="000000"/>
            </a:solidFill>
          </a:ln>
        </p:spPr>
        <p:txBody>
          <a:bodyPr wrap="square" lIns="0" tIns="0" rIns="0" bIns="0" rtlCol="0"/>
          <a:lstStyle/>
          <a:p>
            <a:endParaRPr/>
          </a:p>
        </p:txBody>
      </p:sp>
      <p:sp>
        <p:nvSpPr>
          <p:cNvPr id="178" name="object 178"/>
          <p:cNvSpPr/>
          <p:nvPr/>
        </p:nvSpPr>
        <p:spPr>
          <a:xfrm>
            <a:off x="3489463" y="5006924"/>
            <a:ext cx="6350" cy="6350"/>
          </a:xfrm>
          <a:custGeom>
            <a:avLst/>
            <a:gdLst/>
            <a:ahLst/>
            <a:cxnLst/>
            <a:rect l="l" t="t" r="r" b="b"/>
            <a:pathLst>
              <a:path w="6350" h="6350">
                <a:moveTo>
                  <a:pt x="820" y="0"/>
                </a:moveTo>
                <a:lnTo>
                  <a:pt x="0" y="0"/>
                </a:lnTo>
                <a:lnTo>
                  <a:pt x="0" y="6191"/>
                </a:lnTo>
                <a:lnTo>
                  <a:pt x="820" y="6191"/>
                </a:lnTo>
                <a:lnTo>
                  <a:pt x="6130" y="3094"/>
                </a:lnTo>
                <a:lnTo>
                  <a:pt x="820" y="0"/>
                </a:lnTo>
                <a:close/>
              </a:path>
            </a:pathLst>
          </a:custGeom>
          <a:solidFill>
            <a:srgbClr val="000000"/>
          </a:solidFill>
        </p:spPr>
        <p:txBody>
          <a:bodyPr wrap="square" lIns="0" tIns="0" rIns="0" bIns="0" rtlCol="0"/>
          <a:lstStyle/>
          <a:p>
            <a:endParaRPr/>
          </a:p>
        </p:txBody>
      </p:sp>
      <p:sp>
        <p:nvSpPr>
          <p:cNvPr id="179" name="object 179"/>
          <p:cNvSpPr/>
          <p:nvPr/>
        </p:nvSpPr>
        <p:spPr>
          <a:xfrm>
            <a:off x="3309174" y="5007357"/>
            <a:ext cx="5080" cy="5715"/>
          </a:xfrm>
          <a:custGeom>
            <a:avLst/>
            <a:gdLst/>
            <a:ahLst/>
            <a:cxnLst/>
            <a:rect l="l" t="t" r="r" b="b"/>
            <a:pathLst>
              <a:path w="5079" h="5714">
                <a:moveTo>
                  <a:pt x="0" y="0"/>
                </a:moveTo>
                <a:lnTo>
                  <a:pt x="0" y="5325"/>
                </a:lnTo>
                <a:lnTo>
                  <a:pt x="4564" y="2661"/>
                </a:lnTo>
                <a:lnTo>
                  <a:pt x="0" y="0"/>
                </a:lnTo>
                <a:close/>
              </a:path>
            </a:pathLst>
          </a:custGeom>
          <a:solidFill>
            <a:srgbClr val="000000"/>
          </a:solidFill>
        </p:spPr>
        <p:txBody>
          <a:bodyPr wrap="square" lIns="0" tIns="0" rIns="0" bIns="0" rtlCol="0"/>
          <a:lstStyle/>
          <a:p>
            <a:endParaRPr/>
          </a:p>
        </p:txBody>
      </p:sp>
      <p:sp>
        <p:nvSpPr>
          <p:cNvPr id="180" name="object 180"/>
          <p:cNvSpPr/>
          <p:nvPr/>
        </p:nvSpPr>
        <p:spPr>
          <a:xfrm>
            <a:off x="3309174" y="5010019"/>
            <a:ext cx="9525" cy="3175"/>
          </a:xfrm>
          <a:custGeom>
            <a:avLst/>
            <a:gdLst/>
            <a:ahLst/>
            <a:cxnLst/>
            <a:rect l="l" t="t" r="r" b="b"/>
            <a:pathLst>
              <a:path w="9525" h="3175">
                <a:moveTo>
                  <a:pt x="4564" y="0"/>
                </a:moveTo>
                <a:lnTo>
                  <a:pt x="0" y="2663"/>
                </a:lnTo>
                <a:lnTo>
                  <a:pt x="9128" y="2663"/>
                </a:lnTo>
                <a:lnTo>
                  <a:pt x="4564" y="0"/>
                </a:lnTo>
                <a:close/>
              </a:path>
            </a:pathLst>
          </a:custGeom>
          <a:solidFill>
            <a:srgbClr val="000000"/>
          </a:solidFill>
        </p:spPr>
        <p:txBody>
          <a:bodyPr wrap="square" lIns="0" tIns="0" rIns="0" bIns="0" rtlCol="0"/>
          <a:lstStyle/>
          <a:p>
            <a:endParaRPr/>
          </a:p>
        </p:txBody>
      </p:sp>
      <p:sp>
        <p:nvSpPr>
          <p:cNvPr id="181" name="object 181"/>
          <p:cNvSpPr/>
          <p:nvPr/>
        </p:nvSpPr>
        <p:spPr>
          <a:xfrm>
            <a:off x="3483290" y="5007357"/>
            <a:ext cx="5080" cy="5715"/>
          </a:xfrm>
          <a:custGeom>
            <a:avLst/>
            <a:gdLst/>
            <a:ahLst/>
            <a:cxnLst/>
            <a:rect l="l" t="t" r="r" b="b"/>
            <a:pathLst>
              <a:path w="5079" h="5714">
                <a:moveTo>
                  <a:pt x="4564" y="0"/>
                </a:moveTo>
                <a:lnTo>
                  <a:pt x="0" y="2661"/>
                </a:lnTo>
                <a:lnTo>
                  <a:pt x="4564" y="5325"/>
                </a:lnTo>
                <a:lnTo>
                  <a:pt x="4564" y="0"/>
                </a:lnTo>
                <a:close/>
              </a:path>
            </a:pathLst>
          </a:custGeom>
          <a:solidFill>
            <a:srgbClr val="000000"/>
          </a:solidFill>
        </p:spPr>
        <p:txBody>
          <a:bodyPr wrap="square" lIns="0" tIns="0" rIns="0" bIns="0" rtlCol="0"/>
          <a:lstStyle/>
          <a:p>
            <a:endParaRPr/>
          </a:p>
        </p:txBody>
      </p:sp>
      <p:sp>
        <p:nvSpPr>
          <p:cNvPr id="182" name="object 182"/>
          <p:cNvSpPr/>
          <p:nvPr/>
        </p:nvSpPr>
        <p:spPr>
          <a:xfrm>
            <a:off x="3487854" y="5007357"/>
            <a:ext cx="1905" cy="5715"/>
          </a:xfrm>
          <a:custGeom>
            <a:avLst/>
            <a:gdLst/>
            <a:ahLst/>
            <a:cxnLst/>
            <a:rect l="l" t="t" r="r" b="b"/>
            <a:pathLst>
              <a:path w="1904" h="5714">
                <a:moveTo>
                  <a:pt x="1609" y="0"/>
                </a:moveTo>
                <a:lnTo>
                  <a:pt x="0" y="0"/>
                </a:lnTo>
                <a:lnTo>
                  <a:pt x="0" y="5325"/>
                </a:lnTo>
                <a:lnTo>
                  <a:pt x="1609" y="5325"/>
                </a:lnTo>
                <a:lnTo>
                  <a:pt x="1609" y="0"/>
                </a:lnTo>
                <a:close/>
              </a:path>
            </a:pathLst>
          </a:custGeom>
          <a:solidFill>
            <a:srgbClr val="000000"/>
          </a:solidFill>
        </p:spPr>
        <p:txBody>
          <a:bodyPr wrap="square" lIns="0" tIns="0" rIns="0" bIns="0" rtlCol="0"/>
          <a:lstStyle/>
          <a:p>
            <a:endParaRPr/>
          </a:p>
        </p:txBody>
      </p:sp>
      <p:sp>
        <p:nvSpPr>
          <p:cNvPr id="183" name="object 183"/>
          <p:cNvSpPr/>
          <p:nvPr/>
        </p:nvSpPr>
        <p:spPr>
          <a:xfrm>
            <a:off x="3309174" y="5007357"/>
            <a:ext cx="9525" cy="3175"/>
          </a:xfrm>
          <a:custGeom>
            <a:avLst/>
            <a:gdLst/>
            <a:ahLst/>
            <a:cxnLst/>
            <a:rect l="l" t="t" r="r" b="b"/>
            <a:pathLst>
              <a:path w="9525" h="3175">
                <a:moveTo>
                  <a:pt x="9128" y="0"/>
                </a:moveTo>
                <a:lnTo>
                  <a:pt x="0" y="0"/>
                </a:lnTo>
                <a:lnTo>
                  <a:pt x="4564" y="2661"/>
                </a:lnTo>
                <a:lnTo>
                  <a:pt x="9128" y="0"/>
                </a:lnTo>
                <a:close/>
              </a:path>
            </a:pathLst>
          </a:custGeom>
          <a:solidFill>
            <a:srgbClr val="000000"/>
          </a:solidFill>
        </p:spPr>
        <p:txBody>
          <a:bodyPr wrap="square" lIns="0" tIns="0" rIns="0" bIns="0" rtlCol="0"/>
          <a:lstStyle/>
          <a:p>
            <a:endParaRPr/>
          </a:p>
        </p:txBody>
      </p:sp>
      <p:sp>
        <p:nvSpPr>
          <p:cNvPr id="184" name="object 184"/>
          <p:cNvSpPr/>
          <p:nvPr/>
        </p:nvSpPr>
        <p:spPr>
          <a:xfrm>
            <a:off x="3448787" y="4984821"/>
            <a:ext cx="41910" cy="25400"/>
          </a:xfrm>
          <a:custGeom>
            <a:avLst/>
            <a:gdLst/>
            <a:ahLst/>
            <a:cxnLst/>
            <a:rect l="l" t="t" r="r" b="b"/>
            <a:pathLst>
              <a:path w="41910" h="25400">
                <a:moveTo>
                  <a:pt x="3590" y="0"/>
                </a:moveTo>
                <a:lnTo>
                  <a:pt x="1671" y="495"/>
                </a:lnTo>
                <a:lnTo>
                  <a:pt x="803" y="1981"/>
                </a:lnTo>
                <a:lnTo>
                  <a:pt x="0" y="3467"/>
                </a:lnTo>
                <a:lnTo>
                  <a:pt x="495" y="5325"/>
                </a:lnTo>
                <a:lnTo>
                  <a:pt x="1918" y="6191"/>
                </a:lnTo>
                <a:lnTo>
                  <a:pt x="34502" y="25198"/>
                </a:lnTo>
                <a:lnTo>
                  <a:pt x="39066" y="22536"/>
                </a:lnTo>
                <a:lnTo>
                  <a:pt x="40675" y="22536"/>
                </a:lnTo>
                <a:lnTo>
                  <a:pt x="40675" y="22103"/>
                </a:lnTo>
                <a:lnTo>
                  <a:pt x="41495" y="22103"/>
                </a:lnTo>
                <a:lnTo>
                  <a:pt x="3590" y="0"/>
                </a:lnTo>
                <a:close/>
              </a:path>
            </a:pathLst>
          </a:custGeom>
          <a:solidFill>
            <a:srgbClr val="000000"/>
          </a:solidFill>
        </p:spPr>
        <p:txBody>
          <a:bodyPr wrap="square" lIns="0" tIns="0" rIns="0" bIns="0" rtlCol="0"/>
          <a:lstStyle/>
          <a:p>
            <a:endParaRPr/>
          </a:p>
        </p:txBody>
      </p:sp>
      <p:sp>
        <p:nvSpPr>
          <p:cNvPr id="185" name="object 185"/>
          <p:cNvSpPr/>
          <p:nvPr/>
        </p:nvSpPr>
        <p:spPr>
          <a:xfrm>
            <a:off x="1496454" y="4534753"/>
            <a:ext cx="629285" cy="224790"/>
          </a:xfrm>
          <a:custGeom>
            <a:avLst/>
            <a:gdLst/>
            <a:ahLst/>
            <a:cxnLst/>
            <a:rect l="l" t="t" r="r" b="b"/>
            <a:pathLst>
              <a:path w="629285" h="224789">
                <a:moveTo>
                  <a:pt x="105180" y="0"/>
                </a:moveTo>
                <a:lnTo>
                  <a:pt x="59197" y="13159"/>
                </a:lnTo>
                <a:lnTo>
                  <a:pt x="22238" y="44519"/>
                </a:lnTo>
                <a:lnTo>
                  <a:pt x="2458" y="88741"/>
                </a:lnTo>
                <a:lnTo>
                  <a:pt x="0" y="112552"/>
                </a:lnTo>
                <a:lnTo>
                  <a:pt x="2589" y="136401"/>
                </a:lnTo>
                <a:lnTo>
                  <a:pt x="23247" y="180252"/>
                </a:lnTo>
                <a:lnTo>
                  <a:pt x="60098" y="210836"/>
                </a:lnTo>
                <a:lnTo>
                  <a:pt x="106546" y="223649"/>
                </a:lnTo>
                <a:lnTo>
                  <a:pt x="106546" y="224395"/>
                </a:lnTo>
                <a:lnTo>
                  <a:pt x="539277" y="224395"/>
                </a:lnTo>
                <a:lnTo>
                  <a:pt x="563007" y="221181"/>
                </a:lnTo>
                <a:lnTo>
                  <a:pt x="602508" y="198085"/>
                </a:lnTo>
                <a:lnTo>
                  <a:pt x="625595" y="158569"/>
                </a:lnTo>
                <a:lnTo>
                  <a:pt x="628807" y="134830"/>
                </a:lnTo>
                <a:lnTo>
                  <a:pt x="625650" y="111036"/>
                </a:lnTo>
                <a:lnTo>
                  <a:pt x="602881" y="71202"/>
                </a:lnTo>
                <a:lnTo>
                  <a:pt x="563698" y="47788"/>
                </a:lnTo>
                <a:lnTo>
                  <a:pt x="540023" y="44519"/>
                </a:lnTo>
                <a:lnTo>
                  <a:pt x="532563" y="44519"/>
                </a:lnTo>
                <a:lnTo>
                  <a:pt x="529310" y="17801"/>
                </a:lnTo>
                <a:lnTo>
                  <a:pt x="523043" y="1229"/>
                </a:lnTo>
                <a:lnTo>
                  <a:pt x="129675" y="1229"/>
                </a:lnTo>
                <a:lnTo>
                  <a:pt x="105180" y="0"/>
                </a:lnTo>
                <a:close/>
              </a:path>
            </a:pathLst>
          </a:custGeom>
          <a:solidFill>
            <a:srgbClr val="000000"/>
          </a:solidFill>
        </p:spPr>
        <p:txBody>
          <a:bodyPr wrap="square" lIns="0" tIns="0" rIns="0" bIns="0" rtlCol="0"/>
          <a:lstStyle/>
          <a:p>
            <a:endParaRPr/>
          </a:p>
        </p:txBody>
      </p:sp>
      <p:sp>
        <p:nvSpPr>
          <p:cNvPr id="186" name="object 186"/>
          <p:cNvSpPr/>
          <p:nvPr/>
        </p:nvSpPr>
        <p:spPr>
          <a:xfrm>
            <a:off x="1626130" y="4401267"/>
            <a:ext cx="393700" cy="135255"/>
          </a:xfrm>
          <a:custGeom>
            <a:avLst/>
            <a:gdLst/>
            <a:ahLst/>
            <a:cxnLst/>
            <a:rect l="l" t="t" r="r" b="b"/>
            <a:pathLst>
              <a:path w="393700" h="135254">
                <a:moveTo>
                  <a:pt x="125409" y="0"/>
                </a:moveTo>
                <a:lnTo>
                  <a:pt x="81399" y="10464"/>
                </a:lnTo>
                <a:lnTo>
                  <a:pt x="44152" y="34343"/>
                </a:lnTo>
                <a:lnTo>
                  <a:pt x="16838" y="68647"/>
                </a:lnTo>
                <a:lnTo>
                  <a:pt x="1976" y="110437"/>
                </a:lnTo>
                <a:lnTo>
                  <a:pt x="0" y="133222"/>
                </a:lnTo>
                <a:lnTo>
                  <a:pt x="0" y="134715"/>
                </a:lnTo>
                <a:lnTo>
                  <a:pt x="393367" y="134715"/>
                </a:lnTo>
                <a:lnTo>
                  <a:pt x="390296" y="126598"/>
                </a:lnTo>
                <a:lnTo>
                  <a:pt x="375503" y="104848"/>
                </a:lnTo>
                <a:lnTo>
                  <a:pt x="355883" y="86948"/>
                </a:lnTo>
                <a:lnTo>
                  <a:pt x="332148" y="74236"/>
                </a:lnTo>
                <a:lnTo>
                  <a:pt x="253669" y="72767"/>
                </a:lnTo>
                <a:lnTo>
                  <a:pt x="241501" y="53345"/>
                </a:lnTo>
                <a:lnTo>
                  <a:pt x="209262" y="22793"/>
                </a:lnTo>
                <a:lnTo>
                  <a:pt x="169400" y="4521"/>
                </a:lnTo>
                <a:lnTo>
                  <a:pt x="147702" y="449"/>
                </a:lnTo>
                <a:lnTo>
                  <a:pt x="125409" y="0"/>
                </a:lnTo>
                <a:close/>
              </a:path>
            </a:pathLst>
          </a:custGeom>
          <a:solidFill>
            <a:srgbClr val="000000"/>
          </a:solidFill>
        </p:spPr>
        <p:txBody>
          <a:bodyPr wrap="square" lIns="0" tIns="0" rIns="0" bIns="0" rtlCol="0"/>
          <a:lstStyle/>
          <a:p>
            <a:endParaRPr/>
          </a:p>
        </p:txBody>
      </p:sp>
      <p:sp>
        <p:nvSpPr>
          <p:cNvPr id="187" name="object 187"/>
          <p:cNvSpPr/>
          <p:nvPr/>
        </p:nvSpPr>
        <p:spPr>
          <a:xfrm>
            <a:off x="1879800" y="4468274"/>
            <a:ext cx="73025" cy="6350"/>
          </a:xfrm>
          <a:custGeom>
            <a:avLst/>
            <a:gdLst/>
            <a:ahLst/>
            <a:cxnLst/>
            <a:rect l="l" t="t" r="r" b="b"/>
            <a:pathLst>
              <a:path w="73025" h="6350">
                <a:moveTo>
                  <a:pt x="26252" y="0"/>
                </a:moveTo>
                <a:lnTo>
                  <a:pt x="0" y="5760"/>
                </a:lnTo>
                <a:lnTo>
                  <a:pt x="72838" y="5760"/>
                </a:lnTo>
                <a:lnTo>
                  <a:pt x="52786" y="535"/>
                </a:lnTo>
                <a:lnTo>
                  <a:pt x="26252" y="0"/>
                </a:lnTo>
                <a:close/>
              </a:path>
            </a:pathLst>
          </a:custGeom>
          <a:solidFill>
            <a:srgbClr val="000000"/>
          </a:solidFill>
        </p:spPr>
        <p:txBody>
          <a:bodyPr wrap="square" lIns="0" tIns="0" rIns="0" bIns="0" rtlCol="0"/>
          <a:lstStyle/>
          <a:p>
            <a:endParaRPr/>
          </a:p>
        </p:txBody>
      </p:sp>
      <p:sp>
        <p:nvSpPr>
          <p:cNvPr id="188" name="object 188"/>
          <p:cNvSpPr/>
          <p:nvPr/>
        </p:nvSpPr>
        <p:spPr>
          <a:xfrm>
            <a:off x="2125408" y="4639349"/>
            <a:ext cx="46990" cy="50800"/>
          </a:xfrm>
          <a:custGeom>
            <a:avLst/>
            <a:gdLst/>
            <a:ahLst/>
            <a:cxnLst/>
            <a:rect l="l" t="t" r="r" b="b"/>
            <a:pathLst>
              <a:path w="46989" h="50800">
                <a:moveTo>
                  <a:pt x="43214" y="0"/>
                </a:moveTo>
                <a:lnTo>
                  <a:pt x="0" y="25198"/>
                </a:lnTo>
                <a:lnTo>
                  <a:pt x="43214" y="50397"/>
                </a:lnTo>
                <a:lnTo>
                  <a:pt x="45072" y="49902"/>
                </a:lnTo>
                <a:lnTo>
                  <a:pt x="46805" y="46930"/>
                </a:lnTo>
                <a:lnTo>
                  <a:pt x="46310" y="45072"/>
                </a:lnTo>
                <a:lnTo>
                  <a:pt x="17547" y="28294"/>
                </a:lnTo>
                <a:lnTo>
                  <a:pt x="6129" y="28294"/>
                </a:lnTo>
                <a:lnTo>
                  <a:pt x="6129" y="22103"/>
                </a:lnTo>
                <a:lnTo>
                  <a:pt x="17547" y="22103"/>
                </a:lnTo>
                <a:lnTo>
                  <a:pt x="46310" y="5323"/>
                </a:lnTo>
                <a:lnTo>
                  <a:pt x="46805" y="3467"/>
                </a:lnTo>
                <a:lnTo>
                  <a:pt x="45072" y="495"/>
                </a:lnTo>
                <a:lnTo>
                  <a:pt x="43214" y="0"/>
                </a:lnTo>
                <a:close/>
              </a:path>
            </a:pathLst>
          </a:custGeom>
          <a:solidFill>
            <a:srgbClr val="000000"/>
          </a:solidFill>
        </p:spPr>
        <p:txBody>
          <a:bodyPr wrap="square" lIns="0" tIns="0" rIns="0" bIns="0" rtlCol="0"/>
          <a:lstStyle/>
          <a:p>
            <a:endParaRPr/>
          </a:p>
        </p:txBody>
      </p:sp>
      <p:sp>
        <p:nvSpPr>
          <p:cNvPr id="189" name="object 189"/>
          <p:cNvSpPr/>
          <p:nvPr/>
        </p:nvSpPr>
        <p:spPr>
          <a:xfrm>
            <a:off x="2272699" y="4664547"/>
            <a:ext cx="41910" cy="25400"/>
          </a:xfrm>
          <a:custGeom>
            <a:avLst/>
            <a:gdLst/>
            <a:ahLst/>
            <a:cxnLst/>
            <a:rect l="l" t="t" r="r" b="b"/>
            <a:pathLst>
              <a:path w="41910" h="25400">
                <a:moveTo>
                  <a:pt x="34502" y="0"/>
                </a:moveTo>
                <a:lnTo>
                  <a:pt x="1918" y="19008"/>
                </a:lnTo>
                <a:lnTo>
                  <a:pt x="495" y="19874"/>
                </a:lnTo>
                <a:lnTo>
                  <a:pt x="0" y="21732"/>
                </a:lnTo>
                <a:lnTo>
                  <a:pt x="803" y="23218"/>
                </a:lnTo>
                <a:lnTo>
                  <a:pt x="1671" y="24704"/>
                </a:lnTo>
                <a:lnTo>
                  <a:pt x="3590" y="25199"/>
                </a:lnTo>
                <a:lnTo>
                  <a:pt x="41495" y="3096"/>
                </a:lnTo>
                <a:lnTo>
                  <a:pt x="40675" y="3096"/>
                </a:lnTo>
                <a:lnTo>
                  <a:pt x="40675" y="2663"/>
                </a:lnTo>
                <a:lnTo>
                  <a:pt x="39066" y="2663"/>
                </a:lnTo>
                <a:lnTo>
                  <a:pt x="34502" y="0"/>
                </a:lnTo>
                <a:close/>
              </a:path>
            </a:pathLst>
          </a:custGeom>
          <a:solidFill>
            <a:srgbClr val="000000"/>
          </a:solidFill>
        </p:spPr>
        <p:txBody>
          <a:bodyPr wrap="square" lIns="0" tIns="0" rIns="0" bIns="0" rtlCol="0"/>
          <a:lstStyle/>
          <a:p>
            <a:endParaRPr/>
          </a:p>
        </p:txBody>
      </p:sp>
      <p:sp>
        <p:nvSpPr>
          <p:cNvPr id="190" name="object 190"/>
          <p:cNvSpPr/>
          <p:nvPr/>
        </p:nvSpPr>
        <p:spPr>
          <a:xfrm>
            <a:off x="2131537" y="4661452"/>
            <a:ext cx="11430" cy="6350"/>
          </a:xfrm>
          <a:custGeom>
            <a:avLst/>
            <a:gdLst/>
            <a:ahLst/>
            <a:cxnLst/>
            <a:rect l="l" t="t" r="r" b="b"/>
            <a:pathLst>
              <a:path w="11430" h="6350">
                <a:moveTo>
                  <a:pt x="11418" y="0"/>
                </a:moveTo>
                <a:lnTo>
                  <a:pt x="0" y="0"/>
                </a:lnTo>
                <a:lnTo>
                  <a:pt x="0" y="6191"/>
                </a:lnTo>
                <a:lnTo>
                  <a:pt x="11418" y="6191"/>
                </a:lnTo>
                <a:lnTo>
                  <a:pt x="10675" y="5758"/>
                </a:lnTo>
                <a:lnTo>
                  <a:pt x="1548" y="5758"/>
                </a:lnTo>
                <a:lnTo>
                  <a:pt x="1548" y="433"/>
                </a:lnTo>
                <a:lnTo>
                  <a:pt x="10675" y="433"/>
                </a:lnTo>
                <a:lnTo>
                  <a:pt x="11418" y="0"/>
                </a:lnTo>
                <a:close/>
              </a:path>
            </a:pathLst>
          </a:custGeom>
          <a:solidFill>
            <a:srgbClr val="000000"/>
          </a:solidFill>
        </p:spPr>
        <p:txBody>
          <a:bodyPr wrap="square" lIns="0" tIns="0" rIns="0" bIns="0" rtlCol="0"/>
          <a:lstStyle/>
          <a:p>
            <a:endParaRPr/>
          </a:p>
        </p:txBody>
      </p:sp>
      <p:sp>
        <p:nvSpPr>
          <p:cNvPr id="191" name="object 191"/>
          <p:cNvSpPr/>
          <p:nvPr/>
        </p:nvSpPr>
        <p:spPr>
          <a:xfrm>
            <a:off x="2140104" y="4665979"/>
            <a:ext cx="165100" cy="0"/>
          </a:xfrm>
          <a:custGeom>
            <a:avLst/>
            <a:gdLst/>
            <a:ahLst/>
            <a:cxnLst/>
            <a:rect l="l" t="t" r="r" b="b"/>
            <a:pathLst>
              <a:path w="165100">
                <a:moveTo>
                  <a:pt x="0" y="0"/>
                </a:moveTo>
                <a:lnTo>
                  <a:pt x="164641" y="0"/>
                </a:lnTo>
              </a:path>
            </a:pathLst>
          </a:custGeom>
          <a:ln w="3175">
            <a:solidFill>
              <a:srgbClr val="000000"/>
            </a:solidFill>
          </a:ln>
        </p:spPr>
        <p:txBody>
          <a:bodyPr wrap="square" lIns="0" tIns="0" rIns="0" bIns="0" rtlCol="0"/>
          <a:lstStyle/>
          <a:p>
            <a:endParaRPr/>
          </a:p>
        </p:txBody>
      </p:sp>
      <p:sp>
        <p:nvSpPr>
          <p:cNvPr id="192" name="object 192"/>
          <p:cNvSpPr/>
          <p:nvPr/>
        </p:nvSpPr>
        <p:spPr>
          <a:xfrm>
            <a:off x="2140636" y="4662804"/>
            <a:ext cx="163830" cy="0"/>
          </a:xfrm>
          <a:custGeom>
            <a:avLst/>
            <a:gdLst/>
            <a:ahLst/>
            <a:cxnLst/>
            <a:rect l="l" t="t" r="r" b="b"/>
            <a:pathLst>
              <a:path w="163830">
                <a:moveTo>
                  <a:pt x="0" y="0"/>
                </a:moveTo>
                <a:lnTo>
                  <a:pt x="163576" y="0"/>
                </a:lnTo>
              </a:path>
            </a:pathLst>
          </a:custGeom>
          <a:ln w="3809">
            <a:solidFill>
              <a:srgbClr val="000000"/>
            </a:solidFill>
          </a:ln>
        </p:spPr>
        <p:txBody>
          <a:bodyPr wrap="square" lIns="0" tIns="0" rIns="0" bIns="0" rtlCol="0"/>
          <a:lstStyle/>
          <a:p>
            <a:endParaRPr/>
          </a:p>
        </p:txBody>
      </p:sp>
      <p:sp>
        <p:nvSpPr>
          <p:cNvPr id="193" name="object 193"/>
          <p:cNvSpPr/>
          <p:nvPr/>
        </p:nvSpPr>
        <p:spPr>
          <a:xfrm>
            <a:off x="2313374" y="4661452"/>
            <a:ext cx="6350" cy="6350"/>
          </a:xfrm>
          <a:custGeom>
            <a:avLst/>
            <a:gdLst/>
            <a:ahLst/>
            <a:cxnLst/>
            <a:rect l="l" t="t" r="r" b="b"/>
            <a:pathLst>
              <a:path w="6350" h="6350">
                <a:moveTo>
                  <a:pt x="820" y="0"/>
                </a:moveTo>
                <a:lnTo>
                  <a:pt x="0" y="0"/>
                </a:lnTo>
                <a:lnTo>
                  <a:pt x="0" y="6191"/>
                </a:lnTo>
                <a:lnTo>
                  <a:pt x="820" y="6191"/>
                </a:lnTo>
                <a:lnTo>
                  <a:pt x="6130" y="3094"/>
                </a:lnTo>
                <a:lnTo>
                  <a:pt x="820" y="0"/>
                </a:lnTo>
                <a:close/>
              </a:path>
            </a:pathLst>
          </a:custGeom>
          <a:solidFill>
            <a:srgbClr val="000000"/>
          </a:solidFill>
        </p:spPr>
        <p:txBody>
          <a:bodyPr wrap="square" lIns="0" tIns="0" rIns="0" bIns="0" rtlCol="0"/>
          <a:lstStyle/>
          <a:p>
            <a:endParaRPr/>
          </a:p>
        </p:txBody>
      </p:sp>
      <p:sp>
        <p:nvSpPr>
          <p:cNvPr id="194" name="object 194"/>
          <p:cNvSpPr/>
          <p:nvPr/>
        </p:nvSpPr>
        <p:spPr>
          <a:xfrm>
            <a:off x="2133085" y="4661885"/>
            <a:ext cx="5080" cy="5715"/>
          </a:xfrm>
          <a:custGeom>
            <a:avLst/>
            <a:gdLst/>
            <a:ahLst/>
            <a:cxnLst/>
            <a:rect l="l" t="t" r="r" b="b"/>
            <a:pathLst>
              <a:path w="5080" h="5714">
                <a:moveTo>
                  <a:pt x="0" y="0"/>
                </a:moveTo>
                <a:lnTo>
                  <a:pt x="0" y="5325"/>
                </a:lnTo>
                <a:lnTo>
                  <a:pt x="4563" y="2661"/>
                </a:lnTo>
                <a:lnTo>
                  <a:pt x="0" y="0"/>
                </a:lnTo>
                <a:close/>
              </a:path>
            </a:pathLst>
          </a:custGeom>
          <a:solidFill>
            <a:srgbClr val="000000"/>
          </a:solidFill>
        </p:spPr>
        <p:txBody>
          <a:bodyPr wrap="square" lIns="0" tIns="0" rIns="0" bIns="0" rtlCol="0"/>
          <a:lstStyle/>
          <a:p>
            <a:endParaRPr/>
          </a:p>
        </p:txBody>
      </p:sp>
      <p:sp>
        <p:nvSpPr>
          <p:cNvPr id="195" name="object 195"/>
          <p:cNvSpPr/>
          <p:nvPr/>
        </p:nvSpPr>
        <p:spPr>
          <a:xfrm>
            <a:off x="2133085" y="4664547"/>
            <a:ext cx="9525" cy="3175"/>
          </a:xfrm>
          <a:custGeom>
            <a:avLst/>
            <a:gdLst/>
            <a:ahLst/>
            <a:cxnLst/>
            <a:rect l="l" t="t" r="r" b="b"/>
            <a:pathLst>
              <a:path w="9525" h="3175">
                <a:moveTo>
                  <a:pt x="4563" y="0"/>
                </a:moveTo>
                <a:lnTo>
                  <a:pt x="0" y="2663"/>
                </a:lnTo>
                <a:lnTo>
                  <a:pt x="9127" y="2663"/>
                </a:lnTo>
                <a:lnTo>
                  <a:pt x="4563" y="0"/>
                </a:lnTo>
                <a:close/>
              </a:path>
            </a:pathLst>
          </a:custGeom>
          <a:solidFill>
            <a:srgbClr val="000000"/>
          </a:solidFill>
        </p:spPr>
        <p:txBody>
          <a:bodyPr wrap="square" lIns="0" tIns="0" rIns="0" bIns="0" rtlCol="0"/>
          <a:lstStyle/>
          <a:p>
            <a:endParaRPr/>
          </a:p>
        </p:txBody>
      </p:sp>
      <p:sp>
        <p:nvSpPr>
          <p:cNvPr id="196" name="object 196"/>
          <p:cNvSpPr/>
          <p:nvPr/>
        </p:nvSpPr>
        <p:spPr>
          <a:xfrm>
            <a:off x="2307201" y="4661885"/>
            <a:ext cx="5080" cy="5715"/>
          </a:xfrm>
          <a:custGeom>
            <a:avLst/>
            <a:gdLst/>
            <a:ahLst/>
            <a:cxnLst/>
            <a:rect l="l" t="t" r="r" b="b"/>
            <a:pathLst>
              <a:path w="5080" h="5714">
                <a:moveTo>
                  <a:pt x="4564" y="0"/>
                </a:moveTo>
                <a:lnTo>
                  <a:pt x="0" y="2661"/>
                </a:lnTo>
                <a:lnTo>
                  <a:pt x="4564" y="5325"/>
                </a:lnTo>
                <a:lnTo>
                  <a:pt x="4564" y="0"/>
                </a:lnTo>
                <a:close/>
              </a:path>
            </a:pathLst>
          </a:custGeom>
          <a:solidFill>
            <a:srgbClr val="000000"/>
          </a:solidFill>
        </p:spPr>
        <p:txBody>
          <a:bodyPr wrap="square" lIns="0" tIns="0" rIns="0" bIns="0" rtlCol="0"/>
          <a:lstStyle/>
          <a:p>
            <a:endParaRPr/>
          </a:p>
        </p:txBody>
      </p:sp>
      <p:sp>
        <p:nvSpPr>
          <p:cNvPr id="197" name="object 197"/>
          <p:cNvSpPr/>
          <p:nvPr/>
        </p:nvSpPr>
        <p:spPr>
          <a:xfrm>
            <a:off x="2311765" y="4661885"/>
            <a:ext cx="1905" cy="5715"/>
          </a:xfrm>
          <a:custGeom>
            <a:avLst/>
            <a:gdLst/>
            <a:ahLst/>
            <a:cxnLst/>
            <a:rect l="l" t="t" r="r" b="b"/>
            <a:pathLst>
              <a:path w="1905" h="5714">
                <a:moveTo>
                  <a:pt x="1609" y="0"/>
                </a:moveTo>
                <a:lnTo>
                  <a:pt x="0" y="0"/>
                </a:lnTo>
                <a:lnTo>
                  <a:pt x="0" y="5325"/>
                </a:lnTo>
                <a:lnTo>
                  <a:pt x="1609" y="5325"/>
                </a:lnTo>
                <a:lnTo>
                  <a:pt x="1609" y="0"/>
                </a:lnTo>
                <a:close/>
              </a:path>
            </a:pathLst>
          </a:custGeom>
          <a:solidFill>
            <a:srgbClr val="000000"/>
          </a:solidFill>
        </p:spPr>
        <p:txBody>
          <a:bodyPr wrap="square" lIns="0" tIns="0" rIns="0" bIns="0" rtlCol="0"/>
          <a:lstStyle/>
          <a:p>
            <a:endParaRPr/>
          </a:p>
        </p:txBody>
      </p:sp>
      <p:sp>
        <p:nvSpPr>
          <p:cNvPr id="198" name="object 198"/>
          <p:cNvSpPr/>
          <p:nvPr/>
        </p:nvSpPr>
        <p:spPr>
          <a:xfrm>
            <a:off x="2133085" y="4661885"/>
            <a:ext cx="9525" cy="3175"/>
          </a:xfrm>
          <a:custGeom>
            <a:avLst/>
            <a:gdLst/>
            <a:ahLst/>
            <a:cxnLst/>
            <a:rect l="l" t="t" r="r" b="b"/>
            <a:pathLst>
              <a:path w="9525" h="3175">
                <a:moveTo>
                  <a:pt x="9127" y="0"/>
                </a:moveTo>
                <a:lnTo>
                  <a:pt x="0" y="0"/>
                </a:lnTo>
                <a:lnTo>
                  <a:pt x="4563" y="2661"/>
                </a:lnTo>
                <a:lnTo>
                  <a:pt x="9127" y="0"/>
                </a:lnTo>
                <a:close/>
              </a:path>
            </a:pathLst>
          </a:custGeom>
          <a:solidFill>
            <a:srgbClr val="000000"/>
          </a:solidFill>
        </p:spPr>
        <p:txBody>
          <a:bodyPr wrap="square" lIns="0" tIns="0" rIns="0" bIns="0" rtlCol="0"/>
          <a:lstStyle/>
          <a:p>
            <a:endParaRPr/>
          </a:p>
        </p:txBody>
      </p:sp>
      <p:sp>
        <p:nvSpPr>
          <p:cNvPr id="199" name="object 199"/>
          <p:cNvSpPr/>
          <p:nvPr/>
        </p:nvSpPr>
        <p:spPr>
          <a:xfrm>
            <a:off x="2272699" y="4639349"/>
            <a:ext cx="41910" cy="25400"/>
          </a:xfrm>
          <a:custGeom>
            <a:avLst/>
            <a:gdLst/>
            <a:ahLst/>
            <a:cxnLst/>
            <a:rect l="l" t="t" r="r" b="b"/>
            <a:pathLst>
              <a:path w="41910" h="25400">
                <a:moveTo>
                  <a:pt x="3590" y="0"/>
                </a:moveTo>
                <a:lnTo>
                  <a:pt x="1671" y="495"/>
                </a:lnTo>
                <a:lnTo>
                  <a:pt x="803" y="1981"/>
                </a:lnTo>
                <a:lnTo>
                  <a:pt x="0" y="3467"/>
                </a:lnTo>
                <a:lnTo>
                  <a:pt x="495" y="5323"/>
                </a:lnTo>
                <a:lnTo>
                  <a:pt x="1918" y="6191"/>
                </a:lnTo>
                <a:lnTo>
                  <a:pt x="34502" y="25198"/>
                </a:lnTo>
                <a:lnTo>
                  <a:pt x="39066" y="22536"/>
                </a:lnTo>
                <a:lnTo>
                  <a:pt x="40675" y="22536"/>
                </a:lnTo>
                <a:lnTo>
                  <a:pt x="40675" y="22103"/>
                </a:lnTo>
                <a:lnTo>
                  <a:pt x="41495" y="22103"/>
                </a:lnTo>
                <a:lnTo>
                  <a:pt x="3590" y="0"/>
                </a:lnTo>
                <a:close/>
              </a:path>
            </a:pathLst>
          </a:custGeom>
          <a:solidFill>
            <a:srgbClr val="000000"/>
          </a:solidFill>
        </p:spPr>
        <p:txBody>
          <a:bodyPr wrap="square" lIns="0" tIns="0" rIns="0" bIns="0" rtlCol="0"/>
          <a:lstStyle/>
          <a:p>
            <a:endParaRPr/>
          </a:p>
        </p:txBody>
      </p:sp>
      <p:sp>
        <p:nvSpPr>
          <p:cNvPr id="200" name="object 200"/>
          <p:cNvSpPr txBox="1"/>
          <p:nvPr/>
        </p:nvSpPr>
        <p:spPr>
          <a:xfrm>
            <a:off x="1476247" y="4721685"/>
            <a:ext cx="610870" cy="741680"/>
          </a:xfrm>
          <a:prstGeom prst="rect">
            <a:avLst/>
          </a:prstGeom>
        </p:spPr>
        <p:txBody>
          <a:bodyPr vert="horz" wrap="square" lIns="0" tIns="15240" rIns="0" bIns="0" rtlCol="0">
            <a:spAutoFit/>
          </a:bodyPr>
          <a:lstStyle/>
          <a:p>
            <a:pPr marL="32384" algn="ctr">
              <a:lnSpc>
                <a:spcPct val="100000"/>
              </a:lnSpc>
              <a:spcBef>
                <a:spcPts val="120"/>
              </a:spcBef>
            </a:pPr>
            <a:r>
              <a:rPr sz="1150" spc="10" dirty="0">
                <a:latin typeface="Times New Roman"/>
                <a:cs typeface="Times New Roman"/>
              </a:rPr>
              <a:t>IXP</a:t>
            </a:r>
            <a:endParaRPr sz="1150">
              <a:latin typeface="Times New Roman"/>
              <a:cs typeface="Times New Roman"/>
            </a:endParaRPr>
          </a:p>
          <a:p>
            <a:pPr marL="12700" marR="5080" indent="36195" algn="ctr">
              <a:lnSpc>
                <a:spcPts val="1420"/>
              </a:lnSpc>
              <a:spcBef>
                <a:spcPts val="35"/>
              </a:spcBef>
            </a:pPr>
            <a:r>
              <a:rPr sz="1150" spc="5" dirty="0">
                <a:latin typeface="Times New Roman"/>
                <a:cs typeface="Times New Roman"/>
              </a:rPr>
              <a:t>(Internet  E</a:t>
            </a:r>
            <a:r>
              <a:rPr sz="1150" spc="10" dirty="0">
                <a:latin typeface="Times New Roman"/>
                <a:cs typeface="Times New Roman"/>
              </a:rPr>
              <a:t>x</a:t>
            </a:r>
            <a:r>
              <a:rPr sz="1150" dirty="0">
                <a:latin typeface="Times New Roman"/>
                <a:cs typeface="Times New Roman"/>
              </a:rPr>
              <a:t>c</a:t>
            </a:r>
            <a:r>
              <a:rPr sz="1150" spc="10" dirty="0">
                <a:latin typeface="Times New Roman"/>
                <a:cs typeface="Times New Roman"/>
              </a:rPr>
              <a:t>h</a:t>
            </a:r>
            <a:r>
              <a:rPr sz="1150" dirty="0">
                <a:latin typeface="Times New Roman"/>
                <a:cs typeface="Times New Roman"/>
              </a:rPr>
              <a:t>a</a:t>
            </a:r>
            <a:r>
              <a:rPr sz="1150" spc="5" dirty="0">
                <a:latin typeface="Times New Roman"/>
                <a:cs typeface="Times New Roman"/>
              </a:rPr>
              <a:t>nge  </a:t>
            </a:r>
            <a:r>
              <a:rPr sz="1150" dirty="0">
                <a:latin typeface="Times New Roman"/>
                <a:cs typeface="Times New Roman"/>
              </a:rPr>
              <a:t>Point)</a:t>
            </a:r>
            <a:endParaRPr sz="1150">
              <a:latin typeface="Times New Roman"/>
              <a:cs typeface="Times New Roman"/>
            </a:endParaRPr>
          </a:p>
        </p:txBody>
      </p:sp>
      <p:sp>
        <p:nvSpPr>
          <p:cNvPr id="201" name="object 201"/>
          <p:cNvSpPr/>
          <p:nvPr/>
        </p:nvSpPr>
        <p:spPr>
          <a:xfrm>
            <a:off x="926732" y="5653371"/>
            <a:ext cx="46508" cy="58023"/>
          </a:xfrm>
          <a:prstGeom prst="rect">
            <a:avLst/>
          </a:prstGeom>
          <a:blipFill>
            <a:blip r:embed="rId12" cstate="print"/>
            <a:stretch>
              <a:fillRect/>
            </a:stretch>
          </a:blipFill>
        </p:spPr>
        <p:txBody>
          <a:bodyPr wrap="square" lIns="0" tIns="0" rIns="0" bIns="0" rtlCol="0"/>
          <a:lstStyle/>
          <a:p>
            <a:endParaRPr/>
          </a:p>
        </p:txBody>
      </p:sp>
      <p:sp>
        <p:nvSpPr>
          <p:cNvPr id="202" name="object 202"/>
          <p:cNvSpPr/>
          <p:nvPr/>
        </p:nvSpPr>
        <p:spPr>
          <a:xfrm>
            <a:off x="5762148" y="2374775"/>
            <a:ext cx="1096010" cy="1096010"/>
          </a:xfrm>
          <a:custGeom>
            <a:avLst/>
            <a:gdLst/>
            <a:ahLst/>
            <a:cxnLst/>
            <a:rect l="l" t="t" r="r" b="b"/>
            <a:pathLst>
              <a:path w="1096009" h="1096010">
                <a:moveTo>
                  <a:pt x="1095851" y="0"/>
                </a:moveTo>
                <a:lnTo>
                  <a:pt x="0" y="0"/>
                </a:lnTo>
                <a:lnTo>
                  <a:pt x="1095851" y="1095851"/>
                </a:lnTo>
                <a:lnTo>
                  <a:pt x="1095851" y="0"/>
                </a:lnTo>
                <a:close/>
              </a:path>
            </a:pathLst>
          </a:custGeom>
          <a:solidFill>
            <a:srgbClr val="005785"/>
          </a:solidFill>
        </p:spPr>
        <p:txBody>
          <a:bodyPr wrap="square" lIns="0" tIns="0" rIns="0" bIns="0" rtlCol="0"/>
          <a:lstStyle/>
          <a:p>
            <a:endParaRPr/>
          </a:p>
        </p:txBody>
      </p:sp>
      <p:sp>
        <p:nvSpPr>
          <p:cNvPr id="203" name="object 203"/>
          <p:cNvSpPr/>
          <p:nvPr/>
        </p:nvSpPr>
        <p:spPr>
          <a:xfrm>
            <a:off x="6169285" y="2762595"/>
            <a:ext cx="688714" cy="688714"/>
          </a:xfrm>
          <a:prstGeom prst="rect">
            <a:avLst/>
          </a:prstGeom>
          <a:blipFill>
            <a:blip r:embed="rId13" cstate="print"/>
            <a:stretch>
              <a:fillRect/>
            </a:stretch>
          </a:blipFill>
        </p:spPr>
        <p:txBody>
          <a:bodyPr wrap="square" lIns="0" tIns="0" rIns="0" bIns="0" rtlCol="0"/>
          <a:lstStyle/>
          <a:p>
            <a:endParaRPr/>
          </a:p>
        </p:txBody>
      </p:sp>
      <p:sp>
        <p:nvSpPr>
          <p:cNvPr id="204" name="object 204"/>
          <p:cNvSpPr/>
          <p:nvPr/>
        </p:nvSpPr>
        <p:spPr>
          <a:xfrm>
            <a:off x="6078644" y="2394092"/>
            <a:ext cx="751122" cy="375931"/>
          </a:xfrm>
          <a:prstGeom prst="rect">
            <a:avLst/>
          </a:prstGeom>
          <a:blipFill>
            <a:blip r:embed="rId14" cstate="print"/>
            <a:stretch>
              <a:fillRect/>
            </a:stretch>
          </a:blipFill>
        </p:spPr>
        <p:txBody>
          <a:bodyPr wrap="square" lIns="0" tIns="0" rIns="0" bIns="0" rtlCol="0"/>
          <a:lstStyle/>
          <a:p>
            <a:endParaRPr/>
          </a:p>
        </p:txBody>
      </p:sp>
      <p:sp>
        <p:nvSpPr>
          <p:cNvPr id="205" name="object 205"/>
          <p:cNvSpPr txBox="1"/>
          <p:nvPr/>
        </p:nvSpPr>
        <p:spPr>
          <a:xfrm>
            <a:off x="1507501" y="2446276"/>
            <a:ext cx="4404360" cy="1274445"/>
          </a:xfrm>
          <a:prstGeom prst="rect">
            <a:avLst/>
          </a:prstGeom>
        </p:spPr>
        <p:txBody>
          <a:bodyPr vert="horz" wrap="square" lIns="0" tIns="12065" rIns="0" bIns="0" rtlCol="0">
            <a:spAutoFit/>
          </a:bodyPr>
          <a:lstStyle/>
          <a:p>
            <a:pPr marL="122555">
              <a:lnSpc>
                <a:spcPts val="2420"/>
              </a:lnSpc>
              <a:spcBef>
                <a:spcPts val="95"/>
              </a:spcBef>
            </a:pPr>
            <a:r>
              <a:rPr sz="2150" b="1" spc="-215" dirty="0">
                <a:solidFill>
                  <a:srgbClr val="005785"/>
                </a:solidFill>
                <a:latin typeface="Arial"/>
                <a:cs typeface="Arial"/>
              </a:rPr>
              <a:t>BROADBAND</a:t>
            </a:r>
            <a:r>
              <a:rPr sz="2150" b="1" spc="-470" dirty="0">
                <a:solidFill>
                  <a:srgbClr val="005785"/>
                </a:solidFill>
                <a:latin typeface="Arial"/>
                <a:cs typeface="Arial"/>
              </a:rPr>
              <a:t> </a:t>
            </a:r>
            <a:r>
              <a:rPr sz="2150" b="1" spc="-260" dirty="0">
                <a:solidFill>
                  <a:srgbClr val="005785"/>
                </a:solidFill>
                <a:latin typeface="Arial"/>
                <a:cs typeface="Arial"/>
              </a:rPr>
              <a:t>ARCHITECTUREBASICS</a:t>
            </a:r>
            <a:endParaRPr sz="2150">
              <a:latin typeface="Arial"/>
              <a:cs typeface="Arial"/>
            </a:endParaRPr>
          </a:p>
          <a:p>
            <a:pPr marL="12700">
              <a:lnSpc>
                <a:spcPts val="1220"/>
              </a:lnSpc>
            </a:pPr>
            <a:r>
              <a:rPr sz="1150" spc="-70" dirty="0">
                <a:solidFill>
                  <a:srgbClr val="414142"/>
                </a:solidFill>
                <a:latin typeface="Arial"/>
                <a:cs typeface="Arial"/>
              </a:rPr>
              <a:t>Commonoptions</a:t>
            </a:r>
            <a:r>
              <a:rPr sz="1150" spc="-140" dirty="0">
                <a:solidFill>
                  <a:srgbClr val="414142"/>
                </a:solidFill>
                <a:latin typeface="Arial"/>
                <a:cs typeface="Arial"/>
              </a:rPr>
              <a:t> </a:t>
            </a:r>
            <a:r>
              <a:rPr sz="1150" spc="-30" dirty="0">
                <a:solidFill>
                  <a:srgbClr val="414142"/>
                </a:solidFill>
                <a:latin typeface="Arial"/>
                <a:cs typeface="Arial"/>
              </a:rPr>
              <a:t>and</a:t>
            </a:r>
            <a:r>
              <a:rPr sz="1150" spc="-100" dirty="0">
                <a:solidFill>
                  <a:srgbClr val="414142"/>
                </a:solidFill>
                <a:latin typeface="Arial"/>
                <a:cs typeface="Arial"/>
              </a:rPr>
              <a:t> </a:t>
            </a:r>
            <a:r>
              <a:rPr sz="1150" spc="-50" dirty="0">
                <a:solidFill>
                  <a:srgbClr val="414142"/>
                </a:solidFill>
                <a:latin typeface="Arial"/>
                <a:cs typeface="Arial"/>
              </a:rPr>
              <a:t>architecture</a:t>
            </a:r>
            <a:r>
              <a:rPr sz="1150" spc="-114" dirty="0">
                <a:solidFill>
                  <a:srgbClr val="414142"/>
                </a:solidFill>
                <a:latin typeface="Arial"/>
                <a:cs typeface="Arial"/>
              </a:rPr>
              <a:t> </a:t>
            </a:r>
            <a:r>
              <a:rPr sz="1150" spc="-75" dirty="0">
                <a:solidFill>
                  <a:srgbClr val="414142"/>
                </a:solidFill>
                <a:latin typeface="Arial"/>
                <a:cs typeface="Arial"/>
              </a:rPr>
              <a:t>across</a:t>
            </a:r>
            <a:r>
              <a:rPr sz="1150" spc="-200" dirty="0">
                <a:solidFill>
                  <a:srgbClr val="414142"/>
                </a:solidFill>
                <a:latin typeface="Arial"/>
                <a:cs typeface="Arial"/>
              </a:rPr>
              <a:t> </a:t>
            </a:r>
            <a:r>
              <a:rPr sz="1150" spc="-55" dirty="0">
                <a:solidFill>
                  <a:srgbClr val="414142"/>
                </a:solidFill>
                <a:latin typeface="Arial"/>
                <a:cs typeface="Arial"/>
              </a:rPr>
              <a:t>various</a:t>
            </a:r>
            <a:r>
              <a:rPr sz="1150" spc="-140" dirty="0">
                <a:solidFill>
                  <a:srgbClr val="414142"/>
                </a:solidFill>
                <a:latin typeface="Arial"/>
                <a:cs typeface="Arial"/>
              </a:rPr>
              <a:t> </a:t>
            </a:r>
            <a:r>
              <a:rPr sz="1150" spc="-40" dirty="0">
                <a:solidFill>
                  <a:srgbClr val="414142"/>
                </a:solidFill>
                <a:latin typeface="Arial"/>
                <a:cs typeface="Arial"/>
              </a:rPr>
              <a:t>platforms</a:t>
            </a:r>
            <a:r>
              <a:rPr sz="1150" spc="-95" dirty="0">
                <a:solidFill>
                  <a:srgbClr val="414142"/>
                </a:solidFill>
                <a:latin typeface="Arial"/>
                <a:cs typeface="Arial"/>
              </a:rPr>
              <a:t> </a:t>
            </a:r>
            <a:r>
              <a:rPr sz="1150" spc="-35" dirty="0">
                <a:solidFill>
                  <a:srgbClr val="414142"/>
                </a:solidFill>
                <a:latin typeface="Arial"/>
                <a:cs typeface="Arial"/>
              </a:rPr>
              <a:t>below</a:t>
            </a:r>
            <a:endParaRPr sz="1150">
              <a:latin typeface="Arial"/>
              <a:cs typeface="Arial"/>
            </a:endParaRPr>
          </a:p>
          <a:p>
            <a:pPr marL="12700">
              <a:lnSpc>
                <a:spcPct val="100000"/>
              </a:lnSpc>
              <a:spcBef>
                <a:spcPts val="805"/>
              </a:spcBef>
            </a:pPr>
            <a:r>
              <a:rPr sz="1150" spc="-80" dirty="0">
                <a:solidFill>
                  <a:srgbClr val="414142"/>
                </a:solidFill>
                <a:latin typeface="Arial"/>
                <a:cs typeface="Arial"/>
              </a:rPr>
              <a:t>Best</a:t>
            </a:r>
            <a:r>
              <a:rPr sz="1150" spc="-240" dirty="0">
                <a:solidFill>
                  <a:srgbClr val="414142"/>
                </a:solidFill>
                <a:latin typeface="Arial"/>
                <a:cs typeface="Arial"/>
              </a:rPr>
              <a:t> </a:t>
            </a:r>
            <a:r>
              <a:rPr sz="1150" spc="-35" dirty="0">
                <a:solidFill>
                  <a:srgbClr val="414142"/>
                </a:solidFill>
                <a:latin typeface="Arial"/>
                <a:cs typeface="Arial"/>
              </a:rPr>
              <a:t>option</a:t>
            </a:r>
            <a:r>
              <a:rPr sz="1150" spc="-95" dirty="0">
                <a:solidFill>
                  <a:srgbClr val="414142"/>
                </a:solidFill>
                <a:latin typeface="Arial"/>
                <a:cs typeface="Arial"/>
              </a:rPr>
              <a:t> </a:t>
            </a:r>
            <a:r>
              <a:rPr sz="1150" spc="-50" dirty="0">
                <a:solidFill>
                  <a:srgbClr val="414142"/>
                </a:solidFill>
                <a:latin typeface="Arial"/>
                <a:cs typeface="Arial"/>
              </a:rPr>
              <a:t>depends</a:t>
            </a:r>
            <a:r>
              <a:rPr sz="1150" spc="-140" dirty="0">
                <a:solidFill>
                  <a:srgbClr val="414142"/>
                </a:solidFill>
                <a:latin typeface="Arial"/>
                <a:cs typeface="Arial"/>
              </a:rPr>
              <a:t> </a:t>
            </a:r>
            <a:r>
              <a:rPr sz="1150" spc="-45" dirty="0">
                <a:solidFill>
                  <a:srgbClr val="414142"/>
                </a:solidFill>
                <a:latin typeface="Arial"/>
                <a:cs typeface="Arial"/>
              </a:rPr>
              <a:t>on</a:t>
            </a:r>
            <a:r>
              <a:rPr sz="1150" spc="-200" dirty="0">
                <a:solidFill>
                  <a:srgbClr val="414142"/>
                </a:solidFill>
                <a:latin typeface="Arial"/>
                <a:cs typeface="Arial"/>
              </a:rPr>
              <a:t> </a:t>
            </a:r>
            <a:r>
              <a:rPr sz="1150" spc="-40" dirty="0">
                <a:solidFill>
                  <a:srgbClr val="414142"/>
                </a:solidFill>
                <a:latin typeface="Arial"/>
                <a:cs typeface="Arial"/>
              </a:rPr>
              <a:t>the</a:t>
            </a:r>
            <a:r>
              <a:rPr sz="1150" spc="-140" dirty="0">
                <a:solidFill>
                  <a:srgbClr val="414142"/>
                </a:solidFill>
                <a:latin typeface="Arial"/>
                <a:cs typeface="Arial"/>
              </a:rPr>
              <a:t> </a:t>
            </a:r>
            <a:r>
              <a:rPr sz="1150" spc="-60" dirty="0">
                <a:solidFill>
                  <a:srgbClr val="414142"/>
                </a:solidFill>
                <a:latin typeface="Arial"/>
                <a:cs typeface="Arial"/>
              </a:rPr>
              <a:t>requirements</a:t>
            </a:r>
            <a:r>
              <a:rPr sz="1150" spc="-145" dirty="0">
                <a:solidFill>
                  <a:srgbClr val="414142"/>
                </a:solidFill>
                <a:latin typeface="Arial"/>
                <a:cs typeface="Arial"/>
              </a:rPr>
              <a:t> </a:t>
            </a:r>
            <a:r>
              <a:rPr sz="1150" spc="-25" dirty="0">
                <a:solidFill>
                  <a:srgbClr val="414142"/>
                </a:solidFill>
                <a:latin typeface="Arial"/>
                <a:cs typeface="Arial"/>
              </a:rPr>
              <a:t>and</a:t>
            </a:r>
            <a:r>
              <a:rPr sz="1150" spc="-35" dirty="0">
                <a:solidFill>
                  <a:srgbClr val="414142"/>
                </a:solidFill>
                <a:latin typeface="Arial"/>
                <a:cs typeface="Arial"/>
              </a:rPr>
              <a:t> </a:t>
            </a:r>
            <a:r>
              <a:rPr sz="1150" spc="-30" dirty="0">
                <a:solidFill>
                  <a:srgbClr val="414142"/>
                </a:solidFill>
                <a:latin typeface="Arial"/>
                <a:cs typeface="Arial"/>
              </a:rPr>
              <a:t>budget</a:t>
            </a:r>
            <a:endParaRPr sz="1150">
              <a:latin typeface="Arial"/>
              <a:cs typeface="Arial"/>
            </a:endParaRPr>
          </a:p>
          <a:p>
            <a:pPr marL="12700" marR="5080">
              <a:lnSpc>
                <a:spcPct val="123800"/>
              </a:lnSpc>
              <a:spcBef>
                <a:spcPts val="585"/>
              </a:spcBef>
            </a:pPr>
            <a:r>
              <a:rPr sz="1150" spc="-45" dirty="0">
                <a:solidFill>
                  <a:srgbClr val="414142"/>
                </a:solidFill>
                <a:latin typeface="Arial"/>
                <a:cs typeface="Arial"/>
              </a:rPr>
              <a:t>i.e.,</a:t>
            </a:r>
            <a:r>
              <a:rPr sz="1150" spc="-114" dirty="0">
                <a:solidFill>
                  <a:srgbClr val="414142"/>
                </a:solidFill>
                <a:latin typeface="Arial"/>
                <a:cs typeface="Arial"/>
              </a:rPr>
              <a:t> </a:t>
            </a:r>
            <a:r>
              <a:rPr sz="1150" dirty="0">
                <a:solidFill>
                  <a:srgbClr val="414142"/>
                </a:solidFill>
                <a:latin typeface="Arial"/>
                <a:cs typeface="Arial"/>
              </a:rPr>
              <a:t>fiber</a:t>
            </a:r>
            <a:r>
              <a:rPr sz="1150" spc="5" dirty="0">
                <a:solidFill>
                  <a:srgbClr val="414142"/>
                </a:solidFill>
                <a:latin typeface="Arial"/>
                <a:cs typeface="Arial"/>
              </a:rPr>
              <a:t> </a:t>
            </a:r>
            <a:r>
              <a:rPr sz="1150" spc="-70" dirty="0">
                <a:solidFill>
                  <a:srgbClr val="414142"/>
                </a:solidFill>
                <a:latin typeface="Arial"/>
                <a:cs typeface="Arial"/>
              </a:rPr>
              <a:t>has</a:t>
            </a:r>
            <a:r>
              <a:rPr sz="1150" spc="-229" dirty="0">
                <a:solidFill>
                  <a:srgbClr val="414142"/>
                </a:solidFill>
                <a:latin typeface="Arial"/>
                <a:cs typeface="Arial"/>
              </a:rPr>
              <a:t> </a:t>
            </a:r>
            <a:r>
              <a:rPr sz="1150" spc="-50" dirty="0">
                <a:solidFill>
                  <a:srgbClr val="414142"/>
                </a:solidFill>
                <a:latin typeface="Arial"/>
                <a:cs typeface="Arial"/>
              </a:rPr>
              <a:t>lots</a:t>
            </a:r>
            <a:r>
              <a:rPr sz="1150" spc="-135" dirty="0">
                <a:solidFill>
                  <a:srgbClr val="414142"/>
                </a:solidFill>
                <a:latin typeface="Arial"/>
                <a:cs typeface="Arial"/>
              </a:rPr>
              <a:t> </a:t>
            </a:r>
            <a:r>
              <a:rPr sz="1150" spc="5" dirty="0">
                <a:solidFill>
                  <a:srgbClr val="414142"/>
                </a:solidFill>
                <a:latin typeface="Arial"/>
                <a:cs typeface="Arial"/>
              </a:rPr>
              <a:t>of</a:t>
            </a:r>
            <a:r>
              <a:rPr sz="1150" dirty="0">
                <a:solidFill>
                  <a:srgbClr val="414142"/>
                </a:solidFill>
                <a:latin typeface="Arial"/>
                <a:cs typeface="Arial"/>
              </a:rPr>
              <a:t> </a:t>
            </a:r>
            <a:r>
              <a:rPr sz="1150" spc="-45" dirty="0">
                <a:solidFill>
                  <a:srgbClr val="414142"/>
                </a:solidFill>
                <a:latin typeface="Arial"/>
                <a:cs typeface="Arial"/>
              </a:rPr>
              <a:t>capacity,</a:t>
            </a:r>
            <a:r>
              <a:rPr sz="1150" spc="-80" dirty="0">
                <a:solidFill>
                  <a:srgbClr val="414142"/>
                </a:solidFill>
                <a:latin typeface="Arial"/>
                <a:cs typeface="Arial"/>
              </a:rPr>
              <a:t> </a:t>
            </a:r>
            <a:r>
              <a:rPr sz="1150" spc="-25" dirty="0">
                <a:solidFill>
                  <a:srgbClr val="414142"/>
                </a:solidFill>
                <a:latin typeface="Arial"/>
                <a:cs typeface="Arial"/>
              </a:rPr>
              <a:t>but</a:t>
            </a:r>
            <a:r>
              <a:rPr sz="1150" spc="-100" dirty="0">
                <a:solidFill>
                  <a:srgbClr val="414142"/>
                </a:solidFill>
                <a:latin typeface="Arial"/>
                <a:cs typeface="Arial"/>
              </a:rPr>
              <a:t> </a:t>
            </a:r>
            <a:r>
              <a:rPr sz="1150" spc="-55" dirty="0">
                <a:solidFill>
                  <a:srgbClr val="414142"/>
                </a:solidFill>
                <a:latin typeface="Arial"/>
                <a:cs typeface="Arial"/>
              </a:rPr>
              <a:t>expensive</a:t>
            </a:r>
            <a:r>
              <a:rPr sz="1150" spc="-135" dirty="0">
                <a:solidFill>
                  <a:srgbClr val="414142"/>
                </a:solidFill>
                <a:latin typeface="Arial"/>
                <a:cs typeface="Arial"/>
              </a:rPr>
              <a:t> </a:t>
            </a:r>
            <a:r>
              <a:rPr sz="1150" spc="-15" dirty="0">
                <a:solidFill>
                  <a:srgbClr val="414142"/>
                </a:solidFill>
                <a:latin typeface="Arial"/>
                <a:cs typeface="Arial"/>
              </a:rPr>
              <a:t>to</a:t>
            </a:r>
            <a:r>
              <a:rPr sz="1150" spc="-70" dirty="0">
                <a:solidFill>
                  <a:srgbClr val="414142"/>
                </a:solidFill>
                <a:latin typeface="Arial"/>
                <a:cs typeface="Arial"/>
              </a:rPr>
              <a:t> </a:t>
            </a:r>
            <a:r>
              <a:rPr sz="1150" spc="-15" dirty="0">
                <a:solidFill>
                  <a:srgbClr val="414142"/>
                </a:solidFill>
                <a:latin typeface="Arial"/>
                <a:cs typeface="Arial"/>
              </a:rPr>
              <a:t>deploy</a:t>
            </a:r>
            <a:r>
              <a:rPr sz="1150" spc="-50" dirty="0">
                <a:solidFill>
                  <a:srgbClr val="414142"/>
                </a:solidFill>
                <a:latin typeface="Arial"/>
                <a:cs typeface="Arial"/>
              </a:rPr>
              <a:t> </a:t>
            </a:r>
            <a:r>
              <a:rPr sz="1150" spc="-30" dirty="0">
                <a:solidFill>
                  <a:srgbClr val="414142"/>
                </a:solidFill>
                <a:latin typeface="Arial"/>
                <a:cs typeface="Arial"/>
              </a:rPr>
              <a:t>in</a:t>
            </a:r>
            <a:r>
              <a:rPr sz="1150" spc="-140" dirty="0">
                <a:solidFill>
                  <a:srgbClr val="414142"/>
                </a:solidFill>
                <a:latin typeface="Arial"/>
                <a:cs typeface="Arial"/>
              </a:rPr>
              <a:t> </a:t>
            </a:r>
            <a:r>
              <a:rPr sz="1150" spc="-20" dirty="0">
                <a:solidFill>
                  <a:srgbClr val="414142"/>
                </a:solidFill>
                <a:latin typeface="Arial"/>
                <a:cs typeface="Arial"/>
              </a:rPr>
              <a:t>rural</a:t>
            </a:r>
            <a:r>
              <a:rPr sz="1150" spc="-50" dirty="0">
                <a:solidFill>
                  <a:srgbClr val="414142"/>
                </a:solidFill>
                <a:latin typeface="Arial"/>
                <a:cs typeface="Arial"/>
              </a:rPr>
              <a:t> </a:t>
            </a:r>
            <a:r>
              <a:rPr sz="1150" spc="-35" dirty="0">
                <a:solidFill>
                  <a:srgbClr val="414142"/>
                </a:solidFill>
                <a:latin typeface="Arial"/>
                <a:cs typeface="Arial"/>
              </a:rPr>
              <a:t>areas</a:t>
            </a:r>
            <a:r>
              <a:rPr sz="1150" spc="-110" dirty="0">
                <a:solidFill>
                  <a:srgbClr val="414142"/>
                </a:solidFill>
                <a:latin typeface="Arial"/>
                <a:cs typeface="Arial"/>
              </a:rPr>
              <a:t> </a:t>
            </a:r>
            <a:r>
              <a:rPr sz="1150" spc="-50" dirty="0">
                <a:solidFill>
                  <a:srgbClr val="414142"/>
                </a:solidFill>
                <a:latin typeface="Arial"/>
                <a:cs typeface="Arial"/>
              </a:rPr>
              <a:t>where  </a:t>
            </a:r>
            <a:r>
              <a:rPr sz="1150" dirty="0">
                <a:solidFill>
                  <a:srgbClr val="414142"/>
                </a:solidFill>
                <a:latin typeface="Arial"/>
                <a:cs typeface="Arial"/>
              </a:rPr>
              <a:t>fixed </a:t>
            </a:r>
            <a:r>
              <a:rPr sz="1150" spc="-55" dirty="0">
                <a:solidFill>
                  <a:srgbClr val="414142"/>
                </a:solidFill>
                <a:latin typeface="Arial"/>
                <a:cs typeface="Arial"/>
              </a:rPr>
              <a:t>microwave </a:t>
            </a:r>
            <a:r>
              <a:rPr sz="1150" spc="-35" dirty="0">
                <a:solidFill>
                  <a:srgbClr val="414142"/>
                </a:solidFill>
                <a:latin typeface="Arial"/>
                <a:cs typeface="Arial"/>
              </a:rPr>
              <a:t>may </a:t>
            </a:r>
            <a:r>
              <a:rPr sz="1150" spc="-10" dirty="0">
                <a:solidFill>
                  <a:srgbClr val="414142"/>
                </a:solidFill>
                <a:latin typeface="Arial"/>
                <a:cs typeface="Arial"/>
              </a:rPr>
              <a:t>be</a:t>
            </a:r>
            <a:r>
              <a:rPr sz="1150" spc="-100" dirty="0">
                <a:solidFill>
                  <a:srgbClr val="414142"/>
                </a:solidFill>
                <a:latin typeface="Arial"/>
                <a:cs typeface="Arial"/>
              </a:rPr>
              <a:t> </a:t>
            </a:r>
            <a:r>
              <a:rPr sz="1150" spc="-55" dirty="0">
                <a:solidFill>
                  <a:srgbClr val="414142"/>
                </a:solidFill>
                <a:latin typeface="Arial"/>
                <a:cs typeface="Arial"/>
              </a:rPr>
              <a:t>best).</a:t>
            </a:r>
            <a:endParaRPr sz="1150">
              <a:latin typeface="Arial"/>
              <a:cs typeface="Arial"/>
            </a:endParaRPr>
          </a:p>
        </p:txBody>
      </p:sp>
      <p:sp>
        <p:nvSpPr>
          <p:cNvPr id="206" name="object 206"/>
          <p:cNvSpPr txBox="1"/>
          <p:nvPr/>
        </p:nvSpPr>
        <p:spPr>
          <a:xfrm>
            <a:off x="4804486" y="3969146"/>
            <a:ext cx="894080" cy="1217930"/>
          </a:xfrm>
          <a:prstGeom prst="rect">
            <a:avLst/>
          </a:prstGeom>
          <a:ln w="28232">
            <a:solidFill>
              <a:srgbClr val="00AFEF"/>
            </a:solidFill>
          </a:ln>
        </p:spPr>
        <p:txBody>
          <a:bodyPr vert="horz" wrap="square" lIns="0" tIns="65405" rIns="0" bIns="0" rtlCol="0">
            <a:spAutoFit/>
          </a:bodyPr>
          <a:lstStyle/>
          <a:p>
            <a:pPr marL="163195" marR="76200" indent="-57785">
              <a:lnSpc>
                <a:spcPct val="100000"/>
              </a:lnSpc>
              <a:spcBef>
                <a:spcPts val="515"/>
              </a:spcBef>
              <a:buFont typeface="Arial"/>
              <a:buChar char="•"/>
              <a:tabLst>
                <a:tab pos="163830" algn="l"/>
              </a:tabLst>
            </a:pPr>
            <a:r>
              <a:rPr sz="850" spc="-10" dirty="0">
                <a:latin typeface="Times New Roman"/>
                <a:cs typeface="Times New Roman"/>
              </a:rPr>
              <a:t>WiFi</a:t>
            </a:r>
            <a:endParaRPr sz="850">
              <a:latin typeface="Times New Roman"/>
              <a:cs typeface="Times New Roman"/>
            </a:endParaRPr>
          </a:p>
          <a:p>
            <a:pPr marL="154305" indent="-57785">
              <a:lnSpc>
                <a:spcPct val="100000"/>
              </a:lnSpc>
              <a:spcBef>
                <a:spcPts val="480"/>
              </a:spcBef>
              <a:buFont typeface="Arial"/>
              <a:buChar char="•"/>
              <a:tabLst>
                <a:tab pos="154940" algn="l"/>
              </a:tabLst>
            </a:pPr>
            <a:r>
              <a:rPr sz="850" dirty="0">
                <a:latin typeface="Times New Roman"/>
                <a:cs typeface="Times New Roman"/>
              </a:rPr>
              <a:t>Wireless</a:t>
            </a:r>
            <a:r>
              <a:rPr sz="850" spc="-95" dirty="0">
                <a:latin typeface="Times New Roman"/>
                <a:cs typeface="Times New Roman"/>
              </a:rPr>
              <a:t> </a:t>
            </a:r>
            <a:r>
              <a:rPr sz="850" spc="10" dirty="0">
                <a:latin typeface="Times New Roman"/>
                <a:cs typeface="Times New Roman"/>
              </a:rPr>
              <a:t>Interne</a:t>
            </a:r>
            <a:endParaRPr sz="850">
              <a:latin typeface="Times New Roman"/>
              <a:cs typeface="Times New Roman"/>
            </a:endParaRPr>
          </a:p>
          <a:p>
            <a:pPr marL="154305" marR="76200" indent="-57785">
              <a:lnSpc>
                <a:spcPct val="100000"/>
              </a:lnSpc>
              <a:spcBef>
                <a:spcPts val="560"/>
              </a:spcBef>
              <a:buFont typeface="Arial"/>
              <a:buChar char="•"/>
              <a:tabLst>
                <a:tab pos="154940" algn="l"/>
              </a:tabLst>
            </a:pPr>
            <a:r>
              <a:rPr sz="850" spc="5" dirty="0">
                <a:latin typeface="Times New Roman"/>
                <a:cs typeface="Times New Roman"/>
              </a:rPr>
              <a:t>Cell</a:t>
            </a:r>
            <a:r>
              <a:rPr sz="850" spc="-114" dirty="0">
                <a:latin typeface="Times New Roman"/>
                <a:cs typeface="Times New Roman"/>
              </a:rPr>
              <a:t> </a:t>
            </a:r>
            <a:r>
              <a:rPr sz="850" spc="10" dirty="0">
                <a:latin typeface="Times New Roman"/>
                <a:cs typeface="Times New Roman"/>
              </a:rPr>
              <a:t>towers</a:t>
            </a:r>
            <a:endParaRPr sz="850">
              <a:latin typeface="Times New Roman"/>
              <a:cs typeface="Times New Roman"/>
            </a:endParaRPr>
          </a:p>
        </p:txBody>
      </p:sp>
      <p:sp>
        <p:nvSpPr>
          <p:cNvPr id="207" name="object 207"/>
          <p:cNvSpPr/>
          <p:nvPr/>
        </p:nvSpPr>
        <p:spPr>
          <a:xfrm>
            <a:off x="1353649" y="2835280"/>
            <a:ext cx="98812" cy="104012"/>
          </a:xfrm>
          <a:prstGeom prst="rect">
            <a:avLst/>
          </a:prstGeom>
          <a:blipFill>
            <a:blip r:embed="rId3" cstate="print"/>
            <a:stretch>
              <a:fillRect/>
            </a:stretch>
          </a:blipFill>
        </p:spPr>
        <p:txBody>
          <a:bodyPr wrap="square" lIns="0" tIns="0" rIns="0" bIns="0" rtlCol="0"/>
          <a:lstStyle/>
          <a:p>
            <a:endParaRPr/>
          </a:p>
        </p:txBody>
      </p:sp>
      <p:sp>
        <p:nvSpPr>
          <p:cNvPr id="208" name="object 208"/>
          <p:cNvSpPr/>
          <p:nvPr/>
        </p:nvSpPr>
        <p:spPr>
          <a:xfrm>
            <a:off x="1353649" y="3110915"/>
            <a:ext cx="98812" cy="104012"/>
          </a:xfrm>
          <a:prstGeom prst="rect">
            <a:avLst/>
          </a:prstGeom>
          <a:blipFill>
            <a:blip r:embed="rId3" cstate="print"/>
            <a:stretch>
              <a:fillRect/>
            </a:stretch>
          </a:blipFill>
        </p:spPr>
        <p:txBody>
          <a:bodyPr wrap="square" lIns="0" tIns="0" rIns="0" bIns="0" rtlCol="0"/>
          <a:lstStyle/>
          <a:p>
            <a:endParaRPr/>
          </a:p>
        </p:txBody>
      </p:sp>
      <p:sp>
        <p:nvSpPr>
          <p:cNvPr id="209" name="object 209"/>
          <p:cNvSpPr txBox="1"/>
          <p:nvPr/>
        </p:nvSpPr>
        <p:spPr>
          <a:xfrm>
            <a:off x="5722825" y="5514412"/>
            <a:ext cx="53340" cy="92710"/>
          </a:xfrm>
          <a:prstGeom prst="rect">
            <a:avLst/>
          </a:prstGeom>
        </p:spPr>
        <p:txBody>
          <a:bodyPr vert="horz" wrap="square" lIns="0" tIns="17145" rIns="0" bIns="0" rtlCol="0">
            <a:spAutoFit/>
          </a:bodyPr>
          <a:lstStyle/>
          <a:p>
            <a:pPr marL="12700">
              <a:lnSpc>
                <a:spcPct val="100000"/>
              </a:lnSpc>
              <a:spcBef>
                <a:spcPts val="135"/>
              </a:spcBef>
            </a:pPr>
            <a:r>
              <a:rPr sz="400" spc="15" dirty="0">
                <a:solidFill>
                  <a:srgbClr val="888888"/>
                </a:solidFill>
                <a:latin typeface="Times New Roman"/>
                <a:cs typeface="Times New Roman"/>
              </a:rPr>
              <a:t>7</a:t>
            </a:r>
            <a:endParaRPr sz="400">
              <a:latin typeface="Times New Roman"/>
              <a:cs typeface="Times New Roman"/>
            </a:endParaRPr>
          </a:p>
        </p:txBody>
      </p:sp>
      <p:sp>
        <p:nvSpPr>
          <p:cNvPr id="210" name="object 2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21</a:t>
            </a:fld>
            <a:endParaRPr spc="-6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22</a:t>
            </a:fld>
            <a:endParaRPr spc="-60" dirty="0"/>
          </a:p>
        </p:txBody>
      </p:sp>
      <p:sp>
        <p:nvSpPr>
          <p:cNvPr id="2" name="object 2"/>
          <p:cNvSpPr txBox="1"/>
          <p:nvPr/>
        </p:nvSpPr>
        <p:spPr>
          <a:xfrm>
            <a:off x="901700" y="886459"/>
            <a:ext cx="8101965" cy="2374265"/>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Backhaul Criteria</a:t>
            </a:r>
            <a:endParaRPr sz="2000">
              <a:latin typeface="Times New Roman"/>
              <a:cs typeface="Times New Roman"/>
            </a:endParaRPr>
          </a:p>
          <a:p>
            <a:pPr marL="12700" marR="5080">
              <a:lnSpc>
                <a:spcPct val="95800"/>
              </a:lnSpc>
              <a:spcBef>
                <a:spcPts val="55"/>
              </a:spcBef>
            </a:pPr>
            <a:r>
              <a:rPr sz="2000" spc="-5" dirty="0">
                <a:latin typeface="Times New Roman"/>
                <a:cs typeface="Times New Roman"/>
              </a:rPr>
              <a:t>The backhaul will be determined by: AVAILABILITY (is an IXP available  within a reasonable distance?); COST (is the backhaul available at a reasonable  cost?); TECHNOLOGY (is the backhaul technology – fiber, microwave,  satellite – feasible for the route available? or if satellite – is the latency  tolerable?); LICENSING (for microwave is the spectrum available?);  PERMITTING (are right of way or easement permits available for the fiber or  microwave route</a:t>
            </a:r>
            <a:r>
              <a:rPr sz="2000" dirty="0">
                <a:latin typeface="Times New Roman"/>
                <a:cs typeface="Times New Roman"/>
              </a:rPr>
              <a:t> </a:t>
            </a:r>
            <a:r>
              <a:rPr sz="2000" spc="-5" dirty="0">
                <a:latin typeface="Times New Roman"/>
                <a:cs typeface="Times New Roman"/>
              </a:rPr>
              <a:t>available?).</a:t>
            </a:r>
            <a:endParaRPr sz="20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886459"/>
            <a:ext cx="7263130" cy="329565"/>
          </a:xfrm>
          <a:prstGeom prst="rect">
            <a:avLst/>
          </a:prstGeom>
        </p:spPr>
        <p:txBody>
          <a:bodyPr vert="horz" wrap="square" lIns="0" tIns="11430" rIns="0" bIns="0" rtlCol="0">
            <a:spAutoFit/>
          </a:bodyPr>
          <a:lstStyle/>
          <a:p>
            <a:pPr marL="12700">
              <a:lnSpc>
                <a:spcPct val="100000"/>
              </a:lnSpc>
              <a:spcBef>
                <a:spcPts val="90"/>
              </a:spcBef>
            </a:pPr>
            <a:r>
              <a:rPr sz="2000" spc="-5" dirty="0">
                <a:latin typeface="Times New Roman"/>
                <a:cs typeface="Times New Roman"/>
              </a:rPr>
              <a:t>Backhaul spectrum availability is determined by licensing</a:t>
            </a:r>
            <a:r>
              <a:rPr sz="2000" spc="75" dirty="0">
                <a:latin typeface="Times New Roman"/>
                <a:cs typeface="Times New Roman"/>
              </a:rPr>
              <a:t> </a:t>
            </a:r>
            <a:r>
              <a:rPr sz="2000" spc="-5" dirty="0">
                <a:latin typeface="Times New Roman"/>
                <a:cs typeface="Times New Roman"/>
              </a:rPr>
              <a:t>regimes.</a:t>
            </a:r>
            <a:endParaRPr sz="2000">
              <a:latin typeface="Times New Roman"/>
              <a:cs typeface="Times New Roman"/>
            </a:endParaRPr>
          </a:p>
        </p:txBody>
      </p:sp>
      <p:sp>
        <p:nvSpPr>
          <p:cNvPr id="3" name="object 3"/>
          <p:cNvSpPr/>
          <p:nvPr/>
        </p:nvSpPr>
        <p:spPr>
          <a:xfrm>
            <a:off x="914400" y="1499616"/>
            <a:ext cx="7162798" cy="40280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17217" y="2320481"/>
            <a:ext cx="119081" cy="125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85822" y="2615945"/>
            <a:ext cx="119081" cy="1253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56558" y="1498550"/>
            <a:ext cx="1320800" cy="1320800"/>
          </a:xfrm>
          <a:custGeom>
            <a:avLst/>
            <a:gdLst/>
            <a:ahLst/>
            <a:cxnLst/>
            <a:rect l="l" t="t" r="r" b="b"/>
            <a:pathLst>
              <a:path w="1320800" h="1320800">
                <a:moveTo>
                  <a:pt x="1320641" y="0"/>
                </a:moveTo>
                <a:lnTo>
                  <a:pt x="0" y="0"/>
                </a:lnTo>
                <a:lnTo>
                  <a:pt x="1320641" y="1320641"/>
                </a:lnTo>
                <a:lnTo>
                  <a:pt x="1320641" y="0"/>
                </a:lnTo>
                <a:close/>
              </a:path>
            </a:pathLst>
          </a:custGeom>
          <a:solidFill>
            <a:srgbClr val="005785"/>
          </a:solidFill>
        </p:spPr>
        <p:txBody>
          <a:bodyPr wrap="square" lIns="0" tIns="0" rIns="0" bIns="0" rtlCol="0"/>
          <a:lstStyle/>
          <a:p>
            <a:endParaRPr/>
          </a:p>
        </p:txBody>
      </p:sp>
      <p:sp>
        <p:nvSpPr>
          <p:cNvPr id="7" name="object 7"/>
          <p:cNvSpPr/>
          <p:nvPr/>
        </p:nvSpPr>
        <p:spPr>
          <a:xfrm>
            <a:off x="7247210" y="1965921"/>
            <a:ext cx="829989" cy="82998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37976" y="1521828"/>
            <a:ext cx="905198" cy="45304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585822" y="3415495"/>
            <a:ext cx="119081" cy="12534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85822" y="4220413"/>
            <a:ext cx="119081" cy="12534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585822" y="4773724"/>
            <a:ext cx="119081" cy="12534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854442" y="2897981"/>
            <a:ext cx="104755" cy="10475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854442" y="3150469"/>
            <a:ext cx="104755" cy="10475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854442" y="3955389"/>
            <a:ext cx="104755" cy="10475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854442" y="5055760"/>
            <a:ext cx="104755" cy="104755"/>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1438910" y="1676858"/>
            <a:ext cx="5953125" cy="3514090"/>
          </a:xfrm>
          <a:prstGeom prst="rect">
            <a:avLst/>
          </a:prstGeom>
        </p:spPr>
        <p:txBody>
          <a:bodyPr vert="horz" wrap="square" lIns="0" tIns="17145" rIns="0" bIns="0" rtlCol="0">
            <a:spAutoFit/>
          </a:bodyPr>
          <a:lstStyle/>
          <a:p>
            <a:pPr marL="1067435">
              <a:lnSpc>
                <a:spcPct val="100000"/>
              </a:lnSpc>
              <a:spcBef>
                <a:spcPts val="135"/>
              </a:spcBef>
            </a:pPr>
            <a:r>
              <a:rPr sz="2550" b="1" spc="-290" dirty="0">
                <a:solidFill>
                  <a:srgbClr val="005785"/>
                </a:solidFill>
                <a:latin typeface="Arial"/>
                <a:cs typeface="Arial"/>
              </a:rPr>
              <a:t>SPECTRUM</a:t>
            </a:r>
            <a:r>
              <a:rPr sz="2550" b="1" spc="-425" dirty="0">
                <a:solidFill>
                  <a:srgbClr val="005785"/>
                </a:solidFill>
                <a:latin typeface="Arial"/>
                <a:cs typeface="Arial"/>
              </a:rPr>
              <a:t> </a:t>
            </a:r>
            <a:r>
              <a:rPr sz="2550" b="1" spc="-320" dirty="0">
                <a:solidFill>
                  <a:srgbClr val="005785"/>
                </a:solidFill>
                <a:latin typeface="Arial"/>
                <a:cs typeface="Arial"/>
              </a:rPr>
              <a:t>ACCESS</a:t>
            </a:r>
            <a:endParaRPr sz="2550">
              <a:latin typeface="Arial"/>
              <a:cs typeface="Arial"/>
            </a:endParaRPr>
          </a:p>
          <a:p>
            <a:pPr marL="12700">
              <a:lnSpc>
                <a:spcPct val="100000"/>
              </a:lnSpc>
              <a:spcBef>
                <a:spcPts val="1345"/>
              </a:spcBef>
            </a:pPr>
            <a:r>
              <a:rPr sz="1400" b="1" spc="-125" dirty="0">
                <a:solidFill>
                  <a:srgbClr val="414142"/>
                </a:solidFill>
                <a:latin typeface="Arial"/>
                <a:cs typeface="Arial"/>
              </a:rPr>
              <a:t>Licensed</a:t>
            </a:r>
            <a:r>
              <a:rPr sz="1400" b="1" spc="-295" dirty="0">
                <a:solidFill>
                  <a:srgbClr val="414142"/>
                </a:solidFill>
                <a:latin typeface="Arial"/>
                <a:cs typeface="Arial"/>
              </a:rPr>
              <a:t> </a:t>
            </a:r>
            <a:r>
              <a:rPr sz="1400" b="1" spc="-85" dirty="0">
                <a:solidFill>
                  <a:srgbClr val="414142"/>
                </a:solidFill>
                <a:latin typeface="Arial"/>
                <a:cs typeface="Arial"/>
              </a:rPr>
              <a:t>service,</a:t>
            </a:r>
            <a:r>
              <a:rPr sz="1400" b="1" spc="-210" dirty="0">
                <a:solidFill>
                  <a:srgbClr val="414142"/>
                </a:solidFill>
                <a:latin typeface="Arial"/>
                <a:cs typeface="Arial"/>
              </a:rPr>
              <a:t> </a:t>
            </a:r>
            <a:r>
              <a:rPr sz="1400" b="1" spc="-95" dirty="0">
                <a:solidFill>
                  <a:srgbClr val="414142"/>
                </a:solidFill>
                <a:latin typeface="Arial"/>
                <a:cs typeface="Arial"/>
              </a:rPr>
              <a:t>License-by-rule,</a:t>
            </a:r>
            <a:r>
              <a:rPr sz="1400" b="1" spc="-155" dirty="0">
                <a:solidFill>
                  <a:srgbClr val="414142"/>
                </a:solidFill>
                <a:latin typeface="Arial"/>
                <a:cs typeface="Arial"/>
              </a:rPr>
              <a:t> </a:t>
            </a:r>
            <a:r>
              <a:rPr sz="1400" b="1" spc="-105" dirty="0">
                <a:solidFill>
                  <a:srgbClr val="414142"/>
                </a:solidFill>
                <a:latin typeface="Arial"/>
                <a:cs typeface="Arial"/>
              </a:rPr>
              <a:t>Unlicensed</a:t>
            </a:r>
            <a:endParaRPr sz="1400">
              <a:latin typeface="Arial"/>
              <a:cs typeface="Arial"/>
            </a:endParaRPr>
          </a:p>
          <a:p>
            <a:pPr marL="280670">
              <a:lnSpc>
                <a:spcPct val="100000"/>
              </a:lnSpc>
              <a:spcBef>
                <a:spcPts val="675"/>
              </a:spcBef>
            </a:pPr>
            <a:r>
              <a:rPr sz="1400" spc="-50" dirty="0">
                <a:solidFill>
                  <a:srgbClr val="941C1F"/>
                </a:solidFill>
                <a:latin typeface="Arial"/>
                <a:cs typeface="Arial"/>
              </a:rPr>
              <a:t>Geographic </a:t>
            </a:r>
            <a:r>
              <a:rPr sz="1400" spc="-15" dirty="0">
                <a:solidFill>
                  <a:srgbClr val="941C1F"/>
                </a:solidFill>
                <a:latin typeface="Arial"/>
                <a:cs typeface="Arial"/>
              </a:rPr>
              <a:t>area</a:t>
            </a:r>
            <a:r>
              <a:rPr sz="1400" spc="-40" dirty="0">
                <a:solidFill>
                  <a:srgbClr val="941C1F"/>
                </a:solidFill>
                <a:latin typeface="Arial"/>
                <a:cs typeface="Arial"/>
              </a:rPr>
              <a:t> </a:t>
            </a:r>
            <a:r>
              <a:rPr sz="1400" spc="-85" dirty="0">
                <a:solidFill>
                  <a:srgbClr val="941C1F"/>
                </a:solidFill>
                <a:latin typeface="Arial"/>
                <a:cs typeface="Arial"/>
              </a:rPr>
              <a:t>licensing</a:t>
            </a:r>
            <a:endParaRPr sz="1400">
              <a:latin typeface="Arial"/>
              <a:cs typeface="Arial"/>
            </a:endParaRPr>
          </a:p>
          <a:p>
            <a:pPr marL="549910">
              <a:lnSpc>
                <a:spcPct val="100000"/>
              </a:lnSpc>
              <a:spcBef>
                <a:spcPts val="445"/>
              </a:spcBef>
            </a:pPr>
            <a:r>
              <a:rPr sz="1150" spc="-85" dirty="0">
                <a:solidFill>
                  <a:srgbClr val="005785"/>
                </a:solidFill>
                <a:latin typeface="Arial"/>
                <a:cs typeface="Arial"/>
              </a:rPr>
              <a:t>Exclusive</a:t>
            </a:r>
            <a:r>
              <a:rPr sz="1150" spc="-200" dirty="0">
                <a:solidFill>
                  <a:srgbClr val="005785"/>
                </a:solidFill>
                <a:latin typeface="Arial"/>
                <a:cs typeface="Arial"/>
              </a:rPr>
              <a:t> </a:t>
            </a:r>
            <a:r>
              <a:rPr sz="1150" spc="-80" dirty="0">
                <a:solidFill>
                  <a:srgbClr val="005785"/>
                </a:solidFill>
                <a:latin typeface="Arial"/>
                <a:cs typeface="Arial"/>
              </a:rPr>
              <a:t>assignment</a:t>
            </a:r>
            <a:r>
              <a:rPr sz="1150" spc="-190" dirty="0">
                <a:solidFill>
                  <a:srgbClr val="005785"/>
                </a:solidFill>
                <a:latin typeface="Arial"/>
                <a:cs typeface="Arial"/>
              </a:rPr>
              <a:t> </a:t>
            </a:r>
            <a:r>
              <a:rPr sz="1150" spc="10" dirty="0">
                <a:solidFill>
                  <a:srgbClr val="005785"/>
                </a:solidFill>
                <a:latin typeface="Arial"/>
                <a:cs typeface="Arial"/>
              </a:rPr>
              <a:t>of</a:t>
            </a:r>
            <a:r>
              <a:rPr sz="1150" spc="15" dirty="0">
                <a:solidFill>
                  <a:srgbClr val="005785"/>
                </a:solidFill>
                <a:latin typeface="Arial"/>
                <a:cs typeface="Arial"/>
              </a:rPr>
              <a:t> </a:t>
            </a:r>
            <a:r>
              <a:rPr sz="1150" spc="10" dirty="0">
                <a:solidFill>
                  <a:srgbClr val="005785"/>
                </a:solidFill>
                <a:latin typeface="Arial"/>
                <a:cs typeface="Arial"/>
              </a:rPr>
              <a:t>a</a:t>
            </a:r>
            <a:r>
              <a:rPr sz="1150" dirty="0">
                <a:solidFill>
                  <a:srgbClr val="005785"/>
                </a:solidFill>
                <a:latin typeface="Arial"/>
                <a:cs typeface="Arial"/>
              </a:rPr>
              <a:t> </a:t>
            </a:r>
            <a:r>
              <a:rPr sz="1150" spc="-35" dirty="0">
                <a:solidFill>
                  <a:srgbClr val="005785"/>
                </a:solidFill>
                <a:latin typeface="Arial"/>
                <a:cs typeface="Arial"/>
              </a:rPr>
              <a:t>block</a:t>
            </a:r>
            <a:r>
              <a:rPr sz="1150" spc="-100" dirty="0">
                <a:solidFill>
                  <a:srgbClr val="005785"/>
                </a:solidFill>
                <a:latin typeface="Arial"/>
                <a:cs typeface="Arial"/>
              </a:rPr>
              <a:t> </a:t>
            </a:r>
            <a:r>
              <a:rPr sz="1150" spc="10" dirty="0">
                <a:solidFill>
                  <a:srgbClr val="005785"/>
                </a:solidFill>
                <a:latin typeface="Arial"/>
                <a:cs typeface="Arial"/>
              </a:rPr>
              <a:t>of</a:t>
            </a:r>
            <a:r>
              <a:rPr sz="1150" spc="15" dirty="0">
                <a:solidFill>
                  <a:srgbClr val="005785"/>
                </a:solidFill>
                <a:latin typeface="Arial"/>
                <a:cs typeface="Arial"/>
              </a:rPr>
              <a:t> </a:t>
            </a:r>
            <a:r>
              <a:rPr sz="1150" spc="-75" dirty="0">
                <a:solidFill>
                  <a:srgbClr val="005785"/>
                </a:solidFill>
                <a:latin typeface="Arial"/>
                <a:cs typeface="Arial"/>
              </a:rPr>
              <a:t>spectrum</a:t>
            </a:r>
            <a:r>
              <a:rPr sz="1150" spc="-175" dirty="0">
                <a:solidFill>
                  <a:srgbClr val="005785"/>
                </a:solidFill>
                <a:latin typeface="Arial"/>
                <a:cs typeface="Arial"/>
              </a:rPr>
              <a:t> </a:t>
            </a:r>
            <a:r>
              <a:rPr sz="1150" spc="-35" dirty="0">
                <a:solidFill>
                  <a:srgbClr val="005785"/>
                </a:solidFill>
                <a:latin typeface="Arial"/>
                <a:cs typeface="Arial"/>
              </a:rPr>
              <a:t>over</a:t>
            </a:r>
            <a:r>
              <a:rPr sz="1150" spc="-110" dirty="0">
                <a:solidFill>
                  <a:srgbClr val="005785"/>
                </a:solidFill>
                <a:latin typeface="Arial"/>
                <a:cs typeface="Arial"/>
              </a:rPr>
              <a:t> </a:t>
            </a:r>
            <a:r>
              <a:rPr sz="1150" spc="10" dirty="0">
                <a:solidFill>
                  <a:srgbClr val="005785"/>
                </a:solidFill>
                <a:latin typeface="Arial"/>
                <a:cs typeface="Arial"/>
              </a:rPr>
              <a:t>a</a:t>
            </a:r>
            <a:r>
              <a:rPr sz="1150" dirty="0">
                <a:solidFill>
                  <a:srgbClr val="005785"/>
                </a:solidFill>
                <a:latin typeface="Arial"/>
                <a:cs typeface="Arial"/>
              </a:rPr>
              <a:t> </a:t>
            </a:r>
            <a:r>
              <a:rPr sz="1150" spc="-20" dirty="0">
                <a:solidFill>
                  <a:srgbClr val="005785"/>
                </a:solidFill>
                <a:latin typeface="Arial"/>
                <a:cs typeface="Arial"/>
              </a:rPr>
              <a:t>defined</a:t>
            </a:r>
            <a:r>
              <a:rPr sz="1150" spc="-55" dirty="0">
                <a:solidFill>
                  <a:srgbClr val="005785"/>
                </a:solidFill>
                <a:latin typeface="Arial"/>
                <a:cs typeface="Arial"/>
              </a:rPr>
              <a:t> </a:t>
            </a:r>
            <a:r>
              <a:rPr sz="1150" spc="-35" dirty="0">
                <a:solidFill>
                  <a:srgbClr val="005785"/>
                </a:solidFill>
                <a:latin typeface="Arial"/>
                <a:cs typeface="Arial"/>
              </a:rPr>
              <a:t>geographic</a:t>
            </a:r>
            <a:r>
              <a:rPr sz="1150" spc="-85" dirty="0">
                <a:solidFill>
                  <a:srgbClr val="005785"/>
                </a:solidFill>
                <a:latin typeface="Arial"/>
                <a:cs typeface="Arial"/>
              </a:rPr>
              <a:t> </a:t>
            </a:r>
            <a:r>
              <a:rPr sz="1150" spc="-20" dirty="0">
                <a:solidFill>
                  <a:srgbClr val="005785"/>
                </a:solidFill>
                <a:latin typeface="Arial"/>
                <a:cs typeface="Arial"/>
              </a:rPr>
              <a:t>area.</a:t>
            </a:r>
            <a:endParaRPr sz="1150">
              <a:latin typeface="Arial"/>
              <a:cs typeface="Arial"/>
            </a:endParaRPr>
          </a:p>
          <a:p>
            <a:pPr marL="549910">
              <a:lnSpc>
                <a:spcPct val="100000"/>
              </a:lnSpc>
              <a:spcBef>
                <a:spcPts val="625"/>
              </a:spcBef>
            </a:pPr>
            <a:r>
              <a:rPr sz="1150" spc="-25" dirty="0">
                <a:solidFill>
                  <a:srgbClr val="005785"/>
                </a:solidFill>
                <a:latin typeface="Arial"/>
                <a:cs typeface="Arial"/>
              </a:rPr>
              <a:t>Generally</a:t>
            </a:r>
            <a:r>
              <a:rPr sz="1150" spc="-70" dirty="0">
                <a:solidFill>
                  <a:srgbClr val="005785"/>
                </a:solidFill>
                <a:latin typeface="Arial"/>
                <a:cs typeface="Arial"/>
              </a:rPr>
              <a:t> </a:t>
            </a:r>
            <a:r>
              <a:rPr sz="1150" spc="-60" dirty="0">
                <a:solidFill>
                  <a:srgbClr val="005785"/>
                </a:solidFill>
                <a:latin typeface="Arial"/>
                <a:cs typeface="Arial"/>
              </a:rPr>
              <a:t>assigned</a:t>
            </a:r>
            <a:r>
              <a:rPr sz="1150" spc="-145" dirty="0">
                <a:solidFill>
                  <a:srgbClr val="005785"/>
                </a:solidFill>
                <a:latin typeface="Arial"/>
                <a:cs typeface="Arial"/>
              </a:rPr>
              <a:t> </a:t>
            </a:r>
            <a:r>
              <a:rPr sz="1150" spc="-5" dirty="0">
                <a:solidFill>
                  <a:srgbClr val="005785"/>
                </a:solidFill>
                <a:latin typeface="Arial"/>
                <a:cs typeface="Arial"/>
              </a:rPr>
              <a:t>by</a:t>
            </a:r>
            <a:r>
              <a:rPr sz="1150" spc="-60" dirty="0">
                <a:solidFill>
                  <a:srgbClr val="005785"/>
                </a:solidFill>
                <a:latin typeface="Arial"/>
                <a:cs typeface="Arial"/>
              </a:rPr>
              <a:t> </a:t>
            </a:r>
            <a:r>
              <a:rPr sz="1150" spc="-55" dirty="0">
                <a:solidFill>
                  <a:srgbClr val="005785"/>
                </a:solidFill>
                <a:latin typeface="Arial"/>
                <a:cs typeface="Arial"/>
              </a:rPr>
              <a:t>auction,</a:t>
            </a:r>
            <a:r>
              <a:rPr sz="1150" spc="-145" dirty="0">
                <a:solidFill>
                  <a:srgbClr val="005785"/>
                </a:solidFill>
                <a:latin typeface="Arial"/>
                <a:cs typeface="Arial"/>
              </a:rPr>
              <a:t> </a:t>
            </a:r>
            <a:r>
              <a:rPr sz="1150" spc="-25" dirty="0">
                <a:solidFill>
                  <a:srgbClr val="005785"/>
                </a:solidFill>
                <a:latin typeface="Arial"/>
                <a:cs typeface="Arial"/>
              </a:rPr>
              <a:t>but</a:t>
            </a:r>
            <a:r>
              <a:rPr sz="1150" spc="-95" dirty="0">
                <a:solidFill>
                  <a:srgbClr val="005785"/>
                </a:solidFill>
                <a:latin typeface="Arial"/>
                <a:cs typeface="Arial"/>
              </a:rPr>
              <a:t> </a:t>
            </a:r>
            <a:r>
              <a:rPr sz="1150" spc="-50" dirty="0">
                <a:solidFill>
                  <a:srgbClr val="005785"/>
                </a:solidFill>
                <a:latin typeface="Arial"/>
                <a:cs typeface="Arial"/>
              </a:rPr>
              <a:t>secondary</a:t>
            </a:r>
            <a:r>
              <a:rPr sz="1150" spc="-130" dirty="0">
                <a:solidFill>
                  <a:srgbClr val="005785"/>
                </a:solidFill>
                <a:latin typeface="Arial"/>
                <a:cs typeface="Arial"/>
              </a:rPr>
              <a:t> </a:t>
            </a:r>
            <a:r>
              <a:rPr sz="1150" spc="-40" dirty="0">
                <a:solidFill>
                  <a:srgbClr val="005785"/>
                </a:solidFill>
                <a:latin typeface="Arial"/>
                <a:cs typeface="Arial"/>
              </a:rPr>
              <a:t>market</a:t>
            </a:r>
            <a:r>
              <a:rPr sz="1150" spc="-114" dirty="0">
                <a:solidFill>
                  <a:srgbClr val="005785"/>
                </a:solidFill>
                <a:latin typeface="Arial"/>
                <a:cs typeface="Arial"/>
              </a:rPr>
              <a:t> </a:t>
            </a:r>
            <a:r>
              <a:rPr sz="1150" spc="-75" dirty="0">
                <a:solidFill>
                  <a:srgbClr val="005785"/>
                </a:solidFill>
                <a:latin typeface="Arial"/>
                <a:cs typeface="Arial"/>
              </a:rPr>
              <a:t>process</a:t>
            </a:r>
            <a:r>
              <a:rPr sz="1150" spc="-190" dirty="0">
                <a:solidFill>
                  <a:srgbClr val="005785"/>
                </a:solidFill>
                <a:latin typeface="Arial"/>
                <a:cs typeface="Arial"/>
              </a:rPr>
              <a:t> </a:t>
            </a:r>
            <a:r>
              <a:rPr sz="1150" spc="-45" dirty="0">
                <a:solidFill>
                  <a:srgbClr val="005785"/>
                </a:solidFill>
                <a:latin typeface="Arial"/>
                <a:cs typeface="Arial"/>
              </a:rPr>
              <a:t>is</a:t>
            </a:r>
            <a:r>
              <a:rPr sz="1150" spc="-200" dirty="0">
                <a:solidFill>
                  <a:srgbClr val="005785"/>
                </a:solidFill>
                <a:latin typeface="Arial"/>
                <a:cs typeface="Arial"/>
              </a:rPr>
              <a:t> </a:t>
            </a:r>
            <a:r>
              <a:rPr sz="1150" spc="-25" dirty="0">
                <a:solidFill>
                  <a:srgbClr val="005785"/>
                </a:solidFill>
                <a:latin typeface="Arial"/>
                <a:cs typeface="Arial"/>
              </a:rPr>
              <a:t>very</a:t>
            </a:r>
            <a:r>
              <a:rPr sz="1150" spc="-75" dirty="0">
                <a:solidFill>
                  <a:srgbClr val="005785"/>
                </a:solidFill>
                <a:latin typeface="Arial"/>
                <a:cs typeface="Arial"/>
              </a:rPr>
              <a:t> </a:t>
            </a:r>
            <a:r>
              <a:rPr sz="1150" spc="-15" dirty="0">
                <a:solidFill>
                  <a:srgbClr val="005785"/>
                </a:solidFill>
                <a:latin typeface="Arial"/>
                <a:cs typeface="Arial"/>
              </a:rPr>
              <a:t>flexible.</a:t>
            </a:r>
            <a:endParaRPr sz="1150">
              <a:latin typeface="Arial"/>
              <a:cs typeface="Arial"/>
            </a:endParaRPr>
          </a:p>
          <a:p>
            <a:pPr marL="280670" marR="66040">
              <a:lnSpc>
                <a:spcPct val="122500"/>
              </a:lnSpc>
              <a:spcBef>
                <a:spcPts val="219"/>
              </a:spcBef>
            </a:pPr>
            <a:r>
              <a:rPr sz="1400" spc="-50" dirty="0">
                <a:solidFill>
                  <a:srgbClr val="941C1F"/>
                </a:solidFill>
                <a:latin typeface="Arial"/>
                <a:cs typeface="Arial"/>
              </a:rPr>
              <a:t>Coordinated</a:t>
            </a:r>
            <a:r>
              <a:rPr sz="1400" spc="-100" dirty="0">
                <a:solidFill>
                  <a:srgbClr val="941C1F"/>
                </a:solidFill>
                <a:latin typeface="Arial"/>
                <a:cs typeface="Arial"/>
              </a:rPr>
              <a:t> </a:t>
            </a:r>
            <a:r>
              <a:rPr sz="1400" spc="-60" dirty="0">
                <a:solidFill>
                  <a:srgbClr val="941C1F"/>
                </a:solidFill>
                <a:latin typeface="Arial"/>
                <a:cs typeface="Arial"/>
              </a:rPr>
              <a:t>site</a:t>
            </a:r>
            <a:r>
              <a:rPr sz="1400" spc="-155" dirty="0">
                <a:solidFill>
                  <a:srgbClr val="941C1F"/>
                </a:solidFill>
                <a:latin typeface="Arial"/>
                <a:cs typeface="Arial"/>
              </a:rPr>
              <a:t> </a:t>
            </a:r>
            <a:r>
              <a:rPr sz="1400" spc="-55" dirty="0">
                <a:solidFill>
                  <a:srgbClr val="941C1F"/>
                </a:solidFill>
                <a:latin typeface="Arial"/>
                <a:cs typeface="Arial"/>
              </a:rPr>
              <a:t>based</a:t>
            </a:r>
            <a:r>
              <a:rPr sz="1400" spc="-125" dirty="0">
                <a:solidFill>
                  <a:srgbClr val="941C1F"/>
                </a:solidFill>
                <a:latin typeface="Arial"/>
                <a:cs typeface="Arial"/>
              </a:rPr>
              <a:t> </a:t>
            </a:r>
            <a:r>
              <a:rPr sz="1400" spc="-85" dirty="0">
                <a:solidFill>
                  <a:srgbClr val="941C1F"/>
                </a:solidFill>
                <a:latin typeface="Arial"/>
                <a:cs typeface="Arial"/>
              </a:rPr>
              <a:t>licensing</a:t>
            </a:r>
            <a:r>
              <a:rPr sz="1400" spc="-175" dirty="0">
                <a:solidFill>
                  <a:srgbClr val="941C1F"/>
                </a:solidFill>
                <a:latin typeface="Arial"/>
                <a:cs typeface="Arial"/>
              </a:rPr>
              <a:t> </a:t>
            </a:r>
            <a:r>
              <a:rPr sz="1400" spc="-20" dirty="0">
                <a:solidFill>
                  <a:srgbClr val="941C1F"/>
                </a:solidFill>
                <a:latin typeface="Arial"/>
                <a:cs typeface="Arial"/>
              </a:rPr>
              <a:t>(fixed</a:t>
            </a:r>
            <a:r>
              <a:rPr sz="1400" spc="-35" dirty="0">
                <a:solidFill>
                  <a:srgbClr val="941C1F"/>
                </a:solidFill>
                <a:latin typeface="Arial"/>
                <a:cs typeface="Arial"/>
              </a:rPr>
              <a:t> </a:t>
            </a:r>
            <a:r>
              <a:rPr sz="1400" spc="-65" dirty="0">
                <a:solidFill>
                  <a:srgbClr val="941C1F"/>
                </a:solidFill>
                <a:latin typeface="Arial"/>
                <a:cs typeface="Arial"/>
              </a:rPr>
              <a:t>backhaul</a:t>
            </a:r>
            <a:r>
              <a:rPr sz="1400" spc="-135" dirty="0">
                <a:solidFill>
                  <a:srgbClr val="941C1F"/>
                </a:solidFill>
                <a:latin typeface="Arial"/>
                <a:cs typeface="Arial"/>
              </a:rPr>
              <a:t> </a:t>
            </a:r>
            <a:r>
              <a:rPr sz="1400" spc="-35" dirty="0">
                <a:solidFill>
                  <a:srgbClr val="941C1F"/>
                </a:solidFill>
                <a:latin typeface="Arial"/>
                <a:cs typeface="Arial"/>
              </a:rPr>
              <a:t>(aka</a:t>
            </a:r>
            <a:r>
              <a:rPr sz="1400" spc="-85" dirty="0">
                <a:solidFill>
                  <a:srgbClr val="941C1F"/>
                </a:solidFill>
                <a:latin typeface="Arial"/>
                <a:cs typeface="Arial"/>
              </a:rPr>
              <a:t> microwave</a:t>
            </a:r>
            <a:r>
              <a:rPr sz="1400" spc="-195" dirty="0">
                <a:solidFill>
                  <a:srgbClr val="941C1F"/>
                </a:solidFill>
                <a:latin typeface="Arial"/>
                <a:cs typeface="Arial"/>
              </a:rPr>
              <a:t> </a:t>
            </a:r>
            <a:r>
              <a:rPr sz="1400" spc="-20" dirty="0">
                <a:solidFill>
                  <a:srgbClr val="941C1F"/>
                </a:solidFill>
                <a:latin typeface="Arial"/>
                <a:cs typeface="Arial"/>
              </a:rPr>
              <a:t>or</a:t>
            </a:r>
            <a:r>
              <a:rPr sz="1400" spc="-70" dirty="0">
                <a:solidFill>
                  <a:srgbClr val="941C1F"/>
                </a:solidFill>
                <a:latin typeface="Arial"/>
                <a:cs typeface="Arial"/>
              </a:rPr>
              <a:t> </a:t>
            </a:r>
            <a:r>
              <a:rPr sz="1400" spc="-85" dirty="0">
                <a:solidFill>
                  <a:srgbClr val="941C1F"/>
                </a:solidFill>
                <a:latin typeface="Arial"/>
                <a:cs typeface="Arial"/>
              </a:rPr>
              <a:t>links),</a:t>
            </a:r>
            <a:r>
              <a:rPr sz="1400" spc="-190" dirty="0">
                <a:solidFill>
                  <a:srgbClr val="941C1F"/>
                </a:solidFill>
                <a:latin typeface="Arial"/>
                <a:cs typeface="Arial"/>
              </a:rPr>
              <a:t> </a:t>
            </a:r>
            <a:r>
              <a:rPr sz="1400" spc="-155" dirty="0">
                <a:solidFill>
                  <a:srgbClr val="941C1F"/>
                </a:solidFill>
                <a:latin typeface="Arial"/>
                <a:cs typeface="Arial"/>
              </a:rPr>
              <a:t>some  </a:t>
            </a:r>
            <a:r>
              <a:rPr sz="1400" spc="-45" dirty="0">
                <a:solidFill>
                  <a:srgbClr val="941C1F"/>
                </a:solidFill>
                <a:latin typeface="Arial"/>
                <a:cs typeface="Arial"/>
              </a:rPr>
              <a:t>satellite </a:t>
            </a:r>
            <a:r>
              <a:rPr sz="1400" spc="-40" dirty="0">
                <a:solidFill>
                  <a:srgbClr val="941C1F"/>
                </a:solidFill>
                <a:latin typeface="Arial"/>
                <a:cs typeface="Arial"/>
              </a:rPr>
              <a:t>and </a:t>
            </a:r>
            <a:r>
              <a:rPr sz="1400" spc="-55" dirty="0">
                <a:solidFill>
                  <a:srgbClr val="941C1F"/>
                </a:solidFill>
                <a:latin typeface="Arial"/>
                <a:cs typeface="Arial"/>
              </a:rPr>
              <a:t>narrowband </a:t>
            </a:r>
            <a:r>
              <a:rPr sz="1400" spc="-35" dirty="0">
                <a:solidFill>
                  <a:srgbClr val="941C1F"/>
                </a:solidFill>
                <a:latin typeface="Arial"/>
                <a:cs typeface="Arial"/>
              </a:rPr>
              <a:t>land</a:t>
            </a:r>
            <a:r>
              <a:rPr sz="1400" spc="-105" dirty="0">
                <a:solidFill>
                  <a:srgbClr val="941C1F"/>
                </a:solidFill>
                <a:latin typeface="Arial"/>
                <a:cs typeface="Arial"/>
              </a:rPr>
              <a:t> </a:t>
            </a:r>
            <a:r>
              <a:rPr sz="1400" spc="-60" dirty="0">
                <a:solidFill>
                  <a:srgbClr val="941C1F"/>
                </a:solidFill>
                <a:latin typeface="Arial"/>
                <a:cs typeface="Arial"/>
              </a:rPr>
              <a:t>mobile)</a:t>
            </a:r>
            <a:endParaRPr sz="1400">
              <a:latin typeface="Arial"/>
              <a:cs typeface="Arial"/>
            </a:endParaRPr>
          </a:p>
          <a:p>
            <a:pPr marL="549910">
              <a:lnSpc>
                <a:spcPct val="100000"/>
              </a:lnSpc>
              <a:spcBef>
                <a:spcPts val="795"/>
              </a:spcBef>
            </a:pPr>
            <a:r>
              <a:rPr sz="1150" spc="-50" dirty="0">
                <a:solidFill>
                  <a:srgbClr val="005785"/>
                </a:solidFill>
                <a:latin typeface="Arial"/>
                <a:cs typeface="Arial"/>
              </a:rPr>
              <a:t>Can</a:t>
            </a:r>
            <a:r>
              <a:rPr sz="1150" spc="-185" dirty="0">
                <a:solidFill>
                  <a:srgbClr val="005785"/>
                </a:solidFill>
                <a:latin typeface="Arial"/>
                <a:cs typeface="Arial"/>
              </a:rPr>
              <a:t> </a:t>
            </a:r>
            <a:r>
              <a:rPr sz="1150" spc="-10" dirty="0">
                <a:solidFill>
                  <a:srgbClr val="005785"/>
                </a:solidFill>
                <a:latin typeface="Arial"/>
                <a:cs typeface="Arial"/>
              </a:rPr>
              <a:t>be</a:t>
            </a:r>
            <a:r>
              <a:rPr sz="1150" spc="-70" dirty="0">
                <a:solidFill>
                  <a:srgbClr val="005785"/>
                </a:solidFill>
                <a:latin typeface="Arial"/>
                <a:cs typeface="Arial"/>
              </a:rPr>
              <a:t> </a:t>
            </a:r>
            <a:r>
              <a:rPr sz="1150" spc="-50" dirty="0">
                <a:solidFill>
                  <a:srgbClr val="005785"/>
                </a:solidFill>
                <a:latin typeface="Arial"/>
                <a:cs typeface="Arial"/>
              </a:rPr>
              <a:t>shared</a:t>
            </a:r>
            <a:r>
              <a:rPr sz="1150" spc="-130" dirty="0">
                <a:solidFill>
                  <a:srgbClr val="005785"/>
                </a:solidFill>
                <a:latin typeface="Arial"/>
                <a:cs typeface="Arial"/>
              </a:rPr>
              <a:t> </a:t>
            </a:r>
            <a:r>
              <a:rPr sz="1150" spc="-10" dirty="0">
                <a:solidFill>
                  <a:srgbClr val="005785"/>
                </a:solidFill>
                <a:latin typeface="Arial"/>
                <a:cs typeface="Arial"/>
              </a:rPr>
              <a:t>or</a:t>
            </a:r>
            <a:r>
              <a:rPr sz="1150" spc="-65" dirty="0">
                <a:solidFill>
                  <a:srgbClr val="005785"/>
                </a:solidFill>
                <a:latin typeface="Arial"/>
                <a:cs typeface="Arial"/>
              </a:rPr>
              <a:t> </a:t>
            </a:r>
            <a:r>
              <a:rPr sz="1150" spc="-70" dirty="0">
                <a:solidFill>
                  <a:srgbClr val="005785"/>
                </a:solidFill>
                <a:latin typeface="Arial"/>
                <a:cs typeface="Arial"/>
              </a:rPr>
              <a:t>exclusive,</a:t>
            </a:r>
            <a:r>
              <a:rPr sz="1150" spc="-180" dirty="0">
                <a:solidFill>
                  <a:srgbClr val="005785"/>
                </a:solidFill>
                <a:latin typeface="Arial"/>
                <a:cs typeface="Arial"/>
              </a:rPr>
              <a:t> </a:t>
            </a:r>
            <a:r>
              <a:rPr sz="1150" spc="-25" dirty="0">
                <a:solidFill>
                  <a:srgbClr val="005785"/>
                </a:solidFill>
                <a:latin typeface="Arial"/>
                <a:cs typeface="Arial"/>
              </a:rPr>
              <a:t>but</a:t>
            </a:r>
            <a:r>
              <a:rPr sz="1150" spc="-100" dirty="0">
                <a:solidFill>
                  <a:srgbClr val="005785"/>
                </a:solidFill>
                <a:latin typeface="Arial"/>
                <a:cs typeface="Arial"/>
              </a:rPr>
              <a:t> </a:t>
            </a:r>
            <a:r>
              <a:rPr sz="1150" spc="-40" dirty="0">
                <a:solidFill>
                  <a:srgbClr val="005785"/>
                </a:solidFill>
                <a:latin typeface="Arial"/>
                <a:cs typeface="Arial"/>
              </a:rPr>
              <a:t>coordination</a:t>
            </a:r>
            <a:r>
              <a:rPr sz="1150" spc="-100" dirty="0">
                <a:solidFill>
                  <a:srgbClr val="005785"/>
                </a:solidFill>
                <a:latin typeface="Arial"/>
                <a:cs typeface="Arial"/>
              </a:rPr>
              <a:t> </a:t>
            </a:r>
            <a:r>
              <a:rPr sz="1150" spc="-65" dirty="0">
                <a:solidFill>
                  <a:srgbClr val="005785"/>
                </a:solidFill>
                <a:latin typeface="Arial"/>
                <a:cs typeface="Arial"/>
              </a:rPr>
              <a:t>used</a:t>
            </a:r>
            <a:r>
              <a:rPr sz="1150" spc="-195" dirty="0">
                <a:solidFill>
                  <a:srgbClr val="005785"/>
                </a:solidFill>
                <a:latin typeface="Arial"/>
                <a:cs typeface="Arial"/>
              </a:rPr>
              <a:t> </a:t>
            </a:r>
            <a:r>
              <a:rPr sz="1150" spc="-15" dirty="0">
                <a:solidFill>
                  <a:srgbClr val="005785"/>
                </a:solidFill>
                <a:latin typeface="Arial"/>
                <a:cs typeface="Arial"/>
              </a:rPr>
              <a:t>to</a:t>
            </a:r>
            <a:r>
              <a:rPr sz="1150" spc="-75" dirty="0">
                <a:solidFill>
                  <a:srgbClr val="005785"/>
                </a:solidFill>
                <a:latin typeface="Arial"/>
                <a:cs typeface="Arial"/>
              </a:rPr>
              <a:t> </a:t>
            </a:r>
            <a:r>
              <a:rPr sz="1150" spc="-40" dirty="0">
                <a:solidFill>
                  <a:srgbClr val="005785"/>
                </a:solidFill>
                <a:latin typeface="Arial"/>
                <a:cs typeface="Arial"/>
              </a:rPr>
              <a:t>prevent</a:t>
            </a:r>
            <a:r>
              <a:rPr sz="1150" spc="-145" dirty="0">
                <a:solidFill>
                  <a:srgbClr val="005785"/>
                </a:solidFill>
                <a:latin typeface="Arial"/>
                <a:cs typeface="Arial"/>
              </a:rPr>
              <a:t> </a:t>
            </a:r>
            <a:r>
              <a:rPr sz="1150" spc="-45" dirty="0">
                <a:solidFill>
                  <a:srgbClr val="005785"/>
                </a:solidFill>
                <a:latin typeface="Arial"/>
                <a:cs typeface="Arial"/>
              </a:rPr>
              <a:t>interference.</a:t>
            </a:r>
            <a:endParaRPr sz="1150">
              <a:latin typeface="Arial"/>
              <a:cs typeface="Arial"/>
            </a:endParaRPr>
          </a:p>
          <a:p>
            <a:pPr marL="280670" marR="5080">
              <a:lnSpc>
                <a:spcPts val="2060"/>
              </a:lnSpc>
              <a:spcBef>
                <a:spcPts val="125"/>
              </a:spcBef>
            </a:pPr>
            <a:r>
              <a:rPr sz="1400" spc="-100" dirty="0">
                <a:solidFill>
                  <a:srgbClr val="941C1F"/>
                </a:solidFill>
                <a:latin typeface="Arial"/>
                <a:cs typeface="Arial"/>
              </a:rPr>
              <a:t>License-by-Rule</a:t>
            </a:r>
            <a:r>
              <a:rPr sz="1400" spc="-220" dirty="0">
                <a:solidFill>
                  <a:srgbClr val="941C1F"/>
                </a:solidFill>
                <a:latin typeface="Arial"/>
                <a:cs typeface="Arial"/>
              </a:rPr>
              <a:t> </a:t>
            </a:r>
            <a:r>
              <a:rPr sz="1400" spc="5" dirty="0">
                <a:solidFill>
                  <a:srgbClr val="941C1F"/>
                </a:solidFill>
                <a:latin typeface="Arial"/>
                <a:cs typeface="Arial"/>
              </a:rPr>
              <a:t>–</a:t>
            </a:r>
            <a:r>
              <a:rPr sz="1400" spc="-160" dirty="0">
                <a:solidFill>
                  <a:srgbClr val="941C1F"/>
                </a:solidFill>
                <a:latin typeface="Arial"/>
                <a:cs typeface="Arial"/>
              </a:rPr>
              <a:t> </a:t>
            </a:r>
            <a:r>
              <a:rPr sz="1400" spc="-70" dirty="0">
                <a:solidFill>
                  <a:srgbClr val="941C1F"/>
                </a:solidFill>
                <a:latin typeface="Arial"/>
                <a:cs typeface="Arial"/>
              </a:rPr>
              <a:t>shared,</a:t>
            </a:r>
            <a:r>
              <a:rPr sz="1400" spc="-165" dirty="0">
                <a:solidFill>
                  <a:srgbClr val="941C1F"/>
                </a:solidFill>
                <a:latin typeface="Arial"/>
                <a:cs typeface="Arial"/>
              </a:rPr>
              <a:t> </a:t>
            </a:r>
            <a:r>
              <a:rPr sz="1400" spc="-40" dirty="0">
                <a:solidFill>
                  <a:srgbClr val="941C1F"/>
                </a:solidFill>
                <a:latin typeface="Arial"/>
                <a:cs typeface="Arial"/>
              </a:rPr>
              <a:t>but</a:t>
            </a:r>
            <a:r>
              <a:rPr sz="1400" spc="-125" dirty="0">
                <a:solidFill>
                  <a:srgbClr val="941C1F"/>
                </a:solidFill>
                <a:latin typeface="Arial"/>
                <a:cs typeface="Arial"/>
              </a:rPr>
              <a:t> </a:t>
            </a:r>
            <a:r>
              <a:rPr sz="1400" spc="-50" dirty="0">
                <a:solidFill>
                  <a:srgbClr val="941C1F"/>
                </a:solidFill>
                <a:latin typeface="Arial"/>
                <a:cs typeface="Arial"/>
              </a:rPr>
              <a:t>with</a:t>
            </a:r>
            <a:r>
              <a:rPr sz="1400" spc="-135" dirty="0">
                <a:solidFill>
                  <a:srgbClr val="941C1F"/>
                </a:solidFill>
                <a:latin typeface="Arial"/>
                <a:cs typeface="Arial"/>
              </a:rPr>
              <a:t> </a:t>
            </a:r>
            <a:r>
              <a:rPr sz="1400" spc="-95" dirty="0">
                <a:solidFill>
                  <a:srgbClr val="941C1F"/>
                </a:solidFill>
                <a:latin typeface="Arial"/>
                <a:cs typeface="Arial"/>
              </a:rPr>
              <a:t>somestatus:</a:t>
            </a:r>
            <a:r>
              <a:rPr sz="1400" spc="-215" dirty="0">
                <a:solidFill>
                  <a:srgbClr val="941C1F"/>
                </a:solidFill>
                <a:latin typeface="Arial"/>
                <a:cs typeface="Arial"/>
              </a:rPr>
              <a:t> </a:t>
            </a:r>
            <a:r>
              <a:rPr sz="1400" spc="-80" dirty="0">
                <a:solidFill>
                  <a:srgbClr val="941C1F"/>
                </a:solidFill>
                <a:latin typeface="Arial"/>
                <a:cs typeface="Arial"/>
              </a:rPr>
              <a:t>Citizens</a:t>
            </a:r>
            <a:r>
              <a:rPr sz="1400" spc="-190" dirty="0">
                <a:solidFill>
                  <a:srgbClr val="941C1F"/>
                </a:solidFill>
                <a:latin typeface="Arial"/>
                <a:cs typeface="Arial"/>
              </a:rPr>
              <a:t> </a:t>
            </a:r>
            <a:r>
              <a:rPr sz="1400" spc="-50" dirty="0">
                <a:solidFill>
                  <a:srgbClr val="941C1F"/>
                </a:solidFill>
                <a:latin typeface="Arial"/>
                <a:cs typeface="Arial"/>
              </a:rPr>
              <a:t>Broadband</a:t>
            </a:r>
            <a:r>
              <a:rPr sz="1400" spc="-120" dirty="0">
                <a:solidFill>
                  <a:srgbClr val="941C1F"/>
                </a:solidFill>
                <a:latin typeface="Arial"/>
                <a:cs typeface="Arial"/>
              </a:rPr>
              <a:t> </a:t>
            </a:r>
            <a:r>
              <a:rPr sz="1400" spc="-75" dirty="0">
                <a:solidFill>
                  <a:srgbClr val="941C1F"/>
                </a:solidFill>
                <a:latin typeface="Arial"/>
                <a:cs typeface="Arial"/>
              </a:rPr>
              <a:t>Radio</a:t>
            </a:r>
            <a:r>
              <a:rPr sz="1400" spc="-195" dirty="0">
                <a:solidFill>
                  <a:srgbClr val="941C1F"/>
                </a:solidFill>
                <a:latin typeface="Arial"/>
                <a:cs typeface="Arial"/>
              </a:rPr>
              <a:t> </a:t>
            </a:r>
            <a:r>
              <a:rPr sz="1400" spc="-85" dirty="0">
                <a:solidFill>
                  <a:srgbClr val="941C1F"/>
                </a:solidFill>
                <a:latin typeface="Arial"/>
                <a:cs typeface="Arial"/>
              </a:rPr>
              <a:t>Service  </a:t>
            </a:r>
            <a:r>
              <a:rPr sz="1400" spc="-40" dirty="0">
                <a:solidFill>
                  <a:srgbClr val="941C1F"/>
                </a:solidFill>
                <a:latin typeface="Arial"/>
                <a:cs typeface="Arial"/>
              </a:rPr>
              <a:t>and </a:t>
            </a:r>
            <a:r>
              <a:rPr sz="1400" spc="-60" dirty="0">
                <a:solidFill>
                  <a:srgbClr val="941C1F"/>
                </a:solidFill>
                <a:latin typeface="Arial"/>
                <a:cs typeface="Arial"/>
              </a:rPr>
              <a:t>Part </a:t>
            </a:r>
            <a:r>
              <a:rPr sz="1400" spc="-5" dirty="0">
                <a:solidFill>
                  <a:srgbClr val="941C1F"/>
                </a:solidFill>
                <a:latin typeface="Arial"/>
                <a:cs typeface="Arial"/>
              </a:rPr>
              <a:t>95</a:t>
            </a:r>
            <a:r>
              <a:rPr sz="1400" spc="-220" dirty="0">
                <a:solidFill>
                  <a:srgbClr val="941C1F"/>
                </a:solidFill>
                <a:latin typeface="Arial"/>
                <a:cs typeface="Arial"/>
              </a:rPr>
              <a:t> </a:t>
            </a:r>
            <a:r>
              <a:rPr sz="1400" spc="-80" dirty="0">
                <a:solidFill>
                  <a:srgbClr val="941C1F"/>
                </a:solidFill>
                <a:latin typeface="Arial"/>
                <a:cs typeface="Arial"/>
              </a:rPr>
              <a:t>(CB,FRS,Medradio)</a:t>
            </a:r>
            <a:endParaRPr sz="1400">
              <a:latin typeface="Arial"/>
              <a:cs typeface="Arial"/>
            </a:endParaRPr>
          </a:p>
          <a:p>
            <a:pPr marL="280670">
              <a:lnSpc>
                <a:spcPct val="100000"/>
              </a:lnSpc>
              <a:spcBef>
                <a:spcPts val="710"/>
              </a:spcBef>
            </a:pPr>
            <a:r>
              <a:rPr sz="1400" spc="-95" dirty="0">
                <a:solidFill>
                  <a:srgbClr val="941C1F"/>
                </a:solidFill>
                <a:latin typeface="Arial"/>
                <a:cs typeface="Arial"/>
              </a:rPr>
              <a:t>Unlicensed</a:t>
            </a:r>
            <a:r>
              <a:rPr sz="1400" spc="-220" dirty="0">
                <a:solidFill>
                  <a:srgbClr val="941C1F"/>
                </a:solidFill>
                <a:latin typeface="Arial"/>
                <a:cs typeface="Arial"/>
              </a:rPr>
              <a:t> </a:t>
            </a:r>
            <a:r>
              <a:rPr sz="1400" spc="5" dirty="0">
                <a:solidFill>
                  <a:srgbClr val="941C1F"/>
                </a:solidFill>
                <a:latin typeface="Arial"/>
                <a:cs typeface="Arial"/>
              </a:rPr>
              <a:t>–</a:t>
            </a:r>
            <a:r>
              <a:rPr sz="1400" spc="-160" dirty="0">
                <a:solidFill>
                  <a:srgbClr val="941C1F"/>
                </a:solidFill>
                <a:latin typeface="Arial"/>
                <a:cs typeface="Arial"/>
              </a:rPr>
              <a:t> </a:t>
            </a:r>
            <a:r>
              <a:rPr sz="1400" spc="-80" dirty="0">
                <a:solidFill>
                  <a:srgbClr val="941C1F"/>
                </a:solidFill>
                <a:latin typeface="Arial"/>
                <a:cs typeface="Arial"/>
              </a:rPr>
              <a:t>UNII,</a:t>
            </a:r>
            <a:r>
              <a:rPr sz="1400" spc="-215" dirty="0">
                <a:solidFill>
                  <a:srgbClr val="941C1F"/>
                </a:solidFill>
                <a:latin typeface="Arial"/>
                <a:cs typeface="Arial"/>
              </a:rPr>
              <a:t> </a:t>
            </a:r>
            <a:r>
              <a:rPr sz="1400" spc="-45" dirty="0">
                <a:solidFill>
                  <a:srgbClr val="941C1F"/>
                </a:solidFill>
                <a:latin typeface="Arial"/>
                <a:cs typeface="Arial"/>
              </a:rPr>
              <a:t>WiFi</a:t>
            </a:r>
            <a:endParaRPr sz="1400">
              <a:latin typeface="Arial"/>
              <a:cs typeface="Arial"/>
            </a:endParaRPr>
          </a:p>
          <a:p>
            <a:pPr marL="549910">
              <a:lnSpc>
                <a:spcPct val="100000"/>
              </a:lnSpc>
              <a:spcBef>
                <a:spcPts val="630"/>
              </a:spcBef>
            </a:pPr>
            <a:r>
              <a:rPr sz="1150" spc="-55" dirty="0">
                <a:solidFill>
                  <a:srgbClr val="005785"/>
                </a:solidFill>
                <a:latin typeface="Arial"/>
                <a:cs typeface="Arial"/>
              </a:rPr>
              <a:t>Free</a:t>
            </a:r>
            <a:r>
              <a:rPr sz="1150" spc="-175" dirty="0">
                <a:solidFill>
                  <a:srgbClr val="005785"/>
                </a:solidFill>
                <a:latin typeface="Arial"/>
                <a:cs typeface="Arial"/>
              </a:rPr>
              <a:t> </a:t>
            </a:r>
            <a:r>
              <a:rPr sz="1150" spc="-95" dirty="0">
                <a:solidFill>
                  <a:srgbClr val="005785"/>
                </a:solidFill>
                <a:latin typeface="Arial"/>
                <a:cs typeface="Arial"/>
              </a:rPr>
              <a:t>access,</a:t>
            </a:r>
            <a:r>
              <a:rPr sz="1150" spc="-240" dirty="0">
                <a:solidFill>
                  <a:srgbClr val="005785"/>
                </a:solidFill>
                <a:latin typeface="Arial"/>
                <a:cs typeface="Arial"/>
              </a:rPr>
              <a:t> </a:t>
            </a:r>
            <a:r>
              <a:rPr sz="1150" spc="-5" dirty="0">
                <a:solidFill>
                  <a:srgbClr val="005785"/>
                </a:solidFill>
                <a:latin typeface="Arial"/>
                <a:cs typeface="Arial"/>
              </a:rPr>
              <a:t>flexible</a:t>
            </a:r>
            <a:r>
              <a:rPr sz="1150" spc="-30" dirty="0">
                <a:solidFill>
                  <a:srgbClr val="005785"/>
                </a:solidFill>
                <a:latin typeface="Arial"/>
                <a:cs typeface="Arial"/>
              </a:rPr>
              <a:t> </a:t>
            </a:r>
            <a:r>
              <a:rPr sz="1150" spc="-60" dirty="0">
                <a:solidFill>
                  <a:srgbClr val="005785"/>
                </a:solidFill>
                <a:latin typeface="Arial"/>
                <a:cs typeface="Arial"/>
              </a:rPr>
              <a:t>rules,</a:t>
            </a:r>
            <a:r>
              <a:rPr sz="1150" spc="-160" dirty="0">
                <a:solidFill>
                  <a:srgbClr val="005785"/>
                </a:solidFill>
                <a:latin typeface="Arial"/>
                <a:cs typeface="Arial"/>
              </a:rPr>
              <a:t> </a:t>
            </a:r>
            <a:r>
              <a:rPr sz="1150" spc="-30" dirty="0">
                <a:solidFill>
                  <a:srgbClr val="005785"/>
                </a:solidFill>
                <a:latin typeface="Arial"/>
                <a:cs typeface="Arial"/>
              </a:rPr>
              <a:t>low</a:t>
            </a:r>
            <a:r>
              <a:rPr sz="1150" spc="-105" dirty="0">
                <a:solidFill>
                  <a:srgbClr val="005785"/>
                </a:solidFill>
                <a:latin typeface="Arial"/>
                <a:cs typeface="Arial"/>
              </a:rPr>
              <a:t> </a:t>
            </a:r>
            <a:r>
              <a:rPr sz="1150" spc="-60" dirty="0">
                <a:solidFill>
                  <a:srgbClr val="005785"/>
                </a:solidFill>
                <a:latin typeface="Arial"/>
                <a:cs typeface="Arial"/>
              </a:rPr>
              <a:t>power,</a:t>
            </a:r>
            <a:r>
              <a:rPr sz="1150" spc="-135" dirty="0">
                <a:solidFill>
                  <a:srgbClr val="005785"/>
                </a:solidFill>
                <a:latin typeface="Arial"/>
                <a:cs typeface="Arial"/>
              </a:rPr>
              <a:t> </a:t>
            </a:r>
            <a:r>
              <a:rPr sz="1150" spc="-25" dirty="0">
                <a:solidFill>
                  <a:srgbClr val="005785"/>
                </a:solidFill>
                <a:latin typeface="Arial"/>
                <a:cs typeface="Arial"/>
              </a:rPr>
              <a:t>but</a:t>
            </a:r>
            <a:r>
              <a:rPr sz="1150" spc="-100" dirty="0">
                <a:solidFill>
                  <a:srgbClr val="005785"/>
                </a:solidFill>
                <a:latin typeface="Arial"/>
                <a:cs typeface="Arial"/>
              </a:rPr>
              <a:t> </a:t>
            </a:r>
            <a:r>
              <a:rPr sz="1150" spc="-40" dirty="0">
                <a:solidFill>
                  <a:srgbClr val="005785"/>
                </a:solidFill>
                <a:latin typeface="Arial"/>
                <a:cs typeface="Arial"/>
              </a:rPr>
              <a:t>no</a:t>
            </a:r>
            <a:r>
              <a:rPr sz="1150" spc="-204" dirty="0">
                <a:solidFill>
                  <a:srgbClr val="005785"/>
                </a:solidFill>
                <a:latin typeface="Arial"/>
                <a:cs typeface="Arial"/>
              </a:rPr>
              <a:t> </a:t>
            </a:r>
            <a:r>
              <a:rPr sz="1150" spc="-40" dirty="0">
                <a:solidFill>
                  <a:srgbClr val="005785"/>
                </a:solidFill>
                <a:latin typeface="Arial"/>
                <a:cs typeface="Arial"/>
              </a:rPr>
              <a:t>protection</a:t>
            </a:r>
            <a:r>
              <a:rPr sz="1150" spc="-105" dirty="0">
                <a:solidFill>
                  <a:srgbClr val="005785"/>
                </a:solidFill>
                <a:latin typeface="Arial"/>
                <a:cs typeface="Arial"/>
              </a:rPr>
              <a:t> </a:t>
            </a:r>
            <a:r>
              <a:rPr sz="1150" spc="-25" dirty="0">
                <a:solidFill>
                  <a:srgbClr val="005785"/>
                </a:solidFill>
                <a:latin typeface="Arial"/>
                <a:cs typeface="Arial"/>
              </a:rPr>
              <a:t>orrights</a:t>
            </a:r>
            <a:endParaRPr sz="115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23</a:t>
            </a:fld>
            <a:endParaRPr spc="-6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255" rIns="0" bIns="0" rtlCol="0">
            <a:spAutoFit/>
          </a:bodyPr>
          <a:lstStyle/>
          <a:p>
            <a:pPr marL="12700" marR="5080">
              <a:lnSpc>
                <a:spcPct val="101000"/>
              </a:lnSpc>
              <a:spcBef>
                <a:spcPts val="65"/>
              </a:spcBef>
            </a:pPr>
            <a:r>
              <a:rPr sz="2000" spc="-165" dirty="0"/>
              <a:t>Spectrum </a:t>
            </a:r>
            <a:r>
              <a:rPr sz="2000" spc="-150" dirty="0"/>
              <a:t>considerations </a:t>
            </a:r>
            <a:r>
              <a:rPr sz="2000" spc="-70" dirty="0"/>
              <a:t>will </a:t>
            </a:r>
            <a:r>
              <a:rPr sz="2000" spc="-100" dirty="0"/>
              <a:t>determine </a:t>
            </a:r>
            <a:r>
              <a:rPr sz="2000" spc="-80" dirty="0"/>
              <a:t>the </a:t>
            </a:r>
            <a:r>
              <a:rPr sz="2000" spc="-105" dirty="0"/>
              <a:t>feasibility </a:t>
            </a:r>
            <a:r>
              <a:rPr sz="2000" spc="-95" dirty="0"/>
              <a:t>of </a:t>
            </a:r>
            <a:r>
              <a:rPr sz="2000" spc="-80" dirty="0"/>
              <a:t>the </a:t>
            </a:r>
            <a:r>
              <a:rPr sz="2000" spc="-160" dirty="0"/>
              <a:t>proposed  </a:t>
            </a:r>
            <a:r>
              <a:rPr sz="2000" spc="-140" dirty="0"/>
              <a:t>backhaul.</a:t>
            </a:r>
            <a:endParaRPr sz="2000"/>
          </a:p>
        </p:txBody>
      </p:sp>
      <p:sp>
        <p:nvSpPr>
          <p:cNvPr id="3" name="object 3"/>
          <p:cNvSpPr/>
          <p:nvPr/>
        </p:nvSpPr>
        <p:spPr>
          <a:xfrm>
            <a:off x="914400" y="1844575"/>
            <a:ext cx="7552053" cy="424802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50328" y="2979272"/>
            <a:ext cx="125552" cy="1321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50328" y="3329498"/>
            <a:ext cx="125552" cy="1321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50328" y="3680668"/>
            <a:ext cx="125552" cy="13216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50328" y="4030896"/>
            <a:ext cx="125552" cy="13216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50328" y="4381122"/>
            <a:ext cx="125552" cy="13216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450328" y="4732292"/>
            <a:ext cx="125552" cy="1321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074044" y="1844575"/>
            <a:ext cx="1392555" cy="1392555"/>
          </a:xfrm>
          <a:custGeom>
            <a:avLst/>
            <a:gdLst/>
            <a:ahLst/>
            <a:cxnLst/>
            <a:rect l="l" t="t" r="r" b="b"/>
            <a:pathLst>
              <a:path w="1392554" h="1392555">
                <a:moveTo>
                  <a:pt x="1392410" y="0"/>
                </a:moveTo>
                <a:lnTo>
                  <a:pt x="0" y="0"/>
                </a:lnTo>
                <a:lnTo>
                  <a:pt x="1392410" y="1392410"/>
                </a:lnTo>
                <a:lnTo>
                  <a:pt x="1392410" y="0"/>
                </a:lnTo>
                <a:close/>
              </a:path>
            </a:pathLst>
          </a:custGeom>
          <a:solidFill>
            <a:srgbClr val="005785"/>
          </a:solidFill>
        </p:spPr>
        <p:txBody>
          <a:bodyPr wrap="square" lIns="0" tIns="0" rIns="0" bIns="0" rtlCol="0"/>
          <a:lstStyle/>
          <a:p>
            <a:endParaRPr/>
          </a:p>
        </p:txBody>
      </p:sp>
      <p:sp>
        <p:nvSpPr>
          <p:cNvPr id="11" name="object 11"/>
          <p:cNvSpPr/>
          <p:nvPr/>
        </p:nvSpPr>
        <p:spPr>
          <a:xfrm>
            <a:off x="7591359" y="2337346"/>
            <a:ext cx="875094" cy="87509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476190" y="1869119"/>
            <a:ext cx="954390" cy="477666"/>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1647889" y="2252273"/>
            <a:ext cx="6045835" cy="2658110"/>
          </a:xfrm>
          <a:prstGeom prst="rect">
            <a:avLst/>
          </a:prstGeom>
        </p:spPr>
        <p:txBody>
          <a:bodyPr vert="horz" wrap="square" lIns="0" tIns="15875" rIns="0" bIns="0" rtlCol="0">
            <a:spAutoFit/>
          </a:bodyPr>
          <a:lstStyle/>
          <a:p>
            <a:pPr marL="29845">
              <a:lnSpc>
                <a:spcPct val="100000"/>
              </a:lnSpc>
              <a:spcBef>
                <a:spcPts val="125"/>
              </a:spcBef>
            </a:pPr>
            <a:r>
              <a:rPr sz="2700" b="1" spc="-315" dirty="0">
                <a:solidFill>
                  <a:srgbClr val="005785"/>
                </a:solidFill>
                <a:latin typeface="Arial"/>
                <a:cs typeface="Arial"/>
              </a:rPr>
              <a:t>SPECTRUM</a:t>
            </a:r>
            <a:r>
              <a:rPr sz="2700" b="1" spc="-459" dirty="0">
                <a:solidFill>
                  <a:srgbClr val="005785"/>
                </a:solidFill>
                <a:latin typeface="Arial"/>
                <a:cs typeface="Arial"/>
              </a:rPr>
              <a:t> </a:t>
            </a:r>
            <a:r>
              <a:rPr sz="2700" b="1" spc="-250" dirty="0">
                <a:solidFill>
                  <a:srgbClr val="005785"/>
                </a:solidFill>
                <a:latin typeface="Arial"/>
                <a:cs typeface="Arial"/>
              </a:rPr>
              <a:t>CONSIDERATIONS</a:t>
            </a:r>
            <a:endParaRPr sz="2700">
              <a:latin typeface="Arial"/>
              <a:cs typeface="Arial"/>
            </a:endParaRPr>
          </a:p>
          <a:p>
            <a:pPr marL="12700" marR="231140">
              <a:lnSpc>
                <a:spcPct val="160200"/>
              </a:lnSpc>
              <a:spcBef>
                <a:spcPts val="425"/>
              </a:spcBef>
            </a:pPr>
            <a:r>
              <a:rPr sz="1450" spc="-75" dirty="0">
                <a:solidFill>
                  <a:srgbClr val="414142"/>
                </a:solidFill>
                <a:latin typeface="Arial"/>
                <a:cs typeface="Arial"/>
              </a:rPr>
              <a:t>Lower</a:t>
            </a:r>
            <a:r>
              <a:rPr sz="1450" spc="-229" dirty="0">
                <a:solidFill>
                  <a:srgbClr val="414142"/>
                </a:solidFill>
                <a:latin typeface="Arial"/>
                <a:cs typeface="Arial"/>
              </a:rPr>
              <a:t> </a:t>
            </a:r>
            <a:r>
              <a:rPr sz="1450" spc="-65" dirty="0">
                <a:solidFill>
                  <a:srgbClr val="414142"/>
                </a:solidFill>
                <a:latin typeface="Arial"/>
                <a:cs typeface="Arial"/>
              </a:rPr>
              <a:t>frequencies</a:t>
            </a:r>
            <a:r>
              <a:rPr sz="1450" spc="-155" dirty="0">
                <a:solidFill>
                  <a:srgbClr val="414142"/>
                </a:solidFill>
                <a:latin typeface="Arial"/>
                <a:cs typeface="Arial"/>
              </a:rPr>
              <a:t> </a:t>
            </a:r>
            <a:r>
              <a:rPr sz="1450" spc="-25" dirty="0">
                <a:solidFill>
                  <a:srgbClr val="414142"/>
                </a:solidFill>
                <a:latin typeface="Arial"/>
                <a:cs typeface="Arial"/>
              </a:rPr>
              <a:t>travel</a:t>
            </a:r>
            <a:r>
              <a:rPr sz="1450" spc="-60" dirty="0">
                <a:solidFill>
                  <a:srgbClr val="414142"/>
                </a:solidFill>
                <a:latin typeface="Arial"/>
                <a:cs typeface="Arial"/>
              </a:rPr>
              <a:t> </a:t>
            </a:r>
            <a:r>
              <a:rPr sz="1450" spc="-30" dirty="0">
                <a:solidFill>
                  <a:srgbClr val="414142"/>
                </a:solidFill>
                <a:latin typeface="Arial"/>
                <a:cs typeface="Arial"/>
              </a:rPr>
              <a:t>farther,</a:t>
            </a:r>
            <a:r>
              <a:rPr sz="1450" spc="-85" dirty="0">
                <a:solidFill>
                  <a:srgbClr val="414142"/>
                </a:solidFill>
                <a:latin typeface="Arial"/>
                <a:cs typeface="Arial"/>
              </a:rPr>
              <a:t> </a:t>
            </a:r>
            <a:r>
              <a:rPr sz="1450" spc="-30" dirty="0">
                <a:solidFill>
                  <a:srgbClr val="414142"/>
                </a:solidFill>
                <a:latin typeface="Arial"/>
                <a:cs typeface="Arial"/>
              </a:rPr>
              <a:t>but</a:t>
            </a:r>
            <a:r>
              <a:rPr sz="1450" spc="-120" dirty="0">
                <a:solidFill>
                  <a:srgbClr val="414142"/>
                </a:solidFill>
                <a:latin typeface="Arial"/>
                <a:cs typeface="Arial"/>
              </a:rPr>
              <a:t> </a:t>
            </a:r>
            <a:r>
              <a:rPr sz="1450" spc="-50" dirty="0">
                <a:solidFill>
                  <a:srgbClr val="414142"/>
                </a:solidFill>
                <a:latin typeface="Arial"/>
                <a:cs typeface="Arial"/>
              </a:rPr>
              <a:t>higher</a:t>
            </a:r>
            <a:r>
              <a:rPr sz="1450" spc="-140" dirty="0">
                <a:solidFill>
                  <a:srgbClr val="414142"/>
                </a:solidFill>
                <a:latin typeface="Arial"/>
                <a:cs typeface="Arial"/>
              </a:rPr>
              <a:t> </a:t>
            </a:r>
            <a:r>
              <a:rPr sz="1450" spc="-65" dirty="0">
                <a:solidFill>
                  <a:srgbClr val="414142"/>
                </a:solidFill>
                <a:latin typeface="Arial"/>
                <a:cs typeface="Arial"/>
              </a:rPr>
              <a:t>frequencies</a:t>
            </a:r>
            <a:r>
              <a:rPr sz="1450" spc="-160" dirty="0">
                <a:solidFill>
                  <a:srgbClr val="414142"/>
                </a:solidFill>
                <a:latin typeface="Arial"/>
                <a:cs typeface="Arial"/>
              </a:rPr>
              <a:t> </a:t>
            </a:r>
            <a:r>
              <a:rPr sz="1450" spc="-60" dirty="0">
                <a:solidFill>
                  <a:srgbClr val="414142"/>
                </a:solidFill>
                <a:latin typeface="Arial"/>
                <a:cs typeface="Arial"/>
              </a:rPr>
              <a:t>have</a:t>
            </a:r>
            <a:r>
              <a:rPr sz="1450" spc="-180" dirty="0">
                <a:solidFill>
                  <a:srgbClr val="414142"/>
                </a:solidFill>
                <a:latin typeface="Arial"/>
                <a:cs typeface="Arial"/>
              </a:rPr>
              <a:t> </a:t>
            </a:r>
            <a:r>
              <a:rPr sz="1450" spc="-60" dirty="0">
                <a:solidFill>
                  <a:srgbClr val="414142"/>
                </a:solidFill>
                <a:latin typeface="Arial"/>
                <a:cs typeface="Arial"/>
              </a:rPr>
              <a:t>more</a:t>
            </a:r>
            <a:r>
              <a:rPr sz="1450" spc="-200" dirty="0">
                <a:solidFill>
                  <a:srgbClr val="414142"/>
                </a:solidFill>
                <a:latin typeface="Arial"/>
                <a:cs typeface="Arial"/>
              </a:rPr>
              <a:t> </a:t>
            </a:r>
            <a:r>
              <a:rPr sz="1450" spc="-50" dirty="0">
                <a:solidFill>
                  <a:srgbClr val="414142"/>
                </a:solidFill>
                <a:latin typeface="Arial"/>
                <a:cs typeface="Arial"/>
              </a:rPr>
              <a:t>bandwidth.  </a:t>
            </a:r>
            <a:r>
              <a:rPr sz="1450" spc="-75" dirty="0">
                <a:solidFill>
                  <a:srgbClr val="414142"/>
                </a:solidFill>
                <a:latin typeface="Arial"/>
                <a:cs typeface="Arial"/>
              </a:rPr>
              <a:t>Lower </a:t>
            </a:r>
            <a:r>
              <a:rPr sz="1450" spc="-65" dirty="0">
                <a:solidFill>
                  <a:srgbClr val="414142"/>
                </a:solidFill>
                <a:latin typeface="Arial"/>
                <a:cs typeface="Arial"/>
              </a:rPr>
              <a:t>frequencies </a:t>
            </a:r>
            <a:r>
              <a:rPr sz="1450" spc="-40" dirty="0">
                <a:solidFill>
                  <a:srgbClr val="414142"/>
                </a:solidFill>
                <a:latin typeface="Arial"/>
                <a:cs typeface="Arial"/>
              </a:rPr>
              <a:t>tend </a:t>
            </a:r>
            <a:r>
              <a:rPr sz="1450" spc="-15" dirty="0">
                <a:solidFill>
                  <a:srgbClr val="414142"/>
                </a:solidFill>
                <a:latin typeface="Arial"/>
                <a:cs typeface="Arial"/>
              </a:rPr>
              <a:t>to </a:t>
            </a:r>
            <a:r>
              <a:rPr sz="1450" spc="-35" dirty="0">
                <a:solidFill>
                  <a:srgbClr val="414142"/>
                </a:solidFill>
                <a:latin typeface="Arial"/>
                <a:cs typeface="Arial"/>
              </a:rPr>
              <a:t>penetrate </a:t>
            </a:r>
            <a:r>
              <a:rPr sz="1450" spc="-50" dirty="0">
                <a:solidFill>
                  <a:srgbClr val="414142"/>
                </a:solidFill>
                <a:latin typeface="Arial"/>
                <a:cs typeface="Arial"/>
              </a:rPr>
              <a:t>buildings </a:t>
            </a:r>
            <a:r>
              <a:rPr sz="1450" spc="-20" dirty="0">
                <a:solidFill>
                  <a:srgbClr val="414142"/>
                </a:solidFill>
                <a:latin typeface="Arial"/>
                <a:cs typeface="Arial"/>
              </a:rPr>
              <a:t>better </a:t>
            </a:r>
            <a:r>
              <a:rPr sz="1450" spc="-55" dirty="0">
                <a:solidFill>
                  <a:srgbClr val="414142"/>
                </a:solidFill>
                <a:latin typeface="Arial"/>
                <a:cs typeface="Arial"/>
              </a:rPr>
              <a:t>than </a:t>
            </a:r>
            <a:r>
              <a:rPr sz="1450" spc="-50" dirty="0">
                <a:solidFill>
                  <a:srgbClr val="414142"/>
                </a:solidFill>
                <a:latin typeface="Arial"/>
                <a:cs typeface="Arial"/>
              </a:rPr>
              <a:t>higher </a:t>
            </a:r>
            <a:r>
              <a:rPr sz="1450" spc="-65" dirty="0">
                <a:solidFill>
                  <a:srgbClr val="414142"/>
                </a:solidFill>
                <a:latin typeface="Arial"/>
                <a:cs typeface="Arial"/>
              </a:rPr>
              <a:t>frequencies  </a:t>
            </a:r>
            <a:r>
              <a:rPr sz="1450" spc="-25" dirty="0">
                <a:solidFill>
                  <a:srgbClr val="414142"/>
                </a:solidFill>
                <a:latin typeface="Arial"/>
                <a:cs typeface="Arial"/>
              </a:rPr>
              <a:t>Are</a:t>
            </a:r>
            <a:r>
              <a:rPr sz="1450" spc="-120" dirty="0">
                <a:solidFill>
                  <a:srgbClr val="414142"/>
                </a:solidFill>
                <a:latin typeface="Arial"/>
                <a:cs typeface="Arial"/>
              </a:rPr>
              <a:t> </a:t>
            </a:r>
            <a:r>
              <a:rPr sz="1450" spc="-55" dirty="0">
                <a:solidFill>
                  <a:srgbClr val="414142"/>
                </a:solidFill>
                <a:latin typeface="Arial"/>
                <a:cs typeface="Arial"/>
              </a:rPr>
              <a:t>you</a:t>
            </a:r>
            <a:r>
              <a:rPr sz="1450" spc="-195" dirty="0">
                <a:solidFill>
                  <a:srgbClr val="414142"/>
                </a:solidFill>
                <a:latin typeface="Arial"/>
                <a:cs typeface="Arial"/>
              </a:rPr>
              <a:t> </a:t>
            </a:r>
            <a:r>
              <a:rPr sz="1450" spc="-45" dirty="0">
                <a:solidFill>
                  <a:srgbClr val="414142"/>
                </a:solidFill>
                <a:latin typeface="Arial"/>
                <a:cs typeface="Arial"/>
              </a:rPr>
              <a:t>looking</a:t>
            </a:r>
            <a:r>
              <a:rPr sz="1450" spc="-130" dirty="0">
                <a:solidFill>
                  <a:srgbClr val="414142"/>
                </a:solidFill>
                <a:latin typeface="Arial"/>
                <a:cs typeface="Arial"/>
              </a:rPr>
              <a:t> </a:t>
            </a:r>
            <a:r>
              <a:rPr sz="1450" dirty="0">
                <a:solidFill>
                  <a:srgbClr val="414142"/>
                </a:solidFill>
                <a:latin typeface="Arial"/>
                <a:cs typeface="Arial"/>
              </a:rPr>
              <a:t>for</a:t>
            </a:r>
            <a:r>
              <a:rPr sz="1450" spc="-20" dirty="0">
                <a:solidFill>
                  <a:srgbClr val="414142"/>
                </a:solidFill>
                <a:latin typeface="Arial"/>
                <a:cs typeface="Arial"/>
              </a:rPr>
              <a:t> </a:t>
            </a:r>
            <a:r>
              <a:rPr sz="1450" spc="-45" dirty="0">
                <a:solidFill>
                  <a:srgbClr val="414142"/>
                </a:solidFill>
                <a:latin typeface="Arial"/>
                <a:cs typeface="Arial"/>
              </a:rPr>
              <a:t>mobile</a:t>
            </a:r>
            <a:r>
              <a:rPr sz="1450" spc="-140" dirty="0">
                <a:solidFill>
                  <a:srgbClr val="414142"/>
                </a:solidFill>
                <a:latin typeface="Arial"/>
                <a:cs typeface="Arial"/>
              </a:rPr>
              <a:t> </a:t>
            </a:r>
            <a:r>
              <a:rPr sz="1450" spc="-20" dirty="0">
                <a:solidFill>
                  <a:srgbClr val="414142"/>
                </a:solidFill>
                <a:latin typeface="Arial"/>
                <a:cs typeface="Arial"/>
              </a:rPr>
              <a:t>broadband</a:t>
            </a:r>
            <a:r>
              <a:rPr sz="1450" spc="-70" dirty="0">
                <a:solidFill>
                  <a:srgbClr val="414142"/>
                </a:solidFill>
                <a:latin typeface="Arial"/>
                <a:cs typeface="Arial"/>
              </a:rPr>
              <a:t> </a:t>
            </a:r>
            <a:r>
              <a:rPr sz="1450" spc="-10" dirty="0">
                <a:solidFill>
                  <a:srgbClr val="414142"/>
                </a:solidFill>
                <a:latin typeface="Arial"/>
                <a:cs typeface="Arial"/>
              </a:rPr>
              <a:t>or</a:t>
            </a:r>
            <a:r>
              <a:rPr sz="1450" spc="-80" dirty="0">
                <a:solidFill>
                  <a:srgbClr val="414142"/>
                </a:solidFill>
                <a:latin typeface="Arial"/>
                <a:cs typeface="Arial"/>
              </a:rPr>
              <a:t> </a:t>
            </a:r>
            <a:r>
              <a:rPr sz="1450" spc="-65" dirty="0">
                <a:solidFill>
                  <a:srgbClr val="414142"/>
                </a:solidFill>
                <a:latin typeface="Arial"/>
                <a:cs typeface="Arial"/>
              </a:rPr>
              <a:t>service</a:t>
            </a:r>
            <a:r>
              <a:rPr sz="1450" spc="-175" dirty="0">
                <a:solidFill>
                  <a:srgbClr val="414142"/>
                </a:solidFill>
                <a:latin typeface="Arial"/>
                <a:cs typeface="Arial"/>
              </a:rPr>
              <a:t> </a:t>
            </a:r>
            <a:r>
              <a:rPr sz="1450" spc="-15" dirty="0">
                <a:solidFill>
                  <a:srgbClr val="414142"/>
                </a:solidFill>
                <a:latin typeface="Arial"/>
                <a:cs typeface="Arial"/>
              </a:rPr>
              <a:t>to</a:t>
            </a:r>
            <a:r>
              <a:rPr sz="1450" spc="-90" dirty="0">
                <a:solidFill>
                  <a:srgbClr val="414142"/>
                </a:solidFill>
                <a:latin typeface="Arial"/>
                <a:cs typeface="Arial"/>
              </a:rPr>
              <a:t> </a:t>
            </a:r>
            <a:r>
              <a:rPr sz="1450" spc="20" dirty="0">
                <a:solidFill>
                  <a:srgbClr val="414142"/>
                </a:solidFill>
                <a:latin typeface="Arial"/>
                <a:cs typeface="Arial"/>
              </a:rPr>
              <a:t>a</a:t>
            </a:r>
            <a:r>
              <a:rPr sz="1450" spc="-5" dirty="0">
                <a:solidFill>
                  <a:srgbClr val="414142"/>
                </a:solidFill>
                <a:latin typeface="Arial"/>
                <a:cs typeface="Arial"/>
              </a:rPr>
              <a:t> </a:t>
            </a:r>
            <a:r>
              <a:rPr sz="1450" spc="5" dirty="0">
                <a:solidFill>
                  <a:srgbClr val="414142"/>
                </a:solidFill>
                <a:latin typeface="Arial"/>
                <a:cs typeface="Arial"/>
              </a:rPr>
              <a:t>fixed</a:t>
            </a:r>
            <a:r>
              <a:rPr sz="1450" spc="195" dirty="0">
                <a:solidFill>
                  <a:srgbClr val="414142"/>
                </a:solidFill>
                <a:latin typeface="Arial"/>
                <a:cs typeface="Arial"/>
              </a:rPr>
              <a:t> </a:t>
            </a:r>
            <a:r>
              <a:rPr sz="1450" spc="-70" dirty="0">
                <a:solidFill>
                  <a:srgbClr val="414142"/>
                </a:solidFill>
                <a:latin typeface="Arial"/>
                <a:cs typeface="Arial"/>
              </a:rPr>
              <a:t>location?</a:t>
            </a:r>
            <a:endParaRPr sz="1450">
              <a:latin typeface="Arial"/>
              <a:cs typeface="Arial"/>
            </a:endParaRPr>
          </a:p>
          <a:p>
            <a:pPr marL="12700" marR="5080">
              <a:lnSpc>
                <a:spcPts val="2790"/>
              </a:lnSpc>
              <a:spcBef>
                <a:spcPts val="200"/>
              </a:spcBef>
            </a:pPr>
            <a:r>
              <a:rPr sz="1450" spc="-90" dirty="0">
                <a:solidFill>
                  <a:srgbClr val="414142"/>
                </a:solidFill>
                <a:latin typeface="Arial"/>
                <a:cs typeface="Arial"/>
              </a:rPr>
              <a:t>Spectrum </a:t>
            </a:r>
            <a:r>
              <a:rPr sz="1450" spc="-5" dirty="0">
                <a:solidFill>
                  <a:srgbClr val="414142"/>
                </a:solidFill>
                <a:latin typeface="Arial"/>
                <a:cs typeface="Arial"/>
              </a:rPr>
              <a:t>availability </a:t>
            </a:r>
            <a:r>
              <a:rPr sz="1450" spc="-25" dirty="0">
                <a:solidFill>
                  <a:srgbClr val="414142"/>
                </a:solidFill>
                <a:latin typeface="Arial"/>
                <a:cs typeface="Arial"/>
              </a:rPr>
              <a:t>and </a:t>
            </a:r>
            <a:r>
              <a:rPr sz="1450" spc="-85" dirty="0">
                <a:solidFill>
                  <a:srgbClr val="414142"/>
                </a:solidFill>
                <a:latin typeface="Arial"/>
                <a:cs typeface="Arial"/>
              </a:rPr>
              <a:t>cost. </a:t>
            </a:r>
            <a:r>
              <a:rPr sz="1450" spc="-60" dirty="0">
                <a:solidFill>
                  <a:srgbClr val="414142"/>
                </a:solidFill>
                <a:latin typeface="Arial"/>
                <a:cs typeface="Arial"/>
              </a:rPr>
              <a:t>Varies </a:t>
            </a:r>
            <a:r>
              <a:rPr sz="1450" spc="-55" dirty="0">
                <a:solidFill>
                  <a:srgbClr val="414142"/>
                </a:solidFill>
                <a:latin typeface="Arial"/>
                <a:cs typeface="Arial"/>
              </a:rPr>
              <a:t>between </a:t>
            </a:r>
            <a:r>
              <a:rPr sz="1450" spc="-45" dirty="0">
                <a:solidFill>
                  <a:srgbClr val="414142"/>
                </a:solidFill>
                <a:latin typeface="Arial"/>
                <a:cs typeface="Arial"/>
              </a:rPr>
              <a:t>urban </a:t>
            </a:r>
            <a:r>
              <a:rPr sz="1450" spc="-25" dirty="0">
                <a:solidFill>
                  <a:srgbClr val="414142"/>
                </a:solidFill>
                <a:latin typeface="Arial"/>
                <a:cs typeface="Arial"/>
              </a:rPr>
              <a:t>and </a:t>
            </a:r>
            <a:r>
              <a:rPr sz="1450" spc="-15" dirty="0">
                <a:solidFill>
                  <a:srgbClr val="414142"/>
                </a:solidFill>
                <a:latin typeface="Arial"/>
                <a:cs typeface="Arial"/>
              </a:rPr>
              <a:t>rural </a:t>
            </a:r>
            <a:r>
              <a:rPr sz="1450" spc="-70" dirty="0">
                <a:solidFill>
                  <a:srgbClr val="414142"/>
                </a:solidFill>
                <a:latin typeface="Arial"/>
                <a:cs typeface="Arial"/>
              </a:rPr>
              <a:t>deployments.  </a:t>
            </a:r>
            <a:r>
              <a:rPr sz="1450" spc="-90" dirty="0">
                <a:solidFill>
                  <a:srgbClr val="414142"/>
                </a:solidFill>
                <a:latin typeface="Arial"/>
                <a:cs typeface="Arial"/>
              </a:rPr>
              <a:t>Equipment</a:t>
            </a:r>
            <a:r>
              <a:rPr sz="1450" spc="-229" dirty="0">
                <a:solidFill>
                  <a:srgbClr val="414142"/>
                </a:solidFill>
                <a:latin typeface="Arial"/>
                <a:cs typeface="Arial"/>
              </a:rPr>
              <a:t> </a:t>
            </a:r>
            <a:r>
              <a:rPr sz="1450" spc="-5" dirty="0">
                <a:solidFill>
                  <a:srgbClr val="414142"/>
                </a:solidFill>
                <a:latin typeface="Arial"/>
                <a:cs typeface="Arial"/>
              </a:rPr>
              <a:t>availability</a:t>
            </a:r>
            <a:r>
              <a:rPr sz="1450" spc="-25" dirty="0">
                <a:solidFill>
                  <a:srgbClr val="414142"/>
                </a:solidFill>
                <a:latin typeface="Arial"/>
                <a:cs typeface="Arial"/>
              </a:rPr>
              <a:t> and</a:t>
            </a:r>
            <a:r>
              <a:rPr sz="1450" spc="-114" dirty="0">
                <a:solidFill>
                  <a:srgbClr val="414142"/>
                </a:solidFill>
                <a:latin typeface="Arial"/>
                <a:cs typeface="Arial"/>
              </a:rPr>
              <a:t> </a:t>
            </a:r>
            <a:r>
              <a:rPr sz="1450" spc="-85" dirty="0">
                <a:solidFill>
                  <a:srgbClr val="414142"/>
                </a:solidFill>
                <a:latin typeface="Arial"/>
                <a:cs typeface="Arial"/>
              </a:rPr>
              <a:t>cost,</a:t>
            </a:r>
            <a:r>
              <a:rPr sz="1450" spc="-235" dirty="0">
                <a:solidFill>
                  <a:srgbClr val="414142"/>
                </a:solidFill>
                <a:latin typeface="Arial"/>
                <a:cs typeface="Arial"/>
              </a:rPr>
              <a:t> </a:t>
            </a:r>
            <a:r>
              <a:rPr sz="1450" spc="-65" dirty="0">
                <a:solidFill>
                  <a:srgbClr val="414142"/>
                </a:solidFill>
                <a:latin typeface="Arial"/>
                <a:cs typeface="Arial"/>
              </a:rPr>
              <a:t>established</a:t>
            </a:r>
            <a:r>
              <a:rPr sz="1450" spc="-150" dirty="0">
                <a:solidFill>
                  <a:srgbClr val="414142"/>
                </a:solidFill>
                <a:latin typeface="Arial"/>
                <a:cs typeface="Arial"/>
              </a:rPr>
              <a:t> </a:t>
            </a:r>
            <a:r>
              <a:rPr sz="1450" spc="-60" dirty="0">
                <a:solidFill>
                  <a:srgbClr val="414142"/>
                </a:solidFill>
                <a:latin typeface="Arial"/>
                <a:cs typeface="Arial"/>
              </a:rPr>
              <a:t>bands</a:t>
            </a:r>
            <a:r>
              <a:rPr sz="1450" spc="-175" dirty="0">
                <a:solidFill>
                  <a:srgbClr val="414142"/>
                </a:solidFill>
                <a:latin typeface="Arial"/>
                <a:cs typeface="Arial"/>
              </a:rPr>
              <a:t> </a:t>
            </a:r>
            <a:r>
              <a:rPr sz="1450" spc="-60" dirty="0">
                <a:solidFill>
                  <a:srgbClr val="414142"/>
                </a:solidFill>
                <a:latin typeface="Arial"/>
                <a:cs typeface="Arial"/>
              </a:rPr>
              <a:t>have</a:t>
            </a:r>
            <a:r>
              <a:rPr sz="1450" spc="-180" dirty="0">
                <a:solidFill>
                  <a:srgbClr val="414142"/>
                </a:solidFill>
                <a:latin typeface="Arial"/>
                <a:cs typeface="Arial"/>
              </a:rPr>
              <a:t> </a:t>
            </a:r>
            <a:r>
              <a:rPr sz="1450" spc="-60" dirty="0">
                <a:solidFill>
                  <a:srgbClr val="414142"/>
                </a:solidFill>
                <a:latin typeface="Arial"/>
                <a:cs typeface="Arial"/>
              </a:rPr>
              <a:t>more</a:t>
            </a:r>
            <a:r>
              <a:rPr sz="1450" spc="-200" dirty="0">
                <a:solidFill>
                  <a:srgbClr val="414142"/>
                </a:solidFill>
                <a:latin typeface="Arial"/>
                <a:cs typeface="Arial"/>
              </a:rPr>
              <a:t> </a:t>
            </a:r>
            <a:r>
              <a:rPr sz="1450" spc="-65" dirty="0">
                <a:solidFill>
                  <a:srgbClr val="414142"/>
                </a:solidFill>
                <a:latin typeface="Arial"/>
                <a:cs typeface="Arial"/>
              </a:rPr>
              <a:t>equipment</a:t>
            </a:r>
            <a:r>
              <a:rPr sz="1450" spc="65" dirty="0">
                <a:solidFill>
                  <a:srgbClr val="414142"/>
                </a:solidFill>
                <a:latin typeface="Arial"/>
                <a:cs typeface="Arial"/>
              </a:rPr>
              <a:t> </a:t>
            </a:r>
            <a:r>
              <a:rPr sz="1450" spc="-65" dirty="0">
                <a:solidFill>
                  <a:srgbClr val="414142"/>
                </a:solidFill>
                <a:latin typeface="Arial"/>
                <a:cs typeface="Arial"/>
              </a:rPr>
              <a:t>options.</a:t>
            </a:r>
            <a:endParaRPr sz="1450">
              <a:latin typeface="Arial"/>
              <a:cs typeface="Arial"/>
            </a:endParaRPr>
          </a:p>
          <a:p>
            <a:pPr marL="12700">
              <a:lnSpc>
                <a:spcPct val="100000"/>
              </a:lnSpc>
              <a:spcBef>
                <a:spcPts val="1145"/>
              </a:spcBef>
            </a:pPr>
            <a:r>
              <a:rPr sz="1450" spc="-80" dirty="0">
                <a:solidFill>
                  <a:srgbClr val="414142"/>
                </a:solidFill>
                <a:latin typeface="Arial"/>
                <a:cs typeface="Arial"/>
              </a:rPr>
              <a:t>Scope</a:t>
            </a:r>
            <a:r>
              <a:rPr sz="1450" spc="-235" dirty="0">
                <a:solidFill>
                  <a:srgbClr val="414142"/>
                </a:solidFill>
                <a:latin typeface="Arial"/>
                <a:cs typeface="Arial"/>
              </a:rPr>
              <a:t> </a:t>
            </a:r>
            <a:r>
              <a:rPr sz="1450" spc="10" dirty="0">
                <a:solidFill>
                  <a:srgbClr val="414142"/>
                </a:solidFill>
                <a:latin typeface="Arial"/>
                <a:cs typeface="Arial"/>
              </a:rPr>
              <a:t>of</a:t>
            </a:r>
            <a:r>
              <a:rPr sz="1450" spc="-5" dirty="0">
                <a:solidFill>
                  <a:srgbClr val="414142"/>
                </a:solidFill>
                <a:latin typeface="Arial"/>
                <a:cs typeface="Arial"/>
              </a:rPr>
              <a:t> </a:t>
            </a:r>
            <a:r>
              <a:rPr sz="1450" spc="-55" dirty="0">
                <a:solidFill>
                  <a:srgbClr val="414142"/>
                </a:solidFill>
                <a:latin typeface="Arial"/>
                <a:cs typeface="Arial"/>
              </a:rPr>
              <a:t>deployment</a:t>
            </a:r>
            <a:r>
              <a:rPr sz="1450" spc="-155" dirty="0">
                <a:solidFill>
                  <a:srgbClr val="414142"/>
                </a:solidFill>
                <a:latin typeface="Arial"/>
                <a:cs typeface="Arial"/>
              </a:rPr>
              <a:t> </a:t>
            </a:r>
            <a:r>
              <a:rPr sz="1450" spc="-25" dirty="0">
                <a:solidFill>
                  <a:srgbClr val="414142"/>
                </a:solidFill>
                <a:latin typeface="Arial"/>
                <a:cs typeface="Arial"/>
              </a:rPr>
              <a:t>and</a:t>
            </a:r>
            <a:r>
              <a:rPr sz="1450" spc="-125" dirty="0">
                <a:solidFill>
                  <a:srgbClr val="414142"/>
                </a:solidFill>
                <a:latin typeface="Arial"/>
                <a:cs typeface="Arial"/>
              </a:rPr>
              <a:t> </a:t>
            </a:r>
            <a:r>
              <a:rPr sz="1450" spc="-60" dirty="0">
                <a:solidFill>
                  <a:srgbClr val="414142"/>
                </a:solidFill>
                <a:latin typeface="Arial"/>
                <a:cs typeface="Arial"/>
              </a:rPr>
              <a:t>whether</a:t>
            </a:r>
            <a:r>
              <a:rPr sz="1450" spc="-165" dirty="0">
                <a:solidFill>
                  <a:srgbClr val="414142"/>
                </a:solidFill>
                <a:latin typeface="Arial"/>
                <a:cs typeface="Arial"/>
              </a:rPr>
              <a:t> </a:t>
            </a:r>
            <a:r>
              <a:rPr sz="1450" spc="-55" dirty="0">
                <a:solidFill>
                  <a:srgbClr val="414142"/>
                </a:solidFill>
                <a:latin typeface="Arial"/>
                <a:cs typeface="Arial"/>
              </a:rPr>
              <a:t>you</a:t>
            </a:r>
            <a:r>
              <a:rPr sz="1450" spc="-195" dirty="0">
                <a:solidFill>
                  <a:srgbClr val="414142"/>
                </a:solidFill>
                <a:latin typeface="Arial"/>
                <a:cs typeface="Arial"/>
              </a:rPr>
              <a:t> </a:t>
            </a:r>
            <a:r>
              <a:rPr sz="1450" spc="-45" dirty="0">
                <a:solidFill>
                  <a:srgbClr val="414142"/>
                </a:solidFill>
                <a:latin typeface="Arial"/>
                <a:cs typeface="Arial"/>
              </a:rPr>
              <a:t>need</a:t>
            </a:r>
            <a:r>
              <a:rPr sz="1450" spc="-215" dirty="0">
                <a:solidFill>
                  <a:srgbClr val="414142"/>
                </a:solidFill>
                <a:latin typeface="Arial"/>
                <a:cs typeface="Arial"/>
              </a:rPr>
              <a:t> </a:t>
            </a:r>
            <a:r>
              <a:rPr sz="1450" spc="-70" dirty="0">
                <a:solidFill>
                  <a:srgbClr val="414142"/>
                </a:solidFill>
                <a:latin typeface="Arial"/>
                <a:cs typeface="Arial"/>
              </a:rPr>
              <a:t>exclusivity.</a:t>
            </a:r>
            <a:endParaRPr sz="145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24</a:t>
            </a:fld>
            <a:endParaRPr spc="-60" dirty="0"/>
          </a:p>
        </p:txBody>
      </p:sp>
      <p:sp>
        <p:nvSpPr>
          <p:cNvPr id="14" name="object 14"/>
          <p:cNvSpPr txBox="1"/>
          <p:nvPr/>
        </p:nvSpPr>
        <p:spPr>
          <a:xfrm>
            <a:off x="1665401" y="5528921"/>
            <a:ext cx="1627505" cy="129539"/>
          </a:xfrm>
          <a:prstGeom prst="rect">
            <a:avLst/>
          </a:prstGeom>
        </p:spPr>
        <p:txBody>
          <a:bodyPr vert="horz" wrap="square" lIns="0" tIns="16510" rIns="0" bIns="0" rtlCol="0">
            <a:spAutoFit/>
          </a:bodyPr>
          <a:lstStyle/>
          <a:p>
            <a:pPr marL="12700">
              <a:lnSpc>
                <a:spcPct val="100000"/>
              </a:lnSpc>
              <a:spcBef>
                <a:spcPts val="130"/>
              </a:spcBef>
            </a:pPr>
            <a:r>
              <a:rPr sz="650" spc="-95" dirty="0">
                <a:solidFill>
                  <a:srgbClr val="6D6E70"/>
                </a:solidFill>
                <a:latin typeface="Arial"/>
                <a:cs typeface="Arial"/>
              </a:rPr>
              <a:t>SEPTEMBER23 </a:t>
            </a:r>
            <a:r>
              <a:rPr sz="650" spc="15" dirty="0">
                <a:solidFill>
                  <a:srgbClr val="6D6E70"/>
                </a:solidFill>
                <a:latin typeface="Arial"/>
                <a:cs typeface="Arial"/>
              </a:rPr>
              <a:t>– </a:t>
            </a:r>
            <a:r>
              <a:rPr sz="650" spc="-10" dirty="0">
                <a:solidFill>
                  <a:srgbClr val="6D6E70"/>
                </a:solidFill>
                <a:latin typeface="Arial"/>
                <a:cs typeface="Arial"/>
              </a:rPr>
              <a:t>24, </a:t>
            </a:r>
            <a:r>
              <a:rPr sz="650" dirty="0">
                <a:solidFill>
                  <a:srgbClr val="6D6E70"/>
                </a:solidFill>
                <a:latin typeface="Arial"/>
                <a:cs typeface="Arial"/>
              </a:rPr>
              <a:t>2019 </a:t>
            </a:r>
            <a:r>
              <a:rPr sz="650" spc="5" dirty="0">
                <a:solidFill>
                  <a:srgbClr val="6D6E70"/>
                </a:solidFill>
                <a:latin typeface="Arial"/>
                <a:cs typeface="Arial"/>
              </a:rPr>
              <a:t>| </a:t>
            </a:r>
            <a:r>
              <a:rPr sz="650" spc="-40" dirty="0">
                <a:solidFill>
                  <a:srgbClr val="6D6E70"/>
                </a:solidFill>
                <a:latin typeface="Arial"/>
                <a:cs typeface="Arial"/>
              </a:rPr>
              <a:t>WASHINGTON,</a:t>
            </a:r>
            <a:r>
              <a:rPr sz="650" spc="-120" dirty="0">
                <a:solidFill>
                  <a:srgbClr val="6D6E70"/>
                </a:solidFill>
                <a:latin typeface="Arial"/>
                <a:cs typeface="Arial"/>
              </a:rPr>
              <a:t> </a:t>
            </a:r>
            <a:r>
              <a:rPr sz="650" spc="-80" dirty="0">
                <a:solidFill>
                  <a:srgbClr val="6D6E70"/>
                </a:solidFill>
                <a:latin typeface="Arial"/>
                <a:cs typeface="Arial"/>
              </a:rPr>
              <a:t>DC</a:t>
            </a:r>
            <a:endParaRPr sz="650">
              <a:latin typeface="Arial"/>
              <a:cs typeface="Arial"/>
            </a:endParaRPr>
          </a:p>
        </p:txBody>
      </p:sp>
      <p:sp>
        <p:nvSpPr>
          <p:cNvPr id="15" name="object 15"/>
          <p:cNvSpPr txBox="1"/>
          <p:nvPr/>
        </p:nvSpPr>
        <p:spPr>
          <a:xfrm>
            <a:off x="7641751" y="5528921"/>
            <a:ext cx="73660" cy="129539"/>
          </a:xfrm>
          <a:prstGeom prst="rect">
            <a:avLst/>
          </a:prstGeom>
        </p:spPr>
        <p:txBody>
          <a:bodyPr vert="horz" wrap="square" lIns="0" tIns="16510" rIns="0" bIns="0" rtlCol="0">
            <a:spAutoFit/>
          </a:bodyPr>
          <a:lstStyle/>
          <a:p>
            <a:pPr marL="12700">
              <a:lnSpc>
                <a:spcPct val="100000"/>
              </a:lnSpc>
              <a:spcBef>
                <a:spcPts val="130"/>
              </a:spcBef>
            </a:pPr>
            <a:r>
              <a:rPr sz="650" spc="15" dirty="0">
                <a:solidFill>
                  <a:srgbClr val="6D6E70"/>
                </a:solidFill>
                <a:latin typeface="Arial"/>
                <a:cs typeface="Arial"/>
              </a:rPr>
              <a:t>8</a:t>
            </a:r>
            <a:endParaRPr sz="65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25</a:t>
            </a:fld>
            <a:endParaRPr spc="-60" dirty="0"/>
          </a:p>
        </p:txBody>
      </p:sp>
      <p:sp>
        <p:nvSpPr>
          <p:cNvPr id="2" name="object 2"/>
          <p:cNvSpPr txBox="1"/>
          <p:nvPr/>
        </p:nvSpPr>
        <p:spPr>
          <a:xfrm>
            <a:off x="901700" y="1200404"/>
            <a:ext cx="8141334" cy="3148965"/>
          </a:xfrm>
          <a:prstGeom prst="rect">
            <a:avLst/>
          </a:prstGeom>
        </p:spPr>
        <p:txBody>
          <a:bodyPr vert="horz" wrap="square" lIns="0" tIns="11430" rIns="0" bIns="0" rtlCol="0">
            <a:spAutoFit/>
          </a:bodyPr>
          <a:lstStyle/>
          <a:p>
            <a:pPr marL="12700" algn="just">
              <a:lnSpc>
                <a:spcPct val="100000"/>
              </a:lnSpc>
              <a:spcBef>
                <a:spcPts val="90"/>
              </a:spcBef>
            </a:pPr>
            <a:r>
              <a:rPr sz="2000" b="1" spc="-310" dirty="0">
                <a:latin typeface="Arial"/>
                <a:cs typeface="Arial"/>
              </a:rPr>
              <a:t>ALASKA </a:t>
            </a:r>
            <a:r>
              <a:rPr sz="2000" b="1" spc="-190" dirty="0">
                <a:latin typeface="Arial"/>
                <a:cs typeface="Arial"/>
              </a:rPr>
              <a:t>NATIVE</a:t>
            </a:r>
            <a:r>
              <a:rPr sz="2000" b="1" spc="-145" dirty="0">
                <a:latin typeface="Arial"/>
                <a:cs typeface="Arial"/>
              </a:rPr>
              <a:t> </a:t>
            </a:r>
            <a:r>
              <a:rPr sz="2000" b="1" spc="-220" dirty="0">
                <a:latin typeface="Arial"/>
                <a:cs typeface="Arial"/>
              </a:rPr>
              <a:t>OPPORTUNITIES</a:t>
            </a:r>
            <a:endParaRPr sz="2000">
              <a:latin typeface="Arial"/>
              <a:cs typeface="Arial"/>
            </a:endParaRPr>
          </a:p>
          <a:p>
            <a:pPr marL="12700" marR="5080" algn="just">
              <a:lnSpc>
                <a:spcPct val="102000"/>
              </a:lnSpc>
            </a:pPr>
            <a:r>
              <a:rPr sz="2000" spc="-150" dirty="0">
                <a:latin typeface="Arial"/>
                <a:cs typeface="Arial"/>
              </a:rPr>
              <a:t>The </a:t>
            </a:r>
            <a:r>
              <a:rPr sz="2000" spc="-30" dirty="0">
                <a:latin typeface="Arial"/>
                <a:cs typeface="Arial"/>
              </a:rPr>
              <a:t>entire </a:t>
            </a:r>
            <a:r>
              <a:rPr sz="2000" spc="-90" dirty="0">
                <a:latin typeface="Arial"/>
                <a:cs typeface="Arial"/>
              </a:rPr>
              <a:t>2.5 </a:t>
            </a:r>
            <a:r>
              <a:rPr sz="2000" spc="-240" dirty="0">
                <a:latin typeface="Arial"/>
                <a:cs typeface="Arial"/>
              </a:rPr>
              <a:t>GHz </a:t>
            </a:r>
            <a:r>
              <a:rPr sz="2000" spc="-75" dirty="0">
                <a:latin typeface="Arial"/>
                <a:cs typeface="Arial"/>
              </a:rPr>
              <a:t>spectrum </a:t>
            </a:r>
            <a:r>
              <a:rPr sz="2000" spc="-105" dirty="0">
                <a:latin typeface="Arial"/>
                <a:cs typeface="Arial"/>
              </a:rPr>
              <a:t>is </a:t>
            </a:r>
            <a:r>
              <a:rPr sz="2000" spc="-114" dirty="0">
                <a:latin typeface="Arial"/>
                <a:cs typeface="Arial"/>
              </a:rPr>
              <a:t>unassigned </a:t>
            </a:r>
            <a:r>
              <a:rPr sz="2000" spc="-30" dirty="0">
                <a:latin typeface="Arial"/>
                <a:cs typeface="Arial"/>
              </a:rPr>
              <a:t>in </a:t>
            </a:r>
            <a:r>
              <a:rPr sz="2000" spc="-125" dirty="0">
                <a:latin typeface="Arial"/>
                <a:cs typeface="Arial"/>
              </a:rPr>
              <a:t>Alaska, </a:t>
            </a:r>
            <a:r>
              <a:rPr sz="2000" spc="-100" dirty="0">
                <a:latin typeface="Arial"/>
                <a:cs typeface="Arial"/>
              </a:rPr>
              <a:t>and </a:t>
            </a:r>
            <a:r>
              <a:rPr sz="2000" spc="-30" dirty="0">
                <a:latin typeface="Arial"/>
                <a:cs typeface="Arial"/>
              </a:rPr>
              <a:t>the </a:t>
            </a:r>
            <a:r>
              <a:rPr sz="2000" spc="-70" dirty="0">
                <a:latin typeface="Arial"/>
                <a:cs typeface="Arial"/>
              </a:rPr>
              <a:t>urban </a:t>
            </a:r>
            <a:r>
              <a:rPr sz="2000" spc="-105" dirty="0">
                <a:latin typeface="Arial"/>
                <a:cs typeface="Arial"/>
              </a:rPr>
              <a:t>exclusions  </a:t>
            </a:r>
            <a:r>
              <a:rPr sz="2000" spc="-40" dirty="0">
                <a:latin typeface="Arial"/>
                <a:cs typeface="Arial"/>
              </a:rPr>
              <a:t>(rural </a:t>
            </a:r>
            <a:r>
              <a:rPr sz="2000" spc="-45" dirty="0">
                <a:latin typeface="Arial"/>
                <a:cs typeface="Arial"/>
              </a:rPr>
              <a:t>requirement) </a:t>
            </a:r>
            <a:r>
              <a:rPr sz="2000" spc="-55" dirty="0">
                <a:latin typeface="Arial"/>
                <a:cs typeface="Arial"/>
              </a:rPr>
              <a:t>only </a:t>
            </a:r>
            <a:r>
              <a:rPr sz="2000" spc="-75" dirty="0">
                <a:latin typeface="Arial"/>
                <a:cs typeface="Arial"/>
              </a:rPr>
              <a:t>exist </a:t>
            </a:r>
            <a:r>
              <a:rPr sz="2000" spc="-65" dirty="0">
                <a:latin typeface="Arial"/>
                <a:cs typeface="Arial"/>
              </a:rPr>
              <a:t>around </a:t>
            </a:r>
            <a:r>
              <a:rPr sz="2000" spc="-105" dirty="0">
                <a:latin typeface="Arial"/>
                <a:cs typeface="Arial"/>
              </a:rPr>
              <a:t>Anchorage </a:t>
            </a:r>
            <a:r>
              <a:rPr sz="2000" spc="-95" dirty="0">
                <a:latin typeface="Arial"/>
                <a:cs typeface="Arial"/>
              </a:rPr>
              <a:t>and </a:t>
            </a:r>
            <a:r>
              <a:rPr sz="2000" spc="-110" dirty="0">
                <a:latin typeface="Arial"/>
                <a:cs typeface="Arial"/>
              </a:rPr>
              <a:t>Fairbanks. </a:t>
            </a:r>
            <a:r>
              <a:rPr sz="2000" spc="-70" dirty="0">
                <a:latin typeface="Arial"/>
                <a:cs typeface="Arial"/>
              </a:rPr>
              <a:t>Therefore,</a:t>
            </a:r>
            <a:r>
              <a:rPr sz="2000" spc="-280" dirty="0">
                <a:latin typeface="Arial"/>
                <a:cs typeface="Arial"/>
              </a:rPr>
              <a:t> </a:t>
            </a:r>
            <a:r>
              <a:rPr sz="2000" spc="-25" dirty="0">
                <a:latin typeface="Arial"/>
                <a:cs typeface="Arial"/>
              </a:rPr>
              <a:t>the  </a:t>
            </a:r>
            <a:r>
              <a:rPr sz="2000" spc="-20" dirty="0">
                <a:latin typeface="Arial"/>
                <a:cs typeface="Arial"/>
              </a:rPr>
              <a:t>opportunity</a:t>
            </a:r>
            <a:r>
              <a:rPr sz="2000" spc="-105" dirty="0">
                <a:latin typeface="Arial"/>
                <a:cs typeface="Arial"/>
              </a:rPr>
              <a:t> </a:t>
            </a:r>
            <a:r>
              <a:rPr sz="2000" spc="5" dirty="0">
                <a:latin typeface="Arial"/>
                <a:cs typeface="Arial"/>
              </a:rPr>
              <a:t>for</a:t>
            </a:r>
            <a:r>
              <a:rPr sz="2000" spc="-105" dirty="0">
                <a:latin typeface="Arial"/>
                <a:cs typeface="Arial"/>
              </a:rPr>
              <a:t> </a:t>
            </a:r>
            <a:r>
              <a:rPr sz="2000" spc="-55" dirty="0">
                <a:latin typeface="Arial"/>
                <a:cs typeface="Arial"/>
              </a:rPr>
              <a:t>eligible</a:t>
            </a:r>
            <a:r>
              <a:rPr sz="2000" spc="-105" dirty="0">
                <a:latin typeface="Arial"/>
                <a:cs typeface="Arial"/>
              </a:rPr>
              <a:t> </a:t>
            </a:r>
            <a:r>
              <a:rPr sz="2000" spc="-45" dirty="0">
                <a:latin typeface="Arial"/>
                <a:cs typeface="Arial"/>
              </a:rPr>
              <a:t>tribes</a:t>
            </a:r>
            <a:r>
              <a:rPr sz="2000" spc="-105" dirty="0">
                <a:latin typeface="Arial"/>
                <a:cs typeface="Arial"/>
              </a:rPr>
              <a:t> </a:t>
            </a:r>
            <a:r>
              <a:rPr sz="2000" spc="-100" dirty="0">
                <a:latin typeface="Arial"/>
                <a:cs typeface="Arial"/>
              </a:rPr>
              <a:t>and</a:t>
            </a:r>
            <a:r>
              <a:rPr sz="2000" spc="-105" dirty="0">
                <a:latin typeface="Arial"/>
                <a:cs typeface="Arial"/>
              </a:rPr>
              <a:t> </a:t>
            </a:r>
            <a:r>
              <a:rPr sz="2000" spc="-10" dirty="0">
                <a:latin typeface="Arial"/>
                <a:cs typeface="Arial"/>
              </a:rPr>
              <a:t>tribal</a:t>
            </a:r>
            <a:r>
              <a:rPr sz="2000" spc="-105" dirty="0">
                <a:latin typeface="Arial"/>
                <a:cs typeface="Arial"/>
              </a:rPr>
              <a:t> </a:t>
            </a:r>
            <a:r>
              <a:rPr sz="2000" spc="-35" dirty="0">
                <a:latin typeface="Arial"/>
                <a:cs typeface="Arial"/>
              </a:rPr>
              <a:t>entities</a:t>
            </a:r>
            <a:r>
              <a:rPr sz="2000" spc="-105" dirty="0">
                <a:latin typeface="Arial"/>
                <a:cs typeface="Arial"/>
              </a:rPr>
              <a:t> </a:t>
            </a:r>
            <a:r>
              <a:rPr sz="2000" spc="-20" dirty="0">
                <a:latin typeface="Arial"/>
                <a:cs typeface="Arial"/>
              </a:rPr>
              <a:t>or</a:t>
            </a:r>
            <a:r>
              <a:rPr sz="2000" spc="-105" dirty="0">
                <a:latin typeface="Arial"/>
                <a:cs typeface="Arial"/>
              </a:rPr>
              <a:t> </a:t>
            </a:r>
            <a:r>
              <a:rPr sz="2000" spc="-75" dirty="0">
                <a:latin typeface="Arial"/>
                <a:cs typeface="Arial"/>
              </a:rPr>
              <a:t>consortiums</a:t>
            </a:r>
            <a:r>
              <a:rPr sz="2000" spc="-105" dirty="0">
                <a:latin typeface="Arial"/>
                <a:cs typeface="Arial"/>
              </a:rPr>
              <a:t> </a:t>
            </a:r>
            <a:r>
              <a:rPr sz="2000" spc="-80" dirty="0">
                <a:latin typeface="Arial"/>
                <a:cs typeface="Arial"/>
              </a:rPr>
              <a:t>is:</a:t>
            </a:r>
            <a:endParaRPr sz="2000">
              <a:latin typeface="Arial"/>
              <a:cs typeface="Arial"/>
            </a:endParaRPr>
          </a:p>
          <a:p>
            <a:pPr>
              <a:lnSpc>
                <a:spcPct val="100000"/>
              </a:lnSpc>
              <a:spcBef>
                <a:spcPts val="40"/>
              </a:spcBef>
            </a:pPr>
            <a:endParaRPr sz="2200">
              <a:latin typeface="Arial"/>
              <a:cs typeface="Arial"/>
            </a:endParaRPr>
          </a:p>
          <a:p>
            <a:pPr marL="469900" indent="-228600">
              <a:lnSpc>
                <a:spcPct val="100000"/>
              </a:lnSpc>
              <a:buFont typeface="Symbol"/>
              <a:buChar char="•"/>
              <a:tabLst>
                <a:tab pos="469900" algn="l"/>
              </a:tabLst>
            </a:pPr>
            <a:r>
              <a:rPr sz="2000" spc="-80" dirty="0">
                <a:latin typeface="Arial"/>
                <a:cs typeface="Arial"/>
              </a:rPr>
              <a:t>Apply </a:t>
            </a:r>
            <a:r>
              <a:rPr sz="2000" spc="5" dirty="0">
                <a:latin typeface="Arial"/>
                <a:cs typeface="Arial"/>
              </a:rPr>
              <a:t>for </a:t>
            </a:r>
            <a:r>
              <a:rPr sz="2000" spc="-25" dirty="0">
                <a:latin typeface="Arial"/>
                <a:cs typeface="Arial"/>
              </a:rPr>
              <a:t>the entire </a:t>
            </a:r>
            <a:r>
              <a:rPr sz="2000" spc="-90" dirty="0">
                <a:latin typeface="Arial"/>
                <a:cs typeface="Arial"/>
              </a:rPr>
              <a:t>2.5 </a:t>
            </a:r>
            <a:r>
              <a:rPr sz="2000" spc="-240" dirty="0">
                <a:latin typeface="Arial"/>
                <a:cs typeface="Arial"/>
              </a:rPr>
              <a:t>GHz </a:t>
            </a:r>
            <a:r>
              <a:rPr sz="2000" spc="-345" dirty="0">
                <a:latin typeface="Arial"/>
                <a:cs typeface="Arial"/>
              </a:rPr>
              <a:t>EBS</a:t>
            </a:r>
            <a:r>
              <a:rPr sz="2000" spc="-270" dirty="0">
                <a:latin typeface="Arial"/>
                <a:cs typeface="Arial"/>
              </a:rPr>
              <a:t> </a:t>
            </a:r>
            <a:r>
              <a:rPr sz="2000" spc="-65" dirty="0">
                <a:latin typeface="Arial"/>
                <a:cs typeface="Arial"/>
              </a:rPr>
              <a:t>spectrum;</a:t>
            </a:r>
            <a:endParaRPr sz="2000">
              <a:latin typeface="Arial"/>
              <a:cs typeface="Arial"/>
            </a:endParaRPr>
          </a:p>
          <a:p>
            <a:pPr>
              <a:lnSpc>
                <a:spcPct val="100000"/>
              </a:lnSpc>
              <a:spcBef>
                <a:spcPts val="10"/>
              </a:spcBef>
              <a:buFont typeface="Symbol"/>
              <a:buChar char="•"/>
            </a:pPr>
            <a:endParaRPr sz="2200">
              <a:latin typeface="Arial"/>
              <a:cs typeface="Arial"/>
            </a:endParaRPr>
          </a:p>
          <a:p>
            <a:pPr marL="469900" marR="203835" indent="-228600">
              <a:lnSpc>
                <a:spcPct val="102000"/>
              </a:lnSpc>
              <a:spcBef>
                <a:spcPts val="5"/>
              </a:spcBef>
              <a:buFont typeface="Symbol"/>
              <a:buChar char="•"/>
              <a:tabLst>
                <a:tab pos="469900" algn="l"/>
              </a:tabLst>
            </a:pPr>
            <a:r>
              <a:rPr sz="2000" spc="-105" dirty="0">
                <a:latin typeface="Arial"/>
                <a:cs typeface="Arial"/>
              </a:rPr>
              <a:t>Form </a:t>
            </a:r>
            <a:r>
              <a:rPr sz="2000" spc="-75" dirty="0">
                <a:latin typeface="Arial"/>
                <a:cs typeface="Arial"/>
              </a:rPr>
              <a:t>consortiums </a:t>
            </a:r>
            <a:r>
              <a:rPr sz="2000" spc="-5" dirty="0">
                <a:latin typeface="Arial"/>
                <a:cs typeface="Arial"/>
              </a:rPr>
              <a:t>of </a:t>
            </a:r>
            <a:r>
              <a:rPr sz="2000" spc="-45" dirty="0">
                <a:latin typeface="Arial"/>
                <a:cs typeface="Arial"/>
              </a:rPr>
              <a:t>tribes </a:t>
            </a:r>
            <a:r>
              <a:rPr sz="2000" spc="20" dirty="0">
                <a:latin typeface="Arial"/>
                <a:cs typeface="Arial"/>
              </a:rPr>
              <a:t>to </a:t>
            </a:r>
            <a:r>
              <a:rPr sz="2000" spc="-15" dirty="0">
                <a:latin typeface="Arial"/>
                <a:cs typeface="Arial"/>
              </a:rPr>
              <a:t>form </a:t>
            </a:r>
            <a:r>
              <a:rPr sz="2000" spc="-70" dirty="0">
                <a:latin typeface="Arial"/>
                <a:cs typeface="Arial"/>
              </a:rPr>
              <a:t>regional </a:t>
            </a:r>
            <a:r>
              <a:rPr sz="2000" spc="-60" dirty="0">
                <a:latin typeface="Arial"/>
                <a:cs typeface="Arial"/>
              </a:rPr>
              <a:t>networks </a:t>
            </a:r>
            <a:r>
              <a:rPr sz="2000" spc="-100" dirty="0">
                <a:latin typeface="Arial"/>
                <a:cs typeface="Arial"/>
              </a:rPr>
              <a:t>and </a:t>
            </a:r>
            <a:r>
              <a:rPr sz="2000" spc="-160" dirty="0">
                <a:latin typeface="Arial"/>
                <a:cs typeface="Arial"/>
              </a:rPr>
              <a:t>a </a:t>
            </a:r>
            <a:r>
              <a:rPr sz="2000" spc="-55" dirty="0">
                <a:latin typeface="Arial"/>
                <a:cs typeface="Arial"/>
              </a:rPr>
              <a:t>state-wide  </a:t>
            </a:r>
            <a:r>
              <a:rPr sz="2000" spc="-35" dirty="0">
                <a:latin typeface="Arial"/>
                <a:cs typeface="Arial"/>
              </a:rPr>
              <a:t>network,</a:t>
            </a:r>
            <a:r>
              <a:rPr sz="2000" spc="-105" dirty="0">
                <a:latin typeface="Arial"/>
                <a:cs typeface="Arial"/>
              </a:rPr>
              <a:t> </a:t>
            </a:r>
            <a:r>
              <a:rPr sz="2000" spc="-20" dirty="0">
                <a:latin typeface="Arial"/>
                <a:cs typeface="Arial"/>
              </a:rPr>
              <a:t>or</a:t>
            </a:r>
            <a:r>
              <a:rPr sz="2000" spc="-105" dirty="0">
                <a:latin typeface="Arial"/>
                <a:cs typeface="Arial"/>
              </a:rPr>
              <a:t> </a:t>
            </a:r>
            <a:r>
              <a:rPr sz="2000" spc="-50" dirty="0">
                <a:latin typeface="Arial"/>
                <a:cs typeface="Arial"/>
              </a:rPr>
              <a:t>interconnect</a:t>
            </a:r>
            <a:r>
              <a:rPr sz="2000" spc="-100" dirty="0">
                <a:latin typeface="Arial"/>
                <a:cs typeface="Arial"/>
              </a:rPr>
              <a:t> </a:t>
            </a:r>
            <a:r>
              <a:rPr sz="2000" spc="-10" dirty="0">
                <a:latin typeface="Arial"/>
                <a:cs typeface="Arial"/>
              </a:rPr>
              <a:t>tribal</a:t>
            </a:r>
            <a:r>
              <a:rPr sz="2000" spc="-105" dirty="0">
                <a:latin typeface="Arial"/>
                <a:cs typeface="Arial"/>
              </a:rPr>
              <a:t> </a:t>
            </a:r>
            <a:r>
              <a:rPr sz="2000" spc="-70" dirty="0">
                <a:latin typeface="Arial"/>
                <a:cs typeface="Arial"/>
              </a:rPr>
              <a:t>license-holder</a:t>
            </a:r>
            <a:r>
              <a:rPr sz="2000" spc="-100" dirty="0">
                <a:latin typeface="Arial"/>
                <a:cs typeface="Arial"/>
              </a:rPr>
              <a:t> </a:t>
            </a:r>
            <a:r>
              <a:rPr sz="2000" spc="-55" dirty="0">
                <a:latin typeface="Arial"/>
                <a:cs typeface="Arial"/>
              </a:rPr>
              <a:t>networks</a:t>
            </a:r>
            <a:r>
              <a:rPr sz="2000" spc="-105" dirty="0">
                <a:latin typeface="Arial"/>
                <a:cs typeface="Arial"/>
              </a:rPr>
              <a:t> </a:t>
            </a:r>
            <a:r>
              <a:rPr sz="2000" spc="20" dirty="0">
                <a:latin typeface="Arial"/>
                <a:cs typeface="Arial"/>
              </a:rPr>
              <a:t>to</a:t>
            </a:r>
            <a:r>
              <a:rPr sz="2000" spc="-100" dirty="0">
                <a:latin typeface="Arial"/>
                <a:cs typeface="Arial"/>
              </a:rPr>
              <a:t> </a:t>
            </a:r>
            <a:r>
              <a:rPr sz="2000" spc="-15" dirty="0">
                <a:latin typeface="Arial"/>
                <a:cs typeface="Arial"/>
              </a:rPr>
              <a:t>form</a:t>
            </a:r>
            <a:r>
              <a:rPr sz="2000" spc="-100" dirty="0">
                <a:latin typeface="Arial"/>
                <a:cs typeface="Arial"/>
              </a:rPr>
              <a:t> </a:t>
            </a:r>
            <a:r>
              <a:rPr sz="2000" spc="-70" dirty="0">
                <a:latin typeface="Arial"/>
                <a:cs typeface="Arial"/>
              </a:rPr>
              <a:t>regional  </a:t>
            </a:r>
            <a:r>
              <a:rPr sz="2000" spc="-55" dirty="0">
                <a:latin typeface="Arial"/>
                <a:cs typeface="Arial"/>
              </a:rPr>
              <a:t>networks </a:t>
            </a:r>
            <a:r>
              <a:rPr sz="2000" spc="-100" dirty="0">
                <a:latin typeface="Arial"/>
                <a:cs typeface="Arial"/>
              </a:rPr>
              <a:t>and </a:t>
            </a:r>
            <a:r>
              <a:rPr sz="2000" spc="-160" dirty="0">
                <a:latin typeface="Arial"/>
                <a:cs typeface="Arial"/>
              </a:rPr>
              <a:t>a </a:t>
            </a:r>
            <a:r>
              <a:rPr sz="2000" spc="-55" dirty="0">
                <a:latin typeface="Arial"/>
                <a:cs typeface="Arial"/>
              </a:rPr>
              <a:t>state-wide</a:t>
            </a:r>
            <a:r>
              <a:rPr sz="2000" spc="-110" dirty="0">
                <a:latin typeface="Arial"/>
                <a:cs typeface="Arial"/>
              </a:rPr>
              <a:t> </a:t>
            </a:r>
            <a:r>
              <a:rPr sz="2000" spc="-35" dirty="0">
                <a:latin typeface="Arial"/>
                <a:cs typeface="Arial"/>
              </a:rPr>
              <a:t>network.</a:t>
            </a:r>
            <a:endParaRPr sz="20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26</a:t>
            </a:fld>
            <a:endParaRPr spc="-60" dirty="0"/>
          </a:p>
        </p:txBody>
      </p:sp>
      <p:sp>
        <p:nvSpPr>
          <p:cNvPr id="2" name="object 2"/>
          <p:cNvSpPr txBox="1"/>
          <p:nvPr/>
        </p:nvSpPr>
        <p:spPr>
          <a:xfrm>
            <a:off x="901700" y="892556"/>
            <a:ext cx="8197215" cy="3118485"/>
          </a:xfrm>
          <a:prstGeom prst="rect">
            <a:avLst/>
          </a:prstGeom>
        </p:spPr>
        <p:txBody>
          <a:bodyPr vert="horz" wrap="square" lIns="0" tIns="11430" rIns="0" bIns="0" rtlCol="0">
            <a:spAutoFit/>
          </a:bodyPr>
          <a:lstStyle/>
          <a:p>
            <a:pPr marL="12700">
              <a:lnSpc>
                <a:spcPct val="100000"/>
              </a:lnSpc>
              <a:spcBef>
                <a:spcPts val="90"/>
              </a:spcBef>
            </a:pPr>
            <a:r>
              <a:rPr sz="2000" b="1" spc="-175" dirty="0">
                <a:latin typeface="Arial"/>
                <a:cs typeface="Arial"/>
              </a:rPr>
              <a:t>Alaska </a:t>
            </a:r>
            <a:r>
              <a:rPr sz="2000" b="1" spc="-160" dirty="0">
                <a:latin typeface="Arial"/>
                <a:cs typeface="Arial"/>
              </a:rPr>
              <a:t>Regional </a:t>
            </a:r>
            <a:r>
              <a:rPr sz="2000" b="1" spc="-145" dirty="0">
                <a:latin typeface="Arial"/>
                <a:cs typeface="Arial"/>
              </a:rPr>
              <a:t>and </a:t>
            </a:r>
            <a:r>
              <a:rPr sz="2000" b="1" spc="-105" dirty="0">
                <a:latin typeface="Arial"/>
                <a:cs typeface="Arial"/>
              </a:rPr>
              <a:t>State-wide</a:t>
            </a:r>
            <a:r>
              <a:rPr sz="2000" b="1" spc="70" dirty="0">
                <a:latin typeface="Arial"/>
                <a:cs typeface="Arial"/>
              </a:rPr>
              <a:t> </a:t>
            </a:r>
            <a:r>
              <a:rPr sz="2000" b="1" spc="-125" dirty="0">
                <a:latin typeface="Arial"/>
                <a:cs typeface="Arial"/>
              </a:rPr>
              <a:t>Networks</a:t>
            </a:r>
            <a:endParaRPr sz="2000">
              <a:latin typeface="Arial"/>
              <a:cs typeface="Arial"/>
            </a:endParaRPr>
          </a:p>
          <a:p>
            <a:pPr marL="12700" marR="5080">
              <a:lnSpc>
                <a:spcPts val="2450"/>
              </a:lnSpc>
              <a:spcBef>
                <a:spcPts val="65"/>
              </a:spcBef>
            </a:pPr>
            <a:r>
              <a:rPr sz="2000" spc="-114" dirty="0">
                <a:latin typeface="Arial"/>
                <a:cs typeface="Arial"/>
              </a:rPr>
              <a:t>Regional </a:t>
            </a:r>
            <a:r>
              <a:rPr sz="2000" spc="-55" dirty="0">
                <a:latin typeface="Arial"/>
                <a:cs typeface="Arial"/>
              </a:rPr>
              <a:t>networks </a:t>
            </a:r>
            <a:r>
              <a:rPr sz="2000" spc="-100" dirty="0">
                <a:latin typeface="Arial"/>
                <a:cs typeface="Arial"/>
              </a:rPr>
              <a:t>and </a:t>
            </a:r>
            <a:r>
              <a:rPr sz="2000" spc="-160" dirty="0">
                <a:latin typeface="Arial"/>
                <a:cs typeface="Arial"/>
              </a:rPr>
              <a:t>a </a:t>
            </a:r>
            <a:r>
              <a:rPr sz="2000" spc="-55" dirty="0">
                <a:latin typeface="Arial"/>
                <a:cs typeface="Arial"/>
              </a:rPr>
              <a:t>state-wide </a:t>
            </a:r>
            <a:r>
              <a:rPr sz="2000" spc="-35" dirty="0">
                <a:latin typeface="Arial"/>
                <a:cs typeface="Arial"/>
              </a:rPr>
              <a:t>network </a:t>
            </a:r>
            <a:r>
              <a:rPr sz="2000" spc="-40" dirty="0">
                <a:latin typeface="Arial"/>
                <a:cs typeface="Arial"/>
              </a:rPr>
              <a:t>would </a:t>
            </a:r>
            <a:r>
              <a:rPr sz="2000" spc="-20" dirty="0">
                <a:latin typeface="Arial"/>
                <a:cs typeface="Arial"/>
              </a:rPr>
              <a:t>permit </a:t>
            </a:r>
            <a:r>
              <a:rPr sz="2000" spc="-30" dirty="0">
                <a:latin typeface="Arial"/>
                <a:cs typeface="Arial"/>
              </a:rPr>
              <a:t>the </a:t>
            </a:r>
            <a:r>
              <a:rPr sz="2000" spc="-55" dirty="0">
                <a:latin typeface="Arial"/>
                <a:cs typeface="Arial"/>
              </a:rPr>
              <a:t>allocation </a:t>
            </a:r>
            <a:r>
              <a:rPr sz="2000" spc="-5" dirty="0">
                <a:latin typeface="Arial"/>
                <a:cs typeface="Arial"/>
              </a:rPr>
              <a:t>of  </a:t>
            </a:r>
            <a:r>
              <a:rPr sz="2000" spc="-105" dirty="0">
                <a:latin typeface="Arial"/>
                <a:cs typeface="Arial"/>
              </a:rPr>
              <a:t>channels </a:t>
            </a:r>
            <a:r>
              <a:rPr sz="2000" spc="20" dirty="0">
                <a:latin typeface="Arial"/>
                <a:cs typeface="Arial"/>
              </a:rPr>
              <a:t>to </a:t>
            </a:r>
            <a:r>
              <a:rPr sz="2000" spc="-85" dirty="0">
                <a:latin typeface="Arial"/>
                <a:cs typeface="Arial"/>
              </a:rPr>
              <a:t>specific </a:t>
            </a:r>
            <a:r>
              <a:rPr sz="2000" spc="-95" dirty="0">
                <a:latin typeface="Arial"/>
                <a:cs typeface="Arial"/>
              </a:rPr>
              <a:t>purposes, </a:t>
            </a:r>
            <a:r>
              <a:rPr sz="2000" spc="-65" dirty="0">
                <a:latin typeface="Arial"/>
                <a:cs typeface="Arial"/>
              </a:rPr>
              <a:t>including government, </a:t>
            </a:r>
            <a:r>
              <a:rPr sz="2000" spc="-55" dirty="0">
                <a:latin typeface="Arial"/>
                <a:cs typeface="Arial"/>
              </a:rPr>
              <a:t>public </a:t>
            </a:r>
            <a:r>
              <a:rPr sz="2000" spc="-75" dirty="0">
                <a:latin typeface="Arial"/>
                <a:cs typeface="Arial"/>
              </a:rPr>
              <a:t>safety, </a:t>
            </a:r>
            <a:r>
              <a:rPr sz="2000" spc="-50" dirty="0">
                <a:latin typeface="Arial"/>
                <a:cs typeface="Arial"/>
              </a:rPr>
              <a:t>health</a:t>
            </a:r>
            <a:r>
              <a:rPr sz="2000" spc="-340" dirty="0">
                <a:latin typeface="Arial"/>
                <a:cs typeface="Arial"/>
              </a:rPr>
              <a:t> </a:t>
            </a:r>
            <a:r>
              <a:rPr sz="2000" spc="-95" dirty="0">
                <a:latin typeface="Arial"/>
                <a:cs typeface="Arial"/>
              </a:rPr>
              <a:t>care,  </a:t>
            </a:r>
            <a:r>
              <a:rPr sz="2000" spc="-65" dirty="0">
                <a:latin typeface="Arial"/>
                <a:cs typeface="Arial"/>
              </a:rPr>
              <a:t>education, </a:t>
            </a:r>
            <a:r>
              <a:rPr sz="2000" spc="-95" dirty="0">
                <a:latin typeface="Arial"/>
                <a:cs typeface="Arial"/>
              </a:rPr>
              <a:t>and </a:t>
            </a:r>
            <a:r>
              <a:rPr sz="2000" spc="-85" dirty="0">
                <a:latin typeface="Arial"/>
                <a:cs typeface="Arial"/>
              </a:rPr>
              <a:t>economic </a:t>
            </a:r>
            <a:r>
              <a:rPr sz="2000" spc="-60" dirty="0">
                <a:latin typeface="Arial"/>
                <a:cs typeface="Arial"/>
              </a:rPr>
              <a:t>development. </a:t>
            </a:r>
            <a:r>
              <a:rPr sz="2000" spc="-70" dirty="0">
                <a:latin typeface="Arial"/>
                <a:cs typeface="Arial"/>
              </a:rPr>
              <a:t>Networks </a:t>
            </a:r>
            <a:r>
              <a:rPr sz="2000" spc="-40" dirty="0">
                <a:latin typeface="Arial"/>
                <a:cs typeface="Arial"/>
              </a:rPr>
              <a:t>would </a:t>
            </a:r>
            <a:r>
              <a:rPr sz="2000" spc="-110" dirty="0">
                <a:latin typeface="Arial"/>
                <a:cs typeface="Arial"/>
              </a:rPr>
              <a:t>also </a:t>
            </a:r>
            <a:r>
              <a:rPr sz="2000" spc="-85" dirty="0">
                <a:latin typeface="Arial"/>
                <a:cs typeface="Arial"/>
              </a:rPr>
              <a:t>enable</a:t>
            </a:r>
            <a:r>
              <a:rPr sz="2000" spc="-345" dirty="0">
                <a:latin typeface="Arial"/>
                <a:cs typeface="Arial"/>
              </a:rPr>
              <a:t> </a:t>
            </a:r>
            <a:r>
              <a:rPr sz="2000" spc="-60" dirty="0">
                <a:latin typeface="Arial"/>
                <a:cs typeface="Arial"/>
              </a:rPr>
              <a:t>greater</a:t>
            </a:r>
            <a:endParaRPr sz="2000">
              <a:latin typeface="Arial"/>
              <a:cs typeface="Arial"/>
            </a:endParaRPr>
          </a:p>
          <a:p>
            <a:pPr marL="12700" marR="960119">
              <a:lnSpc>
                <a:spcPts val="2420"/>
              </a:lnSpc>
              <a:spcBef>
                <a:spcPts val="15"/>
              </a:spcBef>
            </a:pPr>
            <a:r>
              <a:rPr sz="2000" spc="-70" dirty="0">
                <a:latin typeface="Arial"/>
                <a:cs typeface="Arial"/>
              </a:rPr>
              <a:t>efficiencies </a:t>
            </a:r>
            <a:r>
              <a:rPr sz="2000" spc="20" dirty="0">
                <a:latin typeface="Arial"/>
                <a:cs typeface="Arial"/>
              </a:rPr>
              <a:t>to</a:t>
            </a:r>
            <a:r>
              <a:rPr sz="2000" spc="-400" dirty="0">
                <a:latin typeface="Arial"/>
                <a:cs typeface="Arial"/>
              </a:rPr>
              <a:t> </a:t>
            </a:r>
            <a:r>
              <a:rPr sz="2000" spc="-85" dirty="0">
                <a:latin typeface="Arial"/>
                <a:cs typeface="Arial"/>
              </a:rPr>
              <a:t>reduce </a:t>
            </a:r>
            <a:r>
              <a:rPr sz="2000" spc="-25" dirty="0">
                <a:latin typeface="Arial"/>
                <a:cs typeface="Arial"/>
              </a:rPr>
              <a:t>the </a:t>
            </a:r>
            <a:r>
              <a:rPr sz="2000" spc="-85" dirty="0">
                <a:latin typeface="Arial"/>
                <a:cs typeface="Arial"/>
              </a:rPr>
              <a:t>cost </a:t>
            </a:r>
            <a:r>
              <a:rPr sz="2000" spc="-5" dirty="0">
                <a:latin typeface="Arial"/>
                <a:cs typeface="Arial"/>
              </a:rPr>
              <a:t>of </a:t>
            </a:r>
            <a:r>
              <a:rPr sz="2000" spc="-45" dirty="0">
                <a:latin typeface="Arial"/>
                <a:cs typeface="Arial"/>
              </a:rPr>
              <a:t>administration </a:t>
            </a:r>
            <a:r>
              <a:rPr sz="2000" spc="-95" dirty="0">
                <a:latin typeface="Arial"/>
                <a:cs typeface="Arial"/>
              </a:rPr>
              <a:t>and </a:t>
            </a:r>
            <a:r>
              <a:rPr sz="2000" spc="-55" dirty="0">
                <a:latin typeface="Arial"/>
                <a:cs typeface="Arial"/>
              </a:rPr>
              <a:t>improve </a:t>
            </a:r>
            <a:r>
              <a:rPr sz="2000" spc="-35" dirty="0">
                <a:latin typeface="Arial"/>
                <a:cs typeface="Arial"/>
              </a:rPr>
              <a:t>network  </a:t>
            </a:r>
            <a:r>
              <a:rPr sz="2000" spc="-65" dirty="0">
                <a:latin typeface="Arial"/>
                <a:cs typeface="Arial"/>
              </a:rPr>
              <a:t>operations </a:t>
            </a:r>
            <a:r>
              <a:rPr sz="2000" spc="-100" dirty="0">
                <a:latin typeface="Arial"/>
                <a:cs typeface="Arial"/>
              </a:rPr>
              <a:t>and</a:t>
            </a:r>
            <a:r>
              <a:rPr sz="2000" spc="-145" dirty="0">
                <a:latin typeface="Arial"/>
                <a:cs typeface="Arial"/>
              </a:rPr>
              <a:t> </a:t>
            </a:r>
            <a:r>
              <a:rPr sz="2000" spc="-80" dirty="0">
                <a:latin typeface="Arial"/>
                <a:cs typeface="Arial"/>
              </a:rPr>
              <a:t>maintenance.</a:t>
            </a:r>
            <a:endParaRPr sz="2000">
              <a:latin typeface="Arial"/>
              <a:cs typeface="Arial"/>
            </a:endParaRPr>
          </a:p>
          <a:p>
            <a:pPr>
              <a:lnSpc>
                <a:spcPct val="100000"/>
              </a:lnSpc>
              <a:spcBef>
                <a:spcPts val="25"/>
              </a:spcBef>
            </a:pPr>
            <a:endParaRPr sz="2050">
              <a:latin typeface="Arial"/>
              <a:cs typeface="Arial"/>
            </a:endParaRPr>
          </a:p>
          <a:p>
            <a:pPr marL="12700" marR="35560">
              <a:lnSpc>
                <a:spcPct val="101499"/>
              </a:lnSpc>
            </a:pPr>
            <a:r>
              <a:rPr sz="2000" spc="-150" dirty="0">
                <a:latin typeface="Arial"/>
                <a:cs typeface="Arial"/>
              </a:rPr>
              <a:t>The </a:t>
            </a:r>
            <a:r>
              <a:rPr sz="2000" spc="-55" dirty="0">
                <a:latin typeface="Arial"/>
                <a:cs typeface="Arial"/>
              </a:rPr>
              <a:t>benefits </a:t>
            </a:r>
            <a:r>
              <a:rPr sz="2000" spc="-5" dirty="0">
                <a:latin typeface="Arial"/>
                <a:cs typeface="Arial"/>
              </a:rPr>
              <a:t>of </a:t>
            </a:r>
            <a:r>
              <a:rPr sz="2000" spc="-160" dirty="0">
                <a:latin typeface="Arial"/>
                <a:cs typeface="Arial"/>
              </a:rPr>
              <a:t>a </a:t>
            </a:r>
            <a:r>
              <a:rPr sz="2000" spc="-90" dirty="0">
                <a:latin typeface="Arial"/>
                <a:cs typeface="Arial"/>
              </a:rPr>
              <a:t>2.5 </a:t>
            </a:r>
            <a:r>
              <a:rPr sz="2000" spc="-240" dirty="0">
                <a:latin typeface="Arial"/>
                <a:cs typeface="Arial"/>
              </a:rPr>
              <a:t>GHz </a:t>
            </a:r>
            <a:r>
              <a:rPr sz="2000" spc="-345" dirty="0">
                <a:latin typeface="Arial"/>
                <a:cs typeface="Arial"/>
              </a:rPr>
              <a:t>EBS </a:t>
            </a:r>
            <a:r>
              <a:rPr sz="2000" spc="-75" dirty="0">
                <a:latin typeface="Arial"/>
                <a:cs typeface="Arial"/>
              </a:rPr>
              <a:t>spectrum </a:t>
            </a:r>
            <a:r>
              <a:rPr sz="2000" spc="-35" dirty="0">
                <a:latin typeface="Arial"/>
                <a:cs typeface="Arial"/>
              </a:rPr>
              <a:t>network </a:t>
            </a:r>
            <a:r>
              <a:rPr sz="2000" spc="-30" dirty="0">
                <a:latin typeface="Arial"/>
                <a:cs typeface="Arial"/>
              </a:rPr>
              <a:t>in </a:t>
            </a:r>
            <a:r>
              <a:rPr sz="2000" spc="-130" dirty="0">
                <a:latin typeface="Arial"/>
                <a:cs typeface="Arial"/>
              </a:rPr>
              <a:t>each </a:t>
            </a:r>
            <a:r>
              <a:rPr sz="2000" spc="-55" dirty="0">
                <a:latin typeface="Arial"/>
                <a:cs typeface="Arial"/>
              </a:rPr>
              <a:t>eligible </a:t>
            </a:r>
            <a:r>
              <a:rPr sz="2000" spc="-135" dirty="0">
                <a:latin typeface="Arial"/>
                <a:cs typeface="Arial"/>
              </a:rPr>
              <a:t>Alaska </a:t>
            </a:r>
            <a:r>
              <a:rPr sz="2000" spc="-70" dirty="0">
                <a:latin typeface="Arial"/>
                <a:cs typeface="Arial"/>
              </a:rPr>
              <a:t>Native  </a:t>
            </a:r>
            <a:r>
              <a:rPr sz="2000" spc="-75" dirty="0">
                <a:latin typeface="Arial"/>
                <a:cs typeface="Arial"/>
              </a:rPr>
              <a:t>village </a:t>
            </a:r>
            <a:r>
              <a:rPr sz="2000" spc="-105" dirty="0">
                <a:latin typeface="Arial"/>
                <a:cs typeface="Arial"/>
              </a:rPr>
              <a:t>is </a:t>
            </a:r>
            <a:r>
              <a:rPr sz="2000" spc="-55" dirty="0">
                <a:latin typeface="Arial"/>
                <a:cs typeface="Arial"/>
              </a:rPr>
              <a:t>extraordinary, </a:t>
            </a:r>
            <a:r>
              <a:rPr sz="2000" spc="-95" dirty="0">
                <a:latin typeface="Arial"/>
                <a:cs typeface="Arial"/>
              </a:rPr>
              <a:t>and </a:t>
            </a:r>
            <a:r>
              <a:rPr sz="2000" spc="-145" dirty="0">
                <a:latin typeface="Arial"/>
                <a:cs typeface="Arial"/>
              </a:rPr>
              <a:t>so </a:t>
            </a:r>
            <a:r>
              <a:rPr sz="2000" spc="-85" dirty="0">
                <a:latin typeface="Arial"/>
                <a:cs typeface="Arial"/>
              </a:rPr>
              <a:t>extensive </a:t>
            </a:r>
            <a:r>
              <a:rPr sz="2000" spc="-190" dirty="0">
                <a:latin typeface="Arial"/>
                <a:cs typeface="Arial"/>
              </a:rPr>
              <a:t>as </a:t>
            </a:r>
            <a:r>
              <a:rPr sz="2000" spc="20" dirty="0">
                <a:latin typeface="Arial"/>
                <a:cs typeface="Arial"/>
              </a:rPr>
              <a:t>to </a:t>
            </a:r>
            <a:r>
              <a:rPr sz="2000" spc="-95" dirty="0">
                <a:latin typeface="Arial"/>
                <a:cs typeface="Arial"/>
              </a:rPr>
              <a:t>be </a:t>
            </a:r>
            <a:r>
              <a:rPr sz="2000" spc="-80" dirty="0">
                <a:latin typeface="Arial"/>
                <a:cs typeface="Arial"/>
              </a:rPr>
              <a:t>beyond </a:t>
            </a:r>
            <a:r>
              <a:rPr sz="2000" spc="-25" dirty="0">
                <a:latin typeface="Arial"/>
                <a:cs typeface="Arial"/>
              </a:rPr>
              <a:t>the </a:t>
            </a:r>
            <a:r>
              <a:rPr sz="2000" spc="-130" dirty="0">
                <a:latin typeface="Arial"/>
                <a:cs typeface="Arial"/>
              </a:rPr>
              <a:t>scope </a:t>
            </a:r>
            <a:r>
              <a:rPr sz="2000" spc="-5" dirty="0">
                <a:latin typeface="Arial"/>
                <a:cs typeface="Arial"/>
              </a:rPr>
              <a:t>of </a:t>
            </a:r>
            <a:r>
              <a:rPr sz="2000" spc="-40" dirty="0">
                <a:latin typeface="Arial"/>
                <a:cs typeface="Arial"/>
              </a:rPr>
              <a:t>this</a:t>
            </a:r>
            <a:r>
              <a:rPr sz="2000" spc="-340" dirty="0">
                <a:latin typeface="Arial"/>
                <a:cs typeface="Arial"/>
              </a:rPr>
              <a:t> </a:t>
            </a:r>
            <a:r>
              <a:rPr sz="2000" spc="-75" dirty="0">
                <a:latin typeface="Arial"/>
                <a:cs typeface="Arial"/>
              </a:rPr>
              <a:t>high  </a:t>
            </a:r>
            <a:r>
              <a:rPr sz="2000" spc="-65" dirty="0">
                <a:latin typeface="Arial"/>
                <a:cs typeface="Arial"/>
              </a:rPr>
              <a:t>level </a:t>
            </a:r>
            <a:r>
              <a:rPr sz="2000" spc="-25" dirty="0">
                <a:latin typeface="Arial"/>
                <a:cs typeface="Arial"/>
              </a:rPr>
              <a:t>introduction </a:t>
            </a:r>
            <a:r>
              <a:rPr sz="2000" spc="20" dirty="0">
                <a:latin typeface="Arial"/>
                <a:cs typeface="Arial"/>
              </a:rPr>
              <a:t>to </a:t>
            </a:r>
            <a:r>
              <a:rPr sz="2000" spc="-30" dirty="0">
                <a:latin typeface="Arial"/>
                <a:cs typeface="Arial"/>
              </a:rPr>
              <a:t>the </a:t>
            </a:r>
            <a:r>
              <a:rPr sz="2000" spc="-360" dirty="0">
                <a:latin typeface="Arial"/>
                <a:cs typeface="Arial"/>
              </a:rPr>
              <a:t>FCC </a:t>
            </a:r>
            <a:r>
              <a:rPr sz="2000" spc="-70" dirty="0">
                <a:latin typeface="Arial"/>
                <a:cs typeface="Arial"/>
              </a:rPr>
              <a:t>Tribal </a:t>
            </a:r>
            <a:r>
              <a:rPr sz="2000" spc="-35" dirty="0">
                <a:latin typeface="Arial"/>
                <a:cs typeface="Arial"/>
              </a:rPr>
              <a:t>Priority</a:t>
            </a:r>
            <a:r>
              <a:rPr sz="2000" spc="-375" dirty="0">
                <a:latin typeface="Arial"/>
                <a:cs typeface="Arial"/>
              </a:rPr>
              <a:t> </a:t>
            </a:r>
            <a:r>
              <a:rPr sz="2000" spc="-55" dirty="0">
                <a:latin typeface="Arial"/>
                <a:cs typeface="Arial"/>
              </a:rPr>
              <a:t>Window.</a:t>
            </a:r>
            <a:endParaRPr sz="20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27</a:t>
            </a:fld>
            <a:endParaRPr spc="-60" dirty="0"/>
          </a:p>
        </p:txBody>
      </p:sp>
      <p:sp>
        <p:nvSpPr>
          <p:cNvPr id="2" name="object 2"/>
          <p:cNvSpPr txBox="1"/>
          <p:nvPr/>
        </p:nvSpPr>
        <p:spPr>
          <a:xfrm>
            <a:off x="901700" y="892556"/>
            <a:ext cx="8183245" cy="1877695"/>
          </a:xfrm>
          <a:prstGeom prst="rect">
            <a:avLst/>
          </a:prstGeom>
        </p:spPr>
        <p:txBody>
          <a:bodyPr vert="horz" wrap="square" lIns="0" tIns="11430" rIns="0" bIns="0" rtlCol="0">
            <a:spAutoFit/>
          </a:bodyPr>
          <a:lstStyle/>
          <a:p>
            <a:pPr marL="12700">
              <a:lnSpc>
                <a:spcPct val="100000"/>
              </a:lnSpc>
              <a:spcBef>
                <a:spcPts val="90"/>
              </a:spcBef>
            </a:pPr>
            <a:r>
              <a:rPr sz="2000" b="1" spc="-190" dirty="0">
                <a:latin typeface="Arial"/>
                <a:cs typeface="Arial"/>
              </a:rPr>
              <a:t>RECOMMENDATION</a:t>
            </a:r>
            <a:endParaRPr sz="2000">
              <a:latin typeface="Arial"/>
              <a:cs typeface="Arial"/>
            </a:endParaRPr>
          </a:p>
          <a:p>
            <a:pPr marL="12700" marR="5080">
              <a:lnSpc>
                <a:spcPts val="2450"/>
              </a:lnSpc>
              <a:spcBef>
                <a:spcPts val="65"/>
              </a:spcBef>
            </a:pPr>
            <a:r>
              <a:rPr sz="2000" spc="-135" dirty="0">
                <a:latin typeface="Arial"/>
                <a:cs typeface="Arial"/>
              </a:rPr>
              <a:t>Alaska </a:t>
            </a:r>
            <a:r>
              <a:rPr sz="2000" spc="-70" dirty="0">
                <a:latin typeface="Arial"/>
                <a:cs typeface="Arial"/>
              </a:rPr>
              <a:t>Native </a:t>
            </a:r>
            <a:r>
              <a:rPr sz="2000" spc="-95" dirty="0">
                <a:latin typeface="Arial"/>
                <a:cs typeface="Arial"/>
              </a:rPr>
              <a:t>leaders </a:t>
            </a:r>
            <a:r>
              <a:rPr sz="2000" spc="-5" dirty="0">
                <a:latin typeface="Arial"/>
                <a:cs typeface="Arial"/>
              </a:rPr>
              <a:t>of </a:t>
            </a:r>
            <a:r>
              <a:rPr sz="2000" spc="-55" dirty="0">
                <a:latin typeface="Arial"/>
                <a:cs typeface="Arial"/>
              </a:rPr>
              <a:t>eligible </a:t>
            </a:r>
            <a:r>
              <a:rPr sz="2000" spc="-135" dirty="0">
                <a:latin typeface="Arial"/>
                <a:cs typeface="Arial"/>
              </a:rPr>
              <a:t>Alaska </a:t>
            </a:r>
            <a:r>
              <a:rPr sz="2000" spc="-70" dirty="0">
                <a:latin typeface="Arial"/>
                <a:cs typeface="Arial"/>
              </a:rPr>
              <a:t>Native </a:t>
            </a:r>
            <a:r>
              <a:rPr sz="2000" spc="-45" dirty="0">
                <a:latin typeface="Arial"/>
                <a:cs typeface="Arial"/>
              </a:rPr>
              <a:t>tribes, </a:t>
            </a:r>
            <a:r>
              <a:rPr sz="2000" spc="-35" dirty="0">
                <a:latin typeface="Arial"/>
                <a:cs typeface="Arial"/>
              </a:rPr>
              <a:t>entities </a:t>
            </a:r>
            <a:r>
              <a:rPr sz="2000" spc="-95" dirty="0">
                <a:latin typeface="Arial"/>
                <a:cs typeface="Arial"/>
              </a:rPr>
              <a:t>and </a:t>
            </a:r>
            <a:r>
              <a:rPr sz="2000" spc="-70" dirty="0">
                <a:latin typeface="Arial"/>
                <a:cs typeface="Arial"/>
              </a:rPr>
              <a:t>consortiums  </a:t>
            </a:r>
            <a:r>
              <a:rPr sz="2000" spc="-80" dirty="0">
                <a:latin typeface="Arial"/>
                <a:cs typeface="Arial"/>
              </a:rPr>
              <a:t>should </a:t>
            </a:r>
            <a:r>
              <a:rPr sz="2000" spc="-100" dirty="0">
                <a:latin typeface="Arial"/>
                <a:cs typeface="Arial"/>
              </a:rPr>
              <a:t>convene </a:t>
            </a:r>
            <a:r>
              <a:rPr sz="2000" spc="-85" dirty="0">
                <a:latin typeface="Arial"/>
                <a:cs typeface="Arial"/>
              </a:rPr>
              <a:t>meetings </a:t>
            </a:r>
            <a:r>
              <a:rPr sz="2000" spc="-190" dirty="0">
                <a:latin typeface="Arial"/>
                <a:cs typeface="Arial"/>
              </a:rPr>
              <a:t>as </a:t>
            </a:r>
            <a:r>
              <a:rPr sz="2000" spc="-105" dirty="0">
                <a:latin typeface="Arial"/>
                <a:cs typeface="Arial"/>
              </a:rPr>
              <a:t>soon </a:t>
            </a:r>
            <a:r>
              <a:rPr sz="2000" spc="-190" dirty="0">
                <a:latin typeface="Arial"/>
                <a:cs typeface="Arial"/>
              </a:rPr>
              <a:t>as </a:t>
            </a:r>
            <a:r>
              <a:rPr sz="2000" spc="-95" dirty="0">
                <a:latin typeface="Arial"/>
                <a:cs typeface="Arial"/>
              </a:rPr>
              <a:t>possible </a:t>
            </a:r>
            <a:r>
              <a:rPr sz="2000" spc="20" dirty="0">
                <a:latin typeface="Arial"/>
                <a:cs typeface="Arial"/>
              </a:rPr>
              <a:t>to </a:t>
            </a:r>
            <a:r>
              <a:rPr sz="2000" spc="-70" dirty="0">
                <a:latin typeface="Arial"/>
                <a:cs typeface="Arial"/>
              </a:rPr>
              <a:t>plan </a:t>
            </a:r>
            <a:r>
              <a:rPr sz="2000" spc="-80" dirty="0">
                <a:latin typeface="Arial"/>
                <a:cs typeface="Arial"/>
              </a:rPr>
              <a:t>strategies </a:t>
            </a:r>
            <a:r>
              <a:rPr sz="2000" spc="5" dirty="0">
                <a:latin typeface="Arial"/>
                <a:cs typeface="Arial"/>
              </a:rPr>
              <a:t>for </a:t>
            </a:r>
            <a:r>
              <a:rPr sz="2000" spc="-70" dirty="0">
                <a:latin typeface="Arial"/>
                <a:cs typeface="Arial"/>
              </a:rPr>
              <a:t>applications  </a:t>
            </a:r>
            <a:r>
              <a:rPr sz="2000" spc="-5" dirty="0">
                <a:latin typeface="Arial"/>
                <a:cs typeface="Arial"/>
              </a:rPr>
              <a:t>that </a:t>
            </a:r>
            <a:r>
              <a:rPr sz="2000" spc="-75" dirty="0">
                <a:latin typeface="Arial"/>
                <a:cs typeface="Arial"/>
              </a:rPr>
              <a:t>envision </a:t>
            </a:r>
            <a:r>
              <a:rPr sz="2000" spc="-30" dirty="0">
                <a:latin typeface="Arial"/>
                <a:cs typeface="Arial"/>
              </a:rPr>
              <a:t>the </a:t>
            </a:r>
            <a:r>
              <a:rPr sz="2000" spc="-80" dirty="0">
                <a:latin typeface="Arial"/>
                <a:cs typeface="Arial"/>
              </a:rPr>
              <a:t>desired </a:t>
            </a:r>
            <a:r>
              <a:rPr sz="2000" spc="-45" dirty="0">
                <a:latin typeface="Arial"/>
                <a:cs typeface="Arial"/>
              </a:rPr>
              <a:t>long-term </a:t>
            </a:r>
            <a:r>
              <a:rPr sz="2000" spc="-80" dirty="0">
                <a:latin typeface="Arial"/>
                <a:cs typeface="Arial"/>
              </a:rPr>
              <a:t>outcomes. </a:t>
            </a:r>
            <a:r>
              <a:rPr sz="2000" spc="-150" dirty="0">
                <a:latin typeface="Arial"/>
                <a:cs typeface="Arial"/>
              </a:rPr>
              <a:t>The </a:t>
            </a:r>
            <a:r>
              <a:rPr sz="2000" spc="-55" dirty="0">
                <a:latin typeface="Arial"/>
                <a:cs typeface="Arial"/>
              </a:rPr>
              <a:t>application </a:t>
            </a:r>
            <a:r>
              <a:rPr sz="2000" spc="-85" dirty="0">
                <a:latin typeface="Arial"/>
                <a:cs typeface="Arial"/>
              </a:rPr>
              <a:t>procedures</a:t>
            </a:r>
            <a:r>
              <a:rPr sz="2000" spc="-390" dirty="0">
                <a:latin typeface="Arial"/>
                <a:cs typeface="Arial"/>
              </a:rPr>
              <a:t> </a:t>
            </a:r>
            <a:r>
              <a:rPr sz="2000" spc="-85" dirty="0">
                <a:latin typeface="Arial"/>
                <a:cs typeface="Arial"/>
              </a:rPr>
              <a:t>are</a:t>
            </a:r>
            <a:endParaRPr sz="2000">
              <a:latin typeface="Arial"/>
              <a:cs typeface="Arial"/>
            </a:endParaRPr>
          </a:p>
          <a:p>
            <a:pPr marL="12700" marR="578485">
              <a:lnSpc>
                <a:spcPts val="2420"/>
              </a:lnSpc>
              <a:spcBef>
                <a:spcPts val="15"/>
              </a:spcBef>
            </a:pPr>
            <a:r>
              <a:rPr sz="2000" spc="-10" dirty="0">
                <a:latin typeface="Arial"/>
                <a:cs typeface="Arial"/>
              </a:rPr>
              <a:t>not</a:t>
            </a:r>
            <a:r>
              <a:rPr sz="2000" spc="-100" dirty="0">
                <a:latin typeface="Arial"/>
                <a:cs typeface="Arial"/>
              </a:rPr>
              <a:t> </a:t>
            </a:r>
            <a:r>
              <a:rPr sz="2000" spc="-10" dirty="0">
                <a:latin typeface="Arial"/>
                <a:cs typeface="Arial"/>
              </a:rPr>
              <a:t>difficult,</a:t>
            </a:r>
            <a:r>
              <a:rPr sz="2000" spc="-95" dirty="0">
                <a:latin typeface="Arial"/>
                <a:cs typeface="Arial"/>
              </a:rPr>
              <a:t> </a:t>
            </a:r>
            <a:r>
              <a:rPr sz="2000" spc="-10" dirty="0">
                <a:latin typeface="Arial"/>
                <a:cs typeface="Arial"/>
              </a:rPr>
              <a:t>but</a:t>
            </a:r>
            <a:r>
              <a:rPr sz="2000" spc="-95" dirty="0">
                <a:latin typeface="Arial"/>
                <a:cs typeface="Arial"/>
              </a:rPr>
              <a:t> </a:t>
            </a:r>
            <a:r>
              <a:rPr sz="2000" spc="-30" dirty="0">
                <a:latin typeface="Arial"/>
                <a:cs typeface="Arial"/>
              </a:rPr>
              <a:t>the</a:t>
            </a:r>
            <a:r>
              <a:rPr sz="2000" spc="-95" dirty="0">
                <a:latin typeface="Arial"/>
                <a:cs typeface="Arial"/>
              </a:rPr>
              <a:t> </a:t>
            </a:r>
            <a:r>
              <a:rPr sz="2000" spc="-125" dirty="0">
                <a:latin typeface="Arial"/>
                <a:cs typeface="Arial"/>
              </a:rPr>
              <a:t>consequences</a:t>
            </a:r>
            <a:r>
              <a:rPr sz="2000" spc="-95" dirty="0">
                <a:latin typeface="Arial"/>
                <a:cs typeface="Arial"/>
              </a:rPr>
              <a:t> </a:t>
            </a:r>
            <a:r>
              <a:rPr sz="2000" spc="-5" dirty="0">
                <a:latin typeface="Arial"/>
                <a:cs typeface="Arial"/>
              </a:rPr>
              <a:t>of</a:t>
            </a:r>
            <a:r>
              <a:rPr sz="2000" spc="-95" dirty="0">
                <a:latin typeface="Arial"/>
                <a:cs typeface="Arial"/>
              </a:rPr>
              <a:t> </a:t>
            </a:r>
            <a:r>
              <a:rPr sz="2000" spc="10" dirty="0">
                <a:latin typeface="Arial"/>
                <a:cs typeface="Arial"/>
              </a:rPr>
              <a:t>ill</a:t>
            </a:r>
            <a:r>
              <a:rPr sz="2000" spc="-85" dirty="0">
                <a:latin typeface="Arial"/>
                <a:cs typeface="Arial"/>
              </a:rPr>
              <a:t> </a:t>
            </a:r>
            <a:r>
              <a:rPr sz="2000" spc="-95" dirty="0">
                <a:latin typeface="Arial"/>
                <a:cs typeface="Arial"/>
              </a:rPr>
              <a:t>conceived</a:t>
            </a:r>
            <a:r>
              <a:rPr sz="2000" spc="-90" dirty="0">
                <a:latin typeface="Arial"/>
                <a:cs typeface="Arial"/>
              </a:rPr>
              <a:t> </a:t>
            </a:r>
            <a:r>
              <a:rPr sz="2000" spc="-70" dirty="0">
                <a:latin typeface="Arial"/>
                <a:cs typeface="Arial"/>
              </a:rPr>
              <a:t>applications</a:t>
            </a:r>
            <a:r>
              <a:rPr sz="2000" spc="-95" dirty="0">
                <a:latin typeface="Arial"/>
                <a:cs typeface="Arial"/>
              </a:rPr>
              <a:t> </a:t>
            </a:r>
            <a:r>
              <a:rPr sz="2000" spc="-70" dirty="0">
                <a:latin typeface="Arial"/>
                <a:cs typeface="Arial"/>
              </a:rPr>
              <a:t>cannot</a:t>
            </a:r>
            <a:r>
              <a:rPr sz="2000" spc="-95" dirty="0">
                <a:latin typeface="Arial"/>
                <a:cs typeface="Arial"/>
              </a:rPr>
              <a:t> be  </a:t>
            </a:r>
            <a:r>
              <a:rPr sz="2000" spc="-75" dirty="0">
                <a:latin typeface="Arial"/>
                <a:cs typeface="Arial"/>
              </a:rPr>
              <a:t>undone.</a:t>
            </a:r>
            <a:endParaRPr sz="20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892556"/>
            <a:ext cx="4348480" cy="329565"/>
          </a:xfrm>
          <a:prstGeom prst="rect">
            <a:avLst/>
          </a:prstGeom>
        </p:spPr>
        <p:txBody>
          <a:bodyPr vert="horz" wrap="square" lIns="0" tIns="11430" rIns="0" bIns="0" rtlCol="0">
            <a:spAutoFit/>
          </a:bodyPr>
          <a:lstStyle/>
          <a:p>
            <a:pPr marL="12700">
              <a:lnSpc>
                <a:spcPct val="100000"/>
              </a:lnSpc>
              <a:spcBef>
                <a:spcPts val="90"/>
              </a:spcBef>
            </a:pPr>
            <a:r>
              <a:rPr sz="2000" spc="-350" dirty="0"/>
              <a:t>CASE </a:t>
            </a:r>
            <a:r>
              <a:rPr sz="2000" spc="-254" dirty="0"/>
              <a:t>STUDY </a:t>
            </a:r>
            <a:r>
              <a:rPr sz="2000" spc="-125" dirty="0"/>
              <a:t>– </a:t>
            </a:r>
            <a:r>
              <a:rPr sz="2000" spc="-210" dirty="0"/>
              <a:t>HAVASUPAI</a:t>
            </a:r>
            <a:r>
              <a:rPr sz="2000" spc="-195" dirty="0"/>
              <a:t> </a:t>
            </a:r>
            <a:r>
              <a:rPr sz="2000" spc="-235" dirty="0"/>
              <a:t>DEPLOYMENT</a:t>
            </a:r>
            <a:endParaRPr sz="2000"/>
          </a:p>
        </p:txBody>
      </p:sp>
      <p:sp>
        <p:nvSpPr>
          <p:cNvPr id="3" name="object 3"/>
          <p:cNvSpPr/>
          <p:nvPr/>
        </p:nvSpPr>
        <p:spPr>
          <a:xfrm>
            <a:off x="914400" y="1534516"/>
            <a:ext cx="7419973" cy="417373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75886" y="1735759"/>
            <a:ext cx="5646420" cy="396875"/>
          </a:xfrm>
          <a:prstGeom prst="rect">
            <a:avLst/>
          </a:prstGeom>
        </p:spPr>
        <p:txBody>
          <a:bodyPr vert="horz" wrap="square" lIns="0" tIns="17145" rIns="0" bIns="0" rtlCol="0">
            <a:spAutoFit/>
          </a:bodyPr>
          <a:lstStyle/>
          <a:p>
            <a:pPr marL="12700">
              <a:lnSpc>
                <a:spcPct val="100000"/>
              </a:lnSpc>
              <a:spcBef>
                <a:spcPts val="135"/>
              </a:spcBef>
            </a:pPr>
            <a:r>
              <a:rPr sz="2400" b="1" spc="-170" dirty="0">
                <a:solidFill>
                  <a:srgbClr val="F1F1F1"/>
                </a:solidFill>
                <a:latin typeface="Arial"/>
                <a:cs typeface="Arial"/>
              </a:rPr>
              <a:t>Bridging</a:t>
            </a:r>
            <a:r>
              <a:rPr sz="2400" b="1" spc="-420" dirty="0">
                <a:solidFill>
                  <a:srgbClr val="F1F1F1"/>
                </a:solidFill>
                <a:latin typeface="Arial"/>
                <a:cs typeface="Arial"/>
              </a:rPr>
              <a:t> </a:t>
            </a:r>
            <a:r>
              <a:rPr sz="2400" b="1" spc="-50" dirty="0">
                <a:solidFill>
                  <a:srgbClr val="F1F1F1"/>
                </a:solidFill>
                <a:latin typeface="Arial"/>
                <a:cs typeface="Arial"/>
              </a:rPr>
              <a:t>the</a:t>
            </a:r>
            <a:r>
              <a:rPr sz="2400" b="1" spc="-190" dirty="0">
                <a:solidFill>
                  <a:srgbClr val="F1F1F1"/>
                </a:solidFill>
                <a:latin typeface="Arial"/>
                <a:cs typeface="Arial"/>
              </a:rPr>
              <a:t> </a:t>
            </a:r>
            <a:r>
              <a:rPr sz="2400" b="1" spc="-125" dirty="0">
                <a:solidFill>
                  <a:srgbClr val="F1F1F1"/>
                </a:solidFill>
                <a:latin typeface="Arial"/>
                <a:cs typeface="Arial"/>
              </a:rPr>
              <a:t>Homework</a:t>
            </a:r>
            <a:r>
              <a:rPr sz="2400" b="1" spc="-320" dirty="0">
                <a:solidFill>
                  <a:srgbClr val="F1F1F1"/>
                </a:solidFill>
                <a:latin typeface="Arial"/>
                <a:cs typeface="Arial"/>
              </a:rPr>
              <a:t> </a:t>
            </a:r>
            <a:r>
              <a:rPr sz="2400" b="1" spc="-135" dirty="0">
                <a:solidFill>
                  <a:srgbClr val="F1F1F1"/>
                </a:solidFill>
                <a:latin typeface="Arial"/>
                <a:cs typeface="Arial"/>
              </a:rPr>
              <a:t>Gap</a:t>
            </a:r>
            <a:r>
              <a:rPr sz="2400" b="1" spc="-465" dirty="0">
                <a:solidFill>
                  <a:srgbClr val="F1F1F1"/>
                </a:solidFill>
                <a:latin typeface="Arial"/>
                <a:cs typeface="Arial"/>
              </a:rPr>
              <a:t> </a:t>
            </a:r>
            <a:r>
              <a:rPr sz="2400" b="1" spc="-75" dirty="0">
                <a:solidFill>
                  <a:srgbClr val="F1F1F1"/>
                </a:solidFill>
                <a:latin typeface="Arial"/>
                <a:cs typeface="Arial"/>
              </a:rPr>
              <a:t>on</a:t>
            </a:r>
            <a:r>
              <a:rPr sz="2400" b="1" spc="-370" dirty="0">
                <a:solidFill>
                  <a:srgbClr val="F1F1F1"/>
                </a:solidFill>
                <a:latin typeface="Arial"/>
                <a:cs typeface="Arial"/>
              </a:rPr>
              <a:t> </a:t>
            </a:r>
            <a:r>
              <a:rPr sz="2400" b="1" spc="-150" dirty="0">
                <a:solidFill>
                  <a:srgbClr val="F1F1F1"/>
                </a:solidFill>
                <a:latin typeface="Arial"/>
                <a:cs typeface="Arial"/>
              </a:rPr>
              <a:t>Tribal</a:t>
            </a:r>
            <a:r>
              <a:rPr sz="2400" b="1" dirty="0">
                <a:solidFill>
                  <a:srgbClr val="F1F1F1"/>
                </a:solidFill>
                <a:latin typeface="Arial"/>
                <a:cs typeface="Arial"/>
              </a:rPr>
              <a:t> </a:t>
            </a:r>
            <a:r>
              <a:rPr sz="2400" b="1" spc="-260" dirty="0">
                <a:solidFill>
                  <a:srgbClr val="F1F1F1"/>
                </a:solidFill>
                <a:latin typeface="Arial"/>
                <a:cs typeface="Arial"/>
              </a:rPr>
              <a:t>Lands</a:t>
            </a:r>
            <a:endParaRPr sz="24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28</a:t>
            </a:fld>
            <a:endParaRPr spc="-60" dirty="0"/>
          </a:p>
        </p:txBody>
      </p:sp>
      <p:sp>
        <p:nvSpPr>
          <p:cNvPr id="5" name="object 5"/>
          <p:cNvSpPr txBox="1"/>
          <p:nvPr/>
        </p:nvSpPr>
        <p:spPr>
          <a:xfrm>
            <a:off x="975886" y="2436329"/>
            <a:ext cx="1136015" cy="448945"/>
          </a:xfrm>
          <a:prstGeom prst="rect">
            <a:avLst/>
          </a:prstGeom>
        </p:spPr>
        <p:txBody>
          <a:bodyPr vert="horz" wrap="square" lIns="0" tIns="37465" rIns="0" bIns="0" rtlCol="0">
            <a:spAutoFit/>
          </a:bodyPr>
          <a:lstStyle/>
          <a:p>
            <a:pPr marL="12700" marR="5080">
              <a:lnSpc>
                <a:spcPts val="1580"/>
              </a:lnSpc>
              <a:spcBef>
                <a:spcPts val="295"/>
              </a:spcBef>
            </a:pPr>
            <a:r>
              <a:rPr sz="1450" spc="-15" dirty="0">
                <a:solidFill>
                  <a:srgbClr val="F1F1F1"/>
                </a:solidFill>
                <a:latin typeface="Arial"/>
                <a:cs typeface="Arial"/>
              </a:rPr>
              <a:t>Mariel </a:t>
            </a:r>
            <a:r>
              <a:rPr sz="1450" spc="-95" dirty="0">
                <a:solidFill>
                  <a:srgbClr val="F1F1F1"/>
                </a:solidFill>
                <a:latin typeface="Arial"/>
                <a:cs typeface="Arial"/>
              </a:rPr>
              <a:t>Triggs  </a:t>
            </a:r>
            <a:r>
              <a:rPr sz="1450" spc="-200" dirty="0">
                <a:solidFill>
                  <a:srgbClr val="F1F1F1"/>
                </a:solidFill>
                <a:latin typeface="Arial"/>
                <a:cs typeface="Arial"/>
              </a:rPr>
              <a:t>CE</a:t>
            </a:r>
            <a:r>
              <a:rPr sz="1450" spc="-204" dirty="0">
                <a:solidFill>
                  <a:srgbClr val="F1F1F1"/>
                </a:solidFill>
                <a:latin typeface="Arial"/>
                <a:cs typeface="Arial"/>
              </a:rPr>
              <a:t>O</a:t>
            </a:r>
            <a:r>
              <a:rPr sz="1450" spc="75" dirty="0">
                <a:solidFill>
                  <a:srgbClr val="F1F1F1"/>
                </a:solidFill>
                <a:latin typeface="Arial"/>
                <a:cs typeface="Arial"/>
              </a:rPr>
              <a:t>,</a:t>
            </a:r>
            <a:r>
              <a:rPr sz="1450" spc="-30" dirty="0">
                <a:solidFill>
                  <a:srgbClr val="F1F1F1"/>
                </a:solidFill>
                <a:latin typeface="Arial"/>
                <a:cs typeface="Arial"/>
              </a:rPr>
              <a:t>MuralNe</a:t>
            </a:r>
            <a:r>
              <a:rPr sz="1450" dirty="0">
                <a:solidFill>
                  <a:srgbClr val="F1F1F1"/>
                </a:solidFill>
                <a:latin typeface="Arial"/>
                <a:cs typeface="Arial"/>
              </a:rPr>
              <a:t>t</a:t>
            </a:r>
            <a:endParaRPr sz="145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5481863"/>
            <a:ext cx="8278495" cy="89535"/>
          </a:xfrm>
          <a:custGeom>
            <a:avLst/>
            <a:gdLst/>
            <a:ahLst/>
            <a:cxnLst/>
            <a:rect l="l" t="t" r="r" b="b"/>
            <a:pathLst>
              <a:path w="8278495" h="89535">
                <a:moveTo>
                  <a:pt x="0" y="88990"/>
                </a:moveTo>
                <a:lnTo>
                  <a:pt x="8278141" y="88990"/>
                </a:lnTo>
                <a:lnTo>
                  <a:pt x="8278141" y="0"/>
                </a:lnTo>
                <a:lnTo>
                  <a:pt x="0" y="0"/>
                </a:lnTo>
                <a:lnTo>
                  <a:pt x="0" y="88990"/>
                </a:lnTo>
                <a:close/>
              </a:path>
            </a:pathLst>
          </a:custGeom>
          <a:solidFill>
            <a:srgbClr val="A4A4A4"/>
          </a:solidFill>
        </p:spPr>
        <p:txBody>
          <a:bodyPr wrap="square" lIns="0" tIns="0" rIns="0" bIns="0" rtlCol="0"/>
          <a:lstStyle/>
          <a:p>
            <a:endParaRPr/>
          </a:p>
        </p:txBody>
      </p:sp>
      <p:sp>
        <p:nvSpPr>
          <p:cNvPr id="3" name="object 3"/>
          <p:cNvSpPr txBox="1">
            <a:spLocks noGrp="1"/>
          </p:cNvSpPr>
          <p:nvPr>
            <p:ph type="title"/>
          </p:nvPr>
        </p:nvSpPr>
        <p:spPr>
          <a:xfrm>
            <a:off x="3520376" y="1497727"/>
            <a:ext cx="3079115" cy="335915"/>
          </a:xfrm>
          <a:prstGeom prst="rect">
            <a:avLst/>
          </a:prstGeom>
        </p:spPr>
        <p:txBody>
          <a:bodyPr vert="horz" wrap="square" lIns="0" tIns="17145" rIns="0" bIns="0" rtlCol="0">
            <a:spAutoFit/>
          </a:bodyPr>
          <a:lstStyle/>
          <a:p>
            <a:pPr marL="12700">
              <a:lnSpc>
                <a:spcPct val="100000"/>
              </a:lnSpc>
              <a:spcBef>
                <a:spcPts val="135"/>
              </a:spcBef>
            </a:pPr>
            <a:r>
              <a:rPr sz="2000" spc="-140" dirty="0"/>
              <a:t>Bridging</a:t>
            </a:r>
            <a:r>
              <a:rPr sz="2000" spc="-350" dirty="0"/>
              <a:t> </a:t>
            </a:r>
            <a:r>
              <a:rPr sz="2000" spc="-35" dirty="0"/>
              <a:t>the</a:t>
            </a:r>
            <a:r>
              <a:rPr sz="2000" spc="-160" dirty="0"/>
              <a:t> </a:t>
            </a:r>
            <a:r>
              <a:rPr sz="2000" spc="-100" dirty="0"/>
              <a:t>Homework</a:t>
            </a:r>
            <a:r>
              <a:rPr sz="2000" spc="-240" dirty="0"/>
              <a:t> </a:t>
            </a:r>
            <a:r>
              <a:rPr sz="2000" spc="-110" dirty="0"/>
              <a:t>Gap</a:t>
            </a:r>
            <a:endParaRPr sz="2000"/>
          </a:p>
        </p:txBody>
      </p:sp>
      <p:sp>
        <p:nvSpPr>
          <p:cNvPr id="4" name="object 4"/>
          <p:cNvSpPr txBox="1"/>
          <p:nvPr/>
        </p:nvSpPr>
        <p:spPr>
          <a:xfrm>
            <a:off x="1328715" y="3875968"/>
            <a:ext cx="7456805" cy="1154430"/>
          </a:xfrm>
          <a:prstGeom prst="rect">
            <a:avLst/>
          </a:prstGeom>
        </p:spPr>
        <p:txBody>
          <a:bodyPr vert="horz" wrap="square" lIns="0" tIns="49530" rIns="0" bIns="0" rtlCol="0">
            <a:spAutoFit/>
          </a:bodyPr>
          <a:lstStyle/>
          <a:p>
            <a:pPr marL="17145" marR="13970" algn="ctr">
              <a:lnSpc>
                <a:spcPts val="2100"/>
              </a:lnSpc>
              <a:spcBef>
                <a:spcPts val="390"/>
              </a:spcBef>
            </a:pPr>
            <a:r>
              <a:rPr sz="1950" b="1" spc="-110" dirty="0">
                <a:latin typeface="Arial"/>
                <a:cs typeface="Arial"/>
              </a:rPr>
              <a:t>Mural’s</a:t>
            </a:r>
            <a:r>
              <a:rPr sz="1950" b="1" spc="-235" dirty="0">
                <a:latin typeface="Arial"/>
                <a:cs typeface="Arial"/>
              </a:rPr>
              <a:t> </a:t>
            </a:r>
            <a:r>
              <a:rPr sz="1950" b="1" spc="-110" dirty="0">
                <a:latin typeface="Arial"/>
                <a:cs typeface="Arial"/>
              </a:rPr>
              <a:t>goal</a:t>
            </a:r>
            <a:r>
              <a:rPr sz="1950" b="1" spc="-315" dirty="0">
                <a:latin typeface="Arial"/>
                <a:cs typeface="Arial"/>
              </a:rPr>
              <a:t> </a:t>
            </a:r>
            <a:r>
              <a:rPr sz="1950" b="1" spc="-90" dirty="0">
                <a:latin typeface="Arial"/>
                <a:cs typeface="Arial"/>
              </a:rPr>
              <a:t>is</a:t>
            </a:r>
            <a:r>
              <a:rPr sz="1950" b="1" spc="-375" dirty="0">
                <a:latin typeface="Arial"/>
                <a:cs typeface="Arial"/>
              </a:rPr>
              <a:t> </a:t>
            </a:r>
            <a:r>
              <a:rPr sz="1950" b="1" spc="-30" dirty="0">
                <a:latin typeface="Arial"/>
                <a:cs typeface="Arial"/>
              </a:rPr>
              <a:t>to</a:t>
            </a:r>
            <a:r>
              <a:rPr sz="1950" b="1" spc="-130" dirty="0">
                <a:latin typeface="Arial"/>
                <a:cs typeface="Arial"/>
              </a:rPr>
              <a:t> </a:t>
            </a:r>
            <a:r>
              <a:rPr sz="1950" b="1" spc="-105" dirty="0">
                <a:latin typeface="Arial"/>
                <a:cs typeface="Arial"/>
              </a:rPr>
              <a:t>develop</a:t>
            </a:r>
            <a:r>
              <a:rPr sz="1950" b="1" spc="-254" dirty="0">
                <a:latin typeface="Arial"/>
                <a:cs typeface="Arial"/>
              </a:rPr>
              <a:t> </a:t>
            </a:r>
            <a:r>
              <a:rPr sz="1950" b="1" spc="-90" dirty="0">
                <a:latin typeface="Arial"/>
                <a:cs typeface="Arial"/>
              </a:rPr>
              <a:t>and</a:t>
            </a:r>
            <a:r>
              <a:rPr sz="1950" b="1" spc="-280" dirty="0">
                <a:latin typeface="Arial"/>
                <a:cs typeface="Arial"/>
              </a:rPr>
              <a:t> </a:t>
            </a:r>
            <a:r>
              <a:rPr sz="1950" b="1" spc="-114" dirty="0">
                <a:latin typeface="Arial"/>
                <a:cs typeface="Arial"/>
              </a:rPr>
              <a:t>execute</a:t>
            </a:r>
            <a:r>
              <a:rPr sz="1950" b="1" spc="-280" dirty="0">
                <a:latin typeface="Arial"/>
                <a:cs typeface="Arial"/>
              </a:rPr>
              <a:t> </a:t>
            </a:r>
            <a:r>
              <a:rPr sz="1950" b="1" spc="10" dirty="0">
                <a:latin typeface="Arial"/>
                <a:cs typeface="Arial"/>
              </a:rPr>
              <a:t>a</a:t>
            </a:r>
            <a:r>
              <a:rPr sz="1950" b="1" spc="-240" dirty="0">
                <a:latin typeface="Arial"/>
                <a:cs typeface="Arial"/>
              </a:rPr>
              <a:t> </a:t>
            </a:r>
            <a:r>
              <a:rPr sz="1950" b="1" spc="-114" dirty="0">
                <a:latin typeface="Arial"/>
                <a:cs typeface="Arial"/>
              </a:rPr>
              <a:t>strategy</a:t>
            </a:r>
            <a:r>
              <a:rPr sz="1950" b="1" spc="-270" dirty="0">
                <a:latin typeface="Arial"/>
                <a:cs typeface="Arial"/>
              </a:rPr>
              <a:t> </a:t>
            </a:r>
            <a:r>
              <a:rPr sz="1950" b="1" spc="-55" dirty="0">
                <a:latin typeface="Arial"/>
                <a:cs typeface="Arial"/>
              </a:rPr>
              <a:t>for</a:t>
            </a:r>
            <a:r>
              <a:rPr sz="1950" b="1" spc="-175" dirty="0">
                <a:latin typeface="Arial"/>
                <a:cs typeface="Arial"/>
              </a:rPr>
              <a:t> </a:t>
            </a:r>
            <a:r>
              <a:rPr sz="1950" b="1" spc="-125" dirty="0">
                <a:latin typeface="Arial"/>
                <a:cs typeface="Arial"/>
              </a:rPr>
              <a:t>bringing</a:t>
            </a:r>
            <a:r>
              <a:rPr sz="1950" b="1" spc="-300" dirty="0">
                <a:latin typeface="Arial"/>
                <a:cs typeface="Arial"/>
              </a:rPr>
              <a:t> </a:t>
            </a:r>
            <a:r>
              <a:rPr sz="1950" b="1" spc="-130" dirty="0">
                <a:latin typeface="Arial"/>
                <a:cs typeface="Arial"/>
              </a:rPr>
              <a:t>broadband  </a:t>
            </a:r>
            <a:r>
              <a:rPr sz="1950" b="1" spc="-30" dirty="0">
                <a:latin typeface="Arial"/>
                <a:cs typeface="Arial"/>
              </a:rPr>
              <a:t>to</a:t>
            </a:r>
            <a:r>
              <a:rPr sz="1950" b="1" spc="-135" dirty="0">
                <a:latin typeface="Arial"/>
                <a:cs typeface="Arial"/>
              </a:rPr>
              <a:t> </a:t>
            </a:r>
            <a:r>
              <a:rPr sz="1950" b="1" spc="-120" dirty="0">
                <a:latin typeface="Arial"/>
                <a:cs typeface="Arial"/>
              </a:rPr>
              <a:t>under-connected</a:t>
            </a:r>
            <a:r>
              <a:rPr sz="1950" b="1" spc="-270" dirty="0">
                <a:latin typeface="Arial"/>
                <a:cs typeface="Arial"/>
              </a:rPr>
              <a:t> </a:t>
            </a:r>
            <a:r>
              <a:rPr sz="1950" b="1" spc="-95" dirty="0">
                <a:latin typeface="Arial"/>
                <a:cs typeface="Arial"/>
              </a:rPr>
              <a:t>people</a:t>
            </a:r>
            <a:r>
              <a:rPr sz="1950" b="1" spc="-240" dirty="0">
                <a:latin typeface="Arial"/>
                <a:cs typeface="Arial"/>
              </a:rPr>
              <a:t> </a:t>
            </a:r>
            <a:r>
              <a:rPr sz="1950" b="1" spc="-65" dirty="0">
                <a:latin typeface="Arial"/>
                <a:cs typeface="Arial"/>
              </a:rPr>
              <a:t>on</a:t>
            </a:r>
            <a:r>
              <a:rPr sz="1950" b="1" spc="-290" dirty="0">
                <a:latin typeface="Arial"/>
                <a:cs typeface="Arial"/>
              </a:rPr>
              <a:t> </a:t>
            </a:r>
            <a:r>
              <a:rPr sz="1950" b="1" spc="-60" dirty="0">
                <a:latin typeface="Arial"/>
                <a:cs typeface="Arial"/>
              </a:rPr>
              <a:t>tribal</a:t>
            </a:r>
            <a:r>
              <a:rPr sz="1950" b="1" spc="-155" dirty="0">
                <a:latin typeface="Arial"/>
                <a:cs typeface="Arial"/>
              </a:rPr>
              <a:t> </a:t>
            </a:r>
            <a:r>
              <a:rPr sz="1950" b="1" spc="-120" dirty="0">
                <a:latin typeface="Arial"/>
                <a:cs typeface="Arial"/>
              </a:rPr>
              <a:t>lands</a:t>
            </a:r>
            <a:r>
              <a:rPr sz="1950" b="1" spc="-320" dirty="0">
                <a:latin typeface="Arial"/>
                <a:cs typeface="Arial"/>
              </a:rPr>
              <a:t> </a:t>
            </a:r>
            <a:r>
              <a:rPr sz="1950" b="1" spc="-65" dirty="0">
                <a:latin typeface="Arial"/>
                <a:cs typeface="Arial"/>
              </a:rPr>
              <a:t>on</a:t>
            </a:r>
            <a:r>
              <a:rPr sz="1950" b="1" spc="-290" dirty="0">
                <a:latin typeface="Arial"/>
                <a:cs typeface="Arial"/>
              </a:rPr>
              <a:t> </a:t>
            </a:r>
            <a:r>
              <a:rPr sz="1950" b="1" spc="10" dirty="0">
                <a:latin typeface="Arial"/>
                <a:cs typeface="Arial"/>
              </a:rPr>
              <a:t>a</a:t>
            </a:r>
            <a:r>
              <a:rPr sz="1950" b="1" spc="-245" dirty="0">
                <a:latin typeface="Arial"/>
                <a:cs typeface="Arial"/>
              </a:rPr>
              <a:t> </a:t>
            </a:r>
            <a:r>
              <a:rPr sz="1950" b="1" spc="-120" dirty="0">
                <a:latin typeface="Arial"/>
                <a:cs typeface="Arial"/>
              </a:rPr>
              <a:t>grand</a:t>
            </a:r>
            <a:r>
              <a:rPr sz="1950" b="1" spc="-250" dirty="0">
                <a:latin typeface="Arial"/>
                <a:cs typeface="Arial"/>
              </a:rPr>
              <a:t> </a:t>
            </a:r>
            <a:r>
              <a:rPr sz="1950" b="1" spc="-150" dirty="0">
                <a:latin typeface="Arial"/>
                <a:cs typeface="Arial"/>
              </a:rPr>
              <a:t>scale.</a:t>
            </a:r>
            <a:endParaRPr sz="1950">
              <a:latin typeface="Arial"/>
              <a:cs typeface="Arial"/>
            </a:endParaRPr>
          </a:p>
          <a:p>
            <a:pPr marL="12065" marR="5080" algn="ctr">
              <a:lnSpc>
                <a:spcPts val="1500"/>
              </a:lnSpc>
              <a:spcBef>
                <a:spcPts val="1425"/>
              </a:spcBef>
            </a:pPr>
            <a:r>
              <a:rPr sz="1350" spc="-60" dirty="0">
                <a:latin typeface="Arial"/>
                <a:cs typeface="Arial"/>
              </a:rPr>
              <a:t>We</a:t>
            </a:r>
            <a:r>
              <a:rPr sz="1350" spc="-170" dirty="0">
                <a:latin typeface="Arial"/>
                <a:cs typeface="Arial"/>
              </a:rPr>
              <a:t> </a:t>
            </a:r>
            <a:r>
              <a:rPr sz="1350" spc="-35" dirty="0">
                <a:latin typeface="Arial"/>
                <a:cs typeface="Arial"/>
              </a:rPr>
              <a:t>provide</a:t>
            </a:r>
            <a:r>
              <a:rPr sz="1350" spc="-114" dirty="0">
                <a:latin typeface="Arial"/>
                <a:cs typeface="Arial"/>
              </a:rPr>
              <a:t> </a:t>
            </a:r>
            <a:r>
              <a:rPr sz="1350" spc="-50" dirty="0">
                <a:latin typeface="Arial"/>
                <a:cs typeface="Arial"/>
              </a:rPr>
              <a:t>legal</a:t>
            </a:r>
            <a:r>
              <a:rPr sz="1350" spc="-114" dirty="0">
                <a:latin typeface="Arial"/>
                <a:cs typeface="Arial"/>
              </a:rPr>
              <a:t> </a:t>
            </a:r>
            <a:r>
              <a:rPr sz="1350" spc="-35" dirty="0">
                <a:latin typeface="Arial"/>
                <a:cs typeface="Arial"/>
              </a:rPr>
              <a:t>help,</a:t>
            </a:r>
            <a:r>
              <a:rPr sz="1350" spc="-114" dirty="0">
                <a:latin typeface="Arial"/>
                <a:cs typeface="Arial"/>
              </a:rPr>
              <a:t> </a:t>
            </a:r>
            <a:r>
              <a:rPr sz="1350" spc="-35" dirty="0">
                <a:latin typeface="Arial"/>
                <a:cs typeface="Arial"/>
              </a:rPr>
              <a:t>equipment,</a:t>
            </a:r>
            <a:r>
              <a:rPr sz="1350" spc="-105" dirty="0">
                <a:latin typeface="Arial"/>
                <a:cs typeface="Arial"/>
              </a:rPr>
              <a:t> </a:t>
            </a:r>
            <a:r>
              <a:rPr sz="1350" spc="-30" dirty="0">
                <a:latin typeface="Arial"/>
                <a:cs typeface="Arial"/>
              </a:rPr>
              <a:t>installation</a:t>
            </a:r>
            <a:r>
              <a:rPr sz="1350" spc="-75" dirty="0">
                <a:latin typeface="Arial"/>
                <a:cs typeface="Arial"/>
              </a:rPr>
              <a:t> </a:t>
            </a:r>
            <a:r>
              <a:rPr sz="1350" spc="-40" dirty="0">
                <a:latin typeface="Arial"/>
                <a:cs typeface="Arial"/>
              </a:rPr>
              <a:t>and</a:t>
            </a:r>
            <a:r>
              <a:rPr sz="1350" spc="-125" dirty="0">
                <a:latin typeface="Arial"/>
                <a:cs typeface="Arial"/>
              </a:rPr>
              <a:t> </a:t>
            </a:r>
            <a:r>
              <a:rPr sz="1350" spc="-20" dirty="0">
                <a:latin typeface="Arial"/>
                <a:cs typeface="Arial"/>
              </a:rPr>
              <a:t>network</a:t>
            </a:r>
            <a:r>
              <a:rPr sz="1350" spc="-80" dirty="0">
                <a:latin typeface="Arial"/>
                <a:cs typeface="Arial"/>
              </a:rPr>
              <a:t> </a:t>
            </a:r>
            <a:r>
              <a:rPr sz="1350" spc="-55" dirty="0">
                <a:latin typeface="Arial"/>
                <a:cs typeface="Arial"/>
              </a:rPr>
              <a:t>management</a:t>
            </a:r>
            <a:r>
              <a:rPr sz="1350" spc="-130" dirty="0">
                <a:latin typeface="Arial"/>
                <a:cs typeface="Arial"/>
              </a:rPr>
              <a:t> </a:t>
            </a:r>
            <a:r>
              <a:rPr sz="1350" spc="-25" dirty="0">
                <a:latin typeface="Arial"/>
                <a:cs typeface="Arial"/>
              </a:rPr>
              <a:t>training</a:t>
            </a:r>
            <a:r>
              <a:rPr sz="1350" spc="-90" dirty="0">
                <a:latin typeface="Arial"/>
                <a:cs typeface="Arial"/>
              </a:rPr>
              <a:t> </a:t>
            </a:r>
            <a:r>
              <a:rPr sz="1350" spc="-5" dirty="0">
                <a:latin typeface="Arial"/>
                <a:cs typeface="Arial"/>
              </a:rPr>
              <a:t>for</a:t>
            </a:r>
            <a:r>
              <a:rPr sz="1350" spc="-80" dirty="0">
                <a:latin typeface="Arial"/>
                <a:cs typeface="Arial"/>
              </a:rPr>
              <a:t> </a:t>
            </a:r>
            <a:r>
              <a:rPr sz="1350" spc="-15" dirty="0">
                <a:latin typeface="Arial"/>
                <a:cs typeface="Arial"/>
              </a:rPr>
              <a:t>our</a:t>
            </a:r>
            <a:r>
              <a:rPr sz="1350" spc="-100" dirty="0">
                <a:latin typeface="Arial"/>
                <a:cs typeface="Arial"/>
              </a:rPr>
              <a:t> </a:t>
            </a:r>
            <a:r>
              <a:rPr sz="1350" spc="-10" dirty="0">
                <a:latin typeface="Arial"/>
                <a:cs typeface="Arial"/>
              </a:rPr>
              <a:t>tribal</a:t>
            </a:r>
            <a:r>
              <a:rPr sz="1350" spc="-55" dirty="0">
                <a:latin typeface="Arial"/>
                <a:cs typeface="Arial"/>
              </a:rPr>
              <a:t> </a:t>
            </a:r>
            <a:r>
              <a:rPr sz="1350" spc="-30" dirty="0">
                <a:latin typeface="Arial"/>
                <a:cs typeface="Arial"/>
              </a:rPr>
              <a:t>community  </a:t>
            </a:r>
            <a:r>
              <a:rPr sz="1350" spc="-40" dirty="0">
                <a:latin typeface="Arial"/>
                <a:cs typeface="Arial"/>
              </a:rPr>
              <a:t>partners</a:t>
            </a:r>
            <a:r>
              <a:rPr sz="1350" spc="-110" dirty="0">
                <a:latin typeface="Arial"/>
                <a:cs typeface="Arial"/>
              </a:rPr>
              <a:t> </a:t>
            </a:r>
            <a:r>
              <a:rPr sz="1350" spc="5" dirty="0">
                <a:latin typeface="Arial"/>
                <a:cs typeface="Arial"/>
              </a:rPr>
              <a:t>to</a:t>
            </a:r>
            <a:r>
              <a:rPr sz="1350" spc="-65" dirty="0">
                <a:latin typeface="Arial"/>
                <a:cs typeface="Arial"/>
              </a:rPr>
              <a:t> </a:t>
            </a:r>
            <a:r>
              <a:rPr sz="1350" spc="-45" dirty="0">
                <a:latin typeface="Arial"/>
                <a:cs typeface="Arial"/>
              </a:rPr>
              <a:t>self-deploy</a:t>
            </a:r>
            <a:r>
              <a:rPr sz="1350" spc="-114" dirty="0">
                <a:latin typeface="Arial"/>
                <a:cs typeface="Arial"/>
              </a:rPr>
              <a:t> </a:t>
            </a:r>
            <a:r>
              <a:rPr sz="1350" spc="-5" dirty="0">
                <a:latin typeface="Arial"/>
                <a:cs typeface="Arial"/>
              </a:rPr>
              <a:t>their</a:t>
            </a:r>
            <a:r>
              <a:rPr sz="1350" spc="-75" dirty="0">
                <a:latin typeface="Arial"/>
                <a:cs typeface="Arial"/>
              </a:rPr>
              <a:t> </a:t>
            </a:r>
            <a:r>
              <a:rPr sz="1350" spc="-20" dirty="0">
                <a:latin typeface="Arial"/>
                <a:cs typeface="Arial"/>
              </a:rPr>
              <a:t>own</a:t>
            </a:r>
            <a:r>
              <a:rPr sz="1350" spc="-105" dirty="0">
                <a:latin typeface="Arial"/>
                <a:cs typeface="Arial"/>
              </a:rPr>
              <a:t> </a:t>
            </a:r>
            <a:r>
              <a:rPr sz="1350" spc="-60" dirty="0">
                <a:latin typeface="Arial"/>
                <a:cs typeface="Arial"/>
              </a:rPr>
              <a:t>high-speed</a:t>
            </a:r>
            <a:r>
              <a:rPr sz="1350" spc="-145" dirty="0">
                <a:latin typeface="Arial"/>
                <a:cs typeface="Arial"/>
              </a:rPr>
              <a:t> </a:t>
            </a:r>
            <a:r>
              <a:rPr sz="1350" spc="-20" dirty="0">
                <a:latin typeface="Arial"/>
                <a:cs typeface="Arial"/>
              </a:rPr>
              <a:t>Internet</a:t>
            </a:r>
            <a:r>
              <a:rPr sz="1350" spc="-90" dirty="0">
                <a:latin typeface="Arial"/>
                <a:cs typeface="Arial"/>
              </a:rPr>
              <a:t> </a:t>
            </a:r>
            <a:r>
              <a:rPr sz="1350" spc="-35" dirty="0">
                <a:latin typeface="Arial"/>
                <a:cs typeface="Arial"/>
              </a:rPr>
              <a:t>networks</a:t>
            </a:r>
            <a:r>
              <a:rPr sz="1350" spc="-100" dirty="0">
                <a:latin typeface="Arial"/>
                <a:cs typeface="Arial"/>
              </a:rPr>
              <a:t> </a:t>
            </a:r>
            <a:r>
              <a:rPr sz="1350" spc="-10" dirty="0">
                <a:latin typeface="Arial"/>
                <a:cs typeface="Arial"/>
              </a:rPr>
              <a:t>at</a:t>
            </a:r>
            <a:r>
              <a:rPr sz="1350" spc="-100" dirty="0">
                <a:latin typeface="Arial"/>
                <a:cs typeface="Arial"/>
              </a:rPr>
              <a:t> </a:t>
            </a:r>
            <a:r>
              <a:rPr sz="1350" spc="-20" dirty="0">
                <a:latin typeface="Arial"/>
                <a:cs typeface="Arial"/>
              </a:rPr>
              <a:t>no</a:t>
            </a:r>
            <a:r>
              <a:rPr sz="1350" spc="-114" dirty="0">
                <a:latin typeface="Arial"/>
                <a:cs typeface="Arial"/>
              </a:rPr>
              <a:t> </a:t>
            </a:r>
            <a:r>
              <a:rPr sz="1350" spc="-50" dirty="0">
                <a:latin typeface="Arial"/>
                <a:cs typeface="Arial"/>
              </a:rPr>
              <a:t>cost</a:t>
            </a:r>
            <a:r>
              <a:rPr sz="1350" spc="-145" dirty="0">
                <a:latin typeface="Arial"/>
                <a:cs typeface="Arial"/>
              </a:rPr>
              <a:t> </a:t>
            </a:r>
            <a:r>
              <a:rPr sz="1350" spc="5" dirty="0">
                <a:latin typeface="Arial"/>
                <a:cs typeface="Arial"/>
              </a:rPr>
              <a:t>to</a:t>
            </a:r>
            <a:r>
              <a:rPr sz="1350" spc="-55" dirty="0">
                <a:latin typeface="Arial"/>
                <a:cs typeface="Arial"/>
              </a:rPr>
              <a:t> </a:t>
            </a:r>
            <a:r>
              <a:rPr sz="1350" spc="-25" dirty="0">
                <a:latin typeface="Arial"/>
                <a:cs typeface="Arial"/>
              </a:rPr>
              <a:t>them.</a:t>
            </a:r>
            <a:endParaRPr sz="1350">
              <a:latin typeface="Arial"/>
              <a:cs typeface="Arial"/>
            </a:endParaRPr>
          </a:p>
        </p:txBody>
      </p:sp>
      <p:sp>
        <p:nvSpPr>
          <p:cNvPr id="5" name="object 5"/>
          <p:cNvSpPr/>
          <p:nvPr/>
        </p:nvSpPr>
        <p:spPr>
          <a:xfrm>
            <a:off x="938198" y="5169365"/>
            <a:ext cx="288699" cy="28455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50036" y="2055748"/>
            <a:ext cx="6467297" cy="172392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347943" y="5258073"/>
            <a:ext cx="759460" cy="149860"/>
          </a:xfrm>
          <a:prstGeom prst="rect">
            <a:avLst/>
          </a:prstGeom>
        </p:spPr>
        <p:txBody>
          <a:bodyPr vert="horz" wrap="square" lIns="0" tIns="14605" rIns="0" bIns="0" rtlCol="0">
            <a:spAutoFit/>
          </a:bodyPr>
          <a:lstStyle/>
          <a:p>
            <a:pPr marL="12700">
              <a:lnSpc>
                <a:spcPct val="100000"/>
              </a:lnSpc>
              <a:spcBef>
                <a:spcPts val="115"/>
              </a:spcBef>
            </a:pPr>
            <a:r>
              <a:rPr sz="800" spc="10" dirty="0">
                <a:solidFill>
                  <a:srgbClr val="888888"/>
                </a:solidFill>
                <a:latin typeface="Arial"/>
                <a:cs typeface="Arial"/>
              </a:rPr>
              <a:t>© </a:t>
            </a:r>
            <a:r>
              <a:rPr sz="800" spc="-15" dirty="0">
                <a:solidFill>
                  <a:srgbClr val="888888"/>
                </a:solidFill>
                <a:latin typeface="Arial"/>
                <a:cs typeface="Arial"/>
              </a:rPr>
              <a:t>MuralNet</a:t>
            </a:r>
            <a:r>
              <a:rPr sz="800" spc="-135" dirty="0">
                <a:solidFill>
                  <a:srgbClr val="888888"/>
                </a:solidFill>
                <a:latin typeface="Arial"/>
                <a:cs typeface="Arial"/>
              </a:rPr>
              <a:t> </a:t>
            </a:r>
            <a:r>
              <a:rPr sz="800" spc="-40" dirty="0">
                <a:solidFill>
                  <a:srgbClr val="888888"/>
                </a:solidFill>
                <a:latin typeface="Arial"/>
                <a:cs typeface="Arial"/>
              </a:rPr>
              <a:t>2019</a:t>
            </a:r>
            <a:endParaRPr sz="8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29</a:t>
            </a:fld>
            <a:endParaRPr spc="-6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3</a:t>
            </a:fld>
            <a:endParaRPr spc="-60" dirty="0"/>
          </a:p>
        </p:txBody>
      </p:sp>
      <p:sp>
        <p:nvSpPr>
          <p:cNvPr id="2" name="object 2"/>
          <p:cNvSpPr txBox="1"/>
          <p:nvPr/>
        </p:nvSpPr>
        <p:spPr>
          <a:xfrm>
            <a:off x="901700" y="886459"/>
            <a:ext cx="8223250" cy="529463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SOLUTION</a:t>
            </a:r>
            <a:endParaRPr sz="2000">
              <a:latin typeface="Times New Roman"/>
              <a:cs typeface="Times New Roman"/>
            </a:endParaRPr>
          </a:p>
          <a:p>
            <a:pPr marL="12700">
              <a:lnSpc>
                <a:spcPts val="2350"/>
              </a:lnSpc>
            </a:pPr>
            <a:r>
              <a:rPr sz="2000" spc="-5" dirty="0">
                <a:latin typeface="Times New Roman"/>
                <a:cs typeface="Times New Roman"/>
              </a:rPr>
              <a:t>Equipment is easy, a wireless solution requires</a:t>
            </a:r>
            <a:r>
              <a:rPr sz="2000" spc="20" dirty="0">
                <a:latin typeface="Times New Roman"/>
                <a:cs typeface="Times New Roman"/>
              </a:rPr>
              <a:t> </a:t>
            </a:r>
            <a:r>
              <a:rPr sz="2000" spc="-5" dirty="0">
                <a:latin typeface="Times New Roman"/>
                <a:cs typeface="Times New Roman"/>
              </a:rPr>
              <a:t>spectrum.</a:t>
            </a:r>
            <a:endParaRPr sz="2000">
              <a:latin typeface="Times New Roman"/>
              <a:cs typeface="Times New Roman"/>
            </a:endParaRPr>
          </a:p>
          <a:p>
            <a:pPr>
              <a:lnSpc>
                <a:spcPct val="100000"/>
              </a:lnSpc>
              <a:spcBef>
                <a:spcPts val="40"/>
              </a:spcBef>
            </a:pPr>
            <a:endParaRPr sz="1950">
              <a:latin typeface="Times New Roman"/>
              <a:cs typeface="Times New Roman"/>
            </a:endParaRPr>
          </a:p>
          <a:p>
            <a:pPr marL="12700" marR="120014">
              <a:lnSpc>
                <a:spcPct val="95800"/>
              </a:lnSpc>
              <a:spcBef>
                <a:spcPts val="5"/>
              </a:spcBef>
            </a:pPr>
            <a:r>
              <a:rPr sz="2000" b="1" spc="-5" dirty="0">
                <a:latin typeface="Times New Roman"/>
                <a:cs typeface="Times New Roman"/>
              </a:rPr>
              <a:t>Educational Broadband Spectrum (EBS) </a:t>
            </a:r>
            <a:r>
              <a:rPr sz="2000" spc="-5" dirty="0">
                <a:latin typeface="Times New Roman"/>
                <a:cs typeface="Times New Roman"/>
              </a:rPr>
              <a:t>spectrum is the perfect band for  starting a rural wireless Internet network. </a:t>
            </a:r>
            <a:r>
              <a:rPr sz="2000" spc="-10" dirty="0">
                <a:latin typeface="Times New Roman"/>
                <a:cs typeface="Times New Roman"/>
              </a:rPr>
              <a:t>A </a:t>
            </a:r>
            <a:r>
              <a:rPr sz="2000" spc="-5" dirty="0">
                <a:latin typeface="Times New Roman"/>
                <a:cs typeface="Times New Roman"/>
              </a:rPr>
              <a:t>signal in this range has great  propagation and penetration characteristics throughput. Since licenses are  required, the networks have a guarantee of reliable operations without worry of  interference that unlicensed spectrum has. And licenses are free for schools and  nonprofits.</a:t>
            </a:r>
            <a:endParaRPr sz="2000">
              <a:latin typeface="Times New Roman"/>
              <a:cs typeface="Times New Roman"/>
            </a:endParaRPr>
          </a:p>
          <a:p>
            <a:pPr>
              <a:lnSpc>
                <a:spcPct val="100000"/>
              </a:lnSpc>
              <a:spcBef>
                <a:spcPts val="5"/>
              </a:spcBef>
            </a:pPr>
            <a:endParaRPr sz="2000">
              <a:latin typeface="Times New Roman"/>
              <a:cs typeface="Times New Roman"/>
            </a:endParaRPr>
          </a:p>
          <a:p>
            <a:pPr marL="12700" marR="5080">
              <a:lnSpc>
                <a:spcPct val="95800"/>
              </a:lnSpc>
            </a:pPr>
            <a:r>
              <a:rPr sz="2000" b="1" spc="-5" dirty="0">
                <a:latin typeface="Times New Roman"/>
                <a:cs typeface="Times New Roman"/>
              </a:rPr>
              <a:t>Citizens Broadband Radio Service (CBRS) </a:t>
            </a:r>
            <a:r>
              <a:rPr sz="2000" spc="-5" dirty="0">
                <a:latin typeface="Times New Roman"/>
                <a:cs typeface="Times New Roman"/>
              </a:rPr>
              <a:t>spectrum in the 3.5 GHz would be  available soon, however, physics and power limitations meant it only traveled  half as far as EBS. CBRS is used when EBS is unavailable or for expansion of  existing radio spectrum service (within buildings). Low band </a:t>
            </a:r>
            <a:r>
              <a:rPr sz="2000" spc="-10" dirty="0">
                <a:latin typeface="Times New Roman"/>
                <a:cs typeface="Times New Roman"/>
              </a:rPr>
              <a:t>TV </a:t>
            </a:r>
            <a:r>
              <a:rPr sz="2000" spc="-5" dirty="0">
                <a:latin typeface="Times New Roman"/>
                <a:cs typeface="Times New Roman"/>
              </a:rPr>
              <a:t>whitespace </a:t>
            </a:r>
            <a:r>
              <a:rPr sz="2000" spc="-10" dirty="0">
                <a:latin typeface="Times New Roman"/>
                <a:cs typeface="Times New Roman"/>
              </a:rPr>
              <a:t>is  </a:t>
            </a:r>
            <a:r>
              <a:rPr sz="2000" spc="-5" dirty="0">
                <a:latin typeface="Times New Roman"/>
                <a:cs typeface="Times New Roman"/>
              </a:rPr>
              <a:t>great for traveling long distances, but it supports only a fraction of what EBS  band networks can</a:t>
            </a:r>
            <a:r>
              <a:rPr sz="2000" spc="5" dirty="0">
                <a:latin typeface="Times New Roman"/>
                <a:cs typeface="Times New Roman"/>
              </a:rPr>
              <a:t> </a:t>
            </a:r>
            <a:r>
              <a:rPr sz="2000" spc="-5" dirty="0">
                <a:latin typeface="Times New Roman"/>
                <a:cs typeface="Times New Roman"/>
              </a:rPr>
              <a:t>do.</a:t>
            </a:r>
            <a:endParaRPr sz="2000">
              <a:latin typeface="Times New Roman"/>
              <a:cs typeface="Times New Roman"/>
            </a:endParaRPr>
          </a:p>
          <a:p>
            <a:pPr>
              <a:lnSpc>
                <a:spcPct val="100000"/>
              </a:lnSpc>
              <a:spcBef>
                <a:spcPts val="25"/>
              </a:spcBef>
            </a:pPr>
            <a:endParaRPr sz="1900">
              <a:latin typeface="Times New Roman"/>
              <a:cs typeface="Times New Roman"/>
            </a:endParaRPr>
          </a:p>
          <a:p>
            <a:pPr marL="12700">
              <a:lnSpc>
                <a:spcPct val="100000"/>
              </a:lnSpc>
            </a:pPr>
            <a:r>
              <a:rPr sz="2000" spc="-5" dirty="0">
                <a:latin typeface="Times New Roman"/>
                <a:cs typeface="Times New Roman"/>
              </a:rPr>
              <a:t>Open EBS licensing has been frozen since the</a:t>
            </a:r>
            <a:r>
              <a:rPr sz="2000" spc="30" dirty="0">
                <a:latin typeface="Times New Roman"/>
                <a:cs typeface="Times New Roman"/>
              </a:rPr>
              <a:t> </a:t>
            </a:r>
            <a:r>
              <a:rPr sz="2000" spc="-5" dirty="0">
                <a:latin typeface="Times New Roman"/>
                <a:cs typeface="Times New Roman"/>
              </a:rPr>
              <a:t>mid-nineties.</a:t>
            </a:r>
            <a:endParaRPr sz="20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3453" y="1286533"/>
            <a:ext cx="6131560" cy="423545"/>
          </a:xfrm>
          <a:prstGeom prst="rect">
            <a:avLst/>
          </a:prstGeom>
        </p:spPr>
        <p:txBody>
          <a:bodyPr vert="horz" wrap="square" lIns="0" tIns="13970" rIns="0" bIns="0" rtlCol="0">
            <a:spAutoFit/>
          </a:bodyPr>
          <a:lstStyle/>
          <a:p>
            <a:pPr marL="12700">
              <a:lnSpc>
                <a:spcPct val="100000"/>
              </a:lnSpc>
              <a:spcBef>
                <a:spcPts val="110"/>
              </a:spcBef>
            </a:pPr>
            <a:r>
              <a:rPr sz="2600" dirty="0">
                <a:solidFill>
                  <a:srgbClr val="990000"/>
                </a:solidFill>
              </a:rPr>
              <a:t>History of Mural - </a:t>
            </a:r>
            <a:r>
              <a:rPr sz="2600" spc="-5" dirty="0">
                <a:solidFill>
                  <a:srgbClr val="990000"/>
                </a:solidFill>
              </a:rPr>
              <a:t>Founded </a:t>
            </a:r>
            <a:r>
              <a:rPr sz="2600" dirty="0">
                <a:solidFill>
                  <a:srgbClr val="990000"/>
                </a:solidFill>
              </a:rPr>
              <a:t>March</a:t>
            </a:r>
            <a:r>
              <a:rPr sz="2600" spc="-5" dirty="0">
                <a:solidFill>
                  <a:srgbClr val="990000"/>
                </a:solidFill>
              </a:rPr>
              <a:t> 2017</a:t>
            </a:r>
            <a:endParaRPr sz="2600"/>
          </a:p>
        </p:txBody>
      </p:sp>
      <p:sp>
        <p:nvSpPr>
          <p:cNvPr id="3" name="object 3"/>
          <p:cNvSpPr/>
          <p:nvPr/>
        </p:nvSpPr>
        <p:spPr>
          <a:xfrm>
            <a:off x="5549310" y="1834017"/>
            <a:ext cx="1357528" cy="135852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18370" y="3385861"/>
            <a:ext cx="2847340" cy="1216660"/>
          </a:xfrm>
          <a:prstGeom prst="rect">
            <a:avLst/>
          </a:prstGeom>
        </p:spPr>
        <p:txBody>
          <a:bodyPr vert="horz" wrap="square" lIns="0" tIns="14604" rIns="0" bIns="0" rtlCol="0">
            <a:spAutoFit/>
          </a:bodyPr>
          <a:lstStyle/>
          <a:p>
            <a:pPr marL="4445" algn="ctr">
              <a:lnSpc>
                <a:spcPts val="1845"/>
              </a:lnSpc>
              <a:spcBef>
                <a:spcPts val="114"/>
              </a:spcBef>
            </a:pPr>
            <a:r>
              <a:rPr sz="1550" b="1" spc="-20" dirty="0">
                <a:latin typeface="Arial"/>
                <a:cs typeface="Arial"/>
              </a:rPr>
              <a:t>Martin</a:t>
            </a:r>
            <a:r>
              <a:rPr sz="1550" b="1" spc="-65" dirty="0">
                <a:latin typeface="Arial"/>
                <a:cs typeface="Arial"/>
              </a:rPr>
              <a:t> </a:t>
            </a:r>
            <a:r>
              <a:rPr sz="1550" b="1" spc="-110" dirty="0">
                <a:latin typeface="Arial"/>
                <a:cs typeface="Arial"/>
              </a:rPr>
              <a:t>Casado,</a:t>
            </a:r>
            <a:r>
              <a:rPr sz="1550" b="1" spc="-270" dirty="0">
                <a:latin typeface="Arial"/>
                <a:cs typeface="Arial"/>
              </a:rPr>
              <a:t> </a:t>
            </a:r>
            <a:r>
              <a:rPr sz="1550" b="1" spc="-80" dirty="0">
                <a:latin typeface="Arial"/>
                <a:cs typeface="Arial"/>
              </a:rPr>
              <a:t>Founder</a:t>
            </a:r>
            <a:r>
              <a:rPr sz="1550" b="1" spc="-190" dirty="0">
                <a:latin typeface="Arial"/>
                <a:cs typeface="Arial"/>
              </a:rPr>
              <a:t> </a:t>
            </a:r>
            <a:r>
              <a:rPr sz="1550" b="1" spc="10" dirty="0">
                <a:latin typeface="Arial"/>
                <a:cs typeface="Arial"/>
              </a:rPr>
              <a:t>&amp;</a:t>
            </a:r>
            <a:r>
              <a:rPr sz="1550" b="1" spc="-185" dirty="0">
                <a:latin typeface="Arial"/>
                <a:cs typeface="Arial"/>
              </a:rPr>
              <a:t> </a:t>
            </a:r>
            <a:r>
              <a:rPr sz="1550" b="1" spc="-125" dirty="0">
                <a:latin typeface="Arial"/>
                <a:cs typeface="Arial"/>
              </a:rPr>
              <a:t>CFO</a:t>
            </a:r>
            <a:endParaRPr sz="1550">
              <a:latin typeface="Arial"/>
              <a:cs typeface="Arial"/>
            </a:endParaRPr>
          </a:p>
          <a:p>
            <a:pPr algn="ctr">
              <a:lnSpc>
                <a:spcPts val="1245"/>
              </a:lnSpc>
            </a:pPr>
            <a:r>
              <a:rPr sz="1050" spc="-5" dirty="0">
                <a:solidFill>
                  <a:srgbClr val="333333"/>
                </a:solidFill>
                <a:latin typeface="Times New Roman"/>
                <a:cs typeface="Times New Roman"/>
              </a:rPr>
              <a:t>Martin is a Silicon </a:t>
            </a:r>
            <a:r>
              <a:rPr sz="1050" spc="-45" dirty="0">
                <a:solidFill>
                  <a:srgbClr val="333333"/>
                </a:solidFill>
                <a:latin typeface="Times New Roman"/>
                <a:cs typeface="Times New Roman"/>
              </a:rPr>
              <a:t>Valley </a:t>
            </a:r>
            <a:r>
              <a:rPr sz="1050" spc="-15" dirty="0">
                <a:solidFill>
                  <a:srgbClr val="333333"/>
                </a:solidFill>
                <a:latin typeface="Times New Roman"/>
                <a:cs typeface="Times New Roman"/>
              </a:rPr>
              <a:t>entrepreneur, </a:t>
            </a:r>
            <a:r>
              <a:rPr sz="1050" spc="-5" dirty="0">
                <a:solidFill>
                  <a:srgbClr val="333333"/>
                </a:solidFill>
                <a:latin typeface="Times New Roman"/>
                <a:cs typeface="Times New Roman"/>
              </a:rPr>
              <a:t>investor</a:t>
            </a:r>
            <a:r>
              <a:rPr sz="1050" spc="-35" dirty="0">
                <a:solidFill>
                  <a:srgbClr val="333333"/>
                </a:solidFill>
                <a:latin typeface="Times New Roman"/>
                <a:cs typeface="Times New Roman"/>
              </a:rPr>
              <a:t> </a:t>
            </a:r>
            <a:r>
              <a:rPr sz="1050" spc="-10" dirty="0">
                <a:solidFill>
                  <a:srgbClr val="333333"/>
                </a:solidFill>
                <a:latin typeface="Times New Roman"/>
                <a:cs typeface="Times New Roman"/>
              </a:rPr>
              <a:t>and</a:t>
            </a:r>
            <a:endParaRPr sz="1050">
              <a:latin typeface="Times New Roman"/>
              <a:cs typeface="Times New Roman"/>
            </a:endParaRPr>
          </a:p>
          <a:p>
            <a:pPr marL="12700" marR="5080" indent="-635" algn="ctr">
              <a:lnSpc>
                <a:spcPts val="1240"/>
              </a:lnSpc>
              <a:spcBef>
                <a:spcPts val="114"/>
              </a:spcBef>
            </a:pPr>
            <a:r>
              <a:rPr sz="1050" spc="-5" dirty="0">
                <a:solidFill>
                  <a:srgbClr val="333333"/>
                </a:solidFill>
                <a:latin typeface="Times New Roman"/>
                <a:cs typeface="Times New Roman"/>
              </a:rPr>
              <a:t>technologist </a:t>
            </a:r>
            <a:r>
              <a:rPr sz="1050" spc="-10" dirty="0">
                <a:solidFill>
                  <a:srgbClr val="333333"/>
                </a:solidFill>
                <a:latin typeface="Times New Roman"/>
                <a:cs typeface="Times New Roman"/>
              </a:rPr>
              <a:t>who was deeply </a:t>
            </a:r>
            <a:r>
              <a:rPr sz="1050" spc="-5" dirty="0">
                <a:solidFill>
                  <a:srgbClr val="333333"/>
                </a:solidFill>
                <a:latin typeface="Times New Roman"/>
                <a:cs typeface="Times New Roman"/>
              </a:rPr>
              <a:t>involved in the  </a:t>
            </a:r>
            <a:r>
              <a:rPr sz="1050" spc="-10" dirty="0">
                <a:solidFill>
                  <a:srgbClr val="333333"/>
                </a:solidFill>
                <a:latin typeface="Times New Roman"/>
                <a:cs typeface="Times New Roman"/>
              </a:rPr>
              <a:t>development </a:t>
            </a:r>
            <a:r>
              <a:rPr sz="1050" spc="-5" dirty="0">
                <a:solidFill>
                  <a:srgbClr val="333333"/>
                </a:solidFill>
                <a:latin typeface="Times New Roman"/>
                <a:cs typeface="Times New Roman"/>
              </a:rPr>
              <a:t>of </a:t>
            </a:r>
            <a:r>
              <a:rPr sz="1050" spc="-10" dirty="0">
                <a:solidFill>
                  <a:srgbClr val="333333"/>
                </a:solidFill>
                <a:latin typeface="Times New Roman"/>
                <a:cs typeface="Times New Roman"/>
              </a:rPr>
              <a:t>software </a:t>
            </a:r>
            <a:r>
              <a:rPr sz="1050" spc="-5" dirty="0">
                <a:solidFill>
                  <a:srgbClr val="333333"/>
                </a:solidFill>
                <a:latin typeface="Times New Roman"/>
                <a:cs typeface="Times New Roman"/>
              </a:rPr>
              <a:t>defined </a:t>
            </a:r>
            <a:r>
              <a:rPr sz="1050" spc="-10" dirty="0">
                <a:solidFill>
                  <a:srgbClr val="333333"/>
                </a:solidFill>
                <a:latin typeface="Times New Roman"/>
                <a:cs typeface="Times New Roman"/>
              </a:rPr>
              <a:t>networking </a:t>
            </a:r>
            <a:r>
              <a:rPr sz="1050" spc="-5" dirty="0">
                <a:solidFill>
                  <a:srgbClr val="333333"/>
                </a:solidFill>
                <a:latin typeface="Times New Roman"/>
                <a:cs typeface="Times New Roman"/>
              </a:rPr>
              <a:t>as a </a:t>
            </a:r>
            <a:r>
              <a:rPr sz="1050" spc="-10" dirty="0">
                <a:solidFill>
                  <a:srgbClr val="333333"/>
                </a:solidFill>
                <a:latin typeface="Times New Roman"/>
                <a:cs typeface="Times New Roman"/>
              </a:rPr>
              <a:t>co-  </a:t>
            </a:r>
            <a:r>
              <a:rPr sz="1050" spc="-5" dirty="0">
                <a:solidFill>
                  <a:srgbClr val="333333"/>
                </a:solidFill>
                <a:latin typeface="Times New Roman"/>
                <a:cs typeface="Times New Roman"/>
              </a:rPr>
              <a:t>founder of </a:t>
            </a:r>
            <a:r>
              <a:rPr sz="1050" spc="-10" dirty="0">
                <a:solidFill>
                  <a:srgbClr val="333333"/>
                </a:solidFill>
                <a:latin typeface="Times New Roman"/>
                <a:cs typeface="Times New Roman"/>
              </a:rPr>
              <a:t>Nicira Networks. Currently </a:t>
            </a:r>
            <a:r>
              <a:rPr sz="1050" spc="-5" dirty="0">
                <a:solidFill>
                  <a:srgbClr val="333333"/>
                </a:solidFill>
                <a:latin typeface="Times New Roman"/>
                <a:cs typeface="Times New Roman"/>
              </a:rPr>
              <a:t>he is a </a:t>
            </a:r>
            <a:r>
              <a:rPr sz="1050" spc="-15" dirty="0">
                <a:solidFill>
                  <a:srgbClr val="333333"/>
                </a:solidFill>
                <a:latin typeface="Times New Roman"/>
                <a:cs typeface="Times New Roman"/>
              </a:rPr>
              <a:t>GP </a:t>
            </a:r>
            <a:r>
              <a:rPr sz="1050" spc="-10" dirty="0">
                <a:solidFill>
                  <a:srgbClr val="333333"/>
                </a:solidFill>
                <a:latin typeface="Times New Roman"/>
                <a:cs typeface="Times New Roman"/>
              </a:rPr>
              <a:t>at  Andreessen Horowitz. He grew </a:t>
            </a:r>
            <a:r>
              <a:rPr sz="1050" spc="-5" dirty="0">
                <a:solidFill>
                  <a:srgbClr val="333333"/>
                </a:solidFill>
                <a:latin typeface="Times New Roman"/>
                <a:cs typeface="Times New Roman"/>
              </a:rPr>
              <a:t>up </a:t>
            </a:r>
            <a:r>
              <a:rPr sz="1050" spc="-10" dirty="0">
                <a:solidFill>
                  <a:srgbClr val="333333"/>
                </a:solidFill>
                <a:latin typeface="Times New Roman"/>
                <a:cs typeface="Times New Roman"/>
              </a:rPr>
              <a:t>near Four Corners  and has </a:t>
            </a:r>
            <a:r>
              <a:rPr sz="1050" spc="-5" dirty="0">
                <a:solidFill>
                  <a:srgbClr val="333333"/>
                </a:solidFill>
                <a:latin typeface="Times New Roman"/>
                <a:cs typeface="Times New Roman"/>
              </a:rPr>
              <a:t>a </a:t>
            </a:r>
            <a:r>
              <a:rPr sz="1050" spc="-10" dirty="0">
                <a:solidFill>
                  <a:srgbClr val="333333"/>
                </a:solidFill>
                <a:latin typeface="Times New Roman"/>
                <a:cs typeface="Times New Roman"/>
              </a:rPr>
              <a:t>deep affinity </a:t>
            </a:r>
            <a:r>
              <a:rPr sz="1050" spc="-5" dirty="0">
                <a:solidFill>
                  <a:srgbClr val="333333"/>
                </a:solidFill>
                <a:latin typeface="Times New Roman"/>
                <a:cs typeface="Times New Roman"/>
              </a:rPr>
              <a:t>for the</a:t>
            </a:r>
            <a:r>
              <a:rPr sz="1050" spc="25" dirty="0">
                <a:solidFill>
                  <a:srgbClr val="333333"/>
                </a:solidFill>
                <a:latin typeface="Times New Roman"/>
                <a:cs typeface="Times New Roman"/>
              </a:rPr>
              <a:t> </a:t>
            </a:r>
            <a:r>
              <a:rPr sz="1050" spc="-10" dirty="0">
                <a:solidFill>
                  <a:srgbClr val="333333"/>
                </a:solidFill>
                <a:latin typeface="Times New Roman"/>
                <a:cs typeface="Times New Roman"/>
              </a:rPr>
              <a:t>region.</a:t>
            </a:r>
            <a:endParaRPr sz="1050">
              <a:latin typeface="Times New Roman"/>
              <a:cs typeface="Times New Roman"/>
            </a:endParaRPr>
          </a:p>
        </p:txBody>
      </p:sp>
      <p:sp>
        <p:nvSpPr>
          <p:cNvPr id="5" name="object 5"/>
          <p:cNvSpPr txBox="1"/>
          <p:nvPr/>
        </p:nvSpPr>
        <p:spPr>
          <a:xfrm>
            <a:off x="4750451" y="3377899"/>
            <a:ext cx="3071495" cy="1224915"/>
          </a:xfrm>
          <a:prstGeom prst="rect">
            <a:avLst/>
          </a:prstGeom>
        </p:spPr>
        <p:txBody>
          <a:bodyPr vert="horz" wrap="square" lIns="0" tIns="14604" rIns="0" bIns="0" rtlCol="0">
            <a:spAutoFit/>
          </a:bodyPr>
          <a:lstStyle/>
          <a:p>
            <a:pPr marR="10795" algn="ctr">
              <a:lnSpc>
                <a:spcPct val="100000"/>
              </a:lnSpc>
              <a:spcBef>
                <a:spcPts val="114"/>
              </a:spcBef>
            </a:pPr>
            <a:r>
              <a:rPr sz="1550" b="1" spc="5" dirty="0">
                <a:latin typeface="Times New Roman"/>
                <a:cs typeface="Times New Roman"/>
              </a:rPr>
              <a:t>Brian </a:t>
            </a:r>
            <a:r>
              <a:rPr sz="1550" b="1" dirty="0">
                <a:latin typeface="Times New Roman"/>
                <a:cs typeface="Times New Roman"/>
              </a:rPr>
              <a:t>Shih, Founder </a:t>
            </a:r>
            <a:r>
              <a:rPr sz="1550" b="1" spc="10" dirty="0">
                <a:latin typeface="Times New Roman"/>
                <a:cs typeface="Times New Roman"/>
              </a:rPr>
              <a:t>&amp;</a:t>
            </a:r>
            <a:r>
              <a:rPr sz="1550" b="1" spc="-90" dirty="0">
                <a:latin typeface="Times New Roman"/>
                <a:cs typeface="Times New Roman"/>
              </a:rPr>
              <a:t> </a:t>
            </a:r>
            <a:r>
              <a:rPr sz="1550" b="1" dirty="0">
                <a:latin typeface="Times New Roman"/>
                <a:cs typeface="Times New Roman"/>
              </a:rPr>
              <a:t>President</a:t>
            </a:r>
            <a:endParaRPr sz="1550">
              <a:latin typeface="Times New Roman"/>
              <a:cs typeface="Times New Roman"/>
            </a:endParaRPr>
          </a:p>
          <a:p>
            <a:pPr marL="12065" marR="5080" algn="ctr">
              <a:lnSpc>
                <a:spcPct val="99500"/>
              </a:lnSpc>
              <a:spcBef>
                <a:spcPts val="40"/>
              </a:spcBef>
            </a:pPr>
            <a:r>
              <a:rPr sz="1050" spc="-10" dirty="0">
                <a:solidFill>
                  <a:srgbClr val="333333"/>
                </a:solidFill>
                <a:latin typeface="Times New Roman"/>
                <a:cs typeface="Times New Roman"/>
              </a:rPr>
              <a:t>Brian specializes </a:t>
            </a:r>
            <a:r>
              <a:rPr sz="1050" spc="-5" dirty="0">
                <a:solidFill>
                  <a:srgbClr val="333333"/>
                </a:solidFill>
                <a:latin typeface="Times New Roman"/>
                <a:cs typeface="Times New Roman"/>
              </a:rPr>
              <a:t>in designing </a:t>
            </a:r>
            <a:r>
              <a:rPr sz="1050" spc="-10" dirty="0">
                <a:solidFill>
                  <a:srgbClr val="333333"/>
                </a:solidFill>
                <a:latin typeface="Times New Roman"/>
                <a:cs typeface="Times New Roman"/>
              </a:rPr>
              <a:t>ICT infrastructure  </a:t>
            </a:r>
            <a:r>
              <a:rPr sz="1050" spc="-5" dirty="0">
                <a:solidFill>
                  <a:srgbClr val="333333"/>
                </a:solidFill>
                <a:latin typeface="Times New Roman"/>
                <a:cs typeface="Times New Roman"/>
              </a:rPr>
              <a:t>solutions </a:t>
            </a:r>
            <a:r>
              <a:rPr sz="1050" spc="-10" dirty="0">
                <a:solidFill>
                  <a:srgbClr val="333333"/>
                </a:solidFill>
                <a:latin typeface="Times New Roman"/>
                <a:cs typeface="Times New Roman"/>
              </a:rPr>
              <a:t>and has </a:t>
            </a:r>
            <a:r>
              <a:rPr sz="1050" spc="-5" dirty="0">
                <a:solidFill>
                  <a:srgbClr val="333333"/>
                </a:solidFill>
                <a:latin typeface="Times New Roman"/>
                <a:cs typeface="Times New Roman"/>
              </a:rPr>
              <a:t>built </a:t>
            </a:r>
            <a:r>
              <a:rPr sz="1050" spc="-10" dirty="0">
                <a:solidFill>
                  <a:srgbClr val="333333"/>
                </a:solidFill>
                <a:latin typeface="Times New Roman"/>
                <a:cs typeface="Times New Roman"/>
              </a:rPr>
              <a:t>networks </a:t>
            </a:r>
            <a:r>
              <a:rPr sz="1050" spc="-5" dirty="0">
                <a:solidFill>
                  <a:srgbClr val="333333"/>
                </a:solidFill>
                <a:latin typeface="Times New Roman"/>
                <a:cs typeface="Times New Roman"/>
              </a:rPr>
              <a:t>of all sizes </a:t>
            </a:r>
            <a:r>
              <a:rPr sz="1050" spc="-10" dirty="0">
                <a:solidFill>
                  <a:srgbClr val="333333"/>
                </a:solidFill>
                <a:latin typeface="Times New Roman"/>
                <a:cs typeface="Times New Roman"/>
              </a:rPr>
              <a:t>across </a:t>
            </a:r>
            <a:r>
              <a:rPr sz="1050" spc="-5" dirty="0">
                <a:solidFill>
                  <a:srgbClr val="333333"/>
                </a:solidFill>
                <a:latin typeface="Times New Roman"/>
                <a:cs typeface="Times New Roman"/>
              </a:rPr>
              <a:t>the  globe. </a:t>
            </a:r>
            <a:r>
              <a:rPr sz="1050" spc="-10" dirty="0">
                <a:solidFill>
                  <a:srgbClr val="333333"/>
                </a:solidFill>
                <a:latin typeface="Times New Roman"/>
                <a:cs typeface="Times New Roman"/>
              </a:rPr>
              <a:t>Now </a:t>
            </a:r>
            <a:r>
              <a:rPr sz="1050" spc="-5" dirty="0">
                <a:solidFill>
                  <a:srgbClr val="333333"/>
                </a:solidFill>
                <a:latin typeface="Times New Roman"/>
                <a:cs typeface="Times New Roman"/>
              </a:rPr>
              <a:t>his focus is </a:t>
            </a:r>
            <a:r>
              <a:rPr sz="1050" spc="-25" dirty="0">
                <a:solidFill>
                  <a:srgbClr val="333333"/>
                </a:solidFill>
                <a:latin typeface="Times New Roman"/>
                <a:cs typeface="Times New Roman"/>
              </a:rPr>
              <a:t>America’s </a:t>
            </a:r>
            <a:r>
              <a:rPr sz="1050" spc="-10" dirty="0">
                <a:solidFill>
                  <a:srgbClr val="333333"/>
                </a:solidFill>
                <a:latin typeface="Times New Roman"/>
                <a:cs typeface="Times New Roman"/>
              </a:rPr>
              <a:t>rural underserved  </a:t>
            </a:r>
            <a:r>
              <a:rPr sz="1050" spc="-5" dirty="0">
                <a:solidFill>
                  <a:srgbClr val="333333"/>
                </a:solidFill>
                <a:latin typeface="Times New Roman"/>
                <a:cs typeface="Times New Roman"/>
              </a:rPr>
              <a:t>communities. </a:t>
            </a:r>
            <a:r>
              <a:rPr sz="1050" spc="-10" dirty="0">
                <a:solidFill>
                  <a:srgbClr val="333333"/>
                </a:solidFill>
                <a:latin typeface="Times New Roman"/>
                <a:cs typeface="Times New Roman"/>
              </a:rPr>
              <a:t>Through </a:t>
            </a:r>
            <a:r>
              <a:rPr sz="1050" spc="-5" dirty="0">
                <a:solidFill>
                  <a:srgbClr val="333333"/>
                </a:solidFill>
                <a:latin typeface="Times New Roman"/>
                <a:cs typeface="Times New Roman"/>
              </a:rPr>
              <a:t>his </a:t>
            </a:r>
            <a:r>
              <a:rPr sz="1050" spc="-10" dirty="0">
                <a:solidFill>
                  <a:srgbClr val="333333"/>
                </a:solidFill>
                <a:latin typeface="Times New Roman"/>
                <a:cs typeface="Times New Roman"/>
              </a:rPr>
              <a:t>work </a:t>
            </a:r>
            <a:r>
              <a:rPr sz="1050" spc="-5" dirty="0">
                <a:solidFill>
                  <a:srgbClr val="333333"/>
                </a:solidFill>
                <a:latin typeface="Times New Roman"/>
                <a:cs typeface="Times New Roman"/>
              </a:rPr>
              <a:t>with  </a:t>
            </a:r>
            <a:r>
              <a:rPr sz="1050" spc="-15" dirty="0">
                <a:solidFill>
                  <a:srgbClr val="333333"/>
                </a:solidFill>
                <a:latin typeface="Times New Roman"/>
                <a:cs typeface="Times New Roman"/>
              </a:rPr>
              <a:t>EducationSuperHighway, </a:t>
            </a:r>
            <a:r>
              <a:rPr sz="1050" spc="-5" dirty="0">
                <a:solidFill>
                  <a:srgbClr val="333333"/>
                </a:solidFill>
                <a:latin typeface="Times New Roman"/>
                <a:cs typeface="Times New Roman"/>
              </a:rPr>
              <a:t>he helps </a:t>
            </a:r>
            <a:r>
              <a:rPr sz="1050" spc="-10" dirty="0">
                <a:solidFill>
                  <a:srgbClr val="333333"/>
                </a:solidFill>
                <a:latin typeface="Times New Roman"/>
                <a:cs typeface="Times New Roman"/>
              </a:rPr>
              <a:t>K-12 </a:t>
            </a:r>
            <a:r>
              <a:rPr sz="1050" spc="-5" dirty="0">
                <a:solidFill>
                  <a:srgbClr val="333333"/>
                </a:solidFill>
                <a:latin typeface="Times New Roman"/>
                <a:cs typeface="Times New Roman"/>
              </a:rPr>
              <a:t>schools optimize  </a:t>
            </a:r>
            <a:r>
              <a:rPr sz="1050" spc="-10" dirty="0">
                <a:solidFill>
                  <a:srgbClr val="333333"/>
                </a:solidFill>
                <a:latin typeface="Times New Roman"/>
                <a:cs typeface="Times New Roman"/>
              </a:rPr>
              <a:t>E-rate </a:t>
            </a:r>
            <a:r>
              <a:rPr sz="1050" spc="-5" dirty="0">
                <a:solidFill>
                  <a:srgbClr val="333333"/>
                </a:solidFill>
                <a:latin typeface="Times New Roman"/>
                <a:cs typeface="Times New Roman"/>
              </a:rPr>
              <a:t>to upgrade their</a:t>
            </a:r>
            <a:r>
              <a:rPr sz="1050" spc="35" dirty="0">
                <a:solidFill>
                  <a:srgbClr val="333333"/>
                </a:solidFill>
                <a:latin typeface="Times New Roman"/>
                <a:cs typeface="Times New Roman"/>
              </a:rPr>
              <a:t> </a:t>
            </a:r>
            <a:r>
              <a:rPr sz="1050" spc="-10" dirty="0">
                <a:solidFill>
                  <a:srgbClr val="333333"/>
                </a:solidFill>
                <a:latin typeface="Times New Roman"/>
                <a:cs typeface="Times New Roman"/>
              </a:rPr>
              <a:t>broadband.</a:t>
            </a:r>
            <a:endParaRPr sz="1050">
              <a:latin typeface="Times New Roman"/>
              <a:cs typeface="Times New Roman"/>
            </a:endParaRPr>
          </a:p>
        </p:txBody>
      </p:sp>
      <p:sp>
        <p:nvSpPr>
          <p:cNvPr id="6" name="object 6"/>
          <p:cNvSpPr/>
          <p:nvPr/>
        </p:nvSpPr>
        <p:spPr>
          <a:xfrm>
            <a:off x="2349559" y="1834017"/>
            <a:ext cx="1358524" cy="13585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37290" y="5006895"/>
            <a:ext cx="277675" cy="273694"/>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8063620" y="5091731"/>
            <a:ext cx="731520" cy="145415"/>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888888"/>
                </a:solidFill>
                <a:latin typeface="Arial"/>
                <a:cs typeface="Arial"/>
              </a:rPr>
              <a:t>© </a:t>
            </a:r>
            <a:r>
              <a:rPr sz="750" spc="-5" dirty="0">
                <a:solidFill>
                  <a:srgbClr val="888888"/>
                </a:solidFill>
                <a:latin typeface="Arial"/>
                <a:cs typeface="Arial"/>
              </a:rPr>
              <a:t>MuralNet</a:t>
            </a:r>
            <a:r>
              <a:rPr sz="750" spc="-120" dirty="0">
                <a:solidFill>
                  <a:srgbClr val="888888"/>
                </a:solidFill>
                <a:latin typeface="Arial"/>
                <a:cs typeface="Arial"/>
              </a:rPr>
              <a:t> </a:t>
            </a:r>
            <a:r>
              <a:rPr sz="750" spc="-30" dirty="0">
                <a:solidFill>
                  <a:srgbClr val="888888"/>
                </a:solidFill>
                <a:latin typeface="Arial"/>
                <a:cs typeface="Arial"/>
              </a:rPr>
              <a:t>2019</a:t>
            </a:r>
            <a:endParaRPr sz="75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30</a:t>
            </a:fld>
            <a:endParaRPr spc="-6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5465047"/>
            <a:ext cx="8248015" cy="88900"/>
          </a:xfrm>
          <a:custGeom>
            <a:avLst/>
            <a:gdLst/>
            <a:ahLst/>
            <a:cxnLst/>
            <a:rect l="l" t="t" r="r" b="b"/>
            <a:pathLst>
              <a:path w="8248015" h="88900">
                <a:moveTo>
                  <a:pt x="0" y="88662"/>
                </a:moveTo>
                <a:lnTo>
                  <a:pt x="8247661" y="88662"/>
                </a:lnTo>
                <a:lnTo>
                  <a:pt x="8247661" y="0"/>
                </a:lnTo>
                <a:lnTo>
                  <a:pt x="0" y="0"/>
                </a:lnTo>
                <a:lnTo>
                  <a:pt x="0" y="88662"/>
                </a:lnTo>
                <a:close/>
              </a:path>
            </a:pathLst>
          </a:custGeom>
          <a:solidFill>
            <a:srgbClr val="A4A4A4"/>
          </a:solidFill>
        </p:spPr>
        <p:txBody>
          <a:bodyPr wrap="square" lIns="0" tIns="0" rIns="0" bIns="0" rtlCol="0"/>
          <a:lstStyle/>
          <a:p>
            <a:endParaRPr/>
          </a:p>
        </p:txBody>
      </p:sp>
      <p:sp>
        <p:nvSpPr>
          <p:cNvPr id="3" name="object 3"/>
          <p:cNvSpPr txBox="1"/>
          <p:nvPr/>
        </p:nvSpPr>
        <p:spPr>
          <a:xfrm>
            <a:off x="3841741" y="1770452"/>
            <a:ext cx="2160270" cy="607060"/>
          </a:xfrm>
          <a:prstGeom prst="rect">
            <a:avLst/>
          </a:prstGeom>
        </p:spPr>
        <p:txBody>
          <a:bodyPr vert="horz" wrap="square" lIns="0" tIns="8890" rIns="0" bIns="0" rtlCol="0">
            <a:spAutoFit/>
          </a:bodyPr>
          <a:lstStyle/>
          <a:p>
            <a:pPr marL="148590" marR="5080" indent="-136525">
              <a:lnSpc>
                <a:spcPct val="101099"/>
              </a:lnSpc>
              <a:spcBef>
                <a:spcPts val="70"/>
              </a:spcBef>
            </a:pPr>
            <a:r>
              <a:rPr sz="1900" b="1" spc="-10" dirty="0">
                <a:solidFill>
                  <a:srgbClr val="252525"/>
                </a:solidFill>
                <a:latin typeface="Arial"/>
                <a:cs typeface="Arial"/>
              </a:rPr>
              <a:t>Affordable</a:t>
            </a:r>
            <a:r>
              <a:rPr sz="1900" b="1" spc="-70" dirty="0">
                <a:solidFill>
                  <a:srgbClr val="252525"/>
                </a:solidFill>
                <a:latin typeface="Arial"/>
                <a:cs typeface="Arial"/>
              </a:rPr>
              <a:t> </a:t>
            </a:r>
            <a:r>
              <a:rPr sz="1900" b="1" spc="-5" dirty="0">
                <a:solidFill>
                  <a:srgbClr val="252525"/>
                </a:solidFill>
                <a:latin typeface="Arial"/>
                <a:cs typeface="Arial"/>
              </a:rPr>
              <a:t>Off-the-  </a:t>
            </a:r>
            <a:r>
              <a:rPr sz="1900" b="1" spc="-10" dirty="0">
                <a:solidFill>
                  <a:srgbClr val="252525"/>
                </a:solidFill>
                <a:latin typeface="Arial"/>
                <a:cs typeface="Arial"/>
              </a:rPr>
              <a:t>shelf</a:t>
            </a:r>
            <a:r>
              <a:rPr sz="1900" b="1" spc="-30" dirty="0">
                <a:solidFill>
                  <a:srgbClr val="252525"/>
                </a:solidFill>
                <a:latin typeface="Arial"/>
                <a:cs typeface="Arial"/>
              </a:rPr>
              <a:t> </a:t>
            </a:r>
            <a:r>
              <a:rPr sz="1900" b="1" spc="-15" dirty="0">
                <a:solidFill>
                  <a:srgbClr val="252525"/>
                </a:solidFill>
                <a:latin typeface="Arial"/>
                <a:cs typeface="Arial"/>
              </a:rPr>
              <a:t>Equipment</a:t>
            </a:r>
            <a:endParaRPr sz="1900">
              <a:latin typeface="Arial"/>
              <a:cs typeface="Arial"/>
            </a:endParaRPr>
          </a:p>
        </p:txBody>
      </p:sp>
      <p:sp>
        <p:nvSpPr>
          <p:cNvPr id="4" name="object 4"/>
          <p:cNvSpPr txBox="1">
            <a:spLocks noGrp="1"/>
          </p:cNvSpPr>
          <p:nvPr>
            <p:ph type="title"/>
          </p:nvPr>
        </p:nvSpPr>
        <p:spPr>
          <a:xfrm>
            <a:off x="1115600" y="1250849"/>
            <a:ext cx="7833995" cy="438150"/>
          </a:xfrm>
          <a:prstGeom prst="rect">
            <a:avLst/>
          </a:prstGeom>
        </p:spPr>
        <p:txBody>
          <a:bodyPr vert="horz" wrap="square" lIns="0" tIns="13335" rIns="0" bIns="0" rtlCol="0">
            <a:spAutoFit/>
          </a:bodyPr>
          <a:lstStyle/>
          <a:p>
            <a:pPr marL="12700">
              <a:lnSpc>
                <a:spcPct val="100000"/>
              </a:lnSpc>
              <a:spcBef>
                <a:spcPts val="105"/>
              </a:spcBef>
            </a:pPr>
            <a:r>
              <a:rPr sz="2700" spc="-5" dirty="0">
                <a:solidFill>
                  <a:srgbClr val="990000"/>
                </a:solidFill>
              </a:rPr>
              <a:t>Why Self-deployed and </a:t>
            </a:r>
            <a:r>
              <a:rPr sz="2700" spc="-10" dirty="0">
                <a:solidFill>
                  <a:srgbClr val="990000"/>
                </a:solidFill>
              </a:rPr>
              <a:t>Managed </a:t>
            </a:r>
            <a:r>
              <a:rPr sz="2700" spc="-5" dirty="0">
                <a:solidFill>
                  <a:srgbClr val="990000"/>
                </a:solidFill>
              </a:rPr>
              <a:t>Networks</a:t>
            </a:r>
            <a:r>
              <a:rPr sz="2700" spc="25" dirty="0">
                <a:solidFill>
                  <a:srgbClr val="990000"/>
                </a:solidFill>
              </a:rPr>
              <a:t> </a:t>
            </a:r>
            <a:r>
              <a:rPr sz="2700" spc="-5" dirty="0">
                <a:solidFill>
                  <a:srgbClr val="990000"/>
                </a:solidFill>
              </a:rPr>
              <a:t>Now</a:t>
            </a:r>
            <a:endParaRPr sz="2700"/>
          </a:p>
        </p:txBody>
      </p:sp>
      <p:sp>
        <p:nvSpPr>
          <p:cNvPr id="5" name="object 5"/>
          <p:cNvSpPr txBox="1"/>
          <p:nvPr/>
        </p:nvSpPr>
        <p:spPr>
          <a:xfrm>
            <a:off x="1274815" y="2524426"/>
            <a:ext cx="2091055" cy="2009139"/>
          </a:xfrm>
          <a:prstGeom prst="rect">
            <a:avLst/>
          </a:prstGeom>
        </p:spPr>
        <p:txBody>
          <a:bodyPr vert="horz" wrap="square" lIns="0" tIns="15240" rIns="0" bIns="0" rtlCol="0">
            <a:spAutoFit/>
          </a:bodyPr>
          <a:lstStyle/>
          <a:p>
            <a:pPr marL="269875" indent="-257810">
              <a:lnSpc>
                <a:spcPct val="100000"/>
              </a:lnSpc>
              <a:spcBef>
                <a:spcPts val="120"/>
              </a:spcBef>
              <a:buChar char="•"/>
              <a:tabLst>
                <a:tab pos="269875" algn="l"/>
                <a:tab pos="270510" algn="l"/>
              </a:tabLst>
            </a:pPr>
            <a:r>
              <a:rPr sz="1600" spc="-95" dirty="0">
                <a:latin typeface="Arial"/>
                <a:cs typeface="Arial"/>
              </a:rPr>
              <a:t>Facebook’s</a:t>
            </a:r>
            <a:r>
              <a:rPr sz="1600" spc="-235" dirty="0">
                <a:latin typeface="Arial"/>
                <a:cs typeface="Arial"/>
              </a:rPr>
              <a:t> </a:t>
            </a:r>
            <a:r>
              <a:rPr sz="1600" spc="-80" dirty="0">
                <a:latin typeface="Arial"/>
                <a:cs typeface="Arial"/>
              </a:rPr>
              <a:t>MAGMA</a:t>
            </a:r>
            <a:endParaRPr sz="1600">
              <a:latin typeface="Arial"/>
              <a:cs typeface="Arial"/>
            </a:endParaRPr>
          </a:p>
          <a:p>
            <a:pPr marL="269875" indent="-257810">
              <a:lnSpc>
                <a:spcPct val="100000"/>
              </a:lnSpc>
              <a:spcBef>
                <a:spcPts val="45"/>
              </a:spcBef>
              <a:buChar char="•"/>
              <a:tabLst>
                <a:tab pos="269875" algn="l"/>
                <a:tab pos="270510" algn="l"/>
              </a:tabLst>
            </a:pPr>
            <a:r>
              <a:rPr sz="1600" spc="-80" dirty="0">
                <a:latin typeface="Arial"/>
                <a:cs typeface="Arial"/>
              </a:rPr>
              <a:t>Open-source</a:t>
            </a:r>
            <a:endParaRPr sz="1600">
              <a:latin typeface="Arial"/>
              <a:cs typeface="Arial"/>
            </a:endParaRPr>
          </a:p>
          <a:p>
            <a:pPr marL="269875" indent="-257810">
              <a:lnSpc>
                <a:spcPct val="100000"/>
              </a:lnSpc>
              <a:spcBef>
                <a:spcPts val="45"/>
              </a:spcBef>
              <a:buChar char="•"/>
              <a:tabLst>
                <a:tab pos="269875" algn="l"/>
                <a:tab pos="270510" algn="l"/>
              </a:tabLst>
            </a:pPr>
            <a:r>
              <a:rPr sz="1600" spc="-30" dirty="0">
                <a:latin typeface="Arial"/>
                <a:cs typeface="Arial"/>
              </a:rPr>
              <a:t>Distributed</a:t>
            </a:r>
            <a:r>
              <a:rPr sz="1600" spc="-80" dirty="0">
                <a:latin typeface="Arial"/>
                <a:cs typeface="Arial"/>
              </a:rPr>
              <a:t> </a:t>
            </a:r>
            <a:r>
              <a:rPr sz="1600" spc="-130" dirty="0">
                <a:latin typeface="Arial"/>
                <a:cs typeface="Arial"/>
              </a:rPr>
              <a:t>LTEcore</a:t>
            </a:r>
            <a:endParaRPr sz="1600">
              <a:latin typeface="Arial"/>
              <a:cs typeface="Arial"/>
            </a:endParaRPr>
          </a:p>
          <a:p>
            <a:pPr marL="269875" marR="15875" indent="-257810">
              <a:lnSpc>
                <a:spcPts val="1960"/>
              </a:lnSpc>
              <a:spcBef>
                <a:spcPts val="60"/>
              </a:spcBef>
              <a:buChar char="•"/>
              <a:tabLst>
                <a:tab pos="269875" algn="l"/>
                <a:tab pos="270510" algn="l"/>
              </a:tabLst>
            </a:pPr>
            <a:r>
              <a:rPr sz="1600" spc="-95" dirty="0">
                <a:latin typeface="Arial"/>
                <a:cs typeface="Arial"/>
              </a:rPr>
              <a:t>Can</a:t>
            </a:r>
            <a:r>
              <a:rPr sz="1600" spc="-330" dirty="0">
                <a:latin typeface="Arial"/>
                <a:cs typeface="Arial"/>
              </a:rPr>
              <a:t> </a:t>
            </a:r>
            <a:r>
              <a:rPr sz="1600" spc="-25" dirty="0">
                <a:latin typeface="Arial"/>
                <a:cs typeface="Arial"/>
              </a:rPr>
              <a:t>be</a:t>
            </a:r>
            <a:r>
              <a:rPr sz="1600" spc="-165" dirty="0">
                <a:latin typeface="Arial"/>
                <a:cs typeface="Arial"/>
              </a:rPr>
              <a:t> </a:t>
            </a:r>
            <a:r>
              <a:rPr sz="1600" spc="-10" dirty="0">
                <a:latin typeface="Arial"/>
                <a:cs typeface="Arial"/>
              </a:rPr>
              <a:t>run</a:t>
            </a:r>
            <a:r>
              <a:rPr sz="1600" spc="-80" dirty="0">
                <a:latin typeface="Arial"/>
                <a:cs typeface="Arial"/>
              </a:rPr>
              <a:t> </a:t>
            </a:r>
            <a:r>
              <a:rPr sz="1600" spc="-15" dirty="0">
                <a:latin typeface="Arial"/>
                <a:cs typeface="Arial"/>
              </a:rPr>
              <a:t>on</a:t>
            </a:r>
            <a:r>
              <a:rPr sz="1600" spc="-210" dirty="0">
                <a:latin typeface="Arial"/>
                <a:cs typeface="Arial"/>
              </a:rPr>
              <a:t> </a:t>
            </a:r>
            <a:r>
              <a:rPr sz="1600" spc="-90" dirty="0">
                <a:latin typeface="Arial"/>
                <a:cs typeface="Arial"/>
              </a:rPr>
              <a:t>AWSor  </a:t>
            </a:r>
            <a:r>
              <a:rPr sz="1600" dirty="0">
                <a:latin typeface="Arial"/>
                <a:cs typeface="Arial"/>
              </a:rPr>
              <a:t>their </a:t>
            </a:r>
            <a:r>
              <a:rPr sz="1600" spc="-20" dirty="0">
                <a:latin typeface="Arial"/>
                <a:cs typeface="Arial"/>
              </a:rPr>
              <a:t>own</a:t>
            </a:r>
            <a:r>
              <a:rPr sz="1600" spc="-250" dirty="0">
                <a:latin typeface="Arial"/>
                <a:cs typeface="Arial"/>
              </a:rPr>
              <a:t> </a:t>
            </a:r>
            <a:r>
              <a:rPr sz="1600" spc="-80" dirty="0">
                <a:latin typeface="Arial"/>
                <a:cs typeface="Arial"/>
              </a:rPr>
              <a:t>servers</a:t>
            </a:r>
            <a:endParaRPr sz="1600">
              <a:latin typeface="Arial"/>
              <a:cs typeface="Arial"/>
            </a:endParaRPr>
          </a:p>
          <a:p>
            <a:pPr marL="269875" indent="-257810">
              <a:lnSpc>
                <a:spcPts val="1830"/>
              </a:lnSpc>
              <a:buChar char="•"/>
              <a:tabLst>
                <a:tab pos="269875" algn="l"/>
                <a:tab pos="270510" algn="l"/>
              </a:tabLst>
            </a:pPr>
            <a:r>
              <a:rPr sz="1600" spc="-25" dirty="0">
                <a:latin typeface="Arial"/>
                <a:cs typeface="Arial"/>
              </a:rPr>
              <a:t>Network</a:t>
            </a:r>
            <a:r>
              <a:rPr sz="1600" spc="-95" dirty="0">
                <a:latin typeface="Arial"/>
                <a:cs typeface="Arial"/>
              </a:rPr>
              <a:t> </a:t>
            </a:r>
            <a:r>
              <a:rPr sz="1600" spc="-45" dirty="0">
                <a:latin typeface="Arial"/>
                <a:cs typeface="Arial"/>
              </a:rPr>
              <a:t>operators</a:t>
            </a:r>
            <a:endParaRPr sz="1600">
              <a:latin typeface="Arial"/>
              <a:cs typeface="Arial"/>
            </a:endParaRPr>
          </a:p>
          <a:p>
            <a:pPr marL="269875" marR="6350">
              <a:lnSpc>
                <a:spcPct val="102299"/>
              </a:lnSpc>
            </a:pPr>
            <a:r>
              <a:rPr sz="1600" spc="-45" dirty="0">
                <a:latin typeface="Arial"/>
                <a:cs typeface="Arial"/>
              </a:rPr>
              <a:t>need </a:t>
            </a:r>
            <a:r>
              <a:rPr sz="1600" spc="10" dirty="0">
                <a:latin typeface="Arial"/>
                <a:cs typeface="Arial"/>
              </a:rPr>
              <a:t>to </a:t>
            </a:r>
            <a:r>
              <a:rPr sz="1600" spc="-25" dirty="0">
                <a:latin typeface="Arial"/>
                <a:cs typeface="Arial"/>
              </a:rPr>
              <a:t>be</a:t>
            </a:r>
            <a:r>
              <a:rPr sz="1600" spc="-305" dirty="0">
                <a:latin typeface="Arial"/>
                <a:cs typeface="Arial"/>
              </a:rPr>
              <a:t> </a:t>
            </a:r>
            <a:r>
              <a:rPr sz="1600" spc="-55" dirty="0">
                <a:latin typeface="Arial"/>
                <a:cs typeface="Arial"/>
              </a:rPr>
              <a:t>techsavvy  </a:t>
            </a:r>
            <a:r>
              <a:rPr sz="1600" spc="5" dirty="0">
                <a:latin typeface="Arial"/>
                <a:cs typeface="Arial"/>
              </a:rPr>
              <a:t>but not</a:t>
            </a:r>
            <a:r>
              <a:rPr sz="1600" spc="-55" dirty="0">
                <a:latin typeface="Arial"/>
                <a:cs typeface="Arial"/>
              </a:rPr>
              <a:t> </a:t>
            </a:r>
            <a:r>
              <a:rPr sz="1600" spc="-30" dirty="0">
                <a:latin typeface="Arial"/>
                <a:cs typeface="Arial"/>
              </a:rPr>
              <a:t>highlyskilled</a:t>
            </a:r>
            <a:endParaRPr sz="1600">
              <a:latin typeface="Arial"/>
              <a:cs typeface="Arial"/>
            </a:endParaRPr>
          </a:p>
        </p:txBody>
      </p:sp>
      <p:sp>
        <p:nvSpPr>
          <p:cNvPr id="6" name="object 6"/>
          <p:cNvSpPr txBox="1"/>
          <p:nvPr/>
        </p:nvSpPr>
        <p:spPr>
          <a:xfrm>
            <a:off x="6584600" y="1770452"/>
            <a:ext cx="1995170" cy="2513965"/>
          </a:xfrm>
          <a:prstGeom prst="rect">
            <a:avLst/>
          </a:prstGeom>
        </p:spPr>
        <p:txBody>
          <a:bodyPr vert="horz" wrap="square" lIns="0" tIns="8890" rIns="0" bIns="0" rtlCol="0">
            <a:spAutoFit/>
          </a:bodyPr>
          <a:lstStyle/>
          <a:p>
            <a:pPr marL="401320" marR="516255" indent="10160">
              <a:lnSpc>
                <a:spcPct val="101099"/>
              </a:lnSpc>
              <a:spcBef>
                <a:spcPts val="70"/>
              </a:spcBef>
            </a:pPr>
            <a:r>
              <a:rPr sz="1900" b="1" spc="-25" dirty="0">
                <a:solidFill>
                  <a:srgbClr val="252525"/>
                </a:solidFill>
                <a:latin typeface="Arial"/>
                <a:cs typeface="Arial"/>
              </a:rPr>
              <a:t>Available  </a:t>
            </a:r>
            <a:r>
              <a:rPr sz="1900" b="1" spc="-10" dirty="0">
                <a:solidFill>
                  <a:srgbClr val="252525"/>
                </a:solidFill>
                <a:latin typeface="Arial"/>
                <a:cs typeface="Arial"/>
              </a:rPr>
              <a:t>B</a:t>
            </a:r>
            <a:r>
              <a:rPr sz="1900" b="1" spc="-5" dirty="0">
                <a:solidFill>
                  <a:srgbClr val="252525"/>
                </a:solidFill>
                <a:latin typeface="Arial"/>
                <a:cs typeface="Arial"/>
              </a:rPr>
              <a:t>ack</a:t>
            </a:r>
            <a:r>
              <a:rPr sz="1900" b="1" spc="-15" dirty="0">
                <a:solidFill>
                  <a:srgbClr val="252525"/>
                </a:solidFill>
                <a:latin typeface="Arial"/>
                <a:cs typeface="Arial"/>
              </a:rPr>
              <a:t>h</a:t>
            </a:r>
            <a:r>
              <a:rPr sz="1900" b="1" spc="-5" dirty="0">
                <a:solidFill>
                  <a:srgbClr val="252525"/>
                </a:solidFill>
                <a:latin typeface="Arial"/>
                <a:cs typeface="Arial"/>
              </a:rPr>
              <a:t>a</a:t>
            </a:r>
            <a:r>
              <a:rPr sz="1900" b="1" spc="-15" dirty="0">
                <a:solidFill>
                  <a:srgbClr val="252525"/>
                </a:solidFill>
                <a:latin typeface="Arial"/>
                <a:cs typeface="Arial"/>
              </a:rPr>
              <a:t>u</a:t>
            </a:r>
            <a:r>
              <a:rPr sz="1900" b="1" spc="-5" dirty="0">
                <a:solidFill>
                  <a:srgbClr val="252525"/>
                </a:solidFill>
                <a:latin typeface="Arial"/>
                <a:cs typeface="Arial"/>
              </a:rPr>
              <a:t>l</a:t>
            </a:r>
            <a:endParaRPr sz="1900">
              <a:latin typeface="Arial"/>
              <a:cs typeface="Arial"/>
            </a:endParaRPr>
          </a:p>
          <a:p>
            <a:pPr marL="269875" marR="361950" indent="-257810">
              <a:lnSpc>
                <a:spcPct val="102299"/>
              </a:lnSpc>
              <a:spcBef>
                <a:spcPts val="1335"/>
              </a:spcBef>
              <a:buChar char="•"/>
              <a:tabLst>
                <a:tab pos="269875" algn="l"/>
                <a:tab pos="270510" algn="l"/>
              </a:tabLst>
            </a:pPr>
            <a:r>
              <a:rPr sz="1600" spc="-50" dirty="0">
                <a:latin typeface="Arial"/>
                <a:cs typeface="Arial"/>
              </a:rPr>
              <a:t>Government  </a:t>
            </a:r>
            <a:r>
              <a:rPr sz="1600" spc="-80" dirty="0">
                <a:latin typeface="Arial"/>
                <a:cs typeface="Arial"/>
              </a:rPr>
              <a:t>Subsidized</a:t>
            </a:r>
            <a:r>
              <a:rPr sz="1600" spc="-310" dirty="0">
                <a:latin typeface="Arial"/>
                <a:cs typeface="Arial"/>
              </a:rPr>
              <a:t> </a:t>
            </a:r>
            <a:r>
              <a:rPr sz="1600" spc="-50" dirty="0">
                <a:latin typeface="Arial"/>
                <a:cs typeface="Arial"/>
              </a:rPr>
              <a:t>Fiber</a:t>
            </a:r>
            <a:endParaRPr sz="1600">
              <a:latin typeface="Arial"/>
              <a:cs typeface="Arial"/>
            </a:endParaRPr>
          </a:p>
          <a:p>
            <a:pPr marL="269875" indent="-257810">
              <a:lnSpc>
                <a:spcPct val="100000"/>
              </a:lnSpc>
              <a:spcBef>
                <a:spcPts val="45"/>
              </a:spcBef>
              <a:buChar char="•"/>
              <a:tabLst>
                <a:tab pos="269875" algn="l"/>
                <a:tab pos="270510" algn="l"/>
              </a:tabLst>
            </a:pPr>
            <a:r>
              <a:rPr sz="1600" spc="-5" dirty="0">
                <a:latin typeface="Arial"/>
                <a:cs typeface="Arial"/>
              </a:rPr>
              <a:t>Major</a:t>
            </a:r>
            <a:r>
              <a:rPr sz="1600" spc="-125" dirty="0">
                <a:latin typeface="Arial"/>
                <a:cs typeface="Arial"/>
              </a:rPr>
              <a:t> </a:t>
            </a:r>
            <a:r>
              <a:rPr sz="1600" spc="-60" dirty="0">
                <a:latin typeface="Arial"/>
                <a:cs typeface="Arial"/>
              </a:rPr>
              <a:t>Providers</a:t>
            </a:r>
            <a:endParaRPr sz="1600">
              <a:latin typeface="Arial"/>
              <a:cs typeface="Arial"/>
            </a:endParaRPr>
          </a:p>
          <a:p>
            <a:pPr marL="269875" indent="-257810">
              <a:lnSpc>
                <a:spcPct val="100000"/>
              </a:lnSpc>
              <a:spcBef>
                <a:spcPts val="25"/>
              </a:spcBef>
              <a:buChar char="•"/>
              <a:tabLst>
                <a:tab pos="269875" algn="l"/>
                <a:tab pos="270510" algn="l"/>
              </a:tabLst>
            </a:pPr>
            <a:r>
              <a:rPr sz="1600" spc="-80" dirty="0">
                <a:latin typeface="Arial"/>
                <a:cs typeface="Arial"/>
              </a:rPr>
              <a:t>Local</a:t>
            </a:r>
            <a:r>
              <a:rPr sz="1600" spc="-195" dirty="0">
                <a:latin typeface="Arial"/>
                <a:cs typeface="Arial"/>
              </a:rPr>
              <a:t> </a:t>
            </a:r>
            <a:r>
              <a:rPr sz="1600" spc="-140" dirty="0">
                <a:latin typeface="Arial"/>
                <a:cs typeface="Arial"/>
              </a:rPr>
              <a:t>WISPs</a:t>
            </a:r>
            <a:endParaRPr sz="1600">
              <a:latin typeface="Arial"/>
              <a:cs typeface="Arial"/>
            </a:endParaRPr>
          </a:p>
          <a:p>
            <a:pPr marL="269875" marR="5080" indent="-257810">
              <a:lnSpc>
                <a:spcPct val="100600"/>
              </a:lnSpc>
              <a:spcBef>
                <a:spcPts val="35"/>
              </a:spcBef>
              <a:buChar char="•"/>
              <a:tabLst>
                <a:tab pos="269875" algn="l"/>
                <a:tab pos="270510" algn="l"/>
              </a:tabLst>
            </a:pPr>
            <a:r>
              <a:rPr sz="1600" spc="-40" dirty="0">
                <a:latin typeface="Arial"/>
                <a:cs typeface="Arial"/>
              </a:rPr>
              <a:t>Vigilant </a:t>
            </a:r>
            <a:r>
              <a:rPr sz="1600" spc="-10" dirty="0">
                <a:latin typeface="Arial"/>
                <a:cs typeface="Arial"/>
              </a:rPr>
              <a:t>tribally-  </a:t>
            </a:r>
            <a:r>
              <a:rPr sz="1600" spc="-20" dirty="0">
                <a:latin typeface="Arial"/>
                <a:cs typeface="Arial"/>
              </a:rPr>
              <a:t>affiliated </a:t>
            </a:r>
            <a:r>
              <a:rPr sz="1600" spc="-40" dirty="0">
                <a:latin typeface="Arial"/>
                <a:cs typeface="Arial"/>
              </a:rPr>
              <a:t>people</a:t>
            </a:r>
            <a:r>
              <a:rPr sz="1600" spc="-335" dirty="0">
                <a:latin typeface="Arial"/>
                <a:cs typeface="Arial"/>
              </a:rPr>
              <a:t> </a:t>
            </a:r>
            <a:r>
              <a:rPr sz="1600" spc="-70" dirty="0">
                <a:latin typeface="Arial"/>
                <a:cs typeface="Arial"/>
              </a:rPr>
              <a:t>and  </a:t>
            </a:r>
            <a:r>
              <a:rPr sz="1600" spc="-65" dirty="0">
                <a:latin typeface="Arial"/>
                <a:cs typeface="Arial"/>
              </a:rPr>
              <a:t>organizations</a:t>
            </a:r>
            <a:endParaRPr sz="1600">
              <a:latin typeface="Arial"/>
              <a:cs typeface="Arial"/>
            </a:endParaRPr>
          </a:p>
        </p:txBody>
      </p:sp>
      <p:sp>
        <p:nvSpPr>
          <p:cNvPr id="7" name="object 7"/>
          <p:cNvSpPr/>
          <p:nvPr/>
        </p:nvSpPr>
        <p:spPr>
          <a:xfrm>
            <a:off x="938111" y="5153698"/>
            <a:ext cx="287636" cy="28351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001086" y="2527848"/>
            <a:ext cx="1806120" cy="2709081"/>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297677" y="1784885"/>
            <a:ext cx="1829435" cy="605155"/>
          </a:xfrm>
          <a:prstGeom prst="rect">
            <a:avLst/>
          </a:prstGeom>
        </p:spPr>
        <p:txBody>
          <a:bodyPr vert="horz" wrap="square" lIns="0" tIns="12065" rIns="0" bIns="0" rtlCol="0">
            <a:spAutoFit/>
          </a:bodyPr>
          <a:lstStyle/>
          <a:p>
            <a:pPr marL="12700" marR="5080" indent="205740">
              <a:lnSpc>
                <a:spcPct val="100000"/>
              </a:lnSpc>
              <a:spcBef>
                <a:spcPts val="95"/>
              </a:spcBef>
            </a:pPr>
            <a:r>
              <a:rPr sz="1900" b="1" spc="-10" dirty="0">
                <a:solidFill>
                  <a:srgbClr val="252525"/>
                </a:solidFill>
                <a:latin typeface="Arial"/>
                <a:cs typeface="Arial"/>
              </a:rPr>
              <a:t>Reliable and  Free </a:t>
            </a:r>
            <a:r>
              <a:rPr sz="1900" b="1" spc="-70" dirty="0">
                <a:solidFill>
                  <a:srgbClr val="252525"/>
                </a:solidFill>
                <a:latin typeface="Arial"/>
                <a:cs typeface="Arial"/>
              </a:rPr>
              <a:t>Tech</a:t>
            </a:r>
            <a:r>
              <a:rPr sz="1900" b="1" spc="-155" dirty="0">
                <a:solidFill>
                  <a:srgbClr val="252525"/>
                </a:solidFill>
                <a:latin typeface="Arial"/>
                <a:cs typeface="Arial"/>
              </a:rPr>
              <a:t> </a:t>
            </a:r>
            <a:r>
              <a:rPr sz="1900" b="1" spc="-5" dirty="0">
                <a:solidFill>
                  <a:srgbClr val="252525"/>
                </a:solidFill>
                <a:latin typeface="Arial"/>
                <a:cs typeface="Arial"/>
              </a:rPr>
              <a:t>Stack</a:t>
            </a:r>
            <a:endParaRPr sz="19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31</a:t>
            </a:fld>
            <a:endParaRPr spc="-60" dirty="0"/>
          </a:p>
        </p:txBody>
      </p:sp>
      <p:sp>
        <p:nvSpPr>
          <p:cNvPr id="10" name="object 10"/>
          <p:cNvSpPr txBox="1"/>
          <p:nvPr/>
        </p:nvSpPr>
        <p:spPr>
          <a:xfrm>
            <a:off x="8320527" y="5242030"/>
            <a:ext cx="756920" cy="149225"/>
          </a:xfrm>
          <a:prstGeom prst="rect">
            <a:avLst/>
          </a:prstGeom>
        </p:spPr>
        <p:txBody>
          <a:bodyPr vert="horz" wrap="square" lIns="0" tIns="13970" rIns="0" bIns="0" rtlCol="0">
            <a:spAutoFit/>
          </a:bodyPr>
          <a:lstStyle/>
          <a:p>
            <a:pPr marL="12700">
              <a:lnSpc>
                <a:spcPct val="100000"/>
              </a:lnSpc>
              <a:spcBef>
                <a:spcPts val="110"/>
              </a:spcBef>
            </a:pPr>
            <a:r>
              <a:rPr sz="800" spc="5" dirty="0">
                <a:solidFill>
                  <a:srgbClr val="888888"/>
                </a:solidFill>
                <a:latin typeface="Arial"/>
                <a:cs typeface="Arial"/>
              </a:rPr>
              <a:t>© </a:t>
            </a:r>
            <a:r>
              <a:rPr sz="800" spc="-15" dirty="0">
                <a:solidFill>
                  <a:srgbClr val="888888"/>
                </a:solidFill>
                <a:latin typeface="Arial"/>
                <a:cs typeface="Arial"/>
              </a:rPr>
              <a:t>MuralNet</a:t>
            </a:r>
            <a:r>
              <a:rPr sz="800" spc="-135" dirty="0">
                <a:solidFill>
                  <a:srgbClr val="888888"/>
                </a:solidFill>
                <a:latin typeface="Arial"/>
                <a:cs typeface="Arial"/>
              </a:rPr>
              <a:t> </a:t>
            </a:r>
            <a:r>
              <a:rPr sz="800" spc="-40" dirty="0">
                <a:solidFill>
                  <a:srgbClr val="888888"/>
                </a:solidFill>
                <a:latin typeface="Arial"/>
                <a:cs typeface="Arial"/>
              </a:rPr>
              <a:t>2019</a:t>
            </a:r>
            <a:endParaRPr sz="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5315559"/>
            <a:ext cx="7976870" cy="86360"/>
          </a:xfrm>
          <a:custGeom>
            <a:avLst/>
            <a:gdLst/>
            <a:ahLst/>
            <a:cxnLst/>
            <a:rect l="l" t="t" r="r" b="b"/>
            <a:pathLst>
              <a:path w="7976870" h="86360">
                <a:moveTo>
                  <a:pt x="0" y="85749"/>
                </a:moveTo>
                <a:lnTo>
                  <a:pt x="7976729" y="85749"/>
                </a:lnTo>
                <a:lnTo>
                  <a:pt x="7976729" y="0"/>
                </a:lnTo>
                <a:lnTo>
                  <a:pt x="0" y="0"/>
                </a:lnTo>
                <a:lnTo>
                  <a:pt x="0" y="85749"/>
                </a:lnTo>
                <a:close/>
              </a:path>
            </a:pathLst>
          </a:custGeom>
          <a:solidFill>
            <a:srgbClr val="A4A4A4"/>
          </a:solidFill>
        </p:spPr>
        <p:txBody>
          <a:bodyPr wrap="square" lIns="0" tIns="0" rIns="0" bIns="0" rtlCol="0"/>
          <a:lstStyle/>
          <a:p>
            <a:endParaRPr/>
          </a:p>
        </p:txBody>
      </p:sp>
      <p:sp>
        <p:nvSpPr>
          <p:cNvPr id="3" name="object 3"/>
          <p:cNvSpPr/>
          <p:nvPr/>
        </p:nvSpPr>
        <p:spPr>
          <a:xfrm>
            <a:off x="1401154" y="1171258"/>
            <a:ext cx="7014290" cy="3981321"/>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32</a:t>
            </a:fld>
            <a:endParaRPr spc="-6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5357291"/>
            <a:ext cx="8052434" cy="86995"/>
          </a:xfrm>
          <a:custGeom>
            <a:avLst/>
            <a:gdLst/>
            <a:ahLst/>
            <a:cxnLst/>
            <a:rect l="l" t="t" r="r" b="b"/>
            <a:pathLst>
              <a:path w="8052434" h="86995">
                <a:moveTo>
                  <a:pt x="0" y="86561"/>
                </a:moveTo>
                <a:lnTo>
                  <a:pt x="8052363" y="86561"/>
                </a:lnTo>
                <a:lnTo>
                  <a:pt x="8052363" y="0"/>
                </a:lnTo>
                <a:lnTo>
                  <a:pt x="0" y="0"/>
                </a:lnTo>
                <a:lnTo>
                  <a:pt x="0" y="86561"/>
                </a:lnTo>
                <a:close/>
              </a:path>
            </a:pathLst>
          </a:custGeom>
          <a:solidFill>
            <a:srgbClr val="A4A4A4"/>
          </a:solidFill>
        </p:spPr>
        <p:txBody>
          <a:bodyPr wrap="square" lIns="0" tIns="0" rIns="0" bIns="0" rtlCol="0"/>
          <a:lstStyle/>
          <a:p>
            <a:endParaRPr/>
          </a:p>
        </p:txBody>
      </p:sp>
      <p:sp>
        <p:nvSpPr>
          <p:cNvPr id="3" name="object 3"/>
          <p:cNvSpPr txBox="1">
            <a:spLocks noGrp="1"/>
          </p:cNvSpPr>
          <p:nvPr>
            <p:ph type="title"/>
          </p:nvPr>
        </p:nvSpPr>
        <p:spPr>
          <a:xfrm>
            <a:off x="1687643" y="1229163"/>
            <a:ext cx="6338570" cy="347980"/>
          </a:xfrm>
          <a:prstGeom prst="rect">
            <a:avLst/>
          </a:prstGeom>
        </p:spPr>
        <p:txBody>
          <a:bodyPr vert="horz" wrap="square" lIns="0" tIns="13970" rIns="0" bIns="0" rtlCol="0">
            <a:spAutoFit/>
          </a:bodyPr>
          <a:lstStyle/>
          <a:p>
            <a:pPr marL="12700">
              <a:lnSpc>
                <a:spcPct val="100000"/>
              </a:lnSpc>
              <a:spcBef>
                <a:spcPts val="110"/>
              </a:spcBef>
            </a:pPr>
            <a:r>
              <a:rPr sz="2100" spc="-5" dirty="0">
                <a:solidFill>
                  <a:srgbClr val="990000"/>
                </a:solidFill>
              </a:rPr>
              <a:t>Situation </a:t>
            </a:r>
            <a:r>
              <a:rPr sz="2100" dirty="0">
                <a:solidFill>
                  <a:srgbClr val="990000"/>
                </a:solidFill>
              </a:rPr>
              <a:t>1: </a:t>
            </a:r>
            <a:r>
              <a:rPr sz="2100" spc="5" dirty="0">
                <a:solidFill>
                  <a:srgbClr val="990000"/>
                </a:solidFill>
              </a:rPr>
              <a:t>EBS </a:t>
            </a:r>
            <a:r>
              <a:rPr sz="2100" spc="-10" dirty="0">
                <a:solidFill>
                  <a:srgbClr val="990000"/>
                </a:solidFill>
              </a:rPr>
              <a:t>Available </a:t>
            </a:r>
            <a:r>
              <a:rPr sz="2100" spc="-5" dirty="0">
                <a:solidFill>
                  <a:srgbClr val="990000"/>
                </a:solidFill>
              </a:rPr>
              <a:t>Havasupai</a:t>
            </a:r>
            <a:r>
              <a:rPr sz="2100" spc="-180" dirty="0">
                <a:solidFill>
                  <a:srgbClr val="990000"/>
                </a:solidFill>
              </a:rPr>
              <a:t> </a:t>
            </a:r>
            <a:r>
              <a:rPr sz="2100" dirty="0">
                <a:solidFill>
                  <a:srgbClr val="990000"/>
                </a:solidFill>
              </a:rPr>
              <a:t>Deployment</a:t>
            </a:r>
            <a:endParaRPr sz="2100"/>
          </a:p>
        </p:txBody>
      </p:sp>
      <p:sp>
        <p:nvSpPr>
          <p:cNvPr id="4" name="object 4"/>
          <p:cNvSpPr txBox="1">
            <a:spLocks noGrp="1"/>
          </p:cNvSpPr>
          <p:nvPr>
            <p:ph type="body" idx="1"/>
          </p:nvPr>
        </p:nvSpPr>
        <p:spPr>
          <a:prstGeom prst="rect">
            <a:avLst/>
          </a:prstGeom>
        </p:spPr>
        <p:txBody>
          <a:bodyPr vert="horz" wrap="square" lIns="0" tIns="17145" rIns="0" bIns="0" rtlCol="0">
            <a:spAutoFit/>
          </a:bodyPr>
          <a:lstStyle/>
          <a:p>
            <a:pPr marL="2012314">
              <a:lnSpc>
                <a:spcPct val="100000"/>
              </a:lnSpc>
              <a:spcBef>
                <a:spcPts val="135"/>
              </a:spcBef>
            </a:pPr>
            <a:r>
              <a:rPr b="1" spc="5" dirty="0">
                <a:latin typeface="Arial"/>
                <a:cs typeface="Arial"/>
              </a:rPr>
              <a:t>9/27/2017 </a:t>
            </a:r>
            <a:r>
              <a:rPr spc="-45" dirty="0"/>
              <a:t>Tribal </a:t>
            </a:r>
            <a:r>
              <a:rPr spc="-15" dirty="0"/>
              <a:t>resolution </a:t>
            </a:r>
            <a:r>
              <a:rPr spc="-30" dirty="0"/>
              <a:t>approving</a:t>
            </a:r>
            <a:r>
              <a:rPr spc="-265" dirty="0"/>
              <a:t> </a:t>
            </a:r>
            <a:r>
              <a:rPr spc="-35" dirty="0"/>
              <a:t>proposal</a:t>
            </a:r>
          </a:p>
          <a:p>
            <a:pPr marL="1999614">
              <a:lnSpc>
                <a:spcPct val="100000"/>
              </a:lnSpc>
              <a:spcBef>
                <a:spcPts val="20"/>
              </a:spcBef>
            </a:pPr>
            <a:endParaRPr sz="1250"/>
          </a:p>
          <a:p>
            <a:pPr marL="2012314">
              <a:lnSpc>
                <a:spcPct val="100000"/>
              </a:lnSpc>
            </a:pPr>
            <a:r>
              <a:rPr b="1" spc="-5" dirty="0">
                <a:latin typeface="Arial"/>
                <a:cs typeface="Arial"/>
              </a:rPr>
              <a:t>11/2/2017 </a:t>
            </a:r>
            <a:r>
              <a:rPr spc="-50" dirty="0"/>
              <a:t>Emergency </a:t>
            </a:r>
            <a:r>
              <a:rPr spc="-60" dirty="0"/>
              <a:t>STAapplication</a:t>
            </a:r>
            <a:r>
              <a:rPr spc="-185" dirty="0"/>
              <a:t> </a:t>
            </a:r>
            <a:r>
              <a:rPr spc="-15" dirty="0"/>
              <a:t>submitted</a:t>
            </a:r>
          </a:p>
          <a:p>
            <a:pPr marL="1999614">
              <a:lnSpc>
                <a:spcPct val="100000"/>
              </a:lnSpc>
              <a:spcBef>
                <a:spcPts val="25"/>
              </a:spcBef>
            </a:pPr>
            <a:endParaRPr sz="1300"/>
          </a:p>
          <a:p>
            <a:pPr marL="2012314">
              <a:lnSpc>
                <a:spcPct val="100000"/>
              </a:lnSpc>
              <a:spcBef>
                <a:spcPts val="5"/>
              </a:spcBef>
            </a:pPr>
            <a:r>
              <a:rPr b="1" spc="-5" dirty="0">
                <a:latin typeface="Arial"/>
                <a:cs typeface="Arial"/>
              </a:rPr>
              <a:t>11/17/2017 </a:t>
            </a:r>
            <a:r>
              <a:rPr spc="-40" dirty="0"/>
              <a:t>Cell</a:t>
            </a:r>
            <a:r>
              <a:rPr spc="-185" dirty="0"/>
              <a:t> </a:t>
            </a:r>
            <a:r>
              <a:rPr spc="-10" dirty="0"/>
              <a:t>mounted</a:t>
            </a:r>
          </a:p>
          <a:p>
            <a:pPr marL="1999614">
              <a:lnSpc>
                <a:spcPct val="100000"/>
              </a:lnSpc>
              <a:spcBef>
                <a:spcPts val="40"/>
              </a:spcBef>
            </a:pPr>
            <a:endParaRPr sz="1300"/>
          </a:p>
          <a:p>
            <a:pPr marL="2012314">
              <a:lnSpc>
                <a:spcPct val="100000"/>
              </a:lnSpc>
            </a:pPr>
            <a:r>
              <a:rPr b="1" spc="5" dirty="0">
                <a:latin typeface="Arial"/>
                <a:cs typeface="Arial"/>
              </a:rPr>
              <a:t>2/28/2018</a:t>
            </a:r>
            <a:r>
              <a:rPr b="1" spc="-5" dirty="0">
                <a:latin typeface="Arial"/>
                <a:cs typeface="Arial"/>
              </a:rPr>
              <a:t> </a:t>
            </a:r>
            <a:r>
              <a:rPr spc="-50" dirty="0"/>
              <a:t>FCCtemporary </a:t>
            </a:r>
            <a:r>
              <a:rPr spc="-40" dirty="0"/>
              <a:t>license</a:t>
            </a:r>
            <a:r>
              <a:rPr spc="-105" dirty="0"/>
              <a:t> </a:t>
            </a:r>
            <a:r>
              <a:rPr spc="-25" dirty="0"/>
              <a:t>granted</a:t>
            </a:r>
            <a:r>
              <a:rPr spc="-75" dirty="0"/>
              <a:t> </a:t>
            </a:r>
            <a:r>
              <a:rPr spc="20" dirty="0"/>
              <a:t>to</a:t>
            </a:r>
            <a:r>
              <a:rPr spc="15" dirty="0"/>
              <a:t> </a:t>
            </a:r>
            <a:r>
              <a:rPr spc="-40" dirty="0"/>
              <a:t>The</a:t>
            </a:r>
            <a:r>
              <a:rPr spc="-160" dirty="0"/>
              <a:t> </a:t>
            </a:r>
            <a:r>
              <a:rPr spc="-55" dirty="0"/>
              <a:t>Havasupai</a:t>
            </a:r>
            <a:r>
              <a:rPr spc="-165" dirty="0"/>
              <a:t> </a:t>
            </a:r>
            <a:r>
              <a:rPr spc="-45" dirty="0"/>
              <a:t>Tribal</a:t>
            </a:r>
            <a:r>
              <a:rPr spc="-180" dirty="0"/>
              <a:t> </a:t>
            </a:r>
            <a:r>
              <a:rPr spc="-50" dirty="0"/>
              <a:t>Council</a:t>
            </a:r>
          </a:p>
          <a:p>
            <a:pPr marL="1999614">
              <a:lnSpc>
                <a:spcPct val="100000"/>
              </a:lnSpc>
              <a:spcBef>
                <a:spcPts val="10"/>
              </a:spcBef>
            </a:pPr>
            <a:endParaRPr sz="1300"/>
          </a:p>
          <a:p>
            <a:pPr marL="2012314" marR="70485">
              <a:lnSpc>
                <a:spcPct val="101099"/>
              </a:lnSpc>
            </a:pPr>
            <a:r>
              <a:rPr b="1" spc="10" dirty="0">
                <a:latin typeface="Arial"/>
                <a:cs typeface="Arial"/>
              </a:rPr>
              <a:t>3/5/2018</a:t>
            </a:r>
            <a:r>
              <a:rPr b="1" spc="5" dirty="0">
                <a:latin typeface="Arial"/>
                <a:cs typeface="Arial"/>
              </a:rPr>
              <a:t> </a:t>
            </a:r>
            <a:r>
              <a:rPr spc="-30" dirty="0"/>
              <a:t>First</a:t>
            </a:r>
            <a:r>
              <a:rPr spc="-95" dirty="0"/>
              <a:t> </a:t>
            </a:r>
            <a:r>
              <a:rPr spc="-15" dirty="0"/>
              <a:t>end-to-end</a:t>
            </a:r>
            <a:r>
              <a:rPr spc="-60" dirty="0"/>
              <a:t> </a:t>
            </a:r>
            <a:r>
              <a:rPr spc="-20" dirty="0"/>
              <a:t>connection</a:t>
            </a:r>
            <a:r>
              <a:rPr spc="-65" dirty="0"/>
              <a:t> </a:t>
            </a:r>
            <a:r>
              <a:rPr spc="-10" dirty="0"/>
              <a:t>by</a:t>
            </a:r>
            <a:r>
              <a:rPr spc="-165" dirty="0"/>
              <a:t> </a:t>
            </a:r>
            <a:r>
              <a:rPr spc="-25" dirty="0"/>
              <a:t>Armando</a:t>
            </a:r>
            <a:r>
              <a:rPr spc="-90" dirty="0"/>
              <a:t> </a:t>
            </a:r>
            <a:r>
              <a:rPr spc="-25" dirty="0"/>
              <a:t>Marshall,</a:t>
            </a:r>
            <a:r>
              <a:rPr spc="-75" dirty="0"/>
              <a:t> </a:t>
            </a:r>
            <a:r>
              <a:rPr spc="-35" dirty="0"/>
              <a:t>Facilities</a:t>
            </a:r>
            <a:r>
              <a:rPr spc="-100" dirty="0"/>
              <a:t> </a:t>
            </a:r>
            <a:r>
              <a:rPr spc="25" dirty="0"/>
              <a:t>&amp;  </a:t>
            </a:r>
            <a:r>
              <a:rPr spc="-25" dirty="0"/>
              <a:t>Maintenance</a:t>
            </a:r>
            <a:r>
              <a:rPr spc="-75" dirty="0"/>
              <a:t> </a:t>
            </a:r>
            <a:r>
              <a:rPr spc="-40" dirty="0"/>
              <a:t>Supervisor</a:t>
            </a:r>
            <a:r>
              <a:rPr spc="-110" dirty="0"/>
              <a:t> </a:t>
            </a:r>
            <a:r>
              <a:rPr spc="-40" dirty="0"/>
              <a:t>capable</a:t>
            </a:r>
            <a:r>
              <a:rPr spc="-120" dirty="0"/>
              <a:t> </a:t>
            </a:r>
            <a:r>
              <a:rPr spc="10" dirty="0"/>
              <a:t>of</a:t>
            </a:r>
            <a:r>
              <a:rPr dirty="0"/>
              <a:t> </a:t>
            </a:r>
            <a:r>
              <a:rPr spc="-25" dirty="0"/>
              <a:t>broadband</a:t>
            </a:r>
            <a:r>
              <a:rPr spc="-135" dirty="0"/>
              <a:t> </a:t>
            </a:r>
            <a:r>
              <a:rPr spc="-60" dirty="0"/>
              <a:t>speeds</a:t>
            </a:r>
          </a:p>
        </p:txBody>
      </p:sp>
      <p:sp>
        <p:nvSpPr>
          <p:cNvPr id="5" name="object 5"/>
          <p:cNvSpPr/>
          <p:nvPr/>
        </p:nvSpPr>
        <p:spPr>
          <a:xfrm>
            <a:off x="937549" y="5053315"/>
            <a:ext cx="280825" cy="2767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47268" y="3481091"/>
            <a:ext cx="2398596" cy="181882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18376" y="1671321"/>
            <a:ext cx="2398596" cy="2147967"/>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538972" y="3509777"/>
            <a:ext cx="3040380" cy="1280795"/>
          </a:xfrm>
          <a:prstGeom prst="rect">
            <a:avLst/>
          </a:prstGeom>
          <a:solidFill>
            <a:srgbClr val="4471C4"/>
          </a:solidFill>
        </p:spPr>
        <p:txBody>
          <a:bodyPr vert="horz" wrap="square" lIns="0" tIns="10160" rIns="0" bIns="0" rtlCol="0">
            <a:spAutoFit/>
          </a:bodyPr>
          <a:lstStyle/>
          <a:p>
            <a:pPr marL="160020" marR="111125" algn="just">
              <a:lnSpc>
                <a:spcPct val="101600"/>
              </a:lnSpc>
              <a:spcBef>
                <a:spcPts val="80"/>
              </a:spcBef>
            </a:pPr>
            <a:r>
              <a:rPr sz="1300" spc="-50" dirty="0">
                <a:solidFill>
                  <a:srgbClr val="FFFFFF"/>
                </a:solidFill>
                <a:latin typeface="Arial"/>
                <a:cs typeface="Arial"/>
              </a:rPr>
              <a:t>Permanent </a:t>
            </a:r>
            <a:r>
              <a:rPr sz="1300" spc="-35" dirty="0">
                <a:solidFill>
                  <a:srgbClr val="FFFFFF"/>
                </a:solidFill>
                <a:latin typeface="Arial"/>
                <a:cs typeface="Arial"/>
              </a:rPr>
              <a:t>connection </a:t>
            </a:r>
            <a:r>
              <a:rPr sz="1300" spc="10" dirty="0">
                <a:solidFill>
                  <a:srgbClr val="FFFFFF"/>
                </a:solidFill>
                <a:latin typeface="Arial"/>
                <a:cs typeface="Arial"/>
              </a:rPr>
              <a:t>to </a:t>
            </a:r>
            <a:r>
              <a:rPr sz="1300" spc="-25" dirty="0">
                <a:solidFill>
                  <a:srgbClr val="FFFFFF"/>
                </a:solidFill>
                <a:latin typeface="Arial"/>
                <a:cs typeface="Arial"/>
              </a:rPr>
              <a:t>16 </a:t>
            </a:r>
            <a:r>
              <a:rPr sz="1300" spc="-50" dirty="0">
                <a:solidFill>
                  <a:srgbClr val="FFFFFF"/>
                </a:solidFill>
                <a:latin typeface="Arial"/>
                <a:cs typeface="Arial"/>
              </a:rPr>
              <a:t>homes</a:t>
            </a:r>
            <a:r>
              <a:rPr sz="1300" spc="-165" dirty="0">
                <a:solidFill>
                  <a:srgbClr val="FFFFFF"/>
                </a:solidFill>
                <a:latin typeface="Arial"/>
                <a:cs typeface="Arial"/>
              </a:rPr>
              <a:t> </a:t>
            </a:r>
            <a:r>
              <a:rPr sz="1300" spc="-55" dirty="0">
                <a:solidFill>
                  <a:srgbClr val="FFFFFF"/>
                </a:solidFill>
                <a:latin typeface="Arial"/>
                <a:cs typeface="Arial"/>
              </a:rPr>
              <a:t>and  </a:t>
            </a:r>
            <a:r>
              <a:rPr sz="1300" spc="-40" dirty="0">
                <a:solidFill>
                  <a:srgbClr val="FFFFFF"/>
                </a:solidFill>
                <a:latin typeface="Arial"/>
                <a:cs typeface="Arial"/>
              </a:rPr>
              <a:t>offices</a:t>
            </a:r>
            <a:r>
              <a:rPr sz="1300" spc="-85" dirty="0">
                <a:solidFill>
                  <a:srgbClr val="FFFFFF"/>
                </a:solidFill>
                <a:latin typeface="Arial"/>
                <a:cs typeface="Arial"/>
              </a:rPr>
              <a:t> </a:t>
            </a:r>
            <a:r>
              <a:rPr sz="1300" spc="-35" dirty="0">
                <a:solidFill>
                  <a:srgbClr val="FFFFFF"/>
                </a:solidFill>
                <a:latin typeface="Arial"/>
                <a:cs typeface="Arial"/>
              </a:rPr>
              <a:t>and</a:t>
            </a:r>
            <a:r>
              <a:rPr sz="1300" spc="-100" dirty="0">
                <a:solidFill>
                  <a:srgbClr val="FFFFFF"/>
                </a:solidFill>
                <a:latin typeface="Arial"/>
                <a:cs typeface="Arial"/>
              </a:rPr>
              <a:t> </a:t>
            </a:r>
            <a:r>
              <a:rPr sz="1300" spc="-25" dirty="0">
                <a:solidFill>
                  <a:srgbClr val="FFFFFF"/>
                </a:solidFill>
                <a:latin typeface="Arial"/>
                <a:cs typeface="Arial"/>
              </a:rPr>
              <a:t>24</a:t>
            </a:r>
            <a:r>
              <a:rPr sz="1300" spc="-105" dirty="0">
                <a:solidFill>
                  <a:srgbClr val="FFFFFF"/>
                </a:solidFill>
                <a:latin typeface="Arial"/>
                <a:cs typeface="Arial"/>
              </a:rPr>
              <a:t> </a:t>
            </a:r>
            <a:r>
              <a:rPr sz="1300" spc="-25" dirty="0">
                <a:solidFill>
                  <a:srgbClr val="FFFFFF"/>
                </a:solidFill>
                <a:latin typeface="Arial"/>
                <a:cs typeface="Arial"/>
              </a:rPr>
              <a:t>more</a:t>
            </a:r>
            <a:r>
              <a:rPr sz="1300" spc="-80" dirty="0">
                <a:solidFill>
                  <a:srgbClr val="FFFFFF"/>
                </a:solidFill>
                <a:latin typeface="Arial"/>
                <a:cs typeface="Arial"/>
              </a:rPr>
              <a:t> </a:t>
            </a:r>
            <a:r>
              <a:rPr sz="1300" spc="-25" dirty="0">
                <a:solidFill>
                  <a:srgbClr val="FFFFFF"/>
                </a:solidFill>
                <a:latin typeface="Arial"/>
                <a:cs typeface="Arial"/>
              </a:rPr>
              <a:t>routers</a:t>
            </a:r>
            <a:r>
              <a:rPr sz="1300" spc="-75" dirty="0">
                <a:solidFill>
                  <a:srgbClr val="FFFFFF"/>
                </a:solidFill>
                <a:latin typeface="Arial"/>
                <a:cs typeface="Arial"/>
              </a:rPr>
              <a:t> </a:t>
            </a:r>
            <a:r>
              <a:rPr sz="1300" spc="-45" dirty="0">
                <a:solidFill>
                  <a:srgbClr val="FFFFFF"/>
                </a:solidFill>
                <a:latin typeface="Arial"/>
                <a:cs typeface="Arial"/>
              </a:rPr>
              <a:t>available</a:t>
            </a:r>
            <a:r>
              <a:rPr sz="1300" spc="-90" dirty="0">
                <a:solidFill>
                  <a:srgbClr val="FFFFFF"/>
                </a:solidFill>
                <a:latin typeface="Arial"/>
                <a:cs typeface="Arial"/>
              </a:rPr>
              <a:t> </a:t>
            </a:r>
            <a:r>
              <a:rPr sz="1300" spc="-5" dirty="0">
                <a:solidFill>
                  <a:srgbClr val="FFFFFF"/>
                </a:solidFill>
                <a:latin typeface="Arial"/>
                <a:cs typeface="Arial"/>
              </a:rPr>
              <a:t>for  </a:t>
            </a:r>
            <a:r>
              <a:rPr sz="1300" spc="-45" dirty="0">
                <a:solidFill>
                  <a:srgbClr val="FFFFFF"/>
                </a:solidFill>
                <a:latin typeface="Arial"/>
                <a:cs typeface="Arial"/>
              </a:rPr>
              <a:t>checkout</a:t>
            </a:r>
            <a:r>
              <a:rPr sz="1300" spc="-120" dirty="0">
                <a:solidFill>
                  <a:srgbClr val="FFFFFF"/>
                </a:solidFill>
                <a:latin typeface="Arial"/>
                <a:cs typeface="Arial"/>
              </a:rPr>
              <a:t> </a:t>
            </a:r>
            <a:r>
              <a:rPr sz="1300" spc="-10" dirty="0">
                <a:solidFill>
                  <a:srgbClr val="FFFFFF"/>
                </a:solidFill>
                <a:latin typeface="Arial"/>
                <a:cs typeface="Arial"/>
              </a:rPr>
              <a:t>from</a:t>
            </a:r>
            <a:r>
              <a:rPr sz="1300" spc="-35" dirty="0">
                <a:solidFill>
                  <a:srgbClr val="FFFFFF"/>
                </a:solidFill>
                <a:latin typeface="Arial"/>
                <a:cs typeface="Arial"/>
              </a:rPr>
              <a:t> </a:t>
            </a:r>
            <a:r>
              <a:rPr sz="1300" spc="-5" dirty="0">
                <a:solidFill>
                  <a:srgbClr val="FFFFFF"/>
                </a:solidFill>
                <a:latin typeface="Arial"/>
                <a:cs typeface="Arial"/>
              </a:rPr>
              <a:t>the</a:t>
            </a:r>
            <a:r>
              <a:rPr sz="1300" spc="-25" dirty="0">
                <a:solidFill>
                  <a:srgbClr val="FFFFFF"/>
                </a:solidFill>
                <a:latin typeface="Arial"/>
                <a:cs typeface="Arial"/>
              </a:rPr>
              <a:t> </a:t>
            </a:r>
            <a:r>
              <a:rPr sz="1300" spc="-5" dirty="0">
                <a:solidFill>
                  <a:srgbClr val="FFFFFF"/>
                </a:solidFill>
                <a:latin typeface="Arial"/>
                <a:cs typeface="Arial"/>
              </a:rPr>
              <a:t>tribal</a:t>
            </a:r>
            <a:r>
              <a:rPr sz="1300" spc="-204" dirty="0">
                <a:solidFill>
                  <a:srgbClr val="FFFFFF"/>
                </a:solidFill>
                <a:latin typeface="Arial"/>
                <a:cs typeface="Arial"/>
              </a:rPr>
              <a:t> </a:t>
            </a:r>
            <a:r>
              <a:rPr sz="1300" spc="-45" dirty="0">
                <a:solidFill>
                  <a:srgbClr val="FFFFFF"/>
                </a:solidFill>
                <a:latin typeface="Arial"/>
                <a:cs typeface="Arial"/>
              </a:rPr>
              <a:t>offices</a:t>
            </a:r>
            <a:endParaRPr sz="1300">
              <a:latin typeface="Arial"/>
              <a:cs typeface="Arial"/>
            </a:endParaRPr>
          </a:p>
          <a:p>
            <a:pPr>
              <a:lnSpc>
                <a:spcPct val="100000"/>
              </a:lnSpc>
              <a:spcBef>
                <a:spcPts val="40"/>
              </a:spcBef>
            </a:pPr>
            <a:endParaRPr sz="1400">
              <a:latin typeface="Arial"/>
              <a:cs typeface="Arial"/>
            </a:endParaRPr>
          </a:p>
          <a:p>
            <a:pPr marL="774065" marR="165100" indent="-525780">
              <a:lnSpc>
                <a:spcPct val="101600"/>
              </a:lnSpc>
            </a:pPr>
            <a:r>
              <a:rPr sz="1300" b="1" spc="-65" dirty="0">
                <a:solidFill>
                  <a:srgbClr val="FFFFFF"/>
                </a:solidFill>
                <a:latin typeface="Arial"/>
                <a:cs typeface="Arial"/>
              </a:rPr>
              <a:t>Future</a:t>
            </a:r>
            <a:r>
              <a:rPr sz="1300" b="1" spc="-185" dirty="0">
                <a:solidFill>
                  <a:srgbClr val="FFFFFF"/>
                </a:solidFill>
                <a:latin typeface="Arial"/>
                <a:cs typeface="Arial"/>
              </a:rPr>
              <a:t> </a:t>
            </a:r>
            <a:r>
              <a:rPr sz="1300" b="1" spc="-100" dirty="0">
                <a:solidFill>
                  <a:srgbClr val="FFFFFF"/>
                </a:solidFill>
                <a:latin typeface="Arial"/>
                <a:cs typeface="Arial"/>
              </a:rPr>
              <a:t>Expansion</a:t>
            </a:r>
            <a:r>
              <a:rPr sz="1300" b="1" spc="-245" dirty="0">
                <a:solidFill>
                  <a:srgbClr val="FFFFFF"/>
                </a:solidFill>
                <a:latin typeface="Arial"/>
                <a:cs typeface="Arial"/>
              </a:rPr>
              <a:t> </a:t>
            </a:r>
            <a:r>
              <a:rPr sz="1300" b="1" spc="-75" dirty="0">
                <a:solidFill>
                  <a:srgbClr val="FFFFFF"/>
                </a:solidFill>
                <a:latin typeface="Arial"/>
                <a:cs typeface="Arial"/>
              </a:rPr>
              <a:t>pending</a:t>
            </a:r>
            <a:r>
              <a:rPr sz="1300" b="1" spc="-204" dirty="0">
                <a:solidFill>
                  <a:srgbClr val="FFFFFF"/>
                </a:solidFill>
                <a:latin typeface="Arial"/>
                <a:cs typeface="Arial"/>
              </a:rPr>
              <a:t> </a:t>
            </a:r>
            <a:r>
              <a:rPr sz="1300" b="1" spc="-70" dirty="0">
                <a:solidFill>
                  <a:srgbClr val="FFFFFF"/>
                </a:solidFill>
                <a:latin typeface="Arial"/>
                <a:cs typeface="Arial"/>
              </a:rPr>
              <a:t>approval</a:t>
            </a:r>
            <a:r>
              <a:rPr sz="1300" b="1" spc="-190" dirty="0">
                <a:solidFill>
                  <a:srgbClr val="FFFFFF"/>
                </a:solidFill>
                <a:latin typeface="Arial"/>
                <a:cs typeface="Arial"/>
              </a:rPr>
              <a:t> </a:t>
            </a:r>
            <a:r>
              <a:rPr sz="1300" b="1" spc="-55" dirty="0">
                <a:solidFill>
                  <a:srgbClr val="FFFFFF"/>
                </a:solidFill>
                <a:latin typeface="Arial"/>
                <a:cs typeface="Arial"/>
              </a:rPr>
              <a:t>of  </a:t>
            </a:r>
            <a:r>
              <a:rPr sz="1300" b="1" spc="-60" dirty="0">
                <a:solidFill>
                  <a:srgbClr val="FFFFFF"/>
                </a:solidFill>
                <a:latin typeface="Arial"/>
                <a:cs typeface="Arial"/>
              </a:rPr>
              <a:t>permanent</a:t>
            </a:r>
            <a:r>
              <a:rPr sz="1300" b="1" spc="-165" dirty="0">
                <a:solidFill>
                  <a:srgbClr val="FFFFFF"/>
                </a:solidFill>
                <a:latin typeface="Arial"/>
                <a:cs typeface="Arial"/>
              </a:rPr>
              <a:t> </a:t>
            </a:r>
            <a:r>
              <a:rPr sz="1300" b="1" spc="-70" dirty="0">
                <a:solidFill>
                  <a:srgbClr val="FFFFFF"/>
                </a:solidFill>
                <a:latin typeface="Arial"/>
                <a:cs typeface="Arial"/>
              </a:rPr>
              <a:t>application</a:t>
            </a:r>
            <a:endParaRPr sz="13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33</a:t>
            </a:fld>
            <a:endParaRPr spc="-60" dirty="0"/>
          </a:p>
        </p:txBody>
      </p:sp>
      <p:sp>
        <p:nvSpPr>
          <p:cNvPr id="9" name="object 9"/>
          <p:cNvSpPr txBox="1"/>
          <p:nvPr/>
        </p:nvSpPr>
        <p:spPr>
          <a:xfrm>
            <a:off x="8144854" y="5139256"/>
            <a:ext cx="739775" cy="146685"/>
          </a:xfrm>
          <a:prstGeom prst="rect">
            <a:avLst/>
          </a:prstGeom>
        </p:spPr>
        <p:txBody>
          <a:bodyPr vert="horz" wrap="square" lIns="0" tIns="11430" rIns="0" bIns="0" rtlCol="0">
            <a:spAutoFit/>
          </a:bodyPr>
          <a:lstStyle/>
          <a:p>
            <a:pPr marL="12700">
              <a:lnSpc>
                <a:spcPct val="100000"/>
              </a:lnSpc>
              <a:spcBef>
                <a:spcPts val="90"/>
              </a:spcBef>
            </a:pPr>
            <a:r>
              <a:rPr sz="800" spc="-10" dirty="0">
                <a:solidFill>
                  <a:srgbClr val="888888"/>
                </a:solidFill>
                <a:latin typeface="Arial"/>
                <a:cs typeface="Arial"/>
              </a:rPr>
              <a:t>© </a:t>
            </a:r>
            <a:r>
              <a:rPr sz="800" spc="-25" dirty="0">
                <a:solidFill>
                  <a:srgbClr val="888888"/>
                </a:solidFill>
                <a:latin typeface="Arial"/>
                <a:cs typeface="Arial"/>
              </a:rPr>
              <a:t>MuralNet</a:t>
            </a:r>
            <a:r>
              <a:rPr sz="800" spc="-125" dirty="0">
                <a:solidFill>
                  <a:srgbClr val="888888"/>
                </a:solidFill>
                <a:latin typeface="Arial"/>
                <a:cs typeface="Arial"/>
              </a:rPr>
              <a:t> </a:t>
            </a:r>
            <a:r>
              <a:rPr sz="800" spc="-50" dirty="0">
                <a:solidFill>
                  <a:srgbClr val="888888"/>
                </a:solidFill>
                <a:latin typeface="Arial"/>
                <a:cs typeface="Arial"/>
              </a:rPr>
              <a:t>2019</a:t>
            </a:r>
            <a:endParaRPr sz="8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5407081"/>
            <a:ext cx="8142605" cy="87630"/>
          </a:xfrm>
          <a:custGeom>
            <a:avLst/>
            <a:gdLst/>
            <a:ahLst/>
            <a:cxnLst/>
            <a:rect l="l" t="t" r="r" b="b"/>
            <a:pathLst>
              <a:path w="8142605" h="87629">
                <a:moveTo>
                  <a:pt x="0" y="87533"/>
                </a:moveTo>
                <a:lnTo>
                  <a:pt x="8142605" y="87533"/>
                </a:lnTo>
                <a:lnTo>
                  <a:pt x="8142605" y="0"/>
                </a:lnTo>
                <a:lnTo>
                  <a:pt x="0" y="0"/>
                </a:lnTo>
                <a:lnTo>
                  <a:pt x="0" y="87533"/>
                </a:lnTo>
                <a:close/>
              </a:path>
            </a:pathLst>
          </a:custGeom>
          <a:solidFill>
            <a:srgbClr val="A4A4A4"/>
          </a:solidFill>
        </p:spPr>
        <p:txBody>
          <a:bodyPr wrap="square" lIns="0" tIns="0" rIns="0" bIns="0" rtlCol="0"/>
          <a:lstStyle/>
          <a:p>
            <a:endParaRPr/>
          </a:p>
        </p:txBody>
      </p:sp>
      <p:sp>
        <p:nvSpPr>
          <p:cNvPr id="3" name="object 3"/>
          <p:cNvSpPr txBox="1">
            <a:spLocks noGrp="1"/>
          </p:cNvSpPr>
          <p:nvPr>
            <p:ph type="title"/>
          </p:nvPr>
        </p:nvSpPr>
        <p:spPr>
          <a:xfrm>
            <a:off x="1827730" y="1304081"/>
            <a:ext cx="6290310" cy="351155"/>
          </a:xfrm>
          <a:prstGeom prst="rect">
            <a:avLst/>
          </a:prstGeom>
        </p:spPr>
        <p:txBody>
          <a:bodyPr vert="horz" wrap="square" lIns="0" tIns="17145" rIns="0" bIns="0" rtlCol="0">
            <a:spAutoFit/>
          </a:bodyPr>
          <a:lstStyle/>
          <a:p>
            <a:pPr marL="12700">
              <a:lnSpc>
                <a:spcPct val="100000"/>
              </a:lnSpc>
              <a:spcBef>
                <a:spcPts val="135"/>
              </a:spcBef>
            </a:pPr>
            <a:r>
              <a:rPr sz="2100" spc="5" dirty="0">
                <a:solidFill>
                  <a:srgbClr val="990000"/>
                </a:solidFill>
              </a:rPr>
              <a:t>Situation </a:t>
            </a:r>
            <a:r>
              <a:rPr sz="2100" spc="10" dirty="0">
                <a:solidFill>
                  <a:srgbClr val="990000"/>
                </a:solidFill>
              </a:rPr>
              <a:t>2: All Spectrum Allocated </a:t>
            </a:r>
            <a:r>
              <a:rPr sz="2100" spc="15" dirty="0">
                <a:solidFill>
                  <a:srgbClr val="990000"/>
                </a:solidFill>
              </a:rPr>
              <a:t>But Not</a:t>
            </a:r>
            <a:r>
              <a:rPr sz="2100" spc="-260" dirty="0">
                <a:solidFill>
                  <a:srgbClr val="990000"/>
                </a:solidFill>
              </a:rPr>
              <a:t> </a:t>
            </a:r>
            <a:r>
              <a:rPr sz="2100" spc="15" dirty="0">
                <a:solidFill>
                  <a:srgbClr val="990000"/>
                </a:solidFill>
              </a:rPr>
              <a:t>Used</a:t>
            </a:r>
            <a:endParaRPr sz="2100"/>
          </a:p>
        </p:txBody>
      </p:sp>
      <p:sp>
        <p:nvSpPr>
          <p:cNvPr id="4" name="object 4"/>
          <p:cNvSpPr/>
          <p:nvPr/>
        </p:nvSpPr>
        <p:spPr>
          <a:xfrm>
            <a:off x="4142943" y="1940368"/>
            <a:ext cx="4461129" cy="312676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33238" y="1814158"/>
            <a:ext cx="1788318" cy="165701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240333" y="3708863"/>
            <a:ext cx="2519045" cy="1125220"/>
          </a:xfrm>
          <a:prstGeom prst="rect">
            <a:avLst/>
          </a:prstGeom>
        </p:spPr>
        <p:txBody>
          <a:bodyPr vert="horz" wrap="square" lIns="0" tIns="13335" rIns="0" bIns="0" rtlCol="0">
            <a:spAutoFit/>
          </a:bodyPr>
          <a:lstStyle/>
          <a:p>
            <a:pPr marL="12700" marR="152400">
              <a:lnSpc>
                <a:spcPct val="99600"/>
              </a:lnSpc>
              <a:spcBef>
                <a:spcPts val="105"/>
              </a:spcBef>
            </a:pPr>
            <a:r>
              <a:rPr sz="1200" b="1" spc="-75" dirty="0">
                <a:latin typeface="Arial"/>
                <a:cs typeface="Arial"/>
              </a:rPr>
              <a:t>C4channel </a:t>
            </a:r>
            <a:r>
              <a:rPr sz="1200" b="1" spc="-30" dirty="0">
                <a:latin typeface="Arial"/>
                <a:cs typeface="Arial"/>
              </a:rPr>
              <a:t>of </a:t>
            </a:r>
            <a:r>
              <a:rPr sz="1200" b="1" spc="-105" dirty="0">
                <a:latin typeface="Arial"/>
                <a:cs typeface="Arial"/>
              </a:rPr>
              <a:t>NMPBS </a:t>
            </a:r>
            <a:r>
              <a:rPr sz="1200" b="1" spc="-80" dirty="0">
                <a:latin typeface="Arial"/>
                <a:cs typeface="Arial"/>
              </a:rPr>
              <a:t>WHR756  </a:t>
            </a:r>
            <a:r>
              <a:rPr sz="1200" b="1" spc="-70" dirty="0">
                <a:latin typeface="Arial"/>
                <a:cs typeface="Arial"/>
              </a:rPr>
              <a:t>available</a:t>
            </a:r>
            <a:r>
              <a:rPr sz="1200" b="1" spc="-140" dirty="0">
                <a:latin typeface="Arial"/>
                <a:cs typeface="Arial"/>
              </a:rPr>
              <a:t> </a:t>
            </a:r>
            <a:r>
              <a:rPr sz="1200" b="1" spc="-40" dirty="0">
                <a:latin typeface="Arial"/>
                <a:cs typeface="Arial"/>
              </a:rPr>
              <a:t>for</a:t>
            </a:r>
            <a:r>
              <a:rPr sz="1200" b="1" spc="-114" dirty="0">
                <a:latin typeface="Arial"/>
                <a:cs typeface="Arial"/>
              </a:rPr>
              <a:t> </a:t>
            </a:r>
            <a:r>
              <a:rPr sz="1200" b="1" spc="-75" dirty="0">
                <a:latin typeface="Arial"/>
                <a:cs typeface="Arial"/>
              </a:rPr>
              <a:t>lease</a:t>
            </a:r>
            <a:r>
              <a:rPr sz="1200" b="1" spc="-175" dirty="0">
                <a:latin typeface="Arial"/>
                <a:cs typeface="Arial"/>
              </a:rPr>
              <a:t> </a:t>
            </a:r>
            <a:r>
              <a:rPr sz="1200" b="1" spc="-60" dirty="0">
                <a:latin typeface="Arial"/>
                <a:cs typeface="Arial"/>
              </a:rPr>
              <a:t>and</a:t>
            </a:r>
            <a:r>
              <a:rPr sz="1200" b="1" spc="-180" dirty="0">
                <a:latin typeface="Arial"/>
                <a:cs typeface="Arial"/>
              </a:rPr>
              <a:t> </a:t>
            </a:r>
            <a:r>
              <a:rPr sz="1200" b="1" spc="-70" dirty="0">
                <a:latin typeface="Arial"/>
                <a:cs typeface="Arial"/>
              </a:rPr>
              <a:t>talks</a:t>
            </a:r>
            <a:r>
              <a:rPr sz="1200" b="1" spc="-170" dirty="0">
                <a:latin typeface="Arial"/>
                <a:cs typeface="Arial"/>
              </a:rPr>
              <a:t> </a:t>
            </a:r>
            <a:r>
              <a:rPr sz="1200" b="1" spc="-35" dirty="0">
                <a:latin typeface="Arial"/>
                <a:cs typeface="Arial"/>
              </a:rPr>
              <a:t>with</a:t>
            </a:r>
            <a:r>
              <a:rPr sz="1200" b="1" spc="-80" dirty="0">
                <a:latin typeface="Arial"/>
                <a:cs typeface="Arial"/>
              </a:rPr>
              <a:t> </a:t>
            </a:r>
            <a:r>
              <a:rPr sz="1200" b="1" spc="-170" dirty="0">
                <a:latin typeface="Arial"/>
                <a:cs typeface="Arial"/>
              </a:rPr>
              <a:t>SFIS  </a:t>
            </a:r>
            <a:r>
              <a:rPr sz="1200" b="1" spc="-65" dirty="0">
                <a:latin typeface="Arial"/>
                <a:cs typeface="Arial"/>
              </a:rPr>
              <a:t>already</a:t>
            </a:r>
            <a:r>
              <a:rPr sz="1200" b="1" spc="-165" dirty="0">
                <a:latin typeface="Arial"/>
                <a:cs typeface="Arial"/>
              </a:rPr>
              <a:t> </a:t>
            </a:r>
            <a:r>
              <a:rPr sz="1200" b="1" spc="-75" dirty="0">
                <a:latin typeface="Arial"/>
                <a:cs typeface="Arial"/>
              </a:rPr>
              <a:t>started</a:t>
            </a:r>
            <a:endParaRPr sz="1200">
              <a:latin typeface="Arial"/>
              <a:cs typeface="Arial"/>
            </a:endParaRPr>
          </a:p>
          <a:p>
            <a:pPr>
              <a:lnSpc>
                <a:spcPct val="100000"/>
              </a:lnSpc>
              <a:spcBef>
                <a:spcPts val="15"/>
              </a:spcBef>
            </a:pPr>
            <a:endParaRPr sz="1350">
              <a:latin typeface="Arial"/>
              <a:cs typeface="Arial"/>
            </a:endParaRPr>
          </a:p>
          <a:p>
            <a:pPr marL="12700" marR="5080">
              <a:lnSpc>
                <a:spcPts val="1410"/>
              </a:lnSpc>
            </a:pPr>
            <a:r>
              <a:rPr sz="1200" b="1" spc="-50" dirty="0">
                <a:latin typeface="Arial"/>
                <a:cs typeface="Arial"/>
              </a:rPr>
              <a:t>All</a:t>
            </a:r>
            <a:r>
              <a:rPr sz="1200" b="1" spc="-160" dirty="0">
                <a:latin typeface="Arial"/>
                <a:cs typeface="Arial"/>
              </a:rPr>
              <a:t> </a:t>
            </a:r>
            <a:r>
              <a:rPr sz="1200" b="1" spc="-45" dirty="0">
                <a:latin typeface="Arial"/>
                <a:cs typeface="Arial"/>
              </a:rPr>
              <a:t>other</a:t>
            </a:r>
            <a:r>
              <a:rPr sz="1200" b="1" spc="-114" dirty="0">
                <a:latin typeface="Arial"/>
                <a:cs typeface="Arial"/>
              </a:rPr>
              <a:t> </a:t>
            </a:r>
            <a:r>
              <a:rPr sz="1200" b="1" spc="-80" dirty="0">
                <a:latin typeface="Arial"/>
                <a:cs typeface="Arial"/>
              </a:rPr>
              <a:t>spectrum</a:t>
            </a:r>
            <a:r>
              <a:rPr sz="1200" b="1" spc="-190" dirty="0">
                <a:latin typeface="Arial"/>
                <a:cs typeface="Arial"/>
              </a:rPr>
              <a:t> </a:t>
            </a:r>
            <a:r>
              <a:rPr sz="1200" b="1" spc="-75" dirty="0">
                <a:latin typeface="Arial"/>
                <a:cs typeface="Arial"/>
              </a:rPr>
              <a:t>controlled</a:t>
            </a:r>
            <a:r>
              <a:rPr sz="1200" b="1" spc="-160" dirty="0">
                <a:latin typeface="Arial"/>
                <a:cs typeface="Arial"/>
              </a:rPr>
              <a:t> </a:t>
            </a:r>
            <a:r>
              <a:rPr sz="1200" b="1" spc="-50" dirty="0">
                <a:latin typeface="Arial"/>
                <a:cs typeface="Arial"/>
              </a:rPr>
              <a:t>by</a:t>
            </a:r>
            <a:r>
              <a:rPr sz="1200" b="1" spc="-210" dirty="0">
                <a:latin typeface="Arial"/>
                <a:cs typeface="Arial"/>
              </a:rPr>
              <a:t> </a:t>
            </a:r>
            <a:r>
              <a:rPr sz="1200" b="1" spc="-65" dirty="0">
                <a:latin typeface="Arial"/>
                <a:cs typeface="Arial"/>
              </a:rPr>
              <a:t>Sprint,  </a:t>
            </a:r>
            <a:r>
              <a:rPr sz="1200" b="1" spc="-40" dirty="0">
                <a:latin typeface="Arial"/>
                <a:cs typeface="Arial"/>
              </a:rPr>
              <a:t>but</a:t>
            </a:r>
            <a:r>
              <a:rPr sz="1200" b="1" spc="-114" dirty="0">
                <a:latin typeface="Arial"/>
                <a:cs typeface="Arial"/>
              </a:rPr>
              <a:t> </a:t>
            </a:r>
            <a:r>
              <a:rPr sz="1200" b="1" spc="-50" dirty="0">
                <a:latin typeface="Arial"/>
                <a:cs typeface="Arial"/>
              </a:rPr>
              <a:t>they</a:t>
            </a:r>
            <a:r>
              <a:rPr sz="1200" b="1" spc="-125" dirty="0">
                <a:latin typeface="Arial"/>
                <a:cs typeface="Arial"/>
              </a:rPr>
              <a:t> </a:t>
            </a:r>
            <a:r>
              <a:rPr sz="1200" b="1" spc="-50" dirty="0">
                <a:latin typeface="Arial"/>
                <a:cs typeface="Arial"/>
              </a:rPr>
              <a:t>are</a:t>
            </a:r>
            <a:r>
              <a:rPr sz="1200" b="1" spc="-145" dirty="0">
                <a:latin typeface="Arial"/>
                <a:cs typeface="Arial"/>
              </a:rPr>
              <a:t> </a:t>
            </a:r>
            <a:r>
              <a:rPr sz="1200" b="1" spc="-60" dirty="0">
                <a:latin typeface="Arial"/>
                <a:cs typeface="Arial"/>
              </a:rPr>
              <a:t>willing</a:t>
            </a:r>
            <a:r>
              <a:rPr sz="1200" b="1" spc="-135" dirty="0">
                <a:latin typeface="Arial"/>
                <a:cs typeface="Arial"/>
              </a:rPr>
              <a:t> </a:t>
            </a:r>
            <a:r>
              <a:rPr sz="1200" b="1" spc="-25" dirty="0">
                <a:latin typeface="Arial"/>
                <a:cs typeface="Arial"/>
              </a:rPr>
              <a:t>to</a:t>
            </a:r>
            <a:r>
              <a:rPr sz="1200" b="1" spc="-160" dirty="0">
                <a:latin typeface="Arial"/>
                <a:cs typeface="Arial"/>
              </a:rPr>
              <a:t> </a:t>
            </a:r>
            <a:r>
              <a:rPr sz="1200" b="1" spc="-70" dirty="0">
                <a:latin typeface="Arial"/>
                <a:cs typeface="Arial"/>
              </a:rPr>
              <a:t>negotiate</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34</a:t>
            </a:fld>
            <a:endParaRPr spc="-60" dirty="0"/>
          </a:p>
        </p:txBody>
      </p:sp>
      <p:sp>
        <p:nvSpPr>
          <p:cNvPr id="7" name="object 7"/>
          <p:cNvSpPr txBox="1"/>
          <p:nvPr/>
        </p:nvSpPr>
        <p:spPr>
          <a:xfrm>
            <a:off x="8226027" y="5186746"/>
            <a:ext cx="74739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888888"/>
                </a:solidFill>
                <a:latin typeface="Arial"/>
                <a:cs typeface="Arial"/>
              </a:rPr>
              <a:t>© </a:t>
            </a:r>
            <a:r>
              <a:rPr sz="800" spc="-20" dirty="0">
                <a:solidFill>
                  <a:srgbClr val="888888"/>
                </a:solidFill>
                <a:latin typeface="Arial"/>
                <a:cs typeface="Arial"/>
              </a:rPr>
              <a:t>MuralNet</a:t>
            </a:r>
            <a:r>
              <a:rPr sz="800" spc="-140" dirty="0">
                <a:solidFill>
                  <a:srgbClr val="888888"/>
                </a:solidFill>
                <a:latin typeface="Arial"/>
                <a:cs typeface="Arial"/>
              </a:rPr>
              <a:t> </a:t>
            </a:r>
            <a:r>
              <a:rPr sz="800" spc="-45" dirty="0">
                <a:solidFill>
                  <a:srgbClr val="888888"/>
                </a:solidFill>
                <a:latin typeface="Arial"/>
                <a:cs typeface="Arial"/>
              </a:rPr>
              <a:t>2019</a:t>
            </a:r>
            <a:endParaRPr sz="8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5407080"/>
            <a:ext cx="8142605" cy="87630"/>
          </a:xfrm>
          <a:custGeom>
            <a:avLst/>
            <a:gdLst/>
            <a:ahLst/>
            <a:cxnLst/>
            <a:rect l="l" t="t" r="r" b="b"/>
            <a:pathLst>
              <a:path w="8142605" h="87629">
                <a:moveTo>
                  <a:pt x="0" y="87533"/>
                </a:moveTo>
                <a:lnTo>
                  <a:pt x="8142605" y="87533"/>
                </a:lnTo>
                <a:lnTo>
                  <a:pt x="8142605" y="0"/>
                </a:lnTo>
                <a:lnTo>
                  <a:pt x="0" y="0"/>
                </a:lnTo>
                <a:lnTo>
                  <a:pt x="0" y="87533"/>
                </a:lnTo>
                <a:close/>
              </a:path>
            </a:pathLst>
          </a:custGeom>
          <a:solidFill>
            <a:srgbClr val="A4A4A4"/>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70" rIns="0" bIns="0" rtlCol="0">
            <a:spAutoFit/>
          </a:bodyPr>
          <a:lstStyle/>
          <a:p>
            <a:pPr marL="5030470" marR="5080" indent="-772160">
              <a:lnSpc>
                <a:spcPct val="70800"/>
              </a:lnSpc>
              <a:spcBef>
                <a:spcPts val="1295"/>
              </a:spcBef>
            </a:pPr>
            <a:r>
              <a:rPr spc="-80" dirty="0"/>
              <a:t>We</a:t>
            </a:r>
            <a:r>
              <a:rPr spc="-770" dirty="0"/>
              <a:t> </a:t>
            </a:r>
            <a:r>
              <a:rPr spc="-145" dirty="0"/>
              <a:t>need </a:t>
            </a:r>
            <a:r>
              <a:rPr spc="-280" dirty="0"/>
              <a:t>EBSfor </a:t>
            </a:r>
            <a:r>
              <a:rPr spc="-70" dirty="0"/>
              <a:t>the  </a:t>
            </a:r>
            <a:r>
              <a:rPr spc="-185" dirty="0"/>
              <a:t>public</a:t>
            </a:r>
            <a:r>
              <a:rPr spc="-430" dirty="0"/>
              <a:t> </a:t>
            </a:r>
            <a:r>
              <a:rPr spc="-290" dirty="0"/>
              <a:t>good</a:t>
            </a:r>
          </a:p>
        </p:txBody>
      </p:sp>
      <p:sp>
        <p:nvSpPr>
          <p:cNvPr id="4" name="object 4"/>
          <p:cNvSpPr/>
          <p:nvPr/>
        </p:nvSpPr>
        <p:spPr>
          <a:xfrm>
            <a:off x="914400" y="914400"/>
            <a:ext cx="3840255" cy="458021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969865" y="1985684"/>
            <a:ext cx="3961129" cy="1440180"/>
          </a:xfrm>
          <a:prstGeom prst="rect">
            <a:avLst/>
          </a:prstGeom>
        </p:spPr>
        <p:txBody>
          <a:bodyPr vert="horz" wrap="square" lIns="0" tIns="49530" rIns="0" bIns="0" rtlCol="0">
            <a:spAutoFit/>
          </a:bodyPr>
          <a:lstStyle/>
          <a:p>
            <a:pPr marL="12700" marR="5080" indent="669925">
              <a:lnSpc>
                <a:spcPts val="3670"/>
              </a:lnSpc>
              <a:spcBef>
                <a:spcPts val="390"/>
              </a:spcBef>
            </a:pPr>
            <a:r>
              <a:rPr sz="2200" spc="-100" dirty="0">
                <a:latin typeface="Arial"/>
                <a:cs typeface="Arial"/>
              </a:rPr>
              <a:t>Tribal </a:t>
            </a:r>
            <a:r>
              <a:rPr sz="2200" spc="-5" dirty="0">
                <a:latin typeface="Arial"/>
                <a:cs typeface="Arial"/>
              </a:rPr>
              <a:t>priority </a:t>
            </a:r>
            <a:r>
              <a:rPr sz="2200" spc="-75" dirty="0">
                <a:latin typeface="Arial"/>
                <a:cs typeface="Arial"/>
              </a:rPr>
              <a:t>windows  </a:t>
            </a:r>
            <a:r>
              <a:rPr sz="2200" spc="-165" dirty="0">
                <a:latin typeface="Arial"/>
                <a:cs typeface="Arial"/>
              </a:rPr>
              <a:t>Access </a:t>
            </a:r>
            <a:r>
              <a:rPr sz="2200" spc="5" dirty="0">
                <a:latin typeface="Arial"/>
                <a:cs typeface="Arial"/>
              </a:rPr>
              <a:t>to </a:t>
            </a:r>
            <a:r>
              <a:rPr sz="2200" spc="-40" dirty="0">
                <a:latin typeface="Arial"/>
                <a:cs typeface="Arial"/>
              </a:rPr>
              <a:t>major</a:t>
            </a:r>
            <a:r>
              <a:rPr sz="2200" spc="-355" dirty="0">
                <a:latin typeface="Arial"/>
                <a:cs typeface="Arial"/>
              </a:rPr>
              <a:t> </a:t>
            </a:r>
            <a:r>
              <a:rPr sz="2200" spc="-65" dirty="0">
                <a:latin typeface="Arial"/>
                <a:cs typeface="Arial"/>
              </a:rPr>
              <a:t>telecoms’licensed</a:t>
            </a:r>
            <a:endParaRPr sz="2200">
              <a:latin typeface="Arial"/>
              <a:cs typeface="Arial"/>
            </a:endParaRPr>
          </a:p>
          <a:p>
            <a:pPr marL="12700" algn="ctr">
              <a:lnSpc>
                <a:spcPts val="1185"/>
              </a:lnSpc>
            </a:pPr>
            <a:r>
              <a:rPr sz="2200" spc="-5" dirty="0">
                <a:latin typeface="Arial"/>
                <a:cs typeface="Arial"/>
              </a:rPr>
              <a:t>but</a:t>
            </a:r>
            <a:r>
              <a:rPr sz="2200" spc="-30" dirty="0">
                <a:latin typeface="Arial"/>
                <a:cs typeface="Arial"/>
              </a:rPr>
              <a:t> </a:t>
            </a:r>
            <a:r>
              <a:rPr sz="2200" spc="-95" dirty="0">
                <a:latin typeface="Arial"/>
                <a:cs typeface="Arial"/>
              </a:rPr>
              <a:t>unused</a:t>
            </a:r>
            <a:r>
              <a:rPr sz="2200" spc="-225" dirty="0">
                <a:latin typeface="Arial"/>
                <a:cs typeface="Arial"/>
              </a:rPr>
              <a:t> </a:t>
            </a:r>
            <a:r>
              <a:rPr sz="2200" spc="-70" dirty="0">
                <a:latin typeface="Arial"/>
                <a:cs typeface="Arial"/>
              </a:rPr>
              <a:t>spectrum</a:t>
            </a:r>
            <a:r>
              <a:rPr sz="2200" spc="-160" dirty="0">
                <a:latin typeface="Arial"/>
                <a:cs typeface="Arial"/>
              </a:rPr>
              <a:t> </a:t>
            </a:r>
            <a:r>
              <a:rPr sz="2200" spc="-35" dirty="0">
                <a:latin typeface="Arial"/>
                <a:cs typeface="Arial"/>
              </a:rPr>
              <a:t>on</a:t>
            </a:r>
            <a:r>
              <a:rPr sz="2200" spc="-325" dirty="0">
                <a:latin typeface="Arial"/>
                <a:cs typeface="Arial"/>
              </a:rPr>
              <a:t> </a:t>
            </a:r>
            <a:r>
              <a:rPr sz="2200" spc="-10" dirty="0">
                <a:latin typeface="Arial"/>
                <a:cs typeface="Arial"/>
              </a:rPr>
              <a:t>tribal</a:t>
            </a:r>
            <a:endParaRPr sz="2200">
              <a:latin typeface="Arial"/>
              <a:cs typeface="Arial"/>
            </a:endParaRPr>
          </a:p>
          <a:p>
            <a:pPr marL="25400" algn="ctr">
              <a:lnSpc>
                <a:spcPts val="2320"/>
              </a:lnSpc>
            </a:pPr>
            <a:r>
              <a:rPr sz="2200" spc="-90" dirty="0">
                <a:latin typeface="Arial"/>
                <a:cs typeface="Arial"/>
              </a:rPr>
              <a:t>lands</a:t>
            </a:r>
            <a:endParaRPr sz="2200">
              <a:latin typeface="Arial"/>
              <a:cs typeface="Arial"/>
            </a:endParaRPr>
          </a:p>
        </p:txBody>
      </p:sp>
      <p:sp>
        <p:nvSpPr>
          <p:cNvPr id="6" name="object 6"/>
          <p:cNvSpPr/>
          <p:nvPr/>
        </p:nvSpPr>
        <p:spPr>
          <a:xfrm>
            <a:off x="5380617" y="3926145"/>
            <a:ext cx="2891642" cy="77049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970926" y="4826435"/>
            <a:ext cx="2209165" cy="208915"/>
          </a:xfrm>
          <a:prstGeom prst="rect">
            <a:avLst/>
          </a:prstGeom>
        </p:spPr>
        <p:txBody>
          <a:bodyPr vert="horz" wrap="square" lIns="0" tIns="12700" rIns="0" bIns="0" rtlCol="0">
            <a:spAutoFit/>
          </a:bodyPr>
          <a:lstStyle/>
          <a:p>
            <a:pPr marL="12700">
              <a:lnSpc>
                <a:spcPct val="100000"/>
              </a:lnSpc>
              <a:spcBef>
                <a:spcPts val="100"/>
              </a:spcBef>
            </a:pPr>
            <a:r>
              <a:rPr sz="1200" spc="-20" dirty="0">
                <a:latin typeface="Arial"/>
                <a:cs typeface="Arial"/>
              </a:rPr>
              <a:t>Mariel </a:t>
            </a:r>
            <a:r>
              <a:rPr sz="1200" spc="-80" dirty="0">
                <a:latin typeface="Arial"/>
                <a:cs typeface="Arial"/>
              </a:rPr>
              <a:t>Triggs,</a:t>
            </a:r>
            <a:r>
              <a:rPr sz="1200" spc="-245" dirty="0">
                <a:latin typeface="Arial"/>
                <a:cs typeface="Arial"/>
              </a:rPr>
              <a:t> </a:t>
            </a:r>
            <a:r>
              <a:rPr sz="1200" u="sng" spc="-45" dirty="0">
                <a:solidFill>
                  <a:srgbClr val="0000FF"/>
                </a:solidFill>
                <a:uFill>
                  <a:solidFill>
                    <a:srgbClr val="0000FF"/>
                  </a:solidFill>
                </a:uFill>
                <a:latin typeface="Arial"/>
                <a:cs typeface="Arial"/>
                <a:hlinkClick r:id="rId4"/>
              </a:rPr>
              <a:t>mariel@muralnet.org</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35</a:t>
            </a:fld>
            <a:endParaRPr spc="-60" dirty="0"/>
          </a:p>
        </p:txBody>
      </p:sp>
      <p:sp>
        <p:nvSpPr>
          <p:cNvPr id="8" name="object 8"/>
          <p:cNvSpPr txBox="1"/>
          <p:nvPr/>
        </p:nvSpPr>
        <p:spPr>
          <a:xfrm>
            <a:off x="8226027" y="5186745"/>
            <a:ext cx="74739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888888"/>
                </a:solidFill>
                <a:latin typeface="Arial"/>
                <a:cs typeface="Arial"/>
              </a:rPr>
              <a:t>© </a:t>
            </a:r>
            <a:r>
              <a:rPr sz="800" spc="-20" dirty="0">
                <a:solidFill>
                  <a:srgbClr val="888888"/>
                </a:solidFill>
                <a:latin typeface="Arial"/>
                <a:cs typeface="Arial"/>
              </a:rPr>
              <a:t>MuralNet</a:t>
            </a:r>
            <a:r>
              <a:rPr sz="800" spc="-140" dirty="0">
                <a:solidFill>
                  <a:srgbClr val="888888"/>
                </a:solidFill>
                <a:latin typeface="Arial"/>
                <a:cs typeface="Arial"/>
              </a:rPr>
              <a:t> </a:t>
            </a:r>
            <a:r>
              <a:rPr sz="800" spc="-45" dirty="0">
                <a:solidFill>
                  <a:srgbClr val="888888"/>
                </a:solidFill>
                <a:latin typeface="Arial"/>
                <a:cs typeface="Arial"/>
              </a:rPr>
              <a:t>2019</a:t>
            </a:r>
            <a:endParaRPr sz="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4</a:t>
            </a:fld>
            <a:endParaRPr spc="-60" dirty="0"/>
          </a:p>
        </p:txBody>
      </p:sp>
      <p:sp>
        <p:nvSpPr>
          <p:cNvPr id="2" name="object 2"/>
          <p:cNvSpPr txBox="1"/>
          <p:nvPr/>
        </p:nvSpPr>
        <p:spPr>
          <a:xfrm>
            <a:off x="901700" y="886459"/>
            <a:ext cx="8237855" cy="591312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FCC TRIBAL PRIORITY</a:t>
            </a:r>
            <a:r>
              <a:rPr sz="2000" b="1" spc="5" dirty="0">
                <a:latin typeface="Times New Roman"/>
                <a:cs typeface="Times New Roman"/>
              </a:rPr>
              <a:t> </a:t>
            </a:r>
            <a:r>
              <a:rPr sz="2000" b="1" spc="-5" dirty="0">
                <a:latin typeface="Times New Roman"/>
                <a:cs typeface="Times New Roman"/>
              </a:rPr>
              <a:t>WINDOW</a:t>
            </a:r>
            <a:endParaRPr sz="2000">
              <a:latin typeface="Times New Roman"/>
              <a:cs typeface="Times New Roman"/>
            </a:endParaRPr>
          </a:p>
          <a:p>
            <a:pPr marL="12700" marR="35560">
              <a:lnSpc>
                <a:spcPct val="95500"/>
              </a:lnSpc>
              <a:spcBef>
                <a:spcPts val="60"/>
              </a:spcBef>
            </a:pPr>
            <a:r>
              <a:rPr sz="2000" spc="-5" dirty="0">
                <a:latin typeface="Times New Roman"/>
                <a:cs typeface="Times New Roman"/>
              </a:rPr>
              <a:t>The FCC is transforming the 2.5 GHz licensing rules by opening a tribal priority  window for unassigned spectrum [and then auctioning off the remaining  spectrum].</a:t>
            </a:r>
            <a:endParaRPr sz="2000">
              <a:latin typeface="Times New Roman"/>
              <a:cs typeface="Times New Roman"/>
            </a:endParaRPr>
          </a:p>
          <a:p>
            <a:pPr>
              <a:lnSpc>
                <a:spcPct val="100000"/>
              </a:lnSpc>
              <a:spcBef>
                <a:spcPts val="50"/>
              </a:spcBef>
            </a:pPr>
            <a:endParaRPr sz="2000">
              <a:latin typeface="Times New Roman"/>
              <a:cs typeface="Times New Roman"/>
            </a:endParaRPr>
          </a:p>
          <a:p>
            <a:pPr marL="469900" indent="-228600">
              <a:lnSpc>
                <a:spcPct val="100000"/>
              </a:lnSpc>
              <a:spcBef>
                <a:spcPts val="5"/>
              </a:spcBef>
              <a:buFont typeface="Symbol"/>
              <a:buChar char="•"/>
              <a:tabLst>
                <a:tab pos="469900" algn="l"/>
              </a:tabLst>
            </a:pPr>
            <a:r>
              <a:rPr sz="2000" spc="-5" dirty="0">
                <a:latin typeface="Times New Roman"/>
                <a:cs typeface="Times New Roman"/>
              </a:rPr>
              <a:t>The tech is trivial [save for internet service</a:t>
            </a:r>
            <a:r>
              <a:rPr sz="2000" spc="35" dirty="0">
                <a:latin typeface="Times New Roman"/>
                <a:cs typeface="Times New Roman"/>
              </a:rPr>
              <a:t> </a:t>
            </a:r>
            <a:r>
              <a:rPr sz="2000" spc="-5" dirty="0">
                <a:latin typeface="Times New Roman"/>
                <a:cs typeface="Times New Roman"/>
              </a:rPr>
              <a:t>backhaul]</a:t>
            </a:r>
            <a:endParaRPr sz="2000">
              <a:latin typeface="Times New Roman"/>
              <a:cs typeface="Times New Roman"/>
            </a:endParaRPr>
          </a:p>
          <a:p>
            <a:pPr>
              <a:lnSpc>
                <a:spcPct val="100000"/>
              </a:lnSpc>
              <a:spcBef>
                <a:spcPts val="50"/>
              </a:spcBef>
              <a:buFont typeface="Symbol"/>
              <a:buChar char="•"/>
            </a:pPr>
            <a:endParaRPr sz="2000">
              <a:latin typeface="Times New Roman"/>
              <a:cs typeface="Times New Roman"/>
            </a:endParaRPr>
          </a:p>
          <a:p>
            <a:pPr marL="469900" indent="-228600">
              <a:lnSpc>
                <a:spcPct val="100000"/>
              </a:lnSpc>
              <a:buFont typeface="Symbol"/>
              <a:buChar char="•"/>
              <a:tabLst>
                <a:tab pos="469900" algn="l"/>
              </a:tabLst>
            </a:pPr>
            <a:r>
              <a:rPr sz="2000" spc="-5" dirty="0">
                <a:latin typeface="Times New Roman"/>
                <a:cs typeface="Times New Roman"/>
              </a:rPr>
              <a:t>The challenge is spectrum</a:t>
            </a:r>
            <a:r>
              <a:rPr sz="2000" spc="15" dirty="0">
                <a:latin typeface="Times New Roman"/>
                <a:cs typeface="Times New Roman"/>
              </a:rPr>
              <a:t> </a:t>
            </a:r>
            <a:r>
              <a:rPr sz="2000" spc="-5" dirty="0">
                <a:latin typeface="Times New Roman"/>
                <a:cs typeface="Times New Roman"/>
              </a:rPr>
              <a:t>acquisition</a:t>
            </a:r>
            <a:endParaRPr sz="2000">
              <a:latin typeface="Times New Roman"/>
              <a:cs typeface="Times New Roman"/>
            </a:endParaRPr>
          </a:p>
          <a:p>
            <a:pPr>
              <a:lnSpc>
                <a:spcPct val="100000"/>
              </a:lnSpc>
              <a:spcBef>
                <a:spcPts val="45"/>
              </a:spcBef>
            </a:pPr>
            <a:endParaRPr sz="2000">
              <a:latin typeface="Times New Roman"/>
              <a:cs typeface="Times New Roman"/>
            </a:endParaRPr>
          </a:p>
          <a:p>
            <a:pPr marL="12700" marR="12065">
              <a:lnSpc>
                <a:spcPts val="2300"/>
              </a:lnSpc>
            </a:pPr>
            <a:r>
              <a:rPr sz="2000" spc="-5" dirty="0">
                <a:latin typeface="Times New Roman"/>
                <a:cs typeface="Times New Roman"/>
              </a:rPr>
              <a:t>On July 10, 2019, the FCC adopted a Report and Order that authorized  applications by </a:t>
            </a:r>
            <a:r>
              <a:rPr sz="2000" b="1" i="1" spc="-5" dirty="0">
                <a:latin typeface="TimesNewRomanPS-BoldItalicMT"/>
                <a:cs typeface="TimesNewRomanPS-BoldItalicMT"/>
              </a:rPr>
              <a:t>federally recognized Indian tribes </a:t>
            </a:r>
            <a:r>
              <a:rPr sz="2000" spc="-5" dirty="0">
                <a:latin typeface="Times New Roman"/>
                <a:cs typeface="Times New Roman"/>
              </a:rPr>
              <a:t>for </a:t>
            </a:r>
            <a:r>
              <a:rPr sz="2000" b="1" i="1" spc="-5" dirty="0">
                <a:latin typeface="TimesNewRomanPS-BoldItalicMT"/>
                <a:cs typeface="TimesNewRomanPS-BoldItalicMT"/>
              </a:rPr>
              <a:t>available and unassigned  spectrum </a:t>
            </a:r>
            <a:r>
              <a:rPr sz="2000" spc="-5" dirty="0">
                <a:latin typeface="Times New Roman"/>
                <a:cs typeface="Times New Roman"/>
              </a:rPr>
              <a:t>in the 2.5 GHz band in </a:t>
            </a:r>
            <a:r>
              <a:rPr sz="2000" b="1" i="1" spc="-5" dirty="0">
                <a:latin typeface="TimesNewRomanPS-BoldItalicMT"/>
                <a:cs typeface="TimesNewRomanPS-BoldItalicMT"/>
              </a:rPr>
              <a:t>rural areas </a:t>
            </a:r>
            <a:r>
              <a:rPr sz="2000" spc="-5" dirty="0">
                <a:latin typeface="Times New Roman"/>
                <a:cs typeface="Times New Roman"/>
              </a:rPr>
              <a:t>with </a:t>
            </a:r>
            <a:r>
              <a:rPr sz="2000" b="1" i="1" spc="-5" dirty="0">
                <a:latin typeface="TimesNewRomanPS-BoldItalicMT"/>
                <a:cs typeface="TimesNewRomanPS-BoldItalicMT"/>
              </a:rPr>
              <a:t>use</a:t>
            </a:r>
            <a:r>
              <a:rPr sz="2000" b="1" i="1" spc="65" dirty="0">
                <a:latin typeface="TimesNewRomanPS-BoldItalicMT"/>
                <a:cs typeface="TimesNewRomanPS-BoldItalicMT"/>
              </a:rPr>
              <a:t> </a:t>
            </a:r>
            <a:r>
              <a:rPr sz="2000" b="1" i="1" spc="-5" dirty="0">
                <a:latin typeface="TimesNewRomanPS-BoldItalicMT"/>
                <a:cs typeface="TimesNewRomanPS-BoldItalicMT"/>
              </a:rPr>
              <a:t>requirements</a:t>
            </a:r>
            <a:r>
              <a:rPr sz="2000" spc="-5" dirty="0">
                <a:latin typeface="Times New Roman"/>
                <a:cs typeface="Times New Roman"/>
              </a:rPr>
              <a:t>.</a:t>
            </a:r>
            <a:endParaRPr sz="2000">
              <a:latin typeface="Times New Roman"/>
              <a:cs typeface="Times New Roman"/>
            </a:endParaRPr>
          </a:p>
          <a:p>
            <a:pPr>
              <a:lnSpc>
                <a:spcPct val="100000"/>
              </a:lnSpc>
              <a:spcBef>
                <a:spcPts val="15"/>
              </a:spcBef>
            </a:pPr>
            <a:endParaRPr sz="1950">
              <a:latin typeface="Times New Roman"/>
              <a:cs typeface="Times New Roman"/>
            </a:endParaRPr>
          </a:p>
          <a:p>
            <a:pPr marL="12700" marR="5080">
              <a:lnSpc>
                <a:spcPct val="95700"/>
              </a:lnSpc>
            </a:pPr>
            <a:r>
              <a:rPr sz="2000" spc="-5" dirty="0">
                <a:latin typeface="Times New Roman"/>
                <a:cs typeface="Times New Roman"/>
              </a:rPr>
              <a:t>The Tribal Priority Window is a unique opportunity for Tribes in rural areas to  directly access unassigned spectrum over their Tribal lands, subject to buildout  requirements. The 2.5 GHz band is suitable for both mobile coverage and fixed  point-to-point uses, and is currently used to provide broadband service by legacy  educational licensees and commercial providers that lease the</a:t>
            </a:r>
            <a:r>
              <a:rPr sz="2000" spc="40" dirty="0">
                <a:latin typeface="Times New Roman"/>
                <a:cs typeface="Times New Roman"/>
              </a:rPr>
              <a:t> </a:t>
            </a:r>
            <a:r>
              <a:rPr sz="2000" spc="-5" dirty="0">
                <a:latin typeface="Times New Roman"/>
                <a:cs typeface="Times New Roman"/>
              </a:rPr>
              <a:t>spectrum.</a:t>
            </a:r>
            <a:endParaRPr sz="2000">
              <a:latin typeface="Times New Roman"/>
              <a:cs typeface="Times New Roman"/>
            </a:endParaRPr>
          </a:p>
          <a:p>
            <a:pPr marL="12700" marR="291465">
              <a:lnSpc>
                <a:spcPts val="2280"/>
              </a:lnSpc>
              <a:spcBef>
                <a:spcPts val="80"/>
              </a:spcBef>
            </a:pPr>
            <a:r>
              <a:rPr sz="2000" spc="-5" dirty="0">
                <a:latin typeface="Times New Roman"/>
                <a:cs typeface="Times New Roman"/>
              </a:rPr>
              <a:t>Depending on your needs, it can play an important role in the deployment of  broadband and other advanced communications services on your Tribal</a:t>
            </a:r>
            <a:r>
              <a:rPr sz="2000" spc="40" dirty="0">
                <a:latin typeface="Times New Roman"/>
                <a:cs typeface="Times New Roman"/>
              </a:rPr>
              <a:t> </a:t>
            </a:r>
            <a:r>
              <a:rPr sz="2000" spc="-5" dirty="0">
                <a:latin typeface="Times New Roman"/>
                <a:cs typeface="Times New Roman"/>
              </a:rPr>
              <a:t>lands.</a:t>
            </a:r>
            <a:endParaRPr sz="20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5</a:t>
            </a:fld>
            <a:endParaRPr spc="-60" dirty="0"/>
          </a:p>
        </p:txBody>
      </p:sp>
      <p:sp>
        <p:nvSpPr>
          <p:cNvPr id="2" name="object 2"/>
          <p:cNvSpPr txBox="1"/>
          <p:nvPr/>
        </p:nvSpPr>
        <p:spPr>
          <a:xfrm>
            <a:off x="901700" y="1468627"/>
            <a:ext cx="8197215" cy="4712335"/>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BACKGROUND</a:t>
            </a:r>
            <a:endParaRPr sz="2000">
              <a:latin typeface="Times New Roman"/>
              <a:cs typeface="Times New Roman"/>
            </a:endParaRPr>
          </a:p>
          <a:p>
            <a:pPr marL="12700" marR="5080">
              <a:lnSpc>
                <a:spcPts val="2300"/>
              </a:lnSpc>
              <a:spcBef>
                <a:spcPts val="115"/>
              </a:spcBef>
            </a:pPr>
            <a:r>
              <a:rPr sz="2000" spc="-5" dirty="0">
                <a:latin typeface="Times New Roman"/>
                <a:cs typeface="Times New Roman"/>
              </a:rPr>
              <a:t>The 2.5 GHz band (2496 – 2690 MHz) constitutes the single largest band of  contiguous spectrum below 3 GHz. Of the available 194 megahertz of</a:t>
            </a:r>
            <a:r>
              <a:rPr sz="2000" spc="65" dirty="0">
                <a:latin typeface="Times New Roman"/>
                <a:cs typeface="Times New Roman"/>
              </a:rPr>
              <a:t> </a:t>
            </a:r>
            <a:r>
              <a:rPr sz="2000" spc="-5" dirty="0">
                <a:latin typeface="Times New Roman"/>
                <a:cs typeface="Times New Roman"/>
              </a:rPr>
              <a:t>spectrum,</a:t>
            </a:r>
            <a:endParaRPr sz="2000">
              <a:latin typeface="Times New Roman"/>
              <a:cs typeface="Times New Roman"/>
            </a:endParaRPr>
          </a:p>
          <a:p>
            <a:pPr marL="12700" marR="691515">
              <a:lnSpc>
                <a:spcPts val="2300"/>
              </a:lnSpc>
              <a:spcBef>
                <a:spcPts val="5"/>
              </a:spcBef>
            </a:pPr>
            <a:r>
              <a:rPr sz="2000" spc="-5" dirty="0">
                <a:latin typeface="Times New Roman"/>
                <a:cs typeface="Times New Roman"/>
              </a:rPr>
              <a:t>116.5 megahertz is allocated to the EBS [formerly known as Instructional  Television Fixed Services (ITFS)], and the remaining 77.5 megahertz is  allocated to the commercial Broadband Radio Service</a:t>
            </a:r>
            <a:r>
              <a:rPr sz="2000" spc="25" dirty="0">
                <a:latin typeface="Times New Roman"/>
                <a:cs typeface="Times New Roman"/>
              </a:rPr>
              <a:t> </a:t>
            </a:r>
            <a:r>
              <a:rPr sz="2000" dirty="0">
                <a:latin typeface="Times New Roman"/>
                <a:cs typeface="Times New Roman"/>
              </a:rPr>
              <a:t>(BRS).</a:t>
            </a:r>
            <a:endParaRPr sz="2000">
              <a:latin typeface="Times New Roman"/>
              <a:cs typeface="Times New Roman"/>
            </a:endParaRPr>
          </a:p>
          <a:p>
            <a:pPr>
              <a:lnSpc>
                <a:spcPct val="100000"/>
              </a:lnSpc>
              <a:spcBef>
                <a:spcPts val="50"/>
              </a:spcBef>
            </a:pPr>
            <a:endParaRPr sz="1950">
              <a:latin typeface="Times New Roman"/>
              <a:cs typeface="Times New Roman"/>
            </a:endParaRPr>
          </a:p>
          <a:p>
            <a:pPr marL="12700" marR="23495">
              <a:lnSpc>
                <a:spcPts val="2300"/>
              </a:lnSpc>
            </a:pPr>
            <a:r>
              <a:rPr sz="2000" spc="-5" dirty="0">
                <a:latin typeface="Times New Roman"/>
                <a:cs typeface="Times New Roman"/>
              </a:rPr>
              <a:t>EBS licenses reflect their origins as </a:t>
            </a:r>
            <a:r>
              <a:rPr sz="2000" spc="-10" dirty="0">
                <a:latin typeface="Times New Roman"/>
                <a:cs typeface="Times New Roman"/>
              </a:rPr>
              <a:t>TV </a:t>
            </a:r>
            <a:r>
              <a:rPr sz="2000" spc="-5" dirty="0">
                <a:latin typeface="Times New Roman"/>
                <a:cs typeface="Times New Roman"/>
              </a:rPr>
              <a:t>licenses by their circular area with a 35-  mile radius from the center</a:t>
            </a:r>
            <a:r>
              <a:rPr sz="2000" spc="20" dirty="0">
                <a:latin typeface="Times New Roman"/>
                <a:cs typeface="Times New Roman"/>
              </a:rPr>
              <a:t> </a:t>
            </a:r>
            <a:r>
              <a:rPr sz="2000" spc="-5" dirty="0">
                <a:latin typeface="Times New Roman"/>
                <a:cs typeface="Times New Roman"/>
              </a:rPr>
              <a:t>point.</a:t>
            </a:r>
            <a:endParaRPr sz="2000">
              <a:latin typeface="Times New Roman"/>
              <a:cs typeface="Times New Roman"/>
            </a:endParaRPr>
          </a:p>
          <a:p>
            <a:pPr>
              <a:lnSpc>
                <a:spcPct val="100000"/>
              </a:lnSpc>
              <a:spcBef>
                <a:spcPts val="10"/>
              </a:spcBef>
            </a:pPr>
            <a:endParaRPr sz="1950">
              <a:latin typeface="Times New Roman"/>
              <a:cs typeface="Times New Roman"/>
            </a:endParaRPr>
          </a:p>
          <a:p>
            <a:pPr marL="12700" marR="100330">
              <a:lnSpc>
                <a:spcPct val="95800"/>
              </a:lnSpc>
            </a:pPr>
            <a:r>
              <a:rPr sz="2000" b="1" i="1" spc="-5" dirty="0">
                <a:latin typeface="TimesNewRomanPS-BoldItalicMT"/>
                <a:cs typeface="TimesNewRomanPS-BoldItalicMT"/>
              </a:rPr>
              <a:t>Significant portions of the EBS spectrum currently are unlicensed in  approximately one-half of the United States, primarily in rural areas</a:t>
            </a:r>
            <a:r>
              <a:rPr sz="2000" spc="-5" dirty="0">
                <a:latin typeface="Times New Roman"/>
                <a:cs typeface="Times New Roman"/>
              </a:rPr>
              <a:t>.  Incumbent EBS licenses cover only about 50% of the geographic area of the  country on any given channel. In the rest of the country, mostly rural areas, and  mostly west of the Mississippi River, the 2.5 GHz spectrum remains largely  unassigned.</a:t>
            </a:r>
            <a:endParaRPr sz="20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6</a:t>
            </a:fld>
            <a:endParaRPr spc="-60" dirty="0"/>
          </a:p>
        </p:txBody>
      </p:sp>
      <p:sp>
        <p:nvSpPr>
          <p:cNvPr id="2" name="object 2"/>
          <p:cNvSpPr txBox="1"/>
          <p:nvPr/>
        </p:nvSpPr>
        <p:spPr>
          <a:xfrm>
            <a:off x="901700" y="886459"/>
            <a:ext cx="8174990" cy="5001895"/>
          </a:xfrm>
          <a:prstGeom prst="rect">
            <a:avLst/>
          </a:prstGeom>
        </p:spPr>
        <p:txBody>
          <a:bodyPr vert="horz" wrap="square" lIns="0" tIns="25400" rIns="0" bIns="0" rtlCol="0">
            <a:spAutoFit/>
          </a:bodyPr>
          <a:lstStyle/>
          <a:p>
            <a:pPr marL="12700" marR="641985">
              <a:lnSpc>
                <a:spcPct val="95500"/>
              </a:lnSpc>
              <a:spcBef>
                <a:spcPts val="200"/>
              </a:spcBef>
            </a:pPr>
            <a:r>
              <a:rPr sz="2000" spc="-5" dirty="0">
                <a:latin typeface="Times New Roman"/>
                <a:cs typeface="Times New Roman"/>
              </a:rPr>
              <a:t>At present, eligibility to hold an EBS license is limited to educational  institutions, government organizations engaged in the formal education of  students, and nonprofit organizations whose purposes are</a:t>
            </a:r>
            <a:r>
              <a:rPr sz="2000" spc="30" dirty="0">
                <a:latin typeface="Times New Roman"/>
                <a:cs typeface="Times New Roman"/>
              </a:rPr>
              <a:t> </a:t>
            </a:r>
            <a:r>
              <a:rPr sz="2000" spc="-5" dirty="0">
                <a:latin typeface="Times New Roman"/>
                <a:cs typeface="Times New Roman"/>
              </a:rPr>
              <a:t>educational.</a:t>
            </a:r>
            <a:endParaRPr sz="2000">
              <a:latin typeface="Times New Roman"/>
              <a:cs typeface="Times New Roman"/>
            </a:endParaRPr>
          </a:p>
          <a:p>
            <a:pPr>
              <a:lnSpc>
                <a:spcPct val="100000"/>
              </a:lnSpc>
              <a:spcBef>
                <a:spcPts val="10"/>
              </a:spcBef>
            </a:pPr>
            <a:endParaRPr sz="2050">
              <a:latin typeface="Times New Roman"/>
              <a:cs typeface="Times New Roman"/>
            </a:endParaRPr>
          </a:p>
          <a:p>
            <a:pPr marL="12700" marR="408940">
              <a:lnSpc>
                <a:spcPts val="2300"/>
              </a:lnSpc>
            </a:pPr>
            <a:r>
              <a:rPr sz="2000" b="1" i="1" spc="-5" dirty="0">
                <a:latin typeface="TimesNewRomanPS-BoldItalicMT"/>
                <a:cs typeface="TimesNewRomanPS-BoldItalicMT"/>
              </a:rPr>
              <a:t>Examples</a:t>
            </a:r>
            <a:r>
              <a:rPr sz="2000" spc="-5" dirty="0">
                <a:latin typeface="Times New Roman"/>
                <a:cs typeface="Times New Roman"/>
              </a:rPr>
              <a:t>: State universities; local school boards; Hispanic Information and  Telecommunications Network</a:t>
            </a:r>
            <a:endParaRPr sz="2000">
              <a:latin typeface="Times New Roman"/>
              <a:cs typeface="Times New Roman"/>
            </a:endParaRPr>
          </a:p>
          <a:p>
            <a:pPr>
              <a:lnSpc>
                <a:spcPct val="100000"/>
              </a:lnSpc>
              <a:spcBef>
                <a:spcPts val="15"/>
              </a:spcBef>
            </a:pPr>
            <a:endParaRPr sz="1950">
              <a:latin typeface="Times New Roman"/>
              <a:cs typeface="Times New Roman"/>
            </a:endParaRPr>
          </a:p>
          <a:p>
            <a:pPr marL="12700" marR="19685" algn="just">
              <a:lnSpc>
                <a:spcPct val="95500"/>
              </a:lnSpc>
            </a:pPr>
            <a:r>
              <a:rPr sz="2000" spc="-5" dirty="0">
                <a:latin typeface="Times New Roman"/>
                <a:cs typeface="Times New Roman"/>
              </a:rPr>
              <a:t>However, </a:t>
            </a:r>
            <a:r>
              <a:rPr sz="2000" b="1" i="1" spc="-5" dirty="0">
                <a:latin typeface="TimesNewRomanPS-BoldItalicMT"/>
                <a:cs typeface="TimesNewRomanPS-BoldItalicMT"/>
              </a:rPr>
              <a:t>EBS licenses are rarely used for educational purposes</a:t>
            </a:r>
            <a:r>
              <a:rPr sz="2000" spc="-5" dirty="0">
                <a:latin typeface="Times New Roman"/>
                <a:cs typeface="Times New Roman"/>
              </a:rPr>
              <a:t>, except to the  limited extent required by the FCC’s rules. EBS licensees are permitted to lease  “excess” capacity to commercial wireless</a:t>
            </a:r>
            <a:r>
              <a:rPr sz="2000" spc="15" dirty="0">
                <a:latin typeface="Times New Roman"/>
                <a:cs typeface="Times New Roman"/>
              </a:rPr>
              <a:t> </a:t>
            </a:r>
            <a:r>
              <a:rPr sz="2000" spc="-5" dirty="0">
                <a:latin typeface="Times New Roman"/>
                <a:cs typeface="Times New Roman"/>
              </a:rPr>
              <a:t>providers.</a:t>
            </a:r>
            <a:endParaRPr sz="2000">
              <a:latin typeface="Times New Roman"/>
              <a:cs typeface="Times New Roman"/>
            </a:endParaRPr>
          </a:p>
          <a:p>
            <a:pPr>
              <a:lnSpc>
                <a:spcPct val="100000"/>
              </a:lnSpc>
              <a:spcBef>
                <a:spcPts val="10"/>
              </a:spcBef>
            </a:pPr>
            <a:endParaRPr sz="2000">
              <a:latin typeface="Times New Roman"/>
              <a:cs typeface="Times New Roman"/>
            </a:endParaRPr>
          </a:p>
          <a:p>
            <a:pPr marL="12700" marR="5080">
              <a:lnSpc>
                <a:spcPct val="95800"/>
              </a:lnSpc>
            </a:pPr>
            <a:r>
              <a:rPr sz="2000" spc="-5" dirty="0">
                <a:latin typeface="Times New Roman"/>
                <a:cs typeface="Times New Roman"/>
              </a:rPr>
              <a:t>It is estimated that over 90% of the 2190 active EBS licenses are currently  leased, mostly to Sprint. Sprint holds substantial BRS spectrum across the  country, and it leases EBS spectrum from educational entities, giving it an  average of 120 megahertz of 2.5 GHz spectrum in 90 of the top 100 markets.  </a:t>
            </a:r>
            <a:r>
              <a:rPr sz="2000" b="1" i="1" spc="-5" dirty="0">
                <a:latin typeface="TimesNewRomanPS-BoldItalicMT"/>
                <a:cs typeface="TimesNewRomanPS-BoldItalicMT"/>
              </a:rPr>
              <a:t>Leases for assigned EBS spectrum will not be affected by the FCC Report and  Order.</a:t>
            </a:r>
            <a:endParaRPr sz="2000">
              <a:latin typeface="TimesNewRomanPS-BoldItalicMT"/>
              <a:cs typeface="TimesNewRomanPS-BoldItalic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86459"/>
            <a:ext cx="8194040" cy="3249295"/>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Technology</a:t>
            </a:r>
            <a:endParaRPr sz="2000">
              <a:latin typeface="Times New Roman"/>
              <a:cs typeface="Times New Roman"/>
            </a:endParaRPr>
          </a:p>
          <a:p>
            <a:pPr marL="12700" marR="223520">
              <a:lnSpc>
                <a:spcPts val="2280"/>
              </a:lnSpc>
              <a:spcBef>
                <a:spcPts val="130"/>
              </a:spcBef>
            </a:pPr>
            <a:r>
              <a:rPr sz="2000" spc="-5" dirty="0">
                <a:latin typeface="Times New Roman"/>
                <a:cs typeface="Times New Roman"/>
              </a:rPr>
              <a:t>Available 2.5 GHz spectrum per license will vary between 5.5 and 73.5 MHz  bandwidth. Optimally, a typical license offering would be 22.5 MHz. </a:t>
            </a:r>
            <a:r>
              <a:rPr sz="2000" b="1" i="1" spc="-10" dirty="0">
                <a:latin typeface="TimesNewRomanPS-BoldItalicMT"/>
                <a:cs typeface="TimesNewRomanPS-BoldItalicMT"/>
              </a:rPr>
              <a:t>A</a:t>
            </a:r>
            <a:r>
              <a:rPr sz="2000" b="1" i="1" spc="85" dirty="0">
                <a:latin typeface="TimesNewRomanPS-BoldItalicMT"/>
                <a:cs typeface="TimesNewRomanPS-BoldItalicMT"/>
              </a:rPr>
              <a:t> </a:t>
            </a:r>
            <a:r>
              <a:rPr sz="2000" b="1" i="1" spc="-5" dirty="0">
                <a:latin typeface="TimesNewRomanPS-BoldItalicMT"/>
                <a:cs typeface="TimesNewRomanPS-BoldItalicMT"/>
              </a:rPr>
              <a:t>single</a:t>
            </a:r>
            <a:endParaRPr sz="2000">
              <a:latin typeface="TimesNewRomanPS-BoldItalicMT"/>
              <a:cs typeface="TimesNewRomanPS-BoldItalicMT"/>
            </a:endParaRPr>
          </a:p>
          <a:p>
            <a:pPr marL="12700" marR="716280">
              <a:lnSpc>
                <a:spcPts val="2300"/>
              </a:lnSpc>
              <a:spcBef>
                <a:spcPts val="5"/>
              </a:spcBef>
            </a:pPr>
            <a:r>
              <a:rPr sz="2000" b="1" i="1" spc="-5" dirty="0">
                <a:latin typeface="TimesNewRomanPS-BoldItalicMT"/>
                <a:cs typeface="TimesNewRomanPS-BoldItalicMT"/>
              </a:rPr>
              <a:t>22.5 MHz license allows for a sophisticated, high-bandwidth network</a:t>
            </a:r>
            <a:r>
              <a:rPr sz="2000" spc="-5" dirty="0">
                <a:latin typeface="Times New Roman"/>
                <a:cs typeface="Times New Roman"/>
              </a:rPr>
              <a:t>.  Additional bandwidth in multiple licenses would allow for additional and  contiguous spectrum.</a:t>
            </a:r>
            <a:endParaRPr sz="2000">
              <a:latin typeface="Times New Roman"/>
              <a:cs typeface="Times New Roman"/>
            </a:endParaRPr>
          </a:p>
          <a:p>
            <a:pPr>
              <a:lnSpc>
                <a:spcPct val="100000"/>
              </a:lnSpc>
              <a:spcBef>
                <a:spcPts val="15"/>
              </a:spcBef>
            </a:pPr>
            <a:endParaRPr sz="1950">
              <a:latin typeface="Times New Roman"/>
              <a:cs typeface="Times New Roman"/>
            </a:endParaRPr>
          </a:p>
          <a:p>
            <a:pPr marL="12700" marR="5080">
              <a:lnSpc>
                <a:spcPct val="95700"/>
              </a:lnSpc>
              <a:spcBef>
                <a:spcPts val="5"/>
              </a:spcBef>
            </a:pPr>
            <a:r>
              <a:rPr sz="2000" spc="-5" dirty="0">
                <a:latin typeface="Times New Roman"/>
                <a:cs typeface="Times New Roman"/>
              </a:rPr>
              <a:t>The 2.5 GHz band plan is shown below. Channels 1, 2 and 3 of each channel  block occupy the upper and lower portions of the 194 MHz reserved for this  band. Channel 4 of each channel block is located in the middle band. Channels J  </a:t>
            </a:r>
            <a:r>
              <a:rPr sz="2000" spc="-10" dirty="0">
                <a:latin typeface="Times New Roman"/>
                <a:cs typeface="Times New Roman"/>
              </a:rPr>
              <a:t>&amp; K </a:t>
            </a:r>
            <a:r>
              <a:rPr sz="2000" spc="-5" dirty="0">
                <a:latin typeface="Times New Roman"/>
                <a:cs typeface="Times New Roman"/>
              </a:rPr>
              <a:t>serve as guard band spectrum between the lower, middle and upper</a:t>
            </a:r>
            <a:r>
              <a:rPr sz="2000" spc="85" dirty="0">
                <a:latin typeface="Times New Roman"/>
                <a:cs typeface="Times New Roman"/>
              </a:rPr>
              <a:t> </a:t>
            </a:r>
            <a:r>
              <a:rPr sz="2000" spc="-5" dirty="0">
                <a:latin typeface="Times New Roman"/>
                <a:cs typeface="Times New Roman"/>
              </a:rPr>
              <a:t>bands.</a:t>
            </a:r>
            <a:endParaRPr sz="2000">
              <a:latin typeface="Times New Roman"/>
              <a:cs typeface="Times New Roman"/>
            </a:endParaRPr>
          </a:p>
        </p:txBody>
      </p:sp>
      <p:sp>
        <p:nvSpPr>
          <p:cNvPr id="3" name="object 3"/>
          <p:cNvSpPr/>
          <p:nvPr/>
        </p:nvSpPr>
        <p:spPr>
          <a:xfrm>
            <a:off x="948053" y="4300580"/>
            <a:ext cx="7924799" cy="224345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7</a:t>
            </a:fld>
            <a:endParaRPr spc="-6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8</a:t>
            </a:fld>
            <a:endParaRPr spc="-60" dirty="0"/>
          </a:p>
        </p:txBody>
      </p:sp>
      <p:sp>
        <p:nvSpPr>
          <p:cNvPr id="2" name="object 2"/>
          <p:cNvSpPr txBox="1"/>
          <p:nvPr/>
        </p:nvSpPr>
        <p:spPr>
          <a:xfrm>
            <a:off x="901700" y="1761236"/>
            <a:ext cx="8241665" cy="5005070"/>
          </a:xfrm>
          <a:prstGeom prst="rect">
            <a:avLst/>
          </a:prstGeom>
        </p:spPr>
        <p:txBody>
          <a:bodyPr vert="horz" wrap="square" lIns="0" tIns="11430" rIns="0" bIns="0" rtlCol="0">
            <a:spAutoFit/>
          </a:bodyPr>
          <a:lstStyle/>
          <a:p>
            <a:pPr marL="12700">
              <a:lnSpc>
                <a:spcPts val="2350"/>
              </a:lnSpc>
              <a:spcBef>
                <a:spcPts val="90"/>
              </a:spcBef>
            </a:pPr>
            <a:r>
              <a:rPr sz="2000" b="1" spc="-5" dirty="0">
                <a:latin typeface="Times New Roman"/>
                <a:cs typeface="Times New Roman"/>
              </a:rPr>
              <a:t>Channel Profile</a:t>
            </a:r>
            <a:r>
              <a:rPr sz="2000" b="1" dirty="0">
                <a:latin typeface="Times New Roman"/>
                <a:cs typeface="Times New Roman"/>
              </a:rPr>
              <a:t> </a:t>
            </a:r>
            <a:r>
              <a:rPr sz="2000" b="1" spc="-5" dirty="0">
                <a:latin typeface="Times New Roman"/>
                <a:cs typeface="Times New Roman"/>
              </a:rPr>
              <a:t>Analysis</a:t>
            </a:r>
            <a:endParaRPr sz="2000">
              <a:latin typeface="Times New Roman"/>
              <a:cs typeface="Times New Roman"/>
            </a:endParaRPr>
          </a:p>
          <a:p>
            <a:pPr marL="12700" marR="82550">
              <a:lnSpc>
                <a:spcPct val="95900"/>
              </a:lnSpc>
              <a:spcBef>
                <a:spcPts val="50"/>
              </a:spcBef>
            </a:pPr>
            <a:r>
              <a:rPr sz="2000" spc="-5" dirty="0">
                <a:latin typeface="Times New Roman"/>
                <a:cs typeface="Times New Roman"/>
              </a:rPr>
              <a:t>Commercial BRS licenses, mostly held by commercial operators, are located on  Channels E, F, </a:t>
            </a:r>
            <a:r>
              <a:rPr sz="2000" spc="-10" dirty="0">
                <a:latin typeface="Times New Roman"/>
                <a:cs typeface="Times New Roman"/>
              </a:rPr>
              <a:t>H </a:t>
            </a:r>
            <a:r>
              <a:rPr sz="2000" spc="-5" dirty="0">
                <a:latin typeface="Times New Roman"/>
                <a:cs typeface="Times New Roman"/>
              </a:rPr>
              <a:t>and BRS1-2. The EBS channels are located on A, B, C, D, </a:t>
            </a:r>
            <a:r>
              <a:rPr sz="2000" spc="-10" dirty="0">
                <a:latin typeface="Times New Roman"/>
                <a:cs typeface="Times New Roman"/>
              </a:rPr>
              <a:t>&amp;  G </a:t>
            </a:r>
            <a:r>
              <a:rPr sz="2000" spc="-5" dirty="0">
                <a:latin typeface="Times New Roman"/>
                <a:cs typeface="Times New Roman"/>
              </a:rPr>
              <a:t>adjacent to the BRS licenses. EBS licenses are reserved for educational  institutions and can only be held by qualifying educational institutions such as  schools, colleges, and non-profits. Generally, schools and colleges don’t have  the funds, expertise or need to operate a wireless broadband network, most have  entered into excess capacity leases allowed by FCC regulations. FCC rules  require lessees to reserve a portion of the license for educational</a:t>
            </a:r>
            <a:r>
              <a:rPr sz="2000" spc="60" dirty="0">
                <a:latin typeface="Times New Roman"/>
                <a:cs typeface="Times New Roman"/>
              </a:rPr>
              <a:t> </a:t>
            </a:r>
            <a:r>
              <a:rPr sz="2000" spc="-5" dirty="0">
                <a:latin typeface="Times New Roman"/>
                <a:cs typeface="Times New Roman"/>
              </a:rPr>
              <a:t>use.</a:t>
            </a:r>
            <a:endParaRPr sz="2000">
              <a:latin typeface="Times New Roman"/>
              <a:cs typeface="Times New Roman"/>
            </a:endParaRPr>
          </a:p>
          <a:p>
            <a:pPr>
              <a:lnSpc>
                <a:spcPct val="100000"/>
              </a:lnSpc>
              <a:spcBef>
                <a:spcPts val="10"/>
              </a:spcBef>
            </a:pPr>
            <a:endParaRPr sz="2000">
              <a:latin typeface="Times New Roman"/>
              <a:cs typeface="Times New Roman"/>
            </a:endParaRPr>
          </a:p>
          <a:p>
            <a:pPr marL="12700" marR="5080">
              <a:lnSpc>
                <a:spcPct val="95800"/>
              </a:lnSpc>
            </a:pPr>
            <a:r>
              <a:rPr sz="2000" spc="-5" dirty="0">
                <a:latin typeface="Times New Roman"/>
                <a:cs typeface="Times New Roman"/>
              </a:rPr>
              <a:t>Currently, most operators on the BRS </a:t>
            </a:r>
            <a:r>
              <a:rPr sz="2000" spc="-10" dirty="0">
                <a:latin typeface="Times New Roman"/>
                <a:cs typeface="Times New Roman"/>
              </a:rPr>
              <a:t>&amp; </a:t>
            </a:r>
            <a:r>
              <a:rPr sz="2000" spc="-5" dirty="0">
                <a:latin typeface="Times New Roman"/>
                <a:cs typeface="Times New Roman"/>
              </a:rPr>
              <a:t>EBS bands are using 4G LTE protocols  compatible with 3GPP standardized LTE band 41 for channel sizes ranging from  5-20 MHz in a Time Division Duplex (TDD) configuration. The band, which  also allows for WiMAX, is supported by a wide variety of equipment  manufacturers. However, the spectrum can also be used to support more  specialized networks including utility applications, government organizations,  and public safety,</a:t>
            </a:r>
            <a:r>
              <a:rPr sz="2000" spc="10" dirty="0">
                <a:latin typeface="Times New Roman"/>
                <a:cs typeface="Times New Roman"/>
              </a:rPr>
              <a:t> </a:t>
            </a:r>
            <a:r>
              <a:rPr sz="2000" spc="-5" dirty="0">
                <a:latin typeface="Times New Roman"/>
                <a:cs typeface="Times New Roman"/>
              </a:rPr>
              <a:t>etc.</a:t>
            </a:r>
            <a:endParaRPr sz="20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60" dirty="0"/>
              <a:t>9</a:t>
            </a:fld>
            <a:endParaRPr spc="-60" dirty="0"/>
          </a:p>
        </p:txBody>
      </p:sp>
      <p:sp>
        <p:nvSpPr>
          <p:cNvPr id="2" name="object 2"/>
          <p:cNvSpPr txBox="1"/>
          <p:nvPr/>
        </p:nvSpPr>
        <p:spPr>
          <a:xfrm>
            <a:off x="901700" y="1179068"/>
            <a:ext cx="8209915" cy="5587365"/>
          </a:xfrm>
          <a:prstGeom prst="rect">
            <a:avLst/>
          </a:prstGeom>
        </p:spPr>
        <p:txBody>
          <a:bodyPr vert="horz" wrap="square" lIns="0" tIns="33655" rIns="0" bIns="0" rtlCol="0">
            <a:spAutoFit/>
          </a:bodyPr>
          <a:lstStyle/>
          <a:p>
            <a:pPr marL="12700" marR="986155">
              <a:lnSpc>
                <a:spcPts val="2280"/>
              </a:lnSpc>
              <a:spcBef>
                <a:spcPts val="265"/>
              </a:spcBef>
            </a:pPr>
            <a:r>
              <a:rPr sz="2000" b="1" u="heavy" spc="-5" dirty="0">
                <a:uFill>
                  <a:solidFill>
                    <a:srgbClr val="000000"/>
                  </a:solidFill>
                </a:uFill>
                <a:latin typeface="Times New Roman"/>
                <a:cs typeface="Times New Roman"/>
              </a:rPr>
              <a:t>Unassigned</a:t>
            </a:r>
            <a:r>
              <a:rPr sz="2000" b="1" spc="-5" dirty="0">
                <a:latin typeface="Times New Roman"/>
                <a:cs typeface="Times New Roman"/>
              </a:rPr>
              <a:t> EBS Spectrum Will Be Made Available by Auction for  Commercial Use</a:t>
            </a:r>
            <a:endParaRPr sz="2000">
              <a:latin typeface="Times New Roman"/>
              <a:cs typeface="Times New Roman"/>
            </a:endParaRPr>
          </a:p>
          <a:p>
            <a:pPr marL="12700" marR="48260">
              <a:lnSpc>
                <a:spcPts val="2300"/>
              </a:lnSpc>
              <a:spcBef>
                <a:spcPts val="10"/>
              </a:spcBef>
            </a:pPr>
            <a:r>
              <a:rPr sz="2000" spc="-5" dirty="0">
                <a:latin typeface="Times New Roman"/>
                <a:cs typeface="Times New Roman"/>
              </a:rPr>
              <a:t>The FCC Tribal Priority Window will make available by application from a  federally recognized Indian tribe or tribally owned or controlled entity or  consortium of federally recognized tribes, the available unassigned EBS  spectrum in rural areas where there is a local presence (demonstrated by</a:t>
            </a:r>
            <a:r>
              <a:rPr sz="2000" spc="70" dirty="0">
                <a:latin typeface="Times New Roman"/>
                <a:cs typeface="Times New Roman"/>
              </a:rPr>
              <a:t> </a:t>
            </a:r>
            <a:r>
              <a:rPr sz="2000" spc="-5" dirty="0">
                <a:latin typeface="Times New Roman"/>
                <a:cs typeface="Times New Roman"/>
              </a:rPr>
              <a:t>US</a:t>
            </a:r>
            <a:endParaRPr sz="2000">
              <a:latin typeface="Times New Roman"/>
              <a:cs typeface="Times New Roman"/>
            </a:endParaRPr>
          </a:p>
          <a:p>
            <a:pPr marL="12700" marR="48260">
              <a:lnSpc>
                <a:spcPts val="2280"/>
              </a:lnSpc>
              <a:spcBef>
                <a:spcPts val="30"/>
              </a:spcBef>
            </a:pPr>
            <a:r>
              <a:rPr sz="2000" spc="-5" dirty="0">
                <a:latin typeface="Times New Roman"/>
                <a:cs typeface="Times New Roman"/>
              </a:rPr>
              <a:t>Census </a:t>
            </a:r>
            <a:r>
              <a:rPr sz="2000" b="1" spc="-5" dirty="0">
                <a:latin typeface="Times New Roman"/>
                <a:cs typeface="Times New Roman"/>
              </a:rPr>
              <a:t>American Indian Reservation (AIR) </a:t>
            </a:r>
            <a:r>
              <a:rPr sz="2000" spc="-5" dirty="0">
                <a:latin typeface="Times New Roman"/>
                <a:cs typeface="Times New Roman"/>
              </a:rPr>
              <a:t>or </a:t>
            </a:r>
            <a:r>
              <a:rPr sz="2000" b="1" spc="-5" dirty="0">
                <a:latin typeface="Times New Roman"/>
                <a:cs typeface="Times New Roman"/>
              </a:rPr>
              <a:t>Tribal Designated Statistical  Area (TDSA)</a:t>
            </a:r>
            <a:r>
              <a:rPr sz="2000" spc="-5" dirty="0">
                <a:latin typeface="Times New Roman"/>
                <a:cs typeface="Times New Roman"/>
              </a:rPr>
              <a:t>, and in Alaska by </a:t>
            </a:r>
            <a:r>
              <a:rPr sz="2000" b="1" spc="-5" dirty="0">
                <a:latin typeface="Times New Roman"/>
                <a:cs typeface="Times New Roman"/>
              </a:rPr>
              <a:t>Alaska Native Village Statistical</a:t>
            </a:r>
            <a:r>
              <a:rPr sz="2000" b="1" spc="50" dirty="0">
                <a:latin typeface="Times New Roman"/>
                <a:cs typeface="Times New Roman"/>
              </a:rPr>
              <a:t> </a:t>
            </a:r>
            <a:r>
              <a:rPr sz="2000" b="1" spc="-5" dirty="0">
                <a:latin typeface="Times New Roman"/>
                <a:cs typeface="Times New Roman"/>
              </a:rPr>
              <a:t>Area</a:t>
            </a:r>
            <a:endParaRPr sz="2000">
              <a:latin typeface="Times New Roman"/>
              <a:cs typeface="Times New Roman"/>
            </a:endParaRPr>
          </a:p>
          <a:p>
            <a:pPr marL="12700" marR="5080">
              <a:lnSpc>
                <a:spcPts val="2300"/>
              </a:lnSpc>
              <a:spcBef>
                <a:spcPts val="10"/>
              </a:spcBef>
              <a:tabLst>
                <a:tab pos="1225550" algn="l"/>
              </a:tabLst>
            </a:pPr>
            <a:r>
              <a:rPr sz="2000" b="1" spc="-5" dirty="0">
                <a:latin typeface="Times New Roman"/>
                <a:cs typeface="Times New Roman"/>
              </a:rPr>
              <a:t>(ANSVA) </a:t>
            </a:r>
            <a:r>
              <a:rPr sz="2000" spc="-5" dirty="0">
                <a:latin typeface="Times New Roman"/>
                <a:cs typeface="Times New Roman"/>
              </a:rPr>
              <a:t>[federally recognized Indian tribes not affiliated with an ANVSA are:  Metlakatla	Indian Community, which is an AIR; and Inupiat </a:t>
            </a:r>
            <a:r>
              <a:rPr sz="2000" spc="-10" dirty="0">
                <a:latin typeface="Times New Roman"/>
                <a:cs typeface="Times New Roman"/>
              </a:rPr>
              <a:t>Community </a:t>
            </a:r>
            <a:r>
              <a:rPr sz="2000" spc="-5" dirty="0">
                <a:latin typeface="Times New Roman"/>
                <a:cs typeface="Times New Roman"/>
              </a:rPr>
              <a:t>of the  North Slope and Central Council of Tlingit and Haida Indian Tribes of Alaska,  which are regional Indian tribes]. </a:t>
            </a:r>
            <a:r>
              <a:rPr sz="2000" b="1" i="1" spc="-5" dirty="0">
                <a:latin typeface="TimesNewRomanPS-BoldItalicMT"/>
                <a:cs typeface="TimesNewRomanPS-BoldItalicMT"/>
              </a:rPr>
              <a:t>The US Census’ Other Tribal Reservation  Lands (OTRL) are not depicted in the </a:t>
            </a:r>
            <a:r>
              <a:rPr sz="2000" b="1" i="1" spc="-10" dirty="0">
                <a:latin typeface="TimesNewRomanPS-BoldItalicMT"/>
                <a:cs typeface="TimesNewRomanPS-BoldItalicMT"/>
              </a:rPr>
              <a:t>FCC </a:t>
            </a:r>
            <a:r>
              <a:rPr sz="2000" b="1" i="1" spc="-5" dirty="0">
                <a:latin typeface="TimesNewRomanPS-BoldItalicMT"/>
                <a:cs typeface="TimesNewRomanPS-BoldItalicMT"/>
              </a:rPr>
              <a:t>Mapping</a:t>
            </a:r>
            <a:r>
              <a:rPr sz="2000" b="1" i="1" spc="50" dirty="0">
                <a:latin typeface="TimesNewRomanPS-BoldItalicMT"/>
                <a:cs typeface="TimesNewRomanPS-BoldItalicMT"/>
              </a:rPr>
              <a:t> </a:t>
            </a:r>
            <a:r>
              <a:rPr sz="2000" b="1" i="1" spc="-10" dirty="0">
                <a:latin typeface="TimesNewRomanPS-BoldItalicMT"/>
                <a:cs typeface="TimesNewRomanPS-BoldItalicMT"/>
              </a:rPr>
              <a:t>Tool</a:t>
            </a:r>
            <a:r>
              <a:rPr sz="2000" spc="-10" dirty="0">
                <a:latin typeface="Times New Roman"/>
                <a:cs typeface="Times New Roman"/>
              </a:rPr>
              <a:t>.</a:t>
            </a:r>
            <a:endParaRPr sz="2000">
              <a:latin typeface="Times New Roman"/>
              <a:cs typeface="Times New Roman"/>
            </a:endParaRPr>
          </a:p>
          <a:p>
            <a:pPr>
              <a:lnSpc>
                <a:spcPct val="100000"/>
              </a:lnSpc>
            </a:pPr>
            <a:endParaRPr sz="2000">
              <a:latin typeface="Times New Roman"/>
              <a:cs typeface="Times New Roman"/>
            </a:endParaRPr>
          </a:p>
          <a:p>
            <a:pPr marL="12700" marR="21590">
              <a:lnSpc>
                <a:spcPts val="2300"/>
              </a:lnSpc>
              <a:tabLst>
                <a:tab pos="4963795" algn="l"/>
              </a:tabLst>
            </a:pPr>
            <a:r>
              <a:rPr sz="2000" spc="-5" dirty="0">
                <a:latin typeface="Times New Roman"/>
                <a:cs typeface="Times New Roman"/>
              </a:rPr>
              <a:t>The FCC will accept license applications only where non-rural, unassigned  spectrum is available in each channel 1, 2,</a:t>
            </a:r>
            <a:r>
              <a:rPr sz="2000" spc="80" dirty="0">
                <a:latin typeface="Times New Roman"/>
                <a:cs typeface="Times New Roman"/>
              </a:rPr>
              <a:t> </a:t>
            </a:r>
            <a:r>
              <a:rPr sz="2000" spc="-5" dirty="0">
                <a:latin typeface="Times New Roman"/>
                <a:cs typeface="Times New Roman"/>
              </a:rPr>
              <a:t>or</a:t>
            </a:r>
            <a:r>
              <a:rPr sz="2000" spc="5" dirty="0">
                <a:latin typeface="Times New Roman"/>
                <a:cs typeface="Times New Roman"/>
              </a:rPr>
              <a:t> </a:t>
            </a:r>
            <a:r>
              <a:rPr sz="2000" spc="-5" dirty="0">
                <a:latin typeface="Times New Roman"/>
                <a:cs typeface="Times New Roman"/>
              </a:rPr>
              <a:t>3.	An overlay right will exist for  the remaining spectrum in each channel that is assigned and not available. In the  event the assigned license is forfeited or expires, the tribe with assigned  spectrum within the channel will have primary status for</a:t>
            </a:r>
            <a:r>
              <a:rPr sz="2000" spc="50" dirty="0">
                <a:latin typeface="Times New Roman"/>
                <a:cs typeface="Times New Roman"/>
              </a:rPr>
              <a:t> </a:t>
            </a:r>
            <a:r>
              <a:rPr sz="2000" spc="-5" dirty="0">
                <a:latin typeface="Times New Roman"/>
                <a:cs typeface="Times New Roman"/>
              </a:rPr>
              <a:t>assignment.</a:t>
            </a:r>
            <a:endParaRPr sz="20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3706</Words>
  <Application>Microsoft Macintosh PowerPoint</Application>
  <PresentationFormat>Custom</PresentationFormat>
  <Paragraphs>257</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Symbol</vt:lpstr>
      <vt:lpstr>Times New Roman</vt:lpstr>
      <vt:lpstr>TimesNewRomanPS-BoldItalicMT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Backhaul The greatest challenge for many tribes will be the Distribution Backhaul, which  is the connection that brings the Internet Exchange Point (IXP) [backbone]  through the Distribution Backhaul [middle mile] to the Access Points [last mile].</vt:lpstr>
      <vt:lpstr>PowerPoint Presentation</vt:lpstr>
      <vt:lpstr>Backhaul spectrum availability is determined by licensing regimes.</vt:lpstr>
      <vt:lpstr>Spectrum considerations will determine the feasibility of the proposed  backhaul.</vt:lpstr>
      <vt:lpstr>PowerPoint Presentation</vt:lpstr>
      <vt:lpstr>PowerPoint Presentation</vt:lpstr>
      <vt:lpstr>PowerPoint Presentation</vt:lpstr>
      <vt:lpstr>CASE STUDY – HAVASUPAI DEPLOYMENT</vt:lpstr>
      <vt:lpstr>Bridging the Homework Gap</vt:lpstr>
      <vt:lpstr>History of Mural - Founded March 2017</vt:lpstr>
      <vt:lpstr>Why Self-deployed and Managed Networks Now</vt:lpstr>
      <vt:lpstr>PowerPoint Presentation</vt:lpstr>
      <vt:lpstr>Situation 1: EBS Available Havasupai Deployment</vt:lpstr>
      <vt:lpstr>Situation 2: All Spectrum Allocated But Not Used</vt:lpstr>
      <vt:lpstr>We need EBSfor the  public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William Micklin</cp:lastModifiedBy>
  <cp:revision>1</cp:revision>
  <dcterms:created xsi:type="dcterms:W3CDTF">2020-01-20T03:59:58Z</dcterms:created>
  <dcterms:modified xsi:type="dcterms:W3CDTF">2020-01-20T04:03:52Z</dcterms:modified>
</cp:coreProperties>
</file>