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theme/themeOverride1.xml" ContentType="application/vnd.openxmlformats-officedocument.themeOverride+xml"/>
  <Override PartName="/ppt/notesSlides/notesSlide18.xml" ContentType="application/vnd.openxmlformats-officedocument.presentationml.notesSlide+xml"/>
  <Override PartName="/ppt/theme/themeOverride2.xml" ContentType="application/vnd.openxmlformats-officedocument.themeOverr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1"/>
  </p:notesMasterIdLst>
  <p:handoutMasterIdLst>
    <p:handoutMasterId r:id="rId32"/>
  </p:handoutMasterIdLst>
  <p:sldIdLst>
    <p:sldId id="256" r:id="rId2"/>
    <p:sldId id="566" r:id="rId3"/>
    <p:sldId id="604" r:id="rId4"/>
    <p:sldId id="499" r:id="rId5"/>
    <p:sldId id="555" r:id="rId6"/>
    <p:sldId id="588" r:id="rId7"/>
    <p:sldId id="619" r:id="rId8"/>
    <p:sldId id="620" r:id="rId9"/>
    <p:sldId id="621" r:id="rId10"/>
    <p:sldId id="622" r:id="rId11"/>
    <p:sldId id="623" r:id="rId12"/>
    <p:sldId id="624" r:id="rId13"/>
    <p:sldId id="612" r:id="rId14"/>
    <p:sldId id="613" r:id="rId15"/>
    <p:sldId id="611" r:id="rId16"/>
    <p:sldId id="602" r:id="rId17"/>
    <p:sldId id="560" r:id="rId18"/>
    <p:sldId id="585" r:id="rId19"/>
    <p:sldId id="568" r:id="rId20"/>
    <p:sldId id="616" r:id="rId21"/>
    <p:sldId id="614" r:id="rId22"/>
    <p:sldId id="355" r:id="rId23"/>
    <p:sldId id="583" r:id="rId24"/>
    <p:sldId id="605" r:id="rId25"/>
    <p:sldId id="582" r:id="rId26"/>
    <p:sldId id="610" r:id="rId27"/>
    <p:sldId id="607" r:id="rId28"/>
    <p:sldId id="608" r:id="rId29"/>
    <p:sldId id="609" r:id="rId30"/>
  </p:sldIdLst>
  <p:sldSz cx="9144000" cy="6858000" type="screen4x3"/>
  <p:notesSz cx="6881813" cy="9296400"/>
  <p:defaultTextStyle>
    <a:defPPr>
      <a:defRPr lang="en-US"/>
    </a:defPPr>
    <a:lvl1pPr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1pPr>
    <a:lvl2pPr marL="4572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2pPr>
    <a:lvl3pPr marL="9144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3pPr>
    <a:lvl4pPr marL="13716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4pPr>
    <a:lvl5pPr marL="1828800" algn="l" rtl="0" eaLnBrk="0" fontAlgn="base" hangingPunct="0">
      <a:spcBef>
        <a:spcPct val="0"/>
      </a:spcBef>
      <a:spcAft>
        <a:spcPct val="0"/>
      </a:spcAft>
      <a:defRPr kern="1200">
        <a:solidFill>
          <a:schemeClr val="tx1"/>
        </a:solidFill>
        <a:latin typeface="Calibri" panose="020F050202020403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Calibri" panose="020F050202020403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1106F4"/>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2564" autoAdjust="0"/>
    <p:restoredTop sz="94673" autoAdjust="0"/>
  </p:normalViewPr>
  <p:slideViewPr>
    <p:cSldViewPr>
      <p:cViewPr varScale="1">
        <p:scale>
          <a:sx n="70" d="100"/>
          <a:sy n="70" d="100"/>
        </p:scale>
        <p:origin x="1428" y="5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handoutMaster" Target="handoutMasters/handout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913" cy="465138"/>
          </a:xfrm>
          <a:prstGeom prst="rect">
            <a:avLst/>
          </a:prstGeom>
        </p:spPr>
        <p:txBody>
          <a:bodyPr vert="horz" lIns="89630" tIns="44815" rIns="89630" bIns="44815" rtlCol="0"/>
          <a:lstStyle>
            <a:lvl1pPr algn="l" eaLnBrk="1" hangingPunct="1">
              <a:defRPr sz="1200">
                <a:cs typeface="Arial" charset="0"/>
              </a:defRPr>
            </a:lvl1pPr>
          </a:lstStyle>
          <a:p>
            <a:pPr>
              <a:defRPr/>
            </a:pPr>
            <a:endParaRPr lang="en-US"/>
          </a:p>
        </p:txBody>
      </p:sp>
      <p:sp>
        <p:nvSpPr>
          <p:cNvPr id="3" name="Date Placeholder 2"/>
          <p:cNvSpPr>
            <a:spLocks noGrp="1"/>
          </p:cNvSpPr>
          <p:nvPr>
            <p:ph type="dt" sz="quarter" idx="1"/>
          </p:nvPr>
        </p:nvSpPr>
        <p:spPr>
          <a:xfrm>
            <a:off x="3897313" y="0"/>
            <a:ext cx="2982912" cy="465138"/>
          </a:xfrm>
          <a:prstGeom prst="rect">
            <a:avLst/>
          </a:prstGeom>
        </p:spPr>
        <p:txBody>
          <a:bodyPr vert="horz" lIns="89630" tIns="44815" rIns="89630" bIns="44815" rtlCol="0"/>
          <a:lstStyle>
            <a:lvl1pPr algn="r" eaLnBrk="1" hangingPunct="1">
              <a:defRPr sz="1200">
                <a:cs typeface="Arial" charset="0"/>
              </a:defRPr>
            </a:lvl1pPr>
          </a:lstStyle>
          <a:p>
            <a:pPr>
              <a:defRPr/>
            </a:pPr>
            <a:fld id="{A853847B-CDB4-4D5D-837F-B8FC1C175566}" type="datetimeFigureOut">
              <a:rPr lang="en-US"/>
              <a:pPr>
                <a:defRPr/>
              </a:pPr>
              <a:t>9/24/2020</a:t>
            </a:fld>
            <a:endParaRPr lang="en-US" dirty="0"/>
          </a:p>
        </p:txBody>
      </p:sp>
      <p:sp>
        <p:nvSpPr>
          <p:cNvPr id="4" name="Footer Placeholder 3"/>
          <p:cNvSpPr>
            <a:spLocks noGrp="1"/>
          </p:cNvSpPr>
          <p:nvPr>
            <p:ph type="ftr" sz="quarter" idx="2"/>
          </p:nvPr>
        </p:nvSpPr>
        <p:spPr>
          <a:xfrm>
            <a:off x="0" y="8829675"/>
            <a:ext cx="2982913" cy="465138"/>
          </a:xfrm>
          <a:prstGeom prst="rect">
            <a:avLst/>
          </a:prstGeom>
        </p:spPr>
        <p:txBody>
          <a:bodyPr vert="horz" lIns="89630" tIns="44815" rIns="89630" bIns="44815" rtlCol="0" anchor="b"/>
          <a:lstStyle>
            <a:lvl1pPr algn="l" eaLnBrk="1" hangingPunct="1">
              <a:defRPr sz="1200">
                <a:cs typeface="Arial" charset="0"/>
              </a:defRPr>
            </a:lvl1pPr>
          </a:lstStyle>
          <a:p>
            <a:pPr>
              <a:defRPr/>
            </a:pPr>
            <a:endParaRPr lang="en-US"/>
          </a:p>
        </p:txBody>
      </p:sp>
      <p:sp>
        <p:nvSpPr>
          <p:cNvPr id="5" name="Slide Number Placeholder 4"/>
          <p:cNvSpPr>
            <a:spLocks noGrp="1"/>
          </p:cNvSpPr>
          <p:nvPr>
            <p:ph type="sldNum" sz="quarter" idx="3"/>
          </p:nvPr>
        </p:nvSpPr>
        <p:spPr>
          <a:xfrm>
            <a:off x="3897313" y="8829675"/>
            <a:ext cx="2982912" cy="465138"/>
          </a:xfrm>
          <a:prstGeom prst="rect">
            <a:avLst/>
          </a:prstGeom>
        </p:spPr>
        <p:txBody>
          <a:bodyPr vert="horz" wrap="square" lIns="89630" tIns="44815" rIns="89630" bIns="44815" numCol="1" anchor="b" anchorCtr="0" compatLnSpc="1">
            <a:prstTxWarp prst="textNoShape">
              <a:avLst/>
            </a:prstTxWarp>
          </a:bodyPr>
          <a:lstStyle>
            <a:lvl1pPr algn="r" eaLnBrk="1" hangingPunct="1">
              <a:defRPr sz="1200"/>
            </a:lvl1pPr>
          </a:lstStyle>
          <a:p>
            <a:pPr>
              <a:defRPr/>
            </a:pPr>
            <a:fld id="{99CF4C4E-FD9E-4921-B3CF-9E1752E72165}" type="slidenum">
              <a:rPr lang="en-US" altLang="en-US"/>
              <a:pPr>
                <a:defRPr/>
              </a:pPr>
              <a:t>‹#›</a:t>
            </a:fld>
            <a:endParaRPr lang="en-US" altLang="en-US" dirty="0"/>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913" cy="465138"/>
          </a:xfrm>
          <a:prstGeom prst="rect">
            <a:avLst/>
          </a:prstGeom>
        </p:spPr>
        <p:txBody>
          <a:bodyPr vert="horz" lIns="90964" tIns="45483" rIns="90964" bIns="45483" rtlCol="0"/>
          <a:lstStyle>
            <a:lvl1pPr algn="l" eaLnBrk="1" hangingPunct="1">
              <a:defRPr sz="1200">
                <a:cs typeface="Arial" charset="0"/>
              </a:defRPr>
            </a:lvl1pPr>
          </a:lstStyle>
          <a:p>
            <a:pPr>
              <a:defRPr/>
            </a:pPr>
            <a:endParaRPr lang="en-US"/>
          </a:p>
        </p:txBody>
      </p:sp>
      <p:sp>
        <p:nvSpPr>
          <p:cNvPr id="3" name="Date Placeholder 2"/>
          <p:cNvSpPr>
            <a:spLocks noGrp="1"/>
          </p:cNvSpPr>
          <p:nvPr>
            <p:ph type="dt" idx="1"/>
          </p:nvPr>
        </p:nvSpPr>
        <p:spPr>
          <a:xfrm>
            <a:off x="3897313" y="0"/>
            <a:ext cx="2982912" cy="465138"/>
          </a:xfrm>
          <a:prstGeom prst="rect">
            <a:avLst/>
          </a:prstGeom>
        </p:spPr>
        <p:txBody>
          <a:bodyPr vert="horz" lIns="90964" tIns="45483" rIns="90964" bIns="45483" rtlCol="0"/>
          <a:lstStyle>
            <a:lvl1pPr algn="r" eaLnBrk="1" hangingPunct="1">
              <a:defRPr sz="1200">
                <a:cs typeface="Arial" charset="0"/>
              </a:defRPr>
            </a:lvl1pPr>
          </a:lstStyle>
          <a:p>
            <a:pPr>
              <a:defRPr/>
            </a:pPr>
            <a:fld id="{AA4A6240-BD63-46C9-9541-BBC0CF054268}" type="datetimeFigureOut">
              <a:rPr lang="en-US"/>
              <a:pPr>
                <a:defRPr/>
              </a:pPr>
              <a:t>9/24/2020</a:t>
            </a:fld>
            <a:endParaRPr lang="en-US" dirty="0"/>
          </a:p>
        </p:txBody>
      </p:sp>
      <p:sp>
        <p:nvSpPr>
          <p:cNvPr id="4" name="Slide Image Placeholder 3"/>
          <p:cNvSpPr>
            <a:spLocks noGrp="1" noRot="1" noChangeAspect="1"/>
          </p:cNvSpPr>
          <p:nvPr>
            <p:ph type="sldImg" idx="2"/>
          </p:nvPr>
        </p:nvSpPr>
        <p:spPr>
          <a:xfrm>
            <a:off x="1125538" y="696913"/>
            <a:ext cx="4649787" cy="3486150"/>
          </a:xfrm>
          <a:prstGeom prst="rect">
            <a:avLst/>
          </a:prstGeom>
          <a:noFill/>
          <a:ln w="12700">
            <a:solidFill>
              <a:prstClr val="black"/>
            </a:solidFill>
          </a:ln>
        </p:spPr>
        <p:txBody>
          <a:bodyPr vert="horz" lIns="90964" tIns="45483" rIns="90964" bIns="45483" rtlCol="0" anchor="ctr"/>
          <a:lstStyle/>
          <a:p>
            <a:pPr lvl="0"/>
            <a:endParaRPr lang="en-US" noProof="0" dirty="0" smtClean="0"/>
          </a:p>
        </p:txBody>
      </p:sp>
      <p:sp>
        <p:nvSpPr>
          <p:cNvPr id="5" name="Notes Placeholder 4"/>
          <p:cNvSpPr>
            <a:spLocks noGrp="1"/>
          </p:cNvSpPr>
          <p:nvPr>
            <p:ph type="body" sz="quarter" idx="3"/>
          </p:nvPr>
        </p:nvSpPr>
        <p:spPr>
          <a:xfrm>
            <a:off x="687388" y="4416425"/>
            <a:ext cx="5508625" cy="4183063"/>
          </a:xfrm>
          <a:prstGeom prst="rect">
            <a:avLst/>
          </a:prstGeom>
        </p:spPr>
        <p:txBody>
          <a:bodyPr vert="horz" lIns="90964" tIns="45483" rIns="90964" bIns="45483" rtlCol="0"/>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6" name="Footer Placeholder 5"/>
          <p:cNvSpPr>
            <a:spLocks noGrp="1"/>
          </p:cNvSpPr>
          <p:nvPr>
            <p:ph type="ftr" sz="quarter" idx="4"/>
          </p:nvPr>
        </p:nvSpPr>
        <p:spPr>
          <a:xfrm>
            <a:off x="0" y="8829675"/>
            <a:ext cx="2982913" cy="465138"/>
          </a:xfrm>
          <a:prstGeom prst="rect">
            <a:avLst/>
          </a:prstGeom>
        </p:spPr>
        <p:txBody>
          <a:bodyPr vert="horz" lIns="90964" tIns="45483" rIns="90964" bIns="45483" rtlCol="0" anchor="b"/>
          <a:lstStyle>
            <a:lvl1pPr algn="l" eaLnBrk="1" hangingPunct="1">
              <a:defRPr sz="1200">
                <a:cs typeface="Arial" charset="0"/>
              </a:defRPr>
            </a:lvl1pPr>
          </a:lstStyle>
          <a:p>
            <a:pPr>
              <a:defRPr/>
            </a:pPr>
            <a:endParaRPr lang="en-US"/>
          </a:p>
        </p:txBody>
      </p:sp>
      <p:sp>
        <p:nvSpPr>
          <p:cNvPr id="7" name="Slide Number Placeholder 6"/>
          <p:cNvSpPr>
            <a:spLocks noGrp="1"/>
          </p:cNvSpPr>
          <p:nvPr>
            <p:ph type="sldNum" sz="quarter" idx="5"/>
          </p:nvPr>
        </p:nvSpPr>
        <p:spPr>
          <a:xfrm>
            <a:off x="3897313" y="8829675"/>
            <a:ext cx="2982912" cy="465138"/>
          </a:xfrm>
          <a:prstGeom prst="rect">
            <a:avLst/>
          </a:prstGeom>
        </p:spPr>
        <p:txBody>
          <a:bodyPr vert="horz" wrap="square" lIns="90964" tIns="45483" rIns="90964" bIns="45483" numCol="1" anchor="b" anchorCtr="0" compatLnSpc="1">
            <a:prstTxWarp prst="textNoShape">
              <a:avLst/>
            </a:prstTxWarp>
          </a:bodyPr>
          <a:lstStyle>
            <a:lvl1pPr algn="r" eaLnBrk="1" hangingPunct="1">
              <a:defRPr sz="1200"/>
            </a:lvl1pPr>
          </a:lstStyle>
          <a:p>
            <a:pPr>
              <a:defRPr/>
            </a:pPr>
            <a:fld id="{E463B4D4-5057-4D43-95F5-C72F36B3791A}" type="slidenum">
              <a:rPr lang="en-US" altLang="en-US"/>
              <a:pPr>
                <a:defRPr/>
              </a:pPr>
              <a:t>‹#›</a:t>
            </a:fld>
            <a:endParaRPr lang="en-US" altLang="en-US" dirty="0"/>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51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44D46BE3-F6E8-4CE2-95E1-A8A6B14A4B8E}" type="slidenum">
              <a:rPr lang="en-US" altLang="en-US" smtClean="0"/>
              <a:pPr>
                <a:spcBef>
                  <a:spcPct val="0"/>
                </a:spcBef>
              </a:pPr>
              <a:t>1</a:t>
            </a:fld>
            <a:endParaRPr lang="en-US" altLang="en-US"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2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b="1" smtClean="0"/>
          </a:p>
        </p:txBody>
      </p:sp>
      <p:sp>
        <p:nvSpPr>
          <p:cNvPr id="102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2474" tIns="46236" rIns="92474" bIns="46236"/>
          <a:lstStyle>
            <a:lvl1pPr>
              <a:spcBef>
                <a:spcPct val="30000"/>
              </a:spcBef>
              <a:defRPr sz="1200">
                <a:solidFill>
                  <a:schemeClr val="tx1"/>
                </a:solidFill>
                <a:latin typeface="Calibri" panose="020F0502020204030204" pitchFamily="34" charset="0"/>
              </a:defRPr>
            </a:lvl1pPr>
            <a:lvl2pPr marL="755650" indent="-290513">
              <a:spcBef>
                <a:spcPct val="30000"/>
              </a:spcBef>
              <a:defRPr sz="1200">
                <a:solidFill>
                  <a:schemeClr val="tx1"/>
                </a:solidFill>
                <a:latin typeface="Calibri" panose="020F0502020204030204" pitchFamily="34" charset="0"/>
              </a:defRPr>
            </a:lvl2pPr>
            <a:lvl3pPr marL="1163638" indent="-231775">
              <a:spcBef>
                <a:spcPct val="30000"/>
              </a:spcBef>
              <a:defRPr sz="1200">
                <a:solidFill>
                  <a:schemeClr val="tx1"/>
                </a:solidFill>
                <a:latin typeface="Calibri" panose="020F0502020204030204" pitchFamily="34" charset="0"/>
              </a:defRPr>
            </a:lvl3pPr>
            <a:lvl4pPr marL="1630363" indent="-231775">
              <a:spcBef>
                <a:spcPct val="30000"/>
              </a:spcBef>
              <a:defRPr sz="1200">
                <a:solidFill>
                  <a:schemeClr val="tx1"/>
                </a:solidFill>
                <a:latin typeface="Calibri" panose="020F0502020204030204" pitchFamily="34" charset="0"/>
              </a:defRPr>
            </a:lvl4pPr>
            <a:lvl5pPr marL="2095500" indent="-231775">
              <a:spcBef>
                <a:spcPct val="30000"/>
              </a:spcBef>
              <a:defRPr sz="1200">
                <a:solidFill>
                  <a:schemeClr val="tx1"/>
                </a:solidFill>
                <a:latin typeface="Calibri" panose="020F0502020204030204" pitchFamily="34" charset="0"/>
              </a:defRPr>
            </a:lvl5pPr>
            <a:lvl6pPr marL="2552700" indent="-231775" eaLnBrk="0" fontAlgn="base" hangingPunct="0">
              <a:spcBef>
                <a:spcPct val="30000"/>
              </a:spcBef>
              <a:spcAft>
                <a:spcPct val="0"/>
              </a:spcAft>
              <a:defRPr sz="1200">
                <a:solidFill>
                  <a:schemeClr val="tx1"/>
                </a:solidFill>
                <a:latin typeface="Calibri" panose="020F0502020204030204" pitchFamily="34" charset="0"/>
              </a:defRPr>
            </a:lvl6pPr>
            <a:lvl7pPr marL="3009900" indent="-231775" eaLnBrk="0" fontAlgn="base" hangingPunct="0">
              <a:spcBef>
                <a:spcPct val="30000"/>
              </a:spcBef>
              <a:spcAft>
                <a:spcPct val="0"/>
              </a:spcAft>
              <a:defRPr sz="1200">
                <a:solidFill>
                  <a:schemeClr val="tx1"/>
                </a:solidFill>
                <a:latin typeface="Calibri" panose="020F0502020204030204" pitchFamily="34" charset="0"/>
              </a:defRPr>
            </a:lvl7pPr>
            <a:lvl8pPr marL="3467100" indent="-231775" eaLnBrk="0" fontAlgn="base" hangingPunct="0">
              <a:spcBef>
                <a:spcPct val="30000"/>
              </a:spcBef>
              <a:spcAft>
                <a:spcPct val="0"/>
              </a:spcAft>
              <a:defRPr sz="1200">
                <a:solidFill>
                  <a:schemeClr val="tx1"/>
                </a:solidFill>
                <a:latin typeface="Calibri" panose="020F0502020204030204" pitchFamily="34" charset="0"/>
              </a:defRPr>
            </a:lvl8pPr>
            <a:lvl9pPr marL="3924300" indent="-231775"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0E1850FE-BD8A-4957-A8CB-05A8168C5FEF}" type="slidenum">
              <a:rPr lang="en-US" altLang="en-US" smtClean="0"/>
              <a:pPr>
                <a:spcBef>
                  <a:spcPct val="0"/>
                </a:spcBef>
              </a:pPr>
              <a:t>4</a:t>
            </a:fld>
            <a:endParaRPr lang="en-US" altLang="en-US"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2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122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44EF76E7-BF83-4DDA-80DB-F8E87B24FF9E}" type="slidenum">
              <a:rPr lang="en-US" altLang="en-US" smtClean="0">
                <a:solidFill>
                  <a:srgbClr val="000000"/>
                </a:solidFill>
              </a:rPr>
              <a:pPr>
                <a:spcBef>
                  <a:spcPct val="0"/>
                </a:spcBef>
              </a:pPr>
              <a:t>5</a:t>
            </a:fld>
            <a:endParaRPr lang="en-US" altLang="en-US" smtClean="0">
              <a:solidFill>
                <a:srgbClr val="000000"/>
              </a:solidFill>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84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184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77F0F587-663F-44C8-821A-5237DDC455AA}" type="slidenum">
              <a:rPr lang="en-US" altLang="en-US" smtClean="0"/>
              <a:pPr>
                <a:spcBef>
                  <a:spcPct val="0"/>
                </a:spcBef>
              </a:pPr>
              <a:t>7</a:t>
            </a:fld>
            <a:endParaRPr lang="en-US" altLang="en-US" smtClean="0"/>
          </a:p>
        </p:txBody>
      </p:sp>
    </p:spTree>
    <p:extLst>
      <p:ext uri="{BB962C8B-B14F-4D97-AF65-F5344CB8AC3E}">
        <p14:creationId xmlns:p14="http://schemas.microsoft.com/office/powerpoint/2010/main" val="260543568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04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204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C4DEBC1F-5628-46E3-857E-DCDAE191E4C6}" type="slidenum">
              <a:rPr lang="en-US" altLang="en-US" smtClean="0"/>
              <a:pPr>
                <a:spcBef>
                  <a:spcPct val="0"/>
                </a:spcBef>
              </a:pPr>
              <a:t>8</a:t>
            </a:fld>
            <a:endParaRPr lang="en-US" altLang="en-US" smtClean="0"/>
          </a:p>
        </p:txBody>
      </p:sp>
    </p:spTree>
    <p:extLst>
      <p:ext uri="{BB962C8B-B14F-4D97-AF65-F5344CB8AC3E}">
        <p14:creationId xmlns:p14="http://schemas.microsoft.com/office/powerpoint/2010/main" val="234407199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25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225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27075" indent="-277813">
              <a:spcBef>
                <a:spcPct val="30000"/>
              </a:spcBef>
              <a:defRPr sz="1200">
                <a:solidFill>
                  <a:schemeClr val="tx1"/>
                </a:solidFill>
                <a:latin typeface="Calibri" panose="020F0502020204030204" pitchFamily="34" charset="0"/>
              </a:defRPr>
            </a:lvl2pPr>
            <a:lvl3pPr marL="1119188" indent="-222250">
              <a:spcBef>
                <a:spcPct val="30000"/>
              </a:spcBef>
              <a:defRPr sz="1200">
                <a:solidFill>
                  <a:schemeClr val="tx1"/>
                </a:solidFill>
                <a:latin typeface="Calibri" panose="020F0502020204030204" pitchFamily="34" charset="0"/>
              </a:defRPr>
            </a:lvl3pPr>
            <a:lvl4pPr marL="1568450" indent="-222250">
              <a:spcBef>
                <a:spcPct val="30000"/>
              </a:spcBef>
              <a:defRPr sz="1200">
                <a:solidFill>
                  <a:schemeClr val="tx1"/>
                </a:solidFill>
                <a:latin typeface="Calibri" panose="020F0502020204030204" pitchFamily="34" charset="0"/>
              </a:defRPr>
            </a:lvl4pPr>
            <a:lvl5pPr marL="2016125" indent="-222250">
              <a:spcBef>
                <a:spcPct val="30000"/>
              </a:spcBef>
              <a:defRPr sz="1200">
                <a:solidFill>
                  <a:schemeClr val="tx1"/>
                </a:solidFill>
                <a:latin typeface="Calibri" panose="020F0502020204030204" pitchFamily="34" charset="0"/>
              </a:defRPr>
            </a:lvl5pPr>
            <a:lvl6pPr marL="2473325" indent="-222250" eaLnBrk="0" fontAlgn="base" hangingPunct="0">
              <a:spcBef>
                <a:spcPct val="30000"/>
              </a:spcBef>
              <a:spcAft>
                <a:spcPct val="0"/>
              </a:spcAft>
              <a:defRPr sz="1200">
                <a:solidFill>
                  <a:schemeClr val="tx1"/>
                </a:solidFill>
                <a:latin typeface="Calibri" panose="020F0502020204030204" pitchFamily="34" charset="0"/>
              </a:defRPr>
            </a:lvl6pPr>
            <a:lvl7pPr marL="2930525" indent="-222250" eaLnBrk="0" fontAlgn="base" hangingPunct="0">
              <a:spcBef>
                <a:spcPct val="30000"/>
              </a:spcBef>
              <a:spcAft>
                <a:spcPct val="0"/>
              </a:spcAft>
              <a:defRPr sz="1200">
                <a:solidFill>
                  <a:schemeClr val="tx1"/>
                </a:solidFill>
                <a:latin typeface="Calibri" panose="020F0502020204030204" pitchFamily="34" charset="0"/>
              </a:defRPr>
            </a:lvl7pPr>
            <a:lvl8pPr marL="3387725" indent="-222250" eaLnBrk="0" fontAlgn="base" hangingPunct="0">
              <a:spcBef>
                <a:spcPct val="30000"/>
              </a:spcBef>
              <a:spcAft>
                <a:spcPct val="0"/>
              </a:spcAft>
              <a:defRPr sz="1200">
                <a:solidFill>
                  <a:schemeClr val="tx1"/>
                </a:solidFill>
                <a:latin typeface="Calibri" panose="020F0502020204030204" pitchFamily="34" charset="0"/>
              </a:defRPr>
            </a:lvl8pPr>
            <a:lvl9pPr marL="3844925" indent="-22225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2DB40105-C9AB-4800-9D72-34810C5C4FF5}" type="slidenum">
              <a:rPr lang="en-US" altLang="en-US" smtClean="0"/>
              <a:pPr>
                <a:spcBef>
                  <a:spcPct val="0"/>
                </a:spcBef>
              </a:pPr>
              <a:t>9</a:t>
            </a:fld>
            <a:endParaRPr lang="en-US" altLang="en-US" smtClean="0"/>
          </a:p>
        </p:txBody>
      </p:sp>
    </p:spTree>
    <p:extLst>
      <p:ext uri="{BB962C8B-B14F-4D97-AF65-F5344CB8AC3E}">
        <p14:creationId xmlns:p14="http://schemas.microsoft.com/office/powerpoint/2010/main" val="367434836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45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245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3300B353-8B02-468E-BEA7-24DD834735F7}" type="slidenum">
              <a:rPr lang="en-US" altLang="en-US" smtClean="0"/>
              <a:pPr>
                <a:spcBef>
                  <a:spcPct val="0"/>
                </a:spcBef>
              </a:pPr>
              <a:t>10</a:t>
            </a:fld>
            <a:endParaRPr lang="en-US" altLang="en-US" smtClean="0"/>
          </a:p>
        </p:txBody>
      </p:sp>
    </p:spTree>
    <p:extLst>
      <p:ext uri="{BB962C8B-B14F-4D97-AF65-F5344CB8AC3E}">
        <p14:creationId xmlns:p14="http://schemas.microsoft.com/office/powerpoint/2010/main" val="307726135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66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266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03A3C71-B841-4CC2-93FC-4EF82EAB5999}" type="slidenum">
              <a:rPr lang="en-US" altLang="en-US" smtClean="0"/>
              <a:pPr>
                <a:spcBef>
                  <a:spcPct val="0"/>
                </a:spcBef>
              </a:pPr>
              <a:t>11</a:t>
            </a:fld>
            <a:endParaRPr lang="en-US" altLang="en-US" smtClean="0"/>
          </a:p>
        </p:txBody>
      </p:sp>
    </p:spTree>
    <p:extLst>
      <p:ext uri="{BB962C8B-B14F-4D97-AF65-F5344CB8AC3E}">
        <p14:creationId xmlns:p14="http://schemas.microsoft.com/office/powerpoint/2010/main" val="340116257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66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266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03A3C71-B841-4CC2-93FC-4EF82EAB5999}" type="slidenum">
              <a:rPr lang="en-US" altLang="en-US" smtClean="0"/>
              <a:pPr>
                <a:spcBef>
                  <a:spcPct val="0"/>
                </a:spcBef>
              </a:pPr>
              <a:t>12</a:t>
            </a:fld>
            <a:endParaRPr lang="en-US" altLang="en-US" smtClean="0"/>
          </a:p>
        </p:txBody>
      </p:sp>
    </p:spTree>
    <p:extLst>
      <p:ext uri="{BB962C8B-B14F-4D97-AF65-F5344CB8AC3E}">
        <p14:creationId xmlns:p14="http://schemas.microsoft.com/office/powerpoint/2010/main" val="57027678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07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307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27075" indent="-277813">
              <a:spcBef>
                <a:spcPct val="30000"/>
              </a:spcBef>
              <a:defRPr sz="1200">
                <a:solidFill>
                  <a:schemeClr val="tx1"/>
                </a:solidFill>
                <a:latin typeface="Calibri" panose="020F0502020204030204" pitchFamily="34" charset="0"/>
              </a:defRPr>
            </a:lvl2pPr>
            <a:lvl3pPr marL="1119188" indent="-222250">
              <a:spcBef>
                <a:spcPct val="30000"/>
              </a:spcBef>
              <a:defRPr sz="1200">
                <a:solidFill>
                  <a:schemeClr val="tx1"/>
                </a:solidFill>
                <a:latin typeface="Calibri" panose="020F0502020204030204" pitchFamily="34" charset="0"/>
              </a:defRPr>
            </a:lvl3pPr>
            <a:lvl4pPr marL="1568450" indent="-222250">
              <a:spcBef>
                <a:spcPct val="30000"/>
              </a:spcBef>
              <a:defRPr sz="1200">
                <a:solidFill>
                  <a:schemeClr val="tx1"/>
                </a:solidFill>
                <a:latin typeface="Calibri" panose="020F0502020204030204" pitchFamily="34" charset="0"/>
              </a:defRPr>
            </a:lvl4pPr>
            <a:lvl5pPr marL="2016125" indent="-222250">
              <a:spcBef>
                <a:spcPct val="30000"/>
              </a:spcBef>
              <a:defRPr sz="1200">
                <a:solidFill>
                  <a:schemeClr val="tx1"/>
                </a:solidFill>
                <a:latin typeface="Calibri" panose="020F0502020204030204" pitchFamily="34" charset="0"/>
              </a:defRPr>
            </a:lvl5pPr>
            <a:lvl6pPr marL="2473325" indent="-222250" eaLnBrk="0" fontAlgn="base" hangingPunct="0">
              <a:spcBef>
                <a:spcPct val="30000"/>
              </a:spcBef>
              <a:spcAft>
                <a:spcPct val="0"/>
              </a:spcAft>
              <a:defRPr sz="1200">
                <a:solidFill>
                  <a:schemeClr val="tx1"/>
                </a:solidFill>
                <a:latin typeface="Calibri" panose="020F0502020204030204" pitchFamily="34" charset="0"/>
              </a:defRPr>
            </a:lvl6pPr>
            <a:lvl7pPr marL="2930525" indent="-222250" eaLnBrk="0" fontAlgn="base" hangingPunct="0">
              <a:spcBef>
                <a:spcPct val="30000"/>
              </a:spcBef>
              <a:spcAft>
                <a:spcPct val="0"/>
              </a:spcAft>
              <a:defRPr sz="1200">
                <a:solidFill>
                  <a:schemeClr val="tx1"/>
                </a:solidFill>
                <a:latin typeface="Calibri" panose="020F0502020204030204" pitchFamily="34" charset="0"/>
              </a:defRPr>
            </a:lvl7pPr>
            <a:lvl8pPr marL="3387725" indent="-222250" eaLnBrk="0" fontAlgn="base" hangingPunct="0">
              <a:spcBef>
                <a:spcPct val="30000"/>
              </a:spcBef>
              <a:spcAft>
                <a:spcPct val="0"/>
              </a:spcAft>
              <a:defRPr sz="1200">
                <a:solidFill>
                  <a:schemeClr val="tx1"/>
                </a:solidFill>
                <a:latin typeface="Calibri" panose="020F0502020204030204" pitchFamily="34" charset="0"/>
              </a:defRPr>
            </a:lvl8pPr>
            <a:lvl9pPr marL="3844925" indent="-22225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19979D3E-1CAB-4652-AAB7-2745D5EB8222}" type="slidenum">
              <a:rPr lang="en-US" altLang="en-US" smtClean="0"/>
              <a:pPr>
                <a:spcBef>
                  <a:spcPct val="0"/>
                </a:spcBef>
              </a:pPr>
              <a:t>13</a:t>
            </a:fld>
            <a:endParaRPr lang="en-US" altLang="en-US" smtClean="0"/>
          </a:p>
        </p:txBody>
      </p:sp>
    </p:spTree>
    <p:extLst>
      <p:ext uri="{BB962C8B-B14F-4D97-AF65-F5344CB8AC3E}">
        <p14:creationId xmlns:p14="http://schemas.microsoft.com/office/powerpoint/2010/main" val="84200407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07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307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27075" indent="-277813">
              <a:spcBef>
                <a:spcPct val="30000"/>
              </a:spcBef>
              <a:defRPr sz="1200">
                <a:solidFill>
                  <a:schemeClr val="tx1"/>
                </a:solidFill>
                <a:latin typeface="Calibri" panose="020F0502020204030204" pitchFamily="34" charset="0"/>
              </a:defRPr>
            </a:lvl2pPr>
            <a:lvl3pPr marL="1119188" indent="-222250">
              <a:spcBef>
                <a:spcPct val="30000"/>
              </a:spcBef>
              <a:defRPr sz="1200">
                <a:solidFill>
                  <a:schemeClr val="tx1"/>
                </a:solidFill>
                <a:latin typeface="Calibri" panose="020F0502020204030204" pitchFamily="34" charset="0"/>
              </a:defRPr>
            </a:lvl3pPr>
            <a:lvl4pPr marL="1568450" indent="-222250">
              <a:spcBef>
                <a:spcPct val="30000"/>
              </a:spcBef>
              <a:defRPr sz="1200">
                <a:solidFill>
                  <a:schemeClr val="tx1"/>
                </a:solidFill>
                <a:latin typeface="Calibri" panose="020F0502020204030204" pitchFamily="34" charset="0"/>
              </a:defRPr>
            </a:lvl4pPr>
            <a:lvl5pPr marL="2016125" indent="-222250">
              <a:spcBef>
                <a:spcPct val="30000"/>
              </a:spcBef>
              <a:defRPr sz="1200">
                <a:solidFill>
                  <a:schemeClr val="tx1"/>
                </a:solidFill>
                <a:latin typeface="Calibri" panose="020F0502020204030204" pitchFamily="34" charset="0"/>
              </a:defRPr>
            </a:lvl5pPr>
            <a:lvl6pPr marL="2473325" indent="-222250" eaLnBrk="0" fontAlgn="base" hangingPunct="0">
              <a:spcBef>
                <a:spcPct val="30000"/>
              </a:spcBef>
              <a:spcAft>
                <a:spcPct val="0"/>
              </a:spcAft>
              <a:defRPr sz="1200">
                <a:solidFill>
                  <a:schemeClr val="tx1"/>
                </a:solidFill>
                <a:latin typeface="Calibri" panose="020F0502020204030204" pitchFamily="34" charset="0"/>
              </a:defRPr>
            </a:lvl6pPr>
            <a:lvl7pPr marL="2930525" indent="-222250" eaLnBrk="0" fontAlgn="base" hangingPunct="0">
              <a:spcBef>
                <a:spcPct val="30000"/>
              </a:spcBef>
              <a:spcAft>
                <a:spcPct val="0"/>
              </a:spcAft>
              <a:defRPr sz="1200">
                <a:solidFill>
                  <a:schemeClr val="tx1"/>
                </a:solidFill>
                <a:latin typeface="Calibri" panose="020F0502020204030204" pitchFamily="34" charset="0"/>
              </a:defRPr>
            </a:lvl7pPr>
            <a:lvl8pPr marL="3387725" indent="-222250" eaLnBrk="0" fontAlgn="base" hangingPunct="0">
              <a:spcBef>
                <a:spcPct val="30000"/>
              </a:spcBef>
              <a:spcAft>
                <a:spcPct val="0"/>
              </a:spcAft>
              <a:defRPr sz="1200">
                <a:solidFill>
                  <a:schemeClr val="tx1"/>
                </a:solidFill>
                <a:latin typeface="Calibri" panose="020F0502020204030204" pitchFamily="34" charset="0"/>
              </a:defRPr>
            </a:lvl8pPr>
            <a:lvl9pPr marL="3844925" indent="-22225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19979D3E-1CAB-4652-AAB7-2745D5EB8222}" type="slidenum">
              <a:rPr lang="en-US" altLang="en-US" smtClean="0"/>
              <a:pPr>
                <a:spcBef>
                  <a:spcPct val="0"/>
                </a:spcBef>
              </a:pPr>
              <a:t>14</a:t>
            </a:fld>
            <a:endParaRPr lang="en-US" altLang="en-US" smtClean="0"/>
          </a:p>
        </p:txBody>
      </p:sp>
    </p:spTree>
    <p:extLst>
      <p:ext uri="{BB962C8B-B14F-4D97-AF65-F5344CB8AC3E}">
        <p14:creationId xmlns:p14="http://schemas.microsoft.com/office/powerpoint/2010/main" val="123134100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286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286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B169C11E-71F6-4FB9-BF24-CBA177E3A218}" type="slidenum">
              <a:rPr lang="en-US" altLang="en-US" smtClean="0"/>
              <a:pPr>
                <a:spcBef>
                  <a:spcPct val="0"/>
                </a:spcBef>
              </a:pPr>
              <a:t>15</a:t>
            </a:fld>
            <a:endParaRPr lang="en-US" altLang="en-US" smtClean="0"/>
          </a:p>
        </p:txBody>
      </p:sp>
    </p:spTree>
    <p:extLst>
      <p:ext uri="{BB962C8B-B14F-4D97-AF65-F5344CB8AC3E}">
        <p14:creationId xmlns:p14="http://schemas.microsoft.com/office/powerpoint/2010/main" val="152394565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19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419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D34E70F5-6D66-4AF0-B948-6A73D9194B15}" type="slidenum">
              <a:rPr lang="en-US" altLang="en-US" smtClean="0"/>
              <a:pPr>
                <a:spcBef>
                  <a:spcPct val="0"/>
                </a:spcBef>
              </a:pPr>
              <a:t>16</a:t>
            </a:fld>
            <a:endParaRPr lang="en-US" altLang="en-US" smtClean="0"/>
          </a:p>
        </p:txBody>
      </p:sp>
    </p:spTree>
    <p:extLst>
      <p:ext uri="{BB962C8B-B14F-4D97-AF65-F5344CB8AC3E}">
        <p14:creationId xmlns:p14="http://schemas.microsoft.com/office/powerpoint/2010/main" val="138540383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19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419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D34E70F5-6D66-4AF0-B948-6A73D9194B15}" type="slidenum">
              <a:rPr lang="en-US" altLang="en-US" smtClean="0"/>
              <a:pPr>
                <a:spcBef>
                  <a:spcPct val="0"/>
                </a:spcBef>
              </a:pPr>
              <a:t>18</a:t>
            </a:fld>
            <a:endParaRPr lang="en-US" altLang="en-US" smtClean="0"/>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17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317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966F2690-4209-41C1-BF19-CE2E5C297483}" type="slidenum">
              <a:rPr lang="en-US" altLang="en-US" smtClean="0"/>
              <a:pPr>
                <a:spcBef>
                  <a:spcPct val="0"/>
                </a:spcBef>
              </a:pPr>
              <a:t>19</a:t>
            </a:fld>
            <a:endParaRPr lang="en-US" altLang="en-US" smtClean="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b="0" i="0" kern="1200" dirty="0" smtClean="0">
                <a:solidFill>
                  <a:schemeClr val="tx1"/>
                </a:solidFill>
                <a:effectLst/>
                <a:latin typeface="+mn-lt"/>
                <a:ea typeface="+mn-ea"/>
                <a:cs typeface="+mn-cs"/>
              </a:rPr>
              <a:t>M-20-26 states:</a:t>
            </a:r>
          </a:p>
          <a:p>
            <a:pPr fontAlgn="base"/>
            <a:r>
              <a:rPr lang="en-US" sz="1200" b="0" i="0" kern="1200" dirty="0" smtClean="0">
                <a:solidFill>
                  <a:schemeClr val="tx1"/>
                </a:solidFill>
                <a:effectLst/>
                <a:latin typeface="+mn-lt"/>
                <a:ea typeface="+mn-ea"/>
                <a:cs typeface="+mn-cs"/>
              </a:rPr>
              <a:t>Extension of Single Audit Submission and COVID-19 Emergency Acts Fund Reporting (2 CFR § 200.512): </a:t>
            </a:r>
            <a:br>
              <a:rPr lang="en-US" sz="1200" b="0" i="0" kern="1200" dirty="0" smtClean="0">
                <a:solidFill>
                  <a:schemeClr val="tx1"/>
                </a:solidFill>
                <a:effectLst/>
                <a:latin typeface="+mn-lt"/>
                <a:ea typeface="+mn-ea"/>
                <a:cs typeface="+mn-cs"/>
              </a:rPr>
            </a:br>
            <a:endParaRPr lang="en-US" sz="1200" b="0" i="0" kern="1200" dirty="0" smtClean="0">
              <a:solidFill>
                <a:schemeClr val="tx1"/>
              </a:solidFill>
              <a:effectLst/>
              <a:latin typeface="+mn-lt"/>
              <a:ea typeface="+mn-ea"/>
              <a:cs typeface="+mn-cs"/>
            </a:endParaRPr>
          </a:p>
          <a:p>
            <a:pPr fontAlgn="base"/>
            <a:r>
              <a:rPr lang="en-US" sz="1200" b="0" i="0" kern="1200" dirty="0" smtClean="0">
                <a:solidFill>
                  <a:schemeClr val="tx1"/>
                </a:solidFill>
                <a:effectLst/>
                <a:latin typeface="+mn-lt"/>
                <a:ea typeface="+mn-ea"/>
                <a:cs typeface="+mn-cs"/>
              </a:rPr>
              <a:t>Awarding agencies, in their capacity as cognizant or oversight agencies for audit, may allow recipients and </a:t>
            </a:r>
            <a:r>
              <a:rPr lang="en-US" sz="1200" b="0" i="0" kern="1200" dirty="0" err="1" smtClean="0">
                <a:solidFill>
                  <a:schemeClr val="tx1"/>
                </a:solidFill>
                <a:effectLst/>
                <a:latin typeface="+mn-lt"/>
                <a:ea typeface="+mn-ea"/>
                <a:cs typeface="+mn-cs"/>
              </a:rPr>
              <a:t>subrecipients</a:t>
            </a:r>
            <a:r>
              <a:rPr lang="en-US" sz="1200" b="0" i="0" kern="1200" dirty="0" smtClean="0">
                <a:solidFill>
                  <a:schemeClr val="tx1"/>
                </a:solidFill>
                <a:effectLst/>
                <a:latin typeface="+mn-lt"/>
                <a:ea typeface="+mn-ea"/>
                <a:cs typeface="+mn-cs"/>
              </a:rPr>
              <a:t> that have not yet filed their single audits with the Federal Audit Clearinghouse as of March 19, 2020 that have normal due dates from March 30, 2020 through June 30, 2020 to delay the completion and submission of the Single Audit reporting package, as required under Subpart F of 2 CFR § 200.501 - Audit Requirements, up to six (6) months beyond the normal due date. Audits with normal due dates from July 31, 2020 through September 30, 2020 will have an extension up to three (3) months beyond the normal due date. No further action by awarding agencies is required to enact this extension. This extension does not require individual recipients and </a:t>
            </a:r>
            <a:r>
              <a:rPr lang="en-US" sz="1200" b="0" i="0" kern="1200" dirty="0" err="1" smtClean="0">
                <a:solidFill>
                  <a:schemeClr val="tx1"/>
                </a:solidFill>
                <a:effectLst/>
                <a:latin typeface="+mn-lt"/>
                <a:ea typeface="+mn-ea"/>
                <a:cs typeface="+mn-cs"/>
              </a:rPr>
              <a:t>subrecipients</a:t>
            </a:r>
            <a:r>
              <a:rPr lang="en-US" sz="1200" b="0" i="0" kern="1200" dirty="0" smtClean="0">
                <a:solidFill>
                  <a:schemeClr val="tx1"/>
                </a:solidFill>
                <a:effectLst/>
                <a:latin typeface="+mn-lt"/>
                <a:ea typeface="+mn-ea"/>
                <a:cs typeface="+mn-cs"/>
              </a:rPr>
              <a:t> to seek approval for the extension by the cognizant or oversight agency for audit; however, recipients and </a:t>
            </a:r>
            <a:r>
              <a:rPr lang="en-US" sz="1200" b="0" i="0" kern="1200" dirty="0" err="1" smtClean="0">
                <a:solidFill>
                  <a:schemeClr val="tx1"/>
                </a:solidFill>
                <a:effectLst/>
                <a:latin typeface="+mn-lt"/>
                <a:ea typeface="+mn-ea"/>
                <a:cs typeface="+mn-cs"/>
              </a:rPr>
              <a:t>subrecipients</a:t>
            </a:r>
            <a:r>
              <a:rPr lang="en-US" sz="1200" b="0" i="0" kern="1200" dirty="0" smtClean="0">
                <a:solidFill>
                  <a:schemeClr val="tx1"/>
                </a:solidFill>
                <a:effectLst/>
                <a:latin typeface="+mn-lt"/>
                <a:ea typeface="+mn-ea"/>
                <a:cs typeface="+mn-cs"/>
              </a:rPr>
              <a:t> should maintain documentation of the reason for the delayed filing. Recipients and </a:t>
            </a:r>
            <a:r>
              <a:rPr lang="en-US" sz="1200" b="0" i="0" kern="1200" dirty="0" err="1" smtClean="0">
                <a:solidFill>
                  <a:schemeClr val="tx1"/>
                </a:solidFill>
                <a:effectLst/>
                <a:latin typeface="+mn-lt"/>
                <a:ea typeface="+mn-ea"/>
                <a:cs typeface="+mn-cs"/>
              </a:rPr>
              <a:t>subrecipients</a:t>
            </a:r>
            <a:r>
              <a:rPr lang="en-US" sz="1200" b="0" i="0" kern="1200" dirty="0" smtClean="0">
                <a:solidFill>
                  <a:schemeClr val="tx1"/>
                </a:solidFill>
                <a:effectLst/>
                <a:latin typeface="+mn-lt"/>
                <a:ea typeface="+mn-ea"/>
                <a:cs typeface="+mn-cs"/>
              </a:rPr>
              <a:t> taking advantage of this extension would still qualify as a "low-risk auditee" under the criteria of 2 CFR § 200.520 (a) Criteria for a low-risk auditee. </a:t>
            </a:r>
          </a:p>
          <a:p>
            <a:pPr fontAlgn="base"/>
            <a:r>
              <a:rPr lang="en-US" sz="1200" b="0" i="0" kern="1200" dirty="0" smtClean="0">
                <a:solidFill>
                  <a:schemeClr val="tx1"/>
                </a:solidFill>
                <a:effectLst/>
                <a:latin typeface="+mn-lt"/>
                <a:ea typeface="+mn-ea"/>
                <a:cs typeface="+mn-cs"/>
              </a:rPr>
              <a:t/>
            </a:r>
            <a:br>
              <a:rPr lang="en-US" sz="1200" b="0" i="0" kern="1200" dirty="0" smtClean="0">
                <a:solidFill>
                  <a:schemeClr val="tx1"/>
                </a:solidFill>
                <a:effectLst/>
                <a:latin typeface="+mn-lt"/>
                <a:ea typeface="+mn-ea"/>
                <a:cs typeface="+mn-cs"/>
              </a:rPr>
            </a:br>
            <a:endParaRPr lang="en-US" sz="1200" b="0" i="0" kern="1200" dirty="0" smtClean="0">
              <a:solidFill>
                <a:schemeClr val="tx1"/>
              </a:solidFill>
              <a:effectLst/>
              <a:latin typeface="+mn-lt"/>
              <a:ea typeface="+mn-ea"/>
              <a:cs typeface="+mn-cs"/>
            </a:endParaRPr>
          </a:p>
          <a:p>
            <a:pPr fontAlgn="base"/>
            <a:r>
              <a:rPr lang="en-US" sz="1200" b="0" i="0" kern="1200" dirty="0" smtClean="0">
                <a:solidFill>
                  <a:schemeClr val="tx1"/>
                </a:solidFill>
                <a:effectLst/>
                <a:latin typeface="+mn-lt"/>
                <a:ea typeface="+mn-ea"/>
                <a:cs typeface="+mn-cs"/>
              </a:rPr>
              <a:t>Audit reports due on 6/30/2020 will have a 6-month extension to 12/30/2020.</a:t>
            </a:r>
          </a:p>
          <a:p>
            <a:pPr fontAlgn="base"/>
            <a:r>
              <a:rPr lang="en-US" sz="1200" b="0" i="0" kern="1200" dirty="0" smtClean="0">
                <a:solidFill>
                  <a:schemeClr val="tx1"/>
                </a:solidFill>
                <a:effectLst/>
                <a:latin typeface="+mn-lt"/>
                <a:ea typeface="+mn-ea"/>
                <a:cs typeface="+mn-cs"/>
              </a:rPr>
              <a:t>Audit reports due on 9/30/2020 will have a 3-month extension to 12/30/2020.</a:t>
            </a:r>
          </a:p>
          <a:p>
            <a:endParaRPr lang="en-US" dirty="0"/>
          </a:p>
        </p:txBody>
      </p:sp>
      <p:sp>
        <p:nvSpPr>
          <p:cNvPr id="4" name="Slide Number Placeholder 3"/>
          <p:cNvSpPr>
            <a:spLocks noGrp="1"/>
          </p:cNvSpPr>
          <p:nvPr>
            <p:ph type="sldNum" sz="quarter" idx="10"/>
          </p:nvPr>
        </p:nvSpPr>
        <p:spPr/>
        <p:txBody>
          <a:bodyPr/>
          <a:lstStyle/>
          <a:p>
            <a:fld id="{1B9C11CC-AC18-40AD-B128-D1C247EF7794}" type="slidenum">
              <a:rPr lang="en-US" smtClean="0"/>
              <a:t>20</a:t>
            </a:fld>
            <a:endParaRPr lang="en-US"/>
          </a:p>
        </p:txBody>
      </p:sp>
    </p:spTree>
    <p:extLst>
      <p:ext uri="{BB962C8B-B14F-4D97-AF65-F5344CB8AC3E}">
        <p14:creationId xmlns:p14="http://schemas.microsoft.com/office/powerpoint/2010/main" val="114609147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40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440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8123A27-80C8-4111-B01C-F9E6BAA2206E}" type="slidenum">
              <a:rPr lang="en-US" altLang="en-US" smtClean="0"/>
              <a:pPr>
                <a:spcBef>
                  <a:spcPct val="0"/>
                </a:spcBef>
              </a:pPr>
              <a:t>22</a:t>
            </a:fld>
            <a:endParaRPr lang="en-US" altLang="en-US" smtClean="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60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460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spcBef>
                <a:spcPct val="0"/>
              </a:spcBef>
            </a:pPr>
            <a:fld id="{6E95677C-CC1E-4865-BE6D-4F7AEA1602DA}" type="slidenum">
              <a:rPr lang="en-US" altLang="en-US" smtClean="0">
                <a:solidFill>
                  <a:srgbClr val="000000"/>
                </a:solidFill>
              </a:rPr>
              <a:pPr>
                <a:spcBef>
                  <a:spcPct val="0"/>
                </a:spcBef>
              </a:pPr>
              <a:t>23</a:t>
            </a:fld>
            <a:endParaRPr lang="en-US" altLang="en-US" smtClean="0">
              <a:solidFill>
                <a:srgbClr val="000000"/>
              </a:solidFill>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fld id="{23AAA676-E3FD-4248-A4E8-061D401F4974}" type="datetime1">
              <a:rPr lang="en-US"/>
              <a:pPr>
                <a:defRPr/>
              </a:pPr>
              <a:t>9/24/2020</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A85B59FB-209F-40BF-8890-A14CE18564B1}" type="slidenum">
              <a:rPr lang="en-US" altLang="en-US"/>
              <a:pPr>
                <a:defRPr/>
              </a:pPr>
              <a:t>‹#›</a:t>
            </a:fld>
            <a:endParaRPr lang="en-US" altLang="en-US" dirty="0"/>
          </a:p>
        </p:txBody>
      </p:sp>
    </p:spTree>
    <p:extLst>
      <p:ext uri="{BB962C8B-B14F-4D97-AF65-F5344CB8AC3E}">
        <p14:creationId xmlns:p14="http://schemas.microsoft.com/office/powerpoint/2010/main" val="114130015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CE15CB8A-F204-491A-9641-D8DD1EBBA050}" type="datetime1">
              <a:rPr lang="en-US"/>
              <a:pPr>
                <a:defRPr/>
              </a:pPr>
              <a:t>9/24/2020</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C78686D0-D48B-4713-9F7A-2DDA26E338AA}" type="slidenum">
              <a:rPr lang="en-US" altLang="en-US"/>
              <a:pPr>
                <a:defRPr/>
              </a:pPr>
              <a:t>‹#›</a:t>
            </a:fld>
            <a:endParaRPr lang="en-US" altLang="en-US" dirty="0"/>
          </a:p>
        </p:txBody>
      </p:sp>
    </p:spTree>
    <p:extLst>
      <p:ext uri="{BB962C8B-B14F-4D97-AF65-F5344CB8AC3E}">
        <p14:creationId xmlns:p14="http://schemas.microsoft.com/office/powerpoint/2010/main" val="188563432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0F1620F1-015C-4087-9EF9-FE02029D2B3D}" type="datetime1">
              <a:rPr lang="en-US"/>
              <a:pPr>
                <a:defRPr/>
              </a:pPr>
              <a:t>9/24/2020</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3D7A968E-C975-4176-99FF-DED58DA453C6}" type="slidenum">
              <a:rPr lang="en-US" altLang="en-US"/>
              <a:pPr>
                <a:defRPr/>
              </a:pPr>
              <a:t>‹#›</a:t>
            </a:fld>
            <a:endParaRPr lang="en-US" altLang="en-US" dirty="0"/>
          </a:p>
        </p:txBody>
      </p:sp>
    </p:spTree>
    <p:extLst>
      <p:ext uri="{BB962C8B-B14F-4D97-AF65-F5344CB8AC3E}">
        <p14:creationId xmlns:p14="http://schemas.microsoft.com/office/powerpoint/2010/main" val="3292242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C13398A2-22FD-498F-B562-1031D0434926}" type="datetime1">
              <a:rPr lang="en-US"/>
              <a:pPr>
                <a:defRPr/>
              </a:pPr>
              <a:t>9/24/2020</a:t>
            </a:fld>
            <a:endParaRPr lang="en-US" dirty="0"/>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B5FB436C-F543-40AE-947E-518B024E8046}" type="slidenum">
              <a:rPr lang="en-US" altLang="en-US"/>
              <a:pPr>
                <a:defRPr/>
              </a:pPr>
              <a:t>‹#›</a:t>
            </a:fld>
            <a:endParaRPr lang="en-US" altLang="en-US" dirty="0"/>
          </a:p>
        </p:txBody>
      </p:sp>
    </p:spTree>
    <p:extLst>
      <p:ext uri="{BB962C8B-B14F-4D97-AF65-F5344CB8AC3E}">
        <p14:creationId xmlns:p14="http://schemas.microsoft.com/office/powerpoint/2010/main" val="302283235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F46B9916-4B94-4B33-A0F4-39BC820EA18E}" type="datetime1">
              <a:rPr lang="en-US"/>
              <a:pPr>
                <a:defRPr/>
              </a:pPr>
              <a:t>9/24/2020</a:t>
            </a:fld>
            <a:endParaRPr lang="en-US" dirty="0"/>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6EF76B37-8C30-46B7-A381-9893FD0023AD}" type="slidenum">
              <a:rPr lang="en-US" altLang="en-US"/>
              <a:pPr>
                <a:defRPr/>
              </a:pPr>
              <a:t>‹#›</a:t>
            </a:fld>
            <a:endParaRPr lang="en-US" altLang="en-US" dirty="0"/>
          </a:p>
        </p:txBody>
      </p:sp>
    </p:spTree>
    <p:extLst>
      <p:ext uri="{BB962C8B-B14F-4D97-AF65-F5344CB8AC3E}">
        <p14:creationId xmlns:p14="http://schemas.microsoft.com/office/powerpoint/2010/main" val="30535592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57A0615B-D63C-400A-B4B5-89EA19BD767D}" type="datetime1">
              <a:rPr lang="en-US"/>
              <a:pPr>
                <a:defRPr/>
              </a:pPr>
              <a:t>9/24/2020</a:t>
            </a:fld>
            <a:endParaRPr lang="en-US" dirty="0"/>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FC22DD41-78FA-4063-9582-80023C39CA6A}" type="slidenum">
              <a:rPr lang="en-US" altLang="en-US"/>
              <a:pPr>
                <a:defRPr/>
              </a:pPr>
              <a:t>‹#›</a:t>
            </a:fld>
            <a:endParaRPr lang="en-US" altLang="en-US" dirty="0"/>
          </a:p>
        </p:txBody>
      </p:sp>
    </p:spTree>
    <p:extLst>
      <p:ext uri="{BB962C8B-B14F-4D97-AF65-F5344CB8AC3E}">
        <p14:creationId xmlns:p14="http://schemas.microsoft.com/office/powerpoint/2010/main" val="363179694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2BB84CB2-FAB1-49B8-A106-B701E8680D5C}" type="datetime1">
              <a:rPr lang="en-US"/>
              <a:pPr>
                <a:defRPr/>
              </a:pPr>
              <a:t>9/24/2020</a:t>
            </a:fld>
            <a:endParaRPr lang="en-US" dirty="0"/>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F12A16DA-89A9-49A3-9358-492369D26C95}" type="slidenum">
              <a:rPr lang="en-US" altLang="en-US"/>
              <a:pPr>
                <a:defRPr/>
              </a:pPr>
              <a:t>‹#›</a:t>
            </a:fld>
            <a:endParaRPr lang="en-US" altLang="en-US" dirty="0"/>
          </a:p>
        </p:txBody>
      </p:sp>
    </p:spTree>
    <p:extLst>
      <p:ext uri="{BB962C8B-B14F-4D97-AF65-F5344CB8AC3E}">
        <p14:creationId xmlns:p14="http://schemas.microsoft.com/office/powerpoint/2010/main" val="182304933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4630869E-DAE1-41E9-BEB8-864CD44DEDB9}" type="datetime1">
              <a:rPr lang="en-US"/>
              <a:pPr>
                <a:defRPr/>
              </a:pPr>
              <a:t>9/24/2020</a:t>
            </a:fld>
            <a:endParaRPr lang="en-US" dirty="0"/>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E160AED8-90F3-450E-8A46-A694476E1DD8}" type="slidenum">
              <a:rPr lang="en-US" altLang="en-US"/>
              <a:pPr>
                <a:defRPr/>
              </a:pPr>
              <a:t>‹#›</a:t>
            </a:fld>
            <a:endParaRPr lang="en-US" altLang="en-US" dirty="0"/>
          </a:p>
        </p:txBody>
      </p:sp>
    </p:spTree>
    <p:extLst>
      <p:ext uri="{BB962C8B-B14F-4D97-AF65-F5344CB8AC3E}">
        <p14:creationId xmlns:p14="http://schemas.microsoft.com/office/powerpoint/2010/main" val="94172992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dirty="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A9E8C2E9-240F-4186-8951-0DE1D0891D76}" type="datetime1">
              <a:rPr lang="en-US"/>
              <a:pPr>
                <a:defRPr/>
              </a:pPr>
              <a:t>9/24/2020</a:t>
            </a:fld>
            <a:endParaRPr lang="en-US" dirty="0"/>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B3A0C458-9226-4537-97C2-44F931DDCEC9}" type="slidenum">
              <a:rPr lang="en-US" altLang="en-US"/>
              <a:pPr>
                <a:defRPr/>
              </a:pPr>
              <a:t>‹#›</a:t>
            </a:fld>
            <a:endParaRPr lang="en-US" altLang="en-US" dirty="0"/>
          </a:p>
        </p:txBody>
      </p:sp>
    </p:spTree>
    <p:extLst>
      <p:ext uri="{BB962C8B-B14F-4D97-AF65-F5344CB8AC3E}">
        <p14:creationId xmlns:p14="http://schemas.microsoft.com/office/powerpoint/2010/main" val="427517243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8BB893D5-A923-4D90-853D-28C9414C0458}" type="datetime1">
              <a:rPr lang="en-US"/>
              <a:pPr>
                <a:defRPr/>
              </a:pPr>
              <a:t>9/24/2020</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AAEDF172-3052-4F94-86E9-CF66047CFE91}" type="slidenum">
              <a:rPr lang="en-US" altLang="en-US"/>
              <a:pPr>
                <a:defRPr/>
              </a:pPr>
              <a:t>‹#›</a:t>
            </a:fld>
            <a:endParaRPr lang="en-US" altLang="en-US" dirty="0"/>
          </a:p>
        </p:txBody>
      </p:sp>
    </p:spTree>
    <p:extLst>
      <p:ext uri="{BB962C8B-B14F-4D97-AF65-F5344CB8AC3E}">
        <p14:creationId xmlns:p14="http://schemas.microsoft.com/office/powerpoint/2010/main" val="223591871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C539F0BE-1698-48E4-8787-C7059FB04B9D}" type="datetime1">
              <a:rPr lang="en-US"/>
              <a:pPr>
                <a:defRPr/>
              </a:pPr>
              <a:t>9/24/2020</a:t>
            </a:fld>
            <a:endParaRPr lang="en-US" dirty="0"/>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D5A10D62-2C61-44CC-8560-E33970B37382}" type="slidenum">
              <a:rPr lang="en-US" altLang="en-US"/>
              <a:pPr>
                <a:defRPr/>
              </a:pPr>
              <a:t>‹#›</a:t>
            </a:fld>
            <a:endParaRPr lang="en-US" altLang="en-US" dirty="0"/>
          </a:p>
        </p:txBody>
      </p:sp>
    </p:spTree>
    <p:extLst>
      <p:ext uri="{BB962C8B-B14F-4D97-AF65-F5344CB8AC3E}">
        <p14:creationId xmlns:p14="http://schemas.microsoft.com/office/powerpoint/2010/main" val="114299833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eaLnBrk="1" fontAlgn="auto" hangingPunct="1">
              <a:spcBef>
                <a:spcPts val="0"/>
              </a:spcBef>
              <a:spcAft>
                <a:spcPts val="0"/>
              </a:spcAft>
              <a:defRPr sz="1200">
                <a:solidFill>
                  <a:schemeClr val="tx1">
                    <a:tint val="75000"/>
                  </a:schemeClr>
                </a:solidFill>
                <a:latin typeface="+mn-lt"/>
                <a:cs typeface="+mn-cs"/>
              </a:defRPr>
            </a:lvl1pPr>
          </a:lstStyle>
          <a:p>
            <a:pPr>
              <a:defRPr/>
            </a:pPr>
            <a:fld id="{2BF24076-5DEC-46B8-9DD8-762226075D52}" type="datetime1">
              <a:rPr lang="en-US"/>
              <a:pPr>
                <a:defRPr/>
              </a:pPr>
              <a:t>9/24/2020</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eaLnBrk="1" fontAlgn="auto" hangingPunct="1">
              <a:spcBef>
                <a:spcPts val="0"/>
              </a:spcBef>
              <a:spcAft>
                <a:spcPts val="0"/>
              </a:spcAft>
              <a:defRPr sz="1200">
                <a:solidFill>
                  <a:schemeClr val="tx1">
                    <a:tint val="75000"/>
                  </a:schemeClr>
                </a:solidFill>
                <a:latin typeface="+mn-lt"/>
                <a:cs typeface="+mn-cs"/>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defRPr>
            </a:lvl1pPr>
          </a:lstStyle>
          <a:p>
            <a:pPr>
              <a:defRPr/>
            </a:pPr>
            <a:fld id="{91BB7AB8-A09F-489B-AB9B-66E4A569912D}" type="slidenum">
              <a:rPr lang="en-US" altLang="en-US"/>
              <a:pPr>
                <a:defRPr/>
              </a:pPr>
              <a:t>‹#›</a:t>
            </a:fld>
            <a:endParaRPr lang="en-US" alt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2.xml"/><Relationship Id="rId4" Type="http://schemas.openxmlformats.org/officeDocument/2006/relationships/hyperlink" Target="https://www.bia.gov/policy-forms/memoranda" TargetMode="External"/></Relationships>
</file>

<file path=ppt/slides/_rels/slide1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7.xml"/><Relationship Id="rId1" Type="http://schemas.openxmlformats.org/officeDocument/2006/relationships/themeOverride" Target="../theme/themeOverride1.xml"/><Relationship Id="rId4" Type="http://schemas.openxmlformats.org/officeDocument/2006/relationships/image" Target="../media/image1.png"/></Relationships>
</file>

<file path=ppt/slides/_rels/slide24.xml.rels><?xml version="1.0" encoding="UTF-8" standalone="yes"?>
<Relationships xmlns="http://schemas.openxmlformats.org/package/2006/relationships"><Relationship Id="rId3" Type="http://schemas.openxmlformats.org/officeDocument/2006/relationships/hyperlink" Target="https://www.justiceclearinghouse.com/webinar/the-future-of-the-dark-web/" TargetMode="External"/><Relationship Id="rId2" Type="http://schemas.openxmlformats.org/officeDocument/2006/relationships/hyperlink" Target="https://www.justiceclearinghouse.com/webinar/prosecution-of-child-neglect-cases/" TargetMode="External"/><Relationship Id="rId1" Type="http://schemas.openxmlformats.org/officeDocument/2006/relationships/slideLayout" Target="../slideLayouts/slideLayout2.xml"/><Relationship Id="rId4" Type="http://schemas.openxmlformats.org/officeDocument/2006/relationships/image" Target="../media/image1.png"/></Relationships>
</file>

<file path=ppt/slides/_rels/slide25.xml.rels><?xml version="1.0" encoding="UTF-8" standalone="yes"?>
<Relationships xmlns="http://schemas.openxmlformats.org/package/2006/relationships"><Relationship Id="rId3" Type="http://schemas.openxmlformats.org/officeDocument/2006/relationships/hyperlink" Target="https://www.govinfo.gov/content/pkg/FR-2020-09-03/pdf/2020-19502.pdf" TargetMode="External"/><Relationship Id="rId2" Type="http://schemas.openxmlformats.org/officeDocument/2006/relationships/slideLayout" Target="../slideLayouts/slideLayout2.xml"/><Relationship Id="rId1" Type="http://schemas.openxmlformats.org/officeDocument/2006/relationships/themeOverride" Target="../theme/themeOverride2.xml"/><Relationship Id="rId4" Type="http://schemas.openxmlformats.org/officeDocument/2006/relationships/image" Target="../media/image1.png"/></Relationships>
</file>

<file path=ppt/slides/_rels/slide2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s://www.bia.gov/as-ia/opa/online-press-release/trump-administration-finalizes-return-american-indian-ancestral" TargetMode="Externa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www.ncai.org/policy-research-center/research-data/prc-publications/Data_and_Literature_of_Services_for_AIAN_Victims_of_Crime_FINAL.pdf" TargetMode="Externa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s://www.doi.gov/pressreleases/trump-administration-announces-more-130-million-public-private-funding-wetland" TargetMode="Externa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hyperlink" Target="https://www.doi.gov/pressreleases/secretary-bernhardt-signs-order-creating-bureau-trust-funds-administration"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9" name="Rectangle 3"/>
          <p:cNvSpPr>
            <a:spLocks noChangeArrowheads="1"/>
          </p:cNvSpPr>
          <p:nvPr/>
        </p:nvSpPr>
        <p:spPr bwMode="auto">
          <a:xfrm>
            <a:off x="152400" y="982663"/>
            <a:ext cx="8839200" cy="1077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b="1" dirty="0"/>
              <a:t>Office of Self Governance Update </a:t>
            </a:r>
            <a:r>
              <a:rPr lang="en-US" altLang="en-US" b="1" dirty="0" smtClean="0"/>
              <a:t> </a:t>
            </a:r>
          </a:p>
          <a:p>
            <a:pPr algn="ctr" eaLnBrk="1" hangingPunct="1">
              <a:spcBef>
                <a:spcPct val="0"/>
              </a:spcBef>
              <a:buFontTx/>
              <a:buNone/>
            </a:pPr>
            <a:r>
              <a:rPr lang="en-US" altLang="en-US" b="1" dirty="0" smtClean="0"/>
              <a:t>September 28, 2020</a:t>
            </a:r>
            <a:endParaRPr lang="en-US" altLang="en-US" b="1" dirty="0"/>
          </a:p>
        </p:txBody>
      </p:sp>
      <p:pic>
        <p:nvPicPr>
          <p:cNvPr id="4100" name="Picture 4" descr="https://services2.geolearning.com/courseware/show/14/14181/v1.zip/file/SCO_01_Self-Governance/media/building.jpg"/>
          <p:cNvPicPr>
            <a:picLocks noChangeAspect="1" noChangeArrowheads="1"/>
          </p:cNvPicPr>
          <p:nvPr/>
        </p:nvPicPr>
        <p:blipFill>
          <a:blip r:embed="rId4">
            <a:extLst>
              <a:ext uri="{28A0092B-C50C-407E-A947-70E740481C1C}">
                <a14:useLocalDpi xmlns:a14="http://schemas.microsoft.com/office/drawing/2010/main" val="0"/>
              </a:ext>
            </a:extLst>
          </a:blip>
          <a:srcRect l="10876" t="3392" r="9744" b="4259"/>
          <a:stretch>
            <a:fillRect/>
          </a:stretch>
        </p:blipFill>
        <p:spPr bwMode="auto">
          <a:xfrm>
            <a:off x="977900" y="2146300"/>
            <a:ext cx="7137400" cy="4406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01"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9D9D83D2-D83F-4D2C-B993-706C836F577A}" type="slidenum">
              <a:rPr lang="en-US" altLang="en-US" sz="1200" smtClean="0"/>
              <a:pPr>
                <a:spcBef>
                  <a:spcPct val="0"/>
                </a:spcBef>
                <a:buFontTx/>
                <a:buNone/>
              </a:pPr>
              <a:t>1</a:t>
            </a:fld>
            <a:endParaRPr lang="en-US" altLang="en-US" sz="1200" smtClean="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a:xfrm>
            <a:off x="457200" y="685800"/>
            <a:ext cx="8229600" cy="1143000"/>
          </a:xfrm>
        </p:spPr>
        <p:txBody>
          <a:bodyPr/>
          <a:lstStyle/>
          <a:p>
            <a:r>
              <a:rPr lang="en-US" altLang="en-US" b="1" smtClean="0"/>
              <a:t>Personnel Changes</a:t>
            </a:r>
          </a:p>
        </p:txBody>
      </p:sp>
      <p:sp>
        <p:nvSpPr>
          <p:cNvPr id="8195" name="Content Placeholder 1"/>
          <p:cNvSpPr>
            <a:spLocks noGrp="1"/>
          </p:cNvSpPr>
          <p:nvPr>
            <p:ph idx="1"/>
          </p:nvPr>
        </p:nvSpPr>
        <p:spPr>
          <a:xfrm>
            <a:off x="457200" y="1676400"/>
            <a:ext cx="8229600" cy="5045075"/>
          </a:xfrm>
        </p:spPr>
        <p:txBody>
          <a:bodyPr/>
          <a:lstStyle/>
          <a:p>
            <a:pPr>
              <a:defRPr/>
            </a:pPr>
            <a:r>
              <a:rPr lang="en-US" altLang="en-US" dirty="0"/>
              <a:t>Lance Fisher</a:t>
            </a:r>
          </a:p>
          <a:p>
            <a:pPr lvl="1">
              <a:defRPr/>
            </a:pPr>
            <a:r>
              <a:rPr lang="en-US" altLang="en-US" dirty="0" smtClean="0"/>
              <a:t>Promoted to Financial Specialist </a:t>
            </a:r>
          </a:p>
          <a:p>
            <a:pPr lvl="1">
              <a:defRPr/>
            </a:pPr>
            <a:r>
              <a:rPr lang="en-US" altLang="en-US" dirty="0" smtClean="0"/>
              <a:t>Will </a:t>
            </a:r>
            <a:r>
              <a:rPr lang="en-US" altLang="en-US" dirty="0"/>
              <a:t>take over </a:t>
            </a:r>
            <a:r>
              <a:rPr lang="en-US" altLang="en-US" dirty="0" err="1"/>
              <a:t>Rufina</a:t>
            </a:r>
            <a:r>
              <a:rPr lang="en-US" altLang="en-US" dirty="0"/>
              <a:t> </a:t>
            </a:r>
            <a:r>
              <a:rPr lang="en-US" altLang="en-US" dirty="0" err="1"/>
              <a:t>Villicana’s</a:t>
            </a:r>
            <a:r>
              <a:rPr lang="en-US" altLang="en-US" dirty="0"/>
              <a:t> previous </a:t>
            </a:r>
            <a:r>
              <a:rPr lang="en-US" altLang="en-US" dirty="0" smtClean="0"/>
              <a:t>roles</a:t>
            </a:r>
            <a:endParaRPr lang="en-US" altLang="en-US" sz="2800" dirty="0" smtClean="0"/>
          </a:p>
          <a:p>
            <a:r>
              <a:rPr lang="en-US" altLang="en-US" sz="2800" dirty="0" smtClean="0"/>
              <a:t>Dorothy </a:t>
            </a:r>
            <a:r>
              <a:rPr lang="en-US" altLang="en-US" sz="2800" dirty="0" err="1"/>
              <a:t>FireCloud</a:t>
            </a:r>
            <a:r>
              <a:rPr lang="en-US" altLang="en-US" sz="2800" dirty="0"/>
              <a:t> </a:t>
            </a:r>
          </a:p>
          <a:p>
            <a:pPr lvl="1"/>
            <a:r>
              <a:rPr lang="en-US" altLang="en-US" sz="2400" dirty="0"/>
              <a:t>New National Park Service Native American Affairs </a:t>
            </a:r>
            <a:r>
              <a:rPr lang="en-US" altLang="en-US" sz="2400" dirty="0" smtClean="0"/>
              <a:t>Liaison beginning October 11, 2020. </a:t>
            </a:r>
          </a:p>
          <a:p>
            <a:pPr lvl="1"/>
            <a:r>
              <a:rPr lang="en-US" altLang="en-US" sz="2400" dirty="0" smtClean="0"/>
              <a:t>Member </a:t>
            </a:r>
            <a:r>
              <a:rPr lang="en-US" altLang="en-US" sz="2400" dirty="0"/>
              <a:t>of the Rosebud Sioux </a:t>
            </a:r>
            <a:r>
              <a:rPr lang="en-US" altLang="en-US" sz="2400" dirty="0" smtClean="0"/>
              <a:t>Tribe</a:t>
            </a:r>
          </a:p>
          <a:p>
            <a:pPr lvl="1"/>
            <a:r>
              <a:rPr lang="en-US" sz="2400" dirty="0" smtClean="0"/>
              <a:t>Currently serves </a:t>
            </a:r>
            <a:r>
              <a:rPr lang="en-US" sz="2400" dirty="0"/>
              <a:t>as the </a:t>
            </a:r>
            <a:r>
              <a:rPr lang="en-US" sz="2400" dirty="0" smtClean="0"/>
              <a:t>Superintendent </a:t>
            </a:r>
            <a:r>
              <a:rPr lang="en-US" sz="2400" dirty="0"/>
              <a:t>at Montezuma Castle National Monument and </a:t>
            </a:r>
            <a:r>
              <a:rPr lang="en-US" sz="2400" dirty="0" err="1"/>
              <a:t>Tuzigoot</a:t>
            </a:r>
            <a:r>
              <a:rPr lang="en-US" sz="2400" dirty="0"/>
              <a:t> National Monument in </a:t>
            </a:r>
            <a:r>
              <a:rPr lang="en-US" sz="2400" dirty="0" smtClean="0"/>
              <a:t>Arizona</a:t>
            </a:r>
            <a:endParaRPr lang="en-US" sz="2400" dirty="0"/>
          </a:p>
        </p:txBody>
      </p:sp>
      <p:sp>
        <p:nvSpPr>
          <p:cNvPr id="8196"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A4EAB27F-C969-4DD6-8E85-BF392ED13DB7}" type="slidenum">
              <a:rPr lang="en-US" altLang="en-US" sz="1200" smtClean="0">
                <a:solidFill>
                  <a:srgbClr val="898989"/>
                </a:solidFill>
              </a:rPr>
              <a:pPr>
                <a:spcBef>
                  <a:spcPct val="0"/>
                </a:spcBef>
                <a:buFontTx/>
                <a:buNone/>
              </a:pPr>
              <a:t>2</a:t>
            </a:fld>
            <a:endParaRPr lang="en-US" altLang="en-US" sz="1200" dirty="0" smtClean="0">
              <a:solidFill>
                <a:srgbClr val="898989"/>
              </a:solidFill>
            </a:endParaRPr>
          </a:p>
        </p:txBody>
      </p:sp>
      <p:pic>
        <p:nvPicPr>
          <p:cNvPr id="8197"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a:xfrm>
            <a:off x="457200" y="1133783"/>
            <a:ext cx="8229600" cy="1143000"/>
          </a:xfrm>
        </p:spPr>
        <p:txBody>
          <a:bodyPr/>
          <a:lstStyle/>
          <a:p>
            <a:r>
              <a:rPr lang="en-US" altLang="en-US" b="1" dirty="0" smtClean="0"/>
              <a:t>Personnel Changes</a:t>
            </a:r>
          </a:p>
        </p:txBody>
      </p:sp>
      <p:sp>
        <p:nvSpPr>
          <p:cNvPr id="8195" name="Content Placeholder 1"/>
          <p:cNvSpPr>
            <a:spLocks noGrp="1"/>
          </p:cNvSpPr>
          <p:nvPr>
            <p:ph idx="1"/>
          </p:nvPr>
        </p:nvSpPr>
        <p:spPr>
          <a:xfrm>
            <a:off x="457200" y="2362200"/>
            <a:ext cx="8229600" cy="4359275"/>
          </a:xfrm>
        </p:spPr>
        <p:txBody>
          <a:bodyPr/>
          <a:lstStyle/>
          <a:p>
            <a:pPr>
              <a:defRPr/>
            </a:pPr>
            <a:r>
              <a:rPr lang="en-US" altLang="en-US" dirty="0" smtClean="0"/>
              <a:t>Reed Robinson</a:t>
            </a:r>
          </a:p>
          <a:p>
            <a:pPr lvl="1">
              <a:defRPr/>
            </a:pPr>
            <a:r>
              <a:rPr lang="en-US" altLang="en-US" dirty="0" smtClean="0"/>
              <a:t>Director of Tribal Relations for the U.S. Forest Services</a:t>
            </a:r>
          </a:p>
          <a:p>
            <a:pPr lvl="1">
              <a:defRPr/>
            </a:pPr>
            <a:r>
              <a:rPr lang="en-US" altLang="en-US" dirty="0" smtClean="0"/>
              <a:t>Previously the </a:t>
            </a:r>
            <a:r>
              <a:rPr lang="en-US" altLang="en-US" dirty="0"/>
              <a:t>Manager Tribal Relations/Indian </a:t>
            </a:r>
            <a:r>
              <a:rPr lang="en-US" altLang="en-US" dirty="0" smtClean="0"/>
              <a:t>Affairs at National Park </a:t>
            </a:r>
            <a:r>
              <a:rPr lang="en-US" altLang="en-US" dirty="0" smtClean="0"/>
              <a:t>Service</a:t>
            </a:r>
          </a:p>
          <a:p>
            <a:pPr>
              <a:defRPr/>
            </a:pPr>
            <a:r>
              <a:rPr lang="en-US" altLang="en-US" dirty="0" smtClean="0"/>
              <a:t>Kimberly Bouchard is now Acting Regional Director for Eastern Regional Office</a:t>
            </a:r>
            <a:r>
              <a:rPr lang="en-US" altLang="en-US" dirty="0" smtClean="0"/>
              <a:t> </a:t>
            </a:r>
            <a:endParaRPr lang="en-US" altLang="en-US" dirty="0"/>
          </a:p>
        </p:txBody>
      </p:sp>
      <p:sp>
        <p:nvSpPr>
          <p:cNvPr id="8196"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A4EAB27F-C969-4DD6-8E85-BF392ED13DB7}" type="slidenum">
              <a:rPr lang="en-US" altLang="en-US" sz="1200" smtClean="0">
                <a:solidFill>
                  <a:srgbClr val="898989"/>
                </a:solidFill>
              </a:rPr>
              <a:pPr>
                <a:spcBef>
                  <a:spcPct val="0"/>
                </a:spcBef>
                <a:buFontTx/>
                <a:buNone/>
              </a:pPr>
              <a:t>3</a:t>
            </a:fld>
            <a:endParaRPr lang="en-US" altLang="en-US" sz="1200" dirty="0" smtClean="0">
              <a:solidFill>
                <a:srgbClr val="898989"/>
              </a:solidFill>
            </a:endParaRPr>
          </a:p>
        </p:txBody>
      </p:sp>
      <p:pic>
        <p:nvPicPr>
          <p:cNvPr id="8197"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51067709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3194050" y="1066800"/>
            <a:ext cx="2362200" cy="762000"/>
          </a:xfrm>
          <a:prstGeom prst="rect">
            <a:avLst/>
          </a:prstGeom>
          <a:solidFill>
            <a:schemeClr val="bg1"/>
          </a:solidFill>
          <a:ln>
            <a:solidFill>
              <a:schemeClr val="accent2"/>
            </a:solidFill>
          </a:ln>
          <a:effectLst>
            <a:glow rad="228600">
              <a:schemeClr val="accent5">
                <a:satMod val="175000"/>
                <a:alpha val="40000"/>
              </a:schemeClr>
            </a:glo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dirty="0">
                <a:solidFill>
                  <a:schemeClr val="tx1"/>
                </a:solidFill>
                <a:latin typeface="Arial" pitchFamily="34" charset="0"/>
                <a:cs typeface="Arial" pitchFamily="34" charset="0"/>
              </a:rPr>
              <a:t>Director</a:t>
            </a:r>
          </a:p>
          <a:p>
            <a:pPr algn="ctr" eaLnBrk="1" hangingPunct="1">
              <a:defRPr/>
            </a:pPr>
            <a:r>
              <a:rPr lang="en-US" dirty="0">
                <a:solidFill>
                  <a:schemeClr val="tx1"/>
                </a:solidFill>
                <a:latin typeface="Arial" pitchFamily="34" charset="0"/>
                <a:cs typeface="Arial" pitchFamily="34" charset="0"/>
              </a:rPr>
              <a:t>Sharee Freeman</a:t>
            </a:r>
          </a:p>
        </p:txBody>
      </p:sp>
      <p:sp>
        <p:nvSpPr>
          <p:cNvPr id="6" name="Rectangle 5"/>
          <p:cNvSpPr/>
          <p:nvPr/>
        </p:nvSpPr>
        <p:spPr>
          <a:xfrm>
            <a:off x="6013450" y="1814513"/>
            <a:ext cx="2362200"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Administrative Specialist</a:t>
            </a:r>
          </a:p>
          <a:p>
            <a:pPr algn="ctr" eaLnBrk="1" hangingPunct="1">
              <a:defRPr/>
            </a:pPr>
            <a:r>
              <a:rPr lang="en-US" sz="1400" b="1" dirty="0">
                <a:solidFill>
                  <a:schemeClr val="tx1"/>
                </a:solidFill>
                <a:cs typeface="Arial" pitchFamily="34" charset="0"/>
              </a:rPr>
              <a:t>Emma Phillips</a:t>
            </a:r>
          </a:p>
        </p:txBody>
      </p:sp>
      <p:sp>
        <p:nvSpPr>
          <p:cNvPr id="8" name="Rectangle 7"/>
          <p:cNvSpPr/>
          <p:nvPr/>
        </p:nvSpPr>
        <p:spPr>
          <a:xfrm>
            <a:off x="3251200" y="3049588"/>
            <a:ext cx="2228850" cy="6683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Senior Policy Analyst</a:t>
            </a:r>
          </a:p>
          <a:p>
            <a:pPr algn="ctr" eaLnBrk="1" hangingPunct="1">
              <a:defRPr/>
            </a:pPr>
            <a:r>
              <a:rPr lang="en-US" sz="1400" b="1" dirty="0">
                <a:solidFill>
                  <a:schemeClr val="tx1"/>
                </a:solidFill>
                <a:cs typeface="Arial" pitchFamily="34" charset="0"/>
              </a:rPr>
              <a:t>Ken Reinfeld</a:t>
            </a:r>
          </a:p>
        </p:txBody>
      </p:sp>
      <p:sp>
        <p:nvSpPr>
          <p:cNvPr id="10" name="Rectangle 9"/>
          <p:cNvSpPr/>
          <p:nvPr/>
        </p:nvSpPr>
        <p:spPr>
          <a:xfrm>
            <a:off x="908050" y="3886200"/>
            <a:ext cx="1981200" cy="566738"/>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Celeste Engles</a:t>
            </a:r>
          </a:p>
        </p:txBody>
      </p:sp>
      <p:sp>
        <p:nvSpPr>
          <p:cNvPr id="11" name="Rectangle 10"/>
          <p:cNvSpPr/>
          <p:nvPr/>
        </p:nvSpPr>
        <p:spPr>
          <a:xfrm>
            <a:off x="911225" y="4648200"/>
            <a:ext cx="19812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Lance Fisher</a:t>
            </a:r>
          </a:p>
        </p:txBody>
      </p:sp>
      <p:sp>
        <p:nvSpPr>
          <p:cNvPr id="12" name="Rectangle 11"/>
          <p:cNvSpPr/>
          <p:nvPr/>
        </p:nvSpPr>
        <p:spPr>
          <a:xfrm>
            <a:off x="6546850" y="3938588"/>
            <a:ext cx="2209800" cy="5667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Compact Negotiator</a:t>
            </a:r>
          </a:p>
          <a:p>
            <a:pPr algn="ctr" eaLnBrk="1" hangingPunct="1">
              <a:defRPr/>
            </a:pPr>
            <a:r>
              <a:rPr lang="en-US" sz="1400" b="1" dirty="0">
                <a:solidFill>
                  <a:schemeClr val="tx1"/>
                </a:solidFill>
                <a:cs typeface="Arial" pitchFamily="34" charset="0"/>
              </a:rPr>
              <a:t>Gordon Smith</a:t>
            </a:r>
          </a:p>
        </p:txBody>
      </p:sp>
      <p:sp>
        <p:nvSpPr>
          <p:cNvPr id="13" name="Rectangle 12"/>
          <p:cNvSpPr/>
          <p:nvPr/>
        </p:nvSpPr>
        <p:spPr>
          <a:xfrm>
            <a:off x="6542088" y="4724400"/>
            <a:ext cx="22098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Compact Negotiator</a:t>
            </a:r>
          </a:p>
          <a:p>
            <a:pPr algn="ctr" eaLnBrk="1" hangingPunct="1">
              <a:defRPr/>
            </a:pPr>
            <a:r>
              <a:rPr lang="en-US" sz="1400" b="1" dirty="0">
                <a:solidFill>
                  <a:srgbClr val="FF0000"/>
                </a:solidFill>
                <a:cs typeface="Arial" pitchFamily="34" charset="0"/>
              </a:rPr>
              <a:t>(Vacant)</a:t>
            </a:r>
          </a:p>
        </p:txBody>
      </p:sp>
      <p:sp>
        <p:nvSpPr>
          <p:cNvPr id="14" name="Rectangle 13"/>
          <p:cNvSpPr/>
          <p:nvPr/>
        </p:nvSpPr>
        <p:spPr>
          <a:xfrm>
            <a:off x="6546850" y="5502275"/>
            <a:ext cx="220980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Douglas Dan</a:t>
            </a:r>
          </a:p>
        </p:txBody>
      </p:sp>
      <p:cxnSp>
        <p:nvCxnSpPr>
          <p:cNvPr id="16" name="Elbow Connector 15"/>
          <p:cNvCxnSpPr/>
          <p:nvPr/>
        </p:nvCxnSpPr>
        <p:spPr>
          <a:xfrm rot="10800000">
            <a:off x="6248400" y="3657600"/>
            <a:ext cx="304800" cy="563563"/>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19" name="Elbow Connector 18"/>
          <p:cNvCxnSpPr/>
          <p:nvPr/>
        </p:nvCxnSpPr>
        <p:spPr>
          <a:xfrm rot="10800000">
            <a:off x="6248400" y="3795713"/>
            <a:ext cx="304800" cy="1228725"/>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2" name="Elbow Connector 21"/>
          <p:cNvCxnSpPr>
            <a:stCxn id="14" idx="1"/>
          </p:cNvCxnSpPr>
          <p:nvPr/>
        </p:nvCxnSpPr>
        <p:spPr>
          <a:xfrm rot="10800000">
            <a:off x="6242050" y="3505200"/>
            <a:ext cx="304800" cy="2297113"/>
          </a:xfrm>
          <a:prstGeom prst="bentConnector2">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0" name="Elbow Connector 29"/>
          <p:cNvCxnSpPr/>
          <p:nvPr/>
        </p:nvCxnSpPr>
        <p:spPr>
          <a:xfrm rot="16200000" flipH="1">
            <a:off x="3768725" y="2435225"/>
            <a:ext cx="1212850" cy="0"/>
          </a:xfrm>
          <a:prstGeom prst="bentConnector3">
            <a:avLst>
              <a:gd name="adj1" fmla="val 50000"/>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
        <p:nvSpPr>
          <p:cNvPr id="26" name="Rectangle 25"/>
          <p:cNvSpPr/>
          <p:nvPr/>
        </p:nvSpPr>
        <p:spPr>
          <a:xfrm>
            <a:off x="908050" y="1828800"/>
            <a:ext cx="1981200" cy="762000"/>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Program Analyst</a:t>
            </a:r>
          </a:p>
          <a:p>
            <a:pPr algn="ctr" eaLnBrk="1" hangingPunct="1">
              <a:defRPr/>
            </a:pPr>
            <a:r>
              <a:rPr lang="en-US" sz="1400" b="1" dirty="0">
                <a:solidFill>
                  <a:schemeClr val="tx1"/>
                </a:solidFill>
                <a:cs typeface="Arial" pitchFamily="34" charset="0"/>
              </a:rPr>
              <a:t>Vickie Hanvey</a:t>
            </a:r>
          </a:p>
        </p:txBody>
      </p:sp>
      <p:sp>
        <p:nvSpPr>
          <p:cNvPr id="29" name="Rectangle 28"/>
          <p:cNvSpPr/>
          <p:nvPr/>
        </p:nvSpPr>
        <p:spPr>
          <a:xfrm>
            <a:off x="3810000" y="5502275"/>
            <a:ext cx="2163763" cy="59372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Specialist</a:t>
            </a:r>
          </a:p>
          <a:p>
            <a:pPr algn="ctr" eaLnBrk="1" hangingPunct="1">
              <a:defRPr/>
            </a:pPr>
            <a:r>
              <a:rPr lang="en-US" sz="1400" b="1" dirty="0">
                <a:solidFill>
                  <a:schemeClr val="tx1"/>
                </a:solidFill>
                <a:cs typeface="Arial" pitchFamily="34" charset="0"/>
              </a:rPr>
              <a:t>Miles Reader</a:t>
            </a:r>
          </a:p>
        </p:txBody>
      </p:sp>
      <p:sp>
        <p:nvSpPr>
          <p:cNvPr id="32" name="Rectangle 31"/>
          <p:cNvSpPr/>
          <p:nvPr/>
        </p:nvSpPr>
        <p:spPr>
          <a:xfrm>
            <a:off x="928688" y="5410200"/>
            <a:ext cx="1960562"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dirty="0">
                <a:solidFill>
                  <a:schemeClr val="tx1"/>
                </a:solidFill>
                <a:cs typeface="Arial" pitchFamily="34" charset="0"/>
              </a:rPr>
              <a:t>Financial Specialist</a:t>
            </a:r>
          </a:p>
          <a:p>
            <a:pPr algn="ctr" eaLnBrk="1" hangingPunct="1">
              <a:defRPr/>
            </a:pPr>
            <a:r>
              <a:rPr lang="en-US" sz="1400" b="1" dirty="0">
                <a:solidFill>
                  <a:srgbClr val="FF0000"/>
                </a:solidFill>
                <a:cs typeface="Arial" pitchFamily="34" charset="0"/>
              </a:rPr>
              <a:t>(Vacant)</a:t>
            </a:r>
          </a:p>
        </p:txBody>
      </p:sp>
      <p:sp>
        <p:nvSpPr>
          <p:cNvPr id="9" name="Rectangle 8"/>
          <p:cNvSpPr/>
          <p:nvPr/>
        </p:nvSpPr>
        <p:spPr>
          <a:xfrm>
            <a:off x="6013450" y="3049588"/>
            <a:ext cx="2362200" cy="6683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NW Field Office Manager</a:t>
            </a:r>
          </a:p>
          <a:p>
            <a:pPr algn="ctr" eaLnBrk="1" hangingPunct="1">
              <a:defRPr/>
            </a:pPr>
            <a:r>
              <a:rPr lang="en-US" sz="1400" b="1" dirty="0">
                <a:solidFill>
                  <a:schemeClr val="tx1"/>
                </a:solidFill>
                <a:cs typeface="Arial" pitchFamily="34" charset="0"/>
              </a:rPr>
              <a:t>Matt Kallappa</a:t>
            </a:r>
          </a:p>
        </p:txBody>
      </p:sp>
      <p:sp>
        <p:nvSpPr>
          <p:cNvPr id="7" name="Rectangle 6"/>
          <p:cNvSpPr/>
          <p:nvPr/>
        </p:nvSpPr>
        <p:spPr>
          <a:xfrm>
            <a:off x="925513" y="3049588"/>
            <a:ext cx="1974850" cy="668337"/>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Financial Manager</a:t>
            </a:r>
          </a:p>
          <a:p>
            <a:pPr algn="ctr" eaLnBrk="1" hangingPunct="1">
              <a:defRPr/>
            </a:pPr>
            <a:r>
              <a:rPr lang="en-US" sz="1400" b="1" dirty="0">
                <a:solidFill>
                  <a:schemeClr val="tx1"/>
                </a:solidFill>
                <a:cs typeface="Arial" pitchFamily="34" charset="0"/>
              </a:rPr>
              <a:t>Rufina Villicana</a:t>
            </a:r>
            <a:endParaRPr lang="en-US" sz="1400" dirty="0">
              <a:solidFill>
                <a:schemeClr val="tx1"/>
              </a:solidFill>
              <a:cs typeface="Arial" pitchFamily="34" charset="0"/>
            </a:endParaRPr>
          </a:p>
        </p:txBody>
      </p:sp>
      <p:sp>
        <p:nvSpPr>
          <p:cNvPr id="9237" name="TextBox 36"/>
          <p:cNvSpPr txBox="1">
            <a:spLocks noChangeArrowheads="1"/>
          </p:cNvSpPr>
          <p:nvPr/>
        </p:nvSpPr>
        <p:spPr bwMode="auto">
          <a:xfrm>
            <a:off x="225425" y="228600"/>
            <a:ext cx="829945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a:t>Office of Self Governance</a:t>
            </a:r>
          </a:p>
        </p:txBody>
      </p:sp>
      <p:sp>
        <p:nvSpPr>
          <p:cNvPr id="31" name="Rectangle 30"/>
          <p:cNvSpPr/>
          <p:nvPr/>
        </p:nvSpPr>
        <p:spPr>
          <a:xfrm>
            <a:off x="3810000" y="4724400"/>
            <a:ext cx="2165350" cy="60007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dirty="0">
                <a:solidFill>
                  <a:schemeClr val="tx1"/>
                </a:solidFill>
                <a:cs typeface="Arial" pitchFamily="34" charset="0"/>
              </a:rPr>
              <a:t>Program Assistant</a:t>
            </a:r>
          </a:p>
          <a:p>
            <a:pPr algn="ctr" eaLnBrk="1" hangingPunct="1">
              <a:defRPr/>
            </a:pPr>
            <a:r>
              <a:rPr lang="en-US" sz="1400" b="1" dirty="0">
                <a:solidFill>
                  <a:schemeClr val="tx1"/>
                </a:solidFill>
                <a:cs typeface="Arial" pitchFamily="34" charset="0"/>
              </a:rPr>
              <a:t>Maureen Marcellay</a:t>
            </a:r>
          </a:p>
        </p:txBody>
      </p:sp>
      <p:cxnSp>
        <p:nvCxnSpPr>
          <p:cNvPr id="49" name="Straight Connector 48"/>
          <p:cNvCxnSpPr/>
          <p:nvPr/>
        </p:nvCxnSpPr>
        <p:spPr>
          <a:xfrm>
            <a:off x="5973763" y="5024438"/>
            <a:ext cx="266700" cy="0"/>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 name="Elbow Connector 2"/>
          <p:cNvCxnSpPr>
            <a:stCxn id="0" idx="2"/>
            <a:endCxn id="7" idx="1"/>
          </p:cNvCxnSpPr>
          <p:nvPr/>
        </p:nvCxnSpPr>
        <p:spPr>
          <a:xfrm rot="5400000">
            <a:off x="1872457" y="881856"/>
            <a:ext cx="1555750" cy="3449637"/>
          </a:xfrm>
          <a:prstGeom prst="bentConnector4">
            <a:avLst>
              <a:gd name="adj1" fmla="val 57223"/>
              <a:gd name="adj2" fmla="val 106627"/>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20" name="Elbow Connector 19"/>
          <p:cNvCxnSpPr>
            <a:stCxn id="10" idx="1"/>
            <a:endCxn id="7" idx="1"/>
          </p:cNvCxnSpPr>
          <p:nvPr/>
        </p:nvCxnSpPr>
        <p:spPr>
          <a:xfrm rot="10800000" flipH="1">
            <a:off x="908050" y="3384550"/>
            <a:ext cx="17463" cy="785813"/>
          </a:xfrm>
          <a:prstGeom prst="bentConnector3">
            <a:avLst>
              <a:gd name="adj1" fmla="val -1309053"/>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33" name="Elbow Connector 32"/>
          <p:cNvCxnSpPr>
            <a:stCxn id="11" idx="1"/>
            <a:endCxn id="10" idx="1"/>
          </p:cNvCxnSpPr>
          <p:nvPr/>
        </p:nvCxnSpPr>
        <p:spPr>
          <a:xfrm rot="10800000">
            <a:off x="908050" y="4170363"/>
            <a:ext cx="3175" cy="777875"/>
          </a:xfrm>
          <a:prstGeom prst="bentConnector3">
            <a:avLst>
              <a:gd name="adj1" fmla="val 7300000"/>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1" name="Elbow Connector 40"/>
          <p:cNvCxnSpPr>
            <a:stCxn id="32" idx="1"/>
            <a:endCxn id="11" idx="1"/>
          </p:cNvCxnSpPr>
          <p:nvPr/>
        </p:nvCxnSpPr>
        <p:spPr>
          <a:xfrm rot="10800000">
            <a:off x="911225" y="4948238"/>
            <a:ext cx="17463" cy="762000"/>
          </a:xfrm>
          <a:prstGeom prst="bentConnector3">
            <a:avLst>
              <a:gd name="adj1" fmla="val 1409053"/>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3" name="Elbow Connector 52"/>
          <p:cNvCxnSpPr>
            <a:stCxn id="29" idx="3"/>
            <a:endCxn id="14" idx="1"/>
          </p:cNvCxnSpPr>
          <p:nvPr/>
        </p:nvCxnSpPr>
        <p:spPr>
          <a:xfrm>
            <a:off x="5973763" y="5799138"/>
            <a:ext cx="573087" cy="3175"/>
          </a:xfrm>
          <a:prstGeom prst="bentConnector3">
            <a:avLst/>
          </a:prstGeom>
          <a:ln w="28575"/>
        </p:spPr>
        <p:style>
          <a:lnRef idx="1">
            <a:schemeClr val="dk1"/>
          </a:lnRef>
          <a:fillRef idx="0">
            <a:schemeClr val="dk1"/>
          </a:fillRef>
          <a:effectRef idx="0">
            <a:schemeClr val="dk1"/>
          </a:effectRef>
          <a:fontRef idx="minor">
            <a:schemeClr val="tx1"/>
          </a:fontRef>
        </p:style>
      </p:cxnSp>
      <p:cxnSp>
        <p:nvCxnSpPr>
          <p:cNvPr id="56" name="Elbow Connector 55"/>
          <p:cNvCxnSpPr>
            <a:stCxn id="26" idx="3"/>
            <a:endCxn id="0" idx="2"/>
          </p:cNvCxnSpPr>
          <p:nvPr/>
        </p:nvCxnSpPr>
        <p:spPr>
          <a:xfrm flipV="1">
            <a:off x="2889250" y="1828800"/>
            <a:ext cx="1485900" cy="381000"/>
          </a:xfrm>
          <a:prstGeom prst="bentConnector2">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60" name="Elbow Connector 59"/>
          <p:cNvCxnSpPr>
            <a:stCxn id="6" idx="1"/>
            <a:endCxn id="0" idx="2"/>
          </p:cNvCxnSpPr>
          <p:nvPr/>
        </p:nvCxnSpPr>
        <p:spPr>
          <a:xfrm rot="10800000">
            <a:off x="4375150" y="1828800"/>
            <a:ext cx="1638300" cy="366713"/>
          </a:xfrm>
          <a:prstGeom prst="bentConnector2">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5120" name="Elbow Connector 5119"/>
          <p:cNvCxnSpPr>
            <a:stCxn id="9" idx="0"/>
            <a:endCxn id="0" idx="2"/>
          </p:cNvCxnSpPr>
          <p:nvPr/>
        </p:nvCxnSpPr>
        <p:spPr>
          <a:xfrm rot="16200000" flipV="1">
            <a:off x="5174456" y="1029494"/>
            <a:ext cx="1220788" cy="2819400"/>
          </a:xfrm>
          <a:prstGeom prst="bentConnector3">
            <a:avLst>
              <a:gd name="adj1" fmla="val 27112"/>
            </a:avLst>
          </a:prstGeom>
          <a:ln w="190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0" name="Elbow Connector 39"/>
          <p:cNvCxnSpPr/>
          <p:nvPr/>
        </p:nvCxnSpPr>
        <p:spPr>
          <a:xfrm rot="10800000" flipV="1">
            <a:off x="3167063" y="3370263"/>
            <a:ext cx="2789237" cy="892175"/>
          </a:xfrm>
          <a:prstGeom prst="bentConnector3">
            <a:avLst>
              <a:gd name="adj1" fmla="val 10751"/>
            </a:avLst>
          </a:prstGeom>
        </p:spPr>
        <p:style>
          <a:lnRef idx="1">
            <a:schemeClr val="accent1"/>
          </a:lnRef>
          <a:fillRef idx="0">
            <a:schemeClr val="accent1"/>
          </a:fillRef>
          <a:effectRef idx="0">
            <a:schemeClr val="accent1"/>
          </a:effectRef>
          <a:fontRef idx="minor">
            <a:schemeClr val="tx1"/>
          </a:fontRef>
        </p:style>
      </p:cxnSp>
      <p:cxnSp>
        <p:nvCxnSpPr>
          <p:cNvPr id="48" name="Elbow Connector 47"/>
          <p:cNvCxnSpPr>
            <a:stCxn id="7" idx="3"/>
          </p:cNvCxnSpPr>
          <p:nvPr/>
        </p:nvCxnSpPr>
        <p:spPr>
          <a:xfrm>
            <a:off x="2900363" y="3384550"/>
            <a:ext cx="271462" cy="904875"/>
          </a:xfrm>
          <a:prstGeom prst="bentConnector2">
            <a:avLst/>
          </a:prstGeom>
        </p:spPr>
        <p:style>
          <a:lnRef idx="1">
            <a:schemeClr val="accent1"/>
          </a:lnRef>
          <a:fillRef idx="0">
            <a:schemeClr val="accent1"/>
          </a:fillRef>
          <a:effectRef idx="0">
            <a:schemeClr val="accent1"/>
          </a:effectRef>
          <a:fontRef idx="minor">
            <a:schemeClr val="tx1"/>
          </a:fontRef>
        </p:style>
      </p:cxnSp>
      <p:sp>
        <p:nvSpPr>
          <p:cNvPr id="34" name="Rectangle 33"/>
          <p:cNvSpPr/>
          <p:nvPr/>
        </p:nvSpPr>
        <p:spPr>
          <a:xfrm>
            <a:off x="5278438" y="6184239"/>
            <a:ext cx="1960562" cy="615025"/>
          </a:xfrm>
          <a:prstGeom prst="rect">
            <a:avLst/>
          </a:prstGeom>
          <a:solidFill>
            <a:schemeClr val="bg1"/>
          </a:solidFill>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r>
              <a:rPr lang="en-US" sz="1400" b="1" dirty="0">
                <a:solidFill>
                  <a:schemeClr val="tx1"/>
                </a:solidFill>
                <a:cs typeface="Arial" pitchFamily="34" charset="0"/>
              </a:rPr>
              <a:t>Financial </a:t>
            </a:r>
            <a:r>
              <a:rPr lang="en-US" sz="1400" b="1" dirty="0" smtClean="0">
                <a:solidFill>
                  <a:schemeClr val="tx1"/>
                </a:solidFill>
                <a:cs typeface="Arial" pitchFamily="34" charset="0"/>
              </a:rPr>
              <a:t>Specialist/Audits</a:t>
            </a:r>
            <a:endParaRPr lang="en-US" sz="1400" b="1" dirty="0">
              <a:solidFill>
                <a:schemeClr val="tx1"/>
              </a:solidFill>
              <a:cs typeface="Arial" pitchFamily="34" charset="0"/>
            </a:endParaRPr>
          </a:p>
          <a:p>
            <a:pPr algn="ctr" eaLnBrk="1" hangingPunct="1">
              <a:defRPr/>
            </a:pPr>
            <a:r>
              <a:rPr lang="en-US" sz="1400" b="1" dirty="0">
                <a:solidFill>
                  <a:srgbClr val="FF0000"/>
                </a:solidFill>
                <a:cs typeface="Arial" pitchFamily="34" charset="0"/>
              </a:rPr>
              <a:t>(Vacant)</a:t>
            </a:r>
          </a:p>
        </p:txBody>
      </p:sp>
      <p:cxnSp>
        <p:nvCxnSpPr>
          <p:cNvPr id="37" name="Straight Connector 36"/>
          <p:cNvCxnSpPr/>
          <p:nvPr/>
        </p:nvCxnSpPr>
        <p:spPr>
          <a:xfrm>
            <a:off x="6248400" y="5761062"/>
            <a:ext cx="0" cy="423177"/>
          </a:xfrm>
          <a:prstGeom prst="line">
            <a:avLst/>
          </a:prstGeom>
          <a:ln w="28575">
            <a:solidFill>
              <a:schemeClr val="tx1"/>
            </a:solidFill>
          </a:ln>
        </p:spPr>
        <p:style>
          <a:lnRef idx="1">
            <a:schemeClr val="accent1"/>
          </a:lnRef>
          <a:fillRef idx="0">
            <a:schemeClr val="accent1"/>
          </a:fillRef>
          <a:effectRef idx="0">
            <a:schemeClr val="accent1"/>
          </a:effectRef>
          <a:fontRef idx="minor">
            <a:schemeClr val="tx1"/>
          </a:fontRef>
        </p:style>
      </p:cxnSp>
    </p:spTree>
  </p:cSld>
  <p:clrMapOvr>
    <a:masterClrMapping/>
  </p:clrMapOvr>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1066800"/>
            <a:ext cx="8305800" cy="1143000"/>
          </a:xfrm>
        </p:spPr>
        <p:txBody>
          <a:bodyPr>
            <a:normAutofit fontScale="90000"/>
          </a:bodyPr>
          <a:lstStyle/>
          <a:p>
            <a:pPr>
              <a:defRPr/>
            </a:pPr>
            <a:r>
              <a:rPr lang="en-US" sz="3600" b="1" dirty="0">
                <a:ea typeface="+mn-ea"/>
                <a:cs typeface="Arial" charset="0"/>
              </a:rPr>
              <a:t>Number of </a:t>
            </a:r>
            <a:r>
              <a:rPr lang="en-US" sz="3600" b="1" dirty="0" smtClean="0">
                <a:ea typeface="+mn-ea"/>
                <a:cs typeface="Arial" charset="0"/>
              </a:rPr>
              <a:t>SG </a:t>
            </a:r>
            <a:r>
              <a:rPr lang="en-US" sz="3600" b="1" dirty="0">
                <a:ea typeface="+mn-ea"/>
                <a:cs typeface="Arial" charset="0"/>
              </a:rPr>
              <a:t>Tribes </a:t>
            </a:r>
            <a:r>
              <a:rPr lang="en-US" sz="3600" b="1" smtClean="0">
                <a:ea typeface="+mn-ea"/>
                <a:cs typeface="Arial" charset="0"/>
              </a:rPr>
              <a:t>(284)* </a:t>
            </a:r>
            <a:r>
              <a:rPr lang="en-US" sz="3600" b="1" dirty="0" smtClean="0">
                <a:ea typeface="+mn-ea"/>
                <a:cs typeface="Arial" charset="0"/>
              </a:rPr>
              <a:t>by </a:t>
            </a:r>
            <a:r>
              <a:rPr lang="en-US" sz="3600" b="1" dirty="0">
                <a:ea typeface="+mn-ea"/>
                <a:cs typeface="Arial" charset="0"/>
              </a:rPr>
              <a:t>Region </a:t>
            </a:r>
            <a:r>
              <a:rPr lang="en-US" sz="3600" b="1" smtClean="0">
                <a:ea typeface="+mn-ea"/>
                <a:cs typeface="Arial" charset="0"/>
              </a:rPr>
              <a:t>FY 2021</a:t>
            </a:r>
            <a:endParaRPr lang="en-US" sz="3600" b="1" dirty="0">
              <a:ea typeface="+mn-ea"/>
              <a:cs typeface="Arial" charset="0"/>
            </a:endParaRPr>
          </a:p>
        </p:txBody>
      </p:sp>
      <p:sp>
        <p:nvSpPr>
          <p:cNvPr id="11267" name="Content Placeholder 2"/>
          <p:cNvSpPr>
            <a:spLocks noGrp="1"/>
          </p:cNvSpPr>
          <p:nvPr>
            <p:ph sz="quarter" idx="1"/>
          </p:nvPr>
        </p:nvSpPr>
        <p:spPr>
          <a:xfrm>
            <a:off x="533400" y="2362200"/>
            <a:ext cx="4130675" cy="4572000"/>
          </a:xfrm>
        </p:spPr>
        <p:txBody>
          <a:bodyPr/>
          <a:lstStyle/>
          <a:p>
            <a:r>
              <a:rPr lang="en-US" altLang="en-US" dirty="0" smtClean="0"/>
              <a:t>Alaska – 186 Tribes </a:t>
            </a:r>
          </a:p>
          <a:p>
            <a:pPr lvl="1"/>
            <a:r>
              <a:rPr lang="en-US" altLang="en-US" sz="2200" dirty="0" smtClean="0"/>
              <a:t>35 Funding Agreements</a:t>
            </a:r>
          </a:p>
          <a:p>
            <a:pPr lvl="1"/>
            <a:r>
              <a:rPr lang="en-US" altLang="en-US" sz="2200" dirty="0" smtClean="0"/>
              <a:t>11 Consortium Funding Agreements</a:t>
            </a:r>
          </a:p>
          <a:p>
            <a:r>
              <a:rPr lang="en-US" altLang="en-US" dirty="0" smtClean="0"/>
              <a:t>Northwest – 26 Tribes</a:t>
            </a:r>
          </a:p>
          <a:p>
            <a:r>
              <a:rPr lang="en-US" altLang="en-US" dirty="0" smtClean="0"/>
              <a:t>Pacific – 23 Tribes</a:t>
            </a:r>
          </a:p>
          <a:p>
            <a:r>
              <a:rPr lang="en-US" altLang="en-US" dirty="0" smtClean="0"/>
              <a:t>Rocky Mountain – 1 Tribe</a:t>
            </a:r>
          </a:p>
          <a:p>
            <a:r>
              <a:rPr lang="en-US" altLang="en-US" dirty="0" smtClean="0"/>
              <a:t>Western – 7 Tribes</a:t>
            </a:r>
          </a:p>
          <a:p>
            <a:endParaRPr lang="en-US" altLang="en-US" dirty="0" smtClean="0"/>
          </a:p>
        </p:txBody>
      </p:sp>
      <p:sp>
        <p:nvSpPr>
          <p:cNvPr id="11268" name="Content Placeholder 3"/>
          <p:cNvSpPr>
            <a:spLocks noGrp="1"/>
          </p:cNvSpPr>
          <p:nvPr>
            <p:ph sz="quarter" idx="2"/>
          </p:nvPr>
        </p:nvSpPr>
        <p:spPr>
          <a:xfrm>
            <a:off x="4572000" y="2362200"/>
            <a:ext cx="4267200" cy="4572000"/>
          </a:xfrm>
        </p:spPr>
        <p:txBody>
          <a:bodyPr/>
          <a:lstStyle/>
          <a:p>
            <a:r>
              <a:rPr lang="en-US" altLang="en-US" dirty="0" smtClean="0"/>
              <a:t>Eastern – 2 Tribes</a:t>
            </a:r>
          </a:p>
          <a:p>
            <a:r>
              <a:rPr lang="en-US" altLang="en-US" dirty="0" smtClean="0"/>
              <a:t>Eastern Oklahoma – 12 Tribes</a:t>
            </a:r>
          </a:p>
          <a:p>
            <a:r>
              <a:rPr lang="en-US" altLang="en-US" dirty="0" smtClean="0"/>
              <a:t>Midwest – 13 Tribes</a:t>
            </a:r>
          </a:p>
          <a:p>
            <a:r>
              <a:rPr lang="en-US" altLang="en-US" dirty="0" smtClean="0"/>
              <a:t>Southern Plains – 8 Tribes</a:t>
            </a:r>
          </a:p>
          <a:p>
            <a:r>
              <a:rPr lang="en-US" altLang="en-US" dirty="0" smtClean="0"/>
              <a:t>Southwest – 6 Tribes</a:t>
            </a:r>
          </a:p>
          <a:p>
            <a:endParaRPr lang="en-US" altLang="en-US" dirty="0" smtClean="0"/>
          </a:p>
          <a:p>
            <a:endParaRPr lang="en-US" altLang="en-US" dirty="0" smtClean="0"/>
          </a:p>
          <a:p>
            <a:r>
              <a:rPr lang="en-US" altLang="en-US" sz="2000" dirty="0" smtClean="0"/>
              <a:t>*Divorce adjustments</a:t>
            </a:r>
          </a:p>
        </p:txBody>
      </p:sp>
      <p:pic>
        <p:nvPicPr>
          <p:cNvPr id="11269"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9" name="Content Placeholder 10"/>
          <p:cNvSpPr>
            <a:spLocks noGrp="1"/>
          </p:cNvSpPr>
          <p:nvPr>
            <p:ph idx="1"/>
          </p:nvPr>
        </p:nvSpPr>
        <p:spPr>
          <a:xfrm>
            <a:off x="457200" y="1024079"/>
            <a:ext cx="8229600" cy="5668963"/>
          </a:xfrm>
        </p:spPr>
        <p:txBody>
          <a:bodyPr/>
          <a:lstStyle/>
          <a:p>
            <a:pPr marL="0" indent="0" algn="ctr">
              <a:lnSpc>
                <a:spcPct val="150000"/>
              </a:lnSpc>
              <a:buFont typeface="Arial" panose="020B0604020202020204" pitchFamily="34" charset="0"/>
              <a:buNone/>
              <a:defRPr/>
            </a:pPr>
            <a:r>
              <a:rPr lang="en-US" altLang="en-US" sz="3600" b="1" dirty="0" smtClean="0"/>
              <a:t>Fiscal Year 2021 OSG has:</a:t>
            </a:r>
          </a:p>
          <a:p>
            <a:pPr>
              <a:defRPr/>
            </a:pPr>
            <a:r>
              <a:rPr lang="en-US" altLang="en-US" dirty="0" smtClean="0"/>
              <a:t>133 Funding Agreements </a:t>
            </a:r>
          </a:p>
          <a:p>
            <a:pPr>
              <a:defRPr/>
            </a:pPr>
            <a:r>
              <a:rPr lang="en-US" altLang="en-US" dirty="0" smtClean="0"/>
              <a:t>11 Consortia</a:t>
            </a:r>
          </a:p>
          <a:p>
            <a:pPr lvl="1">
              <a:defRPr/>
            </a:pPr>
            <a:r>
              <a:rPr lang="en-US" altLang="en-US" dirty="0" smtClean="0"/>
              <a:t>162 Tribes in Consortia </a:t>
            </a:r>
          </a:p>
          <a:p>
            <a:pPr>
              <a:defRPr/>
            </a:pPr>
            <a:r>
              <a:rPr lang="en-US" altLang="en-US" dirty="0" smtClean="0"/>
              <a:t>New Tribes for Fiscal Year 2021: </a:t>
            </a:r>
          </a:p>
          <a:p>
            <a:pPr lvl="1">
              <a:defRPr/>
            </a:pPr>
            <a:r>
              <a:rPr lang="en-US" altLang="en-US" dirty="0"/>
              <a:t>Nottawaseppi Huron Band of the Potawatomi (Midwest) </a:t>
            </a:r>
            <a:endParaRPr lang="en-US" altLang="en-US" dirty="0" smtClean="0"/>
          </a:p>
          <a:p>
            <a:pPr lvl="1">
              <a:defRPr/>
            </a:pPr>
            <a:r>
              <a:rPr lang="en-US" altLang="en-US" dirty="0" smtClean="0"/>
              <a:t>Previously in </a:t>
            </a:r>
            <a:r>
              <a:rPr lang="en-US" altLang="en-US" dirty="0" err="1" smtClean="0"/>
              <a:t>Kawerak</a:t>
            </a:r>
            <a:r>
              <a:rPr lang="en-US" altLang="en-US" dirty="0" smtClean="0"/>
              <a:t>, Inc.:</a:t>
            </a:r>
            <a:endParaRPr lang="en-US" altLang="en-US" dirty="0"/>
          </a:p>
          <a:p>
            <a:pPr lvl="2">
              <a:defRPr/>
            </a:pPr>
            <a:r>
              <a:rPr lang="en-US" altLang="en-US" dirty="0" smtClean="0"/>
              <a:t>Gulkana Village Council (Alaska)</a:t>
            </a:r>
          </a:p>
          <a:p>
            <a:pPr lvl="2">
              <a:defRPr/>
            </a:pPr>
            <a:r>
              <a:rPr lang="en-US" altLang="en-US" dirty="0" smtClean="0"/>
              <a:t>Native Village of Unalakleet (Alaska) </a:t>
            </a:r>
          </a:p>
          <a:p>
            <a:pPr algn="ctr">
              <a:lnSpc>
                <a:spcPct val="150000"/>
              </a:lnSpc>
              <a:defRPr/>
            </a:pPr>
            <a:endParaRPr lang="en-US" altLang="en-US" dirty="0" smtClean="0"/>
          </a:p>
        </p:txBody>
      </p:sp>
      <p:sp>
        <p:nvSpPr>
          <p:cNvPr id="13315" name="Slide Number Placeholder 4"/>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451A39F1-FA9A-4F38-9AEE-966B4201AFAE}" type="slidenum">
              <a:rPr lang="en-US" altLang="en-US" sz="1200" smtClean="0">
                <a:solidFill>
                  <a:srgbClr val="898989"/>
                </a:solidFill>
              </a:rPr>
              <a:pPr>
                <a:spcBef>
                  <a:spcPct val="0"/>
                </a:spcBef>
                <a:buFontTx/>
                <a:buNone/>
              </a:pPr>
              <a:t>6</a:t>
            </a:fld>
            <a:endParaRPr lang="en-US" altLang="en-US" sz="1200" smtClean="0">
              <a:solidFill>
                <a:srgbClr val="898989"/>
              </a:solidFill>
            </a:endParaRPr>
          </a:p>
        </p:txBody>
      </p:sp>
      <p:pic>
        <p:nvPicPr>
          <p:cNvPr id="4"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1"/>
            <a:ext cx="4191001" cy="969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11" name="Rectangle 2"/>
          <p:cNvSpPr>
            <a:spLocks noChangeArrowheads="1"/>
          </p:cNvSpPr>
          <p:nvPr/>
        </p:nvSpPr>
        <p:spPr bwMode="auto">
          <a:xfrm>
            <a:off x="533400" y="1664494"/>
            <a:ext cx="7848600"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4000" b="1" dirty="0"/>
              <a:t>Office of Self Governance – Finance</a:t>
            </a:r>
          </a:p>
        </p:txBody>
      </p:sp>
      <p:sp>
        <p:nvSpPr>
          <p:cNvPr id="17412"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557213" indent="-214313">
              <a:spcBef>
                <a:spcPct val="20000"/>
              </a:spcBef>
              <a:buFont typeface="Arial" panose="020B0604020202020204" pitchFamily="34" charset="0"/>
              <a:buChar char="–"/>
              <a:defRPr sz="2100">
                <a:solidFill>
                  <a:schemeClr val="tx1"/>
                </a:solidFill>
                <a:latin typeface="Calibri" panose="020F0502020204030204" pitchFamily="34" charset="0"/>
              </a:defRPr>
            </a:lvl2pPr>
            <a:lvl3pPr marL="857250" indent="-171450">
              <a:spcBef>
                <a:spcPct val="20000"/>
              </a:spcBef>
              <a:buFont typeface="Arial" panose="020B0604020202020204" pitchFamily="34" charset="0"/>
              <a:buChar char="•"/>
              <a:defRPr sz="1800">
                <a:solidFill>
                  <a:schemeClr val="tx1"/>
                </a:solidFill>
                <a:latin typeface="Calibri" panose="020F0502020204030204" pitchFamily="34" charset="0"/>
              </a:defRPr>
            </a:lvl3pPr>
            <a:lvl4pPr marL="1200150" indent="-171450">
              <a:spcBef>
                <a:spcPct val="20000"/>
              </a:spcBef>
              <a:buFont typeface="Arial" panose="020B0604020202020204" pitchFamily="34" charset="0"/>
              <a:buChar char="–"/>
              <a:defRPr sz="1500">
                <a:solidFill>
                  <a:schemeClr val="tx1"/>
                </a:solidFill>
                <a:latin typeface="Calibri" panose="020F0502020204030204" pitchFamily="34" charset="0"/>
              </a:defRPr>
            </a:lvl4pPr>
            <a:lvl5pPr marL="1543050" indent="-171450">
              <a:spcBef>
                <a:spcPct val="20000"/>
              </a:spcBef>
              <a:buFont typeface="Arial" panose="020B0604020202020204" pitchFamily="34" charset="0"/>
              <a:buChar char="»"/>
              <a:defRPr sz="1500">
                <a:solidFill>
                  <a:schemeClr val="tx1"/>
                </a:solidFill>
                <a:latin typeface="Calibri" panose="020F0502020204030204" pitchFamily="34" charset="0"/>
              </a:defRPr>
            </a:lvl5pPr>
            <a:lvl6pPr marL="18859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22288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5717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9146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C6DA23DF-0AA3-4B8E-9436-7EFB49CC0633}" type="slidenum">
              <a:rPr lang="en-US" altLang="en-US" sz="900"/>
              <a:pPr>
                <a:spcBef>
                  <a:spcPct val="0"/>
                </a:spcBef>
                <a:buFontTx/>
                <a:buNone/>
              </a:pPr>
              <a:t>7</a:t>
            </a:fld>
            <a:endParaRPr lang="en-US" altLang="en-US" sz="900"/>
          </a:p>
        </p:txBody>
      </p:sp>
      <p:sp>
        <p:nvSpPr>
          <p:cNvPr id="6" name="Rectangle 7"/>
          <p:cNvSpPr>
            <a:spLocks noChangeArrowheads="1"/>
          </p:cNvSpPr>
          <p:nvPr/>
        </p:nvSpPr>
        <p:spPr bwMode="auto">
          <a:xfrm>
            <a:off x="838200" y="2577674"/>
            <a:ext cx="7391400" cy="28623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p>
            <a:pPr marL="257175" indent="-257175" algn="ctr">
              <a:lnSpc>
                <a:spcPct val="150000"/>
              </a:lnSpc>
              <a:buFont typeface="Arial" panose="020B0604020202020204" pitchFamily="34" charset="0"/>
              <a:buChar char="•"/>
              <a:defRPr/>
            </a:pPr>
            <a:r>
              <a:rPr lang="en-US" altLang="en-US" sz="3200" dirty="0">
                <a:ea typeface="Calibri" pitchFamily="34" charset="0"/>
              </a:rPr>
              <a:t>OSG received and obligated approximately </a:t>
            </a:r>
            <a:r>
              <a:rPr lang="en-US" altLang="en-US" sz="3200" dirty="0">
                <a:ea typeface="Calibri" pitchFamily="34" charset="0"/>
              </a:rPr>
              <a:t>$</a:t>
            </a:r>
            <a:r>
              <a:rPr lang="en-US" sz="3200" dirty="0"/>
              <a:t>581,102,215 </a:t>
            </a:r>
            <a:r>
              <a:rPr lang="en-US" altLang="en-US" sz="3200" dirty="0">
                <a:ea typeface="Calibri" pitchFamily="34" charset="0"/>
              </a:rPr>
              <a:t>in FY </a:t>
            </a:r>
            <a:r>
              <a:rPr lang="en-US" altLang="en-US" sz="3200" dirty="0">
                <a:ea typeface="Calibri" pitchFamily="34" charset="0"/>
              </a:rPr>
              <a:t>2019 </a:t>
            </a:r>
            <a:r>
              <a:rPr lang="en-US" altLang="en-US" sz="3200" dirty="0">
                <a:ea typeface="Calibri" pitchFamily="34" charset="0"/>
              </a:rPr>
              <a:t>funding to Self Governance Tribes</a:t>
            </a:r>
          </a:p>
          <a:p>
            <a:pPr marL="257175" indent="-257175">
              <a:buFont typeface="Arial" panose="020B0604020202020204" pitchFamily="34" charset="0"/>
              <a:buChar char="•"/>
              <a:defRPr/>
            </a:pPr>
            <a:endParaRPr lang="en-US" altLang="en-US" b="1" dirty="0">
              <a:ea typeface="Calibri" pitchFamily="34" charset="0"/>
            </a:endParaRPr>
          </a:p>
          <a:p>
            <a:pPr>
              <a:defRPr/>
            </a:pPr>
            <a:endParaRPr lang="en-US" altLang="en-US" dirty="0"/>
          </a:p>
        </p:txBody>
      </p:sp>
    </p:spTree>
    <p:extLst>
      <p:ext uri="{BB962C8B-B14F-4D97-AF65-F5344CB8AC3E}">
        <p14:creationId xmlns:p14="http://schemas.microsoft.com/office/powerpoint/2010/main" val="1069154753"/>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068866" cy="9416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59" name="Rectangle 2"/>
          <p:cNvSpPr>
            <a:spLocks noChangeArrowheads="1"/>
          </p:cNvSpPr>
          <p:nvPr/>
        </p:nvSpPr>
        <p:spPr bwMode="auto">
          <a:xfrm>
            <a:off x="609600" y="1664494"/>
            <a:ext cx="8077200"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4000" b="1" dirty="0"/>
              <a:t>Office of Self Governance – Finance</a:t>
            </a:r>
          </a:p>
        </p:txBody>
      </p:sp>
      <p:sp>
        <p:nvSpPr>
          <p:cNvPr id="1946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557213" indent="-214313">
              <a:spcBef>
                <a:spcPct val="20000"/>
              </a:spcBef>
              <a:buFont typeface="Arial" panose="020B0604020202020204" pitchFamily="34" charset="0"/>
              <a:buChar char="–"/>
              <a:defRPr sz="2100">
                <a:solidFill>
                  <a:schemeClr val="tx1"/>
                </a:solidFill>
                <a:latin typeface="Calibri" panose="020F0502020204030204" pitchFamily="34" charset="0"/>
              </a:defRPr>
            </a:lvl2pPr>
            <a:lvl3pPr marL="857250" indent="-171450">
              <a:spcBef>
                <a:spcPct val="20000"/>
              </a:spcBef>
              <a:buFont typeface="Arial" panose="020B0604020202020204" pitchFamily="34" charset="0"/>
              <a:buChar char="•"/>
              <a:defRPr sz="1800">
                <a:solidFill>
                  <a:schemeClr val="tx1"/>
                </a:solidFill>
                <a:latin typeface="Calibri" panose="020F0502020204030204" pitchFamily="34" charset="0"/>
              </a:defRPr>
            </a:lvl3pPr>
            <a:lvl4pPr marL="1200150" indent="-171450">
              <a:spcBef>
                <a:spcPct val="20000"/>
              </a:spcBef>
              <a:buFont typeface="Arial" panose="020B0604020202020204" pitchFamily="34" charset="0"/>
              <a:buChar char="–"/>
              <a:defRPr sz="1500">
                <a:solidFill>
                  <a:schemeClr val="tx1"/>
                </a:solidFill>
                <a:latin typeface="Calibri" panose="020F0502020204030204" pitchFamily="34" charset="0"/>
              </a:defRPr>
            </a:lvl4pPr>
            <a:lvl5pPr marL="1543050" indent="-171450">
              <a:spcBef>
                <a:spcPct val="20000"/>
              </a:spcBef>
              <a:buFont typeface="Arial" panose="020B0604020202020204" pitchFamily="34" charset="0"/>
              <a:buChar char="»"/>
              <a:defRPr sz="1500">
                <a:solidFill>
                  <a:schemeClr val="tx1"/>
                </a:solidFill>
                <a:latin typeface="Calibri" panose="020F0502020204030204" pitchFamily="34" charset="0"/>
              </a:defRPr>
            </a:lvl5pPr>
            <a:lvl6pPr marL="18859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22288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5717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9146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BDC3FCA5-D5F1-4446-9400-1E0B0B85D580}" type="slidenum">
              <a:rPr lang="en-US" altLang="en-US" sz="900"/>
              <a:pPr>
                <a:spcBef>
                  <a:spcPct val="0"/>
                </a:spcBef>
                <a:buFontTx/>
                <a:buNone/>
              </a:pPr>
              <a:t>8</a:t>
            </a:fld>
            <a:endParaRPr lang="en-US" altLang="en-US" sz="900"/>
          </a:p>
        </p:txBody>
      </p:sp>
      <p:sp>
        <p:nvSpPr>
          <p:cNvPr id="6" name="Rectangle 7"/>
          <p:cNvSpPr>
            <a:spLocks noChangeArrowheads="1"/>
          </p:cNvSpPr>
          <p:nvPr/>
        </p:nvSpPr>
        <p:spPr bwMode="auto">
          <a:xfrm>
            <a:off x="914400" y="2577674"/>
            <a:ext cx="7239000" cy="28623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nchor="ctr">
            <a:spAutoFit/>
          </a:bodyPr>
          <a:lstStyle/>
          <a:p>
            <a:pPr marL="257175" indent="-257175" algn="ctr">
              <a:lnSpc>
                <a:spcPct val="150000"/>
              </a:lnSpc>
              <a:buFont typeface="Arial" panose="020B0604020202020204" pitchFamily="34" charset="0"/>
              <a:buChar char="•"/>
              <a:defRPr/>
            </a:pPr>
            <a:r>
              <a:rPr lang="en-US" altLang="en-US" sz="3200" dirty="0">
                <a:ea typeface="Calibri" pitchFamily="34" charset="0"/>
              </a:rPr>
              <a:t>To date, OSG has received and obligated approximately </a:t>
            </a:r>
            <a:r>
              <a:rPr lang="en-US" altLang="en-US" sz="3200" dirty="0">
                <a:ea typeface="Calibri" pitchFamily="34" charset="0"/>
              </a:rPr>
              <a:t>$</a:t>
            </a:r>
            <a:r>
              <a:rPr lang="en-US" sz="3200" dirty="0">
                <a:ea typeface="Calibri" pitchFamily="34" charset="0"/>
              </a:rPr>
              <a:t>782,118,944</a:t>
            </a:r>
            <a:r>
              <a:rPr lang="en-US" sz="3200" dirty="0"/>
              <a:t> </a:t>
            </a:r>
            <a:r>
              <a:rPr lang="en-US" altLang="en-US" sz="3200" dirty="0">
                <a:ea typeface="Calibri" pitchFamily="34" charset="0"/>
              </a:rPr>
              <a:t>in FY 2020 funding to Self Governance Tribes</a:t>
            </a:r>
          </a:p>
          <a:p>
            <a:pPr marL="257175" indent="-257175">
              <a:buFont typeface="Arial" panose="020B0604020202020204" pitchFamily="34" charset="0"/>
              <a:buChar char="•"/>
              <a:defRPr/>
            </a:pPr>
            <a:endParaRPr lang="en-US" altLang="en-US" b="1" dirty="0">
              <a:ea typeface="Calibri" pitchFamily="34" charset="0"/>
            </a:endParaRPr>
          </a:p>
          <a:p>
            <a:pPr>
              <a:defRPr/>
            </a:pPr>
            <a:endParaRPr lang="en-US" altLang="en-US" dirty="0"/>
          </a:p>
        </p:txBody>
      </p:sp>
    </p:spTree>
    <p:extLst>
      <p:ext uri="{BB962C8B-B14F-4D97-AF65-F5344CB8AC3E}">
        <p14:creationId xmlns:p14="http://schemas.microsoft.com/office/powerpoint/2010/main" val="401142216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3931444" cy="909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07" name="Rectangle 2"/>
          <p:cNvSpPr>
            <a:spLocks noChangeArrowheads="1"/>
          </p:cNvSpPr>
          <p:nvPr/>
        </p:nvSpPr>
        <p:spPr bwMode="auto">
          <a:xfrm>
            <a:off x="2093118" y="977431"/>
            <a:ext cx="5014913"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buFont typeface="Arial" panose="020B0604020202020204" pitchFamily="34" charset="0"/>
              <a:buNone/>
            </a:pPr>
            <a:r>
              <a:rPr lang="en-US" altLang="en-US" sz="3600" b="1" dirty="0"/>
              <a:t>OSG Finance - FY 2020</a:t>
            </a:r>
          </a:p>
        </p:txBody>
      </p:sp>
      <p:sp>
        <p:nvSpPr>
          <p:cNvPr id="21508"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DF64415E-182A-4D34-A6D7-C5D6E8B83D13}" type="slidenum">
              <a:rPr lang="en-US" altLang="en-US" sz="900"/>
              <a:pPr>
                <a:spcBef>
                  <a:spcPct val="0"/>
                </a:spcBef>
                <a:buFontTx/>
                <a:buNone/>
              </a:pPr>
              <a:t>9</a:t>
            </a:fld>
            <a:endParaRPr lang="en-US" altLang="en-US" sz="900"/>
          </a:p>
        </p:txBody>
      </p:sp>
      <p:sp>
        <p:nvSpPr>
          <p:cNvPr id="9221" name="Rectangle 91"/>
          <p:cNvSpPr>
            <a:spLocks noChangeArrowheads="1"/>
          </p:cNvSpPr>
          <p:nvPr/>
        </p:nvSpPr>
        <p:spPr bwMode="auto">
          <a:xfrm>
            <a:off x="3931444" y="2315213"/>
            <a:ext cx="184731" cy="170175"/>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defRPr/>
            </a:pPr>
            <a:r>
              <a:rPr lang="en-US" altLang="en-US" sz="506" dirty="0">
                <a:solidFill>
                  <a:srgbClr val="222222"/>
                </a:solidFill>
                <a:latin typeface="Verdana" panose="020B0604030504040204" pitchFamily="34" charset="0"/>
              </a:rPr>
              <a:t>​</a:t>
            </a:r>
            <a:endParaRPr lang="en-US" altLang="en-US" sz="1013" dirty="0"/>
          </a:p>
        </p:txBody>
      </p:sp>
      <p:graphicFrame>
        <p:nvGraphicFramePr>
          <p:cNvPr id="8" name="Table 7"/>
          <p:cNvGraphicFramePr>
            <a:graphicFrameLocks noGrp="1"/>
          </p:cNvGraphicFramePr>
          <p:nvPr>
            <p:extLst>
              <p:ext uri="{D42A27DB-BD31-4B8C-83A1-F6EECF244321}">
                <p14:modId xmlns:p14="http://schemas.microsoft.com/office/powerpoint/2010/main" val="1313618510"/>
              </p:ext>
            </p:extLst>
          </p:nvPr>
        </p:nvGraphicFramePr>
        <p:xfrm>
          <a:off x="752473" y="1623440"/>
          <a:ext cx="7696201" cy="4664170"/>
        </p:xfrm>
        <a:graphic>
          <a:graphicData uri="http://schemas.openxmlformats.org/drawingml/2006/table">
            <a:tbl>
              <a:tblPr firstRow="1" bandRow="1">
                <a:tableStyleId>{5C22544A-7EE6-4342-B048-85BDC9FD1C3A}</a:tableStyleId>
              </a:tblPr>
              <a:tblGrid>
                <a:gridCol w="2682009">
                  <a:extLst>
                    <a:ext uri="{9D8B030D-6E8A-4147-A177-3AD203B41FA5}">
                      <a16:colId xmlns:a16="http://schemas.microsoft.com/office/drawing/2014/main" val="20000"/>
                    </a:ext>
                  </a:extLst>
                </a:gridCol>
                <a:gridCol w="2507096">
                  <a:extLst>
                    <a:ext uri="{9D8B030D-6E8A-4147-A177-3AD203B41FA5}">
                      <a16:colId xmlns:a16="http://schemas.microsoft.com/office/drawing/2014/main" val="20001"/>
                    </a:ext>
                  </a:extLst>
                </a:gridCol>
                <a:gridCol w="2507096">
                  <a:extLst>
                    <a:ext uri="{9D8B030D-6E8A-4147-A177-3AD203B41FA5}">
                      <a16:colId xmlns:a16="http://schemas.microsoft.com/office/drawing/2014/main" val="20002"/>
                    </a:ext>
                  </a:extLst>
                </a:gridCol>
              </a:tblGrid>
              <a:tr h="593863">
                <a:tc>
                  <a:txBody>
                    <a:bodyPr/>
                    <a:lstStyle/>
                    <a:p>
                      <a:r>
                        <a:rPr lang="en-US" sz="1800" dirty="0" smtClean="0"/>
                        <a:t>Program</a:t>
                      </a:r>
                      <a:endParaRPr lang="en-US" sz="1800" dirty="0"/>
                    </a:p>
                  </a:txBody>
                  <a:tcPr marL="51435" marR="51435" marT="25708" marB="25708"/>
                </a:tc>
                <a:tc>
                  <a:txBody>
                    <a:bodyPr/>
                    <a:lstStyle/>
                    <a:p>
                      <a:r>
                        <a:rPr lang="en-US" sz="1800" dirty="0" smtClean="0"/>
                        <a:t>Description</a:t>
                      </a:r>
                      <a:endParaRPr lang="en-US" sz="1800" dirty="0"/>
                    </a:p>
                  </a:txBody>
                  <a:tcPr marL="51435" marR="51435" marT="25708" marB="25708"/>
                </a:tc>
                <a:tc>
                  <a:txBody>
                    <a:bodyPr/>
                    <a:lstStyle/>
                    <a:p>
                      <a:r>
                        <a:rPr lang="en-US" sz="1800" dirty="0" smtClean="0"/>
                        <a:t>Amount</a:t>
                      </a:r>
                      <a:endParaRPr lang="en-US" sz="1800" dirty="0"/>
                    </a:p>
                  </a:txBody>
                  <a:tcPr marL="51435" marR="51435" marT="25708" marB="25708"/>
                </a:tc>
                <a:extLst>
                  <a:ext uri="{0D108BD9-81ED-4DB2-BD59-A6C34878D82A}">
                    <a16:rowId xmlns:a16="http://schemas.microsoft.com/office/drawing/2014/main" val="10000"/>
                  </a:ext>
                </a:extLst>
              </a:tr>
              <a:tr h="745409">
                <a:tc>
                  <a:txBody>
                    <a:bodyPr/>
                    <a:lstStyle/>
                    <a:p>
                      <a:r>
                        <a:rPr lang="en-US" sz="1800" dirty="0" smtClean="0"/>
                        <a:t>Child Care Development Fund</a:t>
                      </a:r>
                      <a:endParaRPr lang="en-US" sz="1800" dirty="0"/>
                    </a:p>
                  </a:txBody>
                  <a:tcPr marL="51435" marR="51435" marT="25708" marB="25708"/>
                </a:tc>
                <a:tc>
                  <a:txBody>
                    <a:bodyPr/>
                    <a:lstStyle/>
                    <a:p>
                      <a:r>
                        <a:rPr lang="en-US" sz="1800" dirty="0" smtClean="0"/>
                        <a:t>Discretionary</a:t>
                      </a:r>
                      <a:endParaRPr lang="en-US" sz="1800" dirty="0"/>
                    </a:p>
                  </a:txBody>
                  <a:tcPr marL="51435" marR="51435" marT="25708" marB="25708"/>
                </a:tc>
                <a:tc>
                  <a:txBody>
                    <a:bodyPr/>
                    <a:lstStyle/>
                    <a:p>
                      <a:r>
                        <a:rPr lang="en-US" sz="1800" dirty="0" smtClean="0"/>
                        <a:t>  89,779,372</a:t>
                      </a:r>
                    </a:p>
                  </a:txBody>
                  <a:tcPr marL="51435" marR="51435" marT="25708" marB="25708"/>
                </a:tc>
                <a:extLst>
                  <a:ext uri="{0D108BD9-81ED-4DB2-BD59-A6C34878D82A}">
                    <a16:rowId xmlns:a16="http://schemas.microsoft.com/office/drawing/2014/main" val="10001"/>
                  </a:ext>
                </a:extLst>
              </a:tr>
              <a:tr h="787808">
                <a:tc>
                  <a:txBody>
                    <a:bodyPr/>
                    <a:lstStyle/>
                    <a:p>
                      <a:r>
                        <a:rPr lang="en-US" sz="1800" dirty="0" smtClean="0"/>
                        <a:t>Community Services</a:t>
                      </a:r>
                      <a:r>
                        <a:rPr lang="en-US" sz="1800" baseline="0" dirty="0" smtClean="0"/>
                        <a:t> Block Grant</a:t>
                      </a:r>
                      <a:endParaRPr lang="en-US" sz="1800" dirty="0"/>
                    </a:p>
                  </a:txBody>
                  <a:tcPr marL="51435" marR="51435" marT="25708" marB="25708"/>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smtClean="0"/>
                        <a:t>Community Services</a:t>
                      </a:r>
                      <a:r>
                        <a:rPr lang="en-US" sz="1800" baseline="0" dirty="0" smtClean="0"/>
                        <a:t> Block Grant</a:t>
                      </a:r>
                      <a:endParaRPr lang="en-US" sz="1800" dirty="0" smtClean="0"/>
                    </a:p>
                  </a:txBody>
                  <a:tcPr marL="51435" marR="51435" marT="25708" marB="25708"/>
                </a:tc>
                <a:tc>
                  <a:txBody>
                    <a:bodyPr/>
                    <a:lstStyle/>
                    <a:p>
                      <a:r>
                        <a:rPr lang="en-US" sz="1800" dirty="0" smtClean="0"/>
                        <a:t>       493,608</a:t>
                      </a:r>
                      <a:endParaRPr lang="en-US" sz="1800" dirty="0"/>
                    </a:p>
                  </a:txBody>
                  <a:tcPr marL="51435" marR="51435" marT="25708" marB="25708"/>
                </a:tc>
                <a:extLst>
                  <a:ext uri="{0D108BD9-81ED-4DB2-BD59-A6C34878D82A}">
                    <a16:rowId xmlns:a16="http://schemas.microsoft.com/office/drawing/2014/main" val="10002"/>
                  </a:ext>
                </a:extLst>
              </a:tr>
              <a:tr h="724959">
                <a:tc>
                  <a:txBody>
                    <a:bodyPr/>
                    <a:lstStyle/>
                    <a:p>
                      <a:r>
                        <a:rPr lang="en-US" sz="1800" dirty="0" smtClean="0"/>
                        <a:t>Child Care Development Fund</a:t>
                      </a:r>
                      <a:endParaRPr lang="en-US" sz="1800" dirty="0"/>
                    </a:p>
                  </a:txBody>
                  <a:tcPr marL="51435" marR="51435" marT="25708" marB="25708"/>
                </a:tc>
                <a:tc>
                  <a:txBody>
                    <a:bodyPr/>
                    <a:lstStyle/>
                    <a:p>
                      <a:r>
                        <a:rPr lang="en-US" sz="1800" dirty="0" smtClean="0"/>
                        <a:t>Mandatory</a:t>
                      </a:r>
                      <a:endParaRPr lang="en-US" sz="1800" dirty="0"/>
                    </a:p>
                  </a:txBody>
                  <a:tcPr marL="51435" marR="51435" marT="25708" marB="25708"/>
                </a:tc>
                <a:tc>
                  <a:txBody>
                    <a:bodyPr/>
                    <a:lstStyle/>
                    <a:p>
                      <a:r>
                        <a:rPr lang="en-US" sz="1800" dirty="0" smtClean="0"/>
                        <a:t>  </a:t>
                      </a:r>
                      <a:r>
                        <a:rPr lang="en-US" sz="1800" baseline="0" dirty="0" smtClean="0"/>
                        <a:t> 15,612,192</a:t>
                      </a:r>
                      <a:endParaRPr lang="en-US" sz="1800" dirty="0"/>
                    </a:p>
                  </a:txBody>
                  <a:tcPr marL="51435" marR="51435" marT="25708" marB="25708"/>
                </a:tc>
                <a:extLst>
                  <a:ext uri="{0D108BD9-81ED-4DB2-BD59-A6C34878D82A}">
                    <a16:rowId xmlns:a16="http://schemas.microsoft.com/office/drawing/2014/main" val="10003"/>
                  </a:ext>
                </a:extLst>
              </a:tr>
              <a:tr h="1087172">
                <a:tc>
                  <a:txBody>
                    <a:bodyPr/>
                    <a:lstStyle/>
                    <a:p>
                      <a:r>
                        <a:rPr lang="en-US" sz="1800" dirty="0" smtClean="0"/>
                        <a:t>Temporary Assistance</a:t>
                      </a:r>
                      <a:r>
                        <a:rPr lang="en-US" sz="1800" baseline="0" dirty="0" smtClean="0"/>
                        <a:t> for Needy Families/Native Employment Works</a:t>
                      </a:r>
                      <a:endParaRPr lang="en-US" sz="1800" dirty="0"/>
                    </a:p>
                  </a:txBody>
                  <a:tcPr marL="51435" marR="51435" marT="25708" marB="25708"/>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smtClean="0"/>
                        <a:t>Temporary Assistance</a:t>
                      </a:r>
                      <a:r>
                        <a:rPr lang="en-US" sz="1800" baseline="0" dirty="0" smtClean="0"/>
                        <a:t> for Needy Families/Native Employment Works</a:t>
                      </a:r>
                      <a:endParaRPr lang="en-US" sz="1800" dirty="0" smtClean="0"/>
                    </a:p>
                  </a:txBody>
                  <a:tcPr marL="51435" marR="51435" marT="25708" marB="25708"/>
                </a:tc>
                <a:tc>
                  <a:txBody>
                    <a:bodyPr/>
                    <a:lstStyle/>
                    <a:p>
                      <a:r>
                        <a:rPr lang="en-US" sz="1800" dirty="0" smtClean="0"/>
                        <a:t>   19,097,539</a:t>
                      </a:r>
                      <a:endParaRPr lang="en-US" sz="1800" dirty="0"/>
                    </a:p>
                  </a:txBody>
                  <a:tcPr marL="51435" marR="51435" marT="25708" marB="25708"/>
                </a:tc>
                <a:extLst>
                  <a:ext uri="{0D108BD9-81ED-4DB2-BD59-A6C34878D82A}">
                    <a16:rowId xmlns:a16="http://schemas.microsoft.com/office/drawing/2014/main" val="10004"/>
                  </a:ext>
                </a:extLst>
              </a:tr>
              <a:tr h="724959">
                <a:tc>
                  <a:txBody>
                    <a:bodyPr/>
                    <a:lstStyle/>
                    <a:p>
                      <a:r>
                        <a:rPr lang="en-US" sz="1800" dirty="0" smtClean="0"/>
                        <a:t>Operation of Indian Programs</a:t>
                      </a:r>
                      <a:endParaRPr lang="en-US" sz="1800" dirty="0"/>
                    </a:p>
                  </a:txBody>
                  <a:tcPr marL="51435" marR="51435" marT="25708" marB="25708"/>
                </a:tc>
                <a:tc>
                  <a:txBody>
                    <a:bodyPr/>
                    <a:lstStyle/>
                    <a:p>
                      <a:r>
                        <a:rPr lang="en-US" sz="1800" dirty="0" smtClean="0"/>
                        <a:t>2-year</a:t>
                      </a:r>
                      <a:endParaRPr lang="en-US" sz="1800" dirty="0"/>
                    </a:p>
                  </a:txBody>
                  <a:tcPr marL="51435" marR="51435" marT="25708" marB="25708"/>
                </a:tc>
                <a:tc>
                  <a:txBody>
                    <a:bodyPr/>
                    <a:lstStyle/>
                    <a:p>
                      <a:r>
                        <a:rPr lang="en-US" sz="1800" baseline="0" dirty="0" smtClean="0"/>
                        <a:t>  295,056,053</a:t>
                      </a:r>
                    </a:p>
                    <a:p>
                      <a:endParaRPr lang="en-US" sz="1800" dirty="0"/>
                    </a:p>
                  </a:txBody>
                  <a:tcPr marL="51435" marR="51435" marT="25708" marB="25708"/>
                </a:tc>
                <a:extLst>
                  <a:ext uri="{0D108BD9-81ED-4DB2-BD59-A6C34878D82A}">
                    <a16:rowId xmlns:a16="http://schemas.microsoft.com/office/drawing/2014/main" val="10005"/>
                  </a:ext>
                </a:extLst>
              </a:tr>
            </a:tbl>
          </a:graphicData>
        </a:graphic>
      </p:graphicFrame>
    </p:spTree>
    <p:extLst>
      <p:ext uri="{BB962C8B-B14F-4D97-AF65-F5344CB8AC3E}">
        <p14:creationId xmlns:p14="http://schemas.microsoft.com/office/powerpoint/2010/main" val="2334645440"/>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9099"/>
            <a:ext cx="4126300" cy="9554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3555" name="Rectangle 2"/>
          <p:cNvSpPr>
            <a:spLocks noChangeArrowheads="1"/>
          </p:cNvSpPr>
          <p:nvPr/>
        </p:nvSpPr>
        <p:spPr bwMode="auto">
          <a:xfrm>
            <a:off x="2035968" y="982755"/>
            <a:ext cx="5014913"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buFont typeface="Arial" panose="020B0604020202020204" pitchFamily="34" charset="0"/>
              <a:buNone/>
            </a:pPr>
            <a:r>
              <a:rPr lang="en-US" altLang="en-US" sz="3600" b="1" dirty="0"/>
              <a:t>OSG Finance - FY 2020</a:t>
            </a:r>
          </a:p>
        </p:txBody>
      </p:sp>
      <p:sp>
        <p:nvSpPr>
          <p:cNvPr id="23556"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674E2079-DF1B-410F-8146-66723FD195C2}" type="slidenum">
              <a:rPr lang="en-US" altLang="en-US" sz="900"/>
              <a:pPr>
                <a:spcBef>
                  <a:spcPct val="0"/>
                </a:spcBef>
                <a:buFontTx/>
                <a:buNone/>
              </a:pPr>
              <a:t>10</a:t>
            </a:fld>
            <a:endParaRPr lang="en-US" altLang="en-US" sz="900"/>
          </a:p>
        </p:txBody>
      </p:sp>
      <p:sp>
        <p:nvSpPr>
          <p:cNvPr id="10245" name="Rectangle 91"/>
          <p:cNvSpPr>
            <a:spLocks noChangeArrowheads="1"/>
          </p:cNvSpPr>
          <p:nvPr/>
        </p:nvSpPr>
        <p:spPr bwMode="auto">
          <a:xfrm>
            <a:off x="3931444" y="2315213"/>
            <a:ext cx="184731" cy="170175"/>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defRPr/>
            </a:pPr>
            <a:r>
              <a:rPr lang="en-US" altLang="en-US" sz="506" dirty="0">
                <a:solidFill>
                  <a:srgbClr val="222222"/>
                </a:solidFill>
                <a:latin typeface="Verdana" panose="020B0604030504040204" pitchFamily="34" charset="0"/>
              </a:rPr>
              <a:t>​</a:t>
            </a:r>
            <a:endParaRPr lang="en-US" altLang="en-US" sz="1013" dirty="0"/>
          </a:p>
        </p:txBody>
      </p:sp>
      <p:graphicFrame>
        <p:nvGraphicFramePr>
          <p:cNvPr id="8" name="Table 7"/>
          <p:cNvGraphicFramePr>
            <a:graphicFrameLocks noGrp="1"/>
          </p:cNvGraphicFramePr>
          <p:nvPr>
            <p:extLst>
              <p:ext uri="{D42A27DB-BD31-4B8C-83A1-F6EECF244321}">
                <p14:modId xmlns:p14="http://schemas.microsoft.com/office/powerpoint/2010/main" val="2005568546"/>
              </p:ext>
            </p:extLst>
          </p:nvPr>
        </p:nvGraphicFramePr>
        <p:xfrm>
          <a:off x="533399" y="1629087"/>
          <a:ext cx="7696201" cy="4727262"/>
        </p:xfrm>
        <a:graphic>
          <a:graphicData uri="http://schemas.openxmlformats.org/drawingml/2006/table">
            <a:tbl>
              <a:tblPr firstRow="1" bandRow="1">
                <a:tableStyleId>{5C22544A-7EE6-4342-B048-85BDC9FD1C3A}</a:tableStyleId>
              </a:tblPr>
              <a:tblGrid>
                <a:gridCol w="3269348">
                  <a:extLst>
                    <a:ext uri="{9D8B030D-6E8A-4147-A177-3AD203B41FA5}">
                      <a16:colId xmlns:a16="http://schemas.microsoft.com/office/drawing/2014/main" val="20000"/>
                    </a:ext>
                  </a:extLst>
                </a:gridCol>
                <a:gridCol w="2373819">
                  <a:extLst>
                    <a:ext uri="{9D8B030D-6E8A-4147-A177-3AD203B41FA5}">
                      <a16:colId xmlns:a16="http://schemas.microsoft.com/office/drawing/2014/main" val="20001"/>
                    </a:ext>
                  </a:extLst>
                </a:gridCol>
                <a:gridCol w="2053034">
                  <a:extLst>
                    <a:ext uri="{9D8B030D-6E8A-4147-A177-3AD203B41FA5}">
                      <a16:colId xmlns:a16="http://schemas.microsoft.com/office/drawing/2014/main" val="20002"/>
                    </a:ext>
                  </a:extLst>
                </a:gridCol>
              </a:tblGrid>
              <a:tr h="550484">
                <a:tc>
                  <a:txBody>
                    <a:bodyPr/>
                    <a:lstStyle/>
                    <a:p>
                      <a:r>
                        <a:rPr lang="en-US" sz="1800" dirty="0" smtClean="0"/>
                        <a:t>Program</a:t>
                      </a:r>
                      <a:endParaRPr lang="en-US" sz="1800" dirty="0"/>
                    </a:p>
                  </a:txBody>
                  <a:tcPr marL="51435" marR="51435" marT="25709" marB="25709"/>
                </a:tc>
                <a:tc>
                  <a:txBody>
                    <a:bodyPr/>
                    <a:lstStyle/>
                    <a:p>
                      <a:r>
                        <a:rPr lang="en-US" sz="1800" dirty="0" smtClean="0"/>
                        <a:t>Description</a:t>
                      </a:r>
                      <a:endParaRPr lang="en-US" sz="1800" dirty="0"/>
                    </a:p>
                  </a:txBody>
                  <a:tcPr marL="51435" marR="51435" marT="25709" marB="25709"/>
                </a:tc>
                <a:tc>
                  <a:txBody>
                    <a:bodyPr/>
                    <a:lstStyle/>
                    <a:p>
                      <a:r>
                        <a:rPr lang="en-US" sz="1800" dirty="0" smtClean="0"/>
                        <a:t>Amount</a:t>
                      </a:r>
                      <a:endParaRPr lang="en-US" sz="1800" dirty="0"/>
                    </a:p>
                  </a:txBody>
                  <a:tcPr marL="51435" marR="51435" marT="25709" marB="25709"/>
                </a:tc>
                <a:extLst>
                  <a:ext uri="{0D108BD9-81ED-4DB2-BD59-A6C34878D82A}">
                    <a16:rowId xmlns:a16="http://schemas.microsoft.com/office/drawing/2014/main" val="10000"/>
                  </a:ext>
                </a:extLst>
              </a:tr>
              <a:tr h="656126">
                <a:tc>
                  <a:txBody>
                    <a:bodyPr/>
                    <a:lstStyle/>
                    <a:p>
                      <a:r>
                        <a:rPr lang="en-US" sz="1800" dirty="0" smtClean="0"/>
                        <a:t>Operations</a:t>
                      </a:r>
                      <a:r>
                        <a:rPr lang="en-US" sz="1800" baseline="0" dirty="0" smtClean="0"/>
                        <a:t> of Indian Programs – Reimbursables</a:t>
                      </a:r>
                      <a:endParaRPr lang="en-US" sz="1800" dirty="0"/>
                    </a:p>
                  </a:txBody>
                  <a:tcPr marL="51435" marR="51435" marT="25724" marB="25724"/>
                </a:tc>
                <a:tc>
                  <a:txBody>
                    <a:bodyPr/>
                    <a:lstStyle/>
                    <a:p>
                      <a:r>
                        <a:rPr lang="en-US" sz="1800" dirty="0" smtClean="0"/>
                        <a:t>Great</a:t>
                      </a:r>
                      <a:r>
                        <a:rPr lang="en-US" sz="1800" baseline="0" dirty="0" smtClean="0"/>
                        <a:t> Lakes Restorations</a:t>
                      </a:r>
                      <a:endParaRPr lang="en-US" sz="1800" dirty="0"/>
                    </a:p>
                  </a:txBody>
                  <a:tcPr marL="51435" marR="51435" marT="25724" marB="25724"/>
                </a:tc>
                <a:tc>
                  <a:txBody>
                    <a:bodyPr/>
                    <a:lstStyle/>
                    <a:p>
                      <a:r>
                        <a:rPr lang="en-US" sz="1800" dirty="0" smtClean="0"/>
                        <a:t>     5,838,675</a:t>
                      </a:r>
                      <a:endParaRPr lang="en-US" sz="1800" dirty="0"/>
                    </a:p>
                  </a:txBody>
                  <a:tcPr marL="51435" marR="51435" marT="25724" marB="25724"/>
                </a:tc>
                <a:extLst>
                  <a:ext uri="{0D108BD9-81ED-4DB2-BD59-A6C34878D82A}">
                    <a16:rowId xmlns:a16="http://schemas.microsoft.com/office/drawing/2014/main" val="10001"/>
                  </a:ext>
                </a:extLst>
              </a:tr>
              <a:tr h="638573">
                <a:tc>
                  <a:txBody>
                    <a:bodyPr/>
                    <a:lstStyle/>
                    <a:p>
                      <a:r>
                        <a:rPr lang="en-US" sz="1800" dirty="0" smtClean="0"/>
                        <a:t>Contract Support Costs</a:t>
                      </a:r>
                      <a:endParaRPr lang="en-US" sz="1800" dirty="0"/>
                    </a:p>
                  </a:txBody>
                  <a:tcPr marL="51435" marR="51435" marT="25724" marB="25724"/>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smtClean="0"/>
                        <a:t>Contract Support Costs</a:t>
                      </a:r>
                    </a:p>
                  </a:txBody>
                  <a:tcPr marL="51435" marR="51435" marT="25724" marB="25724"/>
                </a:tc>
                <a:tc>
                  <a:txBody>
                    <a:bodyPr/>
                    <a:lstStyle/>
                    <a:p>
                      <a:r>
                        <a:rPr lang="en-US" sz="1800" dirty="0" smtClean="0"/>
                        <a:t> 106,475,968</a:t>
                      </a:r>
                      <a:endParaRPr lang="en-US" sz="1800" dirty="0"/>
                    </a:p>
                  </a:txBody>
                  <a:tcPr marL="51435" marR="51435" marT="25724" marB="25724"/>
                </a:tc>
                <a:extLst>
                  <a:ext uri="{0D108BD9-81ED-4DB2-BD59-A6C34878D82A}">
                    <a16:rowId xmlns:a16="http://schemas.microsoft.com/office/drawing/2014/main" val="10002"/>
                  </a:ext>
                </a:extLst>
              </a:tr>
              <a:tr h="638573">
                <a:tc>
                  <a:txBody>
                    <a:bodyPr/>
                    <a:lstStyle/>
                    <a:p>
                      <a:r>
                        <a:rPr lang="en-US" sz="1800" dirty="0" smtClean="0"/>
                        <a:t>Department of the Interior</a:t>
                      </a:r>
                      <a:endParaRPr lang="en-US" sz="1800" dirty="0"/>
                    </a:p>
                  </a:txBody>
                  <a:tcPr marL="51435" marR="51435" marT="25709" marB="25709"/>
                </a:tc>
                <a:tc>
                  <a:txBody>
                    <a:bodyPr/>
                    <a:lstStyle/>
                    <a:p>
                      <a:r>
                        <a:rPr lang="en-US" sz="1800" dirty="0" smtClean="0"/>
                        <a:t>Wildland Fire</a:t>
                      </a:r>
                      <a:endParaRPr lang="en-US" sz="1800" dirty="0"/>
                    </a:p>
                  </a:txBody>
                  <a:tcPr marL="51435" marR="51435" marT="25709" marB="25709"/>
                </a:tc>
                <a:tc>
                  <a:txBody>
                    <a:bodyPr/>
                    <a:lstStyle/>
                    <a:p>
                      <a:r>
                        <a:rPr lang="en-US" sz="1800" dirty="0" smtClean="0"/>
                        <a:t>     9,619,317</a:t>
                      </a:r>
                      <a:endParaRPr lang="en-US" sz="1800" dirty="0"/>
                    </a:p>
                  </a:txBody>
                  <a:tcPr marL="51435" marR="51435" marT="25709" marB="25709"/>
                </a:tc>
                <a:extLst>
                  <a:ext uri="{0D108BD9-81ED-4DB2-BD59-A6C34878D82A}">
                    <a16:rowId xmlns:a16="http://schemas.microsoft.com/office/drawing/2014/main" val="10003"/>
                  </a:ext>
                </a:extLst>
              </a:tr>
              <a:tr h="948850">
                <a:tc>
                  <a:txBody>
                    <a:bodyPr/>
                    <a:lstStyle/>
                    <a:p>
                      <a:r>
                        <a:rPr lang="en-US" sz="1800" dirty="0" smtClean="0"/>
                        <a:t>Operation of Indian Programs /Construction/Settlement/Damage</a:t>
                      </a:r>
                      <a:r>
                        <a:rPr lang="en-US" sz="1800" baseline="0" dirty="0" smtClean="0"/>
                        <a:t> Assessment</a:t>
                      </a:r>
                      <a:endParaRPr lang="en-US" sz="1800" dirty="0"/>
                    </a:p>
                  </a:txBody>
                  <a:tcPr marL="51435" marR="51435" marT="25709" marB="25709"/>
                </a:tc>
                <a:tc>
                  <a:txBody>
                    <a:bodyPr/>
                    <a:lstStyle/>
                    <a:p>
                      <a:r>
                        <a:rPr lang="en-US" sz="1800" dirty="0" smtClean="0"/>
                        <a:t>Annual, No-Year</a:t>
                      </a:r>
                      <a:endParaRPr lang="en-US" sz="1800" dirty="0"/>
                    </a:p>
                  </a:txBody>
                  <a:tcPr marL="51435" marR="51435" marT="25709" marB="25709"/>
                </a:tc>
                <a:tc>
                  <a:txBody>
                    <a:bodyPr/>
                    <a:lstStyle/>
                    <a:p>
                      <a:r>
                        <a:rPr lang="en-US" sz="1800" baseline="0" dirty="0" smtClean="0"/>
                        <a:t>     7,367,643</a:t>
                      </a:r>
                      <a:endParaRPr lang="en-US" sz="1800" dirty="0"/>
                    </a:p>
                  </a:txBody>
                  <a:tcPr marL="51435" marR="51435" marT="25709" marB="25709"/>
                </a:tc>
                <a:extLst>
                  <a:ext uri="{0D108BD9-81ED-4DB2-BD59-A6C34878D82A}">
                    <a16:rowId xmlns:a16="http://schemas.microsoft.com/office/drawing/2014/main" val="10004"/>
                  </a:ext>
                </a:extLst>
              </a:tr>
              <a:tr h="638571">
                <a:tc>
                  <a:txBody>
                    <a:bodyPr/>
                    <a:lstStyle/>
                    <a:p>
                      <a:r>
                        <a:rPr lang="en-US" sz="1800" dirty="0" smtClean="0"/>
                        <a:t>Construction</a:t>
                      </a:r>
                      <a:endParaRPr lang="en-US" sz="1800" dirty="0"/>
                    </a:p>
                  </a:txBody>
                  <a:tcPr marL="51435" marR="51435" marT="25709" marB="25709"/>
                </a:tc>
                <a:tc>
                  <a:txBody>
                    <a:bodyPr/>
                    <a:lstStyle/>
                    <a:p>
                      <a:r>
                        <a:rPr lang="en-US" sz="1800" dirty="0" smtClean="0"/>
                        <a:t>Safety</a:t>
                      </a:r>
                      <a:r>
                        <a:rPr lang="en-US" sz="1800" baseline="0" dirty="0" smtClean="0"/>
                        <a:t> of Dams</a:t>
                      </a:r>
                      <a:endParaRPr lang="en-US" sz="1800" dirty="0"/>
                    </a:p>
                  </a:txBody>
                  <a:tcPr marL="51435" marR="51435" marT="25709" marB="25709"/>
                </a:tc>
                <a:tc>
                  <a:txBody>
                    <a:bodyPr/>
                    <a:lstStyle/>
                    <a:p>
                      <a:r>
                        <a:rPr lang="en-US" sz="1800" dirty="0" smtClean="0"/>
                        <a:t>    5,204,450</a:t>
                      </a:r>
                      <a:endParaRPr lang="en-US" sz="1800" dirty="0"/>
                    </a:p>
                  </a:txBody>
                  <a:tcPr marL="51435" marR="51435" marT="25709" marB="25709"/>
                </a:tc>
                <a:extLst>
                  <a:ext uri="{0D108BD9-81ED-4DB2-BD59-A6C34878D82A}">
                    <a16:rowId xmlns:a16="http://schemas.microsoft.com/office/drawing/2014/main" val="10005"/>
                  </a:ext>
                </a:extLst>
              </a:tr>
              <a:tr h="656085">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smtClean="0"/>
                        <a:t>Department of Transportation</a:t>
                      </a:r>
                    </a:p>
                  </a:txBody>
                  <a:tcPr marL="51435" marR="51435" marT="25709" marB="25709"/>
                </a:tc>
                <a:tc>
                  <a:txBody>
                    <a:bodyPr/>
                    <a:lstStyle/>
                    <a:p>
                      <a:r>
                        <a:rPr lang="en-US" sz="1800" dirty="0" smtClean="0"/>
                        <a:t>Construction and Planning</a:t>
                      </a:r>
                      <a:endParaRPr lang="en-US" sz="1800" dirty="0"/>
                    </a:p>
                  </a:txBody>
                  <a:tcPr marL="51435" marR="51435" marT="25709" marB="25709"/>
                </a:tc>
                <a:tc>
                  <a:txBody>
                    <a:bodyPr/>
                    <a:lstStyle/>
                    <a:p>
                      <a:r>
                        <a:rPr lang="en-US" sz="1800" baseline="0" dirty="0" smtClean="0"/>
                        <a:t>   21,282,101</a:t>
                      </a:r>
                      <a:endParaRPr lang="en-US" sz="1800" dirty="0"/>
                    </a:p>
                  </a:txBody>
                  <a:tcPr marL="51435" marR="51435" marT="25709" marB="25709"/>
                </a:tc>
                <a:extLst>
                  <a:ext uri="{0D108BD9-81ED-4DB2-BD59-A6C34878D82A}">
                    <a16:rowId xmlns:a16="http://schemas.microsoft.com/office/drawing/2014/main" val="10006"/>
                  </a:ext>
                </a:extLst>
              </a:tr>
            </a:tbl>
          </a:graphicData>
        </a:graphic>
      </p:graphicFrame>
    </p:spTree>
    <p:extLst>
      <p:ext uri="{BB962C8B-B14F-4D97-AF65-F5344CB8AC3E}">
        <p14:creationId xmlns:p14="http://schemas.microsoft.com/office/powerpoint/2010/main" val="146486690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282540"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603" name="Rectangle 2"/>
          <p:cNvSpPr>
            <a:spLocks noChangeArrowheads="1"/>
          </p:cNvSpPr>
          <p:nvPr/>
        </p:nvSpPr>
        <p:spPr bwMode="auto">
          <a:xfrm>
            <a:off x="1978818" y="1072413"/>
            <a:ext cx="5014913"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buFont typeface="Arial" panose="020B0604020202020204" pitchFamily="34" charset="0"/>
              <a:buNone/>
            </a:pPr>
            <a:r>
              <a:rPr lang="en-US" altLang="en-US" sz="3600" b="1" dirty="0"/>
              <a:t>OSG Finance - FY 2020</a:t>
            </a:r>
          </a:p>
        </p:txBody>
      </p:sp>
      <p:sp>
        <p:nvSpPr>
          <p:cNvPr id="25604"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CDC13D0F-D922-4490-9671-EDBCD099CED0}" type="slidenum">
              <a:rPr lang="en-US" altLang="en-US" sz="900"/>
              <a:pPr>
                <a:spcBef>
                  <a:spcPct val="0"/>
                </a:spcBef>
                <a:buFontTx/>
                <a:buNone/>
              </a:pPr>
              <a:t>11</a:t>
            </a:fld>
            <a:endParaRPr lang="en-US" altLang="en-US" sz="900"/>
          </a:p>
        </p:txBody>
      </p:sp>
      <p:sp>
        <p:nvSpPr>
          <p:cNvPr id="10245" name="Rectangle 91"/>
          <p:cNvSpPr>
            <a:spLocks noChangeArrowheads="1"/>
          </p:cNvSpPr>
          <p:nvPr/>
        </p:nvSpPr>
        <p:spPr bwMode="auto">
          <a:xfrm>
            <a:off x="3931444" y="2315213"/>
            <a:ext cx="184731" cy="170175"/>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defRPr/>
            </a:pPr>
            <a:r>
              <a:rPr lang="en-US" altLang="en-US" sz="506" dirty="0">
                <a:solidFill>
                  <a:srgbClr val="222222"/>
                </a:solidFill>
                <a:latin typeface="Verdana" panose="020B0604030504040204" pitchFamily="34" charset="0"/>
              </a:rPr>
              <a:t>​</a:t>
            </a:r>
            <a:endParaRPr lang="en-US" altLang="en-US" sz="1013" dirty="0"/>
          </a:p>
        </p:txBody>
      </p:sp>
      <p:graphicFrame>
        <p:nvGraphicFramePr>
          <p:cNvPr id="8" name="Table 7"/>
          <p:cNvGraphicFramePr>
            <a:graphicFrameLocks noGrp="1"/>
          </p:cNvGraphicFramePr>
          <p:nvPr>
            <p:extLst>
              <p:ext uri="{D42A27DB-BD31-4B8C-83A1-F6EECF244321}">
                <p14:modId xmlns:p14="http://schemas.microsoft.com/office/powerpoint/2010/main" val="3373566503"/>
              </p:ext>
            </p:extLst>
          </p:nvPr>
        </p:nvGraphicFramePr>
        <p:xfrm>
          <a:off x="304800" y="1800555"/>
          <a:ext cx="8000999" cy="4555794"/>
        </p:xfrm>
        <a:graphic>
          <a:graphicData uri="http://schemas.openxmlformats.org/drawingml/2006/table">
            <a:tbl>
              <a:tblPr firstRow="1" bandRow="1">
                <a:tableStyleId>{5C22544A-7EE6-4342-B048-85BDC9FD1C3A}</a:tableStyleId>
              </a:tblPr>
              <a:tblGrid>
                <a:gridCol w="3398826">
                  <a:extLst>
                    <a:ext uri="{9D8B030D-6E8A-4147-A177-3AD203B41FA5}">
                      <a16:colId xmlns:a16="http://schemas.microsoft.com/office/drawing/2014/main" val="20000"/>
                    </a:ext>
                  </a:extLst>
                </a:gridCol>
                <a:gridCol w="2467832">
                  <a:extLst>
                    <a:ext uri="{9D8B030D-6E8A-4147-A177-3AD203B41FA5}">
                      <a16:colId xmlns:a16="http://schemas.microsoft.com/office/drawing/2014/main" val="20001"/>
                    </a:ext>
                  </a:extLst>
                </a:gridCol>
                <a:gridCol w="2134341">
                  <a:extLst>
                    <a:ext uri="{9D8B030D-6E8A-4147-A177-3AD203B41FA5}">
                      <a16:colId xmlns:a16="http://schemas.microsoft.com/office/drawing/2014/main" val="20002"/>
                    </a:ext>
                  </a:extLst>
                </a:gridCol>
              </a:tblGrid>
              <a:tr h="581004">
                <a:tc>
                  <a:txBody>
                    <a:bodyPr/>
                    <a:lstStyle/>
                    <a:p>
                      <a:r>
                        <a:rPr lang="en-US" sz="1600" dirty="0" smtClean="0"/>
                        <a:t>Program</a:t>
                      </a:r>
                      <a:endParaRPr lang="en-US" sz="1600" dirty="0"/>
                    </a:p>
                  </a:txBody>
                  <a:tcPr marL="51435" marR="51435" marT="25707" marB="25707"/>
                </a:tc>
                <a:tc>
                  <a:txBody>
                    <a:bodyPr/>
                    <a:lstStyle/>
                    <a:p>
                      <a:r>
                        <a:rPr lang="en-US" sz="1600" dirty="0" smtClean="0"/>
                        <a:t>Description</a:t>
                      </a:r>
                      <a:endParaRPr lang="en-US" sz="1600" dirty="0"/>
                    </a:p>
                  </a:txBody>
                  <a:tcPr marL="51435" marR="51435" marT="25707" marB="25707"/>
                </a:tc>
                <a:tc>
                  <a:txBody>
                    <a:bodyPr/>
                    <a:lstStyle/>
                    <a:p>
                      <a:r>
                        <a:rPr lang="en-US" sz="1600" dirty="0" smtClean="0"/>
                        <a:t>Amount</a:t>
                      </a:r>
                      <a:endParaRPr lang="en-US" sz="1600" dirty="0"/>
                    </a:p>
                  </a:txBody>
                  <a:tcPr marL="51435" marR="51435" marT="25707" marB="25707"/>
                </a:tc>
                <a:extLst>
                  <a:ext uri="{0D108BD9-81ED-4DB2-BD59-A6C34878D82A}">
                    <a16:rowId xmlns:a16="http://schemas.microsoft.com/office/drawing/2014/main" val="10000"/>
                  </a:ext>
                </a:extLst>
              </a:tr>
              <a:tr h="975583">
                <a:tc>
                  <a:txBody>
                    <a:bodyPr/>
                    <a:lstStyle/>
                    <a:p>
                      <a:r>
                        <a:rPr lang="en-US" sz="2000" dirty="0" smtClean="0"/>
                        <a:t>Training</a:t>
                      </a:r>
                      <a:r>
                        <a:rPr lang="en-US" sz="2000" baseline="0" dirty="0" smtClean="0"/>
                        <a:t> and Employment Services</a:t>
                      </a:r>
                    </a:p>
                    <a:p>
                      <a:r>
                        <a:rPr lang="en-US" sz="2000" baseline="0" dirty="0" smtClean="0"/>
                        <a:t>(DOL)</a:t>
                      </a:r>
                      <a:endParaRPr lang="en-US" sz="2000" dirty="0"/>
                    </a:p>
                  </a:txBody>
                  <a:tcPr marL="51435" marR="51435" marT="25721" marB="25721"/>
                </a:tc>
                <a:tc>
                  <a:txBody>
                    <a:bodyPr/>
                    <a:lstStyle/>
                    <a:p>
                      <a:r>
                        <a:rPr lang="en-US" sz="2000" dirty="0" smtClean="0"/>
                        <a:t>Youth Services</a:t>
                      </a:r>
                      <a:r>
                        <a:rPr lang="en-US" sz="2000" baseline="0" dirty="0" smtClean="0"/>
                        <a:t> and </a:t>
                      </a:r>
                    </a:p>
                    <a:p>
                      <a:r>
                        <a:rPr lang="en-US" sz="2000" baseline="0" dirty="0" smtClean="0"/>
                        <a:t>Comprehensive (Adult)</a:t>
                      </a:r>
                      <a:endParaRPr lang="en-US" sz="2000" dirty="0"/>
                    </a:p>
                  </a:txBody>
                  <a:tcPr marL="51435" marR="51435" marT="25721" marB="25721"/>
                </a:tc>
                <a:tc>
                  <a:txBody>
                    <a:bodyPr/>
                    <a:lstStyle/>
                    <a:p>
                      <a:r>
                        <a:rPr lang="en-US" sz="2000" dirty="0" smtClean="0"/>
                        <a:t>     </a:t>
                      </a:r>
                      <a:r>
                        <a:rPr lang="en-US" sz="2000" baseline="0" dirty="0" smtClean="0"/>
                        <a:t>  9,183,915</a:t>
                      </a:r>
                      <a:endParaRPr lang="en-US" sz="2000" dirty="0"/>
                    </a:p>
                  </a:txBody>
                  <a:tcPr marL="51435" marR="51435" marT="25721" marB="25721"/>
                </a:tc>
                <a:extLst>
                  <a:ext uri="{0D108BD9-81ED-4DB2-BD59-A6C34878D82A}">
                    <a16:rowId xmlns:a16="http://schemas.microsoft.com/office/drawing/2014/main" val="10001"/>
                  </a:ext>
                </a:extLst>
              </a:tr>
              <a:tr h="674580">
                <a:tc>
                  <a:txBody>
                    <a:bodyPr/>
                    <a:lstStyle/>
                    <a:p>
                      <a:r>
                        <a:rPr lang="en-US" sz="2000" dirty="0" smtClean="0"/>
                        <a:t>Federal Trust Programs (OST)</a:t>
                      </a:r>
                      <a:endParaRPr lang="en-US" sz="2000" dirty="0"/>
                    </a:p>
                  </a:txBody>
                  <a:tcPr marL="51435" marR="51435" marT="25721" marB="25721"/>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000" dirty="0" smtClean="0"/>
                        <a:t>Beneficiary Processes Program</a:t>
                      </a:r>
                    </a:p>
                  </a:txBody>
                  <a:tcPr marL="51435" marR="51435" marT="25721" marB="25721"/>
                </a:tc>
                <a:tc>
                  <a:txBody>
                    <a:bodyPr/>
                    <a:lstStyle/>
                    <a:p>
                      <a:r>
                        <a:rPr lang="en-US" sz="2000" baseline="0" dirty="0" smtClean="0"/>
                        <a:t>          150,463</a:t>
                      </a:r>
                    </a:p>
                  </a:txBody>
                  <a:tcPr marL="51435" marR="51435" marT="25721" marB="25721"/>
                </a:tc>
                <a:extLst>
                  <a:ext uri="{0D108BD9-81ED-4DB2-BD59-A6C34878D82A}">
                    <a16:rowId xmlns:a16="http://schemas.microsoft.com/office/drawing/2014/main" val="10002"/>
                  </a:ext>
                </a:extLst>
              </a:tr>
              <a:tr h="674541">
                <a:tc>
                  <a:txBody>
                    <a:bodyPr/>
                    <a:lstStyle/>
                    <a:p>
                      <a:r>
                        <a:rPr lang="en-US" sz="2000" dirty="0" smtClean="0"/>
                        <a:t>Bureau</a:t>
                      </a:r>
                      <a:r>
                        <a:rPr lang="en-US" sz="2000" baseline="0" dirty="0" smtClean="0"/>
                        <a:t> of Education</a:t>
                      </a:r>
                      <a:endParaRPr lang="en-US" sz="2000" dirty="0"/>
                    </a:p>
                  </a:txBody>
                  <a:tcPr marL="51435" marR="51435" marT="25707" marB="25707"/>
                </a:tc>
                <a:tc>
                  <a:txBody>
                    <a:bodyPr/>
                    <a:lstStyle/>
                    <a:p>
                      <a:r>
                        <a:rPr lang="en-US" sz="2000" dirty="0" smtClean="0"/>
                        <a:t>Scholarships,</a:t>
                      </a:r>
                      <a:r>
                        <a:rPr lang="en-US" sz="2000" baseline="0" dirty="0" smtClean="0"/>
                        <a:t> Johnson O’Malley, Ed Facilities</a:t>
                      </a:r>
                      <a:endParaRPr lang="en-US" sz="2000" dirty="0"/>
                    </a:p>
                  </a:txBody>
                  <a:tcPr marL="51435" marR="51435" marT="25707" marB="25707"/>
                </a:tc>
                <a:tc>
                  <a:txBody>
                    <a:bodyPr/>
                    <a:lstStyle/>
                    <a:p>
                      <a:r>
                        <a:rPr lang="en-US" sz="2000" dirty="0" smtClean="0"/>
                        <a:t>       6,808,149</a:t>
                      </a:r>
                      <a:endParaRPr lang="en-US" sz="2000" dirty="0"/>
                    </a:p>
                  </a:txBody>
                  <a:tcPr marL="51435" marR="51435" marT="25707" marB="25707"/>
                </a:tc>
                <a:extLst>
                  <a:ext uri="{0D108BD9-81ED-4DB2-BD59-A6C34878D82A}">
                    <a16:rowId xmlns:a16="http://schemas.microsoft.com/office/drawing/2014/main" val="10003"/>
                  </a:ext>
                </a:extLst>
              </a:tr>
              <a:tr h="975545">
                <a:tc>
                  <a:txBody>
                    <a:bodyPr/>
                    <a:lstStyle/>
                    <a:p>
                      <a:r>
                        <a:rPr lang="en-US" sz="2000" dirty="0" smtClean="0"/>
                        <a:t>CCDBG</a:t>
                      </a:r>
                      <a:r>
                        <a:rPr lang="en-US" sz="2000" baseline="0" dirty="0" smtClean="0"/>
                        <a:t> CARES ACT (Discretionary)</a:t>
                      </a:r>
                      <a:endParaRPr lang="en-US" sz="2000" dirty="0"/>
                    </a:p>
                  </a:txBody>
                  <a:tcPr marL="51435" marR="51435" marT="25707" marB="25707"/>
                </a:tc>
                <a:tc>
                  <a:txBody>
                    <a:bodyPr/>
                    <a:lstStyle/>
                    <a:p>
                      <a:r>
                        <a:rPr lang="en-US" sz="2000" dirty="0" smtClean="0"/>
                        <a:t>Child Care Development Funds -Discretionary</a:t>
                      </a:r>
                      <a:endParaRPr lang="en-US" sz="2000" dirty="0"/>
                    </a:p>
                  </a:txBody>
                  <a:tcPr marL="51435" marR="51435" marT="25707" marB="25707"/>
                </a:tc>
                <a:tc>
                  <a:txBody>
                    <a:bodyPr/>
                    <a:lstStyle/>
                    <a:p>
                      <a:r>
                        <a:rPr lang="en-US" sz="2000" dirty="0" smtClean="0"/>
                        <a:t>     25,779,480</a:t>
                      </a:r>
                      <a:endParaRPr lang="en-US" sz="2000" dirty="0"/>
                    </a:p>
                  </a:txBody>
                  <a:tcPr marL="51435" marR="51435" marT="25707" marB="25707"/>
                </a:tc>
                <a:extLst>
                  <a:ext uri="{0D108BD9-81ED-4DB2-BD59-A6C34878D82A}">
                    <a16:rowId xmlns:a16="http://schemas.microsoft.com/office/drawing/2014/main" val="10005"/>
                  </a:ext>
                </a:extLst>
              </a:tr>
              <a:tr h="674541">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2000" dirty="0" smtClean="0"/>
                        <a:t>CARES ACT CSBG HHS</a:t>
                      </a:r>
                    </a:p>
                  </a:txBody>
                  <a:tcPr marL="51435" marR="51435" marT="25707" marB="25707"/>
                </a:tc>
                <a:tc>
                  <a:txBody>
                    <a:bodyPr/>
                    <a:lstStyle/>
                    <a:p>
                      <a:r>
                        <a:rPr lang="en-US" sz="2000" dirty="0" smtClean="0"/>
                        <a:t>Community Service</a:t>
                      </a:r>
                      <a:r>
                        <a:rPr lang="en-US" sz="2000" baseline="0" dirty="0" smtClean="0"/>
                        <a:t> Block Grant</a:t>
                      </a:r>
                      <a:endParaRPr lang="en-US" sz="2000" dirty="0"/>
                    </a:p>
                  </a:txBody>
                  <a:tcPr marL="51435" marR="51435" marT="25707" marB="25707"/>
                </a:tc>
                <a:tc>
                  <a:txBody>
                    <a:bodyPr/>
                    <a:lstStyle/>
                    <a:p>
                      <a:r>
                        <a:rPr lang="en-US" sz="2000" dirty="0" smtClean="0"/>
                        <a:t>          343,291</a:t>
                      </a:r>
                    </a:p>
                    <a:p>
                      <a:endParaRPr lang="en-US" sz="2000" dirty="0"/>
                    </a:p>
                  </a:txBody>
                  <a:tcPr marL="51435" marR="51435" marT="25707" marB="25707"/>
                </a:tc>
                <a:extLst>
                  <a:ext uri="{0D108BD9-81ED-4DB2-BD59-A6C34878D82A}">
                    <a16:rowId xmlns:a16="http://schemas.microsoft.com/office/drawing/2014/main" val="10006"/>
                  </a:ext>
                </a:extLst>
              </a:tr>
            </a:tbl>
          </a:graphicData>
        </a:graphic>
      </p:graphicFrame>
    </p:spTree>
    <p:extLst>
      <p:ext uri="{BB962C8B-B14F-4D97-AF65-F5344CB8AC3E}">
        <p14:creationId xmlns:p14="http://schemas.microsoft.com/office/powerpoint/2010/main" val="3311246178"/>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282540"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603" name="Rectangle 2"/>
          <p:cNvSpPr>
            <a:spLocks noChangeArrowheads="1"/>
          </p:cNvSpPr>
          <p:nvPr/>
        </p:nvSpPr>
        <p:spPr bwMode="auto">
          <a:xfrm>
            <a:off x="1981200" y="1076962"/>
            <a:ext cx="5014913" cy="6463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buFont typeface="Arial" panose="020B0604020202020204" pitchFamily="34" charset="0"/>
              <a:buNone/>
            </a:pPr>
            <a:r>
              <a:rPr lang="en-US" altLang="en-US" sz="3600" b="1" dirty="0"/>
              <a:t>OSG Finance - FY 2020</a:t>
            </a:r>
          </a:p>
        </p:txBody>
      </p:sp>
      <p:sp>
        <p:nvSpPr>
          <p:cNvPr id="25604"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CDC13D0F-D922-4490-9671-EDBCD099CED0}" type="slidenum">
              <a:rPr lang="en-US" altLang="en-US" sz="900"/>
              <a:pPr>
                <a:spcBef>
                  <a:spcPct val="0"/>
                </a:spcBef>
                <a:buFontTx/>
                <a:buNone/>
              </a:pPr>
              <a:t>12</a:t>
            </a:fld>
            <a:endParaRPr lang="en-US" altLang="en-US" sz="900"/>
          </a:p>
        </p:txBody>
      </p:sp>
      <p:sp>
        <p:nvSpPr>
          <p:cNvPr id="10245" name="Rectangle 91"/>
          <p:cNvSpPr>
            <a:spLocks noChangeArrowheads="1"/>
          </p:cNvSpPr>
          <p:nvPr/>
        </p:nvSpPr>
        <p:spPr bwMode="auto">
          <a:xfrm>
            <a:off x="3931444" y="2315213"/>
            <a:ext cx="184731" cy="170175"/>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eaLnBrk="0" hangingPunct="0">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eaLnBrk="0" hangingPunct="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eaLnBrk="0" hangingPunct="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eaLnBrk="0" hangingPunct="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defRPr/>
            </a:pPr>
            <a:r>
              <a:rPr lang="en-US" altLang="en-US" sz="506" dirty="0">
                <a:solidFill>
                  <a:srgbClr val="222222"/>
                </a:solidFill>
                <a:latin typeface="Verdana" panose="020B0604030504040204" pitchFamily="34" charset="0"/>
              </a:rPr>
              <a:t>​</a:t>
            </a:r>
            <a:endParaRPr lang="en-US" altLang="en-US" sz="1013" dirty="0"/>
          </a:p>
        </p:txBody>
      </p:sp>
      <p:graphicFrame>
        <p:nvGraphicFramePr>
          <p:cNvPr id="8" name="Table 7"/>
          <p:cNvGraphicFramePr>
            <a:graphicFrameLocks noGrp="1"/>
          </p:cNvGraphicFramePr>
          <p:nvPr>
            <p:extLst>
              <p:ext uri="{D42A27DB-BD31-4B8C-83A1-F6EECF244321}">
                <p14:modId xmlns:p14="http://schemas.microsoft.com/office/powerpoint/2010/main" val="1721030831"/>
              </p:ext>
            </p:extLst>
          </p:nvPr>
        </p:nvGraphicFramePr>
        <p:xfrm>
          <a:off x="457200" y="1723293"/>
          <a:ext cx="7848599" cy="4644600"/>
        </p:xfrm>
        <a:graphic>
          <a:graphicData uri="http://schemas.openxmlformats.org/drawingml/2006/table">
            <a:tbl>
              <a:tblPr firstRow="1" bandRow="1">
                <a:tableStyleId>{5C22544A-7EE6-4342-B048-85BDC9FD1C3A}</a:tableStyleId>
              </a:tblPr>
              <a:tblGrid>
                <a:gridCol w="3334087">
                  <a:extLst>
                    <a:ext uri="{9D8B030D-6E8A-4147-A177-3AD203B41FA5}">
                      <a16:colId xmlns:a16="http://schemas.microsoft.com/office/drawing/2014/main" val="20000"/>
                    </a:ext>
                  </a:extLst>
                </a:gridCol>
                <a:gridCol w="2420825">
                  <a:extLst>
                    <a:ext uri="{9D8B030D-6E8A-4147-A177-3AD203B41FA5}">
                      <a16:colId xmlns:a16="http://schemas.microsoft.com/office/drawing/2014/main" val="20001"/>
                    </a:ext>
                  </a:extLst>
                </a:gridCol>
                <a:gridCol w="2093687">
                  <a:extLst>
                    <a:ext uri="{9D8B030D-6E8A-4147-A177-3AD203B41FA5}">
                      <a16:colId xmlns:a16="http://schemas.microsoft.com/office/drawing/2014/main" val="20002"/>
                    </a:ext>
                  </a:extLst>
                </a:gridCol>
              </a:tblGrid>
              <a:tr h="515596">
                <a:tc>
                  <a:txBody>
                    <a:bodyPr/>
                    <a:lstStyle/>
                    <a:p>
                      <a:r>
                        <a:rPr lang="en-US" sz="1800" dirty="0" smtClean="0"/>
                        <a:t>Program</a:t>
                      </a:r>
                      <a:endParaRPr lang="en-US" sz="1800" dirty="0"/>
                    </a:p>
                  </a:txBody>
                  <a:tcPr marL="51435" marR="51435" marT="25707" marB="25707"/>
                </a:tc>
                <a:tc>
                  <a:txBody>
                    <a:bodyPr/>
                    <a:lstStyle/>
                    <a:p>
                      <a:r>
                        <a:rPr lang="en-US" sz="1800" dirty="0" smtClean="0"/>
                        <a:t>Description</a:t>
                      </a:r>
                      <a:endParaRPr lang="en-US" sz="1800" dirty="0"/>
                    </a:p>
                  </a:txBody>
                  <a:tcPr marL="51435" marR="51435" marT="25707" marB="25707"/>
                </a:tc>
                <a:tc>
                  <a:txBody>
                    <a:bodyPr/>
                    <a:lstStyle/>
                    <a:p>
                      <a:r>
                        <a:rPr lang="en-US" sz="1800" dirty="0" smtClean="0"/>
                        <a:t>Amount</a:t>
                      </a:r>
                      <a:endParaRPr lang="en-US" sz="1800" dirty="0"/>
                    </a:p>
                  </a:txBody>
                  <a:tcPr marL="51435" marR="51435" marT="25707" marB="25707"/>
                </a:tc>
                <a:extLst>
                  <a:ext uri="{0D108BD9-81ED-4DB2-BD59-A6C34878D82A}">
                    <a16:rowId xmlns:a16="http://schemas.microsoft.com/office/drawing/2014/main" val="10000"/>
                  </a:ext>
                </a:extLst>
              </a:tr>
              <a:tr h="865755">
                <a:tc>
                  <a:txBody>
                    <a:bodyPr/>
                    <a:lstStyle/>
                    <a:p>
                      <a:r>
                        <a:rPr lang="en-US" sz="1800" dirty="0" smtClean="0"/>
                        <a:t>Operations of Indian Programs CARES ACT</a:t>
                      </a:r>
                      <a:endParaRPr lang="en-US" sz="1800" dirty="0"/>
                    </a:p>
                  </a:txBody>
                  <a:tcPr marL="51435" marR="51435" marT="25721" marB="25721"/>
                </a:tc>
                <a:tc>
                  <a:txBody>
                    <a:bodyPr/>
                    <a:lstStyle/>
                    <a:p>
                      <a:r>
                        <a:rPr lang="en-US" sz="1800" dirty="0" smtClean="0"/>
                        <a:t>Welfare Assistance</a:t>
                      </a:r>
                      <a:r>
                        <a:rPr lang="en-US" sz="1800" baseline="0" dirty="0" smtClean="0"/>
                        <a:t> and Aid to Tribal Government</a:t>
                      </a:r>
                      <a:endParaRPr lang="en-US" sz="1800" dirty="0"/>
                    </a:p>
                  </a:txBody>
                  <a:tcPr marL="51435" marR="51435" marT="25721" marB="25721"/>
                </a:tc>
                <a:tc>
                  <a:txBody>
                    <a:bodyPr/>
                    <a:lstStyle/>
                    <a:p>
                      <a:r>
                        <a:rPr lang="en-US" sz="1800" dirty="0" smtClean="0"/>
                        <a:t>   163,487,305</a:t>
                      </a:r>
                      <a:endParaRPr lang="en-US" sz="1800" dirty="0"/>
                    </a:p>
                  </a:txBody>
                  <a:tcPr marL="51435" marR="51435" marT="25721" marB="25721"/>
                </a:tc>
                <a:extLst>
                  <a:ext uri="{0D108BD9-81ED-4DB2-BD59-A6C34878D82A}">
                    <a16:rowId xmlns:a16="http://schemas.microsoft.com/office/drawing/2014/main" val="10001"/>
                  </a:ext>
                </a:extLst>
              </a:tr>
              <a:tr h="598638">
                <a:tc>
                  <a:txBody>
                    <a:bodyPr/>
                    <a:lstStyle/>
                    <a:p>
                      <a:r>
                        <a:rPr lang="en-US" sz="1800" dirty="0" smtClean="0"/>
                        <a:t>Department</a:t>
                      </a:r>
                      <a:r>
                        <a:rPr lang="en-US" sz="1800" baseline="0" dirty="0" smtClean="0"/>
                        <a:t> of Education</a:t>
                      </a:r>
                      <a:endParaRPr lang="en-US" sz="1800" dirty="0"/>
                    </a:p>
                  </a:txBody>
                  <a:tcPr marL="51435" marR="51435" marT="25721" marB="25721"/>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800" dirty="0" smtClean="0"/>
                        <a:t>Career, Technical and Adult</a:t>
                      </a:r>
                      <a:r>
                        <a:rPr lang="en-US" sz="1800" baseline="0" dirty="0" smtClean="0"/>
                        <a:t> Education</a:t>
                      </a:r>
                      <a:r>
                        <a:rPr lang="en-US" sz="1800" dirty="0" smtClean="0"/>
                        <a:t>                    </a:t>
                      </a:r>
                    </a:p>
                  </a:txBody>
                  <a:tcPr marL="51435" marR="51435" marT="25721" marB="25721"/>
                </a:tc>
                <a:tc>
                  <a:txBody>
                    <a:bodyPr/>
                    <a:lstStyle/>
                    <a:p>
                      <a:r>
                        <a:rPr lang="en-US" sz="1800" baseline="0" dirty="0" smtClean="0"/>
                        <a:t>          539,423</a:t>
                      </a:r>
                    </a:p>
                    <a:p>
                      <a:r>
                        <a:rPr lang="en-US" sz="1800" baseline="0" dirty="0" smtClean="0"/>
                        <a:t>   </a:t>
                      </a:r>
                    </a:p>
                  </a:txBody>
                  <a:tcPr marL="51435" marR="51435" marT="25721" marB="25721"/>
                </a:tc>
                <a:extLst>
                  <a:ext uri="{0D108BD9-81ED-4DB2-BD59-A6C34878D82A}">
                    <a16:rowId xmlns:a16="http://schemas.microsoft.com/office/drawing/2014/main" val="10002"/>
                  </a:ext>
                </a:extLst>
              </a:tr>
              <a:tr h="598602">
                <a:tc>
                  <a:txBody>
                    <a:bodyPr/>
                    <a:lstStyle/>
                    <a:p>
                      <a:endParaRPr lang="en-US" sz="1800" dirty="0"/>
                    </a:p>
                  </a:txBody>
                  <a:tcPr marL="51435" marR="51435" marT="25707" marB="25707"/>
                </a:tc>
                <a:tc>
                  <a:txBody>
                    <a:bodyPr/>
                    <a:lstStyle/>
                    <a:p>
                      <a:endParaRPr lang="en-US" sz="1800" dirty="0" smtClean="0"/>
                    </a:p>
                    <a:p>
                      <a:r>
                        <a:rPr lang="en-US" sz="1800" dirty="0" smtClean="0"/>
                        <a:t>                     Total</a:t>
                      </a:r>
                      <a:endParaRPr lang="en-US" sz="1800" dirty="0"/>
                    </a:p>
                  </a:txBody>
                  <a:tcPr marL="51435" marR="51435" marT="25707" marB="25707"/>
                </a:tc>
                <a:tc>
                  <a:txBody>
                    <a:bodyPr/>
                    <a:lstStyle/>
                    <a:p>
                      <a:endParaRPr lang="en-US" sz="1800" dirty="0" smtClean="0"/>
                    </a:p>
                    <a:p>
                      <a:r>
                        <a:rPr lang="en-US" sz="1800" dirty="0" smtClean="0"/>
                        <a:t>   782,118,944</a:t>
                      </a:r>
                      <a:endParaRPr lang="en-US" sz="1800" dirty="0"/>
                    </a:p>
                  </a:txBody>
                  <a:tcPr marL="51435" marR="51435" marT="25707" marB="25707"/>
                </a:tc>
                <a:extLst>
                  <a:ext uri="{0D108BD9-81ED-4DB2-BD59-A6C34878D82A}">
                    <a16:rowId xmlns:a16="http://schemas.microsoft.com/office/drawing/2014/main" val="10003"/>
                  </a:ext>
                </a:extLst>
              </a:tr>
              <a:tr h="858222">
                <a:tc>
                  <a:txBody>
                    <a:bodyPr/>
                    <a:lstStyle/>
                    <a:p>
                      <a:endParaRPr lang="en-US" sz="1800" dirty="0"/>
                    </a:p>
                  </a:txBody>
                  <a:tcPr marL="51435" marR="51435" marT="25707" marB="25707"/>
                </a:tc>
                <a:tc>
                  <a:txBody>
                    <a:bodyPr/>
                    <a:lstStyle/>
                    <a:p>
                      <a:endParaRPr lang="en-US" sz="1800" dirty="0"/>
                    </a:p>
                  </a:txBody>
                  <a:tcPr marL="51435" marR="51435" marT="25707" marB="25707"/>
                </a:tc>
                <a:tc>
                  <a:txBody>
                    <a:bodyPr/>
                    <a:lstStyle/>
                    <a:p>
                      <a:endParaRPr lang="en-US" sz="1800" dirty="0"/>
                    </a:p>
                  </a:txBody>
                  <a:tcPr marL="51435" marR="51435" marT="25707" marB="25707"/>
                </a:tc>
                <a:extLst>
                  <a:ext uri="{0D108BD9-81ED-4DB2-BD59-A6C34878D82A}">
                    <a16:rowId xmlns:a16="http://schemas.microsoft.com/office/drawing/2014/main" val="10004"/>
                  </a:ext>
                </a:extLst>
              </a:tr>
              <a:tr h="598098">
                <a:tc>
                  <a:txBody>
                    <a:bodyPr/>
                    <a:lstStyle/>
                    <a:p>
                      <a:endParaRPr lang="en-US" sz="1800" dirty="0"/>
                    </a:p>
                  </a:txBody>
                  <a:tcPr marL="51435" marR="51435" marT="25707" marB="25707"/>
                </a:tc>
                <a:tc>
                  <a:txBody>
                    <a:bodyPr/>
                    <a:lstStyle/>
                    <a:p>
                      <a:endParaRPr lang="en-US" sz="1800" dirty="0"/>
                    </a:p>
                  </a:txBody>
                  <a:tcPr marL="51435" marR="51435" marT="25707" marB="25707"/>
                </a:tc>
                <a:tc>
                  <a:txBody>
                    <a:bodyPr/>
                    <a:lstStyle/>
                    <a:p>
                      <a:endParaRPr lang="en-US" sz="1800" dirty="0"/>
                    </a:p>
                  </a:txBody>
                  <a:tcPr marL="51435" marR="51435" marT="25707" marB="25707"/>
                </a:tc>
                <a:extLst>
                  <a:ext uri="{0D108BD9-81ED-4DB2-BD59-A6C34878D82A}">
                    <a16:rowId xmlns:a16="http://schemas.microsoft.com/office/drawing/2014/main" val="10005"/>
                  </a:ext>
                </a:extLst>
              </a:tr>
              <a:tr h="598146">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800" dirty="0" smtClean="0"/>
                    </a:p>
                  </a:txBody>
                  <a:tcPr marL="51435" marR="51435" marT="25707" marB="25707"/>
                </a:tc>
                <a:tc>
                  <a:txBody>
                    <a:bodyPr/>
                    <a:lstStyle/>
                    <a:p>
                      <a:endParaRPr lang="en-US" sz="1800" dirty="0"/>
                    </a:p>
                  </a:txBody>
                  <a:tcPr marL="51435" marR="51435" marT="25707" marB="25707"/>
                </a:tc>
                <a:tc>
                  <a:txBody>
                    <a:bodyPr/>
                    <a:lstStyle/>
                    <a:p>
                      <a:endParaRPr lang="en-US" sz="1800" dirty="0"/>
                    </a:p>
                  </a:txBody>
                  <a:tcPr marL="51435" marR="51435" marT="25707" marB="25707"/>
                </a:tc>
                <a:extLst>
                  <a:ext uri="{0D108BD9-81ED-4DB2-BD59-A6C34878D82A}">
                    <a16:rowId xmlns:a16="http://schemas.microsoft.com/office/drawing/2014/main" val="10006"/>
                  </a:ext>
                </a:extLst>
              </a:tr>
            </a:tbl>
          </a:graphicData>
        </a:graphic>
      </p:graphicFrame>
    </p:spTree>
    <p:extLst>
      <p:ext uri="{BB962C8B-B14F-4D97-AF65-F5344CB8AC3E}">
        <p14:creationId xmlns:p14="http://schemas.microsoft.com/office/powerpoint/2010/main" val="1918513867"/>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282062"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699" name="Rectangle 2"/>
          <p:cNvSpPr>
            <a:spLocks noChangeArrowheads="1"/>
          </p:cNvSpPr>
          <p:nvPr/>
        </p:nvSpPr>
        <p:spPr bwMode="auto">
          <a:xfrm>
            <a:off x="685800" y="1356280"/>
            <a:ext cx="7696200"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Contract Support Cost (CSC) </a:t>
            </a:r>
          </a:p>
          <a:p>
            <a:pPr algn="ctr" eaLnBrk="1" hangingPunct="1">
              <a:spcBef>
                <a:spcPct val="0"/>
              </a:spcBef>
              <a:buFontTx/>
              <a:buNone/>
            </a:pPr>
            <a:r>
              <a:rPr lang="en-US" altLang="en-US" sz="3600" b="1" dirty="0"/>
              <a:t>2019 Distributions</a:t>
            </a:r>
          </a:p>
        </p:txBody>
      </p:sp>
      <p:sp>
        <p:nvSpPr>
          <p:cNvPr id="2970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313135" indent="-120254">
              <a:spcBef>
                <a:spcPct val="20000"/>
              </a:spcBef>
              <a:buFont typeface="Arial" panose="020B0604020202020204" pitchFamily="34" charset="0"/>
              <a:buChar char="–"/>
              <a:defRPr sz="2100">
                <a:solidFill>
                  <a:schemeClr val="tx1"/>
                </a:solidFill>
                <a:latin typeface="Calibri" panose="020F0502020204030204" pitchFamily="34" charset="0"/>
              </a:defRPr>
            </a:lvl2pPr>
            <a:lvl3pPr marL="482204" indent="-96441">
              <a:spcBef>
                <a:spcPct val="20000"/>
              </a:spcBef>
              <a:buFont typeface="Arial" panose="020B0604020202020204" pitchFamily="34" charset="0"/>
              <a:buChar char="•"/>
              <a:defRPr sz="1800">
                <a:solidFill>
                  <a:schemeClr val="tx1"/>
                </a:solidFill>
                <a:latin typeface="Calibri" panose="020F0502020204030204" pitchFamily="34" charset="0"/>
              </a:defRPr>
            </a:lvl3pPr>
            <a:lvl4pPr marL="675085" indent="-96441">
              <a:spcBef>
                <a:spcPct val="20000"/>
              </a:spcBef>
              <a:buFont typeface="Arial" panose="020B0604020202020204" pitchFamily="34" charset="0"/>
              <a:buChar char="–"/>
              <a:defRPr sz="1500">
                <a:solidFill>
                  <a:schemeClr val="tx1"/>
                </a:solidFill>
                <a:latin typeface="Calibri" panose="020F0502020204030204" pitchFamily="34" charset="0"/>
              </a:defRPr>
            </a:lvl4pPr>
            <a:lvl5pPr marL="867966" indent="-96441">
              <a:spcBef>
                <a:spcPct val="20000"/>
              </a:spcBef>
              <a:buFont typeface="Arial" panose="020B0604020202020204" pitchFamily="34" charset="0"/>
              <a:buChar char="»"/>
              <a:defRPr sz="1500">
                <a:solidFill>
                  <a:schemeClr val="tx1"/>
                </a:solidFill>
                <a:latin typeface="Calibri" panose="020F0502020204030204" pitchFamily="34" charset="0"/>
              </a:defRPr>
            </a:lvl5pPr>
            <a:lvl6pPr marL="12108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5537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18966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2395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316776CB-9F73-4C01-8F14-07AE980D8119}" type="slidenum">
              <a:rPr lang="en-US" altLang="en-US" sz="675"/>
              <a:pPr>
                <a:spcBef>
                  <a:spcPct val="0"/>
                </a:spcBef>
                <a:buFontTx/>
                <a:buNone/>
              </a:pPr>
              <a:t>13</a:t>
            </a:fld>
            <a:endParaRPr lang="en-US" altLang="en-US" sz="675"/>
          </a:p>
        </p:txBody>
      </p:sp>
      <p:sp>
        <p:nvSpPr>
          <p:cNvPr id="29701" name="TextBox 3"/>
          <p:cNvSpPr txBox="1">
            <a:spLocks noChangeArrowheads="1"/>
          </p:cNvSpPr>
          <p:nvPr/>
        </p:nvSpPr>
        <p:spPr bwMode="auto">
          <a:xfrm>
            <a:off x="448606" y="3124200"/>
            <a:ext cx="8170588" cy="21595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342900" indent="-342900">
              <a:spcBef>
                <a:spcPct val="20000"/>
              </a:spcBef>
              <a:buFont typeface="Arial" panose="020B0604020202020204" pitchFamily="34" charset="0"/>
              <a:buChar char="•"/>
              <a:defRPr sz="3200">
                <a:solidFill>
                  <a:schemeClr val="tx1"/>
                </a:solidFill>
                <a:latin typeface="Calibri" panose="020F0502020204030204" pitchFamily="34" charset="0"/>
              </a:defRPr>
            </a:lvl1pPr>
            <a:lvl2pPr marL="800100" indent="-34290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a:lnSpc>
                <a:spcPct val="150000"/>
              </a:lnSpc>
              <a:spcBef>
                <a:spcPct val="0"/>
              </a:spcBef>
              <a:spcAft>
                <a:spcPts val="506"/>
              </a:spcAft>
            </a:pPr>
            <a:r>
              <a:rPr lang="en-US" altLang="en-US" sz="2800" dirty="0"/>
              <a:t>FY 2019 paid to date: $108,628,210.00</a:t>
            </a:r>
          </a:p>
          <a:p>
            <a:pPr algn="ctr">
              <a:lnSpc>
                <a:spcPct val="150000"/>
              </a:lnSpc>
              <a:spcBef>
                <a:spcPct val="0"/>
              </a:spcBef>
              <a:spcAft>
                <a:spcPts val="506"/>
              </a:spcAft>
            </a:pPr>
            <a:r>
              <a:rPr lang="en-US" altLang="en-US" sz="2800" dirty="0" smtClean="0"/>
              <a:t>Additional </a:t>
            </a:r>
            <a:r>
              <a:rPr lang="en-US" altLang="en-US" sz="2800" dirty="0"/>
              <a:t>funds must be requested.</a:t>
            </a:r>
          </a:p>
          <a:p>
            <a:pPr>
              <a:lnSpc>
                <a:spcPct val="150000"/>
              </a:lnSpc>
              <a:spcBef>
                <a:spcPct val="0"/>
              </a:spcBef>
              <a:spcAft>
                <a:spcPts val="506"/>
              </a:spcAft>
            </a:pPr>
            <a:endParaRPr lang="en-US" altLang="en-US" sz="2800" dirty="0"/>
          </a:p>
        </p:txBody>
      </p:sp>
    </p:spTree>
    <p:extLst>
      <p:ext uri="{BB962C8B-B14F-4D97-AF65-F5344CB8AC3E}">
        <p14:creationId xmlns:p14="http://schemas.microsoft.com/office/powerpoint/2010/main" val="2167524825"/>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9698"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4282062"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699" name="Rectangle 2"/>
          <p:cNvSpPr>
            <a:spLocks noChangeArrowheads="1"/>
          </p:cNvSpPr>
          <p:nvPr/>
        </p:nvSpPr>
        <p:spPr bwMode="auto">
          <a:xfrm>
            <a:off x="685800" y="1243888"/>
            <a:ext cx="7696200"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Contract Support Cost (CSC) </a:t>
            </a:r>
          </a:p>
          <a:p>
            <a:pPr algn="ctr" eaLnBrk="1" hangingPunct="1">
              <a:spcBef>
                <a:spcPct val="0"/>
              </a:spcBef>
              <a:buFontTx/>
              <a:buNone/>
            </a:pPr>
            <a:r>
              <a:rPr lang="en-US" altLang="en-US" sz="3600" b="1" dirty="0"/>
              <a:t>2019 Distributions</a:t>
            </a:r>
          </a:p>
        </p:txBody>
      </p:sp>
      <p:sp>
        <p:nvSpPr>
          <p:cNvPr id="29700"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313135" indent="-120254">
              <a:spcBef>
                <a:spcPct val="20000"/>
              </a:spcBef>
              <a:buFont typeface="Arial" panose="020B0604020202020204" pitchFamily="34" charset="0"/>
              <a:buChar char="–"/>
              <a:defRPr sz="2100">
                <a:solidFill>
                  <a:schemeClr val="tx1"/>
                </a:solidFill>
                <a:latin typeface="Calibri" panose="020F0502020204030204" pitchFamily="34" charset="0"/>
              </a:defRPr>
            </a:lvl2pPr>
            <a:lvl3pPr marL="482204" indent="-96441">
              <a:spcBef>
                <a:spcPct val="20000"/>
              </a:spcBef>
              <a:buFont typeface="Arial" panose="020B0604020202020204" pitchFamily="34" charset="0"/>
              <a:buChar char="•"/>
              <a:defRPr sz="1800">
                <a:solidFill>
                  <a:schemeClr val="tx1"/>
                </a:solidFill>
                <a:latin typeface="Calibri" panose="020F0502020204030204" pitchFamily="34" charset="0"/>
              </a:defRPr>
            </a:lvl3pPr>
            <a:lvl4pPr marL="675085" indent="-96441">
              <a:spcBef>
                <a:spcPct val="20000"/>
              </a:spcBef>
              <a:buFont typeface="Arial" panose="020B0604020202020204" pitchFamily="34" charset="0"/>
              <a:buChar char="–"/>
              <a:defRPr sz="1500">
                <a:solidFill>
                  <a:schemeClr val="tx1"/>
                </a:solidFill>
                <a:latin typeface="Calibri" panose="020F0502020204030204" pitchFamily="34" charset="0"/>
              </a:defRPr>
            </a:lvl4pPr>
            <a:lvl5pPr marL="867966" indent="-96441">
              <a:spcBef>
                <a:spcPct val="20000"/>
              </a:spcBef>
              <a:buFont typeface="Arial" panose="020B0604020202020204" pitchFamily="34" charset="0"/>
              <a:buChar char="»"/>
              <a:defRPr sz="1500">
                <a:solidFill>
                  <a:schemeClr val="tx1"/>
                </a:solidFill>
                <a:latin typeface="Calibri" panose="020F0502020204030204" pitchFamily="34" charset="0"/>
              </a:defRPr>
            </a:lvl5pPr>
            <a:lvl6pPr marL="12108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5537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18966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239566" indent="-96441"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316776CB-9F73-4C01-8F14-07AE980D8119}" type="slidenum">
              <a:rPr lang="en-US" altLang="en-US" sz="675"/>
              <a:pPr>
                <a:spcBef>
                  <a:spcPct val="0"/>
                </a:spcBef>
                <a:buFontTx/>
                <a:buNone/>
              </a:pPr>
              <a:t>14</a:t>
            </a:fld>
            <a:endParaRPr lang="en-US" altLang="en-US" sz="675"/>
          </a:p>
        </p:txBody>
      </p:sp>
      <p:sp>
        <p:nvSpPr>
          <p:cNvPr id="2" name="Rectangle 1"/>
          <p:cNvSpPr/>
          <p:nvPr/>
        </p:nvSpPr>
        <p:spPr>
          <a:xfrm>
            <a:off x="533400" y="2444217"/>
            <a:ext cx="8305800" cy="4042132"/>
          </a:xfrm>
          <a:prstGeom prst="rect">
            <a:avLst/>
          </a:prstGeom>
        </p:spPr>
        <p:txBody>
          <a:bodyPr wrap="square">
            <a:spAutoFit/>
          </a:bodyPr>
          <a:lstStyle/>
          <a:p>
            <a:pPr marL="457200" indent="-457200">
              <a:spcAft>
                <a:spcPts val="506"/>
              </a:spcAft>
              <a:buFont typeface="Arial" panose="020B0604020202020204" pitchFamily="34" charset="0"/>
              <a:buChar char="•"/>
            </a:pPr>
            <a:r>
              <a:rPr lang="en-US" altLang="en-US" sz="2800" dirty="0"/>
              <a:t>As of June 24, 2020, 25 SG Tribes did not respond to the FY 2019 CSC data call. OSG had sent emails, letters, and made telephone calls to these tribes.</a:t>
            </a:r>
          </a:p>
          <a:p>
            <a:pPr marL="457200" indent="-457200">
              <a:spcAft>
                <a:spcPts val="506"/>
              </a:spcAft>
              <a:buFont typeface="Arial" panose="020B0604020202020204" pitchFamily="34" charset="0"/>
              <a:buChar char="•"/>
            </a:pPr>
            <a:r>
              <a:rPr lang="en-US" altLang="en-US" sz="2800" dirty="0"/>
              <a:t>Between July and August 2020, </a:t>
            </a:r>
            <a:r>
              <a:rPr lang="en-US" altLang="en-US" sz="2800" dirty="0" smtClean="0"/>
              <a:t>17 of </a:t>
            </a:r>
            <a:r>
              <a:rPr lang="en-US" altLang="en-US" sz="2800" dirty="0"/>
              <a:t>the 25 responded.</a:t>
            </a:r>
          </a:p>
          <a:p>
            <a:pPr marL="457200" indent="-457200">
              <a:spcAft>
                <a:spcPts val="506"/>
              </a:spcAft>
              <a:buFont typeface="Arial" panose="020B0604020202020204" pitchFamily="34" charset="0"/>
              <a:buChar char="•"/>
            </a:pPr>
            <a:r>
              <a:rPr lang="en-US" altLang="en-US" sz="2800" dirty="0"/>
              <a:t>8 SG Tribes have not responded to 2019 CSC data call</a:t>
            </a:r>
          </a:p>
          <a:p>
            <a:pPr marL="742950" lvl="1" indent="-285750">
              <a:spcAft>
                <a:spcPts val="375"/>
              </a:spcAft>
              <a:buFont typeface="Arial" panose="020B0604020202020204" pitchFamily="34" charset="0"/>
              <a:buChar char="–"/>
            </a:pPr>
            <a:r>
              <a:rPr lang="en-US" altLang="en-US" sz="2400" dirty="0"/>
              <a:t>OSG has requested outreach assistance from SGCE </a:t>
            </a:r>
          </a:p>
          <a:p>
            <a:pPr marL="742950" lvl="1" indent="-285750">
              <a:spcAft>
                <a:spcPts val="375"/>
              </a:spcAft>
              <a:buFont typeface="Arial" panose="020B0604020202020204" pitchFamily="34" charset="0"/>
              <a:buChar char="–"/>
            </a:pPr>
            <a:r>
              <a:rPr lang="en-US" altLang="en-US" sz="2400" dirty="0"/>
              <a:t>CSC payments cannot be processed without the necessary tribal data</a:t>
            </a:r>
          </a:p>
        </p:txBody>
      </p:sp>
    </p:spTree>
    <p:extLst>
      <p:ext uri="{BB962C8B-B14F-4D97-AF65-F5344CB8AC3E}">
        <p14:creationId xmlns:p14="http://schemas.microsoft.com/office/powerpoint/2010/main" val="1942440578"/>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765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95" y="3748"/>
            <a:ext cx="3932277" cy="9106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651" name="Rectangle 2"/>
          <p:cNvSpPr>
            <a:spLocks noChangeArrowheads="1"/>
          </p:cNvSpPr>
          <p:nvPr/>
        </p:nvSpPr>
        <p:spPr bwMode="auto">
          <a:xfrm>
            <a:off x="863928" y="1330322"/>
            <a:ext cx="7365672" cy="120032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3600" b="1" dirty="0"/>
              <a:t>Contract Support Cost (CSC) </a:t>
            </a:r>
            <a:r>
              <a:rPr lang="en-US" altLang="en-US" sz="3600" b="1" dirty="0" smtClean="0"/>
              <a:t>FY 2020 </a:t>
            </a:r>
            <a:r>
              <a:rPr lang="en-US" altLang="en-US" sz="3600" b="1" dirty="0"/>
              <a:t>Update</a:t>
            </a:r>
          </a:p>
        </p:txBody>
      </p:sp>
      <p:sp>
        <p:nvSpPr>
          <p:cNvPr id="26628" name="Slide Number Placeholder 1"/>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1800">
                <a:solidFill>
                  <a:schemeClr val="tx1"/>
                </a:solidFill>
                <a:latin typeface="Calibri" panose="020F0502020204030204" pitchFamily="34" charset="0"/>
              </a:defRPr>
            </a:lvl1pPr>
            <a:lvl2pPr marL="234851" indent="-90191">
              <a:spcBef>
                <a:spcPct val="20000"/>
              </a:spcBef>
              <a:buFont typeface="Arial" panose="020B0604020202020204" pitchFamily="34" charset="0"/>
              <a:buChar char="–"/>
              <a:defRPr sz="1575">
                <a:solidFill>
                  <a:schemeClr val="tx1"/>
                </a:solidFill>
                <a:latin typeface="Calibri" panose="020F0502020204030204" pitchFamily="34" charset="0"/>
              </a:defRPr>
            </a:lvl2pPr>
            <a:lvl3pPr marL="361653" indent="-72331">
              <a:spcBef>
                <a:spcPct val="20000"/>
              </a:spcBef>
              <a:buFont typeface="Arial" panose="020B0604020202020204" pitchFamily="34" charset="0"/>
              <a:buChar char="•"/>
              <a:defRPr sz="1350">
                <a:solidFill>
                  <a:schemeClr val="tx1"/>
                </a:solidFill>
                <a:latin typeface="Calibri" panose="020F0502020204030204" pitchFamily="34" charset="0"/>
              </a:defRPr>
            </a:lvl3pPr>
            <a:lvl4pPr marL="506314" indent="-72331">
              <a:spcBef>
                <a:spcPct val="20000"/>
              </a:spcBef>
              <a:buFont typeface="Arial" panose="020B0604020202020204" pitchFamily="34" charset="0"/>
              <a:buChar char="–"/>
              <a:defRPr sz="1125">
                <a:solidFill>
                  <a:schemeClr val="tx1"/>
                </a:solidFill>
                <a:latin typeface="Calibri" panose="020F0502020204030204" pitchFamily="34" charset="0"/>
              </a:defRPr>
            </a:lvl4pPr>
            <a:lvl5pPr marL="650975" indent="-72331">
              <a:spcBef>
                <a:spcPct val="20000"/>
              </a:spcBef>
              <a:buFont typeface="Arial" panose="020B0604020202020204" pitchFamily="34" charset="0"/>
              <a:buChar char="»"/>
              <a:defRPr sz="1125">
                <a:solidFill>
                  <a:schemeClr val="tx1"/>
                </a:solidFill>
                <a:latin typeface="Calibri" panose="020F0502020204030204" pitchFamily="34" charset="0"/>
              </a:defRPr>
            </a:lvl5pPr>
            <a:lvl6pPr marL="90815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6pPr>
            <a:lvl7pPr marL="116532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7pPr>
            <a:lvl8pPr marL="1422500"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8pPr>
            <a:lvl9pPr marL="1679675" indent="-72331" eaLnBrk="0" fontAlgn="base" hangingPunct="0">
              <a:spcBef>
                <a:spcPct val="20000"/>
              </a:spcBef>
              <a:spcAft>
                <a:spcPct val="0"/>
              </a:spcAft>
              <a:buFont typeface="Arial" panose="020B0604020202020204" pitchFamily="34" charset="0"/>
              <a:buChar char="»"/>
              <a:defRPr sz="1125">
                <a:solidFill>
                  <a:schemeClr val="tx1"/>
                </a:solidFill>
                <a:latin typeface="Calibri" panose="020F0502020204030204" pitchFamily="34" charset="0"/>
              </a:defRPr>
            </a:lvl9pPr>
          </a:lstStyle>
          <a:p>
            <a:pPr>
              <a:spcBef>
                <a:spcPct val="0"/>
              </a:spcBef>
              <a:buFontTx/>
              <a:buNone/>
              <a:defRPr/>
            </a:pPr>
            <a:fld id="{6CC000B8-E784-4508-8AAB-651659C3D759}" type="slidenum">
              <a:rPr lang="en-US" altLang="en-US" sz="506"/>
              <a:pPr>
                <a:spcBef>
                  <a:spcPct val="0"/>
                </a:spcBef>
                <a:buFontTx/>
                <a:buNone/>
                <a:defRPr/>
              </a:pPr>
              <a:t>15</a:t>
            </a:fld>
            <a:endParaRPr lang="en-US" altLang="en-US" sz="506" dirty="0"/>
          </a:p>
        </p:txBody>
      </p:sp>
      <p:sp>
        <p:nvSpPr>
          <p:cNvPr id="27653" name="TextBox 3"/>
          <p:cNvSpPr txBox="1">
            <a:spLocks noChangeArrowheads="1"/>
          </p:cNvSpPr>
          <p:nvPr/>
        </p:nvSpPr>
        <p:spPr bwMode="auto">
          <a:xfrm>
            <a:off x="721053" y="2530651"/>
            <a:ext cx="7651421" cy="3235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marL="144463" indent="-144463">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nSpc>
                <a:spcPct val="150000"/>
              </a:lnSpc>
              <a:spcBef>
                <a:spcPct val="0"/>
              </a:spcBef>
              <a:spcAft>
                <a:spcPts val="375"/>
              </a:spcAft>
            </a:pPr>
            <a:r>
              <a:rPr lang="en-US" altLang="en-US" sz="2800" dirty="0"/>
              <a:t>FY 2020 Paid to Date: $106,322,954.00</a:t>
            </a:r>
          </a:p>
          <a:p>
            <a:pPr>
              <a:lnSpc>
                <a:spcPct val="150000"/>
              </a:lnSpc>
              <a:spcBef>
                <a:spcPct val="0"/>
              </a:spcBef>
              <a:spcAft>
                <a:spcPts val="375"/>
              </a:spcAft>
            </a:pPr>
            <a:r>
              <a:rPr lang="en-US" altLang="en-US" sz="2800" dirty="0"/>
              <a:t>FY 2020 CSC Data Request Deadline was Aug. 3, 2020</a:t>
            </a:r>
          </a:p>
          <a:p>
            <a:pPr lvl="1">
              <a:lnSpc>
                <a:spcPct val="150000"/>
              </a:lnSpc>
              <a:spcBef>
                <a:spcPct val="0"/>
              </a:spcBef>
              <a:spcAft>
                <a:spcPts val="375"/>
              </a:spcAft>
            </a:pPr>
            <a:r>
              <a:rPr lang="en-US" altLang="en-US" sz="2400" dirty="0"/>
              <a:t>76 responses received to date</a:t>
            </a:r>
          </a:p>
          <a:p>
            <a:pPr>
              <a:lnSpc>
                <a:spcPct val="150000"/>
              </a:lnSpc>
              <a:spcBef>
                <a:spcPct val="0"/>
              </a:spcBef>
              <a:spcAft>
                <a:spcPts val="375"/>
              </a:spcAft>
            </a:pPr>
            <a:r>
              <a:rPr lang="en-US" altLang="en-US" sz="2400" dirty="0" smtClean="0"/>
              <a:t>OSG </a:t>
            </a:r>
            <a:r>
              <a:rPr lang="en-US" altLang="en-US" sz="2400" u="sng" dirty="0" smtClean="0"/>
              <a:t>cannot</a:t>
            </a:r>
            <a:r>
              <a:rPr lang="en-US" altLang="en-US" sz="2400" dirty="0" smtClean="0"/>
              <a:t> </a:t>
            </a:r>
            <a:r>
              <a:rPr lang="en-US" altLang="en-US" sz="2400" dirty="0"/>
              <a:t>pay </a:t>
            </a:r>
            <a:r>
              <a:rPr lang="en-US" altLang="en-US" sz="2400" dirty="0" smtClean="0"/>
              <a:t>CSC without </a:t>
            </a:r>
            <a:r>
              <a:rPr lang="en-US" altLang="en-US" sz="2400" dirty="0"/>
              <a:t>current year data from Tribes</a:t>
            </a:r>
            <a:r>
              <a:rPr lang="en-US" altLang="en-US" sz="2400" dirty="0" smtClean="0"/>
              <a:t>.</a:t>
            </a:r>
            <a:endParaRPr lang="en-US" altLang="en-US" sz="2400" dirty="0"/>
          </a:p>
        </p:txBody>
      </p:sp>
    </p:spTree>
    <p:extLst>
      <p:ext uri="{BB962C8B-B14F-4D97-AF65-F5344CB8AC3E}">
        <p14:creationId xmlns:p14="http://schemas.microsoft.com/office/powerpoint/2010/main" val="2899429137"/>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3944938"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63" name="Title 3"/>
          <p:cNvSpPr>
            <a:spLocks noGrp="1"/>
          </p:cNvSpPr>
          <p:nvPr>
            <p:ph type="title"/>
          </p:nvPr>
        </p:nvSpPr>
        <p:spPr>
          <a:xfrm>
            <a:off x="474133" y="922867"/>
            <a:ext cx="8229600" cy="1819275"/>
          </a:xfrm>
        </p:spPr>
        <p:txBody>
          <a:bodyPr/>
          <a:lstStyle/>
          <a:p>
            <a:r>
              <a:rPr lang="en-US" sz="4000" b="1" dirty="0" smtClean="0"/>
              <a:t>Lease </a:t>
            </a:r>
            <a:r>
              <a:rPr lang="en-US" sz="4000" b="1" dirty="0"/>
              <a:t>of Facilities under the Authority of the </a:t>
            </a:r>
            <a:r>
              <a:rPr lang="en-US" sz="4000" b="1" dirty="0" smtClean="0"/>
              <a:t>ISDEAA, </a:t>
            </a:r>
            <a:r>
              <a:rPr lang="en-US" sz="4000" b="1" dirty="0"/>
              <a:t>25 U.S.C. § 5324(l)</a:t>
            </a:r>
            <a:endParaRPr lang="en-US" altLang="en-US" sz="2800" dirty="0" smtClean="0"/>
          </a:p>
        </p:txBody>
      </p:sp>
      <p:sp>
        <p:nvSpPr>
          <p:cNvPr id="40964" name="Content Placeholder 4"/>
          <p:cNvSpPr>
            <a:spLocks noGrp="1"/>
          </p:cNvSpPr>
          <p:nvPr>
            <p:ph idx="1"/>
          </p:nvPr>
        </p:nvSpPr>
        <p:spPr>
          <a:xfrm>
            <a:off x="448733" y="2659592"/>
            <a:ext cx="8229600" cy="4061883"/>
          </a:xfrm>
        </p:spPr>
        <p:txBody>
          <a:bodyPr/>
          <a:lstStyle/>
          <a:p>
            <a:pPr>
              <a:lnSpc>
                <a:spcPct val="150000"/>
              </a:lnSpc>
            </a:pPr>
            <a:r>
              <a:rPr lang="en-US" altLang="en-US" sz="2800" dirty="0" smtClean="0"/>
              <a:t>A National Policy Memorandum (NPM) from Office of Facilities, Property, and Safety Management regarding the Lease of Facilities (105L Leases) has been published on September 11, 2020. </a:t>
            </a:r>
          </a:p>
          <a:p>
            <a:pPr>
              <a:lnSpc>
                <a:spcPct val="150000"/>
              </a:lnSpc>
            </a:pPr>
            <a:r>
              <a:rPr lang="en-US" altLang="en-US" sz="2800" dirty="0" smtClean="0">
                <a:hlinkClick r:id="rId4"/>
              </a:rPr>
              <a:t>https://www.bia.gov/policy-forms/memoranda</a:t>
            </a:r>
            <a:r>
              <a:rPr lang="en-US" altLang="en-US" sz="2800" dirty="0" smtClean="0"/>
              <a:t> </a:t>
            </a:r>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417513" indent="-160338">
              <a:spcBef>
                <a:spcPct val="20000"/>
              </a:spcBef>
              <a:buFont typeface="Arial" panose="020B0604020202020204" pitchFamily="34" charset="0"/>
              <a:buChar char="–"/>
              <a:defRPr sz="28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24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20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2000">
                <a:solidFill>
                  <a:schemeClr val="tx1"/>
                </a:solidFill>
                <a:latin typeface="Calibri" panose="020F0502020204030204" pitchFamily="34" charset="0"/>
              </a:defRPr>
            </a:lvl5pPr>
            <a:lvl6pPr marL="16144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0716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5288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9860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78D5B3E1-E268-4658-8E99-446C4710DA1C}" type="slidenum">
              <a:rPr lang="en-US" altLang="en-US" sz="900" smtClean="0"/>
              <a:pPr>
                <a:spcBef>
                  <a:spcPct val="0"/>
                </a:spcBef>
                <a:buFontTx/>
                <a:buNone/>
              </a:pPr>
              <a:t>16</a:t>
            </a:fld>
            <a:endParaRPr lang="en-US" altLang="en-US" sz="900" smtClean="0"/>
          </a:p>
        </p:txBody>
      </p:sp>
    </p:spTree>
    <p:extLst>
      <p:ext uri="{BB962C8B-B14F-4D97-AF65-F5344CB8AC3E}">
        <p14:creationId xmlns:p14="http://schemas.microsoft.com/office/powerpoint/2010/main" val="2093628514"/>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itle 1"/>
          <p:cNvSpPr>
            <a:spLocks noGrp="1"/>
          </p:cNvSpPr>
          <p:nvPr>
            <p:ph type="title"/>
          </p:nvPr>
        </p:nvSpPr>
        <p:spPr>
          <a:xfrm>
            <a:off x="457200" y="843295"/>
            <a:ext cx="8229600" cy="1143000"/>
          </a:xfrm>
        </p:spPr>
        <p:txBody>
          <a:bodyPr/>
          <a:lstStyle/>
          <a:p>
            <a:r>
              <a:rPr lang="en-US" altLang="en-US" b="1" dirty="0" smtClean="0"/>
              <a:t>Self Governance Database (SGDB) Update</a:t>
            </a:r>
            <a:r>
              <a:rPr lang="en-US" altLang="en-US" dirty="0" smtClean="0"/>
              <a:t> </a:t>
            </a:r>
          </a:p>
        </p:txBody>
      </p:sp>
      <p:sp>
        <p:nvSpPr>
          <p:cNvPr id="38915" name="Content Placeholder 2"/>
          <p:cNvSpPr>
            <a:spLocks noGrp="1"/>
          </p:cNvSpPr>
          <p:nvPr>
            <p:ph sz="half" idx="1"/>
          </p:nvPr>
        </p:nvSpPr>
        <p:spPr>
          <a:xfrm>
            <a:off x="685800" y="2514600"/>
            <a:ext cx="8191500" cy="4495800"/>
          </a:xfrm>
        </p:spPr>
        <p:txBody>
          <a:bodyPr/>
          <a:lstStyle/>
          <a:p>
            <a:pPr>
              <a:defRPr/>
            </a:pPr>
            <a:r>
              <a:rPr lang="en-US" dirty="0" smtClean="0"/>
              <a:t>The SGDB will undergo an update to the application. </a:t>
            </a:r>
          </a:p>
          <a:p>
            <a:pPr>
              <a:lnSpc>
                <a:spcPct val="150000"/>
              </a:lnSpc>
              <a:defRPr/>
            </a:pPr>
            <a:r>
              <a:rPr lang="en-US" dirty="0" smtClean="0"/>
              <a:t>Upon re-opening, the SGDB will have a slightly different look and feel but the user access and operation will remain the same for Tribal Users. </a:t>
            </a:r>
          </a:p>
          <a:p>
            <a:pPr>
              <a:defRPr/>
            </a:pPr>
            <a:r>
              <a:rPr lang="en-US" dirty="0" smtClean="0"/>
              <a:t>Close Date: October 3, 2020</a:t>
            </a:r>
          </a:p>
          <a:p>
            <a:pPr>
              <a:defRPr/>
            </a:pPr>
            <a:r>
              <a:rPr lang="en-US" dirty="0" smtClean="0"/>
              <a:t>Opening date: October 5, 2020</a:t>
            </a:r>
            <a:endParaRPr lang="en-US" sz="2400" dirty="0"/>
          </a:p>
          <a:p>
            <a:pPr lvl="1">
              <a:defRPr/>
            </a:pPr>
            <a:endParaRPr lang="en-US" altLang="en-US" sz="2800" dirty="0" smtClean="0"/>
          </a:p>
        </p:txBody>
      </p:sp>
      <p:sp>
        <p:nvSpPr>
          <p:cNvPr id="39940"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6FB9D2B3-4555-4DB1-BEEF-DE4B36210C84}" type="slidenum">
              <a:rPr lang="en-US" altLang="en-US" sz="1200" smtClean="0">
                <a:solidFill>
                  <a:srgbClr val="898989"/>
                </a:solidFill>
              </a:rPr>
              <a:pPr>
                <a:spcBef>
                  <a:spcPct val="0"/>
                </a:spcBef>
                <a:buFontTx/>
                <a:buNone/>
              </a:pPr>
              <a:t>17</a:t>
            </a:fld>
            <a:endParaRPr lang="en-US" altLang="en-US" sz="1200" smtClean="0">
              <a:solidFill>
                <a:srgbClr val="898989"/>
              </a:solidFill>
            </a:endParaRPr>
          </a:p>
        </p:txBody>
      </p:sp>
      <p:pic>
        <p:nvPicPr>
          <p:cNvPr id="39941"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3486150" cy="808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6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3944938"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63" name="Title 3"/>
          <p:cNvSpPr>
            <a:spLocks noGrp="1"/>
          </p:cNvSpPr>
          <p:nvPr>
            <p:ph type="title"/>
          </p:nvPr>
        </p:nvSpPr>
        <p:spPr>
          <a:xfrm>
            <a:off x="457200" y="704320"/>
            <a:ext cx="8229600" cy="1226080"/>
          </a:xfrm>
        </p:spPr>
        <p:txBody>
          <a:bodyPr/>
          <a:lstStyle/>
          <a:p>
            <a:r>
              <a:rPr lang="en-US" altLang="en-US" sz="4000" b="1" dirty="0"/>
              <a:t>New Fiscal Year Opening Dates</a:t>
            </a:r>
          </a:p>
        </p:txBody>
      </p:sp>
      <p:sp>
        <p:nvSpPr>
          <p:cNvPr id="40964" name="Content Placeholder 4"/>
          <p:cNvSpPr>
            <a:spLocks noGrp="1"/>
          </p:cNvSpPr>
          <p:nvPr>
            <p:ph idx="1"/>
          </p:nvPr>
        </p:nvSpPr>
        <p:spPr>
          <a:xfrm>
            <a:off x="457200" y="1849438"/>
            <a:ext cx="8229600" cy="4587875"/>
          </a:xfrm>
        </p:spPr>
        <p:txBody>
          <a:bodyPr/>
          <a:lstStyle/>
          <a:p>
            <a:pPr>
              <a:lnSpc>
                <a:spcPct val="150000"/>
              </a:lnSpc>
            </a:pPr>
            <a:r>
              <a:rPr lang="en-US" altLang="en-US" dirty="0"/>
              <a:t>Automated Standard Application for Payments (ASAP): </a:t>
            </a:r>
          </a:p>
          <a:p>
            <a:pPr lvl="1">
              <a:lnSpc>
                <a:spcPct val="150000"/>
              </a:lnSpc>
            </a:pPr>
            <a:r>
              <a:rPr lang="en-US" altLang="en-US" dirty="0"/>
              <a:t>Existing Accounts – </a:t>
            </a:r>
            <a:r>
              <a:rPr lang="en-US" altLang="en-US" dirty="0" smtClean="0"/>
              <a:t>Opens October </a:t>
            </a:r>
            <a:r>
              <a:rPr lang="en-US" altLang="en-US" dirty="0"/>
              <a:t>1, 2020 at 7:00 a.m. MT </a:t>
            </a:r>
          </a:p>
          <a:p>
            <a:pPr lvl="1">
              <a:lnSpc>
                <a:spcPct val="150000"/>
              </a:lnSpc>
            </a:pPr>
            <a:r>
              <a:rPr lang="en-US" altLang="en-US" dirty="0"/>
              <a:t>New Accounts (Fiscal Year 2021 Funding) </a:t>
            </a:r>
            <a:r>
              <a:rPr lang="en-US" altLang="en-US" dirty="0" smtClean="0"/>
              <a:t>– Opens </a:t>
            </a:r>
            <a:r>
              <a:rPr lang="en-US" altLang="en-US" dirty="0"/>
              <a:t>October 10, 2020 at 7:00 a.m. </a:t>
            </a:r>
            <a:r>
              <a:rPr lang="en-US" altLang="en-US" dirty="0" smtClean="0"/>
              <a:t>MT</a:t>
            </a:r>
            <a:endParaRPr lang="en-US" altLang="en-US" dirty="0"/>
          </a:p>
        </p:txBody>
      </p:sp>
      <p:sp>
        <p:nvSpPr>
          <p:cNvPr id="40965"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417513" indent="-160338">
              <a:spcBef>
                <a:spcPct val="20000"/>
              </a:spcBef>
              <a:buFont typeface="Arial" panose="020B0604020202020204" pitchFamily="34" charset="0"/>
              <a:buChar char="–"/>
              <a:defRPr sz="28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24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20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2000">
                <a:solidFill>
                  <a:schemeClr val="tx1"/>
                </a:solidFill>
                <a:latin typeface="Calibri" panose="020F0502020204030204" pitchFamily="34" charset="0"/>
              </a:defRPr>
            </a:lvl5pPr>
            <a:lvl6pPr marL="16144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0716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5288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9860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78D5B3E1-E268-4658-8E99-446C4710DA1C}" type="slidenum">
              <a:rPr lang="en-US" altLang="en-US" sz="900" smtClean="0"/>
              <a:pPr>
                <a:spcBef>
                  <a:spcPct val="0"/>
                </a:spcBef>
                <a:buFontTx/>
                <a:buNone/>
              </a:pPr>
              <a:t>18</a:t>
            </a:fld>
            <a:endParaRPr lang="en-US" altLang="en-US" sz="900" smtClean="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22"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3944938"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723" name="Title 3"/>
          <p:cNvSpPr>
            <a:spLocks noGrp="1"/>
          </p:cNvSpPr>
          <p:nvPr>
            <p:ph type="title"/>
          </p:nvPr>
        </p:nvSpPr>
        <p:spPr>
          <a:xfrm>
            <a:off x="457200" y="798513"/>
            <a:ext cx="8229600" cy="1819275"/>
          </a:xfrm>
        </p:spPr>
        <p:txBody>
          <a:bodyPr/>
          <a:lstStyle/>
          <a:p>
            <a:r>
              <a:rPr lang="en-US" altLang="en-US" sz="3600" b="1" smtClean="0"/>
              <a:t> Available Option for Reprogramming Division B, Title VII of the CARES Act Tribal Priority Allocation Funding</a:t>
            </a:r>
            <a:endParaRPr lang="en-US" altLang="en-US" sz="3600" smtClean="0"/>
          </a:p>
        </p:txBody>
      </p:sp>
      <p:sp>
        <p:nvSpPr>
          <p:cNvPr id="30724" name="Content Placeholder 4"/>
          <p:cNvSpPr>
            <a:spLocks noGrp="1"/>
          </p:cNvSpPr>
          <p:nvPr>
            <p:ph idx="1"/>
          </p:nvPr>
        </p:nvSpPr>
        <p:spPr>
          <a:xfrm>
            <a:off x="457200" y="2733675"/>
            <a:ext cx="8229600" cy="3987800"/>
          </a:xfrm>
        </p:spPr>
        <p:txBody>
          <a:bodyPr/>
          <a:lstStyle/>
          <a:p>
            <a:pPr>
              <a:lnSpc>
                <a:spcPct val="150000"/>
              </a:lnSpc>
            </a:pPr>
            <a:r>
              <a:rPr lang="en-US" altLang="en-US" sz="2400" dirty="0" smtClean="0"/>
              <a:t>Self-Governance Tribes/Consortia have the option to reprogram Welfare Assistance (WA) and Aid to Tribal Government (ATG) Tribal Priority Allocation (TPA) funds received under Division B, Title VII of the CARES Act, Pub. L. 116-136 to other TPA lines contained in Self Governance Funding Agreement consistent with the purposes outlined in Division B, Title VII of the CARES Act. </a:t>
            </a:r>
          </a:p>
          <a:p>
            <a:endParaRPr lang="en-US" altLang="en-US" sz="2000" dirty="0" smtClean="0"/>
          </a:p>
        </p:txBody>
      </p:sp>
      <p:sp>
        <p:nvSpPr>
          <p:cNvPr id="30725"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417513" indent="-160338">
              <a:spcBef>
                <a:spcPct val="20000"/>
              </a:spcBef>
              <a:buFont typeface="Arial" panose="020B0604020202020204" pitchFamily="34" charset="0"/>
              <a:buChar char="–"/>
              <a:defRPr sz="28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24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20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2000">
                <a:solidFill>
                  <a:schemeClr val="tx1"/>
                </a:solidFill>
                <a:latin typeface="Calibri" panose="020F0502020204030204" pitchFamily="34" charset="0"/>
              </a:defRPr>
            </a:lvl5pPr>
            <a:lvl6pPr marL="16144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0716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5288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2986088" indent="-128588"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1D8184CC-0A4E-4C8F-B0AD-561EC550F8A1}" type="slidenum">
              <a:rPr lang="en-US" altLang="en-US" sz="900" smtClean="0"/>
              <a:pPr>
                <a:spcBef>
                  <a:spcPct val="0"/>
                </a:spcBef>
                <a:buFontTx/>
                <a:buNone/>
              </a:pPr>
              <a:t>19</a:t>
            </a:fld>
            <a:endParaRPr lang="en-US" altLang="en-US" sz="900" smtClean="0"/>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p:nvPr>
        </p:nvSpPr>
        <p:spPr>
          <a:xfrm>
            <a:off x="495300" y="1226072"/>
            <a:ext cx="8153400" cy="857250"/>
          </a:xfrm>
        </p:spPr>
        <p:txBody>
          <a:bodyPr>
            <a:normAutofit fontScale="90000"/>
          </a:bodyPr>
          <a:lstStyle/>
          <a:p>
            <a:r>
              <a:rPr lang="en-US" altLang="en-US" b="1" dirty="0" smtClean="0"/>
              <a:t>Reminder: OMB Memorandum 20-26</a:t>
            </a:r>
          </a:p>
        </p:txBody>
      </p:sp>
      <p:sp>
        <p:nvSpPr>
          <p:cNvPr id="34819" name="Content Placeholder 2"/>
          <p:cNvSpPr>
            <a:spLocks noGrp="1"/>
          </p:cNvSpPr>
          <p:nvPr>
            <p:ph idx="1"/>
          </p:nvPr>
        </p:nvSpPr>
        <p:spPr>
          <a:xfrm>
            <a:off x="685800" y="2361010"/>
            <a:ext cx="7543800" cy="4192190"/>
          </a:xfrm>
        </p:spPr>
        <p:txBody>
          <a:bodyPr>
            <a:normAutofit/>
          </a:bodyPr>
          <a:lstStyle/>
          <a:p>
            <a:pPr>
              <a:lnSpc>
                <a:spcPct val="120000"/>
              </a:lnSpc>
            </a:pPr>
            <a:r>
              <a:rPr lang="en-US" sz="2400" dirty="0"/>
              <a:t>June 18, 2020, OMB issued M-20-26 extend flexibilities to provide administrative relief for recipients and applicants of federal financial assistance directly impacted by (COVID-19). The Memorandum also rescinds M-20-17 and M-20-20. </a:t>
            </a:r>
          </a:p>
          <a:p>
            <a:pPr fontAlgn="base">
              <a:lnSpc>
                <a:spcPct val="120000"/>
              </a:lnSpc>
            </a:pPr>
            <a:r>
              <a:rPr lang="en-US" sz="2400" dirty="0"/>
              <a:t>Audit reports due on </a:t>
            </a:r>
            <a:r>
              <a:rPr lang="en-US" sz="2400" dirty="0" smtClean="0"/>
              <a:t>03/30/2020 through 6/30/2020 </a:t>
            </a:r>
            <a:r>
              <a:rPr lang="en-US" sz="2400" dirty="0"/>
              <a:t>will have </a:t>
            </a:r>
            <a:r>
              <a:rPr lang="en-US" sz="2400" dirty="0" smtClean="0"/>
              <a:t>up to a </a:t>
            </a:r>
            <a:r>
              <a:rPr lang="en-US" sz="2400" dirty="0"/>
              <a:t>6-month extension to 12/30/2020.</a:t>
            </a:r>
          </a:p>
          <a:p>
            <a:pPr fontAlgn="base">
              <a:lnSpc>
                <a:spcPct val="120000"/>
              </a:lnSpc>
            </a:pPr>
            <a:r>
              <a:rPr lang="en-US" sz="2400" dirty="0"/>
              <a:t>Audit reports due on </a:t>
            </a:r>
            <a:r>
              <a:rPr lang="en-US" sz="2400" dirty="0" smtClean="0"/>
              <a:t>07/31/2020 through 9/30/2020 </a:t>
            </a:r>
            <a:r>
              <a:rPr lang="en-US" sz="2400" dirty="0"/>
              <a:t>will have </a:t>
            </a:r>
            <a:r>
              <a:rPr lang="en-US" sz="2400" dirty="0" smtClean="0"/>
              <a:t>up to a </a:t>
            </a:r>
            <a:r>
              <a:rPr lang="en-US" sz="2400" dirty="0"/>
              <a:t>3-month extension to 12/30/2020</a:t>
            </a:r>
            <a:r>
              <a:rPr lang="en-US" sz="2400" dirty="0" smtClean="0"/>
              <a:t>.</a:t>
            </a:r>
            <a:endParaRPr lang="en-US" sz="2400" dirty="0"/>
          </a:p>
        </p:txBody>
      </p:sp>
      <p:sp>
        <p:nvSpPr>
          <p:cNvPr id="34820" name="Slide Number Placeholder 3"/>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557213" indent="-214313">
              <a:spcBef>
                <a:spcPct val="20000"/>
              </a:spcBef>
              <a:buFont typeface="Arial" panose="020B0604020202020204" pitchFamily="34" charset="0"/>
              <a:buChar char="–"/>
              <a:defRPr sz="2100">
                <a:solidFill>
                  <a:schemeClr val="tx1"/>
                </a:solidFill>
                <a:latin typeface="Calibri" panose="020F0502020204030204" pitchFamily="34" charset="0"/>
              </a:defRPr>
            </a:lvl2pPr>
            <a:lvl3pPr marL="857250" indent="-171450">
              <a:spcBef>
                <a:spcPct val="20000"/>
              </a:spcBef>
              <a:buFont typeface="Arial" panose="020B0604020202020204" pitchFamily="34" charset="0"/>
              <a:buChar char="•"/>
              <a:defRPr sz="1800">
                <a:solidFill>
                  <a:schemeClr val="tx1"/>
                </a:solidFill>
                <a:latin typeface="Calibri" panose="020F0502020204030204" pitchFamily="34" charset="0"/>
              </a:defRPr>
            </a:lvl3pPr>
            <a:lvl4pPr marL="1200150" indent="-171450">
              <a:spcBef>
                <a:spcPct val="20000"/>
              </a:spcBef>
              <a:buFont typeface="Arial" panose="020B0604020202020204" pitchFamily="34" charset="0"/>
              <a:buChar char="–"/>
              <a:defRPr sz="1500">
                <a:solidFill>
                  <a:schemeClr val="tx1"/>
                </a:solidFill>
                <a:latin typeface="Calibri" panose="020F0502020204030204" pitchFamily="34" charset="0"/>
              </a:defRPr>
            </a:lvl4pPr>
            <a:lvl5pPr marL="1543050" indent="-171450">
              <a:spcBef>
                <a:spcPct val="20000"/>
              </a:spcBef>
              <a:buFont typeface="Arial" panose="020B0604020202020204" pitchFamily="34" charset="0"/>
              <a:buChar char="»"/>
              <a:defRPr sz="1500">
                <a:solidFill>
                  <a:schemeClr val="tx1"/>
                </a:solidFill>
                <a:latin typeface="Calibri" panose="020F0502020204030204" pitchFamily="34" charset="0"/>
              </a:defRPr>
            </a:lvl5pPr>
            <a:lvl6pPr marL="18859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22288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5717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914650" indent="-171450"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Tx/>
              <a:buNone/>
            </a:pPr>
            <a:fld id="{0A730CF8-3636-48B4-B36E-654DC0238E4B}" type="slidenum">
              <a:rPr lang="en-US" altLang="en-US" sz="900">
                <a:solidFill>
                  <a:srgbClr val="898989"/>
                </a:solidFill>
              </a:rPr>
              <a:pPr>
                <a:spcBef>
                  <a:spcPct val="0"/>
                </a:spcBef>
                <a:buFontTx/>
                <a:buNone/>
              </a:pPr>
              <a:t>20</a:t>
            </a:fld>
            <a:endParaRPr lang="en-US" altLang="en-US" sz="900">
              <a:solidFill>
                <a:srgbClr val="898989"/>
              </a:solidFill>
            </a:endParaRPr>
          </a:p>
        </p:txBody>
      </p:sp>
      <p:pic>
        <p:nvPicPr>
          <p:cNvPr id="34821"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3895290" cy="9028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13322190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838200"/>
            <a:ext cx="9144000" cy="1143000"/>
          </a:xfrm>
        </p:spPr>
        <p:txBody>
          <a:bodyPr/>
          <a:lstStyle/>
          <a:p>
            <a:r>
              <a:rPr lang="en-US" dirty="0"/>
              <a:t>S. 209 - PROGRESS for Indian Tribes </a:t>
            </a:r>
            <a:r>
              <a:rPr lang="en-US" dirty="0" smtClean="0"/>
              <a:t>Act</a:t>
            </a:r>
            <a:endParaRPr lang="en-US" dirty="0"/>
          </a:p>
        </p:txBody>
      </p:sp>
      <p:sp>
        <p:nvSpPr>
          <p:cNvPr id="3" name="Content Placeholder 2"/>
          <p:cNvSpPr>
            <a:spLocks noGrp="1"/>
          </p:cNvSpPr>
          <p:nvPr>
            <p:ph idx="1"/>
          </p:nvPr>
        </p:nvSpPr>
        <p:spPr>
          <a:xfrm>
            <a:off x="457200" y="2819400"/>
            <a:ext cx="8229600" cy="2209800"/>
          </a:xfrm>
        </p:spPr>
        <p:txBody>
          <a:bodyPr/>
          <a:lstStyle/>
          <a:p>
            <a:pPr algn="ctr">
              <a:lnSpc>
                <a:spcPct val="150000"/>
              </a:lnSpc>
            </a:pPr>
            <a:r>
              <a:rPr lang="en-US" dirty="0" smtClean="0"/>
              <a:t>Congratulations to the Self Governance Tribes on the passage of the PROGRESS </a:t>
            </a:r>
            <a:r>
              <a:rPr lang="en-US" dirty="0" smtClean="0"/>
              <a:t>Act!</a:t>
            </a:r>
            <a:endParaRPr lang="en-US" dirty="0" smtClean="0"/>
          </a:p>
        </p:txBody>
      </p:sp>
      <p:sp>
        <p:nvSpPr>
          <p:cNvPr id="4" name="Slide Number Placeholder 3"/>
          <p:cNvSpPr>
            <a:spLocks noGrp="1"/>
          </p:cNvSpPr>
          <p:nvPr>
            <p:ph type="sldNum" sz="quarter" idx="12"/>
          </p:nvPr>
        </p:nvSpPr>
        <p:spPr/>
        <p:txBody>
          <a:bodyPr/>
          <a:lstStyle/>
          <a:p>
            <a:pPr>
              <a:defRPr/>
            </a:pPr>
            <a:fld id="{C78686D0-D48B-4713-9F7A-2DDA26E338AA}" type="slidenum">
              <a:rPr lang="en-US" altLang="en-US" smtClean="0"/>
              <a:pPr>
                <a:defRPr/>
              </a:pPr>
              <a:t>21</a:t>
            </a:fld>
            <a:endParaRPr lang="en-US" altLang="en-US" dirty="0"/>
          </a:p>
        </p:txBody>
      </p:sp>
      <p:pic>
        <p:nvPicPr>
          <p:cNvPr id="5" name="Picture 2" descr="https://services2.geolearning.com/courseware/show/14/14181/v1.zip/file/media/self_governance.p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3944938"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4299902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3010"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3011" name="Rectangle 6"/>
          <p:cNvSpPr>
            <a:spLocks noChangeArrowheads="1"/>
          </p:cNvSpPr>
          <p:nvPr/>
        </p:nvSpPr>
        <p:spPr bwMode="auto">
          <a:xfrm>
            <a:off x="3295650" y="1590675"/>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en-US" altLang="en-US" sz="1200"/>
              <a:t> </a:t>
            </a:r>
            <a:endParaRPr lang="en-US" altLang="en-US" sz="1800"/>
          </a:p>
        </p:txBody>
      </p:sp>
      <p:sp>
        <p:nvSpPr>
          <p:cNvPr id="43012"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fld id="{2C61AFE1-4189-4313-9320-15C672559464}" type="slidenum">
              <a:rPr lang="en-US" altLang="en-US" sz="1200" smtClean="0"/>
              <a:pPr>
                <a:spcBef>
                  <a:spcPct val="0"/>
                </a:spcBef>
                <a:buFontTx/>
                <a:buNone/>
              </a:pPr>
              <a:t>22</a:t>
            </a:fld>
            <a:endParaRPr lang="en-US" altLang="en-US" sz="1200" smtClean="0"/>
          </a:p>
        </p:txBody>
      </p:sp>
      <p:sp>
        <p:nvSpPr>
          <p:cNvPr id="43013" name="TextBox 3"/>
          <p:cNvSpPr txBox="1">
            <a:spLocks noChangeArrowheads="1"/>
          </p:cNvSpPr>
          <p:nvPr/>
        </p:nvSpPr>
        <p:spPr bwMode="auto">
          <a:xfrm>
            <a:off x="914400" y="2484438"/>
            <a:ext cx="6705600" cy="1477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eaLnBrk="1" hangingPunct="1">
              <a:spcBef>
                <a:spcPct val="0"/>
              </a:spcBef>
              <a:buFontTx/>
              <a:buNone/>
            </a:pPr>
            <a:r>
              <a:rPr lang="en-US" altLang="en-US" sz="1800"/>
              <a:t/>
            </a:r>
            <a:br>
              <a:rPr lang="en-US" altLang="en-US" sz="1800"/>
            </a:br>
            <a:r>
              <a:rPr lang="en-US" altLang="en-US" sz="7200" b="1"/>
              <a:t>The End </a:t>
            </a:r>
            <a:endParaRPr lang="en-US" altLang="en-US" sz="1800" b="1"/>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29699" name="Rectangle 6"/>
          <p:cNvSpPr>
            <a:spLocks noChangeArrowheads="1"/>
          </p:cNvSpPr>
          <p:nvPr/>
        </p:nvSpPr>
        <p:spPr bwMode="auto">
          <a:xfrm>
            <a:off x="3614738" y="2106613"/>
            <a:ext cx="209550" cy="2301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 typeface="Arial" panose="020B0604020202020204" pitchFamily="34" charset="0"/>
              <a:buNone/>
              <a:defRPr/>
            </a:pPr>
            <a:r>
              <a:rPr lang="en-US" altLang="en-US" sz="900" dirty="0">
                <a:solidFill>
                  <a:prstClr val="black"/>
                </a:solidFill>
              </a:rPr>
              <a:t> </a:t>
            </a:r>
            <a:endParaRPr lang="en-US" altLang="en-US" sz="1350" dirty="0">
              <a:solidFill>
                <a:prstClr val="black"/>
              </a:solidFill>
            </a:endParaRPr>
          </a:p>
        </p:txBody>
      </p:sp>
      <p:sp>
        <p:nvSpPr>
          <p:cNvPr id="45059" name="Slide Number Placeholder 1"/>
          <p:cNvSpPr>
            <a:spLocks noGrp="1"/>
          </p:cNvSpPr>
          <p:nvPr>
            <p:ph type="sldNum" sz="quarter" idx="12"/>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557213" indent="-214313">
              <a:spcBef>
                <a:spcPct val="20000"/>
              </a:spcBef>
              <a:buFont typeface="Arial" panose="020B0604020202020204" pitchFamily="34" charset="0"/>
              <a:buChar char="–"/>
              <a:defRPr sz="2800">
                <a:solidFill>
                  <a:schemeClr val="tx1"/>
                </a:solidFill>
                <a:latin typeface="Calibri" panose="020F0502020204030204" pitchFamily="34" charset="0"/>
              </a:defRPr>
            </a:lvl2pPr>
            <a:lvl3pPr marL="857250" indent="-171450">
              <a:spcBef>
                <a:spcPct val="20000"/>
              </a:spcBef>
              <a:buFont typeface="Arial" panose="020B0604020202020204" pitchFamily="34" charset="0"/>
              <a:buChar char="•"/>
              <a:defRPr sz="2400">
                <a:solidFill>
                  <a:schemeClr val="tx1"/>
                </a:solidFill>
                <a:latin typeface="Calibri" panose="020F0502020204030204" pitchFamily="34" charset="0"/>
              </a:defRPr>
            </a:lvl3pPr>
            <a:lvl4pPr marL="1200150" indent="-171450">
              <a:spcBef>
                <a:spcPct val="20000"/>
              </a:spcBef>
              <a:buFont typeface="Arial" panose="020B0604020202020204" pitchFamily="34" charset="0"/>
              <a:buChar char="–"/>
              <a:defRPr sz="2000">
                <a:solidFill>
                  <a:schemeClr val="tx1"/>
                </a:solidFill>
                <a:latin typeface="Calibri" panose="020F0502020204030204" pitchFamily="34" charset="0"/>
              </a:defRPr>
            </a:lvl4pPr>
            <a:lvl5pPr marL="1543050" indent="-171450">
              <a:spcBef>
                <a:spcPct val="20000"/>
              </a:spcBef>
              <a:buFont typeface="Arial" panose="020B0604020202020204" pitchFamily="34" charset="0"/>
              <a:buChar char="»"/>
              <a:defRPr sz="2000">
                <a:solidFill>
                  <a:schemeClr val="tx1"/>
                </a:solidFill>
                <a:latin typeface="Calibri" panose="020F0502020204030204" pitchFamily="34" charset="0"/>
              </a:defRPr>
            </a:lvl5pPr>
            <a:lvl6pPr marL="20002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4574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29146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371850" indent="-17145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 typeface="Arial" panose="020B0604020202020204" pitchFamily="34" charset="0"/>
              <a:buNone/>
            </a:pPr>
            <a:fld id="{78F9EEB9-BF63-41BB-A9A6-A7FFBA0AF479}" type="slidenum">
              <a:rPr lang="en-US" altLang="en-US" sz="900" smtClean="0">
                <a:solidFill>
                  <a:srgbClr val="000000"/>
                </a:solidFill>
              </a:rPr>
              <a:pPr>
                <a:spcBef>
                  <a:spcPct val="0"/>
                </a:spcBef>
                <a:buFont typeface="Arial" panose="020B0604020202020204" pitchFamily="34" charset="0"/>
                <a:buNone/>
              </a:pPr>
              <a:t>23</a:t>
            </a:fld>
            <a:endParaRPr lang="en-US" altLang="en-US" sz="900" smtClean="0">
              <a:solidFill>
                <a:srgbClr val="000000"/>
              </a:solidFill>
            </a:endParaRPr>
          </a:p>
        </p:txBody>
      </p:sp>
      <p:sp>
        <p:nvSpPr>
          <p:cNvPr id="6" name="TextBox 3"/>
          <p:cNvSpPr txBox="1">
            <a:spLocks noChangeArrowheads="1"/>
          </p:cNvSpPr>
          <p:nvPr/>
        </p:nvSpPr>
        <p:spPr bwMode="auto">
          <a:xfrm>
            <a:off x="1828800" y="2667000"/>
            <a:ext cx="5029200" cy="113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a:spcBef>
                <a:spcPct val="0"/>
              </a:spcBef>
              <a:buFont typeface="Arial" panose="020B0604020202020204" pitchFamily="34" charset="0"/>
              <a:buNone/>
              <a:defRPr/>
            </a:pPr>
            <a:r>
              <a:rPr lang="en-US" altLang="en-US" sz="1350" dirty="0">
                <a:solidFill>
                  <a:prstClr val="black"/>
                </a:solidFill>
              </a:rPr>
              <a:t/>
            </a:r>
            <a:br>
              <a:rPr lang="en-US" altLang="en-US" sz="1350" dirty="0">
                <a:solidFill>
                  <a:prstClr val="black"/>
                </a:solidFill>
              </a:rPr>
            </a:br>
            <a:r>
              <a:rPr lang="en-US" altLang="en-US" sz="5400" b="1" dirty="0">
                <a:solidFill>
                  <a:prstClr val="black"/>
                </a:solidFill>
              </a:rPr>
              <a:t>Announcements </a:t>
            </a:r>
            <a:endParaRPr lang="en-US" altLang="en-US" sz="1350" b="1" dirty="0">
              <a:solidFill>
                <a:prstClr val="black"/>
              </a:solidFill>
            </a:endParaRPr>
          </a:p>
        </p:txBody>
      </p:sp>
      <p:pic>
        <p:nvPicPr>
          <p:cNvPr id="45061" name="Picture 2" descr="https://services2.geolearning.com/courseware/show/14/14181/v1.zip/file/media/self_governanc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175" y="23813"/>
            <a:ext cx="4191000" cy="969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overrideClrMapping bg1="lt1" tx1="dk1" bg2="lt2" tx2="dk2" accent1="accent1" accent2="accent2" accent3="accent3" accent4="accent4" accent5="accent5" accent6="accent6" hlink="hlink" folHlink="folHlink"/>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accent1">
            <a:lumMod val="40000"/>
            <a:lumOff val="60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81000" y="1447800"/>
            <a:ext cx="8153400" cy="642938"/>
          </a:xfrm>
        </p:spPr>
        <p:txBody>
          <a:bodyPr/>
          <a:lstStyle/>
          <a:p>
            <a:pPr>
              <a:defRPr/>
            </a:pPr>
            <a:r>
              <a:rPr lang="en-US" b="1" dirty="0" smtClean="0">
                <a:ea typeface="+mn-ea"/>
                <a:cs typeface="Arial" charset="0"/>
              </a:rPr>
              <a:t>Upcoming Webinars</a:t>
            </a:r>
            <a:endParaRPr lang="en-US" b="1" dirty="0">
              <a:ea typeface="+mn-ea"/>
              <a:cs typeface="Arial" charset="0"/>
            </a:endParaRPr>
          </a:p>
        </p:txBody>
      </p:sp>
      <p:sp>
        <p:nvSpPr>
          <p:cNvPr id="47107" name="Content Placeholder 2"/>
          <p:cNvSpPr>
            <a:spLocks noGrp="1"/>
          </p:cNvSpPr>
          <p:nvPr>
            <p:ph idx="1"/>
          </p:nvPr>
        </p:nvSpPr>
        <p:spPr>
          <a:xfrm>
            <a:off x="685800" y="2228850"/>
            <a:ext cx="7543800" cy="4127500"/>
          </a:xfrm>
        </p:spPr>
        <p:txBody>
          <a:bodyPr/>
          <a:lstStyle/>
          <a:p>
            <a:r>
              <a:rPr lang="en-US" sz="2800" dirty="0" smtClean="0"/>
              <a:t>Prosecution </a:t>
            </a:r>
            <a:r>
              <a:rPr lang="en-US" sz="2800" dirty="0"/>
              <a:t>of Child Neglect Cases</a:t>
            </a:r>
          </a:p>
          <a:p>
            <a:pPr lvl="1"/>
            <a:r>
              <a:rPr lang="en-US" sz="2400" dirty="0"/>
              <a:t>Webinar – October 20, 2020</a:t>
            </a:r>
          </a:p>
          <a:p>
            <a:pPr lvl="1"/>
            <a:r>
              <a:rPr lang="en-US" sz="2400" dirty="0">
                <a:hlinkClick r:id="rId2"/>
              </a:rPr>
              <a:t>https://www.justiceclearinghouse.com/webinar/prosecution-of-child-neglect-cases</a:t>
            </a:r>
            <a:r>
              <a:rPr lang="en-US" sz="2400" dirty="0" smtClean="0">
                <a:hlinkClick r:id="rId2"/>
              </a:rPr>
              <a:t>/</a:t>
            </a:r>
            <a:endParaRPr lang="en-US" sz="2400" dirty="0"/>
          </a:p>
          <a:p>
            <a:r>
              <a:rPr lang="en-US" sz="2800" dirty="0"/>
              <a:t>The Future of the Dark Web</a:t>
            </a:r>
          </a:p>
          <a:p>
            <a:pPr lvl="1"/>
            <a:r>
              <a:rPr lang="en-US" sz="2400" dirty="0"/>
              <a:t>Webinar – October 20, 2020</a:t>
            </a:r>
          </a:p>
          <a:p>
            <a:pPr lvl="1"/>
            <a:r>
              <a:rPr lang="en-US" sz="2400" dirty="0">
                <a:hlinkClick r:id="rId3"/>
              </a:rPr>
              <a:t>https://www.justiceclearinghouse.com/webinar/the-future-of-the-dark-web/</a:t>
            </a:r>
            <a:endParaRPr lang="en-US" sz="2400" dirty="0"/>
          </a:p>
          <a:p>
            <a:pPr lvl="1"/>
            <a:endParaRPr lang="en-US" altLang="en-US" sz="300" b="1" i="1" dirty="0" smtClean="0"/>
          </a:p>
        </p:txBody>
      </p:sp>
      <p:sp>
        <p:nvSpPr>
          <p:cNvPr id="41988"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7655BAC2-6C9D-49D2-8B88-81C97D73A93B}" type="slidenum">
              <a:rPr lang="en-US" altLang="en-US" sz="675">
                <a:solidFill>
                  <a:srgbClr val="898989"/>
                </a:solidFill>
              </a:rPr>
              <a:pPr>
                <a:spcBef>
                  <a:spcPct val="0"/>
                </a:spcBef>
                <a:buFont typeface="Arial" panose="020B0604020202020204" pitchFamily="34" charset="0"/>
                <a:buNone/>
                <a:defRPr/>
              </a:pPr>
              <a:t>24</a:t>
            </a:fld>
            <a:endParaRPr lang="en-US" altLang="en-US" sz="675" dirty="0">
              <a:solidFill>
                <a:srgbClr val="898989"/>
              </a:solidFill>
            </a:endParaRPr>
          </a:p>
        </p:txBody>
      </p:sp>
      <p:pic>
        <p:nvPicPr>
          <p:cNvPr id="47109" name="Picture 2" descr="https://services2.geolearning.com/courseware/show/14/14181/v1.zip/file/media/self_governanc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3175"/>
            <a:ext cx="4597400" cy="1063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630790157"/>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bg>
      <p:bgPr>
        <a:solidFill>
          <a:srgbClr val="B9CDE5"/>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914400" y="990600"/>
            <a:ext cx="7391400" cy="642938"/>
          </a:xfrm>
        </p:spPr>
        <p:txBody>
          <a:bodyPr/>
          <a:lstStyle/>
          <a:p>
            <a:pPr>
              <a:defRPr/>
            </a:pPr>
            <a:r>
              <a:rPr lang="en-US" b="1" dirty="0">
                <a:ea typeface="+mn-ea"/>
                <a:cs typeface="Arial" charset="0"/>
              </a:rPr>
              <a:t>Grant Opportunities</a:t>
            </a:r>
          </a:p>
        </p:txBody>
      </p:sp>
      <p:sp>
        <p:nvSpPr>
          <p:cNvPr id="49155" name="Content Placeholder 2"/>
          <p:cNvSpPr>
            <a:spLocks noGrp="1"/>
          </p:cNvSpPr>
          <p:nvPr>
            <p:ph idx="1"/>
          </p:nvPr>
        </p:nvSpPr>
        <p:spPr>
          <a:xfrm>
            <a:off x="381000" y="1697038"/>
            <a:ext cx="8534400" cy="5160962"/>
          </a:xfrm>
        </p:spPr>
        <p:txBody>
          <a:bodyPr/>
          <a:lstStyle/>
          <a:p>
            <a:r>
              <a:rPr lang="en-US" altLang="en-US" sz="2800" dirty="0" smtClean="0"/>
              <a:t>$</a:t>
            </a:r>
            <a:r>
              <a:rPr lang="en-US" altLang="en-US" sz="2800" dirty="0"/>
              <a:t>5.5 </a:t>
            </a:r>
            <a:r>
              <a:rPr lang="en-US" altLang="en-US" sz="2800" dirty="0" smtClean="0"/>
              <a:t>million available for the Office of Indian Energy &amp; Economic Development (IEED) </a:t>
            </a:r>
            <a:r>
              <a:rPr lang="en-US" altLang="en-US" sz="2800" dirty="0"/>
              <a:t>Energy Mineral Development </a:t>
            </a:r>
            <a:r>
              <a:rPr lang="en-US" altLang="en-US" sz="2800" dirty="0" smtClean="0"/>
              <a:t>Program (EMDP) Grants for energy resource development </a:t>
            </a:r>
            <a:r>
              <a:rPr lang="en-US" sz="2800" dirty="0"/>
              <a:t>organizations identify, evaluate or assess the market for energy or mineral resources to be developed.  </a:t>
            </a:r>
            <a:endParaRPr lang="en-US" sz="2800" dirty="0" smtClean="0"/>
          </a:p>
          <a:p>
            <a:r>
              <a:rPr lang="en-US" sz="2800" dirty="0" smtClean="0"/>
              <a:t>EMDP </a:t>
            </a:r>
            <a:r>
              <a:rPr lang="en-US" sz="2800" dirty="0"/>
              <a:t>will fund about 25 to 30 grants.  </a:t>
            </a:r>
            <a:endParaRPr lang="en-US" sz="2800" dirty="0" smtClean="0"/>
          </a:p>
          <a:p>
            <a:r>
              <a:rPr lang="en-US" sz="2800" dirty="0" smtClean="0"/>
              <a:t>Application deadline: </a:t>
            </a:r>
            <a:r>
              <a:rPr lang="en-US" sz="2800" b="1" dirty="0" smtClean="0"/>
              <a:t>December </a:t>
            </a:r>
            <a:r>
              <a:rPr lang="en-US" sz="2800" b="1" dirty="0"/>
              <a:t>2, </a:t>
            </a:r>
            <a:r>
              <a:rPr lang="en-US" sz="2800" b="1" dirty="0" smtClean="0"/>
              <a:t>2020</a:t>
            </a:r>
          </a:p>
          <a:p>
            <a:r>
              <a:rPr lang="en-US" altLang="en-US" sz="2800" dirty="0" smtClean="0"/>
              <a:t>More information can </a:t>
            </a:r>
            <a:r>
              <a:rPr lang="en-US" altLang="en-US" sz="2800" dirty="0"/>
              <a:t>be found at: </a:t>
            </a:r>
            <a:r>
              <a:rPr lang="en-US" altLang="en-US" sz="2800" dirty="0">
                <a:hlinkClick r:id="rId3"/>
              </a:rPr>
              <a:t>https://</a:t>
            </a:r>
            <a:r>
              <a:rPr lang="en-US" altLang="en-US" sz="2800" dirty="0" smtClean="0">
                <a:hlinkClick r:id="rId3"/>
              </a:rPr>
              <a:t>www.govinfo.gov/content/pkg/FR-2020-09-03/pdf/2020-19502.pdf</a:t>
            </a:r>
            <a:r>
              <a:rPr lang="en-US" altLang="en-US" sz="2800" dirty="0" smtClean="0"/>
              <a:t> </a:t>
            </a:r>
            <a:endParaRPr lang="en-US" altLang="en-US" sz="2400" dirty="0" smtClean="0"/>
          </a:p>
        </p:txBody>
      </p:sp>
      <p:sp>
        <p:nvSpPr>
          <p:cNvPr id="40964"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C943B8A5-65B4-437D-9326-DEA125F29462}" type="slidenum">
              <a:rPr lang="en-US" altLang="en-US" sz="675">
                <a:solidFill>
                  <a:srgbClr val="898989"/>
                </a:solidFill>
              </a:rPr>
              <a:pPr>
                <a:spcBef>
                  <a:spcPct val="0"/>
                </a:spcBef>
                <a:buFont typeface="Arial" panose="020B0604020202020204" pitchFamily="34" charset="0"/>
                <a:buNone/>
                <a:defRPr/>
              </a:pPr>
              <a:t>25</a:t>
            </a:fld>
            <a:endParaRPr lang="en-US" altLang="en-US" sz="675" dirty="0">
              <a:solidFill>
                <a:srgbClr val="898989"/>
              </a:solidFill>
            </a:endParaRPr>
          </a:p>
        </p:txBody>
      </p:sp>
      <p:pic>
        <p:nvPicPr>
          <p:cNvPr id="49157" name="Picture 2" descr="https://services2.geolearning.com/courseware/show/14/14181/v1.zip/file/media/self_governanc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4279900"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overrideClrMapping bg1="lt1" tx1="dk1" bg2="lt2" tx2="dk2" accent1="accent1" accent2="accent2" accent3="accent3" accent4="accent4" accent5="accent5" accent6="accent6" hlink="hlink" folHlink="folHlink"/>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accent1">
            <a:lumMod val="40000"/>
            <a:lumOff val="60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81000" y="1447800"/>
            <a:ext cx="8153400" cy="642938"/>
          </a:xfrm>
        </p:spPr>
        <p:txBody>
          <a:bodyPr/>
          <a:lstStyle/>
          <a:p>
            <a:pPr>
              <a:defRPr/>
            </a:pPr>
            <a:r>
              <a:rPr lang="en-US" b="1" dirty="0" smtClean="0">
                <a:ea typeface="+mn-ea"/>
                <a:cs typeface="Arial" charset="0"/>
              </a:rPr>
              <a:t>Indian Affairs Press Release</a:t>
            </a:r>
            <a:endParaRPr lang="en-US" b="1" dirty="0">
              <a:ea typeface="+mn-ea"/>
              <a:cs typeface="Arial" charset="0"/>
            </a:endParaRPr>
          </a:p>
        </p:txBody>
      </p:sp>
      <p:sp>
        <p:nvSpPr>
          <p:cNvPr id="47107" name="Content Placeholder 2"/>
          <p:cNvSpPr>
            <a:spLocks noGrp="1"/>
          </p:cNvSpPr>
          <p:nvPr>
            <p:ph idx="1"/>
          </p:nvPr>
        </p:nvSpPr>
        <p:spPr>
          <a:xfrm>
            <a:off x="685800" y="2228850"/>
            <a:ext cx="7543800" cy="4127500"/>
          </a:xfrm>
        </p:spPr>
        <p:txBody>
          <a:bodyPr/>
          <a:lstStyle/>
          <a:p>
            <a:r>
              <a:rPr lang="en-US" sz="2800" dirty="0" smtClean="0"/>
              <a:t>On September 17, 2020, the Trump Administration </a:t>
            </a:r>
            <a:r>
              <a:rPr lang="en-US" sz="2800" dirty="0"/>
              <a:t>f</a:t>
            </a:r>
            <a:r>
              <a:rPr lang="en-US" sz="2800" dirty="0" smtClean="0"/>
              <a:t>inalized </a:t>
            </a:r>
            <a:r>
              <a:rPr lang="en-US" sz="2800" dirty="0"/>
              <a:t>the </a:t>
            </a:r>
            <a:r>
              <a:rPr lang="en-US" sz="2800" dirty="0" smtClean="0"/>
              <a:t>return </a:t>
            </a:r>
            <a:r>
              <a:rPr lang="en-US" sz="2800" dirty="0"/>
              <a:t>of American Indian </a:t>
            </a:r>
            <a:r>
              <a:rPr lang="en-US" sz="2800" dirty="0" smtClean="0"/>
              <a:t>ancestral remains </a:t>
            </a:r>
            <a:r>
              <a:rPr lang="en-US" sz="2800" dirty="0"/>
              <a:t>and </a:t>
            </a:r>
            <a:r>
              <a:rPr lang="en-US" sz="2800" dirty="0" smtClean="0"/>
              <a:t>funerary objects </a:t>
            </a:r>
            <a:r>
              <a:rPr lang="en-US" sz="2800" dirty="0"/>
              <a:t>from </a:t>
            </a:r>
            <a:r>
              <a:rPr lang="en-US" sz="2800" dirty="0" smtClean="0"/>
              <a:t>Finland.</a:t>
            </a:r>
            <a:endParaRPr lang="en-US" sz="2800" dirty="0"/>
          </a:p>
          <a:p>
            <a:r>
              <a:rPr lang="en-US" sz="2800" dirty="0">
                <a:hlinkClick r:id="rId2"/>
              </a:rPr>
              <a:t>https://</a:t>
            </a:r>
            <a:r>
              <a:rPr lang="en-US" sz="2800" dirty="0" smtClean="0">
                <a:hlinkClick r:id="rId2"/>
              </a:rPr>
              <a:t>www.bia.gov/as-ia/opa/online-press-release/trump-administration-finalizes-return-american-indian-ancestral</a:t>
            </a:r>
            <a:r>
              <a:rPr lang="en-US" sz="2800" dirty="0" smtClean="0"/>
              <a:t> </a:t>
            </a:r>
            <a:endParaRPr lang="en-US" sz="2800" dirty="0"/>
          </a:p>
        </p:txBody>
      </p:sp>
      <p:sp>
        <p:nvSpPr>
          <p:cNvPr id="41988"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7655BAC2-6C9D-49D2-8B88-81C97D73A93B}" type="slidenum">
              <a:rPr lang="en-US" altLang="en-US" sz="675">
                <a:solidFill>
                  <a:srgbClr val="898989"/>
                </a:solidFill>
              </a:rPr>
              <a:pPr>
                <a:spcBef>
                  <a:spcPct val="0"/>
                </a:spcBef>
                <a:buFont typeface="Arial" panose="020B0604020202020204" pitchFamily="34" charset="0"/>
                <a:buNone/>
                <a:defRPr/>
              </a:pPr>
              <a:t>26</a:t>
            </a:fld>
            <a:endParaRPr lang="en-US" altLang="en-US" sz="675" dirty="0">
              <a:solidFill>
                <a:srgbClr val="898989"/>
              </a:solidFill>
            </a:endParaRPr>
          </a:p>
        </p:txBody>
      </p:sp>
      <p:pic>
        <p:nvPicPr>
          <p:cNvPr id="47109"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175"/>
            <a:ext cx="4597400" cy="1063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367730891"/>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accent1">
            <a:lumMod val="40000"/>
            <a:lumOff val="60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81000" y="1447800"/>
            <a:ext cx="8153400" cy="642938"/>
          </a:xfrm>
        </p:spPr>
        <p:txBody>
          <a:bodyPr/>
          <a:lstStyle/>
          <a:p>
            <a:pPr>
              <a:defRPr/>
            </a:pPr>
            <a:r>
              <a:rPr lang="en-US" b="1" dirty="0" smtClean="0">
                <a:ea typeface="+mn-ea"/>
                <a:cs typeface="Arial" charset="0"/>
              </a:rPr>
              <a:t>For Your Information</a:t>
            </a:r>
            <a:endParaRPr lang="en-US" b="1" dirty="0">
              <a:ea typeface="+mn-ea"/>
              <a:cs typeface="Arial" charset="0"/>
            </a:endParaRPr>
          </a:p>
        </p:txBody>
      </p:sp>
      <p:sp>
        <p:nvSpPr>
          <p:cNvPr id="47107" name="Content Placeholder 2"/>
          <p:cNvSpPr>
            <a:spLocks noGrp="1"/>
          </p:cNvSpPr>
          <p:nvPr>
            <p:ph idx="1"/>
          </p:nvPr>
        </p:nvSpPr>
        <p:spPr>
          <a:xfrm>
            <a:off x="685800" y="2228850"/>
            <a:ext cx="7543800" cy="4127500"/>
          </a:xfrm>
        </p:spPr>
        <p:txBody>
          <a:bodyPr/>
          <a:lstStyle/>
          <a:p>
            <a:r>
              <a:rPr lang="en-US" sz="2800" dirty="0" smtClean="0"/>
              <a:t>NCAI</a:t>
            </a:r>
            <a:r>
              <a:rPr lang="en-US" sz="2800" dirty="0"/>
              <a:t>: Review of Available Data &amp; Literature on Services for Native Victims of Crime</a:t>
            </a:r>
          </a:p>
          <a:p>
            <a:r>
              <a:rPr lang="en-US" sz="2800" dirty="0">
                <a:hlinkClick r:id="rId2"/>
              </a:rPr>
              <a:t>http://</a:t>
            </a:r>
            <a:r>
              <a:rPr lang="en-US" sz="2800" dirty="0" smtClean="0">
                <a:hlinkClick r:id="rId2"/>
              </a:rPr>
              <a:t>www.ncai.org/policy-research-center/research-data/prc-publications/Data_and_Literature_of_Services_for_AIAN_Victims_of_Crime_FINAL.pdf</a:t>
            </a:r>
            <a:endParaRPr lang="en-US" sz="2800" dirty="0"/>
          </a:p>
        </p:txBody>
      </p:sp>
      <p:sp>
        <p:nvSpPr>
          <p:cNvPr id="41988"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7655BAC2-6C9D-49D2-8B88-81C97D73A93B}" type="slidenum">
              <a:rPr lang="en-US" altLang="en-US" sz="675">
                <a:solidFill>
                  <a:srgbClr val="898989"/>
                </a:solidFill>
              </a:rPr>
              <a:pPr>
                <a:spcBef>
                  <a:spcPct val="0"/>
                </a:spcBef>
                <a:buFont typeface="Arial" panose="020B0604020202020204" pitchFamily="34" charset="0"/>
                <a:buNone/>
                <a:defRPr/>
              </a:pPr>
              <a:t>27</a:t>
            </a:fld>
            <a:endParaRPr lang="en-US" altLang="en-US" sz="675" dirty="0">
              <a:solidFill>
                <a:srgbClr val="898989"/>
              </a:solidFill>
            </a:endParaRPr>
          </a:p>
        </p:txBody>
      </p:sp>
      <p:pic>
        <p:nvPicPr>
          <p:cNvPr id="47109"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175"/>
            <a:ext cx="4597400" cy="1063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045454498"/>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accent1">
            <a:lumMod val="40000"/>
            <a:lumOff val="60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81000" y="1447800"/>
            <a:ext cx="8153400" cy="642938"/>
          </a:xfrm>
        </p:spPr>
        <p:txBody>
          <a:bodyPr/>
          <a:lstStyle/>
          <a:p>
            <a:pPr>
              <a:defRPr/>
            </a:pPr>
            <a:r>
              <a:rPr lang="en-US" b="1" dirty="0" smtClean="0">
                <a:ea typeface="+mn-ea"/>
                <a:cs typeface="Arial" charset="0"/>
              </a:rPr>
              <a:t>For Your Information  </a:t>
            </a:r>
            <a:endParaRPr lang="en-US" b="1" dirty="0">
              <a:ea typeface="+mn-ea"/>
              <a:cs typeface="Arial" charset="0"/>
            </a:endParaRPr>
          </a:p>
        </p:txBody>
      </p:sp>
      <p:sp>
        <p:nvSpPr>
          <p:cNvPr id="47107" name="Content Placeholder 2"/>
          <p:cNvSpPr>
            <a:spLocks noGrp="1"/>
          </p:cNvSpPr>
          <p:nvPr>
            <p:ph idx="1"/>
          </p:nvPr>
        </p:nvSpPr>
        <p:spPr>
          <a:xfrm>
            <a:off x="685800" y="2228850"/>
            <a:ext cx="7543800" cy="4127500"/>
          </a:xfrm>
        </p:spPr>
        <p:txBody>
          <a:bodyPr/>
          <a:lstStyle/>
          <a:p>
            <a:r>
              <a:rPr lang="en-US" sz="2800" dirty="0" smtClean="0"/>
              <a:t>On September 10, 2020, the Trump </a:t>
            </a:r>
            <a:r>
              <a:rPr lang="en-US" sz="2800" dirty="0"/>
              <a:t>Administration </a:t>
            </a:r>
            <a:r>
              <a:rPr lang="en-US" sz="2800" dirty="0" smtClean="0"/>
              <a:t>Announced more than </a:t>
            </a:r>
            <a:r>
              <a:rPr lang="en-US" sz="2800" dirty="0"/>
              <a:t>$130 Million in Public-Private Funding for Wetland Conservation Projects</a:t>
            </a:r>
          </a:p>
          <a:p>
            <a:r>
              <a:rPr lang="en-US" sz="2800" dirty="0" smtClean="0"/>
              <a:t>More information can be found </a:t>
            </a:r>
            <a:r>
              <a:rPr lang="en-US" sz="2800" dirty="0"/>
              <a:t>at </a:t>
            </a:r>
            <a:r>
              <a:rPr lang="en-US" sz="2800" dirty="0">
                <a:hlinkClick r:id="rId2"/>
              </a:rPr>
              <a:t>https://</a:t>
            </a:r>
            <a:r>
              <a:rPr lang="en-US" sz="2800" dirty="0" smtClean="0">
                <a:hlinkClick r:id="rId2"/>
              </a:rPr>
              <a:t>www.doi.gov/pressreleases/trump-administration-announces-more-130-million-public-private-funding-wetland</a:t>
            </a:r>
            <a:r>
              <a:rPr lang="en-US" sz="2800" dirty="0" smtClean="0"/>
              <a:t> </a:t>
            </a:r>
            <a:endParaRPr lang="en-US" sz="2800" dirty="0"/>
          </a:p>
        </p:txBody>
      </p:sp>
      <p:sp>
        <p:nvSpPr>
          <p:cNvPr id="41988"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7655BAC2-6C9D-49D2-8B88-81C97D73A93B}" type="slidenum">
              <a:rPr lang="en-US" altLang="en-US" sz="675">
                <a:solidFill>
                  <a:srgbClr val="898989"/>
                </a:solidFill>
              </a:rPr>
              <a:pPr>
                <a:spcBef>
                  <a:spcPct val="0"/>
                </a:spcBef>
                <a:buFont typeface="Arial" panose="020B0604020202020204" pitchFamily="34" charset="0"/>
                <a:buNone/>
                <a:defRPr/>
              </a:pPr>
              <a:t>28</a:t>
            </a:fld>
            <a:endParaRPr lang="en-US" altLang="en-US" sz="675" dirty="0">
              <a:solidFill>
                <a:srgbClr val="898989"/>
              </a:solidFill>
            </a:endParaRPr>
          </a:p>
        </p:txBody>
      </p:sp>
      <p:pic>
        <p:nvPicPr>
          <p:cNvPr id="47109"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175"/>
            <a:ext cx="4597400" cy="1063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0500983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accent1">
            <a:lumMod val="40000"/>
            <a:lumOff val="60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81000" y="1447800"/>
            <a:ext cx="8153400" cy="642938"/>
          </a:xfrm>
        </p:spPr>
        <p:txBody>
          <a:bodyPr/>
          <a:lstStyle/>
          <a:p>
            <a:pPr>
              <a:defRPr/>
            </a:pPr>
            <a:r>
              <a:rPr lang="en-US" b="1" dirty="0" smtClean="0">
                <a:ea typeface="+mn-ea"/>
                <a:cs typeface="Arial" charset="0"/>
              </a:rPr>
              <a:t>For Your Information</a:t>
            </a:r>
            <a:endParaRPr lang="en-US" b="1" dirty="0">
              <a:ea typeface="+mn-ea"/>
              <a:cs typeface="Arial" charset="0"/>
            </a:endParaRPr>
          </a:p>
        </p:txBody>
      </p:sp>
      <p:sp>
        <p:nvSpPr>
          <p:cNvPr id="47107" name="Content Placeholder 2"/>
          <p:cNvSpPr>
            <a:spLocks noGrp="1"/>
          </p:cNvSpPr>
          <p:nvPr>
            <p:ph idx="1"/>
          </p:nvPr>
        </p:nvSpPr>
        <p:spPr>
          <a:xfrm>
            <a:off x="685800" y="2228850"/>
            <a:ext cx="7543800" cy="4127500"/>
          </a:xfrm>
        </p:spPr>
        <p:txBody>
          <a:bodyPr/>
          <a:lstStyle/>
          <a:p>
            <a:r>
              <a:rPr lang="en-US" sz="2800" dirty="0" smtClean="0"/>
              <a:t>On September 1, 2020, Secretary </a:t>
            </a:r>
            <a:r>
              <a:rPr lang="en-US" sz="2800" dirty="0"/>
              <a:t>Bernhardt </a:t>
            </a:r>
            <a:r>
              <a:rPr lang="en-US" sz="2800" dirty="0" smtClean="0"/>
              <a:t>signed Secretary Order 3384 establishing </a:t>
            </a:r>
            <a:r>
              <a:rPr lang="en-US" sz="2800" dirty="0"/>
              <a:t>the Bureau of Trust Funds Administration (BTFA). </a:t>
            </a:r>
            <a:endParaRPr lang="en-US" sz="2800" dirty="0" smtClean="0"/>
          </a:p>
          <a:p>
            <a:r>
              <a:rPr lang="en-US" sz="2800" dirty="0" smtClean="0"/>
              <a:t>The </a:t>
            </a:r>
            <a:r>
              <a:rPr lang="en-US" sz="2800" dirty="0"/>
              <a:t>BTFA </a:t>
            </a:r>
            <a:r>
              <a:rPr lang="en-US" sz="2800" dirty="0" smtClean="0"/>
              <a:t>will assume </a:t>
            </a:r>
            <a:r>
              <a:rPr lang="en-US" sz="2800" dirty="0"/>
              <a:t>responsibility for financial operations functions currently performed by the Office of the Special Trustee for American Indians (OST) effective October 1, 2020</a:t>
            </a:r>
            <a:r>
              <a:rPr lang="en-US" sz="2800" dirty="0" smtClean="0"/>
              <a:t>.</a:t>
            </a:r>
          </a:p>
          <a:p>
            <a:r>
              <a:rPr lang="en-US" sz="2400" dirty="0">
                <a:hlinkClick r:id="rId2"/>
              </a:rPr>
              <a:t>https://</a:t>
            </a:r>
            <a:r>
              <a:rPr lang="en-US" sz="2400" dirty="0" smtClean="0">
                <a:hlinkClick r:id="rId2"/>
              </a:rPr>
              <a:t>www.doi.gov/pressreleases/secretary-bernhardt-signs-order-creating-bureau-trust-funds-administration</a:t>
            </a:r>
            <a:r>
              <a:rPr lang="en-US" sz="2400" dirty="0" smtClean="0"/>
              <a:t> </a:t>
            </a:r>
            <a:endParaRPr lang="en-US" sz="2400" dirty="0"/>
          </a:p>
        </p:txBody>
      </p:sp>
      <p:sp>
        <p:nvSpPr>
          <p:cNvPr id="41988" name="Slide Number Placeholder 3"/>
          <p:cNvSpPr>
            <a:spLocks noGrp="1"/>
          </p:cNvSpPr>
          <p:nvPr>
            <p:ph type="sldNum" sz="quarter" idx="12"/>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Font typeface="Arial" panose="020B0604020202020204" pitchFamily="34" charset="0"/>
              <a:buChar char="•"/>
              <a:defRPr sz="2400">
                <a:solidFill>
                  <a:schemeClr val="tx1"/>
                </a:solidFill>
                <a:latin typeface="Calibri" panose="020F0502020204030204" pitchFamily="34" charset="0"/>
              </a:defRPr>
            </a:lvl1pPr>
            <a:lvl2pPr marL="417910" indent="-160735">
              <a:spcBef>
                <a:spcPct val="20000"/>
              </a:spcBef>
              <a:buFont typeface="Arial" panose="020B0604020202020204" pitchFamily="34" charset="0"/>
              <a:buChar char="–"/>
              <a:defRPr sz="2100">
                <a:solidFill>
                  <a:schemeClr val="tx1"/>
                </a:solidFill>
                <a:latin typeface="Calibri" panose="020F0502020204030204" pitchFamily="34" charset="0"/>
              </a:defRPr>
            </a:lvl2pPr>
            <a:lvl3pPr marL="642938" indent="-128588">
              <a:spcBef>
                <a:spcPct val="20000"/>
              </a:spcBef>
              <a:buFont typeface="Arial" panose="020B0604020202020204" pitchFamily="34" charset="0"/>
              <a:buChar char="•"/>
              <a:defRPr sz="1800">
                <a:solidFill>
                  <a:schemeClr val="tx1"/>
                </a:solidFill>
                <a:latin typeface="Calibri" panose="020F0502020204030204" pitchFamily="34" charset="0"/>
              </a:defRPr>
            </a:lvl3pPr>
            <a:lvl4pPr marL="900113" indent="-128588">
              <a:spcBef>
                <a:spcPct val="20000"/>
              </a:spcBef>
              <a:buFont typeface="Arial" panose="020B0604020202020204" pitchFamily="34" charset="0"/>
              <a:buChar char="–"/>
              <a:defRPr sz="1500">
                <a:solidFill>
                  <a:schemeClr val="tx1"/>
                </a:solidFill>
                <a:latin typeface="Calibri" panose="020F0502020204030204" pitchFamily="34" charset="0"/>
              </a:defRPr>
            </a:lvl4pPr>
            <a:lvl5pPr marL="1157288" indent="-128588">
              <a:spcBef>
                <a:spcPct val="20000"/>
              </a:spcBef>
              <a:buFont typeface="Arial" panose="020B0604020202020204" pitchFamily="34" charset="0"/>
              <a:buChar char="»"/>
              <a:defRPr sz="1500">
                <a:solidFill>
                  <a:schemeClr val="tx1"/>
                </a:solidFill>
                <a:latin typeface="Calibri" panose="020F0502020204030204" pitchFamily="34" charset="0"/>
              </a:defRPr>
            </a:lvl5pPr>
            <a:lvl6pPr marL="15001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6pPr>
            <a:lvl7pPr marL="18430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7pPr>
            <a:lvl8pPr marL="21859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8pPr>
            <a:lvl9pPr marL="2528888" indent="-128588" eaLnBrk="0" fontAlgn="base" hangingPunct="0">
              <a:spcBef>
                <a:spcPct val="20000"/>
              </a:spcBef>
              <a:spcAft>
                <a:spcPct val="0"/>
              </a:spcAft>
              <a:buFont typeface="Arial" panose="020B0604020202020204" pitchFamily="34" charset="0"/>
              <a:buChar char="»"/>
              <a:defRPr sz="1500">
                <a:solidFill>
                  <a:schemeClr val="tx1"/>
                </a:solidFill>
                <a:latin typeface="Calibri" panose="020F0502020204030204" pitchFamily="34" charset="0"/>
              </a:defRPr>
            </a:lvl9pPr>
          </a:lstStyle>
          <a:p>
            <a:pPr>
              <a:spcBef>
                <a:spcPct val="0"/>
              </a:spcBef>
              <a:buFont typeface="Arial" panose="020B0604020202020204" pitchFamily="34" charset="0"/>
              <a:buNone/>
              <a:defRPr/>
            </a:pPr>
            <a:fld id="{7655BAC2-6C9D-49D2-8B88-81C97D73A93B}" type="slidenum">
              <a:rPr lang="en-US" altLang="en-US" sz="675">
                <a:solidFill>
                  <a:srgbClr val="898989"/>
                </a:solidFill>
              </a:rPr>
              <a:pPr>
                <a:spcBef>
                  <a:spcPct val="0"/>
                </a:spcBef>
                <a:buFont typeface="Arial" panose="020B0604020202020204" pitchFamily="34" charset="0"/>
                <a:buNone/>
                <a:defRPr/>
              </a:pPr>
              <a:t>29</a:t>
            </a:fld>
            <a:endParaRPr lang="en-US" altLang="en-US" sz="675" dirty="0">
              <a:solidFill>
                <a:srgbClr val="898989"/>
              </a:solidFill>
            </a:endParaRPr>
          </a:p>
        </p:txBody>
      </p:sp>
      <p:pic>
        <p:nvPicPr>
          <p:cNvPr id="47109" name="Picture 2" descr="https://services2.geolearning.com/courseware/show/14/14181/v1.zip/file/media/self_governance.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175"/>
            <a:ext cx="4597400" cy="10636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228859509"/>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themeOverride>
</file>

<file path=ppt/theme/themeOverride2.xml><?xml version="1.0" encoding="utf-8"?>
<a:themeOverride xmlns:a="http://schemas.openxmlformats.org/drawingml/2006/main">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themeOverride>
</file>

<file path=docProps/app.xml><?xml version="1.0" encoding="utf-8"?>
<Properties xmlns="http://schemas.openxmlformats.org/officeDocument/2006/extended-properties" xmlns:vt="http://schemas.openxmlformats.org/officeDocument/2006/docPropsVTypes">
  <Template/>
  <TotalTime>35422</TotalTime>
  <Words>1627</Words>
  <Application>Microsoft Office PowerPoint</Application>
  <PresentationFormat>On-screen Show (4:3)</PresentationFormat>
  <Paragraphs>272</Paragraphs>
  <Slides>29</Slides>
  <Notes>18</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29</vt:i4>
      </vt:variant>
    </vt:vector>
  </HeadingPairs>
  <TitlesOfParts>
    <vt:vector size="33" baseType="lpstr">
      <vt:lpstr>Arial</vt:lpstr>
      <vt:lpstr>Calibri</vt:lpstr>
      <vt:lpstr>Verdana</vt:lpstr>
      <vt:lpstr>Office Theme</vt:lpstr>
      <vt:lpstr>PowerPoint Presentation</vt:lpstr>
      <vt:lpstr>Personnel Changes</vt:lpstr>
      <vt:lpstr>Personnel Changes</vt:lpstr>
      <vt:lpstr>PowerPoint Presentation</vt:lpstr>
      <vt:lpstr>Number of SG Tribes (284)* by Region FY 2021</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Lease of Facilities under the Authority of the ISDEAA, 25 U.S.C. § 5324(l)</vt:lpstr>
      <vt:lpstr>Self Governance Database (SGDB) Update </vt:lpstr>
      <vt:lpstr>New Fiscal Year Opening Dates</vt:lpstr>
      <vt:lpstr> Available Option for Reprogramming Division B, Title VII of the CARES Act Tribal Priority Allocation Funding</vt:lpstr>
      <vt:lpstr>Reminder: OMB Memorandum 20-26</vt:lpstr>
      <vt:lpstr>S. 209 - PROGRESS for Indian Tribes Act</vt:lpstr>
      <vt:lpstr>PowerPoint Presentation</vt:lpstr>
      <vt:lpstr>PowerPoint Presentation</vt:lpstr>
      <vt:lpstr>Upcoming Webinars</vt:lpstr>
      <vt:lpstr>Grant Opportunities</vt:lpstr>
      <vt:lpstr>Indian Affairs Press Release</vt:lpstr>
      <vt:lpstr>For Your Information</vt:lpstr>
      <vt:lpstr>For Your Information  </vt:lpstr>
      <vt:lpstr>For Your Information</vt:lpstr>
    </vt:vector>
  </TitlesOfParts>
  <Company>Bureau of Indian Affairs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Theodore Zachary Scribner</dc:creator>
  <cp:lastModifiedBy>Sharee Freeman</cp:lastModifiedBy>
  <cp:revision>787</cp:revision>
  <cp:lastPrinted>2020-01-15T23:51:14Z</cp:lastPrinted>
  <dcterms:created xsi:type="dcterms:W3CDTF">2014-01-23T17:26:37Z</dcterms:created>
  <dcterms:modified xsi:type="dcterms:W3CDTF">2020-09-24T22:21:15Z</dcterms:modified>
</cp:coreProperties>
</file>