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1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0269-2D18-49C4-9A8C-759A67A5656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8291-A6BD-4105-BCE2-6E3A15FEC831}" type="slidenum">
              <a:rPr lang="en-US" smtClean="0"/>
              <a:t>‹#›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-1" y="0"/>
            <a:ext cx="12192001" cy="1676400"/>
            <a:chOff x="-1" y="0"/>
            <a:chExt cx="9144001" cy="1676400"/>
          </a:xfrm>
        </p:grpSpPr>
        <p:pic>
          <p:nvPicPr>
            <p:cNvPr id="19" name="Picture 6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ectangle 19"/>
            <p:cNvSpPr/>
            <p:nvPr userDrawn="1"/>
          </p:nvSpPr>
          <p:spPr>
            <a:xfrm>
              <a:off x="0" y="1219200"/>
              <a:ext cx="9144000" cy="2286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0" y="1447800"/>
              <a:ext cx="9144000" cy="228600"/>
            </a:xfrm>
            <a:prstGeom prst="rect">
              <a:avLst/>
            </a:prstGeom>
            <a:solidFill>
              <a:srgbClr val="F9E2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/>
            </a:p>
          </p:txBody>
        </p:sp>
        <p:sp>
          <p:nvSpPr>
            <p:cNvPr id="22" name="TextBox 7"/>
            <p:cNvSpPr txBox="1">
              <a:spLocks noChangeArrowheads="1"/>
            </p:cNvSpPr>
            <p:nvPr userDrawn="1"/>
          </p:nvSpPr>
          <p:spPr bwMode="auto">
            <a:xfrm>
              <a:off x="2895600" y="323850"/>
              <a:ext cx="5867400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F4F3E0"/>
                  </a:solidFill>
                </a:rPr>
                <a:t>US Department of the Interior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 dirty="0">
                  <a:solidFill>
                    <a:srgbClr val="663300"/>
                  </a:solidFill>
                </a:rPr>
                <a:t>Indian Affairs</a:t>
              </a:r>
            </a:p>
          </p:txBody>
        </p:sp>
        <p:pic>
          <p:nvPicPr>
            <p:cNvPr id="23" name="Picture 17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1163080"/>
              <a:ext cx="9144001" cy="208520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3125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0269-2D18-49C4-9A8C-759A67A5656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8291-A6BD-4105-BCE2-6E3A15F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60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0269-2D18-49C4-9A8C-759A67A5656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8291-A6BD-4105-BCE2-6E3A15F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6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0269-2D18-49C4-9A8C-759A67A5656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8291-A6BD-4105-BCE2-6E3A15F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7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0269-2D18-49C4-9A8C-759A67A5656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8291-A6BD-4105-BCE2-6E3A15F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8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0269-2D18-49C4-9A8C-759A67A5656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8291-A6BD-4105-BCE2-6E3A15F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6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0269-2D18-49C4-9A8C-759A67A5656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8291-A6BD-4105-BCE2-6E3A15F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6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0269-2D18-49C4-9A8C-759A67A5656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8291-A6BD-4105-BCE2-6E3A15F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9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0269-2D18-49C4-9A8C-759A67A5656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8291-A6BD-4105-BCE2-6E3A15F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29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0269-2D18-49C4-9A8C-759A67A5656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8291-A6BD-4105-BCE2-6E3A15F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7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0269-2D18-49C4-9A8C-759A67A5656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8291-A6BD-4105-BCE2-6E3A15F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8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40269-2D18-49C4-9A8C-759A67A5656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18291-A6BD-4105-BCE2-6E3A15FEC831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-1" y="0"/>
            <a:ext cx="12192001" cy="1485900"/>
            <a:chOff x="-1" y="0"/>
            <a:chExt cx="9144001" cy="1485900"/>
          </a:xfrm>
        </p:grpSpPr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457200" y="427038"/>
              <a:ext cx="8229600" cy="411162"/>
            </a:xfrm>
            <a:prstGeom prst="rect">
              <a:avLst/>
            </a:prstGeom>
          </p:spPr>
          <p:txBody>
            <a:bodyPr rtlCol="0">
              <a:normAutofit fontScale="6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US" sz="4400" dirty="0">
                  <a:solidFill>
                    <a:srgbClr val="3E1F00"/>
                  </a:solidFill>
                </a:rPr>
                <a:t>Title</a:t>
              </a:r>
            </a:p>
          </p:txBody>
        </p:sp>
        <p:sp>
          <p:nvSpPr>
            <p:cNvPr id="14" name="Rectangle 5"/>
            <p:cNvSpPr>
              <a:spLocks noChangeArrowheads="1"/>
            </p:cNvSpPr>
            <p:nvPr userDrawn="1"/>
          </p:nvSpPr>
          <p:spPr bwMode="auto">
            <a:xfrm rot="5400000">
              <a:off x="3886198" y="-3886198"/>
              <a:ext cx="1371604" cy="9144000"/>
            </a:xfrm>
            <a:prstGeom prst="rect">
              <a:avLst/>
            </a:prstGeom>
            <a:gradFill flip="none" rotWithShape="1">
              <a:gsLst>
                <a:gs pos="29000">
                  <a:schemeClr val="accent6">
                    <a:lumMod val="75000"/>
                  </a:schemeClr>
                </a:gs>
                <a:gs pos="0">
                  <a:schemeClr val="tx1">
                    <a:lumMod val="75000"/>
                    <a:lumOff val="25000"/>
                  </a:schemeClr>
                </a:gs>
                <a:gs pos="16000">
                  <a:schemeClr val="accent6">
                    <a:lumMod val="50000"/>
                  </a:schemeClr>
                </a:gs>
                <a:gs pos="63000">
                  <a:schemeClr val="bg1"/>
                </a:gs>
                <a:gs pos="94000">
                  <a:schemeClr val="bg1">
                    <a:alpha val="60000"/>
                  </a:schemeClr>
                </a:gs>
                <a:gs pos="42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latin typeface="+mn-lt"/>
                <a:cs typeface="+mn-cs"/>
              </a:endParaRPr>
            </a:p>
          </p:txBody>
        </p:sp>
        <p:pic>
          <p:nvPicPr>
            <p:cNvPr id="15" name="Picture 12" descr="http://ts2.mm.bing.net/th?id=HN.608052551864549985&amp;pid=1.7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600" y="279400"/>
              <a:ext cx="609600" cy="63500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0" descr="http://homepages.se.edu/library/files/2012/08/indianBureau_of_indian_affairs_seal_n11288.gif"/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3038" y="249238"/>
              <a:ext cx="688975" cy="68580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 userDrawn="1"/>
          </p:nvSpPr>
          <p:spPr>
            <a:xfrm rot="10800000">
              <a:off x="0" y="1066800"/>
              <a:ext cx="9144000" cy="15081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1371600"/>
              <a:ext cx="9144000" cy="114300"/>
            </a:xfrm>
            <a:prstGeom prst="rect">
              <a:avLst/>
            </a:prstGeom>
            <a:solidFill>
              <a:srgbClr val="F9E2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/>
            </a:p>
          </p:txBody>
        </p:sp>
        <p:pic>
          <p:nvPicPr>
            <p:cNvPr id="19" name="Picture 17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1163080"/>
              <a:ext cx="9144001" cy="208520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4358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a.gov/as-ia/raca/regulations-development-andor-under-review/section-105l-leas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a.gov/sites/bia.gov/files/assets/public/raca/national_policy_memoranda/pdf/NPM-OFPSM-3%20Lease%20Facilities%20under%20ISDEAA_FINAL_Signed_IssueDate_508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Bryan.Shade@sol.doi.gov" TargetMode="External"/><Relationship Id="rId2" Type="http://schemas.openxmlformats.org/officeDocument/2006/relationships/hyperlink" Target="mailto:Judith.Wilson@bi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2250381"/>
          </a:xfrm>
        </p:spPr>
        <p:txBody>
          <a:bodyPr>
            <a:normAutofit/>
          </a:bodyPr>
          <a:lstStyle/>
          <a:p>
            <a:r>
              <a:rPr lang="en-US" dirty="0" smtClean="0"/>
              <a:t>Indian </a:t>
            </a:r>
            <a:r>
              <a:rPr lang="en-US" dirty="0"/>
              <a:t>Affairs </a:t>
            </a:r>
            <a:r>
              <a:rPr lang="en-US" dirty="0" smtClean="0"/>
              <a:t>and Section </a:t>
            </a:r>
            <a:r>
              <a:rPr lang="en-US" dirty="0"/>
              <a:t>105(l) </a:t>
            </a:r>
            <a:r>
              <a:rPr lang="en-US" dirty="0" smtClean="0"/>
              <a:t>- </a:t>
            </a:r>
            <a:br>
              <a:rPr lang="en-US" dirty="0" smtClean="0"/>
            </a:br>
            <a:r>
              <a:rPr lang="en-US" dirty="0" smtClean="0"/>
              <a:t>Pub</a:t>
            </a:r>
            <a:r>
              <a:rPr lang="en-US" dirty="0"/>
              <a:t>. L. 93-638, </a:t>
            </a:r>
            <a:r>
              <a:rPr lang="en-US" dirty="0" smtClean="0"/>
              <a:t>ISDEAA -</a:t>
            </a:r>
            <a:br>
              <a:rPr lang="en-US" dirty="0" smtClean="0"/>
            </a:br>
            <a:r>
              <a:rPr lang="en-US" dirty="0" smtClean="0"/>
              <a:t>25 </a:t>
            </a:r>
            <a:r>
              <a:rPr lang="en-US" dirty="0"/>
              <a:t>U.S.C. § 5324(l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609409"/>
            <a:ext cx="85344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September 25, 2020</a:t>
            </a:r>
          </a:p>
          <a:p>
            <a:r>
              <a:rPr lang="en-US" dirty="0" smtClean="0"/>
              <a:t>Overview for the</a:t>
            </a:r>
          </a:p>
          <a:p>
            <a:r>
              <a:rPr lang="en-US" dirty="0"/>
              <a:t>Self-Governance Communication &amp; Education Tribal </a:t>
            </a:r>
            <a:r>
              <a:rPr lang="en-US" dirty="0" smtClean="0"/>
              <a:t>Consortium</a:t>
            </a:r>
          </a:p>
        </p:txBody>
      </p:sp>
    </p:spTree>
    <p:extLst>
      <p:ext uri="{BB962C8B-B14F-4D97-AF65-F5344CB8AC3E}">
        <p14:creationId xmlns:p14="http://schemas.microsoft.com/office/powerpoint/2010/main" val="2526697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60"/>
            <a:ext cx="10972800" cy="1143000"/>
          </a:xfrm>
        </p:spPr>
        <p:txBody>
          <a:bodyPr/>
          <a:lstStyle/>
          <a:p>
            <a:r>
              <a:rPr lang="en-US" dirty="0" smtClean="0"/>
              <a:t>105(l) Listening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593"/>
            <a:ext cx="10972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June </a:t>
            </a:r>
            <a:r>
              <a:rPr lang="en-US" dirty="0"/>
              <a:t>19, </a:t>
            </a:r>
            <a:r>
              <a:rPr lang="en-US" dirty="0" smtClean="0"/>
              <a:t>2020: Assistant </a:t>
            </a:r>
            <a:r>
              <a:rPr lang="en-US" dirty="0"/>
              <a:t>Secretary - Indian Affairs </a:t>
            </a:r>
            <a:r>
              <a:rPr lang="en-US" dirty="0" smtClean="0"/>
              <a:t>Letter </a:t>
            </a:r>
            <a:r>
              <a:rPr lang="en-US" dirty="0"/>
              <a:t>to Tribal Leaders </a:t>
            </a:r>
            <a:r>
              <a:rPr lang="en-US" dirty="0" smtClean="0"/>
              <a:t>announcing </a:t>
            </a:r>
            <a:r>
              <a:rPr lang="en-US" dirty="0"/>
              <a:t>l</a:t>
            </a:r>
            <a:r>
              <a:rPr lang="en-US" dirty="0" smtClean="0"/>
              <a:t>istening </a:t>
            </a:r>
            <a:r>
              <a:rPr lang="en-US" dirty="0"/>
              <a:t>sessions to learn about </a:t>
            </a:r>
            <a:r>
              <a:rPr lang="en-US" dirty="0" smtClean="0"/>
              <a:t>IA draft internal framework </a:t>
            </a:r>
            <a:r>
              <a:rPr lang="en-US" dirty="0"/>
              <a:t>and answer any </a:t>
            </a:r>
            <a:r>
              <a:rPr lang="en-US" dirty="0" smtClean="0"/>
              <a:t>questions</a:t>
            </a:r>
          </a:p>
          <a:p>
            <a:r>
              <a:rPr lang="en-US" dirty="0" smtClean="0"/>
              <a:t>June 29, 2020 and July 1, 2020: Listening sessions on draft </a:t>
            </a:r>
            <a:r>
              <a:rPr lang="en-US" dirty="0"/>
              <a:t>f</a:t>
            </a:r>
            <a:r>
              <a:rPr lang="en-US" dirty="0" smtClean="0"/>
              <a:t>ramework</a:t>
            </a:r>
          </a:p>
          <a:p>
            <a:r>
              <a:rPr lang="en-US" dirty="0" smtClean="0"/>
              <a:t>Draft framework and transcripts publicly available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www.bia.gov/as-ia/raca/regulations-development-andor-under-review/section-105l-leases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81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760" y="86098"/>
            <a:ext cx="8221288" cy="1143000"/>
          </a:xfrm>
        </p:spPr>
        <p:txBody>
          <a:bodyPr/>
          <a:lstStyle/>
          <a:p>
            <a:r>
              <a:rPr lang="en-US" dirty="0" smtClean="0"/>
              <a:t>Developing an Internal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June 2020: IA  </a:t>
            </a:r>
            <a:r>
              <a:rPr lang="en-US" dirty="0" smtClean="0"/>
              <a:t>Collaboratively </a:t>
            </a:r>
            <a:r>
              <a:rPr lang="en-US" dirty="0"/>
              <a:t>and successfully negotiated two 105(1) </a:t>
            </a:r>
            <a:r>
              <a:rPr lang="en-US" dirty="0" smtClean="0"/>
              <a:t>leases with Tribes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one for a law enforcement facility and one for an educational facility. </a:t>
            </a:r>
          </a:p>
          <a:p>
            <a:r>
              <a:rPr lang="en-US" dirty="0" smtClean="0"/>
              <a:t>IA Objective: Develop a </a:t>
            </a:r>
            <a:r>
              <a:rPr lang="en-US" dirty="0"/>
              <a:t>framework, utilizing lessons learned that will </a:t>
            </a:r>
            <a:r>
              <a:rPr lang="en-US" dirty="0" smtClean="0"/>
              <a:t>help guide </a:t>
            </a:r>
            <a:r>
              <a:rPr lang="en-US" dirty="0"/>
              <a:t>negotiations for future 105(1) leases for these types of facilities. </a:t>
            </a:r>
          </a:p>
        </p:txBody>
      </p:sp>
    </p:spTree>
    <p:extLst>
      <p:ext uri="{BB962C8B-B14F-4D97-AF65-F5344CB8AC3E}">
        <p14:creationId xmlns:p14="http://schemas.microsoft.com/office/powerpoint/2010/main" val="409801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05" y="174277"/>
            <a:ext cx="9816790" cy="812606"/>
          </a:xfrm>
        </p:spPr>
        <p:txBody>
          <a:bodyPr/>
          <a:lstStyle/>
          <a:p>
            <a:r>
              <a:rPr lang="en-US" dirty="0"/>
              <a:t>Defining an Internal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/>
              <a:t>Address the Basics</a:t>
            </a:r>
          </a:p>
          <a:p>
            <a:pPr lvl="2"/>
            <a:r>
              <a:rPr lang="en-US" sz="2800" dirty="0"/>
              <a:t>The funding agreement vehicle on which the lease is based</a:t>
            </a:r>
          </a:p>
          <a:p>
            <a:pPr lvl="2"/>
            <a:r>
              <a:rPr lang="en-US" sz="2800" dirty="0"/>
              <a:t>Method for lease calculation of lease compensation</a:t>
            </a:r>
          </a:p>
          <a:p>
            <a:pPr lvl="2"/>
            <a:r>
              <a:rPr lang="en-US" sz="2800" dirty="0"/>
              <a:t>Facility description</a:t>
            </a:r>
          </a:p>
          <a:p>
            <a:pPr lvl="2"/>
            <a:r>
              <a:rPr lang="en-US" sz="2800" dirty="0"/>
              <a:t>Scope and purpose of lease</a:t>
            </a:r>
          </a:p>
          <a:p>
            <a:pPr lvl="2"/>
            <a:r>
              <a:rPr lang="en-US" sz="2800" dirty="0"/>
              <a:t>Review of materials</a:t>
            </a:r>
          </a:p>
          <a:p>
            <a:pPr lvl="2"/>
            <a:r>
              <a:rPr lang="en-US" sz="2800" dirty="0"/>
              <a:t>Negotiation</a:t>
            </a:r>
          </a:p>
          <a:p>
            <a:pPr lvl="2"/>
            <a:r>
              <a:rPr lang="en-US" sz="2800" dirty="0"/>
              <a:t>Legal sufficiency review</a:t>
            </a:r>
          </a:p>
          <a:p>
            <a:pPr lvl="2"/>
            <a:r>
              <a:rPr lang="en-US" sz="2800" dirty="0"/>
              <a:t>Lease execution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9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053" y="0"/>
            <a:ext cx="7472313" cy="1143000"/>
          </a:xfrm>
        </p:spPr>
        <p:txBody>
          <a:bodyPr/>
          <a:lstStyle/>
          <a:p>
            <a:r>
              <a:rPr lang="en-US" dirty="0"/>
              <a:t>NPM-OFPSM-3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758" y="1685043"/>
            <a:ext cx="10972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September 11, 2020: National Policy Memo</a:t>
            </a:r>
          </a:p>
          <a:p>
            <a:pPr lvl="1"/>
            <a:r>
              <a:rPr lang="en-US" dirty="0"/>
              <a:t>Lease of Facilities under the Authority of the Indian Self-Determination </a:t>
            </a:r>
            <a:r>
              <a:rPr lang="en-US" dirty="0" smtClean="0"/>
              <a:t>Education and </a:t>
            </a:r>
            <a:r>
              <a:rPr lang="en-US" dirty="0"/>
              <a:t>Assistance Act, 25 U.S.C. § 5324(l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Process </a:t>
            </a:r>
            <a:r>
              <a:rPr lang="en-US" dirty="0"/>
              <a:t>for executing a facility lease </a:t>
            </a:r>
            <a:endParaRPr lang="en-US" dirty="0" smtClean="0"/>
          </a:p>
          <a:p>
            <a:pPr lvl="1"/>
            <a:r>
              <a:rPr lang="en-US" dirty="0" smtClean="0"/>
              <a:t>Applies </a:t>
            </a:r>
            <a:r>
              <a:rPr lang="en-US" dirty="0"/>
              <a:t>to all </a:t>
            </a:r>
            <a:r>
              <a:rPr lang="en-US" dirty="0" smtClean="0"/>
              <a:t>IA </a:t>
            </a:r>
            <a:r>
              <a:rPr lang="en-US" dirty="0"/>
              <a:t>headquarters, field, and program offices under </a:t>
            </a:r>
            <a:r>
              <a:rPr lang="en-US" dirty="0" smtClean="0"/>
              <a:t>the authority </a:t>
            </a:r>
            <a:r>
              <a:rPr lang="en-US" dirty="0"/>
              <a:t>of </a:t>
            </a:r>
            <a:r>
              <a:rPr lang="en-US" dirty="0" smtClean="0"/>
              <a:t>AS-IA, </a:t>
            </a:r>
            <a:r>
              <a:rPr lang="en-US" dirty="0"/>
              <a:t>including </a:t>
            </a:r>
            <a:r>
              <a:rPr lang="en-US" dirty="0" smtClean="0"/>
              <a:t>the BIA and BIE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www.bia.gov/sites/bia.gov/files/assets/public/raca/national_policy_memoranda/pdf/NPM-OFPSM-3%20Lease%20Facilities%20under%20ISDEAA_FINAL_Signed_IssueDate_508.pdf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7576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8755" y="274638"/>
            <a:ext cx="5719314" cy="6570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NPM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90380"/>
          </a:xfrm>
        </p:spPr>
        <p:txBody>
          <a:bodyPr>
            <a:normAutofit fontScale="70000" lnSpcReduction="20000"/>
          </a:bodyPr>
          <a:lstStyle/>
          <a:p>
            <a:r>
              <a:rPr lang="en-US" sz="3500" dirty="0"/>
              <a:t>Section 105(l) of ISDEAA, 25 U.S.C. § 5324(l), requires the Secretary, at the request of </a:t>
            </a:r>
            <a:r>
              <a:rPr lang="en-US" sz="3500" dirty="0" smtClean="0"/>
              <a:t>an Indian </a:t>
            </a:r>
            <a:r>
              <a:rPr lang="en-US" sz="3500" dirty="0"/>
              <a:t>Tribe or Tribal organization (T/TO), to enter into a lease with the T/TO for a facility </a:t>
            </a:r>
            <a:r>
              <a:rPr lang="en-US" sz="3500" dirty="0" smtClean="0"/>
              <a:t>in which </a:t>
            </a:r>
            <a:r>
              <a:rPr lang="en-US" sz="3500" dirty="0"/>
              <a:t>the T/TO holds title, has a leasehold interest, or has a trust interest for administration </a:t>
            </a:r>
            <a:r>
              <a:rPr lang="en-US" sz="3500" dirty="0" smtClean="0"/>
              <a:t>or delivery </a:t>
            </a:r>
            <a:r>
              <a:rPr lang="en-US" sz="3500" dirty="0"/>
              <a:t>of services under an approved ISDEAA Title I contract, Title IV </a:t>
            </a:r>
            <a:r>
              <a:rPr lang="en-US" sz="3500" dirty="0" smtClean="0"/>
              <a:t>self-governance funding </a:t>
            </a:r>
            <a:r>
              <a:rPr lang="en-US" sz="3500" dirty="0"/>
              <a:t>agreement (collectively “ISDEAA agreement”), or Public Law (P.L.) 100-297 </a:t>
            </a:r>
            <a:r>
              <a:rPr lang="en-US" sz="3500" dirty="0" smtClean="0"/>
              <a:t>grant (</a:t>
            </a:r>
            <a:r>
              <a:rPr lang="en-US" sz="3500" dirty="0"/>
              <a:t>297 grant). </a:t>
            </a:r>
            <a:endParaRPr lang="en-US" sz="3500" dirty="0" smtClean="0"/>
          </a:p>
          <a:p>
            <a:r>
              <a:rPr lang="en-US" sz="3500" dirty="0" smtClean="0"/>
              <a:t>The </a:t>
            </a:r>
            <a:r>
              <a:rPr lang="en-US" sz="3500" dirty="0"/>
              <a:t>lease must include compensation as provided in Section 105(l)(2) and </a:t>
            </a:r>
            <a:r>
              <a:rPr lang="en-US" sz="3500" dirty="0" smtClean="0"/>
              <a:t>such other </a:t>
            </a:r>
            <a:r>
              <a:rPr lang="en-US" sz="3500" dirty="0"/>
              <a:t>reasonable expenses that the Secretary determines, by regulation, to be allowable. </a:t>
            </a:r>
            <a:r>
              <a:rPr lang="en-US" sz="3500" dirty="0" smtClean="0"/>
              <a:t>The applicable </a:t>
            </a:r>
            <a:r>
              <a:rPr lang="en-US" sz="3500" dirty="0"/>
              <a:t>regulations are located at 25 CFR 900.69-900.74 and contain lease requirements </a:t>
            </a:r>
            <a:r>
              <a:rPr lang="en-US" sz="3500" dirty="0" smtClean="0"/>
              <a:t>and compensation </a:t>
            </a:r>
            <a:r>
              <a:rPr lang="en-US" sz="3500" dirty="0"/>
              <a:t>elements. </a:t>
            </a:r>
            <a:endParaRPr lang="en-US" sz="3500" dirty="0" smtClean="0"/>
          </a:p>
          <a:p>
            <a:r>
              <a:rPr lang="en-US" sz="3500" dirty="0" smtClean="0"/>
              <a:t>Lease </a:t>
            </a:r>
            <a:r>
              <a:rPr lang="en-US" sz="3500" dirty="0"/>
              <a:t>terms and provisions are subject to negotiation between IA </a:t>
            </a:r>
            <a:r>
              <a:rPr lang="en-US" sz="3500" dirty="0" smtClean="0"/>
              <a:t>and the </a:t>
            </a:r>
            <a:r>
              <a:rPr lang="en-US" sz="3500" dirty="0"/>
              <a:t>T/TO. Lease compensation must be reasonable and may not be duplicative with other </a:t>
            </a:r>
            <a:r>
              <a:rPr lang="en-US" sz="3500" dirty="0" smtClean="0"/>
              <a:t>federal funding </a:t>
            </a:r>
            <a:r>
              <a:rPr lang="en-US" sz="3500" dirty="0"/>
              <a:t>the T/TO may be receiving, e.g., indirect or direct costs or </a:t>
            </a:r>
            <a:r>
              <a:rPr lang="en-US" sz="3500" dirty="0" smtClean="0"/>
              <a:t>facilities </a:t>
            </a:r>
            <a:r>
              <a:rPr lang="en-US" sz="3500" dirty="0"/>
              <a:t>operation </a:t>
            </a:r>
            <a:r>
              <a:rPr lang="en-US" sz="3500" dirty="0" smtClean="0"/>
              <a:t>and maintenance </a:t>
            </a:r>
            <a:r>
              <a:rPr lang="en-US" sz="3500" dirty="0"/>
              <a:t>funding. </a:t>
            </a:r>
          </a:p>
        </p:txBody>
      </p:sp>
    </p:spTree>
    <p:extLst>
      <p:ext uri="{BB962C8B-B14F-4D97-AF65-F5344CB8AC3E}">
        <p14:creationId xmlns:p14="http://schemas.microsoft.com/office/powerpoint/2010/main" val="647024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8975" y="91758"/>
            <a:ext cx="6888480" cy="972271"/>
          </a:xfrm>
        </p:spPr>
        <p:txBody>
          <a:bodyPr/>
          <a:lstStyle/>
          <a:p>
            <a:r>
              <a:rPr lang="en-US" dirty="0" smtClean="0"/>
              <a:t>DOI 105(l)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792" y="2834640"/>
            <a:ext cx="9110749" cy="236081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Judith Wilson, Director of Office of Facilities, Property, and Safety Management at </a:t>
            </a:r>
            <a:r>
              <a:rPr lang="en-US" dirty="0">
                <a:hlinkClick r:id="rId2"/>
              </a:rPr>
              <a:t>Judith.Wilson@bia.gov</a:t>
            </a:r>
            <a:r>
              <a:rPr lang="en-US" dirty="0"/>
              <a:t> with copy to </a:t>
            </a:r>
            <a:r>
              <a:rPr lang="en-US" dirty="0">
                <a:hlinkClick r:id="rId3"/>
              </a:rPr>
              <a:t>Bryan.Shade@sol.doi.gov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3922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466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Theme2</vt:lpstr>
      <vt:lpstr>Indian Affairs and Section 105(l) -  Pub. L. 93-638, ISDEAA - 25 U.S.C. § 5324(l) </vt:lpstr>
      <vt:lpstr>105(l) Listening Sessions</vt:lpstr>
      <vt:lpstr>Developing an Internal Framework</vt:lpstr>
      <vt:lpstr>Defining an Internal Framework</vt:lpstr>
      <vt:lpstr>NPM-OFPSM-3</vt:lpstr>
      <vt:lpstr>NPM Policy </vt:lpstr>
      <vt:lpstr>DOI 105(l) Contacts</vt:lpstr>
    </vt:vector>
  </TitlesOfParts>
  <Company>BIA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Affairs and Section 105(l) -  Pub. L. 93-638, ISDEAA - 25 U.S.C. § 5324(l)</dc:title>
  <dc:creator>Wilson, Judith</dc:creator>
  <cp:lastModifiedBy>Wilson, Judith</cp:lastModifiedBy>
  <cp:revision>12</cp:revision>
  <dcterms:created xsi:type="dcterms:W3CDTF">2020-09-23T18:00:15Z</dcterms:created>
  <dcterms:modified xsi:type="dcterms:W3CDTF">2020-09-25T12:53:03Z</dcterms:modified>
</cp:coreProperties>
</file>