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theme/theme8.xml" ContentType="application/vnd.openxmlformats-officedocument.theme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theme/theme14.xml" ContentType="application/vnd.openxmlformats-officedocument.theme+xml"/>
  <Override PartName="/ppt/theme/theme15.xml" ContentType="application/vnd.openxmlformats-officedocument.theme+xml"/>
  <Override PartName="/ppt/theme/theme1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>
  <p:sldMasterIdLst>
    <p:sldMasterId id="2147483648" r:id="rId1"/>
    <p:sldMasterId id="2147483675" r:id="rId2"/>
    <p:sldMasterId id="2147483683" r:id="rId3"/>
    <p:sldMasterId id="2147483685" r:id="rId4"/>
    <p:sldMasterId id="2147483687" r:id="rId5"/>
    <p:sldMasterId id="2147483689" r:id="rId6"/>
    <p:sldMasterId id="2147483691" r:id="rId7"/>
    <p:sldMasterId id="2147483693" r:id="rId8"/>
    <p:sldMasterId id="2147483695" r:id="rId9"/>
    <p:sldMasterId id="2147483697" r:id="rId10"/>
    <p:sldMasterId id="2147483699" r:id="rId11"/>
    <p:sldMasterId id="2147483701" r:id="rId12"/>
    <p:sldMasterId id="2147483703" r:id="rId13"/>
    <p:sldMasterId id="2147483705" r:id="rId14"/>
  </p:sldMasterIdLst>
  <p:notesMasterIdLst>
    <p:notesMasterId r:id="rId20"/>
  </p:notesMasterIdLst>
  <p:handoutMasterIdLst>
    <p:handoutMasterId r:id="rId21"/>
  </p:handoutMasterIdLst>
  <p:sldIdLst>
    <p:sldId id="634" r:id="rId15"/>
    <p:sldId id="743" r:id="rId16"/>
    <p:sldId id="738" r:id="rId17"/>
    <p:sldId id="745" r:id="rId18"/>
    <p:sldId id="739" r:id="rId19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7CEC3F28-F153-4E52-9DB0-9ED82D5C0E93}">
          <p14:sldIdLst>
            <p14:sldId id="634"/>
            <p14:sldId id="743"/>
            <p14:sldId id="738"/>
            <p14:sldId id="745"/>
            <p14:sldId id="739"/>
          </p14:sldIdLst>
        </p14:section>
      </p14:sectionLst>
    </p:ext>
    <p:ext uri="{EFAFB233-063F-42B5-8137-9DF3F51BA10A}">
      <p15:sldGuideLst xmlns:p15="http://schemas.microsoft.com/office/powerpoint/2012/main">
        <p15:guide id="1" pos="3840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4540" autoAdjust="0"/>
    <p:restoredTop sz="86496" autoAdjust="0"/>
  </p:normalViewPr>
  <p:slideViewPr>
    <p:cSldViewPr snapToGrid="0">
      <p:cViewPr varScale="1">
        <p:scale>
          <a:sx n="100" d="100"/>
          <a:sy n="100" d="100"/>
        </p:scale>
        <p:origin x="216" y="72"/>
      </p:cViewPr>
      <p:guideLst>
        <p:guide pos="3840"/>
        <p:guide orient="horz" pos="216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35" d="100"/>
          <a:sy n="35" d="100"/>
        </p:scale>
        <p:origin x="2262" y="4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4.xml"/><Relationship Id="rId26" Type="http://schemas.openxmlformats.org/officeDocument/2006/relationships/tableStyles" Target="tableStyles.xml"/><Relationship Id="rId3" Type="http://schemas.openxmlformats.org/officeDocument/2006/relationships/slideMaster" Target="slideMasters/slideMaster3.xml"/><Relationship Id="rId21" Type="http://schemas.openxmlformats.org/officeDocument/2006/relationships/handoutMaster" Target="handoutMasters/handoutMaster1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3.xml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2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viewProps" Target="viewProp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.xml"/><Relationship Id="rId23" Type="http://schemas.openxmlformats.org/officeDocument/2006/relationships/presProps" Target="presProps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5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commentAuthors" Target="commentAuthors.xml"/></Relationships>
</file>

<file path=ppt/diagrams/_rels/data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jpeg"/><Relationship Id="rId1" Type="http://schemas.openxmlformats.org/officeDocument/2006/relationships/image" Target="../media/image7.jpeg"/></Relationships>
</file>

<file path=ppt/diagrams/_rels/drawing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jpeg"/><Relationship Id="rId1" Type="http://schemas.openxmlformats.org/officeDocument/2006/relationships/image" Target="../media/image7.jpe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6759816-BC42-493E-99CE-8C4A94EC4FF5}" type="doc">
      <dgm:prSet loTypeId="urn:microsoft.com/office/officeart/2005/8/layout/hList3" loCatId="list" qsTypeId="urn:microsoft.com/office/officeart/2005/8/quickstyle/simple3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AC2D8271-C8B7-42D1-BAC4-267A05E6DA14}">
      <dgm:prSet phldrT="[Text]"/>
      <dgm:spPr/>
      <dgm:t>
        <a:bodyPr/>
        <a:lstStyle/>
        <a:p>
          <a:r>
            <a:rPr lang="en-US" dirty="0" smtClean="0"/>
            <a:t>Payment Protection Program and Health Care Enhancement Funds Bilateral Amendments</a:t>
          </a:r>
          <a:endParaRPr lang="en-US" dirty="0"/>
        </a:p>
      </dgm:t>
    </dgm:pt>
    <dgm:pt modelId="{EC2EDA13-C59B-401D-AEEF-6DF5111869B3}" type="parTrans" cxnId="{1DBE62E0-46FE-4EB1-AF85-F01C2DC28413}">
      <dgm:prSet/>
      <dgm:spPr/>
      <dgm:t>
        <a:bodyPr/>
        <a:lstStyle/>
        <a:p>
          <a:endParaRPr lang="en-US"/>
        </a:p>
      </dgm:t>
    </dgm:pt>
    <dgm:pt modelId="{ADD1D622-D177-48C1-B563-5E3EB675FECD}" type="sibTrans" cxnId="{1DBE62E0-46FE-4EB1-AF85-F01C2DC28413}">
      <dgm:prSet/>
      <dgm:spPr/>
      <dgm:t>
        <a:bodyPr/>
        <a:lstStyle/>
        <a:p>
          <a:endParaRPr lang="en-US"/>
        </a:p>
      </dgm:t>
    </dgm:pt>
    <dgm:pt modelId="{8C7E880D-C5AF-488C-811E-8852446185BA}">
      <dgm:prSet phldrT="[Text]"/>
      <dgm:spPr/>
      <dgm:t>
        <a:bodyPr/>
        <a:lstStyle/>
        <a:p>
          <a:r>
            <a:rPr lang="en-US" dirty="0" smtClean="0"/>
            <a:t>64% </a:t>
          </a:r>
          <a:br>
            <a:rPr lang="en-US" dirty="0" smtClean="0"/>
          </a:br>
          <a:r>
            <a:rPr lang="en-US" dirty="0" smtClean="0"/>
            <a:t>of Title V executed</a:t>
          </a:r>
          <a:endParaRPr lang="en-US" dirty="0"/>
        </a:p>
      </dgm:t>
    </dgm:pt>
    <dgm:pt modelId="{98C00748-B6BD-4006-A873-F7A9BEBE1B41}" type="parTrans" cxnId="{688838F4-CE52-450E-84EC-01640049A05B}">
      <dgm:prSet/>
      <dgm:spPr/>
      <dgm:t>
        <a:bodyPr/>
        <a:lstStyle/>
        <a:p>
          <a:endParaRPr lang="en-US"/>
        </a:p>
      </dgm:t>
    </dgm:pt>
    <dgm:pt modelId="{36663057-32AF-47D1-A932-9696615C3B2C}" type="sibTrans" cxnId="{688838F4-CE52-450E-84EC-01640049A05B}">
      <dgm:prSet/>
      <dgm:spPr/>
      <dgm:t>
        <a:bodyPr/>
        <a:lstStyle/>
        <a:p>
          <a:endParaRPr lang="en-US"/>
        </a:p>
      </dgm:t>
    </dgm:pt>
    <dgm:pt modelId="{F5E208A2-2D0C-4E80-86A9-B1E1603865CA}">
      <dgm:prSet phldrT="[Text]"/>
      <dgm:spPr/>
      <dgm:t>
        <a:bodyPr/>
        <a:lstStyle/>
        <a:p>
          <a:r>
            <a:rPr lang="en-US" dirty="0" smtClean="0"/>
            <a:t>36% </a:t>
          </a:r>
          <a:br>
            <a:rPr lang="en-US" dirty="0" smtClean="0"/>
          </a:br>
          <a:r>
            <a:rPr lang="en-US" dirty="0" smtClean="0"/>
            <a:t>(47 Tribes)  remaining </a:t>
          </a:r>
          <a:endParaRPr lang="en-US" dirty="0"/>
        </a:p>
      </dgm:t>
    </dgm:pt>
    <dgm:pt modelId="{7F20BFBA-B1E8-4291-B7A7-6BB4F8372102}" type="parTrans" cxnId="{C43A273B-C8D3-4960-895E-82A3353420BC}">
      <dgm:prSet/>
      <dgm:spPr/>
      <dgm:t>
        <a:bodyPr/>
        <a:lstStyle/>
        <a:p>
          <a:endParaRPr lang="en-US"/>
        </a:p>
      </dgm:t>
    </dgm:pt>
    <dgm:pt modelId="{7F715F0B-5CB9-48D2-9252-4EA62C8D1F2A}" type="sibTrans" cxnId="{C43A273B-C8D3-4960-895E-82A3353420BC}">
      <dgm:prSet/>
      <dgm:spPr/>
      <dgm:t>
        <a:bodyPr/>
        <a:lstStyle/>
        <a:p>
          <a:endParaRPr lang="en-US"/>
        </a:p>
      </dgm:t>
    </dgm:pt>
    <dgm:pt modelId="{312EF286-F661-410B-9A3F-5334B2F40B94}" type="pres">
      <dgm:prSet presAssocID="{56759816-BC42-493E-99CE-8C4A94EC4FF5}" presName="composite" presStyleCnt="0">
        <dgm:presLayoutVars>
          <dgm:chMax val="1"/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522CE6F9-C606-4573-B9E0-D60A3849DC44}" type="pres">
      <dgm:prSet presAssocID="{AC2D8271-C8B7-42D1-BAC4-267A05E6DA14}" presName="roof" presStyleLbl="dkBgShp" presStyleIdx="0" presStyleCnt="2"/>
      <dgm:spPr/>
      <dgm:t>
        <a:bodyPr/>
        <a:lstStyle/>
        <a:p>
          <a:endParaRPr lang="en-US"/>
        </a:p>
      </dgm:t>
    </dgm:pt>
    <dgm:pt modelId="{1C9A15C9-6DE2-4274-AEE4-2C81C7B435BF}" type="pres">
      <dgm:prSet presAssocID="{AC2D8271-C8B7-42D1-BAC4-267A05E6DA14}" presName="pillars" presStyleCnt="0"/>
      <dgm:spPr/>
      <dgm:t>
        <a:bodyPr/>
        <a:lstStyle/>
        <a:p>
          <a:endParaRPr lang="en-US"/>
        </a:p>
      </dgm:t>
    </dgm:pt>
    <dgm:pt modelId="{09A67C46-AD0F-40DB-88C2-49ECD82D0196}" type="pres">
      <dgm:prSet presAssocID="{AC2D8271-C8B7-42D1-BAC4-267A05E6DA14}" presName="pillar1" presStyleLbl="node1" presStyleIdx="0" presStyleCnt="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C6861235-03CC-468A-B1B6-4165C0BB5C60}" type="pres">
      <dgm:prSet presAssocID="{F5E208A2-2D0C-4E80-86A9-B1E1603865CA}" presName="pillarX" presStyleLbl="node1" presStyleIdx="1" presStyleCnt="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B1D581A-A782-42A7-90A4-E4947555CA43}" type="pres">
      <dgm:prSet presAssocID="{AC2D8271-C8B7-42D1-BAC4-267A05E6DA14}" presName="base" presStyleLbl="dkBgShp" presStyleIdx="1" presStyleCnt="2"/>
      <dgm:spPr/>
      <dgm:t>
        <a:bodyPr/>
        <a:lstStyle/>
        <a:p>
          <a:endParaRPr lang="en-US"/>
        </a:p>
      </dgm:t>
    </dgm:pt>
  </dgm:ptLst>
  <dgm:cxnLst>
    <dgm:cxn modelId="{C43A273B-C8D3-4960-895E-82A3353420BC}" srcId="{AC2D8271-C8B7-42D1-BAC4-267A05E6DA14}" destId="{F5E208A2-2D0C-4E80-86A9-B1E1603865CA}" srcOrd="1" destOrd="0" parTransId="{7F20BFBA-B1E8-4291-B7A7-6BB4F8372102}" sibTransId="{7F715F0B-5CB9-48D2-9252-4EA62C8D1F2A}"/>
    <dgm:cxn modelId="{90D43BC0-01D1-484F-9522-26DB6415B683}" type="presOf" srcId="{F5E208A2-2D0C-4E80-86A9-B1E1603865CA}" destId="{C6861235-03CC-468A-B1B6-4165C0BB5C60}" srcOrd="0" destOrd="0" presId="urn:microsoft.com/office/officeart/2005/8/layout/hList3"/>
    <dgm:cxn modelId="{1DBE62E0-46FE-4EB1-AF85-F01C2DC28413}" srcId="{56759816-BC42-493E-99CE-8C4A94EC4FF5}" destId="{AC2D8271-C8B7-42D1-BAC4-267A05E6DA14}" srcOrd="0" destOrd="0" parTransId="{EC2EDA13-C59B-401D-AEEF-6DF5111869B3}" sibTransId="{ADD1D622-D177-48C1-B563-5E3EB675FECD}"/>
    <dgm:cxn modelId="{1A6966BA-0316-48B7-8C2F-C62F69552BAB}" type="presOf" srcId="{56759816-BC42-493E-99CE-8C4A94EC4FF5}" destId="{312EF286-F661-410B-9A3F-5334B2F40B94}" srcOrd="0" destOrd="0" presId="urn:microsoft.com/office/officeart/2005/8/layout/hList3"/>
    <dgm:cxn modelId="{688838F4-CE52-450E-84EC-01640049A05B}" srcId="{AC2D8271-C8B7-42D1-BAC4-267A05E6DA14}" destId="{8C7E880D-C5AF-488C-811E-8852446185BA}" srcOrd="0" destOrd="0" parTransId="{98C00748-B6BD-4006-A873-F7A9BEBE1B41}" sibTransId="{36663057-32AF-47D1-A932-9696615C3B2C}"/>
    <dgm:cxn modelId="{E0EF799C-303B-4B51-895D-26B386E6AF52}" type="presOf" srcId="{AC2D8271-C8B7-42D1-BAC4-267A05E6DA14}" destId="{522CE6F9-C606-4573-B9E0-D60A3849DC44}" srcOrd="0" destOrd="0" presId="urn:microsoft.com/office/officeart/2005/8/layout/hList3"/>
    <dgm:cxn modelId="{C904C3EB-8505-4AED-B06E-F654322DB0CA}" type="presOf" srcId="{8C7E880D-C5AF-488C-811E-8852446185BA}" destId="{09A67C46-AD0F-40DB-88C2-49ECD82D0196}" srcOrd="0" destOrd="0" presId="urn:microsoft.com/office/officeart/2005/8/layout/hList3"/>
    <dgm:cxn modelId="{9CBEE769-8966-40D8-BE5C-A700BE5AAA9E}" type="presParOf" srcId="{312EF286-F661-410B-9A3F-5334B2F40B94}" destId="{522CE6F9-C606-4573-B9E0-D60A3849DC44}" srcOrd="0" destOrd="0" presId="urn:microsoft.com/office/officeart/2005/8/layout/hList3"/>
    <dgm:cxn modelId="{BAE43A6A-FC44-4DF6-85CA-EA890ED85339}" type="presParOf" srcId="{312EF286-F661-410B-9A3F-5334B2F40B94}" destId="{1C9A15C9-6DE2-4274-AEE4-2C81C7B435BF}" srcOrd="1" destOrd="0" presId="urn:microsoft.com/office/officeart/2005/8/layout/hList3"/>
    <dgm:cxn modelId="{C34D0928-A864-421E-A219-44EAB707A8D1}" type="presParOf" srcId="{1C9A15C9-6DE2-4274-AEE4-2C81C7B435BF}" destId="{09A67C46-AD0F-40DB-88C2-49ECD82D0196}" srcOrd="0" destOrd="0" presId="urn:microsoft.com/office/officeart/2005/8/layout/hList3"/>
    <dgm:cxn modelId="{9CD531A8-A532-4BE7-AF4E-C56E33FF42F7}" type="presParOf" srcId="{1C9A15C9-6DE2-4274-AEE4-2C81C7B435BF}" destId="{C6861235-03CC-468A-B1B6-4165C0BB5C60}" srcOrd="1" destOrd="0" presId="urn:microsoft.com/office/officeart/2005/8/layout/hList3"/>
    <dgm:cxn modelId="{59F0E121-E027-48A5-82E3-1942689BE0FC}" type="presParOf" srcId="{312EF286-F661-410B-9A3F-5334B2F40B94}" destId="{BB1D581A-A782-42A7-90A4-E4947555CA43}" srcOrd="2" destOrd="0" presId="urn:microsoft.com/office/officeart/2005/8/layout/hList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D38778F8-2DD4-4FC5-B145-9AD50756C10B}" type="doc">
      <dgm:prSet loTypeId="urn:microsoft.com/office/officeart/2005/8/layout/hList2" loCatId="list" qsTypeId="urn:microsoft.com/office/officeart/2005/8/quickstyle/simple4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85C61981-FF21-4957-8B48-574A89949C69}">
      <dgm:prSet phldrT="[Text]"/>
      <dgm:spPr/>
      <dgm:t>
        <a:bodyPr/>
        <a:lstStyle/>
        <a:p>
          <a:r>
            <a:rPr lang="en-US" dirty="0" smtClean="0"/>
            <a:t>Resources     </a:t>
          </a:r>
          <a:endParaRPr lang="en-US" dirty="0"/>
        </a:p>
      </dgm:t>
    </dgm:pt>
    <dgm:pt modelId="{6744A444-6D5D-4C43-93EA-DFFC3C884ADD}" type="parTrans" cxnId="{BA49189B-31A8-4622-887E-7020C64F3A9C}">
      <dgm:prSet/>
      <dgm:spPr/>
      <dgm:t>
        <a:bodyPr/>
        <a:lstStyle/>
        <a:p>
          <a:endParaRPr lang="en-US"/>
        </a:p>
      </dgm:t>
    </dgm:pt>
    <dgm:pt modelId="{CFCDDC8B-D0B7-4083-AFDE-0FF1AADA3C4D}" type="sibTrans" cxnId="{BA49189B-31A8-4622-887E-7020C64F3A9C}">
      <dgm:prSet/>
      <dgm:spPr/>
      <dgm:t>
        <a:bodyPr/>
        <a:lstStyle/>
        <a:p>
          <a:endParaRPr lang="en-US"/>
        </a:p>
      </dgm:t>
    </dgm:pt>
    <dgm:pt modelId="{C57DAE66-7547-44ED-B2A1-E3EA71374B0D}">
      <dgm:prSet phldrT="[Text]"/>
      <dgm:spPr/>
      <dgm:t>
        <a:bodyPr/>
        <a:lstStyle/>
        <a:p>
          <a:r>
            <a:rPr lang="en-US" dirty="0" smtClean="0"/>
            <a:t>Self Gov. Planning &amp; Negotiation Cooperative Agreements </a:t>
          </a:r>
          <a:endParaRPr lang="en-US" dirty="0"/>
        </a:p>
      </dgm:t>
    </dgm:pt>
    <dgm:pt modelId="{587BE7F4-DDA3-4E92-A34F-A075A1380219}" type="parTrans" cxnId="{C139D0D7-A89A-48DE-ABA6-82F6D1B06832}">
      <dgm:prSet/>
      <dgm:spPr/>
      <dgm:t>
        <a:bodyPr/>
        <a:lstStyle/>
        <a:p>
          <a:endParaRPr lang="en-US"/>
        </a:p>
      </dgm:t>
    </dgm:pt>
    <dgm:pt modelId="{9B552E4F-7D0B-485E-8CFC-06E6C84654E0}" type="sibTrans" cxnId="{C139D0D7-A89A-48DE-ABA6-82F6D1B06832}">
      <dgm:prSet/>
      <dgm:spPr/>
      <dgm:t>
        <a:bodyPr/>
        <a:lstStyle/>
        <a:p>
          <a:endParaRPr lang="en-US"/>
        </a:p>
      </dgm:t>
    </dgm:pt>
    <dgm:pt modelId="{6B9B6BA7-91F6-4761-846B-822376AA7A80}">
      <dgm:prSet phldrT="[Text]"/>
      <dgm:spPr/>
      <dgm:t>
        <a:bodyPr/>
        <a:lstStyle/>
        <a:p>
          <a:r>
            <a:rPr lang="en-US" dirty="0" smtClean="0"/>
            <a:t>Notice of Funding Opp. closes Oct 28</a:t>
          </a:r>
          <a:endParaRPr lang="en-US" dirty="0"/>
        </a:p>
      </dgm:t>
    </dgm:pt>
    <dgm:pt modelId="{AC63A1CF-36BB-489F-A534-EC5D08D119F1}" type="parTrans" cxnId="{1C5525CD-577C-4B17-AAF4-4A77CFE88985}">
      <dgm:prSet/>
      <dgm:spPr/>
      <dgm:t>
        <a:bodyPr/>
        <a:lstStyle/>
        <a:p>
          <a:endParaRPr lang="en-US"/>
        </a:p>
      </dgm:t>
    </dgm:pt>
    <dgm:pt modelId="{AD045DF7-A365-4A42-A80D-9257E24C57C5}" type="sibTrans" cxnId="{1C5525CD-577C-4B17-AAF4-4A77CFE88985}">
      <dgm:prSet/>
      <dgm:spPr/>
      <dgm:t>
        <a:bodyPr/>
        <a:lstStyle/>
        <a:p>
          <a:endParaRPr lang="en-US"/>
        </a:p>
      </dgm:t>
    </dgm:pt>
    <dgm:pt modelId="{87F4E980-A2E3-4D37-BB12-30C629C3BD5E}">
      <dgm:prSet phldrT="[Text]"/>
      <dgm:spPr/>
      <dgm:t>
        <a:bodyPr/>
        <a:lstStyle/>
        <a:p>
          <a:r>
            <a:rPr lang="en-US" dirty="0" smtClean="0"/>
            <a:t>Partnerships </a:t>
          </a:r>
          <a:endParaRPr lang="en-US" dirty="0"/>
        </a:p>
      </dgm:t>
    </dgm:pt>
    <dgm:pt modelId="{07E79474-5122-4FBC-B090-3571DBB31D26}" type="parTrans" cxnId="{B760C000-5B84-43E3-8CE4-FB432CCD6F83}">
      <dgm:prSet/>
      <dgm:spPr/>
      <dgm:t>
        <a:bodyPr/>
        <a:lstStyle/>
        <a:p>
          <a:endParaRPr lang="en-US"/>
        </a:p>
      </dgm:t>
    </dgm:pt>
    <dgm:pt modelId="{0F1346BF-45CA-4D1C-B6D9-3461A4D14320}" type="sibTrans" cxnId="{B760C000-5B84-43E3-8CE4-FB432CCD6F83}">
      <dgm:prSet/>
      <dgm:spPr/>
      <dgm:t>
        <a:bodyPr/>
        <a:lstStyle/>
        <a:p>
          <a:endParaRPr lang="en-US"/>
        </a:p>
      </dgm:t>
    </dgm:pt>
    <dgm:pt modelId="{245A2F58-CE07-454C-8FB1-2A8406CF21CE}">
      <dgm:prSet phldrT="[Text]"/>
      <dgm:spPr/>
      <dgm:t>
        <a:bodyPr/>
        <a:lstStyle/>
        <a:p>
          <a:r>
            <a:rPr lang="en-US" dirty="0" smtClean="0"/>
            <a:t>Continued support &amp; partnership </a:t>
          </a:r>
          <a:r>
            <a:rPr lang="en-US" dirty="0" smtClean="0"/>
            <a:t>with SGCE </a:t>
          </a:r>
          <a:r>
            <a:rPr lang="en-US" dirty="0" smtClean="0"/>
            <a:t>&amp; TSGAC-ACA </a:t>
          </a:r>
          <a:r>
            <a:rPr lang="en-US" dirty="0" smtClean="0"/>
            <a:t>projects </a:t>
          </a:r>
          <a:r>
            <a:rPr lang="en-US" dirty="0" smtClean="0"/>
            <a:t>in </a:t>
          </a:r>
          <a:br>
            <a:rPr lang="en-US" dirty="0" smtClean="0"/>
          </a:br>
          <a:r>
            <a:rPr lang="en-US" dirty="0" smtClean="0"/>
            <a:t>Fiscal Year 2021</a:t>
          </a:r>
          <a:endParaRPr lang="en-US" dirty="0"/>
        </a:p>
      </dgm:t>
    </dgm:pt>
    <dgm:pt modelId="{B18D07A3-649B-4036-B382-127E82948612}" type="parTrans" cxnId="{27B7D570-D4FF-4DA8-9765-3639FDF5795E}">
      <dgm:prSet/>
      <dgm:spPr/>
      <dgm:t>
        <a:bodyPr/>
        <a:lstStyle/>
        <a:p>
          <a:endParaRPr lang="en-US"/>
        </a:p>
      </dgm:t>
    </dgm:pt>
    <dgm:pt modelId="{5EF56CEE-4F48-4BC2-A1DF-DAB536EEEE3A}" type="sibTrans" cxnId="{27B7D570-D4FF-4DA8-9765-3639FDF5795E}">
      <dgm:prSet/>
      <dgm:spPr/>
      <dgm:t>
        <a:bodyPr/>
        <a:lstStyle/>
        <a:p>
          <a:endParaRPr lang="en-US"/>
        </a:p>
      </dgm:t>
    </dgm:pt>
    <dgm:pt modelId="{5E68E6E4-163B-48BB-85B2-9185956D56EA}">
      <dgm:prSet phldrT="[Text]"/>
      <dgm:spPr/>
      <dgm:t>
        <a:bodyPr/>
        <a:lstStyle/>
        <a:p>
          <a:r>
            <a:rPr lang="en-US" dirty="0" smtClean="0"/>
            <a:t>Operations</a:t>
          </a:r>
          <a:endParaRPr lang="en-US" dirty="0"/>
        </a:p>
      </dgm:t>
    </dgm:pt>
    <dgm:pt modelId="{5F88C08D-E61B-4AAB-ACA0-0957D4B59B16}" type="parTrans" cxnId="{76B129FD-DC3C-41AE-AB3D-950975D7666F}">
      <dgm:prSet/>
      <dgm:spPr/>
      <dgm:t>
        <a:bodyPr/>
        <a:lstStyle/>
        <a:p>
          <a:endParaRPr lang="en-US"/>
        </a:p>
      </dgm:t>
    </dgm:pt>
    <dgm:pt modelId="{D1387B63-AAA4-4B6E-ACA5-7D5B567EC59C}" type="sibTrans" cxnId="{76B129FD-DC3C-41AE-AB3D-950975D7666F}">
      <dgm:prSet/>
      <dgm:spPr/>
      <dgm:t>
        <a:bodyPr/>
        <a:lstStyle/>
        <a:p>
          <a:endParaRPr lang="en-US"/>
        </a:p>
      </dgm:t>
    </dgm:pt>
    <dgm:pt modelId="{8BB3F2A8-22EA-42C2-9249-2AB40EDEC2DE}">
      <dgm:prSet phldrT="[Text]"/>
      <dgm:spPr/>
      <dgm:t>
        <a:bodyPr/>
        <a:lstStyle/>
        <a:p>
          <a:r>
            <a:rPr lang="en-US" dirty="0" smtClean="0"/>
            <a:t>Full time telework status</a:t>
          </a:r>
          <a:endParaRPr lang="en-US" dirty="0"/>
        </a:p>
      </dgm:t>
    </dgm:pt>
    <dgm:pt modelId="{65A45948-A2FD-4C1C-80BE-C501A3B54998}" type="parTrans" cxnId="{91AE82FB-4A41-41EA-8A5E-074D69BE2706}">
      <dgm:prSet/>
      <dgm:spPr/>
      <dgm:t>
        <a:bodyPr/>
        <a:lstStyle/>
        <a:p>
          <a:endParaRPr lang="en-US"/>
        </a:p>
      </dgm:t>
    </dgm:pt>
    <dgm:pt modelId="{A8EF22F0-EB8F-4BF5-A8C4-B0BA13B2A611}" type="sibTrans" cxnId="{91AE82FB-4A41-41EA-8A5E-074D69BE2706}">
      <dgm:prSet/>
      <dgm:spPr/>
      <dgm:t>
        <a:bodyPr/>
        <a:lstStyle/>
        <a:p>
          <a:endParaRPr lang="en-US"/>
        </a:p>
      </dgm:t>
    </dgm:pt>
    <dgm:pt modelId="{27D0897C-9B48-4130-ACAB-53DC70077F9B}">
      <dgm:prSet phldrT="[Text]"/>
      <dgm:spPr/>
      <dgm:t>
        <a:bodyPr/>
        <a:lstStyle/>
        <a:p>
          <a:r>
            <a:rPr lang="en-US" smtClean="0"/>
            <a:t>Participating in virtual negotiations and executing documents electronically</a:t>
          </a:r>
          <a:endParaRPr lang="en-US" dirty="0"/>
        </a:p>
      </dgm:t>
    </dgm:pt>
    <dgm:pt modelId="{BFA930F8-2C24-43B9-9FD3-64B3829AAC42}" type="parTrans" cxnId="{9B2387CB-41DC-4FAD-BC04-B945AC81523D}">
      <dgm:prSet/>
      <dgm:spPr/>
      <dgm:t>
        <a:bodyPr/>
        <a:lstStyle/>
        <a:p>
          <a:endParaRPr lang="en-US"/>
        </a:p>
      </dgm:t>
    </dgm:pt>
    <dgm:pt modelId="{A6AFF3C4-8974-4103-B586-97726DCC51BB}" type="sibTrans" cxnId="{9B2387CB-41DC-4FAD-BC04-B945AC81523D}">
      <dgm:prSet/>
      <dgm:spPr/>
      <dgm:t>
        <a:bodyPr/>
        <a:lstStyle/>
        <a:p>
          <a:endParaRPr lang="en-US"/>
        </a:p>
      </dgm:t>
    </dgm:pt>
    <dgm:pt modelId="{EC9204F6-C600-4801-ABCF-F192767E3F55}" type="pres">
      <dgm:prSet presAssocID="{D38778F8-2DD4-4FC5-B145-9AD50756C10B}" presName="linearFlow" presStyleCnt="0">
        <dgm:presLayoutVars>
          <dgm:dir/>
          <dgm:animLvl val="lvl"/>
          <dgm:resizeHandles/>
        </dgm:presLayoutVars>
      </dgm:prSet>
      <dgm:spPr/>
      <dgm:t>
        <a:bodyPr/>
        <a:lstStyle/>
        <a:p>
          <a:endParaRPr lang="en-US"/>
        </a:p>
      </dgm:t>
    </dgm:pt>
    <dgm:pt modelId="{0F3E403D-C6BC-45A6-A58A-A01A240479A5}" type="pres">
      <dgm:prSet presAssocID="{85C61981-FF21-4957-8B48-574A89949C69}" presName="compositeNode" presStyleCnt="0">
        <dgm:presLayoutVars>
          <dgm:bulletEnabled val="1"/>
        </dgm:presLayoutVars>
      </dgm:prSet>
      <dgm:spPr/>
    </dgm:pt>
    <dgm:pt modelId="{109942FB-8F96-4688-8D86-456E50C3D12F}" type="pres">
      <dgm:prSet presAssocID="{85C61981-FF21-4957-8B48-574A89949C69}" presName="image" presStyleLbl="fgImgPlace1" presStyleIdx="0" presStyleCnt="3"/>
      <dgm:spPr>
        <a:blipFill dpi="0" rotWithShape="1"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b="3060"/>
          </a:stretch>
        </a:blipFill>
      </dgm:spPr>
      <dgm:t>
        <a:bodyPr/>
        <a:lstStyle/>
        <a:p>
          <a:endParaRPr lang="en-US"/>
        </a:p>
      </dgm:t>
    </dgm:pt>
    <dgm:pt modelId="{CAA34B70-79CA-4C49-98E6-5BDA87BF8167}" type="pres">
      <dgm:prSet presAssocID="{85C61981-FF21-4957-8B48-574A89949C69}" presName="childNode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73BFE66-9897-4CDB-9701-0F8CD68D0DA9}" type="pres">
      <dgm:prSet presAssocID="{85C61981-FF21-4957-8B48-574A89949C69}" presName="parentNode" presStyleLbl="revTx" presStyleIdx="0" presStyleCnt="3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2437A76-A1B1-401F-B552-88E422267DA3}" type="pres">
      <dgm:prSet presAssocID="{CFCDDC8B-D0B7-4083-AFDE-0FF1AADA3C4D}" presName="sibTrans" presStyleCnt="0"/>
      <dgm:spPr/>
    </dgm:pt>
    <dgm:pt modelId="{B9127046-FC5E-4319-954C-56C396A4E58B}" type="pres">
      <dgm:prSet presAssocID="{87F4E980-A2E3-4D37-BB12-30C629C3BD5E}" presName="compositeNode" presStyleCnt="0">
        <dgm:presLayoutVars>
          <dgm:bulletEnabled val="1"/>
        </dgm:presLayoutVars>
      </dgm:prSet>
      <dgm:spPr/>
    </dgm:pt>
    <dgm:pt modelId="{87601DE6-2A14-40F6-81AF-144EBF8878D5}" type="pres">
      <dgm:prSet presAssocID="{87F4E980-A2E3-4D37-BB12-30C629C3BD5E}" presName="image" presStyleLbl="fgImgPlace1" presStyleIdx="1" presStyleCnt="3"/>
      <dgm:spPr>
        <a:blipFill>
          <a:blip xmlns:r="http://schemas.openxmlformats.org/officeDocument/2006/relationships"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a:blipFill>
      </dgm:spPr>
      <dgm:t>
        <a:bodyPr/>
        <a:lstStyle/>
        <a:p>
          <a:endParaRPr lang="en-US"/>
        </a:p>
      </dgm:t>
    </dgm:pt>
    <dgm:pt modelId="{BBF9A88C-8CEA-44FE-B1C1-6213F5278468}" type="pres">
      <dgm:prSet presAssocID="{87F4E980-A2E3-4D37-BB12-30C629C3BD5E}" presName="childNode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18F14D5-DFB2-415E-98D3-E322F891FAD6}" type="pres">
      <dgm:prSet presAssocID="{87F4E980-A2E3-4D37-BB12-30C629C3BD5E}" presName="parentNode" presStyleLbl="revTx" presStyleIdx="1" presStyleCnt="3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1DFD4F4-9D9D-4EAA-9CDF-64E54655810F}" type="pres">
      <dgm:prSet presAssocID="{0F1346BF-45CA-4D1C-B6D9-3461A4D14320}" presName="sibTrans" presStyleCnt="0"/>
      <dgm:spPr/>
    </dgm:pt>
    <dgm:pt modelId="{B1202B9D-5B18-4FF5-AF4A-3D252FBE1A7D}" type="pres">
      <dgm:prSet presAssocID="{5E68E6E4-163B-48BB-85B2-9185956D56EA}" presName="compositeNode" presStyleCnt="0">
        <dgm:presLayoutVars>
          <dgm:bulletEnabled val="1"/>
        </dgm:presLayoutVars>
      </dgm:prSet>
      <dgm:spPr/>
    </dgm:pt>
    <dgm:pt modelId="{E2B062F0-2C8B-4E64-ABE5-9A00746AB6EE}" type="pres">
      <dgm:prSet presAssocID="{5E68E6E4-163B-48BB-85B2-9185956D56EA}" presName="image" presStyleLbl="fgImgPlace1" presStyleIdx="2" presStyleCnt="3"/>
      <dgm:spPr>
        <a:blipFill>
          <a:blip xmlns:r="http://schemas.openxmlformats.org/officeDocument/2006/relationships"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a:blipFill>
      </dgm:spPr>
    </dgm:pt>
    <dgm:pt modelId="{5363156B-46D4-438F-B2D6-B45D81239CB7}" type="pres">
      <dgm:prSet presAssocID="{5E68E6E4-163B-48BB-85B2-9185956D56EA}" presName="childNode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6BAD3F7-E408-48D0-95D5-BD2432E48F15}" type="pres">
      <dgm:prSet presAssocID="{5E68E6E4-163B-48BB-85B2-9185956D56EA}" presName="parentNode" presStyleLbl="revTx" presStyleIdx="2" presStyleCnt="3">
        <dgm:presLayoutVars>
          <dgm:chMax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91AE82FB-4A41-41EA-8A5E-074D69BE2706}" srcId="{5E68E6E4-163B-48BB-85B2-9185956D56EA}" destId="{8BB3F2A8-22EA-42C2-9249-2AB40EDEC2DE}" srcOrd="0" destOrd="0" parTransId="{65A45948-A2FD-4C1C-80BE-C501A3B54998}" sibTransId="{A8EF22F0-EB8F-4BF5-A8C4-B0BA13B2A611}"/>
    <dgm:cxn modelId="{F1083010-7158-466E-B728-27D88BED1BAA}" type="presOf" srcId="{85C61981-FF21-4957-8B48-574A89949C69}" destId="{373BFE66-9897-4CDB-9701-0F8CD68D0DA9}" srcOrd="0" destOrd="0" presId="urn:microsoft.com/office/officeart/2005/8/layout/hList2"/>
    <dgm:cxn modelId="{1085E133-6AA2-48B3-A2F5-7DD7EA195425}" type="presOf" srcId="{245A2F58-CE07-454C-8FB1-2A8406CF21CE}" destId="{BBF9A88C-8CEA-44FE-B1C1-6213F5278468}" srcOrd="0" destOrd="0" presId="urn:microsoft.com/office/officeart/2005/8/layout/hList2"/>
    <dgm:cxn modelId="{7F33D054-6458-4F02-8F81-4525AF7D6F54}" type="presOf" srcId="{8BB3F2A8-22EA-42C2-9249-2AB40EDEC2DE}" destId="{5363156B-46D4-438F-B2D6-B45D81239CB7}" srcOrd="0" destOrd="0" presId="urn:microsoft.com/office/officeart/2005/8/layout/hList2"/>
    <dgm:cxn modelId="{1935010A-8063-49DF-A55B-47FB4233DEC7}" type="presOf" srcId="{5E68E6E4-163B-48BB-85B2-9185956D56EA}" destId="{B6BAD3F7-E408-48D0-95D5-BD2432E48F15}" srcOrd="0" destOrd="0" presId="urn:microsoft.com/office/officeart/2005/8/layout/hList2"/>
    <dgm:cxn modelId="{27B7D570-D4FF-4DA8-9765-3639FDF5795E}" srcId="{87F4E980-A2E3-4D37-BB12-30C629C3BD5E}" destId="{245A2F58-CE07-454C-8FB1-2A8406CF21CE}" srcOrd="0" destOrd="0" parTransId="{B18D07A3-649B-4036-B382-127E82948612}" sibTransId="{5EF56CEE-4F48-4BC2-A1DF-DAB536EEEE3A}"/>
    <dgm:cxn modelId="{76B129FD-DC3C-41AE-AB3D-950975D7666F}" srcId="{D38778F8-2DD4-4FC5-B145-9AD50756C10B}" destId="{5E68E6E4-163B-48BB-85B2-9185956D56EA}" srcOrd="2" destOrd="0" parTransId="{5F88C08D-E61B-4AAB-ACA0-0957D4B59B16}" sibTransId="{D1387B63-AAA4-4B6E-ACA5-7D5B567EC59C}"/>
    <dgm:cxn modelId="{F2F6FC0F-3C42-4F2C-A688-261DDA9248C6}" type="presOf" srcId="{6B9B6BA7-91F6-4761-846B-822376AA7A80}" destId="{CAA34B70-79CA-4C49-98E6-5BDA87BF8167}" srcOrd="0" destOrd="1" presId="urn:microsoft.com/office/officeart/2005/8/layout/hList2"/>
    <dgm:cxn modelId="{7EE419D6-9B30-4EF6-BC37-F45DE8C71A10}" type="presOf" srcId="{D38778F8-2DD4-4FC5-B145-9AD50756C10B}" destId="{EC9204F6-C600-4801-ABCF-F192767E3F55}" srcOrd="0" destOrd="0" presId="urn:microsoft.com/office/officeart/2005/8/layout/hList2"/>
    <dgm:cxn modelId="{BA49189B-31A8-4622-887E-7020C64F3A9C}" srcId="{D38778F8-2DD4-4FC5-B145-9AD50756C10B}" destId="{85C61981-FF21-4957-8B48-574A89949C69}" srcOrd="0" destOrd="0" parTransId="{6744A444-6D5D-4C43-93EA-DFFC3C884ADD}" sibTransId="{CFCDDC8B-D0B7-4083-AFDE-0FF1AADA3C4D}"/>
    <dgm:cxn modelId="{12FAFBEC-B6FC-4CE9-80DF-17415F45481A}" type="presOf" srcId="{C57DAE66-7547-44ED-B2A1-E3EA71374B0D}" destId="{CAA34B70-79CA-4C49-98E6-5BDA87BF8167}" srcOrd="0" destOrd="0" presId="urn:microsoft.com/office/officeart/2005/8/layout/hList2"/>
    <dgm:cxn modelId="{C139D0D7-A89A-48DE-ABA6-82F6D1B06832}" srcId="{85C61981-FF21-4957-8B48-574A89949C69}" destId="{C57DAE66-7547-44ED-B2A1-E3EA71374B0D}" srcOrd="0" destOrd="0" parTransId="{587BE7F4-DDA3-4E92-A34F-A075A1380219}" sibTransId="{9B552E4F-7D0B-485E-8CFC-06E6C84654E0}"/>
    <dgm:cxn modelId="{1C5525CD-577C-4B17-AAF4-4A77CFE88985}" srcId="{85C61981-FF21-4957-8B48-574A89949C69}" destId="{6B9B6BA7-91F6-4761-846B-822376AA7A80}" srcOrd="1" destOrd="0" parTransId="{AC63A1CF-36BB-489F-A534-EC5D08D119F1}" sibTransId="{AD045DF7-A365-4A42-A80D-9257E24C57C5}"/>
    <dgm:cxn modelId="{9B2387CB-41DC-4FAD-BC04-B945AC81523D}" srcId="{5E68E6E4-163B-48BB-85B2-9185956D56EA}" destId="{27D0897C-9B48-4130-ACAB-53DC70077F9B}" srcOrd="1" destOrd="0" parTransId="{BFA930F8-2C24-43B9-9FD3-64B3829AAC42}" sibTransId="{A6AFF3C4-8974-4103-B586-97726DCC51BB}"/>
    <dgm:cxn modelId="{1F11F43F-99EA-4544-8839-84C0B4A2E31D}" type="presOf" srcId="{27D0897C-9B48-4130-ACAB-53DC70077F9B}" destId="{5363156B-46D4-438F-B2D6-B45D81239CB7}" srcOrd="0" destOrd="1" presId="urn:microsoft.com/office/officeart/2005/8/layout/hList2"/>
    <dgm:cxn modelId="{B760C000-5B84-43E3-8CE4-FB432CCD6F83}" srcId="{D38778F8-2DD4-4FC5-B145-9AD50756C10B}" destId="{87F4E980-A2E3-4D37-BB12-30C629C3BD5E}" srcOrd="1" destOrd="0" parTransId="{07E79474-5122-4FBC-B090-3571DBB31D26}" sibTransId="{0F1346BF-45CA-4D1C-B6D9-3461A4D14320}"/>
    <dgm:cxn modelId="{770149E9-4DA3-47D0-AEB8-9514629435FA}" type="presOf" srcId="{87F4E980-A2E3-4D37-BB12-30C629C3BD5E}" destId="{D18F14D5-DFB2-415E-98D3-E322F891FAD6}" srcOrd="0" destOrd="0" presId="urn:microsoft.com/office/officeart/2005/8/layout/hList2"/>
    <dgm:cxn modelId="{365DE915-8B5B-434D-9EBB-8632913A3533}" type="presParOf" srcId="{EC9204F6-C600-4801-ABCF-F192767E3F55}" destId="{0F3E403D-C6BC-45A6-A58A-A01A240479A5}" srcOrd="0" destOrd="0" presId="urn:microsoft.com/office/officeart/2005/8/layout/hList2"/>
    <dgm:cxn modelId="{21042A42-25CA-42A1-9D57-D2C127E74C9E}" type="presParOf" srcId="{0F3E403D-C6BC-45A6-A58A-A01A240479A5}" destId="{109942FB-8F96-4688-8D86-456E50C3D12F}" srcOrd="0" destOrd="0" presId="urn:microsoft.com/office/officeart/2005/8/layout/hList2"/>
    <dgm:cxn modelId="{CE519F45-7A08-4CDD-95EE-161805453053}" type="presParOf" srcId="{0F3E403D-C6BC-45A6-A58A-A01A240479A5}" destId="{CAA34B70-79CA-4C49-98E6-5BDA87BF8167}" srcOrd="1" destOrd="0" presId="urn:microsoft.com/office/officeart/2005/8/layout/hList2"/>
    <dgm:cxn modelId="{9F76CAAF-38A2-4E27-8AD8-F5DDC6D75538}" type="presParOf" srcId="{0F3E403D-C6BC-45A6-A58A-A01A240479A5}" destId="{373BFE66-9897-4CDB-9701-0F8CD68D0DA9}" srcOrd="2" destOrd="0" presId="urn:microsoft.com/office/officeart/2005/8/layout/hList2"/>
    <dgm:cxn modelId="{08A1B2E9-B0FC-4318-B663-B70797241CD9}" type="presParOf" srcId="{EC9204F6-C600-4801-ABCF-F192767E3F55}" destId="{E2437A76-A1B1-401F-B552-88E422267DA3}" srcOrd="1" destOrd="0" presId="urn:microsoft.com/office/officeart/2005/8/layout/hList2"/>
    <dgm:cxn modelId="{A9824ABC-4874-4129-B317-C25ED970DA9D}" type="presParOf" srcId="{EC9204F6-C600-4801-ABCF-F192767E3F55}" destId="{B9127046-FC5E-4319-954C-56C396A4E58B}" srcOrd="2" destOrd="0" presId="urn:microsoft.com/office/officeart/2005/8/layout/hList2"/>
    <dgm:cxn modelId="{EF7E32B2-2561-4FDE-8E06-344E2D2F13B0}" type="presParOf" srcId="{B9127046-FC5E-4319-954C-56C396A4E58B}" destId="{87601DE6-2A14-40F6-81AF-144EBF8878D5}" srcOrd="0" destOrd="0" presId="urn:microsoft.com/office/officeart/2005/8/layout/hList2"/>
    <dgm:cxn modelId="{1D18CD09-C830-4896-9EA7-CEFED2A41DE2}" type="presParOf" srcId="{B9127046-FC5E-4319-954C-56C396A4E58B}" destId="{BBF9A88C-8CEA-44FE-B1C1-6213F5278468}" srcOrd="1" destOrd="0" presId="urn:microsoft.com/office/officeart/2005/8/layout/hList2"/>
    <dgm:cxn modelId="{2570880E-AA85-45AE-B0C0-7FEA29DF49BB}" type="presParOf" srcId="{B9127046-FC5E-4319-954C-56C396A4E58B}" destId="{D18F14D5-DFB2-415E-98D3-E322F891FAD6}" srcOrd="2" destOrd="0" presId="urn:microsoft.com/office/officeart/2005/8/layout/hList2"/>
    <dgm:cxn modelId="{085D9122-8CB6-403B-AA1F-74E84423B484}" type="presParOf" srcId="{EC9204F6-C600-4801-ABCF-F192767E3F55}" destId="{21DFD4F4-9D9D-4EAA-9CDF-64E54655810F}" srcOrd="3" destOrd="0" presId="urn:microsoft.com/office/officeart/2005/8/layout/hList2"/>
    <dgm:cxn modelId="{79F3D5B6-52B9-4490-B956-81E8F4C326D5}" type="presParOf" srcId="{EC9204F6-C600-4801-ABCF-F192767E3F55}" destId="{B1202B9D-5B18-4FF5-AF4A-3D252FBE1A7D}" srcOrd="4" destOrd="0" presId="urn:microsoft.com/office/officeart/2005/8/layout/hList2"/>
    <dgm:cxn modelId="{4D01982A-58DA-4013-8A20-944F32359935}" type="presParOf" srcId="{B1202B9D-5B18-4FF5-AF4A-3D252FBE1A7D}" destId="{E2B062F0-2C8B-4E64-ABE5-9A00746AB6EE}" srcOrd="0" destOrd="0" presId="urn:microsoft.com/office/officeart/2005/8/layout/hList2"/>
    <dgm:cxn modelId="{8A0969F8-A88D-466F-82A7-09165E73E0C3}" type="presParOf" srcId="{B1202B9D-5B18-4FF5-AF4A-3D252FBE1A7D}" destId="{5363156B-46D4-438F-B2D6-B45D81239CB7}" srcOrd="1" destOrd="0" presId="urn:microsoft.com/office/officeart/2005/8/layout/hList2"/>
    <dgm:cxn modelId="{BA63CB9E-E861-486A-8888-1DAC175706A2}" type="presParOf" srcId="{B1202B9D-5B18-4FF5-AF4A-3D252FBE1A7D}" destId="{B6BAD3F7-E408-48D0-95D5-BD2432E48F15}" srcOrd="2" destOrd="0" presId="urn:microsoft.com/office/officeart/2005/8/layout/hList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22CE6F9-C606-4573-B9E0-D60A3849DC44}">
      <dsp:nvSpPr>
        <dsp:cNvPr id="0" name=""/>
        <dsp:cNvSpPr/>
      </dsp:nvSpPr>
      <dsp:spPr>
        <a:xfrm>
          <a:off x="0" y="0"/>
          <a:ext cx="4937125" cy="1206817"/>
        </a:xfrm>
        <a:prstGeom prst="rect">
          <a:avLst/>
        </a:prstGeom>
        <a:solidFill>
          <a:schemeClr val="accent1">
            <a:shade val="8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/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400" kern="1200" dirty="0" smtClean="0"/>
            <a:t>Payment Protection Program and Health Care Enhancement Funds Bilateral Amendments</a:t>
          </a:r>
          <a:endParaRPr lang="en-US" sz="2400" kern="1200" dirty="0"/>
        </a:p>
      </dsp:txBody>
      <dsp:txXfrm>
        <a:off x="0" y="0"/>
        <a:ext cx="4937125" cy="1206817"/>
      </dsp:txXfrm>
    </dsp:sp>
    <dsp:sp modelId="{09A67C46-AD0F-40DB-88C2-49ECD82D0196}">
      <dsp:nvSpPr>
        <dsp:cNvPr id="0" name=""/>
        <dsp:cNvSpPr/>
      </dsp:nvSpPr>
      <dsp:spPr>
        <a:xfrm>
          <a:off x="0" y="1206817"/>
          <a:ext cx="2468562" cy="253431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65000"/>
                <a:shade val="92000"/>
                <a:satMod val="130000"/>
              </a:schemeClr>
            </a:gs>
            <a:gs pos="45000">
              <a:schemeClr val="accent1">
                <a:hueOff val="0"/>
                <a:satOff val="0"/>
                <a:lumOff val="0"/>
                <a:alphaOff val="0"/>
                <a:tint val="60000"/>
                <a:shade val="99000"/>
                <a:satMod val="12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48590" tIns="148590" rIns="148590" bIns="148590" numCol="1" spcCol="1270" anchor="ctr" anchorCtr="0">
          <a:noAutofit/>
        </a:bodyPr>
        <a:lstStyle/>
        <a:p>
          <a:pPr lvl="0" algn="ctr" defTabSz="1733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900" kern="1200" dirty="0" smtClean="0"/>
            <a:t>64% </a:t>
          </a:r>
          <a:br>
            <a:rPr lang="en-US" sz="3900" kern="1200" dirty="0" smtClean="0"/>
          </a:br>
          <a:r>
            <a:rPr lang="en-US" sz="3900" kern="1200" dirty="0" smtClean="0"/>
            <a:t>of Title V executed</a:t>
          </a:r>
          <a:endParaRPr lang="en-US" sz="3900" kern="1200" dirty="0"/>
        </a:p>
      </dsp:txBody>
      <dsp:txXfrm>
        <a:off x="0" y="1206817"/>
        <a:ext cx="2468562" cy="2534316"/>
      </dsp:txXfrm>
    </dsp:sp>
    <dsp:sp modelId="{C6861235-03CC-468A-B1B6-4165C0BB5C60}">
      <dsp:nvSpPr>
        <dsp:cNvPr id="0" name=""/>
        <dsp:cNvSpPr/>
      </dsp:nvSpPr>
      <dsp:spPr>
        <a:xfrm>
          <a:off x="2468562" y="1206817"/>
          <a:ext cx="2468562" cy="253431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65000"/>
                <a:shade val="92000"/>
                <a:satMod val="130000"/>
              </a:schemeClr>
            </a:gs>
            <a:gs pos="45000">
              <a:schemeClr val="accent1">
                <a:hueOff val="0"/>
                <a:satOff val="0"/>
                <a:lumOff val="0"/>
                <a:alphaOff val="0"/>
                <a:tint val="60000"/>
                <a:shade val="99000"/>
                <a:satMod val="12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48590" tIns="148590" rIns="148590" bIns="148590" numCol="1" spcCol="1270" anchor="ctr" anchorCtr="0">
          <a:noAutofit/>
        </a:bodyPr>
        <a:lstStyle/>
        <a:p>
          <a:pPr lvl="0" algn="ctr" defTabSz="1733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900" kern="1200" dirty="0" smtClean="0"/>
            <a:t>36% </a:t>
          </a:r>
          <a:br>
            <a:rPr lang="en-US" sz="3900" kern="1200" dirty="0" smtClean="0"/>
          </a:br>
          <a:r>
            <a:rPr lang="en-US" sz="3900" kern="1200" dirty="0" smtClean="0"/>
            <a:t>(47 Tribes)  remaining </a:t>
          </a:r>
          <a:endParaRPr lang="en-US" sz="3900" kern="1200" dirty="0"/>
        </a:p>
      </dsp:txBody>
      <dsp:txXfrm>
        <a:off x="2468562" y="1206817"/>
        <a:ext cx="2468562" cy="2534316"/>
      </dsp:txXfrm>
    </dsp:sp>
    <dsp:sp modelId="{BB1D581A-A782-42A7-90A4-E4947555CA43}">
      <dsp:nvSpPr>
        <dsp:cNvPr id="0" name=""/>
        <dsp:cNvSpPr/>
      </dsp:nvSpPr>
      <dsp:spPr>
        <a:xfrm>
          <a:off x="0" y="3741134"/>
          <a:ext cx="4937125" cy="281590"/>
        </a:xfrm>
        <a:prstGeom prst="rect">
          <a:avLst/>
        </a:prstGeom>
        <a:solidFill>
          <a:schemeClr val="accent1">
            <a:shade val="8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/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73BFE66-9897-4CDB-9701-0F8CD68D0DA9}">
      <dsp:nvSpPr>
        <dsp:cNvPr id="0" name=""/>
        <dsp:cNvSpPr/>
      </dsp:nvSpPr>
      <dsp:spPr>
        <a:xfrm rot="16200000">
          <a:off x="-1641931" y="2655871"/>
          <a:ext cx="4002023" cy="56544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498691" bIns="0" numCol="1" spcCol="1270" anchor="t" anchorCtr="0">
          <a:noAutofit/>
        </a:bodyPr>
        <a:lstStyle/>
        <a:p>
          <a:pPr lvl="0" algn="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4000" kern="1200" dirty="0" smtClean="0"/>
            <a:t>Resources     </a:t>
          </a:r>
          <a:endParaRPr lang="en-US" sz="4000" kern="1200" dirty="0"/>
        </a:p>
      </dsp:txBody>
      <dsp:txXfrm>
        <a:off x="-1641931" y="2655871"/>
        <a:ext cx="4002023" cy="565444"/>
      </dsp:txXfrm>
    </dsp:sp>
    <dsp:sp modelId="{CAA34B70-79CA-4C49-98E6-5BDA87BF8167}">
      <dsp:nvSpPr>
        <dsp:cNvPr id="0" name=""/>
        <dsp:cNvSpPr/>
      </dsp:nvSpPr>
      <dsp:spPr>
        <a:xfrm>
          <a:off x="641802" y="937581"/>
          <a:ext cx="2816513" cy="4002024"/>
        </a:xfrm>
        <a:prstGeom prst="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shade val="85000"/>
                <a:satMod val="130000"/>
              </a:schemeClr>
            </a:gs>
            <a:gs pos="34000">
              <a:schemeClr val="accent2">
                <a:hueOff val="0"/>
                <a:satOff val="0"/>
                <a:lumOff val="0"/>
                <a:alphaOff val="0"/>
                <a:shade val="87000"/>
                <a:satMod val="125000"/>
              </a:schemeClr>
            </a:gs>
            <a:gs pos="70000">
              <a:schemeClr val="accent2">
                <a:hueOff val="0"/>
                <a:satOff val="0"/>
                <a:lumOff val="0"/>
                <a:alphaOff val="0"/>
                <a:tint val="100000"/>
                <a:shade val="90000"/>
                <a:satMod val="13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  <a:ln>
          <a:noFill/>
        </a:ln>
        <a:effectLst>
          <a:outerShdw blurRad="38100" dist="25400" dir="2700000" algn="br" rotWithShape="0">
            <a:srgbClr val="000000">
              <a:alpha val="60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34696" tIns="498691" rIns="234696" bIns="234696" numCol="1" spcCol="1270" anchor="t" anchorCtr="0">
          <a:noAutofit/>
        </a:bodyPr>
        <a:lstStyle/>
        <a:p>
          <a:pPr marL="228600" lvl="1" indent="-228600" algn="l" defTabSz="11557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600" kern="1200" dirty="0" smtClean="0"/>
            <a:t>Self Gov. Planning &amp; Negotiation Cooperative Agreements </a:t>
          </a:r>
          <a:endParaRPr lang="en-US" sz="2600" kern="1200" dirty="0"/>
        </a:p>
        <a:p>
          <a:pPr marL="228600" lvl="1" indent="-228600" algn="l" defTabSz="11557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600" kern="1200" dirty="0" smtClean="0"/>
            <a:t>Notice of Funding Opp. closes Oct 28</a:t>
          </a:r>
          <a:endParaRPr lang="en-US" sz="2600" kern="1200" dirty="0"/>
        </a:p>
      </dsp:txBody>
      <dsp:txXfrm>
        <a:off x="641802" y="937581"/>
        <a:ext cx="2816513" cy="4002024"/>
      </dsp:txXfrm>
    </dsp:sp>
    <dsp:sp modelId="{109942FB-8F96-4688-8D86-456E50C3D12F}">
      <dsp:nvSpPr>
        <dsp:cNvPr id="0" name=""/>
        <dsp:cNvSpPr/>
      </dsp:nvSpPr>
      <dsp:spPr>
        <a:xfrm>
          <a:off x="76358" y="191194"/>
          <a:ext cx="1130888" cy="1130888"/>
        </a:xfrm>
        <a:prstGeom prst="rect">
          <a:avLst/>
        </a:prstGeom>
        <a:blipFill dpi="0" rotWithShape="1">
          <a:blip xmlns:r="http://schemas.openxmlformats.org/officeDocument/2006/relationships"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b="3060"/>
          </a:stretch>
        </a:blipFill>
        <a:ln>
          <a:noFill/>
        </a:ln>
        <a:effectLst>
          <a:outerShdw blurRad="38100" dist="25400" dir="2700000" algn="br" rotWithShape="0">
            <a:srgbClr val="000000">
              <a:alpha val="60000"/>
            </a:srgbClr>
          </a:outerShdw>
        </a:effectLst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D18F14D5-DFB2-415E-98D3-E322F891FAD6}">
      <dsp:nvSpPr>
        <dsp:cNvPr id="0" name=""/>
        <dsp:cNvSpPr/>
      </dsp:nvSpPr>
      <dsp:spPr>
        <a:xfrm rot="16200000">
          <a:off x="2483531" y="2655871"/>
          <a:ext cx="4002023" cy="56544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498691" bIns="0" numCol="1" spcCol="1270" anchor="t" anchorCtr="0">
          <a:noAutofit/>
        </a:bodyPr>
        <a:lstStyle/>
        <a:p>
          <a:pPr lvl="0" algn="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4000" kern="1200" dirty="0" smtClean="0"/>
            <a:t>Partnerships </a:t>
          </a:r>
          <a:endParaRPr lang="en-US" sz="4000" kern="1200" dirty="0"/>
        </a:p>
      </dsp:txBody>
      <dsp:txXfrm>
        <a:off x="2483531" y="2655871"/>
        <a:ext cx="4002023" cy="565444"/>
      </dsp:txXfrm>
    </dsp:sp>
    <dsp:sp modelId="{BBF9A88C-8CEA-44FE-B1C1-6213F5278468}">
      <dsp:nvSpPr>
        <dsp:cNvPr id="0" name=""/>
        <dsp:cNvSpPr/>
      </dsp:nvSpPr>
      <dsp:spPr>
        <a:xfrm>
          <a:off x="4767265" y="937581"/>
          <a:ext cx="2816513" cy="4002024"/>
        </a:xfrm>
        <a:prstGeom prst="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shade val="85000"/>
                <a:satMod val="130000"/>
              </a:schemeClr>
            </a:gs>
            <a:gs pos="34000">
              <a:schemeClr val="accent3">
                <a:hueOff val="0"/>
                <a:satOff val="0"/>
                <a:lumOff val="0"/>
                <a:alphaOff val="0"/>
                <a:shade val="87000"/>
                <a:satMod val="125000"/>
              </a:schemeClr>
            </a:gs>
            <a:gs pos="70000">
              <a:schemeClr val="accent3">
                <a:hueOff val="0"/>
                <a:satOff val="0"/>
                <a:lumOff val="0"/>
                <a:alphaOff val="0"/>
                <a:tint val="100000"/>
                <a:shade val="90000"/>
                <a:satMod val="13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  <a:ln>
          <a:noFill/>
        </a:ln>
        <a:effectLst>
          <a:outerShdw blurRad="38100" dist="25400" dir="2700000" algn="br" rotWithShape="0">
            <a:srgbClr val="000000">
              <a:alpha val="60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34696" tIns="498691" rIns="234696" bIns="234696" numCol="1" spcCol="1270" anchor="t" anchorCtr="0">
          <a:noAutofit/>
        </a:bodyPr>
        <a:lstStyle/>
        <a:p>
          <a:pPr marL="228600" lvl="1" indent="-228600" algn="l" defTabSz="11557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600" kern="1200" dirty="0" smtClean="0"/>
            <a:t>Continued support &amp; partnership </a:t>
          </a:r>
          <a:r>
            <a:rPr lang="en-US" sz="2600" kern="1200" dirty="0" smtClean="0"/>
            <a:t>with SGCE </a:t>
          </a:r>
          <a:r>
            <a:rPr lang="en-US" sz="2600" kern="1200" dirty="0" smtClean="0"/>
            <a:t>&amp; TSGAC-ACA </a:t>
          </a:r>
          <a:r>
            <a:rPr lang="en-US" sz="2600" kern="1200" dirty="0" smtClean="0"/>
            <a:t>projects </a:t>
          </a:r>
          <a:r>
            <a:rPr lang="en-US" sz="2600" kern="1200" dirty="0" smtClean="0"/>
            <a:t>in </a:t>
          </a:r>
          <a:br>
            <a:rPr lang="en-US" sz="2600" kern="1200" dirty="0" smtClean="0"/>
          </a:br>
          <a:r>
            <a:rPr lang="en-US" sz="2600" kern="1200" dirty="0" smtClean="0"/>
            <a:t>Fiscal Year 2021</a:t>
          </a:r>
          <a:endParaRPr lang="en-US" sz="2600" kern="1200" dirty="0"/>
        </a:p>
      </dsp:txBody>
      <dsp:txXfrm>
        <a:off x="4767265" y="937581"/>
        <a:ext cx="2816513" cy="4002024"/>
      </dsp:txXfrm>
    </dsp:sp>
    <dsp:sp modelId="{87601DE6-2A14-40F6-81AF-144EBF8878D5}">
      <dsp:nvSpPr>
        <dsp:cNvPr id="0" name=""/>
        <dsp:cNvSpPr/>
      </dsp:nvSpPr>
      <dsp:spPr>
        <a:xfrm>
          <a:off x="4201821" y="191194"/>
          <a:ext cx="1130888" cy="1130888"/>
        </a:xfrm>
        <a:prstGeom prst="rect">
          <a:avLst/>
        </a:prstGeom>
        <a:blipFill>
          <a:blip xmlns:r="http://schemas.openxmlformats.org/officeDocument/2006/relationships"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a:blipFill>
        <a:ln>
          <a:noFill/>
        </a:ln>
        <a:effectLst>
          <a:outerShdw blurRad="38100" dist="25400" dir="2700000" algn="br" rotWithShape="0">
            <a:srgbClr val="000000">
              <a:alpha val="60000"/>
            </a:srgbClr>
          </a:outerShdw>
        </a:effectLst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B6BAD3F7-E408-48D0-95D5-BD2432E48F15}">
      <dsp:nvSpPr>
        <dsp:cNvPr id="0" name=""/>
        <dsp:cNvSpPr/>
      </dsp:nvSpPr>
      <dsp:spPr>
        <a:xfrm rot="16200000">
          <a:off x="6608994" y="2655871"/>
          <a:ext cx="4002023" cy="56544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498691" bIns="0" numCol="1" spcCol="1270" anchor="t" anchorCtr="0">
          <a:noAutofit/>
        </a:bodyPr>
        <a:lstStyle/>
        <a:p>
          <a:pPr lvl="0" algn="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4000" kern="1200" dirty="0" smtClean="0"/>
            <a:t>Operations</a:t>
          </a:r>
          <a:endParaRPr lang="en-US" sz="4000" kern="1200" dirty="0"/>
        </a:p>
      </dsp:txBody>
      <dsp:txXfrm>
        <a:off x="6608994" y="2655871"/>
        <a:ext cx="4002023" cy="565444"/>
      </dsp:txXfrm>
    </dsp:sp>
    <dsp:sp modelId="{5363156B-46D4-438F-B2D6-B45D81239CB7}">
      <dsp:nvSpPr>
        <dsp:cNvPr id="0" name=""/>
        <dsp:cNvSpPr/>
      </dsp:nvSpPr>
      <dsp:spPr>
        <a:xfrm>
          <a:off x="8892728" y="937581"/>
          <a:ext cx="2816513" cy="4002024"/>
        </a:xfrm>
        <a:prstGeom prst="rect">
          <a:avLst/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shade val="85000"/>
                <a:satMod val="130000"/>
              </a:schemeClr>
            </a:gs>
            <a:gs pos="34000">
              <a:schemeClr val="accent4">
                <a:hueOff val="0"/>
                <a:satOff val="0"/>
                <a:lumOff val="0"/>
                <a:alphaOff val="0"/>
                <a:shade val="87000"/>
                <a:satMod val="125000"/>
              </a:schemeClr>
            </a:gs>
            <a:gs pos="70000">
              <a:schemeClr val="accent4">
                <a:hueOff val="0"/>
                <a:satOff val="0"/>
                <a:lumOff val="0"/>
                <a:alphaOff val="0"/>
                <a:tint val="100000"/>
                <a:shade val="90000"/>
                <a:satMod val="13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  <a:ln>
          <a:noFill/>
        </a:ln>
        <a:effectLst>
          <a:outerShdw blurRad="38100" dist="25400" dir="2700000" algn="br" rotWithShape="0">
            <a:srgbClr val="000000">
              <a:alpha val="60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34696" tIns="498691" rIns="234696" bIns="234696" numCol="1" spcCol="1270" anchor="t" anchorCtr="0">
          <a:noAutofit/>
        </a:bodyPr>
        <a:lstStyle/>
        <a:p>
          <a:pPr marL="228600" lvl="1" indent="-228600" algn="l" defTabSz="11557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600" kern="1200" dirty="0" smtClean="0"/>
            <a:t>Full time telework status</a:t>
          </a:r>
          <a:endParaRPr lang="en-US" sz="2600" kern="1200" dirty="0"/>
        </a:p>
        <a:p>
          <a:pPr marL="228600" lvl="1" indent="-228600" algn="l" defTabSz="11557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600" kern="1200" smtClean="0"/>
            <a:t>Participating in virtual negotiations and executing documents electronically</a:t>
          </a:r>
          <a:endParaRPr lang="en-US" sz="2600" kern="1200" dirty="0"/>
        </a:p>
      </dsp:txBody>
      <dsp:txXfrm>
        <a:off x="8892728" y="937581"/>
        <a:ext cx="2816513" cy="4002024"/>
      </dsp:txXfrm>
    </dsp:sp>
    <dsp:sp modelId="{E2B062F0-2C8B-4E64-ABE5-9A00746AB6EE}">
      <dsp:nvSpPr>
        <dsp:cNvPr id="0" name=""/>
        <dsp:cNvSpPr/>
      </dsp:nvSpPr>
      <dsp:spPr>
        <a:xfrm>
          <a:off x="8327284" y="191194"/>
          <a:ext cx="1130888" cy="1130888"/>
        </a:xfrm>
        <a:prstGeom prst="rect">
          <a:avLst/>
        </a:prstGeom>
        <a:blipFill>
          <a:blip xmlns:r="http://schemas.openxmlformats.org/officeDocument/2006/relationships"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a:blipFill>
        <a:ln>
          <a:noFill/>
        </a:ln>
        <a:effectLst>
          <a:outerShdw blurRad="38100" dist="25400" dir="2700000" algn="br" rotWithShape="0">
            <a:srgbClr val="000000">
              <a:alpha val="60000"/>
            </a:srgbClr>
          </a:outerShdw>
        </a:effectLst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List3">
  <dgm:title val=""/>
  <dgm:desc val=""/>
  <dgm:catLst>
    <dgm:cat type="list" pri="19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5" srcId="0" destId="1" srcOrd="0" destOrd="0"/>
        <dgm:cxn modelId="6" srcId="1" destId="2" srcOrd="0" destOrd="0"/>
        <dgm:cxn modelId="7" srcId="1" destId="3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</dgm:ptLst>
      <dgm:cxnLst>
        <dgm:cxn modelId="6" srcId="0" destId="1" srcOrd="0" destOrd="0"/>
        <dgm:cxn modelId="7" srcId="1" destId="2" srcOrd="0" destOrd="0"/>
        <dgm:cxn modelId="8" srcId="1" destId="3" srcOrd="1" destOrd="0"/>
        <dgm:cxn modelId="9" srcId="1" destId="4" srcOrd="2" destOrd="0"/>
        <dgm:cxn modelId="10" srcId="1" destId="5" srcOrd="3" destOrd="0"/>
      </dgm:cxnLst>
      <dgm:bg/>
      <dgm:whole/>
    </dgm:dataModel>
  </dgm:clrData>
  <dgm:layoutNode name="composite">
    <dgm:varLst>
      <dgm:chMax val="1"/>
      <dgm:dir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roof" refType="w"/>
      <dgm:constr type="h" for="ch" forName="roof" refType="h" fact="0.3"/>
      <dgm:constr type="primFontSz" for="ch" forName="roof" val="65"/>
      <dgm:constr type="w" for="ch" forName="pillars" refType="w"/>
      <dgm:constr type="h" for="ch" forName="pillars" refType="h" fact="0.63"/>
      <dgm:constr type="t" for="ch" forName="pillars" refType="h" fact="0.3"/>
      <dgm:constr type="primFontSz" for="des" forName="pillar1" val="65"/>
      <dgm:constr type="primFontSz" for="des" forName="pillarX" refType="primFontSz" refFor="des" refForName="pillar1" op="equ"/>
      <dgm:constr type="w" for="ch" forName="base" refType="w"/>
      <dgm:constr type="h" for="ch" forName="base" refType="h" fact="0.07"/>
      <dgm:constr type="t" for="ch" forName="base" refType="h" fact="0.93"/>
    </dgm:constrLst>
    <dgm:ruleLst/>
    <dgm:forEach name="Name0" axis="ch" ptType="node" cnt="1">
      <dgm:layoutNode name="roof" styleLbl="dkBgShp">
        <dgm:alg type="tx"/>
        <dgm:shape xmlns:r="http://schemas.openxmlformats.org/officeDocument/2006/relationships" type="rect" r:blip="">
          <dgm:adjLst/>
        </dgm:shape>
        <dgm:presOf axis="self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layoutNode name="pillars" styleLbl="node1">
        <dgm:choose name="Name1">
          <dgm:if name="Name2" func="var" arg="dir" op="equ" val="norm">
            <dgm:alg type="lin">
              <dgm:param type="linDir" val="fromL"/>
            </dgm:alg>
          </dgm:if>
          <dgm:else name="Name3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illar1" refType="w"/>
          <dgm:constr type="h" for="ch" forName="pillar1" refType="h"/>
          <dgm:constr type="w" for="ch" forName="pillarX" refType="w"/>
          <dgm:constr type="h" for="ch" forName="pillarX" refType="h"/>
        </dgm:constrLst>
        <dgm:ruleLst/>
        <dgm:layoutNode name="pillar1" styleLbl="node1">
          <dgm:varLst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ch desOrSelf" ptType="node node" st="1 1" cnt="1 0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forEach name="Name4" axis="ch" ptType="node" st="2">
          <dgm:layoutNode name="pillarX" styleLbl="node1">
            <dgm:varLst>
              <dgm:bulletEnabled val="1"/>
            </dgm:varLst>
            <dgm:alg type="tx"/>
            <dgm:shape xmlns:r="http://schemas.openxmlformats.org/officeDocument/2006/relationships" type="rect" r:blip="">
              <dgm:adjLst/>
            </dgm:shape>
            <dgm:presOf axis="desOrSelf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forEach>
      </dgm:layoutNode>
      <dgm:layoutNode name="base" styleLbl="dkBgShp">
        <dgm:alg type="sp"/>
        <dgm:shape xmlns:r="http://schemas.openxmlformats.org/officeDocument/2006/relationships" type="rect" r:blip="">
          <dgm:adjLst/>
        </dgm:shape>
        <dgm:presOf/>
        <dgm:constrLst/>
        <dgm:ruleLst/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List2">
  <dgm:title val=""/>
  <dgm:desc val=""/>
  <dgm:catLst>
    <dgm:cat type="list" pri="6000"/>
    <dgm:cat type="relationship" pri="16000"/>
    <dgm:cat type="picture" pri="29000"/>
    <dgm:cat type="pictureconvert" pri="2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/>
    </dgm:varLst>
    <dgm:choose name="Name0">
      <dgm:if name="Name1" func="var" arg="dir" op="equ" val="norm">
        <dgm:alg type="lin">
          <dgm:param type="linDir" val="fromL"/>
          <dgm:param type="nodeVertAlign" val="t"/>
        </dgm:alg>
      </dgm:if>
      <dgm:else name="Name2">
        <dgm:alg type="lin">
          <dgm:param type="linDir" val="fromR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ositeNode" refType="w"/>
      <dgm:constr type="h" for="ch" forName="compositeNode" refType="h"/>
      <dgm:constr type="w" for="ch" forName="sibTrans" refType="w" refFor="ch" refForName="compositeNode" op="equ" fact="0.2"/>
      <dgm:constr type="h" for="des" forName="childNode" op="equ"/>
      <dgm:constr type="w" for="des" forName="childNode" op="equ"/>
      <dgm:constr type="w" for="des" forName="parentNode" op="equ"/>
      <dgm:constr type="h" for="des" forName="image" op="equ"/>
      <dgm:constr type="w" for="des" forName="image" op="equ"/>
      <dgm:constr type="primFontSz" for="des" forName="parentNode" op="equ" val="65"/>
      <dgm:constr type="primFontSz" for="des" forName="childNode" op="equ" val="65"/>
    </dgm:constrLst>
    <dgm:ruleLst/>
    <dgm:forEach name="Name3" axis="ch" ptType="node">
      <dgm:layoutNode name="compositeNode">
        <dgm:varLst>
          <dgm:bulletEnabled val="1"/>
        </dgm:varLst>
        <dgm:alg type="composite"/>
        <dgm:presOf/>
        <dgm:choose name="Name4">
          <dgm:if name="Name5" func="var" arg="dir" op="equ" val="norm">
            <dgm:constrLst>
              <dgm:constr type="w" for="ch" forName="image" refType="w"/>
              <dgm:constr type="h" for="ch" forName="image" refType="h"/>
              <dgm:constr type="h" for="ch" forName="image" refType="w" refFor="ch" refForName="image" op="lte"/>
              <dgm:constr type="w" for="ch" forName="image" refType="h" refFor="ch" refForName="image" op="lte"/>
              <dgm:constr type="w" for="ch" forName="image" refType="w" op="lte" fact="0.33"/>
              <dgm:constr type="h" for="ch" forName="image" refType="h" op="lte" fact="0.33"/>
              <dgm:constr type="t" for="ch" forName="image"/>
              <dgm:constr type="l" for="ch" forName="image"/>
              <dgm:constr type="w" for="ch" forName="childNode" refType="w" fact="0.85"/>
              <dgm:constr type="h" for="ch" forName="childNode" refType="h" fact="0.78"/>
              <dgm:constr type="t" for="ch" forName="childNode" refType="h" refFor="ch" refForName="image" fact="0.66"/>
              <dgm:constr type="l" for="ch" forName="childNode" refType="w" refFor="ch" refForName="image" fact="0.5"/>
              <dgm:constr type="tMarg" for="ch" forName="childNode" refType="w" refFor="ch" refForName="image" fact="1.25"/>
              <dgm:constr type="t" for="ch" forName="parentNode" refType="h" refFor="ch" refForName="image" fact="0.66"/>
              <dgm:constr type="b" for="ch" forName="parentNode" refType="b" refFor="ch" refForName="childNode"/>
              <dgm:constr type="l" for="ch" forName="parentNode"/>
              <dgm:constr type="r" for="ch" forName="parentNode" refType="l" refFor="ch" refForName="childNode"/>
              <dgm:constr type="rMarg" for="ch" forName="parentNode" refType="w" refFor="ch" refForName="image" fact="1.25"/>
            </dgm:constrLst>
          </dgm:if>
          <dgm:else name="Name6">
            <dgm:constrLst>
              <dgm:constr type="w" for="ch" forName="image" refType="w"/>
              <dgm:constr type="h" for="ch" forName="image" refType="h"/>
              <dgm:constr type="h" for="ch" forName="image" refType="w" refFor="ch" refForName="image" op="lte"/>
              <dgm:constr type="w" for="ch" forName="image" refType="h" refFor="ch" refForName="image" op="lte"/>
              <dgm:constr type="w" for="ch" forName="image" refType="w" op="lte" fact="0.33"/>
              <dgm:constr type="h" for="ch" forName="image" refType="h" op="lte" fact="0.33"/>
              <dgm:constr type="t" for="ch" forName="image"/>
              <dgm:constr type="r" for="ch" forName="image" refType="w"/>
              <dgm:constr type="w" for="ch" forName="childNode" refType="w" fact="0.85"/>
              <dgm:constr type="h" for="ch" forName="childNode" refType="h" fact="0.78"/>
              <dgm:constr type="t" for="ch" forName="childNode" refType="h" refFor="ch" refForName="image" fact="0.66"/>
              <dgm:constr type="r" for="ch" forName="childNode" refType="w"/>
              <dgm:constr type="rOff" for="ch" forName="childNode" refType="w" refFor="ch" refForName="image" fact="-0.5"/>
              <dgm:constr type="tMarg" for="ch" forName="childNode" refType="w" refFor="ch" refForName="image" fact="1.25"/>
              <dgm:constr type="t" for="ch" forName="parentNode" refType="h" refFor="ch" refForName="image" fact="0.66"/>
              <dgm:constr type="b" for="ch" forName="parentNode" refType="b" refFor="ch" refForName="childNode"/>
              <dgm:constr type="r" for="ch" forName="parentNode" refType="w"/>
              <dgm:constr type="l" for="ch" forName="parentNode" refType="r" refFor="ch" refForName="childNode"/>
              <dgm:constr type="lOff" for="ch" forName="parentNode" refType="rOff" refFor="ch" refForName="childNode"/>
              <dgm:constr type="lMarg" for="ch" forName="parentNode" refType="w" refFor="ch" refForName="image" fact="1.25"/>
            </dgm:constrLst>
          </dgm:else>
        </dgm:choose>
        <dgm:ruleLst>
          <dgm:rule type="w" for="ch" forName="childNode" val="NaN" fact="0.4" max="NaN"/>
          <dgm:rule type="h" for="ch" forName="childNode" val="NaN" fact="0.5" max="NaN"/>
        </dgm:ruleLst>
        <dgm:layoutNode name="image" styleLbl="fgImgPlace1">
          <dgm:alg type="sp"/>
          <dgm:shape xmlns:r="http://schemas.openxmlformats.org/officeDocument/2006/relationships" type="rect" r:blip="" zOrderOff="4" blipPhldr="1">
            <dgm:adjLst/>
          </dgm:shape>
          <dgm:presOf/>
          <dgm:constrLst/>
          <dgm:ruleLst/>
        </dgm:layoutNode>
        <dgm:layoutNode name="childNode" styleLbl="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 zOrderOff="2">
            <dgm:adjLst/>
          </dgm:shape>
          <dgm:presOf axis="des" ptType="node"/>
          <dgm:constrLst/>
          <dgm:ruleLst>
            <dgm:rule type="primFontSz" val="5" fact="NaN" max="NaN"/>
          </dgm:ruleLst>
        </dgm:layoutNode>
        <dgm:layoutNode name="parentNode" styleLbl="revTx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autoTxRot" val="grav"/>
                <dgm:param type="txAnchorVert" val="t"/>
                <dgm:param type="parTxLTRAlign" val="r"/>
                <dgm:param type="parTxRTLAlign" val="r"/>
              </dgm:alg>
              <dgm:shape xmlns:r="http://schemas.openxmlformats.org/officeDocument/2006/relationships" rot="270" type="rect" r:blip="">
                <dgm:adjLst/>
              </dgm:shape>
              <dgm:presOf axis="self"/>
              <dgm:constrLst>
                <dgm:constr type="lMarg"/>
                <dgm:constr type="bMarg"/>
                <dgm:constr type="tMarg"/>
              </dgm:constrLst>
            </dgm:if>
            <dgm:else name="Name9">
              <dgm:alg type="tx">
                <dgm:param type="autoTxRot" val="grav"/>
                <dgm:param type="parTxLTRAlign" val="l"/>
                <dgm:param type="parTxRTLAlign" val="l"/>
              </dgm:alg>
              <dgm:shape xmlns:r="http://schemas.openxmlformats.org/officeDocument/2006/relationships" rot="90" type="rect" r:blip="">
                <dgm:adjLst/>
              </dgm:shape>
              <dgm:presOf axis="self"/>
              <dgm:constrLst>
                <dgm:constr type="rMarg"/>
                <dgm:constr type="bMarg"/>
                <dgm:constr type="tMarg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5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4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r">
              <a:defRPr sz="1200"/>
            </a:lvl1pPr>
          </a:lstStyle>
          <a:p>
            <a:fld id="{E41EBDD3-3A95-446E-8041-853C1046DB04}" type="datetimeFigureOut">
              <a:rPr lang="en-US" smtClean="0"/>
              <a:t>9/30/2020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5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4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r">
              <a:defRPr sz="1200"/>
            </a:lvl1pPr>
          </a:lstStyle>
          <a:p>
            <a:fld id="{84D54382-FFA4-4D28-AE2D-D3BC2FF58EE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16753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r">
              <a:defRPr sz="1300"/>
            </a:lvl1pPr>
          </a:lstStyle>
          <a:p>
            <a:fld id="{E8BAE669-D304-4EFE-BF01-FEEDBFDDC509}" type="datetimeFigureOut">
              <a:rPr lang="en-US" smtClean="0"/>
              <a:t>9/30/2020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53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84" tIns="46542" rIns="93084" bIns="46542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2" y="4473896"/>
            <a:ext cx="5608320" cy="3660458"/>
          </a:xfrm>
          <a:prstGeom prst="rect">
            <a:avLst/>
          </a:prstGeom>
        </p:spPr>
        <p:txBody>
          <a:bodyPr vert="horz" lIns="93084" tIns="46542" rIns="93084" bIns="4654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r">
              <a:defRPr sz="13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72676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1042" y="4473895"/>
            <a:ext cx="5608320" cy="4356081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4264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320967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4723225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7659">
              <a:defRPr/>
            </a:pPr>
            <a:fld id="{70F8E536-381C-49DA-B51B-F692AA943430}" type="slidenum">
              <a:rPr lang="en-US" sz="1200">
                <a:solidFill>
                  <a:prstClr val="black"/>
                </a:solidFill>
                <a:latin typeface="Calibri" panose="020F0502020204030204"/>
              </a:rPr>
              <a:pPr defTabSz="927659">
                <a:defRPr/>
              </a:pPr>
              <a:t>5</a:t>
            </a:fld>
            <a:endParaRPr lang="en-US" sz="12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62297870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02CD-3A66-4544-813E-838285707622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A0D3FF-7A19-463D-9E53-77094835EAD0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3E31D-E2AB-40D1-8B51-AFA5AFEF393A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E3AAB0-25DA-4B53-A234-3384D107D27B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5B7AB2-ED70-4A37-9559-C5A937534D20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26C103-3AA3-4896-95A0-67332F8CE9EE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11F325-86DA-45D5-A719-7D293C5A64B7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0CD948-7EF4-484F-BEFB-6A478E814A36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3F4E37B9-9730-41A4-817A-329E8F51440A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A37BA2-B956-4D9B-AE7B-C3E27FA46E9E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60D7DD-8B4C-4938-A41D-EE5DBC0815DC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1D28FF-C6C9-497F-BB3E-1104F5A29A34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/>
        </p:nvSpPr>
        <p:spPr bwMode="gray">
          <a:xfrm>
            <a:off x="772584" y="1066800"/>
            <a:ext cx="10684933" cy="4545013"/>
          </a:xfrm>
          <a:prstGeom prst="rect">
            <a:avLst/>
          </a:prstGeom>
          <a:solidFill>
            <a:schemeClr val="bg1"/>
          </a:solidFill>
          <a:ln w="127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lIns="90000" tIns="90000" rIns="90000" bIns="90000" anchor="ctr"/>
          <a:lstStyle/>
          <a:p>
            <a:pPr marL="119063" indent="-119063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GB" sz="1100" b="1" dirty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020804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1189893" y="2804350"/>
            <a:ext cx="8788400" cy="326243"/>
          </a:xfrm>
        </p:spPr>
        <p:txBody>
          <a:bodyPr/>
          <a:lstStyle>
            <a:lvl1pPr>
              <a:spcBef>
                <a:spcPct val="100000"/>
              </a:spcBef>
              <a:buClr>
                <a:schemeClr val="tx2"/>
              </a:buClr>
              <a:buSzPct val="85000"/>
              <a:buFont typeface="Wingdings" pitchFamily="2" charset="2"/>
              <a:buNone/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20805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189894" y="3402013"/>
            <a:ext cx="8776677" cy="768350"/>
          </a:xfrm>
        </p:spPr>
        <p:txBody>
          <a:bodyPr/>
          <a:lstStyle>
            <a:lvl1pPr marL="0" indent="0">
              <a:spcBef>
                <a:spcPct val="15000"/>
              </a:spcBef>
              <a:buClrTx/>
              <a:buFont typeface="Wingdings 2" pitchFamily="18" charset="2"/>
              <a:buNone/>
              <a:defRPr sz="1600" b="1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TextBox 1"/>
          <p:cNvSpPr txBox="1"/>
          <p:nvPr userDrawn="1"/>
        </p:nvSpPr>
        <p:spPr>
          <a:xfrm>
            <a:off x="3657600" y="61518"/>
            <a:ext cx="670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/>
            <a:r>
              <a:rPr lang="en-US" sz="2800" b="1" dirty="0" smtClean="0">
                <a:solidFill>
                  <a:srgbClr val="C00000"/>
                </a:solidFill>
              </a:rPr>
              <a:t>DRAFT</a:t>
            </a:r>
            <a:endParaRPr lang="en-US" sz="28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5876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5195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307298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713565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87680" y="782621"/>
            <a:ext cx="11216640" cy="757255"/>
          </a:xfr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rgbClr val="575757"/>
                </a:solidFill>
              </a:defRPr>
            </a:lvl1pPr>
          </a:lstStyle>
          <a:p>
            <a:pPr lvl="0"/>
            <a:r>
              <a:rPr lang="en-US" dirty="0" smtClean="0"/>
              <a:t>Click to add subtitle</a:t>
            </a:r>
          </a:p>
        </p:txBody>
      </p:sp>
      <p:sp>
        <p:nvSpPr>
          <p:cNvPr id="1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487680" y="295683"/>
            <a:ext cx="11216640" cy="46949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defRPr/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4" name="Line 42"/>
          <p:cNvSpPr>
            <a:spLocks noChangeShapeType="1"/>
          </p:cNvSpPr>
          <p:nvPr userDrawn="1"/>
        </p:nvSpPr>
        <p:spPr bwMode="gray">
          <a:xfrm flipV="1">
            <a:off x="508000" y="782619"/>
            <a:ext cx="11181504" cy="23830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724739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8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DF8BFF27-43B1-4AF1-B6F0-A8924BBB5B45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529167" y="479425"/>
            <a:ext cx="11150600" cy="293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512234" y="1123951"/>
            <a:ext cx="11167533" cy="51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  <a:p>
            <a:pPr lvl="3"/>
            <a:endParaRPr lang="en-US" smtClean="0"/>
          </a:p>
        </p:txBody>
      </p:sp>
      <p:pic>
        <p:nvPicPr>
          <p:cNvPr id="5" name="Picture 3" descr="image003"/>
          <p:cNvPicPr>
            <a:picLocks noChangeAspect="1" noChangeArrowheads="1"/>
          </p:cNvPicPr>
          <p:nvPr userDrawn="1"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0" y="6022145"/>
            <a:ext cx="988157" cy="741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lide Number Placeholder 9"/>
          <p:cNvSpPr>
            <a:spLocks/>
          </p:cNvSpPr>
          <p:nvPr userDrawn="1"/>
        </p:nvSpPr>
        <p:spPr bwMode="gray">
          <a:xfrm>
            <a:off x="363259" y="6514386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  <p:sp>
        <p:nvSpPr>
          <p:cNvPr id="8" name="Slide Number Placeholder 9"/>
          <p:cNvSpPr>
            <a:spLocks/>
          </p:cNvSpPr>
          <p:nvPr userDrawn="1"/>
        </p:nvSpPr>
        <p:spPr bwMode="gray">
          <a:xfrm>
            <a:off x="11293771" y="6590313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52537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</p:sldLayoutIdLst>
  <p:timing>
    <p:tnLst>
      <p:par>
        <p:cTn id="1" dur="indefinite" restart="never" nodeType="tmRoot"/>
      </p:par>
    </p:tnLst>
  </p:timing>
  <p:hf hdr="0" dt="0"/>
  <p:txStyles>
    <p:titleStyle>
      <a:lvl1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2pPr>
      <a:lvl3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3pPr>
      <a:lvl4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4pPr>
      <a:lvl5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5pPr>
      <a:lvl6pPr marL="4572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6pPr>
      <a:lvl7pPr marL="9144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7pPr>
      <a:lvl8pPr marL="13716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8pPr>
      <a:lvl9pPr marL="18288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9pPr>
    </p:titleStyle>
    <p:bodyStyle>
      <a:lvl1pPr marL="17780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Wingdings 2" pitchFamily="18" charset="2"/>
        <a:buChar char="¡"/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62865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2pPr>
      <a:lvl3pPr marL="1060450" indent="-180975" algn="l" rtl="0" eaLnBrk="0" fontAlgn="base" hangingPunct="0">
        <a:lnSpc>
          <a:spcPct val="106000"/>
        </a:lnSpc>
        <a:spcBef>
          <a:spcPct val="4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3pPr>
      <a:lvl4pPr marL="1589088" indent="-195263" algn="l" rtl="0" eaLnBrk="0" fontAlgn="base" hangingPunct="0">
        <a:lnSpc>
          <a:spcPct val="110000"/>
        </a:lnSpc>
        <a:spcBef>
          <a:spcPct val="2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4pPr>
      <a:lvl5pPr marL="2005013" indent="-236538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5pPr>
      <a:lvl6pPr marL="24622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6pPr>
      <a:lvl7pPr marL="29194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7pPr>
      <a:lvl8pPr marL="33766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8pPr>
      <a:lvl9pPr marL="38338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3110396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61891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723209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903194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716865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6180333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570536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785028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61461385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7339492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091880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9/30/2020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9660781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4" Type="http://schemas.openxmlformats.org/officeDocument/2006/relationships/hyperlink" Target="http://www.ihs.gov/selfgovernance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0051" y="350520"/>
            <a:ext cx="10933611" cy="3566160"/>
          </a:xfrm>
        </p:spPr>
        <p:txBody>
          <a:bodyPr>
            <a:normAutofit/>
          </a:bodyPr>
          <a:lstStyle/>
          <a:p>
            <a:r>
              <a:rPr lang="en-US" sz="6600" b="1" dirty="0" smtClean="0">
                <a:solidFill>
                  <a:schemeClr val="tx1"/>
                </a:solidFill>
              </a:rPr>
              <a:t/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Indian Health Service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Office </a:t>
            </a:r>
            <a:r>
              <a:rPr lang="en-US" sz="6600" b="1" dirty="0">
                <a:solidFill>
                  <a:schemeClr val="tx1"/>
                </a:solidFill>
              </a:rPr>
              <a:t>of Tribal </a:t>
            </a:r>
            <a:r>
              <a:rPr lang="en-US" sz="6600" b="1" dirty="0" smtClean="0">
                <a:solidFill>
                  <a:schemeClr val="tx1"/>
                </a:solidFill>
              </a:rPr>
              <a:t>Self-Governance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accent1"/>
                </a:solidFill>
              </a:rPr>
              <a:t>Update</a:t>
            </a:r>
            <a:endParaRPr lang="en-US" sz="66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30220"/>
            <a:ext cx="10058400" cy="1907080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sz="1900" dirty="0" smtClean="0">
                <a:solidFill>
                  <a:schemeClr val="tx1"/>
                </a:solidFill>
              </a:rPr>
              <a:t>September 30, 2020</a:t>
            </a:r>
            <a:r>
              <a:rPr lang="en-US" sz="1900" dirty="0">
                <a:solidFill>
                  <a:schemeClr val="tx1"/>
                </a:solidFill>
              </a:rPr>
              <a:t/>
            </a:r>
            <a:br>
              <a:rPr lang="en-US" sz="1900" dirty="0">
                <a:solidFill>
                  <a:schemeClr val="tx1"/>
                </a:solidFill>
              </a:rPr>
            </a:br>
            <a:r>
              <a:rPr lang="en-US" sz="1900" dirty="0" smtClean="0">
                <a:solidFill>
                  <a:schemeClr val="tx1"/>
                </a:solidFill>
              </a:rPr>
              <a:t>Tribal Self-Governance Advisory Committee Meeting</a:t>
            </a:r>
          </a:p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b="1" dirty="0" smtClean="0">
                <a:solidFill>
                  <a:schemeClr val="tx1"/>
                </a:solidFill>
              </a:rPr>
              <a:t>Jennifer Cooper </a:t>
            </a:r>
            <a:br>
              <a:rPr lang="en-US" b="1" dirty="0" smtClean="0">
                <a:solidFill>
                  <a:schemeClr val="tx1"/>
                </a:solidFill>
              </a:rPr>
            </a:br>
            <a:r>
              <a:rPr lang="en-US" b="1" dirty="0" smtClean="0">
                <a:solidFill>
                  <a:schemeClr val="tx1"/>
                </a:solidFill>
              </a:rPr>
              <a:t>Director, 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43478" y="4479115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01075" y="4467367"/>
            <a:ext cx="1842403" cy="17642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6166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383106"/>
            <a:ext cx="10058400" cy="1077793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End of Fiscal Year 2020 – Title V Snapshot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70806" y="1808234"/>
            <a:ext cx="5797334" cy="4330320"/>
          </a:xfrm>
        </p:spPr>
        <p:txBody>
          <a:bodyPr>
            <a:noAutofit/>
          </a:bodyPr>
          <a:lstStyle/>
          <a:p>
            <a:pPr lvl="0">
              <a:buFont typeface="Wingdings" panose="05000000000000000000" pitchFamily="2" charset="2"/>
              <a:buChar char="§"/>
            </a:pPr>
            <a:r>
              <a:rPr lang="en-US" sz="3000" dirty="0" smtClean="0"/>
              <a:t> ISDEAA Title V 105 Compacts and 131 Funding Agreements with recurring base </a:t>
            </a:r>
            <a:r>
              <a:rPr lang="en-US" sz="3000" b="1" dirty="0" smtClean="0"/>
              <a:t>$2.6 Billion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3000" dirty="0" smtClean="0"/>
              <a:t> Total COVID Funding transferred to Title Vs: 	</a:t>
            </a:r>
            <a:r>
              <a:rPr lang="en-US" sz="3000" b="1" dirty="0" smtClean="0"/>
              <a:t>$567.6 Million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3000" dirty="0" smtClean="0"/>
              <a:t> Other nonrecurring: </a:t>
            </a:r>
            <a:r>
              <a:rPr lang="en-US" sz="3000" b="1" dirty="0" smtClean="0"/>
              <a:t>$123.4 Million</a:t>
            </a:r>
          </a:p>
          <a:p>
            <a:pPr marL="0" indent="0">
              <a:buNone/>
            </a:pPr>
            <a:endParaRPr lang="en-US" sz="1600" b="1" dirty="0" smtClean="0"/>
          </a:p>
          <a:p>
            <a:pPr marL="0" indent="0">
              <a:buNone/>
            </a:pPr>
            <a:r>
              <a:rPr lang="en-US" sz="3200" b="1" dirty="0" smtClean="0"/>
              <a:t>Total transferred to Title Vs in Fiscal Year 2020   = </a:t>
            </a:r>
            <a:r>
              <a:rPr lang="en-US" sz="3200" b="1" dirty="0"/>
              <a:t>$3.29 Billion </a:t>
            </a:r>
            <a:endParaRPr lang="en-US" sz="3200" b="1" dirty="0" smtClean="0"/>
          </a:p>
        </p:txBody>
      </p:sp>
      <p:sp>
        <p:nvSpPr>
          <p:cNvPr id="5" name="TextBox 4"/>
          <p:cNvSpPr txBox="1"/>
          <p:nvPr/>
        </p:nvSpPr>
        <p:spPr>
          <a:xfrm>
            <a:off x="0" y="6346485"/>
            <a:ext cx="1202054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defTabSz="914400">
              <a:defRPr/>
            </a:pPr>
            <a:r>
              <a:rPr lang="en-US" sz="1600" dirty="0" smtClean="0">
                <a:solidFill>
                  <a:schemeClr val="bg1"/>
                </a:solidFill>
              </a:rPr>
              <a:t>Goal 1 – Access:  To ensure that comprehensive, culturally appropriate personal and public health services are available and accessible to American Indian and Alaska Natives</a:t>
            </a:r>
            <a:endParaRPr lang="en-US" sz="1600" dirty="0">
              <a:solidFill>
                <a:schemeClr val="bg1"/>
              </a:solidFill>
            </a:endParaRPr>
          </a:p>
        </p:txBody>
      </p:sp>
      <p:graphicFrame>
        <p:nvGraphicFramePr>
          <p:cNvPr id="14" name="Content Placeholder 13"/>
          <p:cNvGraphicFramePr>
            <a:graphicFrameLocks noGrp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3141458516"/>
              </p:ext>
            </p:extLst>
          </p:nvPr>
        </p:nvGraphicFramePr>
        <p:xfrm>
          <a:off x="6652953" y="1907897"/>
          <a:ext cx="4937125" cy="402272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35481133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4"/>
            <a:ext cx="10058400" cy="1293718"/>
          </a:xfrm>
        </p:spPr>
        <p:txBody>
          <a:bodyPr>
            <a:normAutofit/>
          </a:bodyPr>
          <a:lstStyle/>
          <a:p>
            <a:r>
              <a:rPr lang="en-US" b="1" dirty="0" smtClean="0"/>
              <a:t>FY 2020 OTSG Priorities </a:t>
            </a:r>
            <a:r>
              <a:rPr lang="en-US" b="1" dirty="0" smtClean="0">
                <a:sym typeface="Wingdings" panose="05000000000000000000" pitchFamily="2" charset="2"/>
              </a:rPr>
              <a:t> FY 2021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744134"/>
            <a:ext cx="10058400" cy="4435796"/>
          </a:xfrm>
        </p:spPr>
        <p:txBody>
          <a:bodyPr>
            <a:normAutofit fontScale="25000" lnSpcReduction="20000"/>
          </a:bodyPr>
          <a:lstStyle/>
          <a:p>
            <a:pPr marL="0" indent="0">
              <a:lnSpc>
                <a:spcPct val="120000"/>
              </a:lnSpc>
              <a:buNone/>
            </a:pPr>
            <a:r>
              <a:rPr lang="en-US" sz="6400" i="1" dirty="0" smtClean="0"/>
              <a:t>Access: Priority 1 - Goal 1: Objective 1.1: Recruit, develop, and retain a dedicated, competent, and caring workforce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 smtClean="0"/>
              <a:t> </a:t>
            </a:r>
            <a:r>
              <a:rPr lang="en-US" sz="11200" b="1" dirty="0" smtClean="0"/>
              <a:t>Recruit </a:t>
            </a:r>
            <a:r>
              <a:rPr lang="en-US" sz="11200" b="1" dirty="0"/>
              <a:t>and fill OTSG </a:t>
            </a:r>
            <a:r>
              <a:rPr lang="en-US" sz="11200" b="1" dirty="0" smtClean="0"/>
              <a:t>vacancies</a:t>
            </a:r>
            <a:r>
              <a:rPr lang="en-US" sz="11200" b="1" dirty="0"/>
              <a:t> </a:t>
            </a:r>
            <a:r>
              <a:rPr lang="en-US" sz="6400" dirty="0" smtClean="0"/>
              <a:t>(2 Financial Analysts (GS 11 &amp; 14), 1 Administrative Officer (GS 9-11), and 1 Staff Analyst (GS 4-8))</a:t>
            </a:r>
          </a:p>
          <a:p>
            <a:pPr lvl="2">
              <a:lnSpc>
                <a:spcPct val="120000"/>
              </a:lnSpc>
              <a:buFont typeface="Arial" panose="020B0604020202020204" pitchFamily="34" charset="0"/>
              <a:buChar char="•"/>
            </a:pPr>
            <a:endParaRPr lang="en-US" sz="2400" dirty="0" smtClean="0"/>
          </a:p>
          <a:p>
            <a:pPr marL="0" lvl="2" indent="0">
              <a:lnSpc>
                <a:spcPct val="120000"/>
              </a:lnSpc>
              <a:spcBef>
                <a:spcPts val="1200"/>
              </a:spcBef>
              <a:spcAft>
                <a:spcPts val="200"/>
              </a:spcAft>
              <a:buSzPct val="100000"/>
              <a:buNone/>
            </a:pPr>
            <a:r>
              <a:rPr lang="en-US" sz="6400" i="1" dirty="0" smtClean="0"/>
              <a:t>Management &amp; Operations: Priority 2 - Goal </a:t>
            </a:r>
            <a:r>
              <a:rPr lang="en-US" sz="6400" i="1" dirty="0"/>
              <a:t>3</a:t>
            </a:r>
            <a:r>
              <a:rPr lang="en-US" sz="6400" i="1" dirty="0" smtClean="0"/>
              <a:t>: </a:t>
            </a:r>
            <a:r>
              <a:rPr lang="en-US" sz="6400" i="1" dirty="0"/>
              <a:t>Objective </a:t>
            </a:r>
            <a:r>
              <a:rPr lang="en-US" sz="6400" i="1" dirty="0" smtClean="0"/>
              <a:t>3.1: Improve communication within the organization with Tribes, Urban </a:t>
            </a:r>
            <a:r>
              <a:rPr lang="en-US" sz="6400" i="1" dirty="0"/>
              <a:t>I</a:t>
            </a:r>
            <a:r>
              <a:rPr lang="en-US" sz="6400" i="1" dirty="0" smtClean="0"/>
              <a:t>ndian </a:t>
            </a:r>
            <a:r>
              <a:rPr lang="en-US" sz="6400" i="1" dirty="0"/>
              <a:t>O</a:t>
            </a:r>
            <a:r>
              <a:rPr lang="en-US" sz="6400" i="1" dirty="0" smtClean="0"/>
              <a:t>rganizations, and other stakeholders, and with the general public. </a:t>
            </a:r>
            <a:endParaRPr lang="en-US" sz="6400" i="1" dirty="0"/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b="1" dirty="0" smtClean="0"/>
              <a:t> Finalize Reports to Congress on the Administration of the Tribal Self-Governance Program </a:t>
            </a:r>
            <a:r>
              <a:rPr lang="en-US" sz="6400" dirty="0" smtClean="0"/>
              <a:t>(for FYs 16, 17-19)</a:t>
            </a:r>
          </a:p>
          <a:p>
            <a:pPr marL="201168" lvl="1" indent="0">
              <a:lnSpc>
                <a:spcPct val="120000"/>
              </a:lnSpc>
              <a:buNone/>
            </a:pPr>
            <a:endParaRPr lang="en-US" sz="4800" b="1" dirty="0" smtClean="0"/>
          </a:p>
          <a:p>
            <a:pPr marL="0" indent="0">
              <a:lnSpc>
                <a:spcPct val="120000"/>
              </a:lnSpc>
              <a:buNone/>
            </a:pPr>
            <a:r>
              <a:rPr lang="en-US" sz="6400" i="1" dirty="0" smtClean="0"/>
              <a:t>Quality: Priority 3 </a:t>
            </a:r>
            <a:r>
              <a:rPr lang="en-US" sz="6400" i="1" dirty="0"/>
              <a:t>- Goal </a:t>
            </a:r>
            <a:r>
              <a:rPr lang="en-US" sz="6400" i="1" dirty="0" smtClean="0"/>
              <a:t>2: </a:t>
            </a:r>
            <a:r>
              <a:rPr lang="en-US" sz="6400" i="1" dirty="0"/>
              <a:t>Objective </a:t>
            </a:r>
            <a:r>
              <a:rPr lang="en-US" sz="6400" i="1" dirty="0" smtClean="0"/>
              <a:t>2.1</a:t>
            </a:r>
            <a:r>
              <a:rPr lang="en-US" sz="6400" i="1" dirty="0"/>
              <a:t>: </a:t>
            </a:r>
            <a:r>
              <a:rPr lang="en-US" sz="6400" i="1" dirty="0" smtClean="0"/>
              <a:t>Create quality improvement capability at all levels of the organization</a:t>
            </a:r>
            <a:endParaRPr lang="en-US" sz="6400" i="1" dirty="0"/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/>
              <a:t> </a:t>
            </a:r>
            <a:r>
              <a:rPr lang="en-US" sz="11200" b="1" dirty="0" smtClean="0"/>
              <a:t>Updating Headquarters Programs, Services, Functions, and Activities (PSFA) Manual </a:t>
            </a:r>
            <a:r>
              <a:rPr lang="en-US" sz="6400" dirty="0" smtClean="0"/>
              <a:t>(June 2002)</a:t>
            </a:r>
            <a:endParaRPr lang="en-US" sz="9600" dirty="0"/>
          </a:p>
          <a:p>
            <a:pPr marL="201168" lvl="1" indent="0">
              <a:lnSpc>
                <a:spcPct val="120000"/>
              </a:lnSpc>
              <a:buNone/>
            </a:pPr>
            <a:endParaRPr lang="en-US" sz="14400" b="1" dirty="0"/>
          </a:p>
          <a:p>
            <a:pPr marL="201168" lvl="1" indent="0" algn="ctr">
              <a:buNone/>
            </a:pPr>
            <a:endParaRPr lang="en-US" dirty="0"/>
          </a:p>
          <a:p>
            <a:pPr marL="201168" lvl="1" indent="0">
              <a:buNone/>
            </a:pPr>
            <a:endParaRPr lang="en-US" dirty="0" smtClean="0"/>
          </a:p>
          <a:p>
            <a:pPr lvl="1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457200" indent="-457200">
              <a:buFont typeface="+mj-lt"/>
              <a:buAutoNum type="arabicPeriod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398877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152400"/>
            <a:ext cx="12192000" cy="982662"/>
          </a:xfrm>
        </p:spPr>
        <p:txBody>
          <a:bodyPr>
            <a:normAutofit/>
          </a:bodyPr>
          <a:lstStyle/>
          <a:p>
            <a:pPr algn="ctr"/>
            <a:r>
              <a:rPr lang="en-US" b="1" dirty="0"/>
              <a:t>Other OTSG reminders and updates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4294967295"/>
            <p:extLst>
              <p:ext uri="{D42A27DB-BD31-4B8C-83A1-F6EECF244321}">
                <p14:modId xmlns:p14="http://schemas.microsoft.com/office/powerpoint/2010/main" val="1474348981"/>
              </p:ext>
            </p:extLst>
          </p:nvPr>
        </p:nvGraphicFramePr>
        <p:xfrm>
          <a:off x="186267" y="1354667"/>
          <a:ext cx="11785600" cy="5130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9485920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0623" y="1021692"/>
            <a:ext cx="2503577" cy="249016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 anchor="ctr"/>
          <a:lstStyle/>
          <a:p>
            <a:r>
              <a:rPr lang="en-US" b="1" dirty="0" smtClean="0"/>
              <a:t>Questions     </a:t>
            </a:r>
            <a:br>
              <a:rPr lang="en-US" b="1" dirty="0" smtClean="0"/>
            </a:br>
            <a:r>
              <a:rPr lang="en-US" b="1" dirty="0"/>
              <a:t> </a:t>
            </a:r>
            <a:r>
              <a:rPr lang="en-US" b="1" dirty="0" smtClean="0"/>
              <a:t>   &amp; Thank you</a:t>
            </a:r>
            <a:endParaRPr lang="en-US" b="1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1097280" y="4792721"/>
            <a:ext cx="10058400" cy="1143000"/>
          </a:xfrm>
        </p:spPr>
        <p:txBody>
          <a:bodyPr/>
          <a:lstStyle/>
          <a:p>
            <a:pPr algn="ctr"/>
            <a:r>
              <a:rPr lang="en-US" b="1" u="sng" dirty="0" smtClean="0"/>
              <a:t>Contact us: </a:t>
            </a:r>
            <a:endParaRPr lang="en-US" b="1" dirty="0"/>
          </a:p>
          <a:p>
            <a:pPr algn="ctr"/>
            <a:r>
              <a:rPr lang="en-US" b="1" dirty="0" smtClean="0"/>
              <a:t>301-443-7821 ∙ </a:t>
            </a:r>
            <a:r>
              <a:rPr lang="en-US" b="1" dirty="0" smtClean="0">
                <a:hlinkClick r:id="rId4"/>
              </a:rPr>
              <a:t>www.ihs.gov/selfgovernance</a:t>
            </a:r>
            <a:r>
              <a:rPr lang="en-US" b="1" dirty="0" smtClean="0"/>
              <a:t> </a:t>
            </a:r>
            <a:endParaRPr lang="en-US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79935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blank">
  <a:themeElements>
    <a:clrScheme name="Custom 1">
      <a:dk1>
        <a:srgbClr val="000000"/>
      </a:dk1>
      <a:lt1>
        <a:srgbClr val="FFFFFF"/>
      </a:lt1>
      <a:dk2>
        <a:srgbClr val="002776"/>
      </a:dk2>
      <a:lt2>
        <a:srgbClr val="FFFFFF"/>
      </a:lt2>
      <a:accent1>
        <a:srgbClr val="002776"/>
      </a:accent1>
      <a:accent2>
        <a:srgbClr val="92D400"/>
      </a:accent2>
      <a:accent3>
        <a:srgbClr val="00A1DE"/>
      </a:accent3>
      <a:accent4>
        <a:srgbClr val="3C8A2E"/>
      </a:accent4>
      <a:accent5>
        <a:srgbClr val="72C7E7"/>
      </a:accent5>
      <a:accent6>
        <a:srgbClr val="C9DD03"/>
      </a:accent6>
      <a:hlink>
        <a:srgbClr val="00A1DE"/>
      </a:hlink>
      <a:folHlink>
        <a:srgbClr val="72C7E7"/>
      </a:folHlink>
    </a:clrScheme>
    <a:fontScheme name="blan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blank 1">
        <a:dk1>
          <a:srgbClr val="000000"/>
        </a:dk1>
        <a:lt1>
          <a:srgbClr val="FFFFFF"/>
        </a:lt1>
        <a:dk2>
          <a:srgbClr val="4066B2"/>
        </a:dk2>
        <a:lt2>
          <a:srgbClr val="009999"/>
        </a:lt2>
        <a:accent1>
          <a:srgbClr val="003399"/>
        </a:accent1>
        <a:accent2>
          <a:srgbClr val="8099CC"/>
        </a:accent2>
        <a:accent3>
          <a:srgbClr val="FFFFFF"/>
        </a:accent3>
        <a:accent4>
          <a:srgbClr val="000000"/>
        </a:accent4>
        <a:accent5>
          <a:srgbClr val="AAADCA"/>
        </a:accent5>
        <a:accent6>
          <a:srgbClr val="738AB9"/>
        </a:accent6>
        <a:hlink>
          <a:srgbClr val="80CCCC"/>
        </a:hlink>
        <a:folHlink>
          <a:srgbClr val="4066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4.xml><?xml version="1.0" encoding="utf-8"?>
<a:theme xmlns:a="http://schemas.openxmlformats.org/drawingml/2006/main" name="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5.xml><?xml version="1.0" encoding="utf-8"?>
<a:theme xmlns:a="http://schemas.openxmlformats.org/drawingml/2006/main" name="2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6.xml><?xml version="1.0" encoding="utf-8"?>
<a:theme xmlns:a="http://schemas.openxmlformats.org/drawingml/2006/main" name="3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7.xml><?xml version="1.0" encoding="utf-8"?>
<a:theme xmlns:a="http://schemas.openxmlformats.org/drawingml/2006/main" name="4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8.xml><?xml version="1.0" encoding="utf-8"?>
<a:theme xmlns:a="http://schemas.openxmlformats.org/drawingml/2006/main" name="5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9.xml><?xml version="1.0" encoding="utf-8"?>
<a:theme xmlns:a="http://schemas.openxmlformats.org/drawingml/2006/main" name="6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0.xml><?xml version="1.0" encoding="utf-8"?>
<a:theme xmlns:a="http://schemas.openxmlformats.org/drawingml/2006/main" name="7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1.xml><?xml version="1.0" encoding="utf-8"?>
<a:theme xmlns:a="http://schemas.openxmlformats.org/drawingml/2006/main" name="8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2.xml><?xml version="1.0" encoding="utf-8"?>
<a:theme xmlns:a="http://schemas.openxmlformats.org/drawingml/2006/main" name="9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3.xml><?xml version="1.0" encoding="utf-8"?>
<a:theme xmlns:a="http://schemas.openxmlformats.org/drawingml/2006/main" name="10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4.xml><?xml version="1.0" encoding="utf-8"?>
<a:theme xmlns:a="http://schemas.openxmlformats.org/drawingml/2006/main" name="1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0</TotalTime>
  <Words>366</Words>
  <Application>Microsoft Office PowerPoint</Application>
  <PresentationFormat>Widescreen</PresentationFormat>
  <Paragraphs>42</Paragraphs>
  <Slides>5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14</vt:i4>
      </vt:variant>
      <vt:variant>
        <vt:lpstr>Slide Titles</vt:lpstr>
      </vt:variant>
      <vt:variant>
        <vt:i4>5</vt:i4>
      </vt:variant>
    </vt:vector>
  </HeadingPairs>
  <TitlesOfParts>
    <vt:vector size="24" baseType="lpstr">
      <vt:lpstr>Arial</vt:lpstr>
      <vt:lpstr>Calibri</vt:lpstr>
      <vt:lpstr>Calibri Light</vt:lpstr>
      <vt:lpstr>Wingdings</vt:lpstr>
      <vt:lpstr>Wingdings 2</vt:lpstr>
      <vt:lpstr>Retrospect</vt:lpstr>
      <vt:lpstr>blank</vt:lpstr>
      <vt:lpstr>BHW-PPT-template_16.9_Revised032917</vt:lpstr>
      <vt:lpstr>1_BHW-PPT-template_16.9_Revised032917</vt:lpstr>
      <vt:lpstr>2_BHW-PPT-template_16.9_Revised032917</vt:lpstr>
      <vt:lpstr>3_BHW-PPT-template_16.9_Revised032917</vt:lpstr>
      <vt:lpstr>4_BHW-PPT-template_16.9_Revised032917</vt:lpstr>
      <vt:lpstr>5_BHW-PPT-template_16.9_Revised032917</vt:lpstr>
      <vt:lpstr>6_BHW-PPT-template_16.9_Revised032917</vt:lpstr>
      <vt:lpstr>7_BHW-PPT-template_16.9_Revised032917</vt:lpstr>
      <vt:lpstr>8_BHW-PPT-template_16.9_Revised032917</vt:lpstr>
      <vt:lpstr>9_BHW-PPT-template_16.9_Revised032917</vt:lpstr>
      <vt:lpstr>10_BHW-PPT-template_16.9_Revised032917</vt:lpstr>
      <vt:lpstr>11_BHW-PPT-template_16.9_Revised032917</vt:lpstr>
      <vt:lpstr> Indian Health Service Office of Tribal Self-Governance Update</vt:lpstr>
      <vt:lpstr> End of Fiscal Year 2020 – Title V Snapshot</vt:lpstr>
      <vt:lpstr>FY 2020 OTSG Priorities  FY 2021 </vt:lpstr>
      <vt:lpstr>Other OTSG reminders and updates</vt:lpstr>
      <vt:lpstr>Questions          &amp; 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2020-09-30T18:33:35Z</dcterms:created>
  <dcterms:modified xsi:type="dcterms:W3CDTF">2020-09-30T18:33:45Z</dcterms:modified>
</cp:coreProperties>
</file>