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58" r:id="rId3"/>
    <p:sldId id="269" r:id="rId4"/>
    <p:sldId id="263" r:id="rId5"/>
    <p:sldId id="262" r:id="rId6"/>
    <p:sldId id="271" r:id="rId7"/>
    <p:sldId id="270" r:id="rId8"/>
    <p:sldId id="268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51998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dc5c2b35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g5dc5c2b35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91200" y="324431"/>
            <a:ext cx="2743200" cy="163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34200" y="228600"/>
            <a:ext cx="1790271" cy="106830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 txBox="1"/>
          <p:nvPr/>
        </p:nvSpPr>
        <p:spPr>
          <a:xfrm>
            <a:off x="1143000" y="347255"/>
            <a:ext cx="57912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55262"/>
                </a:solidFill>
                <a:latin typeface="Calibri"/>
                <a:ea typeface="Calibri"/>
                <a:cs typeface="Calibri"/>
                <a:sym typeface="Calibri"/>
              </a:rPr>
              <a:t>OFFICE OF THE SPECIAL TRUSTEE FOR AMERICAN INDIANS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55262"/>
                </a:solidFill>
                <a:latin typeface="Calibri"/>
                <a:ea typeface="Calibri"/>
                <a:cs typeface="Calibri"/>
                <a:sym typeface="Calibri"/>
              </a:rPr>
              <a:t>U.S. DEPARTMENT OF THE INTERIOR</a:t>
            </a:r>
            <a:endParaRPr sz="1600" b="0" i="0" u="none" strike="noStrike" cap="none">
              <a:solidFill>
                <a:srgbClr val="45526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>
                <a:solidFill>
                  <a:schemeClr val="lt1"/>
                </a:solidFill>
              </a:rPr>
              <a:t>Self-Governance Advisory Committee </a:t>
            </a:r>
            <a:r>
              <a:rPr lang="en-US" dirty="0" smtClean="0">
                <a:solidFill>
                  <a:schemeClr val="lt1"/>
                </a:solidFill>
              </a:rPr>
              <a:t>Quarterly Meeting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Principal Deputy Special Trustee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Jerry </a:t>
            </a:r>
            <a:r>
              <a:rPr lang="en-US" sz="3200" b="0" i="0" u="none" strike="noStrike" cap="none" dirty="0" err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Gidner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FBFBF"/>
              </a:buClr>
              <a:buSzPts val="24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September 28, 2020</a:t>
            </a:r>
            <a:endParaRPr sz="2400" b="0" i="0" u="none" strike="noStrike" cap="none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smtClean="0">
                <a:solidFill>
                  <a:srgbClr val="F2F2F2"/>
                </a:solidFill>
              </a:rPr>
              <a:t>INSPIRE—LEARN—ENGAGE</a:t>
            </a:r>
          </a:p>
          <a:p>
            <a:pPr lvl="0"/>
            <a:r>
              <a:rPr lang="en-US" dirty="0" smtClean="0">
                <a:solidFill>
                  <a:srgbClr val="F2F2F2"/>
                </a:solidFill>
              </a:rPr>
              <a:t>ACCOUNTABLE</a:t>
            </a:r>
            <a:r>
              <a:rPr lang="en-US" dirty="0">
                <a:solidFill>
                  <a:srgbClr val="F2F2F2"/>
                </a:solidFill>
              </a:rPr>
              <a:t>—</a:t>
            </a:r>
            <a:r>
              <a:rPr lang="en-US" dirty="0" smtClean="0">
                <a:solidFill>
                  <a:srgbClr val="F2F2F2"/>
                </a:solidFill>
              </a:rPr>
              <a:t>DIGNITY </a:t>
            </a:r>
            <a:r>
              <a:rPr lang="en-US" dirty="0">
                <a:solidFill>
                  <a:srgbClr val="F2F2F2"/>
                </a:solidFill>
              </a:rPr>
              <a:t>AND </a:t>
            </a:r>
            <a:r>
              <a:rPr lang="en-US" dirty="0" smtClean="0">
                <a:solidFill>
                  <a:srgbClr val="F2F2F2"/>
                </a:solidFill>
              </a:rPr>
              <a:t>RESPECT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dirty="0" smtClean="0"/>
              <a:t>Creation of OST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Office of the Special Trustee for American Indians </a:t>
            </a:r>
            <a:r>
              <a:rPr lang="en-US" dirty="0" smtClean="0"/>
              <a:t>(OST) created </a:t>
            </a:r>
            <a:r>
              <a:rPr lang="en-US" dirty="0"/>
              <a:t>by the American Indian Trust Fund Management Reform Act of </a:t>
            </a:r>
            <a:r>
              <a:rPr lang="en-US" dirty="0" smtClean="0"/>
              <a:t>1994.</a:t>
            </a:r>
            <a:endParaRPr lang="en-US" dirty="0"/>
          </a:p>
          <a:p>
            <a:pPr lvl="1"/>
            <a:r>
              <a:rPr lang="en-US" dirty="0" smtClean="0"/>
              <a:t>purpose was </a:t>
            </a:r>
            <a:r>
              <a:rPr lang="en-US" dirty="0"/>
              <a:t>to reform the management of Indian trust </a:t>
            </a:r>
            <a:r>
              <a:rPr lang="en-US" dirty="0" smtClean="0"/>
              <a:t>funds</a:t>
            </a:r>
          </a:p>
          <a:p>
            <a:pPr lvl="1"/>
            <a:r>
              <a:rPr lang="en-US" dirty="0" smtClean="0"/>
              <a:t>termination </a:t>
            </a:r>
            <a:r>
              <a:rPr lang="en-US" dirty="0"/>
              <a:t>of OST after </a:t>
            </a:r>
            <a:r>
              <a:rPr lang="en-US" dirty="0" smtClean="0"/>
              <a:t>reforms completed</a:t>
            </a:r>
            <a:endParaRPr lang="en-US" dirty="0"/>
          </a:p>
          <a:p>
            <a:endParaRPr lang="en-US" dirty="0"/>
          </a:p>
        </p:txBody>
      </p:sp>
      <p:sp>
        <p:nvSpPr>
          <p:cNvPr id="7" name="Google Shape;82;p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INSPIRE—LEARN—ENGAGE</a:t>
            </a:r>
          </a:p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ACCOUNTABLE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DIGNITY 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RESPECT</a:t>
            </a:r>
            <a:endParaRPr i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Google Shape;98;p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Trust Asset Reform </a:t>
            </a:r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ITARA was </a:t>
            </a:r>
            <a:r>
              <a:rPr lang="en-US" dirty="0"/>
              <a:t>enacted in June 2016.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portion of ITARA directed the Department to present a plan to Congress outlining how it might begin terminating OST and absorbing its functions back into the Department’s regular operations.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5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INSPIRE—LEARN—ENGAGE</a:t>
            </a:r>
          </a:p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ACCOUNTABLE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DIGNITY 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RESPECT</a:t>
            </a:r>
            <a:endParaRPr i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2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ITARA Report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457200" y="2743200"/>
            <a:ext cx="8229600" cy="33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800" dirty="0" smtClean="0"/>
              <a:t>OST submitted the ITARA Report to </a:t>
            </a:r>
            <a:r>
              <a:rPr lang="en-US" sz="2800" dirty="0"/>
              <a:t>Congress</a:t>
            </a:r>
            <a:r>
              <a:rPr lang="en-US" sz="2800" b="0" i="0" u="none" strike="noStrike" cap="none" dirty="0">
                <a:solidFill>
                  <a:schemeClr val="dk1"/>
                </a:solidFill>
              </a:rPr>
              <a:t> </a:t>
            </a:r>
            <a:r>
              <a:rPr lang="en-US" sz="2800" dirty="0" smtClean="0"/>
              <a:t>in March</a:t>
            </a:r>
          </a:p>
          <a:p>
            <a:r>
              <a:rPr lang="en-US" sz="2800" dirty="0" smtClean="0"/>
              <a:t>Outlined two-pronged </a:t>
            </a:r>
            <a:r>
              <a:rPr lang="en-US" sz="2800" dirty="0"/>
              <a:t>approach </a:t>
            </a:r>
            <a:r>
              <a:rPr lang="en-US" sz="2800" dirty="0" smtClean="0"/>
              <a:t>for </a:t>
            </a:r>
            <a:r>
              <a:rPr lang="en-US" sz="2800" dirty="0"/>
              <a:t>the termination of </a:t>
            </a:r>
            <a:r>
              <a:rPr lang="en-US" sz="2800" dirty="0" smtClean="0"/>
              <a:t>OST:</a:t>
            </a:r>
          </a:p>
          <a:p>
            <a:pPr lvl="1"/>
            <a:r>
              <a:rPr lang="en-US" sz="2400" b="1" dirty="0"/>
              <a:t>Transition of Functions</a:t>
            </a:r>
            <a:r>
              <a:rPr lang="en-US" sz="2400" dirty="0"/>
              <a:t>. A new Bureau will be created under the Assistant Secretary – Indian Affairs (AS-IA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b="1" dirty="0" smtClean="0"/>
              <a:t>Termination </a:t>
            </a:r>
            <a:r>
              <a:rPr lang="en-US" sz="2400" b="1" dirty="0"/>
              <a:t>of OST</a:t>
            </a:r>
            <a:r>
              <a:rPr lang="en-US" sz="2400" dirty="0"/>
              <a:t>. </a:t>
            </a:r>
            <a:r>
              <a:rPr lang="en-US" sz="2400" dirty="0" smtClean="0"/>
              <a:t>Submit </a:t>
            </a:r>
            <a:r>
              <a:rPr lang="en-US" sz="2400" dirty="0"/>
              <a:t>a report to Congress stating the trust reforms </a:t>
            </a:r>
            <a:r>
              <a:rPr lang="en-US" sz="2400" dirty="0" smtClean="0"/>
              <a:t>are </a:t>
            </a:r>
            <a:r>
              <a:rPr lang="en-US" sz="2400" dirty="0"/>
              <a:t>complete. 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38" name="Google Shape;13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INSPIRE—LEARN—ENGAGE</a:t>
            </a:r>
          </a:p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ACCOUNTABLE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DIGNITY 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RESPECT</a:t>
            </a:r>
            <a:endParaRPr i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dirty="0"/>
              <a:t>Transition: OST to </a:t>
            </a:r>
            <a:r>
              <a:rPr lang="en-US" dirty="0" smtClean="0"/>
              <a:t>BTFA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7"/>
          <p:cNvSpPr txBox="1">
            <a:spLocks noGrp="1"/>
          </p:cNvSpPr>
          <p:nvPr>
            <p:ph type="body" idx="1"/>
          </p:nvPr>
        </p:nvSpPr>
        <p:spPr>
          <a:xfrm>
            <a:off x="457199" y="2743200"/>
            <a:ext cx="8229601" cy="338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2800" dirty="0" smtClean="0"/>
              <a:t>Secretarial Order </a:t>
            </a:r>
            <a:r>
              <a:rPr lang="en-US" sz="2800" dirty="0"/>
              <a:t>creating </a:t>
            </a:r>
            <a:r>
              <a:rPr lang="en-US" sz="2800" dirty="0" smtClean="0"/>
              <a:t>Bureau of Trust Funds Administration signed </a:t>
            </a:r>
            <a:r>
              <a:rPr lang="en-US" sz="2800" dirty="0"/>
              <a:t>on August 31, 2020, and </a:t>
            </a:r>
            <a:r>
              <a:rPr lang="en-US" sz="2800" dirty="0" smtClean="0"/>
              <a:t>effective </a:t>
            </a:r>
            <a:r>
              <a:rPr lang="en-US" sz="2800" dirty="0"/>
              <a:t>on October </a:t>
            </a:r>
            <a:r>
              <a:rPr lang="en-US" sz="2800" dirty="0" smtClean="0"/>
              <a:t>1.</a:t>
            </a:r>
            <a:endParaRPr lang="en-US" sz="2800" dirty="0"/>
          </a:p>
          <a:p>
            <a:pPr indent="-457200">
              <a:spcBef>
                <a:spcPts val="0"/>
              </a:spcBef>
            </a:pPr>
            <a:r>
              <a:rPr lang="en-US" sz="2800" dirty="0" smtClean="0"/>
              <a:t>Transfers </a:t>
            </a:r>
            <a:r>
              <a:rPr lang="en-US" sz="2800" dirty="0"/>
              <a:t>OST’s financial trust asset </a:t>
            </a:r>
            <a:endParaRPr lang="en-US" sz="2800" dirty="0" smtClean="0"/>
          </a:p>
          <a:p>
            <a:pPr indent="-457200">
              <a:spcBef>
                <a:spcPts val="0"/>
              </a:spcBef>
            </a:pPr>
            <a:r>
              <a:rPr lang="en-US" sz="2800" dirty="0" smtClean="0"/>
              <a:t>management </a:t>
            </a:r>
            <a:r>
              <a:rPr lang="en-US" sz="2800" dirty="0"/>
              <a:t>functions essential to the </a:t>
            </a:r>
            <a:r>
              <a:rPr lang="en-US" sz="2800" dirty="0" smtClean="0"/>
              <a:t>discharge </a:t>
            </a:r>
            <a:r>
              <a:rPr lang="en-US" sz="2800" dirty="0"/>
              <a:t>of the Secretary’s trust responsibilities </a:t>
            </a:r>
            <a:r>
              <a:rPr lang="en-US" sz="2800" dirty="0" smtClean="0"/>
              <a:t>to </a:t>
            </a:r>
            <a:r>
              <a:rPr lang="en-US" sz="2800" dirty="0" smtClean="0"/>
              <a:t>BTFA</a:t>
            </a:r>
            <a:endParaRPr lang="en-US" sz="2800" dirty="0"/>
          </a:p>
          <a:p>
            <a:pPr indent="-457200">
              <a:spcBef>
                <a:spcPts val="0"/>
              </a:spcBef>
            </a:pPr>
            <a:r>
              <a:rPr lang="en-US" sz="2800" dirty="0" smtClean="0"/>
              <a:t>Includes moving </a:t>
            </a:r>
            <a:r>
              <a:rPr lang="en-US" sz="2800" dirty="0"/>
              <a:t>Land </a:t>
            </a:r>
            <a:r>
              <a:rPr lang="en-US" sz="2800" dirty="0" smtClean="0"/>
              <a:t>Buy-Back Program</a:t>
            </a:r>
          </a:p>
        </p:txBody>
      </p:sp>
      <p:sp>
        <p:nvSpPr>
          <p:cNvPr id="130" name="Google Shape;13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INSPIRE—LEARN—ENGAGE</a:t>
            </a:r>
          </a:p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ACCOUNTABLE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DIGNITY 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RESPECT</a:t>
            </a:r>
            <a:endParaRPr i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Transition: OST to BTFA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 </a:t>
            </a:r>
            <a:r>
              <a:rPr lang="en-US" dirty="0"/>
              <a:t>should be seamless for </a:t>
            </a:r>
            <a:r>
              <a:rPr lang="en-US" dirty="0" smtClean="0"/>
              <a:t>beneficiaries</a:t>
            </a:r>
            <a:r>
              <a:rPr lang="en-US" dirty="0"/>
              <a:t>; </a:t>
            </a:r>
            <a:r>
              <a:rPr lang="en-US" dirty="0" smtClean="0"/>
              <a:t>only </a:t>
            </a:r>
            <a:r>
              <a:rPr lang="en-US" dirty="0"/>
              <a:t>a </a:t>
            </a:r>
            <a:r>
              <a:rPr lang="en-US" dirty="0" smtClean="0"/>
              <a:t>DOI </a:t>
            </a:r>
            <a:r>
              <a:rPr lang="en-US" dirty="0"/>
              <a:t>restructuring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Reforms realized </a:t>
            </a:r>
            <a:r>
              <a:rPr lang="en-US" dirty="0"/>
              <a:t>through OST </a:t>
            </a:r>
            <a:r>
              <a:rPr lang="en-US" dirty="0" smtClean="0"/>
              <a:t>will be </a:t>
            </a:r>
            <a:r>
              <a:rPr lang="en-US" dirty="0"/>
              <a:t>institutionalized and made </a:t>
            </a:r>
            <a:r>
              <a:rPr lang="en-US" dirty="0" smtClean="0"/>
              <a:t>permanent.</a:t>
            </a:r>
          </a:p>
          <a:p>
            <a:r>
              <a:rPr lang="en-US" dirty="0" smtClean="0"/>
              <a:t>Improves </a:t>
            </a:r>
            <a:r>
              <a:rPr lang="en-US" dirty="0"/>
              <a:t>communication and coordination between Indian Affairs and </a:t>
            </a:r>
            <a:r>
              <a:rPr lang="en-US" dirty="0" smtClean="0"/>
              <a:t>OST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5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INSPIRE—LEARN—ENGAGE</a:t>
            </a:r>
          </a:p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ACCOUNTABLE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DIGNITY 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RESPECT</a:t>
            </a:r>
            <a:endParaRPr i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4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of OST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BTFA anticipates submitting a report </a:t>
            </a:r>
            <a:r>
              <a:rPr lang="en-US" dirty="0" smtClean="0"/>
              <a:t>in FY 2021, </a:t>
            </a:r>
            <a:r>
              <a:rPr lang="en-US" dirty="0"/>
              <a:t>advising Congress that the trust reforms mandated by the 1994 Act have been completed.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report will start the </a:t>
            </a:r>
            <a:r>
              <a:rPr lang="en-US" dirty="0" smtClean="0"/>
              <a:t>180 legislative-day clock </a:t>
            </a:r>
            <a:r>
              <a:rPr lang="en-US" dirty="0"/>
              <a:t>for the formal termination of OST.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5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INSPIRE—LEARN—ENGAGE</a:t>
            </a:r>
          </a:p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ACCOUNTABLE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DIGNITY 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RESPECT</a:t>
            </a:r>
            <a:endParaRPr i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9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3"/>
          <p:cNvSpPr txBox="1">
            <a:spLocks noGrp="1"/>
          </p:cNvSpPr>
          <p:nvPr>
            <p:ph type="body" idx="1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Jerold_Gidner@ost.doi.gov </a:t>
            </a:r>
            <a:endParaRPr lang="en-US" sz="3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dirty="0" smtClean="0"/>
              <a:t>Until September 30, </a:t>
            </a:r>
            <a:r>
              <a:rPr lang="en-US" dirty="0"/>
              <a:t>2020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Email</a:t>
            </a:r>
            <a:r>
              <a:rPr lang="en-US" dirty="0" smtClean="0"/>
              <a:t>: </a:t>
            </a:r>
            <a:r>
              <a:rPr lang="en-US" dirty="0" smtClean="0"/>
              <a:t>Jerold_Gidner@btfa.gov</a:t>
            </a:r>
            <a:endParaRPr lang="en-US" dirty="0"/>
          </a:p>
          <a:p>
            <a:pPr marL="800100" lvl="1" indent="-342900">
              <a:spcBef>
                <a:spcPts val="0"/>
              </a:spcBef>
            </a:pPr>
            <a:r>
              <a:rPr lang="en-US" dirty="0" smtClean="0"/>
              <a:t>Beginning </a:t>
            </a:r>
            <a:r>
              <a:rPr lang="en-US" dirty="0" smtClean="0"/>
              <a:t>October 1, 2020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Phone: 202-302-9731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INSPIRE—LEARN—ENGAGE</a:t>
            </a:r>
          </a:p>
          <a:p>
            <a:pPr lvl="0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ACCOUNTABLE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—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DIGNITY </a:t>
            </a:r>
            <a:r>
              <a:rPr lang="en-US" i="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0" dirty="0" smtClean="0">
                <a:solidFill>
                  <a:schemeClr val="bg1">
                    <a:lumMod val="50000"/>
                  </a:schemeClr>
                </a:solidFill>
              </a:rPr>
              <a:t>RESPECT</a:t>
            </a:r>
            <a:endParaRPr i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347</Words>
  <Application>Microsoft Office PowerPoint</Application>
  <PresentationFormat>On-screen Show (4:3)</PresentationFormat>
  <Paragraphs>57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Self-Governance Advisory Committee Quarterly Meeting</vt:lpstr>
      <vt:lpstr> Creation of OST</vt:lpstr>
      <vt:lpstr>Indian Trust Asset Reform Act</vt:lpstr>
      <vt:lpstr>ITARA Report</vt:lpstr>
      <vt:lpstr>Transition: OST to BTFA</vt:lpstr>
      <vt:lpstr>Transition: OST to BTFA</vt:lpstr>
      <vt:lpstr>Termination of OST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Interior Budget Council</dc:title>
  <dc:creator>Johnson, Treci C</dc:creator>
  <cp:lastModifiedBy>Johnson, Treci C</cp:lastModifiedBy>
  <cp:revision>16</cp:revision>
  <dcterms:modified xsi:type="dcterms:W3CDTF">2020-09-27T16:00:46Z</dcterms:modified>
</cp:coreProperties>
</file>