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theme/themeOverride1.xml" ContentType="application/vnd.openxmlformats-officedocument.themeOverr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7"/>
  </p:notesMasterIdLst>
  <p:handoutMasterIdLst>
    <p:handoutMasterId r:id="rId28"/>
  </p:handoutMasterIdLst>
  <p:sldIdLst>
    <p:sldId id="256" r:id="rId2"/>
    <p:sldId id="566" r:id="rId3"/>
    <p:sldId id="604" r:id="rId4"/>
    <p:sldId id="499" r:id="rId5"/>
    <p:sldId id="555" r:id="rId6"/>
    <p:sldId id="588" r:id="rId7"/>
    <p:sldId id="620" r:id="rId8"/>
    <p:sldId id="629" r:id="rId9"/>
    <p:sldId id="621" r:id="rId10"/>
    <p:sldId id="622" r:id="rId11"/>
    <p:sldId id="612" r:id="rId12"/>
    <p:sldId id="628" r:id="rId13"/>
    <p:sldId id="616" r:id="rId14"/>
    <p:sldId id="615" r:id="rId15"/>
    <p:sldId id="611" r:id="rId16"/>
    <p:sldId id="626" r:id="rId17"/>
    <p:sldId id="633" r:id="rId18"/>
    <p:sldId id="625" r:id="rId19"/>
    <p:sldId id="560" r:id="rId20"/>
    <p:sldId id="583" r:id="rId21"/>
    <p:sldId id="630" r:id="rId22"/>
    <p:sldId id="631" r:id="rId23"/>
    <p:sldId id="632" r:id="rId24"/>
    <p:sldId id="634" r:id="rId25"/>
    <p:sldId id="355" r:id="rId26"/>
  </p:sldIdLst>
  <p:sldSz cx="9144000" cy="6858000" type="screen4x3"/>
  <p:notesSz cx="6881813" cy="92964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1106F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616DA210-FB5B-4158-B5E0-FEB733F419BA}" styleName="Light Style 3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2564" autoAdjust="0"/>
    <p:restoredTop sz="94673" autoAdjust="0"/>
  </p:normalViewPr>
  <p:slideViewPr>
    <p:cSldViewPr>
      <p:cViewPr varScale="1">
        <p:scale>
          <a:sx n="68" d="100"/>
          <a:sy n="68" d="100"/>
        </p:scale>
        <p:origin x="1488" y="7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handoutMaster" Target="handoutMasters/handoutMaster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notesMaster" Target="notesMasters/notesMaster1.xml"/><Relationship Id="rId30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82913" cy="465138"/>
          </a:xfrm>
          <a:prstGeom prst="rect">
            <a:avLst/>
          </a:prstGeom>
        </p:spPr>
        <p:txBody>
          <a:bodyPr vert="horz" lIns="89630" tIns="44815" rIns="89630" bIns="44815" rtlCol="0"/>
          <a:lstStyle>
            <a:lvl1pPr algn="l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97313" y="0"/>
            <a:ext cx="2982912" cy="465138"/>
          </a:xfrm>
          <a:prstGeom prst="rect">
            <a:avLst/>
          </a:prstGeom>
        </p:spPr>
        <p:txBody>
          <a:bodyPr vert="horz" lIns="89630" tIns="44815" rIns="89630" bIns="44815" rtlCol="0"/>
          <a:lstStyle>
            <a:lvl1pPr algn="r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fld id="{A853847B-CDB4-4D5D-837F-B8FC1C175566}" type="datetimeFigureOut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675"/>
            <a:ext cx="2982913" cy="465138"/>
          </a:xfrm>
          <a:prstGeom prst="rect">
            <a:avLst/>
          </a:prstGeom>
        </p:spPr>
        <p:txBody>
          <a:bodyPr vert="horz" lIns="89630" tIns="44815" rIns="89630" bIns="44815" rtlCol="0" anchor="b"/>
          <a:lstStyle>
            <a:lvl1pPr algn="l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97313" y="8829675"/>
            <a:ext cx="2982912" cy="465138"/>
          </a:xfrm>
          <a:prstGeom prst="rect">
            <a:avLst/>
          </a:prstGeom>
        </p:spPr>
        <p:txBody>
          <a:bodyPr vert="horz" wrap="square" lIns="89630" tIns="44815" rIns="89630" bIns="44815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/>
            </a:lvl1pPr>
          </a:lstStyle>
          <a:p>
            <a:pPr>
              <a:defRPr/>
            </a:pPr>
            <a:fld id="{99CF4C4E-FD9E-4921-B3CF-9E1752E72165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82913" cy="465138"/>
          </a:xfrm>
          <a:prstGeom prst="rect">
            <a:avLst/>
          </a:prstGeom>
        </p:spPr>
        <p:txBody>
          <a:bodyPr vert="horz" lIns="90964" tIns="45483" rIns="90964" bIns="45483" rtlCol="0"/>
          <a:lstStyle>
            <a:lvl1pPr algn="l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97313" y="0"/>
            <a:ext cx="2982912" cy="465138"/>
          </a:xfrm>
          <a:prstGeom prst="rect">
            <a:avLst/>
          </a:prstGeom>
        </p:spPr>
        <p:txBody>
          <a:bodyPr vert="horz" lIns="90964" tIns="45483" rIns="90964" bIns="45483" rtlCol="0"/>
          <a:lstStyle>
            <a:lvl1pPr algn="r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fld id="{AA4A6240-BD63-46C9-9541-BBC0CF054268}" type="datetimeFigureOut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25538" y="696913"/>
            <a:ext cx="4649787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0964" tIns="45483" rIns="90964" bIns="45483" rtlCol="0" anchor="ctr"/>
          <a:lstStyle/>
          <a:p>
            <a:pPr lvl="0"/>
            <a:endParaRPr lang="en-US" noProof="0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7388" y="4416425"/>
            <a:ext cx="5508625" cy="4183063"/>
          </a:xfrm>
          <a:prstGeom prst="rect">
            <a:avLst/>
          </a:prstGeom>
        </p:spPr>
        <p:txBody>
          <a:bodyPr vert="horz" lIns="90964" tIns="45483" rIns="90964" bIns="45483" rtlCol="0"/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675"/>
            <a:ext cx="2982913" cy="465138"/>
          </a:xfrm>
          <a:prstGeom prst="rect">
            <a:avLst/>
          </a:prstGeom>
        </p:spPr>
        <p:txBody>
          <a:bodyPr vert="horz" lIns="90964" tIns="45483" rIns="90964" bIns="45483" rtlCol="0" anchor="b"/>
          <a:lstStyle>
            <a:lvl1pPr algn="l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97313" y="8829675"/>
            <a:ext cx="2982912" cy="465138"/>
          </a:xfrm>
          <a:prstGeom prst="rect">
            <a:avLst/>
          </a:prstGeom>
        </p:spPr>
        <p:txBody>
          <a:bodyPr vert="horz" wrap="square" lIns="90964" tIns="45483" rIns="90964" bIns="45483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/>
            </a:lvl1pPr>
          </a:lstStyle>
          <a:p>
            <a:pPr>
              <a:defRPr/>
            </a:pPr>
            <a:fld id="{E463B4D4-5057-4D43-95F5-C72F36B3791A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12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512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44D46BE3-F6E8-4CE2-95E1-A8A6B14A4B8E}" type="slidenum">
              <a:rPr lang="en-US" altLang="en-US" smtClean="0"/>
              <a:pPr>
                <a:spcBef>
                  <a:spcPct val="0"/>
                </a:spcBef>
              </a:pPr>
              <a:t>1</a:t>
            </a:fld>
            <a:endParaRPr lang="en-US" alt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024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altLang="en-US" b="1"/>
          </a:p>
        </p:txBody>
      </p:sp>
      <p:sp>
        <p:nvSpPr>
          <p:cNvPr id="1024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474" tIns="46236" rIns="92474" bIns="46236"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55650" indent="-290513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63638" indent="-2317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30363" indent="-2317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95500" indent="-2317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52700" indent="-2317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3009900" indent="-2317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67100" indent="-2317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924300" indent="-2317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0E1850FE-BD8A-4957-A8CB-05A8168C5FEF}" type="slidenum">
              <a:rPr lang="en-US" altLang="en-US" smtClean="0"/>
              <a:pPr>
                <a:spcBef>
                  <a:spcPct val="0"/>
                </a:spcBef>
              </a:pPr>
              <a:t>4</a:t>
            </a:fld>
            <a:endParaRPr lang="en-US" alt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229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1229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44EF76E7-BF83-4DDA-80DB-F8E87B24FF9E}" type="slidenum">
              <a:rPr lang="en-US" altLang="en-US" smtClean="0">
                <a:solidFill>
                  <a:srgbClr val="000000"/>
                </a:solidFill>
              </a:rPr>
              <a:pPr>
                <a:spcBef>
                  <a:spcPct val="0"/>
                </a:spcBef>
              </a:pPr>
              <a:t>5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048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2048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C4DEBC1F-5628-46E3-857E-DCDAE191E4C6}" type="slidenum">
              <a:rPr lang="en-US" altLang="en-US" smtClean="0"/>
              <a:pPr>
                <a:spcBef>
                  <a:spcPct val="0"/>
                </a:spcBef>
              </a:pPr>
              <a:t>7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34407199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048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2048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C4DEBC1F-5628-46E3-857E-DCDAE191E4C6}" type="slidenum">
              <a:rPr lang="en-US" altLang="en-US" smtClean="0"/>
              <a:pPr>
                <a:spcBef>
                  <a:spcPct val="0"/>
                </a:spcBef>
              </a:pPr>
              <a:t>8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972463736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253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2253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27075" indent="-277813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19188" indent="-2222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568450" indent="-2222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16125" indent="-2222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473325" indent="-22225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30525" indent="-22225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387725" indent="-22225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44925" indent="-22225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2DB40105-C9AB-4800-9D72-34810C5C4FF5}" type="slidenum">
              <a:rPr lang="en-US" altLang="en-US" smtClean="0"/>
              <a:pPr>
                <a:spcBef>
                  <a:spcPct val="0"/>
                </a:spcBef>
              </a:pPr>
              <a:t>9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674348366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4579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24580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3300B353-8B02-468E-BEA7-24DD834735F7}" type="slidenum">
              <a:rPr lang="en-US" altLang="en-US" smtClean="0"/>
              <a:pPr>
                <a:spcBef>
                  <a:spcPct val="0"/>
                </a:spcBef>
              </a:pPr>
              <a:t>10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077261357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3072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3072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27075" indent="-277813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19188" indent="-2222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568450" indent="-2222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16125" indent="-2222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473325" indent="-22225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30525" indent="-22225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387725" indent="-22225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44925" indent="-22225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19979D3E-1CAB-4652-AAB7-2745D5EB8222}" type="slidenum">
              <a:rPr lang="en-US" altLang="en-US" smtClean="0"/>
              <a:pPr>
                <a:spcBef>
                  <a:spcPct val="0"/>
                </a:spcBef>
              </a:pPr>
              <a:t>11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84200407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867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2867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B169C11E-71F6-4FB9-BF24-CBA177E3A218}" type="slidenum">
              <a:rPr lang="en-US" altLang="en-US" smtClean="0"/>
              <a:pPr>
                <a:spcBef>
                  <a:spcPct val="0"/>
                </a:spcBef>
              </a:pPr>
              <a:t>12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523945650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867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2867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B169C11E-71F6-4FB9-BF24-CBA177E3A218}" type="slidenum">
              <a:rPr lang="en-US" altLang="en-US" smtClean="0"/>
              <a:pPr>
                <a:spcBef>
                  <a:spcPct val="0"/>
                </a:spcBef>
              </a:pPr>
              <a:t>13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788784998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867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2867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B169C11E-71F6-4FB9-BF24-CBA177E3A218}" type="slidenum">
              <a:rPr lang="en-US" altLang="en-US" smtClean="0"/>
              <a:pPr>
                <a:spcBef>
                  <a:spcPct val="0"/>
                </a:spcBef>
              </a:pPr>
              <a:t>14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2087767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867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2867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B169C11E-71F6-4FB9-BF24-CBA177E3A218}" type="slidenum">
              <a:rPr lang="en-US" altLang="en-US" smtClean="0"/>
              <a:pPr>
                <a:spcBef>
                  <a:spcPct val="0"/>
                </a:spcBef>
              </a:pPr>
              <a:t>15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523945650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198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4198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D34E70F5-6D66-4AF0-B948-6A73D9194B15}" type="slidenum">
              <a:rPr lang="en-US" altLang="en-US" smtClean="0"/>
              <a:pPr>
                <a:spcBef>
                  <a:spcPct val="0"/>
                </a:spcBef>
              </a:pPr>
              <a:t>16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01689034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198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4198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D34E70F5-6D66-4AF0-B948-6A73D9194B15}" type="slidenum">
              <a:rPr lang="en-US" altLang="en-US" smtClean="0"/>
              <a:pPr>
                <a:spcBef>
                  <a:spcPct val="0"/>
                </a:spcBef>
              </a:pPr>
              <a:t>17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167076436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198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4198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D34E70F5-6D66-4AF0-B948-6A73D9194B15}" type="slidenum">
              <a:rPr lang="en-US" altLang="en-US" smtClean="0"/>
              <a:pPr>
                <a:spcBef>
                  <a:spcPct val="0"/>
                </a:spcBef>
              </a:pPr>
              <a:t>18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611987598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608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4608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6E95677C-CC1E-4865-BE6D-4F7AEA1602DA}" type="slidenum">
              <a:rPr lang="en-US" altLang="en-US" smtClean="0">
                <a:solidFill>
                  <a:srgbClr val="000000"/>
                </a:solidFill>
              </a:rPr>
              <a:pPr>
                <a:spcBef>
                  <a:spcPct val="0"/>
                </a:spcBef>
              </a:pPr>
              <a:t>20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403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4403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68123A27-80C8-4111-B01C-F9E6BAA2206E}" type="slidenum">
              <a:rPr lang="en-US" altLang="en-US" smtClean="0"/>
              <a:pPr>
                <a:spcBef>
                  <a:spcPct val="0"/>
                </a:spcBef>
              </a:pPr>
              <a:t>25</a:t>
            </a:fld>
            <a:endParaRPr lang="en-US" alt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3AAA676-E3FD-4248-A4E8-061D401F4974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85B59FB-209F-40BF-8890-A14CE18564B1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14130015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E15CB8A-F204-491A-9641-D8DD1EBBA050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78686D0-D48B-4713-9F7A-2DDA26E338AA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88563432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F1620F1-015C-4087-9EF9-FE02029D2B3D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D7A968E-C975-4176-99FF-DED58DA453C6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2922421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13398A2-22FD-498F-B562-1031D0434926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FB436C-F543-40AE-947E-518B024E8046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02283235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46B9916-4B94-4B33-A0F4-39BC820EA18E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EF76B37-8C30-46B7-A381-9893FD0023AD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05355925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7A0615B-D63C-400A-B4B5-89EA19BD767D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C22DD41-78FA-4063-9582-80023C39CA6A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63179694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BB84CB2-FAB1-49B8-A106-B701E8680D5C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12A16DA-89A9-49A3-9358-492369D26C95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82304933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630869E-DAE1-41E9-BEB8-864CD44DEDB9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160AED8-90F3-450E-8A46-A694476E1DD8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94172992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9E8C2E9-240F-4186-8951-0DE1D0891D76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3A0C458-9226-4537-97C2-44F931DDCEC9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427517243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BB893D5-A923-4D90-853D-28C9414C0458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AEDF172-3052-4F94-86E9-CF66047CFE91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223591871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539F0BE-1698-48E4-8787-C7059FB04B9D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5A10D62-2C61-44CC-8560-E33970B37382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14299833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eaLnBrk="1" fontAlgn="auto" hangingPunct="1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fld id="{2BF24076-5DEC-46B8-9DD8-762226075D52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eaLnBrk="1" fontAlgn="auto" hangingPunct="1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solidFill>
                  <a:srgbClr val="898989"/>
                </a:solidFill>
              </a:defRPr>
            </a:lvl1pPr>
          </a:lstStyle>
          <a:p>
            <a:pPr>
              <a:defRPr/>
            </a:pPr>
            <a:fld id="{91BB7AB8-A09F-489B-AB9B-66E4A569912D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jpe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4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7.xml"/><Relationship Id="rId4" Type="http://schemas.openxmlformats.org/officeDocument/2006/relationships/hyperlink" Target="mailto:OSG-CSC@bia.gov" TargetMode="Externa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Relationship Id="rId4" Type="http://schemas.openxmlformats.org/officeDocument/2006/relationships/hyperlink" Target="https://www.govinfo.gov/content/pkg/FR-2020-12-17/pdf/2020-27786.pdf" TargetMode="Externa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Relationship Id="rId5" Type="http://schemas.openxmlformats.org/officeDocument/2006/relationships/hyperlink" Target="https://www.govinfo.gov/content/pkg/FR-2021-02-01/pdf/2021-01149.pdf" TargetMode="External"/><Relationship Id="rId4" Type="http://schemas.openxmlformats.org/officeDocument/2006/relationships/hyperlink" Target="mailto:consultation@bia.gov" TargetMode="Externa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hyperlink" Target="http://osgdb.org/OSG/" TargetMode="External"/><Relationship Id="rId2" Type="http://schemas.openxmlformats.org/officeDocument/2006/relationships/hyperlink" Target="mailto:Kenneth.Reinfeld@bia.gov" TargetMode="External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6.xml"/><Relationship Id="rId2" Type="http://schemas.openxmlformats.org/officeDocument/2006/relationships/slideLayout" Target="../slideLayouts/slideLayout7.xml"/><Relationship Id="rId1" Type="http://schemas.openxmlformats.org/officeDocument/2006/relationships/themeOverride" Target="../theme/themeOverride1.xml"/><Relationship Id="rId4" Type="http://schemas.openxmlformats.org/officeDocument/2006/relationships/image" Target="../media/image1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hyperlink" Target="mailto:tribaljusticeseminar@law.ucdavis.edu" TargetMode="External"/><Relationship Id="rId2" Type="http://schemas.openxmlformats.org/officeDocument/2006/relationships/hyperlink" Target="https://ucdavislaw.zoom.us/meeting/register/tJArcuGurjwrGdUp2k_Dl4zaNcDCv_ZVxAOH" TargetMode="Externa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mailto:cjistribaloutreach@fbi.gov" TargetMode="External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s://www.bia.gov/as-ia/consultations-listening-sessions/schedule" TargetMode="External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s://www.bia.gov/consultation-listening-session/eligibility-criteria-construction-assessments-public-safety-and" TargetMode="External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23813"/>
            <a:ext cx="4191000" cy="969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099" name="Rectangle 3"/>
          <p:cNvSpPr>
            <a:spLocks noChangeArrowheads="1"/>
          </p:cNvSpPr>
          <p:nvPr/>
        </p:nvSpPr>
        <p:spPr bwMode="auto">
          <a:xfrm>
            <a:off x="152400" y="982663"/>
            <a:ext cx="8839200" cy="10779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b="1" dirty="0"/>
              <a:t>Office of Self Governance Update  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b="1" dirty="0"/>
              <a:t>February 18</a:t>
            </a:r>
            <a:r>
              <a:rPr lang="en-US" altLang="en-US" b="1"/>
              <a:t>, 2021</a:t>
            </a:r>
            <a:endParaRPr lang="en-US" altLang="en-US" b="1" dirty="0"/>
          </a:p>
        </p:txBody>
      </p:sp>
      <p:pic>
        <p:nvPicPr>
          <p:cNvPr id="4100" name="Picture 4" descr="https://services2.geolearning.com/courseware/show/14/14181/v1.zip/file/SCO_01_Self-Governance/media/building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876" t="3392" r="9744" b="4259"/>
          <a:stretch>
            <a:fillRect/>
          </a:stretch>
        </p:blipFill>
        <p:spPr bwMode="auto">
          <a:xfrm>
            <a:off x="977900" y="2146300"/>
            <a:ext cx="7137400" cy="4406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101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9D9D83D2-D83F-4D2C-B993-706C836F577A}" type="slidenum">
              <a:rPr lang="en-US" altLang="en-US" sz="1200" smtClean="0"/>
              <a:pPr>
                <a:spcBef>
                  <a:spcPct val="0"/>
                </a:spcBef>
                <a:buFontTx/>
                <a:buNone/>
              </a:pPr>
              <a:t>1</a:t>
            </a:fld>
            <a:endParaRPr lang="en-US" altLang="en-US" sz="120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457200" y="838200"/>
            <a:ext cx="8229600" cy="1143000"/>
          </a:xfrm>
        </p:spPr>
        <p:txBody>
          <a:bodyPr/>
          <a:lstStyle/>
          <a:p>
            <a:r>
              <a:rPr lang="en-US" altLang="en-US" b="1" dirty="0"/>
              <a:t>Personnel Changes</a:t>
            </a:r>
          </a:p>
        </p:txBody>
      </p:sp>
      <p:sp>
        <p:nvSpPr>
          <p:cNvPr id="8195" name="Content Placeholder 1"/>
          <p:cNvSpPr>
            <a:spLocks noGrp="1"/>
          </p:cNvSpPr>
          <p:nvPr>
            <p:ph idx="1"/>
          </p:nvPr>
        </p:nvSpPr>
        <p:spPr>
          <a:xfrm>
            <a:off x="457200" y="1889125"/>
            <a:ext cx="8229600" cy="5045075"/>
          </a:xfrm>
        </p:spPr>
        <p:txBody>
          <a:bodyPr/>
          <a:lstStyle/>
          <a:p>
            <a:r>
              <a:rPr lang="en-US" dirty="0"/>
              <a:t>Ann Marie Bledsoe Downes</a:t>
            </a:r>
          </a:p>
          <a:p>
            <a:pPr lvl="1"/>
            <a:r>
              <a:rPr lang="en-US" sz="2400" dirty="0"/>
              <a:t>Deputy Solicitor for Indian Affairs</a:t>
            </a:r>
            <a:endParaRPr lang="en-US" altLang="en-US" sz="2400" dirty="0"/>
          </a:p>
          <a:p>
            <a:pPr>
              <a:defRPr/>
            </a:pPr>
            <a:r>
              <a:rPr lang="en-US" altLang="en-US" dirty="0"/>
              <a:t>Darryl </a:t>
            </a:r>
            <a:r>
              <a:rPr lang="en-US" altLang="en-US" dirty="0" err="1"/>
              <a:t>LaCounte</a:t>
            </a:r>
            <a:r>
              <a:rPr lang="en-US" altLang="en-US" dirty="0"/>
              <a:t> </a:t>
            </a:r>
          </a:p>
          <a:p>
            <a:pPr lvl="1">
              <a:defRPr/>
            </a:pPr>
            <a:r>
              <a:rPr lang="en-US" altLang="en-US" sz="2400" dirty="0"/>
              <a:t>Exercising the Delegated Authority of Assistant Secretary – Indian Affairs </a:t>
            </a:r>
          </a:p>
          <a:p>
            <a:r>
              <a:rPr lang="en-US" altLang="en-US" sz="2800" dirty="0"/>
              <a:t>Johnna </a:t>
            </a:r>
            <a:r>
              <a:rPr lang="en-US" altLang="en-US" sz="2800" dirty="0" err="1"/>
              <a:t>Blackhair</a:t>
            </a:r>
            <a:r>
              <a:rPr lang="en-US" altLang="en-US" sz="2800" dirty="0"/>
              <a:t> </a:t>
            </a:r>
          </a:p>
          <a:p>
            <a:pPr lvl="1"/>
            <a:r>
              <a:rPr lang="en-US" altLang="en-US" sz="2400" dirty="0"/>
              <a:t>Exercising the Delegated Authority of BIA Director</a:t>
            </a:r>
          </a:p>
          <a:p>
            <a:r>
              <a:rPr lang="en-US" altLang="en-US" sz="2800" dirty="0"/>
              <a:t>Jim James has retired</a:t>
            </a:r>
          </a:p>
          <a:p>
            <a:pPr lvl="1"/>
            <a:r>
              <a:rPr lang="en-US" altLang="en-US" sz="2400" dirty="0"/>
              <a:t>Previously, the BIA Deputy Bureau Director Field Operations</a:t>
            </a:r>
          </a:p>
          <a:p>
            <a:endParaRPr lang="en-US" altLang="en-US" sz="2800" dirty="0"/>
          </a:p>
        </p:txBody>
      </p:sp>
      <p:sp>
        <p:nvSpPr>
          <p:cNvPr id="8196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A4EAB27F-C969-4DD6-8E85-BF392ED13DB7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2</a:t>
            </a:fld>
            <a:endParaRPr lang="en-US" altLang="en-US" sz="1200" dirty="0">
              <a:solidFill>
                <a:srgbClr val="898989"/>
              </a:solidFill>
            </a:endParaRPr>
          </a:p>
        </p:txBody>
      </p:sp>
      <p:pic>
        <p:nvPicPr>
          <p:cNvPr id="8197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457200" y="1133783"/>
            <a:ext cx="8229600" cy="1143000"/>
          </a:xfrm>
        </p:spPr>
        <p:txBody>
          <a:bodyPr/>
          <a:lstStyle/>
          <a:p>
            <a:r>
              <a:rPr lang="en-US" altLang="en-US" b="1" dirty="0"/>
              <a:t>Personnel Changes</a:t>
            </a:r>
          </a:p>
        </p:txBody>
      </p:sp>
      <p:sp>
        <p:nvSpPr>
          <p:cNvPr id="8195" name="Content Placeholder 1"/>
          <p:cNvSpPr>
            <a:spLocks noGrp="1"/>
          </p:cNvSpPr>
          <p:nvPr>
            <p:ph idx="1"/>
          </p:nvPr>
        </p:nvSpPr>
        <p:spPr>
          <a:xfrm>
            <a:off x="457200" y="2362200"/>
            <a:ext cx="8229600" cy="4359275"/>
          </a:xfrm>
        </p:spPr>
        <p:txBody>
          <a:bodyPr/>
          <a:lstStyle/>
          <a:p>
            <a:r>
              <a:rPr lang="en-US" altLang="en-US" sz="2800" dirty="0"/>
              <a:t>Charles “Charlie” Addington </a:t>
            </a:r>
          </a:p>
          <a:p>
            <a:pPr lvl="1"/>
            <a:r>
              <a:rPr lang="en-US" altLang="en-US" sz="2400" dirty="0"/>
              <a:t>Previously the OJS Deputy Bureau Director</a:t>
            </a:r>
          </a:p>
          <a:p>
            <a:pPr lvl="1"/>
            <a:r>
              <a:rPr lang="en-US" altLang="en-US" sz="2400" dirty="0"/>
              <a:t>Appointed to Senior Advisor for Law Enforcement, Security and School Safety effective January 17, 2021</a:t>
            </a:r>
          </a:p>
          <a:p>
            <a:r>
              <a:rPr lang="en-US" altLang="en-US" sz="2800" dirty="0"/>
              <a:t>Jason O’Neal </a:t>
            </a:r>
          </a:p>
          <a:p>
            <a:pPr lvl="1"/>
            <a:r>
              <a:rPr lang="en-US" altLang="en-US" sz="2400" dirty="0"/>
              <a:t>Previously the OJS Assistant Deputy Bureau Director</a:t>
            </a:r>
          </a:p>
          <a:p>
            <a:pPr lvl="1"/>
            <a:r>
              <a:rPr lang="en-US" altLang="en-US" sz="2400" dirty="0"/>
              <a:t>New OJS Deputy Bureau Director</a:t>
            </a:r>
            <a:endParaRPr lang="en-US" dirty="0"/>
          </a:p>
        </p:txBody>
      </p:sp>
      <p:sp>
        <p:nvSpPr>
          <p:cNvPr id="8196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A4EAB27F-C969-4DD6-8E85-BF392ED13DB7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3</a:t>
            </a:fld>
            <a:endParaRPr lang="en-US" altLang="en-US" sz="1200" dirty="0">
              <a:solidFill>
                <a:srgbClr val="898989"/>
              </a:solidFill>
            </a:endParaRPr>
          </a:p>
        </p:txBody>
      </p:sp>
      <p:pic>
        <p:nvPicPr>
          <p:cNvPr id="8197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51067709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94050" y="1066800"/>
            <a:ext cx="2362200" cy="762000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  <a:effectLst>
            <a:glow rad="228600">
              <a:schemeClr val="accent5">
                <a:satMod val="175000"/>
                <a:alpha val="40000"/>
              </a:schemeClr>
            </a:glo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dirty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Director</a:t>
            </a:r>
          </a:p>
          <a:p>
            <a:pPr algn="ctr" eaLnBrk="1" hangingPunct="1">
              <a:defRPr/>
            </a:pPr>
            <a:r>
              <a:rPr lang="en-US" dirty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Sharee Freeman</a:t>
            </a:r>
          </a:p>
        </p:txBody>
      </p:sp>
      <p:sp>
        <p:nvSpPr>
          <p:cNvPr id="6" name="Rectangle 5"/>
          <p:cNvSpPr/>
          <p:nvPr/>
        </p:nvSpPr>
        <p:spPr>
          <a:xfrm>
            <a:off x="6013450" y="1814513"/>
            <a:ext cx="2362200" cy="762000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Administrative Specialist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Emma Phillips</a:t>
            </a:r>
          </a:p>
        </p:txBody>
      </p:sp>
      <p:sp>
        <p:nvSpPr>
          <p:cNvPr id="8" name="Rectangle 7"/>
          <p:cNvSpPr/>
          <p:nvPr/>
        </p:nvSpPr>
        <p:spPr>
          <a:xfrm>
            <a:off x="3251200" y="3049588"/>
            <a:ext cx="2228850" cy="668337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Senior Policy Analyst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Ken Reinfeld</a:t>
            </a:r>
          </a:p>
        </p:txBody>
      </p:sp>
      <p:sp>
        <p:nvSpPr>
          <p:cNvPr id="10" name="Rectangle 9"/>
          <p:cNvSpPr/>
          <p:nvPr/>
        </p:nvSpPr>
        <p:spPr>
          <a:xfrm>
            <a:off x="908050" y="3886200"/>
            <a:ext cx="1981200" cy="566738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Financial Specialist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Celeste Engles</a:t>
            </a:r>
          </a:p>
        </p:txBody>
      </p:sp>
      <p:sp>
        <p:nvSpPr>
          <p:cNvPr id="11" name="Rectangle 10"/>
          <p:cNvSpPr/>
          <p:nvPr/>
        </p:nvSpPr>
        <p:spPr>
          <a:xfrm>
            <a:off x="911225" y="4648200"/>
            <a:ext cx="1981200" cy="60007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Financial Specialist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Lance Fisher</a:t>
            </a:r>
          </a:p>
        </p:txBody>
      </p:sp>
      <p:sp>
        <p:nvSpPr>
          <p:cNvPr id="12" name="Rectangle 11"/>
          <p:cNvSpPr/>
          <p:nvPr/>
        </p:nvSpPr>
        <p:spPr>
          <a:xfrm>
            <a:off x="6546850" y="3938588"/>
            <a:ext cx="2209800" cy="566737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Compact Negotiator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Gordon Smith</a:t>
            </a:r>
          </a:p>
        </p:txBody>
      </p:sp>
      <p:sp>
        <p:nvSpPr>
          <p:cNvPr id="13" name="Rectangle 12"/>
          <p:cNvSpPr/>
          <p:nvPr/>
        </p:nvSpPr>
        <p:spPr>
          <a:xfrm>
            <a:off x="6542088" y="4724400"/>
            <a:ext cx="2209800" cy="60007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Compact Negotiator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rgbClr val="FF0000"/>
                </a:solidFill>
                <a:cs typeface="Arial" pitchFamily="34" charset="0"/>
              </a:rPr>
              <a:t>(Vacant)</a:t>
            </a:r>
          </a:p>
        </p:txBody>
      </p:sp>
      <p:sp>
        <p:nvSpPr>
          <p:cNvPr id="14" name="Rectangle 13"/>
          <p:cNvSpPr/>
          <p:nvPr/>
        </p:nvSpPr>
        <p:spPr>
          <a:xfrm>
            <a:off x="6546850" y="5502275"/>
            <a:ext cx="2209800" cy="60007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Financial Specialist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Douglas Dan</a:t>
            </a:r>
          </a:p>
        </p:txBody>
      </p:sp>
      <p:cxnSp>
        <p:nvCxnSpPr>
          <p:cNvPr id="16" name="Elbow Connector 15"/>
          <p:cNvCxnSpPr/>
          <p:nvPr/>
        </p:nvCxnSpPr>
        <p:spPr>
          <a:xfrm rot="10800000">
            <a:off x="6248400" y="3657600"/>
            <a:ext cx="304800" cy="563563"/>
          </a:xfrm>
          <a:prstGeom prst="bentConnector2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Elbow Connector 18"/>
          <p:cNvCxnSpPr/>
          <p:nvPr/>
        </p:nvCxnSpPr>
        <p:spPr>
          <a:xfrm rot="10800000">
            <a:off x="6248400" y="3795713"/>
            <a:ext cx="304800" cy="1228725"/>
          </a:xfrm>
          <a:prstGeom prst="bentConnector2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Elbow Connector 21"/>
          <p:cNvCxnSpPr>
            <a:stCxn id="14" idx="1"/>
          </p:cNvCxnSpPr>
          <p:nvPr/>
        </p:nvCxnSpPr>
        <p:spPr>
          <a:xfrm rot="10800000">
            <a:off x="6242050" y="3505200"/>
            <a:ext cx="304800" cy="2297113"/>
          </a:xfrm>
          <a:prstGeom prst="bentConnector2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Elbow Connector 29"/>
          <p:cNvCxnSpPr/>
          <p:nvPr/>
        </p:nvCxnSpPr>
        <p:spPr>
          <a:xfrm rot="16200000" flipH="1">
            <a:off x="3768725" y="2435225"/>
            <a:ext cx="1212850" cy="0"/>
          </a:xfrm>
          <a:prstGeom prst="bentConnector3">
            <a:avLst>
              <a:gd name="adj1" fmla="val 50000"/>
            </a:avLst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6" name="Rectangle 25"/>
          <p:cNvSpPr/>
          <p:nvPr/>
        </p:nvSpPr>
        <p:spPr>
          <a:xfrm>
            <a:off x="908050" y="1828800"/>
            <a:ext cx="1981200" cy="762000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Program Analyst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Vickie Hanvey</a:t>
            </a:r>
          </a:p>
        </p:txBody>
      </p:sp>
      <p:sp>
        <p:nvSpPr>
          <p:cNvPr id="29" name="Rectangle 28"/>
          <p:cNvSpPr/>
          <p:nvPr/>
        </p:nvSpPr>
        <p:spPr>
          <a:xfrm>
            <a:off x="3810000" y="5502275"/>
            <a:ext cx="2163763" cy="59372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Financial Specialist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Miles Reader</a:t>
            </a:r>
          </a:p>
        </p:txBody>
      </p:sp>
      <p:sp>
        <p:nvSpPr>
          <p:cNvPr id="32" name="Rectangle 31"/>
          <p:cNvSpPr/>
          <p:nvPr/>
        </p:nvSpPr>
        <p:spPr>
          <a:xfrm>
            <a:off x="928688" y="5410200"/>
            <a:ext cx="1960562" cy="60007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Financial Specialist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rgbClr val="FF0000"/>
                </a:solidFill>
                <a:cs typeface="Arial" pitchFamily="34" charset="0"/>
              </a:rPr>
              <a:t>(Vacant)</a:t>
            </a:r>
          </a:p>
        </p:txBody>
      </p:sp>
      <p:sp>
        <p:nvSpPr>
          <p:cNvPr id="9" name="Rectangle 8"/>
          <p:cNvSpPr/>
          <p:nvPr/>
        </p:nvSpPr>
        <p:spPr>
          <a:xfrm>
            <a:off x="6013450" y="3049588"/>
            <a:ext cx="2362200" cy="668337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NW Field Office Manager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Matt Kallappa</a:t>
            </a:r>
          </a:p>
        </p:txBody>
      </p:sp>
      <p:sp>
        <p:nvSpPr>
          <p:cNvPr id="7" name="Rectangle 6"/>
          <p:cNvSpPr/>
          <p:nvPr/>
        </p:nvSpPr>
        <p:spPr>
          <a:xfrm>
            <a:off x="925513" y="3049588"/>
            <a:ext cx="1974850" cy="668337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Financial Manager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Rufina Villicana</a:t>
            </a:r>
            <a:endParaRPr lang="en-US" sz="1400" dirty="0">
              <a:solidFill>
                <a:schemeClr val="tx1"/>
              </a:solidFill>
              <a:cs typeface="Arial" pitchFamily="34" charset="0"/>
            </a:endParaRPr>
          </a:p>
        </p:txBody>
      </p:sp>
      <p:sp>
        <p:nvSpPr>
          <p:cNvPr id="9237" name="TextBox 36"/>
          <p:cNvSpPr txBox="1">
            <a:spLocks noChangeArrowheads="1"/>
          </p:cNvSpPr>
          <p:nvPr/>
        </p:nvSpPr>
        <p:spPr bwMode="auto">
          <a:xfrm>
            <a:off x="225425" y="228600"/>
            <a:ext cx="8299450" cy="646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/>
              <a:t>Office of Self Governance</a:t>
            </a:r>
          </a:p>
        </p:txBody>
      </p:sp>
      <p:sp>
        <p:nvSpPr>
          <p:cNvPr id="31" name="Rectangle 30"/>
          <p:cNvSpPr/>
          <p:nvPr/>
        </p:nvSpPr>
        <p:spPr>
          <a:xfrm>
            <a:off x="3810000" y="4724400"/>
            <a:ext cx="2165350" cy="60007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Program Assistant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Maureen Marcellay</a:t>
            </a:r>
          </a:p>
        </p:txBody>
      </p:sp>
      <p:cxnSp>
        <p:nvCxnSpPr>
          <p:cNvPr id="49" name="Straight Connector 48"/>
          <p:cNvCxnSpPr/>
          <p:nvPr/>
        </p:nvCxnSpPr>
        <p:spPr>
          <a:xfrm>
            <a:off x="5973763" y="5024438"/>
            <a:ext cx="2667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" name="Elbow Connector 2"/>
          <p:cNvCxnSpPr>
            <a:stCxn id="0" idx="2"/>
            <a:endCxn id="7" idx="1"/>
          </p:cNvCxnSpPr>
          <p:nvPr/>
        </p:nvCxnSpPr>
        <p:spPr>
          <a:xfrm rot="5400000">
            <a:off x="1872457" y="881856"/>
            <a:ext cx="1555750" cy="3449637"/>
          </a:xfrm>
          <a:prstGeom prst="bentConnector4">
            <a:avLst>
              <a:gd name="adj1" fmla="val 57223"/>
              <a:gd name="adj2" fmla="val 106627"/>
            </a:avLst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Elbow Connector 19"/>
          <p:cNvCxnSpPr>
            <a:stCxn id="10" idx="1"/>
            <a:endCxn id="7" idx="1"/>
          </p:cNvCxnSpPr>
          <p:nvPr/>
        </p:nvCxnSpPr>
        <p:spPr>
          <a:xfrm rot="10800000" flipH="1">
            <a:off x="908050" y="3384550"/>
            <a:ext cx="17463" cy="785813"/>
          </a:xfrm>
          <a:prstGeom prst="bentConnector3">
            <a:avLst>
              <a:gd name="adj1" fmla="val -1309053"/>
            </a:avLst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3" name="Elbow Connector 32"/>
          <p:cNvCxnSpPr>
            <a:stCxn id="11" idx="1"/>
            <a:endCxn id="10" idx="1"/>
          </p:cNvCxnSpPr>
          <p:nvPr/>
        </p:nvCxnSpPr>
        <p:spPr>
          <a:xfrm rot="10800000">
            <a:off x="908050" y="4170363"/>
            <a:ext cx="3175" cy="777875"/>
          </a:xfrm>
          <a:prstGeom prst="bentConnector3">
            <a:avLst>
              <a:gd name="adj1" fmla="val 7300000"/>
            </a:avLst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1" name="Elbow Connector 40"/>
          <p:cNvCxnSpPr>
            <a:stCxn id="32" idx="1"/>
            <a:endCxn id="11" idx="1"/>
          </p:cNvCxnSpPr>
          <p:nvPr/>
        </p:nvCxnSpPr>
        <p:spPr>
          <a:xfrm rot="10800000">
            <a:off x="911225" y="4948238"/>
            <a:ext cx="17463" cy="762000"/>
          </a:xfrm>
          <a:prstGeom prst="bentConnector3">
            <a:avLst>
              <a:gd name="adj1" fmla="val 1409053"/>
            </a:avLst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3" name="Elbow Connector 52"/>
          <p:cNvCxnSpPr>
            <a:stCxn id="29" idx="3"/>
            <a:endCxn id="14" idx="1"/>
          </p:cNvCxnSpPr>
          <p:nvPr/>
        </p:nvCxnSpPr>
        <p:spPr>
          <a:xfrm>
            <a:off x="5973763" y="5799138"/>
            <a:ext cx="573087" cy="3175"/>
          </a:xfrm>
          <a:prstGeom prst="bentConnector3">
            <a:avLst/>
          </a:prstGeom>
          <a:ln w="28575"/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56" name="Elbow Connector 55"/>
          <p:cNvCxnSpPr>
            <a:stCxn id="26" idx="3"/>
            <a:endCxn id="0" idx="2"/>
          </p:cNvCxnSpPr>
          <p:nvPr/>
        </p:nvCxnSpPr>
        <p:spPr>
          <a:xfrm flipV="1">
            <a:off x="2889250" y="1828800"/>
            <a:ext cx="1485900" cy="381000"/>
          </a:xfrm>
          <a:prstGeom prst="bentConnector2">
            <a:avLst/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0" name="Elbow Connector 59"/>
          <p:cNvCxnSpPr>
            <a:stCxn id="6" idx="1"/>
            <a:endCxn id="0" idx="2"/>
          </p:cNvCxnSpPr>
          <p:nvPr/>
        </p:nvCxnSpPr>
        <p:spPr>
          <a:xfrm rot="10800000">
            <a:off x="4375150" y="1828800"/>
            <a:ext cx="1638300" cy="366713"/>
          </a:xfrm>
          <a:prstGeom prst="bentConnector2">
            <a:avLst/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20" name="Elbow Connector 5119"/>
          <p:cNvCxnSpPr>
            <a:stCxn id="9" idx="0"/>
            <a:endCxn id="0" idx="2"/>
          </p:cNvCxnSpPr>
          <p:nvPr/>
        </p:nvCxnSpPr>
        <p:spPr>
          <a:xfrm rot="16200000" flipV="1">
            <a:off x="5174456" y="1029494"/>
            <a:ext cx="1220788" cy="2819400"/>
          </a:xfrm>
          <a:prstGeom prst="bentConnector3">
            <a:avLst>
              <a:gd name="adj1" fmla="val 27112"/>
            </a:avLst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4" name="Rectangle 33"/>
          <p:cNvSpPr/>
          <p:nvPr/>
        </p:nvSpPr>
        <p:spPr>
          <a:xfrm>
            <a:off x="5278438" y="6184239"/>
            <a:ext cx="1960562" cy="61502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Financial Specialist/Audits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rgbClr val="FF0000"/>
                </a:solidFill>
                <a:cs typeface="Arial" pitchFamily="34" charset="0"/>
              </a:rPr>
              <a:t>(Vacant)</a:t>
            </a:r>
          </a:p>
        </p:txBody>
      </p:sp>
      <p:cxnSp>
        <p:nvCxnSpPr>
          <p:cNvPr id="37" name="Straight Connector 36"/>
          <p:cNvCxnSpPr/>
          <p:nvPr/>
        </p:nvCxnSpPr>
        <p:spPr>
          <a:xfrm>
            <a:off x="6248400" y="5761062"/>
            <a:ext cx="0" cy="423177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ransition/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1066800"/>
            <a:ext cx="8305800" cy="1143000"/>
          </a:xfrm>
        </p:spPr>
        <p:txBody>
          <a:bodyPr>
            <a:normAutofit fontScale="90000"/>
          </a:bodyPr>
          <a:lstStyle/>
          <a:p>
            <a:pPr>
              <a:defRPr/>
            </a:pPr>
            <a:r>
              <a:rPr lang="en-US" sz="3600" b="1" dirty="0">
                <a:ea typeface="+mn-ea"/>
                <a:cs typeface="Arial" charset="0"/>
              </a:rPr>
              <a:t>Number of SG Tribes </a:t>
            </a:r>
            <a:r>
              <a:rPr lang="en-US" sz="3600" b="1">
                <a:ea typeface="+mn-ea"/>
                <a:cs typeface="Arial" charset="0"/>
              </a:rPr>
              <a:t>(284)* </a:t>
            </a:r>
            <a:r>
              <a:rPr lang="en-US" sz="3600" b="1" dirty="0">
                <a:ea typeface="+mn-ea"/>
                <a:cs typeface="Arial" charset="0"/>
              </a:rPr>
              <a:t>by Region </a:t>
            </a:r>
            <a:r>
              <a:rPr lang="en-US" sz="3600" b="1">
                <a:ea typeface="+mn-ea"/>
                <a:cs typeface="Arial" charset="0"/>
              </a:rPr>
              <a:t>FY 2021</a:t>
            </a:r>
            <a:endParaRPr lang="en-US" sz="3600" b="1" dirty="0">
              <a:ea typeface="+mn-ea"/>
              <a:cs typeface="Arial" charset="0"/>
            </a:endParaRPr>
          </a:p>
        </p:txBody>
      </p:sp>
      <p:sp>
        <p:nvSpPr>
          <p:cNvPr id="11267" name="Content Placeholder 2"/>
          <p:cNvSpPr>
            <a:spLocks noGrp="1"/>
          </p:cNvSpPr>
          <p:nvPr>
            <p:ph sz="quarter" idx="1"/>
          </p:nvPr>
        </p:nvSpPr>
        <p:spPr>
          <a:xfrm>
            <a:off x="533400" y="2362200"/>
            <a:ext cx="4130675" cy="4572000"/>
          </a:xfrm>
        </p:spPr>
        <p:txBody>
          <a:bodyPr/>
          <a:lstStyle/>
          <a:p>
            <a:r>
              <a:rPr lang="en-US" altLang="en-US" dirty="0"/>
              <a:t>Alaska – 186 Tribes </a:t>
            </a:r>
          </a:p>
          <a:p>
            <a:pPr lvl="1"/>
            <a:r>
              <a:rPr lang="en-US" altLang="en-US" sz="2200" dirty="0"/>
              <a:t>35 Funding Agreements</a:t>
            </a:r>
          </a:p>
          <a:p>
            <a:pPr lvl="1"/>
            <a:r>
              <a:rPr lang="en-US" altLang="en-US" sz="2200" dirty="0"/>
              <a:t>11 Consortium Funding Agreements</a:t>
            </a:r>
          </a:p>
          <a:p>
            <a:r>
              <a:rPr lang="en-US" altLang="en-US" dirty="0"/>
              <a:t>Northwest – 26 Tribes</a:t>
            </a:r>
          </a:p>
          <a:p>
            <a:r>
              <a:rPr lang="en-US" altLang="en-US" dirty="0"/>
              <a:t>Pacific – 23 Tribes</a:t>
            </a:r>
          </a:p>
          <a:p>
            <a:r>
              <a:rPr lang="en-US" altLang="en-US" dirty="0"/>
              <a:t>Rocky Mountain – 1 Tribe</a:t>
            </a:r>
          </a:p>
          <a:p>
            <a:r>
              <a:rPr lang="en-US" altLang="en-US" dirty="0"/>
              <a:t>Western – 7 Tribes</a:t>
            </a:r>
          </a:p>
          <a:p>
            <a:endParaRPr lang="en-US" altLang="en-US" dirty="0"/>
          </a:p>
        </p:txBody>
      </p:sp>
      <p:sp>
        <p:nvSpPr>
          <p:cNvPr id="11268" name="Content Placeholder 3"/>
          <p:cNvSpPr>
            <a:spLocks noGrp="1"/>
          </p:cNvSpPr>
          <p:nvPr>
            <p:ph sz="quarter" idx="2"/>
          </p:nvPr>
        </p:nvSpPr>
        <p:spPr>
          <a:xfrm>
            <a:off x="4572000" y="2362200"/>
            <a:ext cx="4267200" cy="4572000"/>
          </a:xfrm>
        </p:spPr>
        <p:txBody>
          <a:bodyPr/>
          <a:lstStyle/>
          <a:p>
            <a:r>
              <a:rPr lang="en-US" altLang="en-US" dirty="0"/>
              <a:t>Eastern – 2 Tribes</a:t>
            </a:r>
          </a:p>
          <a:p>
            <a:r>
              <a:rPr lang="en-US" altLang="en-US" dirty="0"/>
              <a:t>Eastern Oklahoma – 12 Tribes</a:t>
            </a:r>
          </a:p>
          <a:p>
            <a:r>
              <a:rPr lang="en-US" altLang="en-US" dirty="0"/>
              <a:t>Midwest – 13 Tribes</a:t>
            </a:r>
          </a:p>
          <a:p>
            <a:r>
              <a:rPr lang="en-US" altLang="en-US" dirty="0"/>
              <a:t>Southern Plains – 8 Tribes</a:t>
            </a:r>
          </a:p>
          <a:p>
            <a:r>
              <a:rPr lang="en-US" altLang="en-US" dirty="0"/>
              <a:t>Southwest – 6 Tribes</a:t>
            </a:r>
          </a:p>
          <a:p>
            <a:endParaRPr lang="en-US" altLang="en-US" dirty="0"/>
          </a:p>
          <a:p>
            <a:endParaRPr lang="en-US" altLang="en-US" dirty="0"/>
          </a:p>
          <a:p>
            <a:r>
              <a:rPr lang="en-US" altLang="en-US" sz="2000" dirty="0"/>
              <a:t>*Divorce adjustments</a:t>
            </a:r>
          </a:p>
        </p:txBody>
      </p:sp>
      <p:pic>
        <p:nvPicPr>
          <p:cNvPr id="11269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9" name="Content Placeholder 10"/>
          <p:cNvSpPr>
            <a:spLocks noGrp="1"/>
          </p:cNvSpPr>
          <p:nvPr>
            <p:ph idx="1"/>
          </p:nvPr>
        </p:nvSpPr>
        <p:spPr>
          <a:xfrm>
            <a:off x="457200" y="685801"/>
            <a:ext cx="8229600" cy="6007242"/>
          </a:xfrm>
        </p:spPr>
        <p:txBody>
          <a:bodyPr/>
          <a:lstStyle/>
          <a:p>
            <a:pPr marL="0" indent="0" algn="ctr">
              <a:lnSpc>
                <a:spcPct val="150000"/>
              </a:lnSpc>
              <a:buFont typeface="Arial" panose="020B0604020202020204" pitchFamily="34" charset="0"/>
              <a:buNone/>
              <a:defRPr/>
            </a:pPr>
            <a:r>
              <a:rPr lang="en-US" altLang="en-US" sz="3600" b="1" dirty="0"/>
              <a:t>Fiscal Year 2021 OSG has:</a:t>
            </a:r>
          </a:p>
          <a:p>
            <a:pPr>
              <a:defRPr/>
            </a:pPr>
            <a:r>
              <a:rPr lang="en-US" altLang="en-US" dirty="0"/>
              <a:t>133 Funding Agreements </a:t>
            </a:r>
          </a:p>
          <a:p>
            <a:pPr>
              <a:defRPr/>
            </a:pPr>
            <a:r>
              <a:rPr lang="en-US" altLang="en-US" dirty="0"/>
              <a:t>11 Consortia</a:t>
            </a:r>
          </a:p>
          <a:p>
            <a:pPr lvl="1">
              <a:defRPr/>
            </a:pPr>
            <a:r>
              <a:rPr lang="en-US" altLang="en-US" dirty="0"/>
              <a:t>162 Tribes in Consortia </a:t>
            </a:r>
          </a:p>
          <a:p>
            <a:pPr>
              <a:defRPr/>
            </a:pPr>
            <a:r>
              <a:rPr lang="en-US" altLang="en-US" dirty="0"/>
              <a:t>New Tribes for Fiscal Year 2021: </a:t>
            </a:r>
          </a:p>
          <a:p>
            <a:pPr lvl="1">
              <a:defRPr/>
            </a:pPr>
            <a:r>
              <a:rPr lang="en-US" altLang="en-US" dirty="0"/>
              <a:t>Nottawaseppi Huron Band of the Potawatomi (Midwest) </a:t>
            </a:r>
          </a:p>
          <a:p>
            <a:pPr lvl="1">
              <a:defRPr/>
            </a:pPr>
            <a:r>
              <a:rPr lang="en-US" altLang="en-US" dirty="0"/>
              <a:t>Previously in </a:t>
            </a:r>
            <a:r>
              <a:rPr lang="en-US" altLang="en-US" dirty="0" err="1"/>
              <a:t>Kawerak</a:t>
            </a:r>
            <a:r>
              <a:rPr lang="en-US" altLang="en-US" dirty="0"/>
              <a:t>, Inc.:</a:t>
            </a:r>
          </a:p>
          <a:p>
            <a:pPr lvl="2">
              <a:defRPr/>
            </a:pPr>
            <a:r>
              <a:rPr lang="en-US" altLang="en-US" dirty="0"/>
              <a:t>Native Village of Unalakleet (Alaska) </a:t>
            </a:r>
          </a:p>
          <a:p>
            <a:pPr lvl="1">
              <a:defRPr/>
            </a:pPr>
            <a:r>
              <a:rPr lang="en-US" altLang="en-US" dirty="0"/>
              <a:t>Previously in Copper River Native Association: </a:t>
            </a:r>
          </a:p>
          <a:p>
            <a:pPr lvl="2">
              <a:defRPr/>
            </a:pPr>
            <a:r>
              <a:rPr lang="en-US" altLang="en-US" dirty="0" err="1"/>
              <a:t>Gulkana</a:t>
            </a:r>
            <a:r>
              <a:rPr lang="en-US" altLang="en-US" dirty="0"/>
              <a:t> Village Council (Alaska)</a:t>
            </a:r>
          </a:p>
          <a:p>
            <a:pPr marL="457200" lvl="1" indent="0">
              <a:buNone/>
              <a:defRPr/>
            </a:pPr>
            <a:endParaRPr lang="en-US" altLang="en-US" dirty="0"/>
          </a:p>
          <a:p>
            <a:pPr algn="ctr">
              <a:lnSpc>
                <a:spcPct val="150000"/>
              </a:lnSpc>
              <a:defRPr/>
            </a:pPr>
            <a:endParaRPr lang="en-US" altLang="en-US" dirty="0"/>
          </a:p>
        </p:txBody>
      </p:sp>
      <p:sp>
        <p:nvSpPr>
          <p:cNvPr id="13315" name="Slide Number Placeholder 4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451A39F1-FA9A-4F38-9AEE-966B4201AFAE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6</a:t>
            </a:fld>
            <a:endParaRPr lang="en-US" altLang="en-US" sz="1200">
              <a:solidFill>
                <a:srgbClr val="898989"/>
              </a:solidFill>
            </a:endParaRPr>
          </a:p>
        </p:txBody>
      </p:sp>
      <p:pic>
        <p:nvPicPr>
          <p:cNvPr id="4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458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-7035"/>
            <a:ext cx="4114801" cy="95232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9459" name="Rectangle 2"/>
          <p:cNvSpPr>
            <a:spLocks noChangeArrowheads="1"/>
          </p:cNvSpPr>
          <p:nvPr/>
        </p:nvSpPr>
        <p:spPr bwMode="auto">
          <a:xfrm>
            <a:off x="609600" y="1689655"/>
            <a:ext cx="7772400" cy="12003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Office of Self Governance – Finance 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FY 2020</a:t>
            </a:r>
          </a:p>
        </p:txBody>
      </p:sp>
      <p:sp>
        <p:nvSpPr>
          <p:cNvPr id="19460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910" indent="-160735">
              <a:spcBef>
                <a:spcPct val="20000"/>
              </a:spcBef>
              <a:buFont typeface="Arial" panose="020B0604020202020204" pitchFamily="34" charset="0"/>
              <a:buChar char="–"/>
              <a:defRPr sz="1575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414463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67163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928813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1859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BDC3FCA5-D5F1-4446-9400-1E0B0B85D580}" type="slidenum">
              <a:rPr lang="en-US" altLang="en-US" sz="675"/>
              <a:pPr>
                <a:spcBef>
                  <a:spcPct val="0"/>
                </a:spcBef>
                <a:buFontTx/>
                <a:buNone/>
              </a:pPr>
              <a:t>7</a:t>
            </a:fld>
            <a:endParaRPr lang="en-US" altLang="en-US" sz="675"/>
          </a:p>
        </p:txBody>
      </p:sp>
      <p:sp>
        <p:nvSpPr>
          <p:cNvPr id="6" name="Rectangle 7"/>
          <p:cNvSpPr>
            <a:spLocks noChangeArrowheads="1"/>
          </p:cNvSpPr>
          <p:nvPr/>
        </p:nvSpPr>
        <p:spPr bwMode="auto">
          <a:xfrm>
            <a:off x="990600" y="2819400"/>
            <a:ext cx="6858000" cy="258532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 anchor="ctr">
            <a:spAutoFit/>
          </a:bodyPr>
          <a:lstStyle/>
          <a:p>
            <a:pPr marL="192881" indent="-192881" algn="ctr">
              <a:lnSpc>
                <a:spcPct val="150000"/>
              </a:lnSpc>
              <a:buFont typeface="Arial" panose="020B0604020202020204" pitchFamily="34" charset="0"/>
              <a:buChar char="•"/>
              <a:defRPr/>
            </a:pPr>
            <a:r>
              <a:rPr lang="en-US" altLang="en-US" sz="2800" dirty="0">
                <a:ea typeface="Calibri" pitchFamily="34" charset="0"/>
              </a:rPr>
              <a:t>To date, OSG has received and obligated approximately $</a:t>
            </a:r>
            <a:r>
              <a:rPr lang="en-US" sz="2800" dirty="0">
                <a:ea typeface="Calibri" pitchFamily="34" charset="0"/>
              </a:rPr>
              <a:t>797,167,607</a:t>
            </a:r>
            <a:r>
              <a:rPr lang="en-US" sz="2800" dirty="0"/>
              <a:t> </a:t>
            </a:r>
            <a:r>
              <a:rPr lang="en-US" altLang="en-US" sz="2800" dirty="0">
                <a:ea typeface="Calibri" pitchFamily="34" charset="0"/>
              </a:rPr>
              <a:t>in </a:t>
            </a:r>
            <a:r>
              <a:rPr lang="en-US" altLang="en-US" sz="2800" b="1" dirty="0">
                <a:ea typeface="Calibri" pitchFamily="34" charset="0"/>
              </a:rPr>
              <a:t>FY 2020 </a:t>
            </a:r>
            <a:r>
              <a:rPr lang="en-US" altLang="en-US" sz="2800" dirty="0">
                <a:ea typeface="Calibri" pitchFamily="34" charset="0"/>
              </a:rPr>
              <a:t>funding to Self Governance Tribes</a:t>
            </a:r>
          </a:p>
          <a:p>
            <a:pPr marL="192881" indent="-192881">
              <a:buFont typeface="Arial" panose="020B0604020202020204" pitchFamily="34" charset="0"/>
              <a:buChar char="•"/>
              <a:defRPr/>
            </a:pPr>
            <a:endParaRPr lang="en-US" altLang="en-US" b="1" dirty="0">
              <a:ea typeface="Calibri" pitchFamily="34" charset="0"/>
            </a:endParaRPr>
          </a:p>
          <a:p>
            <a:pPr>
              <a:defRPr/>
            </a:pPr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401142216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458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2346" y="-2"/>
            <a:ext cx="4280174" cy="9906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9459" name="Rectangle 2"/>
          <p:cNvSpPr>
            <a:spLocks noChangeArrowheads="1"/>
          </p:cNvSpPr>
          <p:nvPr/>
        </p:nvSpPr>
        <p:spPr bwMode="auto">
          <a:xfrm>
            <a:off x="838200" y="2105620"/>
            <a:ext cx="7467600" cy="12003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Office of Self Governance – Finance 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FY 2021</a:t>
            </a:r>
          </a:p>
        </p:txBody>
      </p:sp>
      <p:sp>
        <p:nvSpPr>
          <p:cNvPr id="19460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910" indent="-160735">
              <a:spcBef>
                <a:spcPct val="20000"/>
              </a:spcBef>
              <a:buFont typeface="Arial" panose="020B0604020202020204" pitchFamily="34" charset="0"/>
              <a:buChar char="–"/>
              <a:defRPr sz="1575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414463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67163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928813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1859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BDC3FCA5-D5F1-4446-9400-1E0B0B85D580}" type="slidenum">
              <a:rPr lang="en-US" altLang="en-US" sz="675"/>
              <a:pPr>
                <a:spcBef>
                  <a:spcPct val="0"/>
                </a:spcBef>
                <a:buFontTx/>
                <a:buNone/>
              </a:pPr>
              <a:t>8</a:t>
            </a:fld>
            <a:endParaRPr lang="en-US" altLang="en-US" sz="675"/>
          </a:p>
        </p:txBody>
      </p:sp>
      <p:sp>
        <p:nvSpPr>
          <p:cNvPr id="6" name="Rectangle 7"/>
          <p:cNvSpPr>
            <a:spLocks noChangeArrowheads="1"/>
          </p:cNvSpPr>
          <p:nvPr/>
        </p:nvSpPr>
        <p:spPr bwMode="auto">
          <a:xfrm>
            <a:off x="1219200" y="3088249"/>
            <a:ext cx="6781800" cy="258532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 anchor="ctr">
            <a:spAutoFit/>
          </a:bodyPr>
          <a:lstStyle/>
          <a:p>
            <a:pPr marL="192881" indent="-192881" algn="ctr">
              <a:lnSpc>
                <a:spcPct val="150000"/>
              </a:lnSpc>
              <a:buFont typeface="Arial" panose="020B0604020202020204" pitchFamily="34" charset="0"/>
              <a:buChar char="•"/>
              <a:defRPr/>
            </a:pPr>
            <a:r>
              <a:rPr lang="en-US" altLang="en-US" sz="2800" dirty="0">
                <a:ea typeface="Calibri" pitchFamily="34" charset="0"/>
              </a:rPr>
              <a:t>To date, OSG has received and obligated approximately $</a:t>
            </a:r>
            <a:r>
              <a:rPr lang="en-US" sz="2800" dirty="0">
                <a:ea typeface="Calibri" pitchFamily="34" charset="0"/>
              </a:rPr>
              <a:t>289,430,314</a:t>
            </a:r>
            <a:r>
              <a:rPr lang="en-US" sz="2800" dirty="0"/>
              <a:t> </a:t>
            </a:r>
            <a:r>
              <a:rPr lang="en-US" altLang="en-US" sz="2800" dirty="0">
                <a:ea typeface="Calibri" pitchFamily="34" charset="0"/>
              </a:rPr>
              <a:t>in </a:t>
            </a:r>
            <a:r>
              <a:rPr lang="en-US" altLang="en-US" sz="2800" b="1" dirty="0">
                <a:ea typeface="Calibri" pitchFamily="34" charset="0"/>
              </a:rPr>
              <a:t>FY 2021 </a:t>
            </a:r>
            <a:r>
              <a:rPr lang="en-US" altLang="en-US" sz="2800" dirty="0">
                <a:ea typeface="Calibri" pitchFamily="34" charset="0"/>
              </a:rPr>
              <a:t>funding to Self Governance Tribes</a:t>
            </a:r>
          </a:p>
          <a:p>
            <a:pPr marL="192881" indent="-192881">
              <a:buFont typeface="Arial" panose="020B0604020202020204" pitchFamily="34" charset="0"/>
              <a:buChar char="•"/>
              <a:defRPr/>
            </a:pPr>
            <a:endParaRPr lang="en-US" altLang="en-US" b="1" dirty="0">
              <a:ea typeface="Calibri" pitchFamily="34" charset="0"/>
            </a:endParaRPr>
          </a:p>
          <a:p>
            <a:pPr>
              <a:defRPr/>
            </a:pPr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272336456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506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4091584" cy="94604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1507" name="Rectangle 2"/>
          <p:cNvSpPr>
            <a:spLocks noChangeArrowheads="1"/>
          </p:cNvSpPr>
          <p:nvPr/>
        </p:nvSpPr>
        <p:spPr bwMode="auto">
          <a:xfrm>
            <a:off x="1752600" y="897827"/>
            <a:ext cx="5726906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buFont typeface="Arial" panose="020B0604020202020204" pitchFamily="34" charset="0"/>
              <a:buNone/>
            </a:pPr>
            <a:r>
              <a:rPr lang="en-US" altLang="en-US" sz="3600" b="1" dirty="0"/>
              <a:t>OSG Finance - FY 2021</a:t>
            </a:r>
          </a:p>
        </p:txBody>
      </p:sp>
      <p:sp>
        <p:nvSpPr>
          <p:cNvPr id="21508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313433" indent="-120551">
              <a:spcBef>
                <a:spcPct val="20000"/>
              </a:spcBef>
              <a:buFont typeface="Arial" panose="020B0604020202020204" pitchFamily="34" charset="0"/>
              <a:buChar char="–"/>
              <a:defRPr sz="1575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482204" indent="-96441"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675085" indent="-96441">
              <a:spcBef>
                <a:spcPct val="20000"/>
              </a:spcBef>
              <a:buFont typeface="Arial" panose="020B0604020202020204" pitchFamily="34" charset="0"/>
              <a:buChar char="–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867966" indent="-96441">
              <a:spcBef>
                <a:spcPct val="20000"/>
              </a:spcBef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125141" indent="-9644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382316" indent="-9644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639491" indent="-9644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1896666" indent="-9644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DF64415E-182A-4D34-A6D7-C5D6E8B83D13}" type="slidenum">
              <a:rPr lang="en-US" altLang="en-US" sz="675"/>
              <a:pPr>
                <a:spcBef>
                  <a:spcPct val="0"/>
                </a:spcBef>
                <a:buFontTx/>
                <a:buNone/>
              </a:pPr>
              <a:t>9</a:t>
            </a:fld>
            <a:endParaRPr lang="en-US" altLang="en-US" sz="675"/>
          </a:p>
        </p:txBody>
      </p:sp>
      <p:sp>
        <p:nvSpPr>
          <p:cNvPr id="9221" name="Rectangle 91"/>
          <p:cNvSpPr>
            <a:spLocks noChangeArrowheads="1"/>
          </p:cNvSpPr>
          <p:nvPr/>
        </p:nvSpPr>
        <p:spPr bwMode="auto">
          <a:xfrm>
            <a:off x="4091584" y="2582072"/>
            <a:ext cx="184731" cy="150811"/>
          </a:xfrm>
          <a:prstGeom prst="rect">
            <a:avLst/>
          </a:prstGeom>
          <a:solidFill>
            <a:srgbClr val="FFFFFF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 eaLnBrk="0" hangingPunct="0"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 eaLnBrk="0" hangingPunct="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 eaLnBrk="0" hangingPunct="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 eaLnBrk="0" hangingPunct="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 eaLnBrk="0" hangingPunct="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  <a:defRPr/>
            </a:pPr>
            <a:r>
              <a:rPr lang="en-US" altLang="en-US" sz="380" dirty="0">
                <a:solidFill>
                  <a:srgbClr val="222222"/>
                </a:solidFill>
                <a:latin typeface="Verdana" panose="020B0604030504040204" pitchFamily="34" charset="0"/>
              </a:rPr>
              <a:t>​</a:t>
            </a:r>
            <a:endParaRPr lang="en-US" altLang="en-US" sz="760" dirty="0"/>
          </a:p>
        </p:txBody>
      </p:sp>
      <p:graphicFrame>
        <p:nvGraphicFramePr>
          <p:cNvPr id="8" name="Table 7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604405012"/>
              </p:ext>
            </p:extLst>
          </p:nvPr>
        </p:nvGraphicFramePr>
        <p:xfrm>
          <a:off x="533400" y="1605568"/>
          <a:ext cx="8001002" cy="466393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72899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636005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636005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575615">
                <a:tc>
                  <a:txBody>
                    <a:bodyPr/>
                    <a:lstStyle/>
                    <a:p>
                      <a:pPr algn="ctr"/>
                      <a:r>
                        <a:rPr lang="en-US" sz="2000" dirty="0"/>
                        <a:t>Program</a:t>
                      </a:r>
                    </a:p>
                  </a:txBody>
                  <a:tcPr marL="38576" marR="38576" marT="19281" marB="19281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/>
                        <a:t>Description</a:t>
                      </a:r>
                    </a:p>
                  </a:txBody>
                  <a:tcPr marL="38576" marR="38576" marT="19281" marB="19281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/>
                        <a:t>Amount</a:t>
                      </a:r>
                    </a:p>
                  </a:txBody>
                  <a:tcPr marL="38576" marR="38576" marT="19281" marB="19281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722504">
                <a:tc>
                  <a:txBody>
                    <a:bodyPr/>
                    <a:lstStyle/>
                    <a:p>
                      <a:r>
                        <a:rPr lang="en-US" sz="2000" dirty="0"/>
                        <a:t>Child Care Development Fund</a:t>
                      </a:r>
                    </a:p>
                  </a:txBody>
                  <a:tcPr marL="38576" marR="38576" marT="19281" marB="19281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Discretionary</a:t>
                      </a:r>
                    </a:p>
                  </a:txBody>
                  <a:tcPr marL="38576" marR="38576" marT="19281" marB="19281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  76,781,910</a:t>
                      </a:r>
                    </a:p>
                  </a:txBody>
                  <a:tcPr marL="38576" marR="38576" marT="19281" marB="19281"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702683">
                <a:tc>
                  <a:txBody>
                    <a:bodyPr/>
                    <a:lstStyle/>
                    <a:p>
                      <a:r>
                        <a:rPr lang="en-US" sz="2000" dirty="0"/>
                        <a:t>Child Care Development Fund</a:t>
                      </a:r>
                    </a:p>
                  </a:txBody>
                  <a:tcPr marL="38576" marR="38576" marT="19281" marB="19281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Mandatory</a:t>
                      </a:r>
                    </a:p>
                  </a:txBody>
                  <a:tcPr marL="38576" marR="38576" marT="19281" marB="19281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  13,271,356</a:t>
                      </a:r>
                    </a:p>
                  </a:txBody>
                  <a:tcPr marL="38576" marR="38576" marT="19281" marB="19281"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1160465">
                <a:tc>
                  <a:txBody>
                    <a:bodyPr/>
                    <a:lstStyle/>
                    <a:p>
                      <a:r>
                        <a:rPr lang="en-US" sz="2000" dirty="0"/>
                        <a:t>Temporary Assistance</a:t>
                      </a:r>
                      <a:r>
                        <a:rPr lang="en-US" sz="2000" baseline="0" dirty="0"/>
                        <a:t> for Needy Families/Native Employment Works</a:t>
                      </a:r>
                      <a:endParaRPr lang="en-US" sz="2000" dirty="0"/>
                    </a:p>
                  </a:txBody>
                  <a:tcPr marL="38576" marR="38576" marT="19281" marB="19281"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000" dirty="0"/>
                        <a:t>Temporary Assistance</a:t>
                      </a:r>
                      <a:r>
                        <a:rPr lang="en-US" sz="2000" baseline="0" dirty="0"/>
                        <a:t> for Needy Families/Native Employment Works</a:t>
                      </a:r>
                      <a:endParaRPr lang="en-US" sz="2000" dirty="0"/>
                    </a:p>
                  </a:txBody>
                  <a:tcPr marL="38576" marR="38576" marT="19281" marB="19281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  17,865,845</a:t>
                      </a:r>
                    </a:p>
                  </a:txBody>
                  <a:tcPr marL="38576" marR="38576" marT="19281" marB="19281"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702683">
                <a:tc>
                  <a:txBody>
                    <a:bodyPr/>
                    <a:lstStyle/>
                    <a:p>
                      <a:r>
                        <a:rPr lang="en-US" sz="2000" dirty="0"/>
                        <a:t>Operation of Indian Programs</a:t>
                      </a:r>
                    </a:p>
                  </a:txBody>
                  <a:tcPr marL="38576" marR="38576" marT="19281" marB="19281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2-year</a:t>
                      </a:r>
                    </a:p>
                  </a:txBody>
                  <a:tcPr marL="38576" marR="38576" marT="19281" marB="19281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138,489,974</a:t>
                      </a:r>
                    </a:p>
                  </a:txBody>
                  <a:tcPr marL="38576" marR="38576" marT="19281" marB="19281"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702683">
                <a:tc>
                  <a:txBody>
                    <a:bodyPr/>
                    <a:lstStyle/>
                    <a:p>
                      <a:r>
                        <a:rPr lang="en-US" sz="2000" dirty="0"/>
                        <a:t>Contract Support Costs</a:t>
                      </a:r>
                    </a:p>
                  </a:txBody>
                  <a:tcPr marL="38576" marR="38576" marT="19293" marB="19293"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000" dirty="0"/>
                        <a:t>Contract Support Costs</a:t>
                      </a:r>
                    </a:p>
                  </a:txBody>
                  <a:tcPr marL="38576" marR="38576" marT="19293" marB="19293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  37,594,332</a:t>
                      </a:r>
                    </a:p>
                  </a:txBody>
                  <a:tcPr marL="38576" marR="38576" marT="19293" marB="19293"/>
                </a:tc>
                <a:extLst>
                  <a:ext uri="{0D108BD9-81ED-4DB2-BD59-A6C34878D82A}">
                    <a16:rowId xmlns:a16="http://schemas.microsoft.com/office/drawing/2014/main" val="3162352994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33464544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554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171"/>
            <a:ext cx="4091584" cy="94744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3555" name="Rectangle 2"/>
          <p:cNvSpPr>
            <a:spLocks noChangeArrowheads="1"/>
          </p:cNvSpPr>
          <p:nvPr/>
        </p:nvSpPr>
        <p:spPr bwMode="auto">
          <a:xfrm>
            <a:off x="1543050" y="1106269"/>
            <a:ext cx="5772151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buFont typeface="Arial" panose="020B0604020202020204" pitchFamily="34" charset="0"/>
              <a:buNone/>
            </a:pPr>
            <a:r>
              <a:rPr lang="en-US" altLang="en-US" sz="3600" b="1" dirty="0"/>
              <a:t>OSG Finance - FY 2021</a:t>
            </a:r>
          </a:p>
        </p:txBody>
      </p:sp>
      <p:sp>
        <p:nvSpPr>
          <p:cNvPr id="23556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313433" indent="-120551">
              <a:spcBef>
                <a:spcPct val="20000"/>
              </a:spcBef>
              <a:buFont typeface="Arial" panose="020B0604020202020204" pitchFamily="34" charset="0"/>
              <a:buChar char="–"/>
              <a:defRPr sz="1575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482204" indent="-96441"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675085" indent="-96441">
              <a:spcBef>
                <a:spcPct val="20000"/>
              </a:spcBef>
              <a:buFont typeface="Arial" panose="020B0604020202020204" pitchFamily="34" charset="0"/>
              <a:buChar char="–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867966" indent="-96441">
              <a:spcBef>
                <a:spcPct val="20000"/>
              </a:spcBef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125141" indent="-9644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382316" indent="-9644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639491" indent="-9644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1896666" indent="-9644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674E2079-DF1B-410F-8146-66723FD195C2}" type="slidenum">
              <a:rPr lang="en-US" altLang="en-US" sz="675"/>
              <a:pPr>
                <a:spcBef>
                  <a:spcPct val="0"/>
                </a:spcBef>
                <a:buFontTx/>
                <a:buNone/>
              </a:pPr>
              <a:t>10</a:t>
            </a:fld>
            <a:endParaRPr lang="en-US" altLang="en-US" sz="675"/>
          </a:p>
        </p:txBody>
      </p:sp>
      <p:sp>
        <p:nvSpPr>
          <p:cNvPr id="10245" name="Rectangle 91"/>
          <p:cNvSpPr>
            <a:spLocks noChangeArrowheads="1"/>
          </p:cNvSpPr>
          <p:nvPr/>
        </p:nvSpPr>
        <p:spPr bwMode="auto">
          <a:xfrm>
            <a:off x="4091584" y="2582072"/>
            <a:ext cx="184731" cy="150811"/>
          </a:xfrm>
          <a:prstGeom prst="rect">
            <a:avLst/>
          </a:prstGeom>
          <a:solidFill>
            <a:srgbClr val="FFFFFF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 eaLnBrk="0" hangingPunct="0"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 eaLnBrk="0" hangingPunct="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 eaLnBrk="0" hangingPunct="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 eaLnBrk="0" hangingPunct="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 eaLnBrk="0" hangingPunct="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  <a:defRPr/>
            </a:pPr>
            <a:r>
              <a:rPr lang="en-US" altLang="en-US" sz="380" dirty="0">
                <a:solidFill>
                  <a:srgbClr val="222222"/>
                </a:solidFill>
                <a:latin typeface="Verdana" panose="020B0604030504040204" pitchFamily="34" charset="0"/>
              </a:rPr>
              <a:t>​</a:t>
            </a:r>
            <a:endParaRPr lang="en-US" altLang="en-US" sz="760" dirty="0"/>
          </a:p>
        </p:txBody>
      </p:sp>
      <p:graphicFrame>
        <p:nvGraphicFramePr>
          <p:cNvPr id="8" name="Table 7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783619710"/>
              </p:ext>
            </p:extLst>
          </p:nvPr>
        </p:nvGraphicFramePr>
        <p:xfrm>
          <a:off x="762000" y="1941733"/>
          <a:ext cx="7696200" cy="4459067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269347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373818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053035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724380">
                <a:tc>
                  <a:txBody>
                    <a:bodyPr/>
                    <a:lstStyle/>
                    <a:p>
                      <a:pPr algn="ctr"/>
                      <a:r>
                        <a:rPr lang="en-US" sz="2000" dirty="0"/>
                        <a:t>Program</a:t>
                      </a:r>
                    </a:p>
                  </a:txBody>
                  <a:tcPr marL="38576" marR="38576" marT="19282" marB="19282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/>
                        <a:t>Description</a:t>
                      </a:r>
                    </a:p>
                  </a:txBody>
                  <a:tcPr marL="38576" marR="38576" marT="19282" marB="19282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/>
                        <a:t>Amount</a:t>
                      </a:r>
                    </a:p>
                  </a:txBody>
                  <a:tcPr marL="38576" marR="38576" marT="19282" marB="19282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863395">
                <a:tc>
                  <a:txBody>
                    <a:bodyPr/>
                    <a:lstStyle/>
                    <a:p>
                      <a:r>
                        <a:rPr lang="en-US" sz="2000" dirty="0"/>
                        <a:t>Department of the Interior</a:t>
                      </a:r>
                    </a:p>
                  </a:txBody>
                  <a:tcPr marL="38576" marR="38576" marT="19282" marB="19282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Wildland Fire</a:t>
                      </a:r>
                    </a:p>
                  </a:txBody>
                  <a:tcPr marL="38576" marR="38576" marT="19282" marB="19282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    1,085,281</a:t>
                      </a:r>
                    </a:p>
                  </a:txBody>
                  <a:tcPr marL="38576" marR="38576" marT="19282" marB="19282"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190700">
                <a:tc>
                  <a:txBody>
                    <a:bodyPr/>
                    <a:lstStyle/>
                    <a:p>
                      <a:r>
                        <a:rPr lang="en-US" sz="2000" dirty="0"/>
                        <a:t>Operation of Indian Programs /Construction/Settlement/Damage</a:t>
                      </a:r>
                      <a:r>
                        <a:rPr lang="en-US" sz="2000" baseline="0" dirty="0"/>
                        <a:t> Assessment</a:t>
                      </a:r>
                      <a:endParaRPr lang="en-US" sz="2000" dirty="0"/>
                    </a:p>
                  </a:txBody>
                  <a:tcPr marL="38576" marR="38576" marT="19282" marB="19282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Annual, No-Year</a:t>
                      </a:r>
                    </a:p>
                  </a:txBody>
                  <a:tcPr marL="38576" marR="38576" marT="19282" marB="19282"/>
                </a:tc>
                <a:tc>
                  <a:txBody>
                    <a:bodyPr/>
                    <a:lstStyle/>
                    <a:p>
                      <a:r>
                        <a:rPr lang="en-US" sz="2000" baseline="0" dirty="0"/>
                        <a:t>      258,961</a:t>
                      </a:r>
                      <a:endParaRPr lang="en-US" sz="2000" dirty="0"/>
                    </a:p>
                  </a:txBody>
                  <a:tcPr marL="38576" marR="38576" marT="19282" marB="19282"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840296"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000" dirty="0"/>
                        <a:t>Department of Transportation</a:t>
                      </a:r>
                    </a:p>
                  </a:txBody>
                  <a:tcPr marL="38576" marR="38576" marT="19282" marB="19282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Construction and Planning</a:t>
                      </a:r>
                    </a:p>
                  </a:txBody>
                  <a:tcPr marL="38576" marR="38576" marT="19282" marB="19282"/>
                </a:tc>
                <a:tc>
                  <a:txBody>
                    <a:bodyPr/>
                    <a:lstStyle/>
                    <a:p>
                      <a:r>
                        <a:rPr lang="en-US" sz="2000" baseline="0" dirty="0"/>
                        <a:t>    4,082,655</a:t>
                      </a:r>
                      <a:endParaRPr lang="en-US" sz="2000" dirty="0"/>
                    </a:p>
                  </a:txBody>
                  <a:tcPr marL="38576" marR="38576" marT="19282" marB="19282"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840296"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2000" dirty="0"/>
                    </a:p>
                  </a:txBody>
                  <a:tcPr marL="38576" marR="38576" marT="19282" marB="19282"/>
                </a:tc>
                <a:tc>
                  <a:txBody>
                    <a:bodyPr/>
                    <a:lstStyle/>
                    <a:p>
                      <a:endParaRPr lang="en-US" sz="2000" dirty="0"/>
                    </a:p>
                    <a:p>
                      <a:r>
                        <a:rPr lang="en-US" sz="2000" dirty="0"/>
                        <a:t>                     Total</a:t>
                      </a:r>
                    </a:p>
                  </a:txBody>
                  <a:tcPr marL="38576" marR="38576" marT="19280" marB="19280"/>
                </a:tc>
                <a:tc>
                  <a:txBody>
                    <a:bodyPr/>
                    <a:lstStyle/>
                    <a:p>
                      <a:endParaRPr lang="en-US" sz="2000" dirty="0"/>
                    </a:p>
                    <a:p>
                      <a:r>
                        <a:rPr lang="en-US" sz="2000" dirty="0"/>
                        <a:t>289,430,314</a:t>
                      </a:r>
                    </a:p>
                  </a:txBody>
                  <a:tcPr marL="38576" marR="38576" marT="19280" marB="19280"/>
                </a:tc>
                <a:extLst>
                  <a:ext uri="{0D108BD9-81ED-4DB2-BD59-A6C34878D82A}">
                    <a16:rowId xmlns:a16="http://schemas.microsoft.com/office/drawing/2014/main" val="459825191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46486690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9698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8207"/>
            <a:ext cx="4114800" cy="95190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9699" name="Rectangle 2"/>
          <p:cNvSpPr>
            <a:spLocks noChangeArrowheads="1"/>
          </p:cNvSpPr>
          <p:nvPr/>
        </p:nvSpPr>
        <p:spPr bwMode="auto">
          <a:xfrm>
            <a:off x="0" y="943699"/>
            <a:ext cx="9144000" cy="12003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Contract Support Cost (CSC) 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2019 Distributions</a:t>
            </a:r>
          </a:p>
        </p:txBody>
      </p:sp>
      <p:sp>
        <p:nvSpPr>
          <p:cNvPr id="29700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234851" indent="-90191">
              <a:spcBef>
                <a:spcPct val="20000"/>
              </a:spcBef>
              <a:buFont typeface="Arial" panose="020B0604020202020204" pitchFamily="34" charset="0"/>
              <a:buChar char="–"/>
              <a:defRPr sz="1575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361653" indent="-72331"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506314" indent="-72331">
              <a:spcBef>
                <a:spcPct val="20000"/>
              </a:spcBef>
              <a:buFont typeface="Arial" panose="020B0604020202020204" pitchFamily="34" charset="0"/>
              <a:buChar char="–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650975" indent="-72331">
              <a:spcBef>
                <a:spcPct val="20000"/>
              </a:spcBef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908150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165325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422500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1679675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316776CB-9F73-4C01-8F14-07AE980D8119}" type="slidenum">
              <a:rPr lang="en-US" altLang="en-US" sz="506"/>
              <a:pPr>
                <a:spcBef>
                  <a:spcPct val="0"/>
                </a:spcBef>
                <a:buFontTx/>
                <a:buNone/>
              </a:pPr>
              <a:t>11</a:t>
            </a:fld>
            <a:endParaRPr lang="en-US" altLang="en-US" sz="506"/>
          </a:p>
        </p:txBody>
      </p:sp>
      <p:sp>
        <p:nvSpPr>
          <p:cNvPr id="29701" name="TextBox 3"/>
          <p:cNvSpPr txBox="1">
            <a:spLocks noChangeArrowheads="1"/>
          </p:cNvSpPr>
          <p:nvPr/>
        </p:nvSpPr>
        <p:spPr bwMode="auto">
          <a:xfrm>
            <a:off x="184562" y="2191067"/>
            <a:ext cx="8774875" cy="411824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marL="342900" indent="-342900"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800100" indent="-34290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50000"/>
              </a:lnSpc>
              <a:spcBef>
                <a:spcPct val="0"/>
              </a:spcBef>
              <a:spcAft>
                <a:spcPts val="380"/>
              </a:spcAft>
            </a:pPr>
            <a:r>
              <a:rPr lang="en-US" altLang="en-US" sz="2400" dirty="0"/>
              <a:t>FY 2019 paid to date: $108,628,210.00</a:t>
            </a:r>
          </a:p>
          <a:p>
            <a:pPr>
              <a:lnSpc>
                <a:spcPct val="150000"/>
              </a:lnSpc>
              <a:spcBef>
                <a:spcPct val="0"/>
              </a:spcBef>
              <a:spcAft>
                <a:spcPts val="380"/>
              </a:spcAft>
            </a:pPr>
            <a:r>
              <a:rPr lang="en-US" altLang="en-US" sz="2400" dirty="0"/>
              <a:t>Additional funds requested for remaining final payments.</a:t>
            </a:r>
          </a:p>
          <a:p>
            <a:pPr lvl="1">
              <a:lnSpc>
                <a:spcPct val="150000"/>
              </a:lnSpc>
              <a:spcBef>
                <a:spcPct val="0"/>
              </a:spcBef>
              <a:spcAft>
                <a:spcPts val="380"/>
              </a:spcAft>
            </a:pPr>
            <a:r>
              <a:rPr lang="en-US" altLang="en-US" sz="2400" dirty="0"/>
              <a:t>Requested in August 2020 &amp; again in January 2021</a:t>
            </a:r>
          </a:p>
          <a:p>
            <a:pPr lvl="1">
              <a:lnSpc>
                <a:spcPct val="150000"/>
              </a:lnSpc>
              <a:spcBef>
                <a:spcPct val="0"/>
              </a:spcBef>
              <a:spcAft>
                <a:spcPts val="380"/>
              </a:spcAft>
            </a:pPr>
            <a:r>
              <a:rPr lang="en-US" altLang="en-US" sz="2400" dirty="0"/>
              <a:t>Additional funds will primarily fund outstanding Direct Contract Support Cost needs, with 99.19% of Indirect CSC’s previously funded.</a:t>
            </a:r>
          </a:p>
          <a:p>
            <a:pPr>
              <a:lnSpc>
                <a:spcPct val="150000"/>
              </a:lnSpc>
              <a:spcBef>
                <a:spcPct val="0"/>
              </a:spcBef>
              <a:spcAft>
                <a:spcPts val="380"/>
              </a:spcAft>
            </a:pPr>
            <a:r>
              <a:rPr lang="en-US" altLang="en-US" sz="2400" dirty="0"/>
              <a:t>8 Tribes remain unresponsive to OSG’s CSC 2019 data request</a:t>
            </a:r>
          </a:p>
        </p:txBody>
      </p:sp>
    </p:spTree>
    <p:extLst>
      <p:ext uri="{BB962C8B-B14F-4D97-AF65-F5344CB8AC3E}">
        <p14:creationId xmlns:p14="http://schemas.microsoft.com/office/powerpoint/2010/main" val="216752482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650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0"/>
            <a:ext cx="4277501" cy="99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7651" name="Rectangle 2"/>
          <p:cNvSpPr>
            <a:spLocks noChangeArrowheads="1"/>
          </p:cNvSpPr>
          <p:nvPr/>
        </p:nvSpPr>
        <p:spPr bwMode="auto">
          <a:xfrm>
            <a:off x="381000" y="1225589"/>
            <a:ext cx="8610600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Contract Support Cost (CSC) FY 2020 Update</a:t>
            </a:r>
          </a:p>
        </p:txBody>
      </p:sp>
      <p:sp>
        <p:nvSpPr>
          <p:cNvPr id="26628" name="Slide Number Placeholder 1"/>
          <p:cNvSpPr>
            <a:spLocks noGrp="1"/>
          </p:cNvSpPr>
          <p:nvPr>
            <p:ph type="sldNum" sz="quarter" idx="12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176138" indent="-67643">
              <a:spcBef>
                <a:spcPct val="20000"/>
              </a:spcBef>
              <a:buFont typeface="Arial" panose="020B0604020202020204" pitchFamily="34" charset="0"/>
              <a:buChar char="–"/>
              <a:defRPr sz="1181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271240" indent="-54248">
              <a:spcBef>
                <a:spcPct val="20000"/>
              </a:spcBef>
              <a:buFont typeface="Arial" panose="020B0604020202020204" pitchFamily="34" charset="0"/>
              <a:buChar char="•"/>
              <a:defRPr sz="1013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379736" indent="-54248">
              <a:spcBef>
                <a:spcPct val="20000"/>
              </a:spcBef>
              <a:buFont typeface="Arial" panose="020B0604020202020204" pitchFamily="34" charset="0"/>
              <a:buChar char="–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488231" indent="-54248">
              <a:spcBef>
                <a:spcPct val="20000"/>
              </a:spcBef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681113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873994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066875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1259756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  <a:defRPr/>
            </a:pPr>
            <a:fld id="{6CC000B8-E784-4508-8AAB-651659C3D759}" type="slidenum">
              <a:rPr lang="en-US" altLang="en-US" sz="380"/>
              <a:pPr>
                <a:spcBef>
                  <a:spcPct val="0"/>
                </a:spcBef>
                <a:buFontTx/>
                <a:buNone/>
                <a:defRPr/>
              </a:pPr>
              <a:t>12</a:t>
            </a:fld>
            <a:endParaRPr lang="en-US" altLang="en-US" sz="380" dirty="0"/>
          </a:p>
        </p:txBody>
      </p:sp>
      <p:sp>
        <p:nvSpPr>
          <p:cNvPr id="27653" name="TextBox 3"/>
          <p:cNvSpPr txBox="1">
            <a:spLocks noChangeArrowheads="1"/>
          </p:cNvSpPr>
          <p:nvPr/>
        </p:nvSpPr>
        <p:spPr bwMode="auto">
          <a:xfrm>
            <a:off x="381000" y="2228071"/>
            <a:ext cx="8610600" cy="410541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marL="144463" indent="-144463"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50000"/>
              </a:lnSpc>
              <a:spcBef>
                <a:spcPct val="0"/>
              </a:spcBef>
              <a:spcAft>
                <a:spcPts val="281"/>
              </a:spcAft>
            </a:pPr>
            <a:r>
              <a:rPr lang="en-US" altLang="en-US" sz="2400" dirty="0"/>
              <a:t>FY 2020 Paid to Date: $106,439,494.00</a:t>
            </a:r>
          </a:p>
          <a:p>
            <a:pPr>
              <a:lnSpc>
                <a:spcPct val="150000"/>
              </a:lnSpc>
              <a:spcBef>
                <a:spcPct val="0"/>
              </a:spcBef>
              <a:spcAft>
                <a:spcPts val="281"/>
              </a:spcAft>
            </a:pPr>
            <a:r>
              <a:rPr lang="en-US" altLang="en-US" sz="2400" dirty="0"/>
              <a:t>Additional $15,661,369.00 has been requested for final payment.</a:t>
            </a:r>
          </a:p>
          <a:p>
            <a:pPr>
              <a:lnSpc>
                <a:spcPct val="150000"/>
              </a:lnSpc>
              <a:spcBef>
                <a:spcPct val="0"/>
              </a:spcBef>
              <a:spcAft>
                <a:spcPts val="281"/>
              </a:spcAft>
            </a:pPr>
            <a:r>
              <a:rPr lang="en-US" altLang="en-US" sz="2400" dirty="0"/>
              <a:t>FY 2020 CSC Data Request Deadline was August 3, 2020</a:t>
            </a:r>
          </a:p>
          <a:p>
            <a:pPr lvl="1">
              <a:lnSpc>
                <a:spcPct val="150000"/>
              </a:lnSpc>
              <a:spcBef>
                <a:spcPct val="0"/>
              </a:spcBef>
              <a:spcAft>
                <a:spcPts val="281"/>
              </a:spcAft>
            </a:pPr>
            <a:r>
              <a:rPr lang="en-US" altLang="en-US" sz="2400" dirty="0"/>
              <a:t>91 tribal responses received to date</a:t>
            </a:r>
          </a:p>
          <a:p>
            <a:pPr lvl="1">
              <a:lnSpc>
                <a:spcPct val="150000"/>
              </a:lnSpc>
              <a:spcBef>
                <a:spcPct val="0"/>
              </a:spcBef>
              <a:spcAft>
                <a:spcPts val="281"/>
              </a:spcAft>
            </a:pPr>
            <a:r>
              <a:rPr lang="en-US" altLang="en-US" sz="2400" dirty="0"/>
              <a:t>39 tribes remain unresponsive to OSG’s CSC 2020 data request</a:t>
            </a:r>
          </a:p>
          <a:p>
            <a:pPr>
              <a:lnSpc>
                <a:spcPct val="150000"/>
              </a:lnSpc>
              <a:spcBef>
                <a:spcPct val="0"/>
              </a:spcBef>
              <a:spcAft>
                <a:spcPts val="281"/>
              </a:spcAft>
            </a:pPr>
            <a:r>
              <a:rPr lang="en-US" altLang="en-US" sz="2400" dirty="0"/>
              <a:t>OSG </a:t>
            </a:r>
            <a:r>
              <a:rPr lang="en-US" altLang="en-US" sz="2400" u="sng" dirty="0"/>
              <a:t>cannot</a:t>
            </a:r>
            <a:r>
              <a:rPr lang="en-US" altLang="en-US" sz="2400" dirty="0"/>
              <a:t> pay CSC without current year data from Tribes.</a:t>
            </a:r>
          </a:p>
        </p:txBody>
      </p:sp>
    </p:spTree>
    <p:extLst>
      <p:ext uri="{BB962C8B-B14F-4D97-AF65-F5344CB8AC3E}">
        <p14:creationId xmlns:p14="http://schemas.microsoft.com/office/powerpoint/2010/main" val="228786715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650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2896" y="0"/>
            <a:ext cx="4127696" cy="95590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7651" name="Rectangle 2"/>
          <p:cNvSpPr>
            <a:spLocks noChangeArrowheads="1"/>
          </p:cNvSpPr>
          <p:nvPr/>
        </p:nvSpPr>
        <p:spPr bwMode="auto">
          <a:xfrm>
            <a:off x="436419" y="931662"/>
            <a:ext cx="8097981" cy="12003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Contract Support Cost (CSC) CARES Act  FY 2020 Update</a:t>
            </a:r>
          </a:p>
        </p:txBody>
      </p:sp>
      <p:sp>
        <p:nvSpPr>
          <p:cNvPr id="26628" name="Slide Number Placeholder 1"/>
          <p:cNvSpPr>
            <a:spLocks noGrp="1"/>
          </p:cNvSpPr>
          <p:nvPr>
            <p:ph type="sldNum" sz="quarter" idx="12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176138" indent="-67643">
              <a:spcBef>
                <a:spcPct val="20000"/>
              </a:spcBef>
              <a:buFont typeface="Arial" panose="020B0604020202020204" pitchFamily="34" charset="0"/>
              <a:buChar char="–"/>
              <a:defRPr sz="1181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271240" indent="-54248">
              <a:spcBef>
                <a:spcPct val="20000"/>
              </a:spcBef>
              <a:buFont typeface="Arial" panose="020B0604020202020204" pitchFamily="34" charset="0"/>
              <a:buChar char="•"/>
              <a:defRPr sz="1013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379736" indent="-54248">
              <a:spcBef>
                <a:spcPct val="20000"/>
              </a:spcBef>
              <a:buFont typeface="Arial" panose="020B0604020202020204" pitchFamily="34" charset="0"/>
              <a:buChar char="–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488231" indent="-54248">
              <a:spcBef>
                <a:spcPct val="20000"/>
              </a:spcBef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681113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873994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066875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1259756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  <a:defRPr/>
            </a:pPr>
            <a:fld id="{6CC000B8-E784-4508-8AAB-651659C3D759}" type="slidenum">
              <a:rPr lang="en-US" altLang="en-US" sz="380"/>
              <a:pPr>
                <a:spcBef>
                  <a:spcPct val="0"/>
                </a:spcBef>
                <a:buFontTx/>
                <a:buNone/>
                <a:defRPr/>
              </a:pPr>
              <a:t>13</a:t>
            </a:fld>
            <a:endParaRPr lang="en-US" altLang="en-US" sz="380" dirty="0"/>
          </a:p>
        </p:txBody>
      </p:sp>
      <p:sp>
        <p:nvSpPr>
          <p:cNvPr id="27653" name="TextBox 3"/>
          <p:cNvSpPr txBox="1">
            <a:spLocks noChangeArrowheads="1"/>
          </p:cNvSpPr>
          <p:nvPr/>
        </p:nvSpPr>
        <p:spPr bwMode="auto">
          <a:xfrm>
            <a:off x="404767" y="2468059"/>
            <a:ext cx="8372104" cy="343600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marL="144463" indent="-144463"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50000"/>
              </a:lnSpc>
              <a:spcBef>
                <a:spcPct val="0"/>
              </a:spcBef>
              <a:spcAft>
                <a:spcPts val="281"/>
              </a:spcAft>
            </a:pPr>
            <a:r>
              <a:rPr lang="en-US" altLang="en-US" sz="2400" dirty="0"/>
              <a:t>FY 2020 Data Request for CSC to accompany BIA CARES Act funding initiated at the direction of OIS memo dated </a:t>
            </a:r>
            <a:r>
              <a:rPr lang="en-US" altLang="en-US" sz="2400" b="1" dirty="0"/>
              <a:t>October 29, 2020,</a:t>
            </a:r>
            <a:r>
              <a:rPr lang="en-US" altLang="en-US" sz="2400" dirty="0"/>
              <a:t> with a </a:t>
            </a:r>
            <a:r>
              <a:rPr lang="en-US" altLang="en-US" sz="2400" b="1" dirty="0"/>
              <a:t>November 13, 2020</a:t>
            </a:r>
            <a:r>
              <a:rPr lang="en-US" altLang="en-US" sz="2400" dirty="0"/>
              <a:t>, deadline to respond.</a:t>
            </a:r>
          </a:p>
          <a:p>
            <a:pPr>
              <a:lnSpc>
                <a:spcPct val="150000"/>
              </a:lnSpc>
              <a:spcBef>
                <a:spcPct val="0"/>
              </a:spcBef>
              <a:spcAft>
                <a:spcPts val="281"/>
              </a:spcAft>
            </a:pPr>
            <a:r>
              <a:rPr lang="en-US" altLang="en-US" sz="2400" dirty="0"/>
              <a:t>$27,862,443.00 CSC funding requested for Self Governance Tribes</a:t>
            </a:r>
          </a:p>
          <a:p>
            <a:pPr>
              <a:lnSpc>
                <a:spcPct val="150000"/>
              </a:lnSpc>
              <a:spcBef>
                <a:spcPct val="0"/>
              </a:spcBef>
              <a:spcAft>
                <a:spcPts val="281"/>
              </a:spcAft>
            </a:pPr>
            <a:r>
              <a:rPr lang="en-US" altLang="en-US" sz="2400" dirty="0"/>
              <a:t>78 CARES Act CSC tribal responses received to date</a:t>
            </a:r>
          </a:p>
        </p:txBody>
      </p:sp>
    </p:spTree>
    <p:extLst>
      <p:ext uri="{BB962C8B-B14F-4D97-AF65-F5344CB8AC3E}">
        <p14:creationId xmlns:p14="http://schemas.microsoft.com/office/powerpoint/2010/main" val="64612840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650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0"/>
            <a:ext cx="4114801" cy="95292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7651" name="Rectangle 2"/>
          <p:cNvSpPr>
            <a:spLocks noChangeArrowheads="1"/>
          </p:cNvSpPr>
          <p:nvPr/>
        </p:nvSpPr>
        <p:spPr bwMode="auto">
          <a:xfrm>
            <a:off x="304800" y="1246399"/>
            <a:ext cx="8534400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Contract Support Cost (CSC) FY 2021 Update</a:t>
            </a:r>
          </a:p>
        </p:txBody>
      </p:sp>
      <p:sp>
        <p:nvSpPr>
          <p:cNvPr id="26628" name="Slide Number Placeholder 1"/>
          <p:cNvSpPr>
            <a:spLocks noGrp="1"/>
          </p:cNvSpPr>
          <p:nvPr>
            <p:ph type="sldNum" sz="quarter" idx="12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176138" indent="-67643">
              <a:spcBef>
                <a:spcPct val="20000"/>
              </a:spcBef>
              <a:buFont typeface="Arial" panose="020B0604020202020204" pitchFamily="34" charset="0"/>
              <a:buChar char="–"/>
              <a:defRPr sz="1181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271240" indent="-54248">
              <a:spcBef>
                <a:spcPct val="20000"/>
              </a:spcBef>
              <a:buFont typeface="Arial" panose="020B0604020202020204" pitchFamily="34" charset="0"/>
              <a:buChar char="•"/>
              <a:defRPr sz="1013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379736" indent="-54248">
              <a:spcBef>
                <a:spcPct val="20000"/>
              </a:spcBef>
              <a:buFont typeface="Arial" panose="020B0604020202020204" pitchFamily="34" charset="0"/>
              <a:buChar char="–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488231" indent="-54248">
              <a:spcBef>
                <a:spcPct val="20000"/>
              </a:spcBef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681113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873994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066875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1259756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  <a:defRPr/>
            </a:pPr>
            <a:fld id="{6CC000B8-E784-4508-8AAB-651659C3D759}" type="slidenum">
              <a:rPr lang="en-US" altLang="en-US" sz="380"/>
              <a:pPr>
                <a:spcBef>
                  <a:spcPct val="0"/>
                </a:spcBef>
                <a:buFontTx/>
                <a:buNone/>
                <a:defRPr/>
              </a:pPr>
              <a:t>14</a:t>
            </a:fld>
            <a:endParaRPr lang="en-US" altLang="en-US" sz="380" dirty="0"/>
          </a:p>
        </p:txBody>
      </p:sp>
      <p:sp>
        <p:nvSpPr>
          <p:cNvPr id="27653" name="TextBox 3"/>
          <p:cNvSpPr txBox="1">
            <a:spLocks noChangeArrowheads="1"/>
          </p:cNvSpPr>
          <p:nvPr/>
        </p:nvSpPr>
        <p:spPr bwMode="auto">
          <a:xfrm>
            <a:off x="533400" y="2264995"/>
            <a:ext cx="8077200" cy="302050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marL="144463" indent="-144463"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200000"/>
              </a:lnSpc>
              <a:spcBef>
                <a:spcPct val="0"/>
              </a:spcBef>
              <a:spcAft>
                <a:spcPts val="300"/>
              </a:spcAft>
            </a:pPr>
            <a:r>
              <a:rPr lang="en-US" altLang="en-US" sz="2400" dirty="0"/>
              <a:t>FY 2021 CSC received by OSG to Date: $37,594,332.00</a:t>
            </a:r>
          </a:p>
          <a:p>
            <a:pPr lvl="1">
              <a:lnSpc>
                <a:spcPct val="200000"/>
              </a:lnSpc>
              <a:spcBef>
                <a:spcPct val="0"/>
              </a:spcBef>
              <a:spcAft>
                <a:spcPts val="300"/>
              </a:spcAft>
            </a:pPr>
            <a:r>
              <a:rPr lang="en-US" altLang="en-US" sz="2400" dirty="0"/>
              <a:t>$21,452,338.00 C.R. 1 – received by OSG 11/30/2020</a:t>
            </a:r>
          </a:p>
          <a:p>
            <a:pPr lvl="1">
              <a:lnSpc>
                <a:spcPct val="200000"/>
              </a:lnSpc>
              <a:spcBef>
                <a:spcPct val="0"/>
              </a:spcBef>
              <a:spcAft>
                <a:spcPts val="300"/>
              </a:spcAft>
            </a:pPr>
            <a:r>
              <a:rPr lang="en-US" altLang="en-US" sz="2400" dirty="0"/>
              <a:t>$16,141,994.00 30 Day Auto Apportionment – received by OSG 01/29/2021</a:t>
            </a:r>
          </a:p>
        </p:txBody>
      </p:sp>
    </p:spTree>
    <p:extLst>
      <p:ext uri="{BB962C8B-B14F-4D97-AF65-F5344CB8AC3E}">
        <p14:creationId xmlns:p14="http://schemas.microsoft.com/office/powerpoint/2010/main" val="80691892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650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7495" y="0"/>
            <a:ext cx="4122295" cy="9546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7651" name="Rectangle 2"/>
          <p:cNvSpPr>
            <a:spLocks noChangeArrowheads="1"/>
          </p:cNvSpPr>
          <p:nvPr/>
        </p:nvSpPr>
        <p:spPr bwMode="auto">
          <a:xfrm>
            <a:off x="863928" y="1330322"/>
            <a:ext cx="7365672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New Contract Support Email </a:t>
            </a:r>
          </a:p>
        </p:txBody>
      </p:sp>
      <p:sp>
        <p:nvSpPr>
          <p:cNvPr id="26628" name="Slide Number Placeholder 1"/>
          <p:cNvSpPr>
            <a:spLocks noGrp="1"/>
          </p:cNvSpPr>
          <p:nvPr>
            <p:ph type="sldNum" sz="quarter" idx="12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234851" indent="-90191">
              <a:spcBef>
                <a:spcPct val="20000"/>
              </a:spcBef>
              <a:buFont typeface="Arial" panose="020B0604020202020204" pitchFamily="34" charset="0"/>
              <a:buChar char="–"/>
              <a:defRPr sz="1575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361653" indent="-72331"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506314" indent="-72331">
              <a:spcBef>
                <a:spcPct val="20000"/>
              </a:spcBef>
              <a:buFont typeface="Arial" panose="020B0604020202020204" pitchFamily="34" charset="0"/>
              <a:buChar char="–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650975" indent="-72331">
              <a:spcBef>
                <a:spcPct val="20000"/>
              </a:spcBef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908150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165325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422500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1679675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  <a:defRPr/>
            </a:pPr>
            <a:fld id="{6CC000B8-E784-4508-8AAB-651659C3D759}" type="slidenum">
              <a:rPr lang="en-US" altLang="en-US" sz="506"/>
              <a:pPr>
                <a:spcBef>
                  <a:spcPct val="0"/>
                </a:spcBef>
                <a:buFontTx/>
                <a:buNone/>
                <a:defRPr/>
              </a:pPr>
              <a:t>15</a:t>
            </a:fld>
            <a:endParaRPr lang="en-US" altLang="en-US" sz="506" dirty="0"/>
          </a:p>
        </p:txBody>
      </p:sp>
      <p:sp>
        <p:nvSpPr>
          <p:cNvPr id="27653" name="TextBox 3"/>
          <p:cNvSpPr txBox="1">
            <a:spLocks noChangeArrowheads="1"/>
          </p:cNvSpPr>
          <p:nvPr/>
        </p:nvSpPr>
        <p:spPr bwMode="auto">
          <a:xfrm>
            <a:off x="721053" y="2530651"/>
            <a:ext cx="7651421" cy="36871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marL="144463" indent="-144463"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marL="0" indent="0" algn="ctr">
              <a:buNone/>
            </a:pPr>
            <a:r>
              <a:rPr lang="en-US" b="1" dirty="0">
                <a:hlinkClick r:id="rId4"/>
              </a:rPr>
              <a:t>OSG-CSC@bia.gov</a:t>
            </a:r>
            <a:endParaRPr lang="en-US" b="1" dirty="0"/>
          </a:p>
          <a:p>
            <a:pPr marL="0" indent="0" algn="ctr">
              <a:buNone/>
            </a:pPr>
            <a:endParaRPr lang="en-US" dirty="0"/>
          </a:p>
          <a:p>
            <a:pPr marL="0" indent="0" algn="ctr">
              <a:buNone/>
            </a:pPr>
            <a:r>
              <a:rPr lang="en-US" dirty="0"/>
              <a:t>Tribes are requested to please email all correspondence and documentation regarding Self Governance Contract Support to this email address.</a:t>
            </a:r>
          </a:p>
          <a:p>
            <a:pPr marL="0" indent="0">
              <a:buNone/>
            </a:pPr>
            <a:endParaRPr lang="en-US" altLang="en-US" sz="2400" dirty="0"/>
          </a:p>
        </p:txBody>
      </p:sp>
    </p:spTree>
    <p:extLst>
      <p:ext uri="{BB962C8B-B14F-4D97-AF65-F5344CB8AC3E}">
        <p14:creationId xmlns:p14="http://schemas.microsoft.com/office/powerpoint/2010/main" val="2899429137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62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4114800" cy="9537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0963" name="Title 3"/>
          <p:cNvSpPr>
            <a:spLocks noGrp="1"/>
          </p:cNvSpPr>
          <p:nvPr>
            <p:ph type="title"/>
          </p:nvPr>
        </p:nvSpPr>
        <p:spPr>
          <a:xfrm>
            <a:off x="474133" y="922867"/>
            <a:ext cx="8229600" cy="1134533"/>
          </a:xfrm>
        </p:spPr>
        <p:txBody>
          <a:bodyPr/>
          <a:lstStyle/>
          <a:p>
            <a:r>
              <a:rPr lang="en-US" sz="4000" b="1" dirty="0"/>
              <a:t>GSA Memorandum of Agreement – Leasing GSA Fleet Vehicles</a:t>
            </a:r>
            <a:endParaRPr lang="en-US" altLang="en-US" sz="2800" dirty="0"/>
          </a:p>
        </p:txBody>
      </p:sp>
      <p:sp>
        <p:nvSpPr>
          <p:cNvPr id="40964" name="Content Placeholder 4"/>
          <p:cNvSpPr>
            <a:spLocks noGrp="1"/>
          </p:cNvSpPr>
          <p:nvPr>
            <p:ph idx="1"/>
          </p:nvPr>
        </p:nvSpPr>
        <p:spPr>
          <a:xfrm>
            <a:off x="474133" y="2175933"/>
            <a:ext cx="8229600" cy="4545542"/>
          </a:xfrm>
        </p:spPr>
        <p:txBody>
          <a:bodyPr/>
          <a:lstStyle/>
          <a:p>
            <a:r>
              <a:rPr lang="en-US" altLang="en-US" sz="2400" dirty="0"/>
              <a:t>The DOI and GSA have entered into a Memorandum of Agreement (MOA) on January 7, 2021, to speed the process for tribes to secure GSA motor vehicles. </a:t>
            </a:r>
          </a:p>
          <a:p>
            <a:r>
              <a:rPr lang="en-US" altLang="en-US" sz="2400" dirty="0"/>
              <a:t>The AS-IA is required to submit a list of Self Governance Tribes bi-annually for GSA to assess the eligibility of tribal entities to use GSA Fleet Vehicles.</a:t>
            </a:r>
          </a:p>
          <a:p>
            <a:r>
              <a:rPr lang="en-US" altLang="en-US" sz="2400" dirty="0"/>
              <a:t>If there is an issue with eligibility, GSA will coordinate with the following in the order they are listed: </a:t>
            </a:r>
          </a:p>
          <a:p>
            <a:pPr lvl="1"/>
            <a:r>
              <a:rPr lang="en-US" altLang="en-US" sz="2000" dirty="0"/>
              <a:t>Tribal Representative/Leader and then, Self Governance Compact Negotiators</a:t>
            </a:r>
          </a:p>
          <a:p>
            <a:r>
              <a:rPr lang="en-US" altLang="en-US" sz="2400" dirty="0"/>
              <a:t>A copy of the MOA is provided to SGCE for distribution </a:t>
            </a:r>
          </a:p>
        </p:txBody>
      </p:sp>
      <p:sp>
        <p:nvSpPr>
          <p:cNvPr id="40965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513" indent="-160338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6144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0716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5288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9860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78D5B3E1-E268-4658-8E99-446C4710DA1C}" type="slidenum">
              <a:rPr lang="en-US" altLang="en-US" sz="900" smtClean="0"/>
              <a:pPr>
                <a:spcBef>
                  <a:spcPct val="0"/>
                </a:spcBef>
                <a:buFontTx/>
                <a:buNone/>
              </a:pPr>
              <a:t>16</a:t>
            </a:fld>
            <a:endParaRPr lang="en-US" altLang="en-US" sz="900"/>
          </a:p>
        </p:txBody>
      </p:sp>
    </p:spTree>
    <p:extLst>
      <p:ext uri="{BB962C8B-B14F-4D97-AF65-F5344CB8AC3E}">
        <p14:creationId xmlns:p14="http://schemas.microsoft.com/office/powerpoint/2010/main" val="1243500210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62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4114800" cy="9537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0963" name="Title 3"/>
          <p:cNvSpPr>
            <a:spLocks noGrp="1"/>
          </p:cNvSpPr>
          <p:nvPr>
            <p:ph type="title"/>
          </p:nvPr>
        </p:nvSpPr>
        <p:spPr>
          <a:xfrm>
            <a:off x="474133" y="922867"/>
            <a:ext cx="8229600" cy="1134533"/>
          </a:xfrm>
        </p:spPr>
        <p:txBody>
          <a:bodyPr/>
          <a:lstStyle/>
          <a:p>
            <a:r>
              <a:rPr lang="en-US" sz="4000" b="1" dirty="0"/>
              <a:t>Federal Register Notice Published</a:t>
            </a:r>
            <a:endParaRPr lang="en-US" altLang="en-US" sz="2800" dirty="0"/>
          </a:p>
        </p:txBody>
      </p:sp>
      <p:sp>
        <p:nvSpPr>
          <p:cNvPr id="40964" name="Content Placeholder 4"/>
          <p:cNvSpPr>
            <a:spLocks noGrp="1"/>
          </p:cNvSpPr>
          <p:nvPr>
            <p:ph idx="1"/>
          </p:nvPr>
        </p:nvSpPr>
        <p:spPr>
          <a:xfrm>
            <a:off x="474133" y="2175933"/>
            <a:ext cx="8229600" cy="4061883"/>
          </a:xfrm>
        </p:spPr>
        <p:txBody>
          <a:bodyPr/>
          <a:lstStyle/>
          <a:p>
            <a:pPr>
              <a:lnSpc>
                <a:spcPct val="150000"/>
              </a:lnSpc>
            </a:pPr>
            <a:r>
              <a:rPr lang="en-US" altLang="en-US" sz="2400" dirty="0"/>
              <a:t>On December 17, 2020, the </a:t>
            </a:r>
            <a:r>
              <a:rPr lang="en-US" sz="2400" dirty="0"/>
              <a:t>Notice of Deadline for Submitting Completed Applications To Begin Participation in the Tribal Self Governance Program in Fiscal Year 2022 or Calendar Year 2022 </a:t>
            </a:r>
            <a:r>
              <a:rPr lang="en-US" altLang="en-US" sz="2400" dirty="0"/>
              <a:t>Federal Register Notice was published. </a:t>
            </a:r>
          </a:p>
          <a:p>
            <a:pPr>
              <a:lnSpc>
                <a:spcPct val="150000"/>
              </a:lnSpc>
            </a:pPr>
            <a:r>
              <a:rPr lang="en-US" altLang="en-US" sz="2400" dirty="0"/>
              <a:t>The deadline for submission is March 1, 2021. </a:t>
            </a:r>
          </a:p>
          <a:p>
            <a:pPr>
              <a:lnSpc>
                <a:spcPct val="150000"/>
              </a:lnSpc>
            </a:pPr>
            <a:r>
              <a:rPr lang="en-US" altLang="en-US" sz="2400" dirty="0">
                <a:hlinkClick r:id="rId4"/>
              </a:rPr>
              <a:t>https://www.govinfo.gov/content/pkg/FR-2020-12-17/pdf/2020-27786.pdf</a:t>
            </a:r>
            <a:r>
              <a:rPr lang="en-US" altLang="en-US" sz="2400" dirty="0"/>
              <a:t> </a:t>
            </a:r>
          </a:p>
        </p:txBody>
      </p:sp>
      <p:sp>
        <p:nvSpPr>
          <p:cNvPr id="40965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513" indent="-160338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6144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0716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5288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9860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78D5B3E1-E268-4658-8E99-446C4710DA1C}" type="slidenum">
              <a:rPr lang="en-US" altLang="en-US" sz="900" smtClean="0"/>
              <a:pPr>
                <a:spcBef>
                  <a:spcPct val="0"/>
                </a:spcBef>
                <a:buFontTx/>
                <a:buNone/>
              </a:pPr>
              <a:t>17</a:t>
            </a:fld>
            <a:endParaRPr lang="en-US" altLang="en-US" sz="900"/>
          </a:p>
        </p:txBody>
      </p:sp>
    </p:spTree>
    <p:extLst>
      <p:ext uri="{BB962C8B-B14F-4D97-AF65-F5344CB8AC3E}">
        <p14:creationId xmlns:p14="http://schemas.microsoft.com/office/powerpoint/2010/main" val="3590867672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62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4114800" cy="9537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0963" name="Title 3"/>
          <p:cNvSpPr>
            <a:spLocks noGrp="1"/>
          </p:cNvSpPr>
          <p:nvPr>
            <p:ph type="title"/>
          </p:nvPr>
        </p:nvSpPr>
        <p:spPr>
          <a:xfrm>
            <a:off x="474133" y="953772"/>
            <a:ext cx="8229600" cy="733640"/>
          </a:xfrm>
        </p:spPr>
        <p:txBody>
          <a:bodyPr/>
          <a:lstStyle/>
          <a:p>
            <a:r>
              <a:rPr lang="en-US" sz="4000" b="1" dirty="0"/>
              <a:t>PROGRESS Act Federal Register Notice</a:t>
            </a:r>
            <a:endParaRPr lang="en-US" altLang="en-US" sz="2800" dirty="0"/>
          </a:p>
        </p:txBody>
      </p:sp>
      <p:sp>
        <p:nvSpPr>
          <p:cNvPr id="40964" name="Content Placeholder 4"/>
          <p:cNvSpPr>
            <a:spLocks noGrp="1"/>
          </p:cNvSpPr>
          <p:nvPr>
            <p:ph idx="1"/>
          </p:nvPr>
        </p:nvSpPr>
        <p:spPr>
          <a:xfrm>
            <a:off x="169333" y="1687412"/>
            <a:ext cx="8839199" cy="4405313"/>
          </a:xfrm>
        </p:spPr>
        <p:txBody>
          <a:bodyPr/>
          <a:lstStyle/>
          <a:p>
            <a:pPr>
              <a:lnSpc>
                <a:spcPct val="150000"/>
              </a:lnSpc>
            </a:pPr>
            <a:r>
              <a:rPr lang="en-US" altLang="en-US" sz="2400" dirty="0"/>
              <a:t>On February 1, 2021, the </a:t>
            </a:r>
            <a:r>
              <a:rPr lang="en-US" altLang="en-US" sz="2400" b="1" dirty="0"/>
              <a:t>Self-Governance PROGRESS Act Negotiated Rulemaking Committee Establishment; Nominations </a:t>
            </a:r>
            <a:r>
              <a:rPr lang="en-US" altLang="en-US" sz="2400" dirty="0"/>
              <a:t>Federal Register Notice was published. </a:t>
            </a:r>
          </a:p>
          <a:p>
            <a:pPr>
              <a:lnSpc>
                <a:spcPct val="150000"/>
              </a:lnSpc>
            </a:pPr>
            <a:r>
              <a:rPr lang="en-US" sz="2400" dirty="0"/>
              <a:t>The deadline to submit written comments regarding the intent to establish this Committee and nominations for Committee members is </a:t>
            </a:r>
            <a:r>
              <a:rPr lang="en-US" sz="2400" b="1" dirty="0"/>
              <a:t>March 3, 2021</a:t>
            </a:r>
            <a:r>
              <a:rPr lang="en-US" sz="2400" dirty="0"/>
              <a:t>. All comments and nominations can to be submitted by email (preferred) at: </a:t>
            </a:r>
            <a:r>
              <a:rPr lang="en-US" sz="2400" dirty="0">
                <a:hlinkClick r:id="rId4"/>
              </a:rPr>
              <a:t>consultation@bia.gov</a:t>
            </a:r>
            <a:r>
              <a:rPr lang="en-US" sz="2400" dirty="0"/>
              <a:t> </a:t>
            </a:r>
            <a:endParaRPr lang="en-US" altLang="en-US" sz="2400" dirty="0"/>
          </a:p>
          <a:p>
            <a:pPr>
              <a:lnSpc>
                <a:spcPct val="150000"/>
              </a:lnSpc>
            </a:pPr>
            <a:r>
              <a:rPr lang="en-US" altLang="en-US" sz="2400" dirty="0">
                <a:hlinkClick r:id="rId5"/>
              </a:rPr>
              <a:t>https://www.govinfo.gov/content/pkg/FR-2021-02-01/pdf/2021-01149.pdf</a:t>
            </a:r>
            <a:endParaRPr lang="en-US" altLang="en-US" sz="2400" dirty="0"/>
          </a:p>
          <a:p>
            <a:pPr>
              <a:lnSpc>
                <a:spcPct val="150000"/>
              </a:lnSpc>
            </a:pPr>
            <a:endParaRPr lang="en-US" altLang="en-US" sz="2800" dirty="0"/>
          </a:p>
        </p:txBody>
      </p:sp>
      <p:sp>
        <p:nvSpPr>
          <p:cNvPr id="40965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513" indent="-160338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6144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0716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5288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9860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78D5B3E1-E268-4658-8E99-446C4710DA1C}" type="slidenum">
              <a:rPr lang="en-US" altLang="en-US" sz="900" smtClean="0"/>
              <a:pPr>
                <a:spcBef>
                  <a:spcPct val="0"/>
                </a:spcBef>
                <a:buFontTx/>
                <a:buNone/>
              </a:pPr>
              <a:t>18</a:t>
            </a:fld>
            <a:endParaRPr lang="en-US" altLang="en-US" sz="900"/>
          </a:p>
        </p:txBody>
      </p:sp>
    </p:spTree>
    <p:extLst>
      <p:ext uri="{BB962C8B-B14F-4D97-AF65-F5344CB8AC3E}">
        <p14:creationId xmlns:p14="http://schemas.microsoft.com/office/powerpoint/2010/main" val="4274561374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8" name="Title 1"/>
          <p:cNvSpPr>
            <a:spLocks noGrp="1"/>
          </p:cNvSpPr>
          <p:nvPr>
            <p:ph type="title"/>
          </p:nvPr>
        </p:nvSpPr>
        <p:spPr>
          <a:xfrm>
            <a:off x="457200" y="1173162"/>
            <a:ext cx="8229600" cy="808038"/>
          </a:xfrm>
        </p:spPr>
        <p:txBody>
          <a:bodyPr/>
          <a:lstStyle/>
          <a:p>
            <a:r>
              <a:rPr lang="en-US" altLang="en-US" b="1" dirty="0"/>
              <a:t>CARES Act FASSR </a:t>
            </a:r>
            <a:endParaRPr lang="en-US" altLang="en-US" dirty="0"/>
          </a:p>
        </p:txBody>
      </p:sp>
      <p:sp>
        <p:nvSpPr>
          <p:cNvPr id="38915" name="Content Placeholder 2"/>
          <p:cNvSpPr>
            <a:spLocks noGrp="1"/>
          </p:cNvSpPr>
          <p:nvPr>
            <p:ph sz="half" idx="1"/>
          </p:nvPr>
        </p:nvSpPr>
        <p:spPr>
          <a:xfrm>
            <a:off x="361950" y="2057400"/>
            <a:ext cx="8420100" cy="4259695"/>
          </a:xfrm>
        </p:spPr>
        <p:txBody>
          <a:bodyPr/>
          <a:lstStyle/>
          <a:p>
            <a:pPr>
              <a:defRPr/>
            </a:pPr>
            <a:r>
              <a:rPr lang="en-US" altLang="en-US" sz="2400" dirty="0"/>
              <a:t>Tribes/Tribal Organizations that operate their CARES Act Welfare Assistance program under Title IV of Pub. L. 93-638, as amended, are requested to submit their Financial Assistance and Social Services Report (FASSR) form. </a:t>
            </a:r>
          </a:p>
          <a:p>
            <a:pPr>
              <a:defRPr/>
            </a:pPr>
            <a:r>
              <a:rPr lang="en-US" altLang="en-US" sz="2400" dirty="0"/>
              <a:t>Please submit by email to </a:t>
            </a:r>
            <a:r>
              <a:rPr lang="en-US" altLang="en-US" sz="2400" dirty="0">
                <a:hlinkClick r:id="rId2"/>
              </a:rPr>
              <a:t>Kenneth.Reinfeld@bia.gov</a:t>
            </a:r>
            <a:endParaRPr lang="en-US" altLang="en-US" sz="2400" dirty="0"/>
          </a:p>
          <a:p>
            <a:pPr>
              <a:defRPr/>
            </a:pPr>
            <a:r>
              <a:rPr lang="en-US" altLang="en-US" sz="2400" dirty="0"/>
              <a:t>Deadline: </a:t>
            </a:r>
            <a:r>
              <a:rPr lang="en-US" altLang="en-US" sz="2400" b="1" dirty="0"/>
              <a:t>Tuesday, March 2, 2021</a:t>
            </a:r>
          </a:p>
          <a:p>
            <a:pPr>
              <a:defRPr/>
            </a:pPr>
            <a:r>
              <a:rPr lang="en-US" altLang="en-US" sz="2400" dirty="0"/>
              <a:t>The Memorandum and form can be found at the Self Governance Database </a:t>
            </a:r>
            <a:r>
              <a:rPr lang="en-US" altLang="en-US" sz="2400" b="1" dirty="0">
                <a:hlinkClick r:id="rId3"/>
              </a:rPr>
              <a:t>http://osgdb.org/OSG/</a:t>
            </a:r>
            <a:r>
              <a:rPr lang="en-US" altLang="en-US" sz="2400" b="1" dirty="0"/>
              <a:t> </a:t>
            </a:r>
          </a:p>
          <a:p>
            <a:pPr>
              <a:defRPr/>
            </a:pPr>
            <a:r>
              <a:rPr lang="en-US" altLang="en-US" sz="2400" dirty="0"/>
              <a:t>A copy is provided to SGCE for distribution </a:t>
            </a:r>
          </a:p>
        </p:txBody>
      </p:sp>
      <p:sp>
        <p:nvSpPr>
          <p:cNvPr id="39940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6FB9D2B3-4555-4DB1-BEEF-DE4B36210C84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19</a:t>
            </a:fld>
            <a:endParaRPr lang="en-US" altLang="en-US" sz="1200">
              <a:solidFill>
                <a:srgbClr val="898989"/>
              </a:solidFill>
            </a:endParaRPr>
          </a:p>
        </p:txBody>
      </p:sp>
      <p:pic>
        <p:nvPicPr>
          <p:cNvPr id="39941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4114800" cy="953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B9CDE5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9" name="Rectangle 6"/>
          <p:cNvSpPr>
            <a:spLocks noChangeArrowheads="1"/>
          </p:cNvSpPr>
          <p:nvPr/>
        </p:nvSpPr>
        <p:spPr bwMode="auto">
          <a:xfrm>
            <a:off x="3614738" y="2106613"/>
            <a:ext cx="209550" cy="23018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 typeface="Arial" panose="020B0604020202020204" pitchFamily="34" charset="0"/>
              <a:buNone/>
              <a:defRPr/>
            </a:pPr>
            <a:r>
              <a:rPr lang="en-US" altLang="en-US" sz="900" dirty="0">
                <a:solidFill>
                  <a:prstClr val="black"/>
                </a:solidFill>
              </a:rPr>
              <a:t> </a:t>
            </a:r>
            <a:endParaRPr lang="en-US" altLang="en-US" sz="1350" dirty="0">
              <a:solidFill>
                <a:prstClr val="black"/>
              </a:solidFill>
            </a:endParaRPr>
          </a:p>
        </p:txBody>
      </p:sp>
      <p:sp>
        <p:nvSpPr>
          <p:cNvPr id="45059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557213" indent="-214313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857250" indent="-17145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200150" indent="-17145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543050" indent="-17145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0002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4574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9146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3718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 typeface="Arial" panose="020B0604020202020204" pitchFamily="34" charset="0"/>
              <a:buNone/>
            </a:pPr>
            <a:fld id="{78F9EEB9-BF63-41BB-A9A6-A7FFBA0AF479}" type="slidenum">
              <a:rPr lang="en-US" altLang="en-US" sz="900" smtClean="0">
                <a:solidFill>
                  <a:srgbClr val="000000"/>
                </a:solidFill>
              </a:rPr>
              <a:pPr>
                <a:spcBef>
                  <a:spcPct val="0"/>
                </a:spcBef>
                <a:buFont typeface="Arial" panose="020B0604020202020204" pitchFamily="34" charset="0"/>
                <a:buNone/>
              </a:pPr>
              <a:t>20</a:t>
            </a:fld>
            <a:endParaRPr lang="en-US" altLang="en-US" sz="900">
              <a:solidFill>
                <a:srgbClr val="000000"/>
              </a:solidFill>
            </a:endParaRPr>
          </a:p>
        </p:txBody>
      </p:sp>
      <p:sp>
        <p:nvSpPr>
          <p:cNvPr id="6" name="TextBox 3"/>
          <p:cNvSpPr txBox="1">
            <a:spLocks noChangeArrowheads="1"/>
          </p:cNvSpPr>
          <p:nvPr/>
        </p:nvSpPr>
        <p:spPr bwMode="auto">
          <a:xfrm>
            <a:off x="1828800" y="2667000"/>
            <a:ext cx="5029200" cy="1130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spcBef>
                <a:spcPct val="0"/>
              </a:spcBef>
              <a:buFont typeface="Arial" panose="020B0604020202020204" pitchFamily="34" charset="0"/>
              <a:buNone/>
              <a:defRPr/>
            </a:pPr>
            <a:br>
              <a:rPr lang="en-US" altLang="en-US" sz="1350" dirty="0">
                <a:solidFill>
                  <a:prstClr val="black"/>
                </a:solidFill>
              </a:rPr>
            </a:br>
            <a:r>
              <a:rPr lang="en-US" altLang="en-US" sz="5400" b="1" dirty="0">
                <a:solidFill>
                  <a:prstClr val="black"/>
                </a:solidFill>
              </a:rPr>
              <a:t>Announcements </a:t>
            </a:r>
            <a:endParaRPr lang="en-US" altLang="en-US" sz="1350" b="1" dirty="0">
              <a:solidFill>
                <a:prstClr val="black"/>
              </a:solidFill>
            </a:endParaRPr>
          </a:p>
        </p:txBody>
      </p:sp>
      <p:pic>
        <p:nvPicPr>
          <p:cNvPr id="45061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2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990600"/>
            <a:ext cx="7391400" cy="642938"/>
          </a:xfrm>
        </p:spPr>
        <p:txBody>
          <a:bodyPr/>
          <a:lstStyle/>
          <a:p>
            <a:pPr>
              <a:defRPr/>
            </a:pPr>
            <a:r>
              <a:rPr lang="en-US" b="1" dirty="0">
                <a:ea typeface="+mn-ea"/>
                <a:cs typeface="Arial" charset="0"/>
              </a:rPr>
              <a:t>Tribal Justice Seminar Series</a:t>
            </a:r>
          </a:p>
        </p:txBody>
      </p:sp>
      <p:sp>
        <p:nvSpPr>
          <p:cNvPr id="49155" name="Content Placeholder 2"/>
          <p:cNvSpPr>
            <a:spLocks noGrp="1"/>
          </p:cNvSpPr>
          <p:nvPr>
            <p:ph idx="1"/>
          </p:nvPr>
        </p:nvSpPr>
        <p:spPr>
          <a:xfrm>
            <a:off x="381000" y="1697038"/>
            <a:ext cx="8534400" cy="5160962"/>
          </a:xfrm>
        </p:spPr>
        <p:txBody>
          <a:bodyPr/>
          <a:lstStyle/>
          <a:p>
            <a:r>
              <a:rPr lang="en-US" sz="2800" dirty="0"/>
              <a:t>Wednesdays from 12:00 - 1:00 PM PST on Zoom UC Davis School of Law </a:t>
            </a:r>
          </a:p>
          <a:p>
            <a:r>
              <a:rPr lang="en-US" sz="2800" dirty="0"/>
              <a:t>February 10, 2021 - May 5, 2021 </a:t>
            </a:r>
          </a:p>
          <a:p>
            <a:r>
              <a:rPr lang="en-US" sz="2800" dirty="0"/>
              <a:t>Below is the link to Register: </a:t>
            </a:r>
          </a:p>
          <a:p>
            <a:r>
              <a:rPr lang="en-US" sz="2800" dirty="0">
                <a:hlinkClick r:id="rId2"/>
              </a:rPr>
              <a:t>https://ucdavislaw.zoom.us/meeting/register/tJArcuGurjwrGdUp2k_Dl4zaNcDCv_ZVxAOH</a:t>
            </a:r>
            <a:r>
              <a:rPr lang="en-US" sz="2800" dirty="0"/>
              <a:t> </a:t>
            </a:r>
          </a:p>
          <a:p>
            <a:r>
              <a:rPr lang="en-US" sz="2800" dirty="0"/>
              <a:t>For more information, contact </a:t>
            </a:r>
            <a:r>
              <a:rPr lang="en-US" sz="2800" dirty="0">
                <a:hlinkClick r:id="rId3"/>
              </a:rPr>
              <a:t>tribaljusticeseminar@law.ucdavis.edu</a:t>
            </a:r>
            <a:r>
              <a:rPr lang="en-US" sz="2800" dirty="0"/>
              <a:t> or (530) 400-2754</a:t>
            </a:r>
          </a:p>
        </p:txBody>
      </p:sp>
      <p:sp>
        <p:nvSpPr>
          <p:cNvPr id="40964" name="Slide Number Placeholder 3"/>
          <p:cNvSpPr>
            <a:spLocks noGrp="1"/>
          </p:cNvSpPr>
          <p:nvPr>
            <p:ph type="sldNum" sz="quarter" idx="12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910" indent="-160735">
              <a:spcBef>
                <a:spcPct val="20000"/>
              </a:spcBef>
              <a:buFont typeface="Arial" panose="020B0604020202020204" pitchFamily="34" charset="0"/>
              <a:buChar char="–"/>
              <a:defRPr sz="21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5001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8430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1859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5288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 typeface="Arial" panose="020B0604020202020204" pitchFamily="34" charset="0"/>
              <a:buNone/>
              <a:defRPr/>
            </a:pPr>
            <a:fld id="{C943B8A5-65B4-437D-9326-DEA125F29462}" type="slidenum">
              <a:rPr lang="en-US" altLang="en-US" sz="675">
                <a:solidFill>
                  <a:srgbClr val="898989"/>
                </a:solidFill>
              </a:rPr>
              <a:pPr>
                <a:spcBef>
                  <a:spcPct val="0"/>
                </a:spcBef>
                <a:buFont typeface="Arial" panose="020B0604020202020204" pitchFamily="34" charset="0"/>
                <a:buNone/>
                <a:defRPr/>
              </a:pPr>
              <a:t>21</a:t>
            </a:fld>
            <a:endParaRPr lang="en-US" altLang="en-US" sz="675" dirty="0">
              <a:solidFill>
                <a:srgbClr val="898989"/>
              </a:solidFill>
            </a:endParaRPr>
          </a:p>
        </p:txBody>
      </p:sp>
      <p:pic>
        <p:nvPicPr>
          <p:cNvPr id="49157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4114800" cy="9523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852487112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2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" y="1012825"/>
            <a:ext cx="8823960" cy="1219200"/>
          </a:xfrm>
        </p:spPr>
        <p:txBody>
          <a:bodyPr/>
          <a:lstStyle/>
          <a:p>
            <a:pPr>
              <a:defRPr/>
            </a:pPr>
            <a:r>
              <a:rPr lang="en-US" sz="4000" b="1" dirty="0"/>
              <a:t>FBI Criminal Justice Information Services (CJIS) Tribal Engagement Program</a:t>
            </a:r>
            <a:endParaRPr lang="en-US" sz="4000" b="1" dirty="0">
              <a:ea typeface="+mn-ea"/>
              <a:cs typeface="Arial" charset="0"/>
            </a:endParaRPr>
          </a:p>
        </p:txBody>
      </p:sp>
      <p:sp>
        <p:nvSpPr>
          <p:cNvPr id="49155" name="Content Placeholder 2"/>
          <p:cNvSpPr>
            <a:spLocks noGrp="1"/>
          </p:cNvSpPr>
          <p:nvPr>
            <p:ph idx="1"/>
          </p:nvPr>
        </p:nvSpPr>
        <p:spPr>
          <a:xfrm>
            <a:off x="228600" y="2252027"/>
            <a:ext cx="8747760" cy="4377373"/>
          </a:xfrm>
        </p:spPr>
        <p:txBody>
          <a:bodyPr/>
          <a:lstStyle/>
          <a:p>
            <a:r>
              <a:rPr lang="en-US" sz="2800" dirty="0"/>
              <a:t>FBI CJIS Tribal Engagement Program has scheduled a series of regional meetings for tribal law enforcement agencies.  A copy of the flyer is provided to SGCE for distribution. </a:t>
            </a:r>
          </a:p>
          <a:p>
            <a:r>
              <a:rPr lang="en-US" sz="2800" dirty="0"/>
              <a:t>The next session is intended for tribal law enforcement agencies in </a:t>
            </a:r>
            <a:r>
              <a:rPr lang="en-US" sz="2800" b="1" dirty="0"/>
              <a:t>Oklahoma, Kansas, and Texas</a:t>
            </a:r>
            <a:r>
              <a:rPr lang="en-US" sz="2800" dirty="0"/>
              <a:t> and is scheduled for February 25, 2021 from 1:00 p.m. to 3:00 p.m.</a:t>
            </a:r>
          </a:p>
          <a:p>
            <a:r>
              <a:rPr lang="en-US" sz="2800" dirty="0"/>
              <a:t>To register for the meeting, please email: </a:t>
            </a:r>
            <a:r>
              <a:rPr lang="en-US" sz="2800" dirty="0">
                <a:hlinkClick r:id="rId2"/>
              </a:rPr>
              <a:t>cjistribaloutreach@fbi.gov</a:t>
            </a:r>
            <a:r>
              <a:rPr lang="en-US" sz="2800" dirty="0"/>
              <a:t> </a:t>
            </a:r>
          </a:p>
        </p:txBody>
      </p:sp>
      <p:sp>
        <p:nvSpPr>
          <p:cNvPr id="40964" name="Slide Number Placeholder 3"/>
          <p:cNvSpPr>
            <a:spLocks noGrp="1"/>
          </p:cNvSpPr>
          <p:nvPr>
            <p:ph type="sldNum" sz="quarter" idx="12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910" indent="-160735">
              <a:spcBef>
                <a:spcPct val="20000"/>
              </a:spcBef>
              <a:buFont typeface="Arial" panose="020B0604020202020204" pitchFamily="34" charset="0"/>
              <a:buChar char="–"/>
              <a:defRPr sz="21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5001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8430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1859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5288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 typeface="Arial" panose="020B0604020202020204" pitchFamily="34" charset="0"/>
              <a:buNone/>
              <a:defRPr/>
            </a:pPr>
            <a:fld id="{C943B8A5-65B4-437D-9326-DEA125F29462}" type="slidenum">
              <a:rPr lang="en-US" altLang="en-US" sz="675">
                <a:solidFill>
                  <a:srgbClr val="898989"/>
                </a:solidFill>
              </a:rPr>
              <a:pPr>
                <a:spcBef>
                  <a:spcPct val="0"/>
                </a:spcBef>
                <a:buFont typeface="Arial" panose="020B0604020202020204" pitchFamily="34" charset="0"/>
                <a:buNone/>
                <a:defRPr/>
              </a:pPr>
              <a:t>22</a:t>
            </a:fld>
            <a:endParaRPr lang="en-US" altLang="en-US" sz="675" dirty="0">
              <a:solidFill>
                <a:srgbClr val="898989"/>
              </a:solidFill>
            </a:endParaRPr>
          </a:p>
        </p:txBody>
      </p:sp>
      <p:pic>
        <p:nvPicPr>
          <p:cNvPr id="49157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-1"/>
            <a:ext cx="4114801" cy="9523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696542221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2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" y="830594"/>
            <a:ext cx="8823960" cy="952388"/>
          </a:xfrm>
        </p:spPr>
        <p:txBody>
          <a:bodyPr/>
          <a:lstStyle/>
          <a:p>
            <a:pPr>
              <a:defRPr/>
            </a:pPr>
            <a:r>
              <a:rPr lang="en-US" sz="4000" b="1" dirty="0"/>
              <a:t>DOI Tribal Consultations</a:t>
            </a:r>
            <a:endParaRPr lang="en-US" sz="4000" b="1" dirty="0">
              <a:ea typeface="+mn-ea"/>
              <a:cs typeface="Arial" charset="0"/>
            </a:endParaRPr>
          </a:p>
        </p:txBody>
      </p:sp>
      <p:sp>
        <p:nvSpPr>
          <p:cNvPr id="49155" name="Content Placeholder 2"/>
          <p:cNvSpPr>
            <a:spLocks noGrp="1"/>
          </p:cNvSpPr>
          <p:nvPr>
            <p:ph idx="1"/>
          </p:nvPr>
        </p:nvSpPr>
        <p:spPr>
          <a:xfrm>
            <a:off x="312419" y="1650033"/>
            <a:ext cx="8686801" cy="4377373"/>
          </a:xfrm>
        </p:spPr>
        <p:txBody>
          <a:bodyPr/>
          <a:lstStyle/>
          <a:p>
            <a:r>
              <a:rPr lang="en-US" sz="2400" dirty="0"/>
              <a:t>DOI will host four consultation sessions for improving consultations with Tribes.</a:t>
            </a:r>
          </a:p>
          <a:p>
            <a:r>
              <a:rPr lang="en-US" sz="2400" dirty="0">
                <a:hlinkClick r:id="rId2"/>
              </a:rPr>
              <a:t>https://www.bia.gov/as-ia/consultations-listening-sessions/schedule</a:t>
            </a:r>
            <a:r>
              <a:rPr lang="en-US" sz="2400" dirty="0"/>
              <a:t> </a:t>
            </a:r>
          </a:p>
          <a:p>
            <a:endParaRPr lang="en-US" sz="2400" dirty="0"/>
          </a:p>
          <a:p>
            <a:endParaRPr lang="en-US" sz="2800" dirty="0"/>
          </a:p>
        </p:txBody>
      </p:sp>
      <p:sp>
        <p:nvSpPr>
          <p:cNvPr id="40964" name="Slide Number Placeholder 3"/>
          <p:cNvSpPr>
            <a:spLocks noGrp="1"/>
          </p:cNvSpPr>
          <p:nvPr>
            <p:ph type="sldNum" sz="quarter" idx="12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910" indent="-160735">
              <a:spcBef>
                <a:spcPct val="20000"/>
              </a:spcBef>
              <a:buFont typeface="Arial" panose="020B0604020202020204" pitchFamily="34" charset="0"/>
              <a:buChar char="–"/>
              <a:defRPr sz="21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5001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8430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1859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5288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 typeface="Arial" panose="020B0604020202020204" pitchFamily="34" charset="0"/>
              <a:buNone/>
              <a:defRPr/>
            </a:pPr>
            <a:fld id="{C943B8A5-65B4-437D-9326-DEA125F29462}" type="slidenum">
              <a:rPr lang="en-US" altLang="en-US" sz="675">
                <a:solidFill>
                  <a:srgbClr val="898989"/>
                </a:solidFill>
              </a:rPr>
              <a:pPr>
                <a:spcBef>
                  <a:spcPct val="0"/>
                </a:spcBef>
                <a:buFont typeface="Arial" panose="020B0604020202020204" pitchFamily="34" charset="0"/>
                <a:buNone/>
                <a:defRPr/>
              </a:pPr>
              <a:t>23</a:t>
            </a:fld>
            <a:endParaRPr lang="en-US" altLang="en-US" sz="675" dirty="0">
              <a:solidFill>
                <a:srgbClr val="898989"/>
              </a:solidFill>
            </a:endParaRPr>
          </a:p>
        </p:txBody>
      </p:sp>
      <p:pic>
        <p:nvPicPr>
          <p:cNvPr id="49157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-1"/>
            <a:ext cx="4114801" cy="9523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aphicFrame>
        <p:nvGraphicFramePr>
          <p:cNvPr id="4" name="Table 4">
            <a:extLst>
              <a:ext uri="{FF2B5EF4-FFF2-40B4-BE49-F238E27FC236}">
                <a16:creationId xmlns:a16="http://schemas.microsoft.com/office/drawing/2014/main" id="{2F78D50C-2E91-4DA0-92D4-21935ADF8018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341961513"/>
              </p:ext>
            </p:extLst>
          </p:nvPr>
        </p:nvGraphicFramePr>
        <p:xfrm>
          <a:off x="264648" y="3255200"/>
          <a:ext cx="8614704" cy="3474720"/>
        </p:xfrm>
        <a:graphic>
          <a:graphicData uri="http://schemas.openxmlformats.org/drawingml/2006/table">
            <a:tbl>
              <a:tblPr firstRow="1" bandRow="1">
                <a:tableStyleId>{616DA210-FB5B-4158-B5E0-FEB733F419BA}</a:tableStyleId>
              </a:tblPr>
              <a:tblGrid>
                <a:gridCol w="3174046">
                  <a:extLst>
                    <a:ext uri="{9D8B030D-6E8A-4147-A177-3AD203B41FA5}">
                      <a16:colId xmlns:a16="http://schemas.microsoft.com/office/drawing/2014/main" val="772067666"/>
                    </a:ext>
                  </a:extLst>
                </a:gridCol>
                <a:gridCol w="1503585">
                  <a:extLst>
                    <a:ext uri="{9D8B030D-6E8A-4147-A177-3AD203B41FA5}">
                      <a16:colId xmlns:a16="http://schemas.microsoft.com/office/drawing/2014/main" val="3071300672"/>
                    </a:ext>
                  </a:extLst>
                </a:gridCol>
                <a:gridCol w="1209081">
                  <a:extLst>
                    <a:ext uri="{9D8B030D-6E8A-4147-A177-3AD203B41FA5}">
                      <a16:colId xmlns:a16="http://schemas.microsoft.com/office/drawing/2014/main" val="1134734392"/>
                    </a:ext>
                  </a:extLst>
                </a:gridCol>
                <a:gridCol w="1662487">
                  <a:extLst>
                    <a:ext uri="{9D8B030D-6E8A-4147-A177-3AD203B41FA5}">
                      <a16:colId xmlns:a16="http://schemas.microsoft.com/office/drawing/2014/main" val="3181046056"/>
                    </a:ext>
                  </a:extLst>
                </a:gridCol>
                <a:gridCol w="1065505">
                  <a:extLst>
                    <a:ext uri="{9D8B030D-6E8A-4147-A177-3AD203B41FA5}">
                      <a16:colId xmlns:a16="http://schemas.microsoft.com/office/drawing/2014/main" val="3552651842"/>
                    </a:ext>
                  </a:extLst>
                </a:gridCol>
              </a:tblGrid>
              <a:tr h="346509">
                <a:tc>
                  <a:txBody>
                    <a:bodyPr/>
                    <a:lstStyle/>
                    <a:p>
                      <a:r>
                        <a:rPr lang="en-US" sz="1800" dirty="0"/>
                        <a:t>For Tribes in BIA Region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Date (2021)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Time (EST)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Call-In Number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Passcode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786991259"/>
                  </a:ext>
                </a:extLst>
              </a:tr>
              <a:tr h="606392">
                <a:tc>
                  <a:txBody>
                    <a:bodyPr/>
                    <a:lstStyle/>
                    <a:p>
                      <a:r>
                        <a:rPr lang="en-US" sz="1800" dirty="0"/>
                        <a:t>Great Plains, Midwest, Rocky Mountain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Monday, March 8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2 p.m. – 5 p.m.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(888) 843-9206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9530360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537664088"/>
                  </a:ext>
                </a:extLst>
              </a:tr>
              <a:tr h="606392">
                <a:tc>
                  <a:txBody>
                    <a:bodyPr/>
                    <a:lstStyle/>
                    <a:p>
                      <a:r>
                        <a:rPr lang="en-US" sz="1800" dirty="0"/>
                        <a:t>Eastern, Eastern Oklahoma, Southern Plains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Wednesday, March 10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10 a.m.- 1 p.m.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(877) 601-4492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3173996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513024599"/>
                  </a:ext>
                </a:extLst>
              </a:tr>
              <a:tr h="613354">
                <a:tc>
                  <a:txBody>
                    <a:bodyPr/>
                    <a:lstStyle/>
                    <a:p>
                      <a:r>
                        <a:rPr lang="en-US" sz="1800" dirty="0"/>
                        <a:t>Navajo, Southwest, Western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Wednesday, March 10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dirty="0"/>
                        <a:t>2 p.m. – 5 p.m.</a:t>
                      </a:r>
                    </a:p>
                    <a:p>
                      <a:endParaRPr lang="en-US" sz="1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(800) 857-9872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3906969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572877338"/>
                  </a:ext>
                </a:extLst>
              </a:tr>
              <a:tr h="866274">
                <a:tc>
                  <a:txBody>
                    <a:bodyPr/>
                    <a:lstStyle/>
                    <a:p>
                      <a:r>
                        <a:rPr lang="en-US" sz="1800" dirty="0"/>
                        <a:t>Alaska, Pacific, Northwest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Friday, March 12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dirty="0"/>
                        <a:t>2 p.m. – 5 p.m.</a:t>
                      </a:r>
                    </a:p>
                    <a:p>
                      <a:endParaRPr lang="en-US" sz="1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(877) 601-4492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3173996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01059934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142082712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2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" y="1028812"/>
            <a:ext cx="8823960" cy="952388"/>
          </a:xfrm>
        </p:spPr>
        <p:txBody>
          <a:bodyPr/>
          <a:lstStyle/>
          <a:p>
            <a:pPr>
              <a:defRPr/>
            </a:pPr>
            <a:r>
              <a:rPr lang="en-US" sz="4000" b="1" dirty="0"/>
              <a:t>BIA Tribal Consultation</a:t>
            </a:r>
            <a:endParaRPr lang="en-US" sz="4000" b="1" dirty="0">
              <a:ea typeface="+mn-ea"/>
              <a:cs typeface="Arial" charset="0"/>
            </a:endParaRPr>
          </a:p>
        </p:txBody>
      </p:sp>
      <p:sp>
        <p:nvSpPr>
          <p:cNvPr id="49155" name="Content Placeholder 2"/>
          <p:cNvSpPr>
            <a:spLocks noGrp="1"/>
          </p:cNvSpPr>
          <p:nvPr>
            <p:ph idx="1"/>
          </p:nvPr>
        </p:nvSpPr>
        <p:spPr>
          <a:xfrm>
            <a:off x="312420" y="1947227"/>
            <a:ext cx="8534400" cy="4377373"/>
          </a:xfrm>
        </p:spPr>
        <p:txBody>
          <a:bodyPr/>
          <a:lstStyle/>
          <a:p>
            <a:r>
              <a:rPr lang="en-US" sz="2400" dirty="0"/>
              <a:t>The BIA will host a consultation regarding  Eligibility Criteria for Construction Assessments of Public Safety and Justice Facilities </a:t>
            </a:r>
          </a:p>
          <a:p>
            <a:r>
              <a:rPr lang="en-US" sz="2400" dirty="0"/>
              <a:t>March 23, 2021 </a:t>
            </a:r>
          </a:p>
          <a:p>
            <a:r>
              <a:rPr lang="en-US" sz="2400" dirty="0"/>
              <a:t>2 p.m. – 5 p.m. </a:t>
            </a:r>
          </a:p>
          <a:p>
            <a:r>
              <a:rPr lang="en-US" sz="2400" dirty="0"/>
              <a:t>Participant Call-In: 888-982-7291</a:t>
            </a:r>
          </a:p>
          <a:p>
            <a:r>
              <a:rPr lang="en-US" sz="2400" dirty="0"/>
              <a:t>Passcode: 6884022</a:t>
            </a:r>
          </a:p>
          <a:p>
            <a:r>
              <a:rPr lang="en-US" sz="2400" dirty="0"/>
              <a:t>More information can be found at: </a:t>
            </a:r>
            <a:r>
              <a:rPr lang="en-US" sz="2400" dirty="0">
                <a:hlinkClick r:id="rId2"/>
              </a:rPr>
              <a:t>https://www.bia.gov/consultation-listening-session/eligibility-criteria-construction-assessments-public-safety-and</a:t>
            </a:r>
            <a:r>
              <a:rPr lang="en-US" sz="2400" dirty="0"/>
              <a:t> </a:t>
            </a:r>
          </a:p>
        </p:txBody>
      </p:sp>
      <p:sp>
        <p:nvSpPr>
          <p:cNvPr id="40964" name="Slide Number Placeholder 3"/>
          <p:cNvSpPr>
            <a:spLocks noGrp="1"/>
          </p:cNvSpPr>
          <p:nvPr>
            <p:ph type="sldNum" sz="quarter" idx="12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910" indent="-160735">
              <a:spcBef>
                <a:spcPct val="20000"/>
              </a:spcBef>
              <a:buFont typeface="Arial" panose="020B0604020202020204" pitchFamily="34" charset="0"/>
              <a:buChar char="–"/>
              <a:defRPr sz="21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5001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8430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1859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5288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 typeface="Arial" panose="020B0604020202020204" pitchFamily="34" charset="0"/>
              <a:buNone/>
              <a:defRPr/>
            </a:pPr>
            <a:fld id="{C943B8A5-65B4-437D-9326-DEA125F29462}" type="slidenum">
              <a:rPr lang="en-US" altLang="en-US" sz="675">
                <a:solidFill>
                  <a:srgbClr val="898989"/>
                </a:solidFill>
              </a:rPr>
              <a:pPr>
                <a:spcBef>
                  <a:spcPct val="0"/>
                </a:spcBef>
                <a:buFont typeface="Arial" panose="020B0604020202020204" pitchFamily="34" charset="0"/>
                <a:buNone/>
                <a:defRPr/>
              </a:pPr>
              <a:t>24</a:t>
            </a:fld>
            <a:endParaRPr lang="en-US" altLang="en-US" sz="675" dirty="0">
              <a:solidFill>
                <a:srgbClr val="898989"/>
              </a:solidFill>
            </a:endParaRPr>
          </a:p>
        </p:txBody>
      </p:sp>
      <p:pic>
        <p:nvPicPr>
          <p:cNvPr id="49157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-1"/>
            <a:ext cx="4114801" cy="9523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699876128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3010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3011" name="Rectangle 6"/>
          <p:cNvSpPr>
            <a:spLocks noChangeArrowheads="1"/>
          </p:cNvSpPr>
          <p:nvPr/>
        </p:nvSpPr>
        <p:spPr bwMode="auto">
          <a:xfrm>
            <a:off x="3295650" y="1590675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r>
              <a:rPr lang="en-US" altLang="en-US" sz="1200"/>
              <a:t> </a:t>
            </a:r>
            <a:endParaRPr lang="en-US" altLang="en-US" sz="1800"/>
          </a:p>
        </p:txBody>
      </p:sp>
      <p:sp>
        <p:nvSpPr>
          <p:cNvPr id="43012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2C61AFE1-4189-4313-9320-15C672559464}" type="slidenum">
              <a:rPr lang="en-US" altLang="en-US" sz="1200" smtClean="0"/>
              <a:pPr>
                <a:spcBef>
                  <a:spcPct val="0"/>
                </a:spcBef>
                <a:buFontTx/>
                <a:buNone/>
              </a:pPr>
              <a:t>25</a:t>
            </a:fld>
            <a:endParaRPr lang="en-US" altLang="en-US" sz="1200"/>
          </a:p>
        </p:txBody>
      </p:sp>
      <p:sp>
        <p:nvSpPr>
          <p:cNvPr id="43013" name="TextBox 3"/>
          <p:cNvSpPr txBox="1">
            <a:spLocks noChangeArrowheads="1"/>
          </p:cNvSpPr>
          <p:nvPr/>
        </p:nvSpPr>
        <p:spPr bwMode="auto">
          <a:xfrm>
            <a:off x="914400" y="2484438"/>
            <a:ext cx="6705600" cy="1477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br>
              <a:rPr lang="en-US" altLang="en-US" sz="1800"/>
            </a:br>
            <a:r>
              <a:rPr lang="en-US" altLang="en-US" sz="7200" b="1"/>
              <a:t>The End </a:t>
            </a:r>
            <a:endParaRPr lang="en-US" altLang="en-US" sz="1800" b="1"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Override1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1F497D"/>
    </a:dk2>
    <a:lt2>
      <a:srgbClr val="EEECE1"/>
    </a:lt2>
    <a:accent1>
      <a:srgbClr val="4F81BD"/>
    </a:accent1>
    <a:accent2>
      <a:srgbClr val="C0504D"/>
    </a:accent2>
    <a:accent3>
      <a:srgbClr val="9BBB59"/>
    </a:accent3>
    <a:accent4>
      <a:srgbClr val="8064A2"/>
    </a:accent4>
    <a:accent5>
      <a:srgbClr val="4BACC6"/>
    </a:accent5>
    <a:accent6>
      <a:srgbClr val="F79646"/>
    </a:accent6>
    <a:hlink>
      <a:srgbClr val="0000FF"/>
    </a:hlink>
    <a:folHlink>
      <a:srgbClr val="800080"/>
    </a:folHlink>
  </a:clr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38605</TotalTime>
  <Words>1490</Words>
  <Application>Microsoft Office PowerPoint</Application>
  <PresentationFormat>On-screen Show (4:3)</PresentationFormat>
  <Paragraphs>254</Paragraphs>
  <Slides>25</Slides>
  <Notes>17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25</vt:i4>
      </vt:variant>
    </vt:vector>
  </HeadingPairs>
  <TitlesOfParts>
    <vt:vector size="29" baseType="lpstr">
      <vt:lpstr>Arial</vt:lpstr>
      <vt:lpstr>Calibri</vt:lpstr>
      <vt:lpstr>Verdana</vt:lpstr>
      <vt:lpstr>Office Theme</vt:lpstr>
      <vt:lpstr>PowerPoint Presentation</vt:lpstr>
      <vt:lpstr>Personnel Changes</vt:lpstr>
      <vt:lpstr>Personnel Changes</vt:lpstr>
      <vt:lpstr>PowerPoint Presentation</vt:lpstr>
      <vt:lpstr>Number of SG Tribes (284)* by Region FY 2021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GSA Memorandum of Agreement – Leasing GSA Fleet Vehicles</vt:lpstr>
      <vt:lpstr>Federal Register Notice Published</vt:lpstr>
      <vt:lpstr>PROGRESS Act Federal Register Notice</vt:lpstr>
      <vt:lpstr>CARES Act FASSR </vt:lpstr>
      <vt:lpstr>PowerPoint Presentation</vt:lpstr>
      <vt:lpstr>Tribal Justice Seminar Series</vt:lpstr>
      <vt:lpstr>FBI Criminal Justice Information Services (CJIS) Tribal Engagement Program</vt:lpstr>
      <vt:lpstr>DOI Tribal Consultations</vt:lpstr>
      <vt:lpstr>BIA Tribal Consultation</vt:lpstr>
      <vt:lpstr>PowerPoint Presentation</vt:lpstr>
    </vt:vector>
  </TitlesOfParts>
  <Company>Bureau of Indian Affairs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Theodore Zachary Scribner</dc:creator>
  <cp:lastModifiedBy>Sharee Freeman</cp:lastModifiedBy>
  <cp:revision>844</cp:revision>
  <cp:lastPrinted>2020-01-15T23:51:14Z</cp:lastPrinted>
  <dcterms:created xsi:type="dcterms:W3CDTF">2014-01-23T17:26:37Z</dcterms:created>
  <dcterms:modified xsi:type="dcterms:W3CDTF">2021-02-16T21:40:30Z</dcterms:modified>
</cp:coreProperties>
</file>