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theme/theme4.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p:sldMasterIdLst>
    <p:sldMasterId id="2147483660" r:id="rId1"/>
    <p:sldMasterId id="2147483672" r:id="rId2"/>
  </p:sldMasterIdLst>
  <p:notesMasterIdLst>
    <p:notesMasterId r:id="rId24"/>
  </p:notesMasterIdLst>
  <p:handoutMasterIdLst>
    <p:handoutMasterId r:id="rId25"/>
  </p:handoutMasterIdLst>
  <p:sldIdLst>
    <p:sldId id="278" r:id="rId3"/>
    <p:sldId id="279" r:id="rId4"/>
    <p:sldId id="298" r:id="rId5"/>
    <p:sldId id="289" r:id="rId6"/>
    <p:sldId id="280" r:id="rId7"/>
    <p:sldId id="281" r:id="rId8"/>
    <p:sldId id="285" r:id="rId9"/>
    <p:sldId id="288" r:id="rId10"/>
    <p:sldId id="283" r:id="rId11"/>
    <p:sldId id="287" r:id="rId12"/>
    <p:sldId id="299" r:id="rId13"/>
    <p:sldId id="292" r:id="rId14"/>
    <p:sldId id="294" r:id="rId15"/>
    <p:sldId id="295" r:id="rId16"/>
    <p:sldId id="300" r:id="rId17"/>
    <p:sldId id="301" r:id="rId18"/>
    <p:sldId id="303" r:id="rId19"/>
    <p:sldId id="304" r:id="rId20"/>
    <p:sldId id="297" r:id="rId21"/>
    <p:sldId id="293" r:id="rId22"/>
    <p:sldId id="276" r:id="rId23"/>
  </p:sldIdLst>
  <p:sldSz cx="12192000" cy="6858000"/>
  <p:notesSz cx="7315200" cy="96012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Church, Ann M. (IHS/HQ)" initials="CAM(" lastIdx="1" clrIdx="0">
    <p:extLst>
      <p:ext uri="{19B8F6BF-5375-455C-9EA6-DF929625EA0E}">
        <p15:presenceInfo xmlns:p15="http://schemas.microsoft.com/office/powerpoint/2012/main" userId="S-1-5-21-1547161642-606747145-682003330-6628" providerId="AD"/>
      </p:ext>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4995" autoAdjust="0"/>
    <p:restoredTop sz="62476" autoAdjust="0"/>
  </p:normalViewPr>
  <p:slideViewPr>
    <p:cSldViewPr snapToGrid="0">
      <p:cViewPr varScale="1">
        <p:scale>
          <a:sx n="43" d="100"/>
          <a:sy n="43" d="100"/>
        </p:scale>
        <p:origin x="1584" y="48"/>
      </p:cViewPr>
      <p:guideLst/>
    </p:cSldViewPr>
  </p:slideViewPr>
  <p:notesTextViewPr>
    <p:cViewPr>
      <p:scale>
        <a:sx n="125" d="100"/>
        <a:sy n="125" d="100"/>
      </p:scale>
      <p:origin x="0" y="0"/>
    </p:cViewPr>
  </p:notesTextViewPr>
  <p:sorterViewPr>
    <p:cViewPr>
      <p:scale>
        <a:sx n="100" d="100"/>
        <a:sy n="100" d="100"/>
      </p:scale>
      <p:origin x="0" y="-4014"/>
    </p:cViewPr>
  </p:sorter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6.xml"/><Relationship Id="rId13" Type="http://schemas.openxmlformats.org/officeDocument/2006/relationships/slide" Target="slides/slide11.xml"/><Relationship Id="rId18" Type="http://schemas.openxmlformats.org/officeDocument/2006/relationships/slide" Target="slides/slide16.xml"/><Relationship Id="rId26" Type="http://schemas.openxmlformats.org/officeDocument/2006/relationships/commentAuthors" Target="commentAuthors.xml"/><Relationship Id="rId3" Type="http://schemas.openxmlformats.org/officeDocument/2006/relationships/slide" Target="slides/slide1.xml"/><Relationship Id="rId21" Type="http://schemas.openxmlformats.org/officeDocument/2006/relationships/slide" Target="slides/slide19.xml"/><Relationship Id="rId7" Type="http://schemas.openxmlformats.org/officeDocument/2006/relationships/slide" Target="slides/slide5.xml"/><Relationship Id="rId12" Type="http://schemas.openxmlformats.org/officeDocument/2006/relationships/slide" Target="slides/slide10.xml"/><Relationship Id="rId17" Type="http://schemas.openxmlformats.org/officeDocument/2006/relationships/slide" Target="slides/slide15.xml"/><Relationship Id="rId25" Type="http://schemas.openxmlformats.org/officeDocument/2006/relationships/handoutMaster" Target="handoutMasters/handoutMaster1.xml"/><Relationship Id="rId2" Type="http://schemas.openxmlformats.org/officeDocument/2006/relationships/slideMaster" Target="slideMasters/slideMaster2.xml"/><Relationship Id="rId16" Type="http://schemas.openxmlformats.org/officeDocument/2006/relationships/slide" Target="slides/slide14.xml"/><Relationship Id="rId20" Type="http://schemas.openxmlformats.org/officeDocument/2006/relationships/slide" Target="slides/slide18.xml"/><Relationship Id="rId29"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4.xml"/><Relationship Id="rId11" Type="http://schemas.openxmlformats.org/officeDocument/2006/relationships/slide" Target="slides/slide9.xml"/><Relationship Id="rId24" Type="http://schemas.openxmlformats.org/officeDocument/2006/relationships/notesMaster" Target="notesMasters/notesMaster1.xml"/><Relationship Id="rId5" Type="http://schemas.openxmlformats.org/officeDocument/2006/relationships/slide" Target="slides/slide3.xml"/><Relationship Id="rId15" Type="http://schemas.openxmlformats.org/officeDocument/2006/relationships/slide" Target="slides/slide13.xml"/><Relationship Id="rId23" Type="http://schemas.openxmlformats.org/officeDocument/2006/relationships/slide" Target="slides/slide21.xml"/><Relationship Id="rId28" Type="http://schemas.openxmlformats.org/officeDocument/2006/relationships/viewProps" Target="viewProps.xml"/><Relationship Id="rId10" Type="http://schemas.openxmlformats.org/officeDocument/2006/relationships/slide" Target="slides/slide8.xml"/><Relationship Id="rId19" Type="http://schemas.openxmlformats.org/officeDocument/2006/relationships/slide" Target="slides/slide17.xml"/><Relationship Id="rId4" Type="http://schemas.openxmlformats.org/officeDocument/2006/relationships/slide" Target="slides/slide2.xml"/><Relationship Id="rId9" Type="http://schemas.openxmlformats.org/officeDocument/2006/relationships/slide" Target="slides/slide7.xml"/><Relationship Id="rId14" Type="http://schemas.openxmlformats.org/officeDocument/2006/relationships/slide" Target="slides/slide12.xml"/><Relationship Id="rId22" Type="http://schemas.openxmlformats.org/officeDocument/2006/relationships/slide" Target="slides/slide20.xml"/><Relationship Id="rId27" Type="http://schemas.openxmlformats.org/officeDocument/2006/relationships/presProps" Target="presProps.xml"/><Relationship Id="rId30" Type="http://schemas.openxmlformats.org/officeDocument/2006/relationships/tableStyles" Target="tableStyles.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4.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1" y="0"/>
            <a:ext cx="3169920" cy="481727"/>
          </a:xfrm>
          <a:prstGeom prst="rect">
            <a:avLst/>
          </a:prstGeom>
        </p:spPr>
        <p:txBody>
          <a:bodyPr vert="horz" lIns="95894" tIns="47947" rIns="95894" bIns="47947" rtlCol="0"/>
          <a:lstStyle>
            <a:lvl1pPr algn="l">
              <a:defRPr sz="1200"/>
            </a:lvl1pPr>
          </a:lstStyle>
          <a:p>
            <a:endParaRPr lang="en-US" dirty="0"/>
          </a:p>
        </p:txBody>
      </p:sp>
      <p:sp>
        <p:nvSpPr>
          <p:cNvPr id="3" name="Date Placeholder 2"/>
          <p:cNvSpPr>
            <a:spLocks noGrp="1"/>
          </p:cNvSpPr>
          <p:nvPr>
            <p:ph type="dt" sz="quarter" idx="1"/>
          </p:nvPr>
        </p:nvSpPr>
        <p:spPr>
          <a:xfrm>
            <a:off x="4143589" y="0"/>
            <a:ext cx="3169920" cy="481727"/>
          </a:xfrm>
          <a:prstGeom prst="rect">
            <a:avLst/>
          </a:prstGeom>
        </p:spPr>
        <p:txBody>
          <a:bodyPr vert="horz" lIns="95894" tIns="47947" rIns="95894" bIns="47947" rtlCol="0"/>
          <a:lstStyle>
            <a:lvl1pPr algn="r">
              <a:defRPr sz="1200"/>
            </a:lvl1pPr>
          </a:lstStyle>
          <a:p>
            <a:fld id="{8C4B67C4-FD42-4312-8236-2581922EDDD5}" type="datetimeFigureOut">
              <a:rPr lang="en-US" smtClean="0"/>
              <a:t>2/16/2021</a:t>
            </a:fld>
            <a:endParaRPr lang="en-US" dirty="0"/>
          </a:p>
        </p:txBody>
      </p:sp>
      <p:sp>
        <p:nvSpPr>
          <p:cNvPr id="4" name="Footer Placeholder 3"/>
          <p:cNvSpPr>
            <a:spLocks noGrp="1"/>
          </p:cNvSpPr>
          <p:nvPr>
            <p:ph type="ftr" sz="quarter" idx="2"/>
          </p:nvPr>
        </p:nvSpPr>
        <p:spPr>
          <a:xfrm>
            <a:off x="1" y="9119476"/>
            <a:ext cx="3169920" cy="481726"/>
          </a:xfrm>
          <a:prstGeom prst="rect">
            <a:avLst/>
          </a:prstGeom>
        </p:spPr>
        <p:txBody>
          <a:bodyPr vert="horz" lIns="95894" tIns="47947" rIns="95894" bIns="47947" rtlCol="0" anchor="b"/>
          <a:lstStyle>
            <a:lvl1pPr algn="l">
              <a:defRPr sz="1200"/>
            </a:lvl1pPr>
          </a:lstStyle>
          <a:p>
            <a:endParaRPr lang="en-US" dirty="0"/>
          </a:p>
        </p:txBody>
      </p:sp>
      <p:sp>
        <p:nvSpPr>
          <p:cNvPr id="5" name="Slide Number Placeholder 4"/>
          <p:cNvSpPr>
            <a:spLocks noGrp="1"/>
          </p:cNvSpPr>
          <p:nvPr>
            <p:ph type="sldNum" sz="quarter" idx="3"/>
          </p:nvPr>
        </p:nvSpPr>
        <p:spPr>
          <a:xfrm>
            <a:off x="4143589" y="9119476"/>
            <a:ext cx="3169920" cy="481726"/>
          </a:xfrm>
          <a:prstGeom prst="rect">
            <a:avLst/>
          </a:prstGeom>
        </p:spPr>
        <p:txBody>
          <a:bodyPr vert="horz" lIns="95894" tIns="47947" rIns="95894" bIns="47947" rtlCol="0" anchor="b"/>
          <a:lstStyle>
            <a:lvl1pPr algn="r">
              <a:defRPr sz="1200"/>
            </a:lvl1pPr>
          </a:lstStyle>
          <a:p>
            <a:fld id="{6B95DC10-6699-4F4F-8334-3A9531137BFE}" type="slidenum">
              <a:rPr lang="en-US" smtClean="0"/>
              <a:t>‹#›</a:t>
            </a:fld>
            <a:endParaRPr lang="en-US" dirty="0"/>
          </a:p>
        </p:txBody>
      </p:sp>
    </p:spTree>
    <p:extLst>
      <p:ext uri="{BB962C8B-B14F-4D97-AF65-F5344CB8AC3E}">
        <p14:creationId xmlns:p14="http://schemas.microsoft.com/office/powerpoint/2010/main" val="3630148218"/>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1" y="2"/>
            <a:ext cx="3170764" cy="482027"/>
          </a:xfrm>
          <a:prstGeom prst="rect">
            <a:avLst/>
          </a:prstGeom>
        </p:spPr>
        <p:txBody>
          <a:bodyPr vert="horz" lIns="94851" tIns="47425" rIns="94851" bIns="47425" rtlCol="0"/>
          <a:lstStyle>
            <a:lvl1pPr algn="l">
              <a:defRPr sz="1200"/>
            </a:lvl1pPr>
          </a:lstStyle>
          <a:p>
            <a:endParaRPr lang="en-US" dirty="0"/>
          </a:p>
        </p:txBody>
      </p:sp>
      <p:sp>
        <p:nvSpPr>
          <p:cNvPr id="3" name="Date Placeholder 2"/>
          <p:cNvSpPr>
            <a:spLocks noGrp="1"/>
          </p:cNvSpPr>
          <p:nvPr>
            <p:ph type="dt" idx="1"/>
          </p:nvPr>
        </p:nvSpPr>
        <p:spPr>
          <a:xfrm>
            <a:off x="4142749" y="2"/>
            <a:ext cx="3170763" cy="482027"/>
          </a:xfrm>
          <a:prstGeom prst="rect">
            <a:avLst/>
          </a:prstGeom>
        </p:spPr>
        <p:txBody>
          <a:bodyPr vert="horz" lIns="94851" tIns="47425" rIns="94851" bIns="47425" rtlCol="0"/>
          <a:lstStyle>
            <a:lvl1pPr algn="r">
              <a:defRPr sz="1200"/>
            </a:lvl1pPr>
          </a:lstStyle>
          <a:p>
            <a:fld id="{92D039DD-5872-41D4-B43A-5A44ADE8E54A}" type="datetimeFigureOut">
              <a:rPr lang="en-US" smtClean="0"/>
              <a:t>2/16/2021</a:t>
            </a:fld>
            <a:endParaRPr lang="en-US" dirty="0"/>
          </a:p>
        </p:txBody>
      </p:sp>
      <p:sp>
        <p:nvSpPr>
          <p:cNvPr id="4" name="Slide Image Placeholder 3"/>
          <p:cNvSpPr>
            <a:spLocks noGrp="1" noRot="1" noChangeAspect="1"/>
          </p:cNvSpPr>
          <p:nvPr>
            <p:ph type="sldImg" idx="2"/>
          </p:nvPr>
        </p:nvSpPr>
        <p:spPr>
          <a:xfrm>
            <a:off x="777875" y="1200150"/>
            <a:ext cx="5761038" cy="3240088"/>
          </a:xfrm>
          <a:prstGeom prst="rect">
            <a:avLst/>
          </a:prstGeom>
          <a:noFill/>
          <a:ln w="12700">
            <a:solidFill>
              <a:prstClr val="black"/>
            </a:solidFill>
          </a:ln>
        </p:spPr>
        <p:txBody>
          <a:bodyPr vert="horz" lIns="94851" tIns="47425" rIns="94851" bIns="47425" rtlCol="0" anchor="ctr"/>
          <a:lstStyle/>
          <a:p>
            <a:endParaRPr lang="en-US" dirty="0"/>
          </a:p>
        </p:txBody>
      </p:sp>
      <p:sp>
        <p:nvSpPr>
          <p:cNvPr id="5" name="Notes Placeholder 4"/>
          <p:cNvSpPr>
            <a:spLocks noGrp="1"/>
          </p:cNvSpPr>
          <p:nvPr>
            <p:ph type="body" sz="quarter" idx="3"/>
          </p:nvPr>
        </p:nvSpPr>
        <p:spPr>
          <a:xfrm>
            <a:off x="732363" y="4620251"/>
            <a:ext cx="5852160" cy="3780800"/>
          </a:xfrm>
          <a:prstGeom prst="rect">
            <a:avLst/>
          </a:prstGeom>
        </p:spPr>
        <p:txBody>
          <a:bodyPr vert="horz" lIns="94851" tIns="47425" rIns="94851" bIns="47425"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1" y="9119174"/>
            <a:ext cx="3170764" cy="482027"/>
          </a:xfrm>
          <a:prstGeom prst="rect">
            <a:avLst/>
          </a:prstGeom>
        </p:spPr>
        <p:txBody>
          <a:bodyPr vert="horz" lIns="94851" tIns="47425" rIns="94851" bIns="47425" rtlCol="0" anchor="b"/>
          <a:lstStyle>
            <a:lvl1pPr algn="l">
              <a:defRPr sz="1200"/>
            </a:lvl1pPr>
          </a:lstStyle>
          <a:p>
            <a:endParaRPr lang="en-US" dirty="0"/>
          </a:p>
        </p:txBody>
      </p:sp>
      <p:sp>
        <p:nvSpPr>
          <p:cNvPr id="7" name="Slide Number Placeholder 6"/>
          <p:cNvSpPr>
            <a:spLocks noGrp="1"/>
          </p:cNvSpPr>
          <p:nvPr>
            <p:ph type="sldNum" sz="quarter" idx="5"/>
          </p:nvPr>
        </p:nvSpPr>
        <p:spPr>
          <a:xfrm>
            <a:off x="4142749" y="9119174"/>
            <a:ext cx="3170763" cy="482027"/>
          </a:xfrm>
          <a:prstGeom prst="rect">
            <a:avLst/>
          </a:prstGeom>
        </p:spPr>
        <p:txBody>
          <a:bodyPr vert="horz" lIns="94851" tIns="47425" rIns="94851" bIns="47425" rtlCol="0" anchor="b"/>
          <a:lstStyle>
            <a:lvl1pPr algn="r">
              <a:defRPr sz="1200"/>
            </a:lvl1pPr>
          </a:lstStyle>
          <a:p>
            <a:fld id="{86794309-8A9C-4A5C-A94D-9C330FC563CE}" type="slidenum">
              <a:rPr lang="en-US" smtClean="0"/>
              <a:t>‹#›</a:t>
            </a:fld>
            <a:endParaRPr lang="en-US" dirty="0"/>
          </a:p>
        </p:txBody>
      </p:sp>
    </p:spTree>
    <p:extLst>
      <p:ext uri="{BB962C8B-B14F-4D97-AF65-F5344CB8AC3E}">
        <p14:creationId xmlns:p14="http://schemas.microsoft.com/office/powerpoint/2010/main" val="1016715174"/>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513789766"/>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lang="en-US" i="0" dirty="0" smtClean="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2</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964618065"/>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defTabSz="882762">
              <a:defRPr/>
            </a:pPr>
            <a:fld id="{86794309-8A9C-4A5C-A94D-9C330FC563CE}" type="slidenum">
              <a:rPr lang="en-US">
                <a:solidFill>
                  <a:prstClr val="black"/>
                </a:solidFill>
                <a:latin typeface="Calibri" panose="020F0502020204030204"/>
              </a:rPr>
              <a:pPr defTabSz="882762">
                <a:defRPr/>
              </a:pPr>
              <a:t>3</a:t>
            </a:fld>
            <a:endParaRPr lang="en-US" dirty="0">
              <a:solidFill>
                <a:prstClr val="black"/>
              </a:solidFill>
              <a:latin typeface="Calibri" panose="020F0502020204030204"/>
            </a:endParaRPr>
          </a:p>
        </p:txBody>
      </p:sp>
    </p:spTree>
    <p:extLst>
      <p:ext uri="{BB962C8B-B14F-4D97-AF65-F5344CB8AC3E}">
        <p14:creationId xmlns:p14="http://schemas.microsoft.com/office/powerpoint/2010/main" val="2941159063"/>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endParaRPr lang="en-US" i="0" dirty="0" smtClean="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4</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691880625"/>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aseline="0" dirty="0" smtClean="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5</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412761551"/>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sz="1200" kern="1200" baseline="0" dirty="0" smtClean="0">
              <a:solidFill>
                <a:schemeClr val="tx1"/>
              </a:solidFill>
              <a:latin typeface="+mn-lt"/>
              <a:ea typeface="+mn-ea"/>
              <a:cs typeface="+mn-cs"/>
            </a:endParaRPr>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6</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4089456574"/>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aseline="0" dirty="0" smtClean="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7</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81272477"/>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aseline="0" dirty="0" smtClean="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8</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34828779"/>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aseline="0" dirty="0" smtClean="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9</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474798272"/>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628650" lvl="1" indent="-171450">
              <a:buFont typeface="Arial" panose="020B0604020202020204" pitchFamily="34" charset="0"/>
              <a:buChar char="•"/>
            </a:pPr>
            <a:endParaRPr lang="en-US" sz="1200" kern="1200" baseline="0" dirty="0" smtClean="0">
              <a:solidFill>
                <a:schemeClr val="tx1"/>
              </a:solidFill>
              <a:latin typeface="+mn-lt"/>
              <a:ea typeface="+mn-ea"/>
              <a:cs typeface="+mn-cs"/>
            </a:endParaRPr>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10</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899356424"/>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defTabSz="882762">
              <a:defRPr/>
            </a:pPr>
            <a:fld id="{86794309-8A9C-4A5C-A94D-9C330FC563CE}" type="slidenum">
              <a:rPr lang="en-US">
                <a:solidFill>
                  <a:prstClr val="black"/>
                </a:solidFill>
                <a:latin typeface="Calibri" panose="020F0502020204030204"/>
              </a:rPr>
              <a:pPr defTabSz="882762">
                <a:defRPr/>
              </a:pPr>
              <a:t>11</a:t>
            </a:fld>
            <a:endParaRPr lang="en-US" dirty="0">
              <a:solidFill>
                <a:prstClr val="black"/>
              </a:solidFill>
              <a:latin typeface="Calibri" panose="020F0502020204030204"/>
            </a:endParaRPr>
          </a:p>
        </p:txBody>
      </p:sp>
    </p:spTree>
    <p:extLst>
      <p:ext uri="{BB962C8B-B14F-4D97-AF65-F5344CB8AC3E}">
        <p14:creationId xmlns:p14="http://schemas.microsoft.com/office/powerpoint/2010/main" val="2697317376"/>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628650" lvl="1" indent="-171450">
              <a:buFont typeface="Arial" panose="020B0604020202020204" pitchFamily="34" charset="0"/>
              <a:buChar char="•"/>
            </a:pPr>
            <a:endParaRPr lang="en-US" sz="1200" kern="1200" baseline="0" dirty="0" smtClean="0">
              <a:solidFill>
                <a:schemeClr val="tx1"/>
              </a:solidFill>
              <a:latin typeface="+mn-lt"/>
              <a:ea typeface="+mn-ea"/>
              <a:cs typeface="+mn-cs"/>
            </a:endParaRPr>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12</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780951062"/>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628650" lvl="1" indent="-171450">
              <a:buFont typeface="Arial" panose="020B0604020202020204" pitchFamily="34" charset="0"/>
              <a:buChar char="•"/>
            </a:pPr>
            <a:endParaRPr lang="en-US" sz="1200" kern="1200" baseline="0" dirty="0" smtClean="0">
              <a:solidFill>
                <a:schemeClr val="tx1"/>
              </a:solidFill>
              <a:latin typeface="+mn-lt"/>
              <a:ea typeface="+mn-ea"/>
              <a:cs typeface="+mn-cs"/>
            </a:endParaRPr>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13</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632927884"/>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628650" lvl="1" indent="-171450">
              <a:buFont typeface="Arial" panose="020B0604020202020204" pitchFamily="34" charset="0"/>
              <a:buChar char="•"/>
            </a:pPr>
            <a:endParaRPr lang="en-US" sz="1200" kern="1200" baseline="0" dirty="0" smtClean="0">
              <a:solidFill>
                <a:schemeClr val="tx1"/>
              </a:solidFill>
              <a:latin typeface="+mn-lt"/>
              <a:ea typeface="+mn-ea"/>
              <a:cs typeface="+mn-cs"/>
            </a:endParaRPr>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14</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800050533"/>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defTabSz="882762">
              <a:defRPr/>
            </a:pPr>
            <a:fld id="{86794309-8A9C-4A5C-A94D-9C330FC563CE}" type="slidenum">
              <a:rPr lang="en-US">
                <a:solidFill>
                  <a:prstClr val="black"/>
                </a:solidFill>
                <a:latin typeface="Calibri" panose="020F0502020204030204"/>
              </a:rPr>
              <a:pPr defTabSz="882762">
                <a:defRPr/>
              </a:pPr>
              <a:t>15</a:t>
            </a:fld>
            <a:endParaRPr lang="en-US" dirty="0">
              <a:solidFill>
                <a:prstClr val="black"/>
              </a:solidFill>
              <a:latin typeface="Calibri" panose="020F0502020204030204"/>
            </a:endParaRPr>
          </a:p>
        </p:txBody>
      </p:sp>
    </p:spTree>
    <p:extLst>
      <p:ext uri="{BB962C8B-B14F-4D97-AF65-F5344CB8AC3E}">
        <p14:creationId xmlns:p14="http://schemas.microsoft.com/office/powerpoint/2010/main" val="789101317"/>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628650" lvl="1" indent="-171450">
              <a:buFont typeface="Arial" panose="020B0604020202020204" pitchFamily="34" charset="0"/>
              <a:buChar char="•"/>
            </a:pPr>
            <a:endParaRPr lang="en-US" sz="1200" kern="1200" baseline="0" dirty="0" smtClean="0">
              <a:solidFill>
                <a:schemeClr val="tx1"/>
              </a:solidFill>
              <a:latin typeface="+mn-lt"/>
              <a:ea typeface="+mn-ea"/>
              <a:cs typeface="+mn-cs"/>
            </a:endParaRPr>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16</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775744592"/>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628650" lvl="1" indent="-171450">
              <a:buFont typeface="Arial" panose="020B0604020202020204" pitchFamily="34" charset="0"/>
              <a:buChar char="•"/>
            </a:pPr>
            <a:endParaRPr lang="en-US" sz="1200" kern="1200" baseline="0" dirty="0" smtClean="0">
              <a:solidFill>
                <a:schemeClr val="tx1"/>
              </a:solidFill>
              <a:latin typeface="+mn-lt"/>
              <a:ea typeface="+mn-ea"/>
              <a:cs typeface="+mn-cs"/>
            </a:endParaRPr>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17</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186462076"/>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628650" lvl="1" indent="-171450">
              <a:buFont typeface="Arial" panose="020B0604020202020204" pitchFamily="34" charset="0"/>
              <a:buChar char="•"/>
            </a:pPr>
            <a:endParaRPr lang="en-US" sz="1200" kern="1200" baseline="0" dirty="0" smtClean="0">
              <a:solidFill>
                <a:schemeClr val="tx1"/>
              </a:solidFill>
              <a:latin typeface="+mn-lt"/>
              <a:ea typeface="+mn-ea"/>
              <a:cs typeface="+mn-cs"/>
            </a:endParaRPr>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18</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414897456"/>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defTabSz="882762">
              <a:defRPr/>
            </a:pPr>
            <a:fld id="{86794309-8A9C-4A5C-A94D-9C330FC563CE}" type="slidenum">
              <a:rPr lang="en-US">
                <a:solidFill>
                  <a:prstClr val="black"/>
                </a:solidFill>
                <a:latin typeface="Calibri" panose="020F0502020204030204"/>
              </a:rPr>
              <a:pPr defTabSz="882762">
                <a:defRPr/>
              </a:pPr>
              <a:t>19</a:t>
            </a:fld>
            <a:endParaRPr lang="en-US" dirty="0">
              <a:solidFill>
                <a:prstClr val="black"/>
              </a:solidFill>
              <a:latin typeface="Calibri" panose="020F0502020204030204"/>
            </a:endParaRPr>
          </a:p>
        </p:txBody>
      </p:sp>
    </p:spTree>
    <p:extLst>
      <p:ext uri="{BB962C8B-B14F-4D97-AF65-F5344CB8AC3E}">
        <p14:creationId xmlns:p14="http://schemas.microsoft.com/office/powerpoint/2010/main" val="4284224447"/>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628650" lvl="1" indent="-171450">
              <a:buFont typeface="Arial" panose="020B0604020202020204" pitchFamily="34" charset="0"/>
              <a:buChar char="•"/>
            </a:pPr>
            <a:endParaRPr lang="en-US" sz="1200" kern="1200" baseline="0" dirty="0" smtClean="0">
              <a:solidFill>
                <a:schemeClr val="tx1"/>
              </a:solidFill>
              <a:latin typeface="+mn-lt"/>
              <a:ea typeface="+mn-ea"/>
              <a:cs typeface="+mn-cs"/>
            </a:endParaRPr>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20</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187092358"/>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Questions?</a:t>
            </a:r>
            <a:endParaRPr lang="en-US" dirty="0"/>
          </a:p>
        </p:txBody>
      </p:sp>
      <p:sp>
        <p:nvSpPr>
          <p:cNvPr id="4" name="Slide Number Placeholder 3"/>
          <p:cNvSpPr>
            <a:spLocks noGrp="1"/>
          </p:cNvSpPr>
          <p:nvPr>
            <p:ph type="sldNum" sz="quarter" idx="10"/>
          </p:nvPr>
        </p:nvSpPr>
        <p:spPr/>
        <p:txBody>
          <a:bodyPr/>
          <a:lstStyle/>
          <a:p>
            <a:fld id="{70F8E536-381C-49DA-B51B-F692AA943430}" type="slidenum">
              <a:rPr lang="en-US" smtClean="0"/>
              <a:t>21</a:t>
            </a:fld>
            <a:endParaRPr lang="en-US" dirty="0"/>
          </a:p>
        </p:txBody>
      </p:sp>
    </p:spTree>
    <p:extLst>
      <p:ext uri="{BB962C8B-B14F-4D97-AF65-F5344CB8AC3E}">
        <p14:creationId xmlns:p14="http://schemas.microsoft.com/office/powerpoint/2010/main" val="3391654625"/>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1.jp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2" Type="http://schemas.openxmlformats.org/officeDocument/2006/relationships/image" Target="../media/image1.jpg"/><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1097280" y="758952"/>
            <a:ext cx="10058400" cy="3566160"/>
          </a:xfrm>
        </p:spPr>
        <p:txBody>
          <a:bodyPr anchor="b">
            <a:normAutofit/>
          </a:bodyPr>
          <a:lstStyle>
            <a:lvl1pPr algn="l">
              <a:lnSpc>
                <a:spcPct val="85000"/>
              </a:lnSpc>
              <a:defRPr sz="8000" spc="-50" baseline="0">
                <a:solidFill>
                  <a:schemeClr val="tx1">
                    <a:lumMod val="85000"/>
                    <a:lumOff val="15000"/>
                  </a:schemeClr>
                </a:solidFill>
              </a:defRPr>
            </a:lvl1pPr>
          </a:lstStyle>
          <a:p>
            <a:r>
              <a:rPr lang="en-US" smtClean="0"/>
              <a:t>Click to edit Master title style</a:t>
            </a:r>
            <a:endParaRPr lang="en-US" dirty="0"/>
          </a:p>
        </p:txBody>
      </p:sp>
      <p:sp>
        <p:nvSpPr>
          <p:cNvPr id="3" name="Subtitle 2"/>
          <p:cNvSpPr>
            <a:spLocks noGrp="1"/>
          </p:cNvSpPr>
          <p:nvPr>
            <p:ph type="subTitle" idx="1"/>
          </p:nvPr>
        </p:nvSpPr>
        <p:spPr>
          <a:xfrm>
            <a:off x="1100051" y="4455620"/>
            <a:ext cx="10058400" cy="1143000"/>
          </a:xfrm>
        </p:spPr>
        <p:txBody>
          <a:bodyPr lIns="91440" rIns="91440">
            <a:normAutofit/>
          </a:bodyPr>
          <a:lstStyle>
            <a:lvl1pPr marL="0" indent="0" algn="l">
              <a:buNone/>
              <a:defRPr sz="2400" cap="all" spc="200" baseline="0">
                <a:solidFill>
                  <a:schemeClr val="tx2"/>
                </a:solidFill>
                <a:latin typeface="+mj-lt"/>
              </a:defRPr>
            </a:lvl1pPr>
            <a:lvl2pPr marL="457200" indent="0" algn="ctr">
              <a:buNone/>
              <a:defRPr sz="2400"/>
            </a:lvl2pPr>
            <a:lvl3pPr marL="914400" indent="0" algn="ctr">
              <a:buNone/>
              <a:defRPr sz="2400"/>
            </a:lvl3pPr>
            <a:lvl4pPr marL="1371600" indent="0" algn="ctr">
              <a:buNone/>
              <a:defRPr sz="2000"/>
            </a:lvl4pPr>
            <a:lvl5pPr marL="1828800" indent="0" algn="ctr">
              <a:buNone/>
              <a:defRPr sz="2000"/>
            </a:lvl5pPr>
            <a:lvl6pPr marL="2286000" indent="0" algn="ctr">
              <a:buNone/>
              <a:defRPr sz="2000"/>
            </a:lvl6pPr>
            <a:lvl7pPr marL="2743200" indent="0" algn="ctr">
              <a:buNone/>
              <a:defRPr sz="2000"/>
            </a:lvl7pPr>
            <a:lvl8pPr marL="3200400" indent="0" algn="ctr">
              <a:buNone/>
              <a:defRPr sz="2000"/>
            </a:lvl8pPr>
            <a:lvl9pPr marL="3657600" indent="0" algn="ctr">
              <a:buNone/>
              <a:defRPr sz="2000"/>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fld id="{B659F150-C966-4301-920D-48E5FAB8A8E4}" type="datetime1">
              <a:rPr lang="en-US" smtClean="0"/>
              <a:t>2/16/2021</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3691DE9F-E28D-4E3B-A004-1783DE9B32FD}" type="slidenum">
              <a:rPr lang="en-US" smtClean="0"/>
              <a:t>‹#›</a:t>
            </a:fld>
            <a:endParaRPr lang="en-US" dirty="0"/>
          </a:p>
        </p:txBody>
      </p:sp>
      <p:cxnSp>
        <p:nvCxnSpPr>
          <p:cNvPr id="9" name="Straight Connector 8"/>
          <p:cNvCxnSpPr/>
          <p:nvPr/>
        </p:nvCxnSpPr>
        <p:spPr>
          <a:xfrm>
            <a:off x="1207658" y="4343400"/>
            <a:ext cx="987552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678578419"/>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marL="0">
              <a:defRPr/>
            </a:lvl1pPr>
          </a:lstStyle>
          <a:p>
            <a:r>
              <a:rPr lang="en-US"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AAF0EDF2-93D2-4BAA-934F-4334C12711C1}" type="datetime1">
              <a:rPr lang="en-US" smtClean="0"/>
              <a:t>2/16/2021</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3691DE9F-E28D-4E3B-A004-1783DE9B32FD}" type="slidenum">
              <a:rPr lang="en-US" smtClean="0"/>
              <a:t>‹#›</a:t>
            </a:fld>
            <a:endParaRPr lang="en-US" dirty="0"/>
          </a:p>
        </p:txBody>
      </p:sp>
    </p:spTree>
    <p:extLst>
      <p:ext uri="{BB962C8B-B14F-4D97-AF65-F5344CB8AC3E}">
        <p14:creationId xmlns:p14="http://schemas.microsoft.com/office/powerpoint/2010/main" val="96111511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bg>
      <p:bgPr>
        <a:solidFill>
          <a:schemeClr val="bg1"/>
        </a:solidFill>
        <a:effectLst/>
      </p:bgPr>
    </p:bg>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1097280" y="758952"/>
            <a:ext cx="10058400" cy="3566160"/>
          </a:xfrm>
        </p:spPr>
        <p:txBody>
          <a:bodyPr anchor="b" anchorCtr="0">
            <a:normAutofit/>
          </a:bodyPr>
          <a:lstStyle>
            <a:lvl1pPr>
              <a:lnSpc>
                <a:spcPct val="85000"/>
              </a:lnSpc>
              <a:defRPr sz="8000" b="0">
                <a:solidFill>
                  <a:schemeClr val="tx1">
                    <a:lumMod val="85000"/>
                    <a:lumOff val="15000"/>
                  </a:schemeClr>
                </a:solidFill>
              </a:defRPr>
            </a:lvl1pPr>
          </a:lstStyle>
          <a:p>
            <a:r>
              <a:rPr lang="en-US" smtClean="0"/>
              <a:t>Click to edit Master title style</a:t>
            </a:r>
            <a:endParaRPr lang="en-US" dirty="0"/>
          </a:p>
        </p:txBody>
      </p:sp>
      <p:sp>
        <p:nvSpPr>
          <p:cNvPr id="3" name="Text Placeholder 2"/>
          <p:cNvSpPr>
            <a:spLocks noGrp="1"/>
          </p:cNvSpPr>
          <p:nvPr>
            <p:ph type="body" idx="1"/>
          </p:nvPr>
        </p:nvSpPr>
        <p:spPr>
          <a:xfrm>
            <a:off x="1097280" y="4453128"/>
            <a:ext cx="10058400" cy="1143000"/>
          </a:xfrm>
        </p:spPr>
        <p:txBody>
          <a:bodyPr lIns="91440" rIns="91440" anchor="t" anchorCtr="0">
            <a:normAutofit/>
          </a:bodyPr>
          <a:lstStyle>
            <a:lvl1pPr marL="0" indent="0">
              <a:buNone/>
              <a:defRPr sz="2400" cap="all" spc="200" baseline="0">
                <a:solidFill>
                  <a:schemeClr val="tx2"/>
                </a:solidFill>
                <a:latin typeface="+mj-lt"/>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D234A5BD-B9ED-4929-A2F3-F1D80C0A1F7C}" type="datetime1">
              <a:rPr lang="en-US" smtClean="0"/>
              <a:t>2/16/2021</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3691DE9F-E28D-4E3B-A004-1783DE9B32FD}" type="slidenum">
              <a:rPr lang="en-US" smtClean="0"/>
              <a:t>‹#›</a:t>
            </a:fld>
            <a:endParaRPr lang="en-US" dirty="0"/>
          </a:p>
        </p:txBody>
      </p:sp>
      <p:cxnSp>
        <p:nvCxnSpPr>
          <p:cNvPr id="9" name="Straight Connector 8"/>
          <p:cNvCxnSpPr/>
          <p:nvPr/>
        </p:nvCxnSpPr>
        <p:spPr>
          <a:xfrm>
            <a:off x="1207658" y="4343400"/>
            <a:ext cx="987552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675083367"/>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8" name="Title 7"/>
          <p:cNvSpPr>
            <a:spLocks noGrp="1"/>
          </p:cNvSpPr>
          <p:nvPr>
            <p:ph type="title"/>
          </p:nvPr>
        </p:nvSpPr>
        <p:spPr>
          <a:xfrm>
            <a:off x="1097280" y="286603"/>
            <a:ext cx="10058400" cy="1450757"/>
          </a:xfrm>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1097279" y="1845734"/>
            <a:ext cx="4937760" cy="402336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6217920" y="1845735"/>
            <a:ext cx="4937760" cy="402336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7A04E782-AA69-402C-865C-20DCB7333209}" type="datetime1">
              <a:rPr lang="en-US" smtClean="0"/>
              <a:t>2/16/2021</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3691DE9F-E28D-4E3B-A004-1783DE9B32FD}" type="slidenum">
              <a:rPr lang="en-US" smtClean="0"/>
              <a:t>‹#›</a:t>
            </a:fld>
            <a:endParaRPr lang="en-US" dirty="0"/>
          </a:p>
        </p:txBody>
      </p:sp>
    </p:spTree>
    <p:extLst>
      <p:ext uri="{BB962C8B-B14F-4D97-AF65-F5344CB8AC3E}">
        <p14:creationId xmlns:p14="http://schemas.microsoft.com/office/powerpoint/2010/main" val="3944430797"/>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a:xfrm>
            <a:off x="1097280" y="286603"/>
            <a:ext cx="10058400" cy="1450757"/>
          </a:xfrm>
        </p:spPr>
        <p:txBody>
          <a:bodyPr/>
          <a:lstStyle/>
          <a:p>
            <a:r>
              <a:rPr lang="en-US" smtClean="0"/>
              <a:t>Click to edit Master title style</a:t>
            </a:r>
            <a:endParaRPr lang="en-US" dirty="0"/>
          </a:p>
        </p:txBody>
      </p:sp>
      <p:sp>
        <p:nvSpPr>
          <p:cNvPr id="3" name="Text Placeholder 2"/>
          <p:cNvSpPr>
            <a:spLocks noGrp="1"/>
          </p:cNvSpPr>
          <p:nvPr>
            <p:ph type="body" idx="1"/>
          </p:nvPr>
        </p:nvSpPr>
        <p:spPr>
          <a:xfrm>
            <a:off x="1097280" y="1846052"/>
            <a:ext cx="4937760" cy="736282"/>
          </a:xfrm>
        </p:spPr>
        <p:txBody>
          <a:bodyPr lIns="91440" rIns="91440" anchor="ctr">
            <a:normAutofit/>
          </a:bodyPr>
          <a:lstStyle>
            <a:lvl1pPr marL="0" indent="0">
              <a:buNone/>
              <a:defRPr sz="2000" b="0" cap="all" baseline="0">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1097280" y="2582334"/>
            <a:ext cx="4937760" cy="33782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6217920" y="1846052"/>
            <a:ext cx="4937760" cy="736282"/>
          </a:xfrm>
        </p:spPr>
        <p:txBody>
          <a:bodyPr lIns="91440" rIns="91440" anchor="ctr">
            <a:normAutofit/>
          </a:bodyPr>
          <a:lstStyle>
            <a:lvl1pPr marL="0" indent="0">
              <a:buNone/>
              <a:defRPr sz="2000" b="0" cap="all" baseline="0">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6217920" y="2582334"/>
            <a:ext cx="4937760" cy="33782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fld id="{E05FD304-6593-4B88-9906-F795A774EF37}" type="datetime1">
              <a:rPr lang="en-US" smtClean="0"/>
              <a:t>2/16/2021</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3691DE9F-E28D-4E3B-A004-1783DE9B32FD}" type="slidenum">
              <a:rPr lang="en-US" smtClean="0"/>
              <a:t>‹#›</a:t>
            </a:fld>
            <a:endParaRPr lang="en-US" dirty="0"/>
          </a:p>
        </p:txBody>
      </p:sp>
    </p:spTree>
    <p:extLst>
      <p:ext uri="{BB962C8B-B14F-4D97-AF65-F5344CB8AC3E}">
        <p14:creationId xmlns:p14="http://schemas.microsoft.com/office/powerpoint/2010/main" val="4204681920"/>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p>
            <a:fld id="{4296A056-5D64-4DAE-99B3-AB96D152A562}" type="datetime1">
              <a:rPr lang="en-US" smtClean="0"/>
              <a:t>2/16/2021</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3691DE9F-E28D-4E3B-A004-1783DE9B32FD}" type="slidenum">
              <a:rPr lang="en-US" smtClean="0"/>
              <a:t>‹#›</a:t>
            </a:fld>
            <a:endParaRPr lang="en-US" dirty="0"/>
          </a:p>
        </p:txBody>
      </p:sp>
    </p:spTree>
    <p:extLst>
      <p:ext uri="{BB962C8B-B14F-4D97-AF65-F5344CB8AC3E}">
        <p14:creationId xmlns:p14="http://schemas.microsoft.com/office/powerpoint/2010/main" val="1549524974"/>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5" name="Rectangle 4"/>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6" name="Rectangle 5"/>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7" name="Date Placeholder 6"/>
          <p:cNvSpPr>
            <a:spLocks noGrp="1"/>
          </p:cNvSpPr>
          <p:nvPr>
            <p:ph type="dt" sz="half" idx="10"/>
          </p:nvPr>
        </p:nvSpPr>
        <p:spPr/>
        <p:txBody>
          <a:bodyPr/>
          <a:lstStyle/>
          <a:p>
            <a:fld id="{28805BE7-063B-4DBA-8402-4154DB773379}" type="datetime1">
              <a:rPr lang="en-US" smtClean="0"/>
              <a:t>2/16/2021</a:t>
            </a:fld>
            <a:endParaRPr lang="en-US" dirty="0"/>
          </a:p>
        </p:txBody>
      </p:sp>
      <p:sp>
        <p:nvSpPr>
          <p:cNvPr id="8" name="Footer Placeholder 7"/>
          <p:cNvSpPr>
            <a:spLocks noGrp="1"/>
          </p:cNvSpPr>
          <p:nvPr>
            <p:ph type="ftr" sz="quarter" idx="11"/>
          </p:nvPr>
        </p:nvSpPr>
        <p:spPr/>
        <p:txBody>
          <a:bodyPr/>
          <a:lstStyle>
            <a:lvl1pPr>
              <a:defRPr>
                <a:solidFill>
                  <a:srgbClr val="FFFFFF"/>
                </a:solidFill>
              </a:defRPr>
            </a:lvl1pPr>
          </a:lstStyle>
          <a:p>
            <a:endParaRPr lang="en-US" dirty="0"/>
          </a:p>
        </p:txBody>
      </p:sp>
      <p:sp>
        <p:nvSpPr>
          <p:cNvPr id="9" name="Slide Number Placeholder 8"/>
          <p:cNvSpPr>
            <a:spLocks noGrp="1"/>
          </p:cNvSpPr>
          <p:nvPr>
            <p:ph type="sldNum" sz="quarter" idx="12"/>
          </p:nvPr>
        </p:nvSpPr>
        <p:spPr/>
        <p:txBody>
          <a:bodyPr/>
          <a:lstStyle/>
          <a:p>
            <a:fld id="{3691DE9F-E28D-4E3B-A004-1783DE9B32FD}" type="slidenum">
              <a:rPr lang="en-US" smtClean="0"/>
              <a:t>‹#›</a:t>
            </a:fld>
            <a:endParaRPr lang="en-US" dirty="0"/>
          </a:p>
        </p:txBody>
      </p:sp>
    </p:spTree>
    <p:extLst>
      <p:ext uri="{BB962C8B-B14F-4D97-AF65-F5344CB8AC3E}">
        <p14:creationId xmlns:p14="http://schemas.microsoft.com/office/powerpoint/2010/main" val="2801915995"/>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8" name="Rectangle 7"/>
          <p:cNvSpPr/>
          <p:nvPr/>
        </p:nvSpPr>
        <p:spPr>
          <a:xfrm>
            <a:off x="16" y="0"/>
            <a:ext cx="4050791" cy="6858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4040071" y="0"/>
            <a:ext cx="64008"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457200" y="594359"/>
            <a:ext cx="3200400" cy="2286000"/>
          </a:xfrm>
        </p:spPr>
        <p:txBody>
          <a:bodyPr anchor="b">
            <a:normAutofit/>
          </a:bodyPr>
          <a:lstStyle>
            <a:lvl1pPr>
              <a:defRPr sz="3600" b="0">
                <a:solidFill>
                  <a:srgbClr val="FFFFFF"/>
                </a:solidFill>
              </a:defRPr>
            </a:lvl1pPr>
          </a:lstStyle>
          <a:p>
            <a:r>
              <a:rPr lang="en-US" smtClean="0"/>
              <a:t>Click to edit Master title style</a:t>
            </a:r>
            <a:endParaRPr lang="en-US" dirty="0"/>
          </a:p>
        </p:txBody>
      </p:sp>
      <p:sp>
        <p:nvSpPr>
          <p:cNvPr id="3" name="Content Placeholder 2"/>
          <p:cNvSpPr>
            <a:spLocks noGrp="1"/>
          </p:cNvSpPr>
          <p:nvPr>
            <p:ph idx="1"/>
          </p:nvPr>
        </p:nvSpPr>
        <p:spPr>
          <a:xfrm>
            <a:off x="4800600" y="731520"/>
            <a:ext cx="6492240" cy="52578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457200" y="2926080"/>
            <a:ext cx="3200400" cy="3379124"/>
          </a:xfrm>
        </p:spPr>
        <p:txBody>
          <a:bodyPr lIns="91440" rIns="91440">
            <a:normAutofit/>
          </a:bodyPr>
          <a:lstStyle>
            <a:lvl1pPr marL="0" indent="0">
              <a:buNone/>
              <a:defRPr sz="150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a:xfrm>
            <a:off x="465512" y="6459785"/>
            <a:ext cx="2618510" cy="365125"/>
          </a:xfrm>
        </p:spPr>
        <p:txBody>
          <a:bodyPr/>
          <a:lstStyle>
            <a:lvl1pPr algn="l">
              <a:defRPr/>
            </a:lvl1pPr>
          </a:lstStyle>
          <a:p>
            <a:fld id="{E2889C0B-4586-4182-9D4E-1528F83D0D93}" type="datetime1">
              <a:rPr lang="en-US" smtClean="0"/>
              <a:t>2/16/2021</a:t>
            </a:fld>
            <a:endParaRPr lang="en-US" dirty="0"/>
          </a:p>
        </p:txBody>
      </p:sp>
      <p:sp>
        <p:nvSpPr>
          <p:cNvPr id="6" name="Footer Placeholder 5"/>
          <p:cNvSpPr>
            <a:spLocks noGrp="1"/>
          </p:cNvSpPr>
          <p:nvPr>
            <p:ph type="ftr" sz="quarter" idx="11"/>
          </p:nvPr>
        </p:nvSpPr>
        <p:spPr>
          <a:xfrm>
            <a:off x="4800600" y="6459785"/>
            <a:ext cx="4648200" cy="365125"/>
          </a:xfrm>
        </p:spPr>
        <p:txBody>
          <a:bodyPr/>
          <a:lstStyle>
            <a:lvl1pPr algn="l">
              <a:defRPr>
                <a:solidFill>
                  <a:schemeClr val="tx2"/>
                </a:solidFill>
              </a:defRPr>
            </a:lvl1pPr>
          </a:lstStyle>
          <a:p>
            <a:endParaRPr lang="en-US" dirty="0"/>
          </a:p>
        </p:txBody>
      </p:sp>
      <p:sp>
        <p:nvSpPr>
          <p:cNvPr id="7" name="Slide Number Placeholder 6"/>
          <p:cNvSpPr>
            <a:spLocks noGrp="1"/>
          </p:cNvSpPr>
          <p:nvPr>
            <p:ph type="sldNum" sz="quarter" idx="12"/>
          </p:nvPr>
        </p:nvSpPr>
        <p:spPr/>
        <p:txBody>
          <a:bodyPr/>
          <a:lstStyle>
            <a:lvl1pPr>
              <a:defRPr>
                <a:solidFill>
                  <a:schemeClr val="tx2"/>
                </a:solidFill>
              </a:defRPr>
            </a:lvl1pPr>
          </a:lstStyle>
          <a:p>
            <a:fld id="{3691DE9F-E28D-4E3B-A004-1783DE9B32FD}" type="slidenum">
              <a:rPr lang="en-US" smtClean="0"/>
              <a:t>‹#›</a:t>
            </a:fld>
            <a:endParaRPr lang="en-US" dirty="0"/>
          </a:p>
        </p:txBody>
      </p:sp>
    </p:spTree>
    <p:extLst>
      <p:ext uri="{BB962C8B-B14F-4D97-AF65-F5344CB8AC3E}">
        <p14:creationId xmlns:p14="http://schemas.microsoft.com/office/powerpoint/2010/main" val="3871997383"/>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8" name="Rectangle 7"/>
          <p:cNvSpPr/>
          <p:nvPr/>
        </p:nvSpPr>
        <p:spPr>
          <a:xfrm>
            <a:off x="0" y="4953000"/>
            <a:ext cx="12188825" cy="1905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15" y="491507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1097280" y="5074920"/>
            <a:ext cx="10113264" cy="822960"/>
          </a:xfrm>
        </p:spPr>
        <p:txBody>
          <a:bodyPr lIns="91440" tIns="0" rIns="91440" bIns="0" anchor="b">
            <a:noAutofit/>
          </a:bodyPr>
          <a:lstStyle>
            <a:lvl1pPr>
              <a:defRPr sz="3600" b="0">
                <a:solidFill>
                  <a:srgbClr val="FFFFFF"/>
                </a:solidFill>
              </a:defRPr>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15" y="0"/>
            <a:ext cx="12191985" cy="4915076"/>
          </a:xfrm>
          <a:blipFill>
            <a:blip r:embed="rId2"/>
            <a:stretch>
              <a:fillRect/>
            </a:stretch>
          </a:blipFill>
        </p:spPr>
        <p:txBody>
          <a:bodyPr lIns="457200" tIns="457200" anchor="t"/>
          <a:lstStyle>
            <a:lvl1pPr marL="0" indent="0">
              <a:buNone/>
              <a:defRPr sz="3200">
                <a:solidFill>
                  <a:schemeClr val="bg1"/>
                </a:solidFill>
              </a:defRPr>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dirty="0" smtClean="0"/>
              <a:t>Click icon to add picture</a:t>
            </a:r>
            <a:endParaRPr lang="en-US" dirty="0"/>
          </a:p>
        </p:txBody>
      </p:sp>
      <p:sp>
        <p:nvSpPr>
          <p:cNvPr id="4" name="Text Placeholder 3"/>
          <p:cNvSpPr>
            <a:spLocks noGrp="1"/>
          </p:cNvSpPr>
          <p:nvPr>
            <p:ph type="body" sz="half" idx="2"/>
          </p:nvPr>
        </p:nvSpPr>
        <p:spPr>
          <a:xfrm>
            <a:off x="1097280" y="5907023"/>
            <a:ext cx="10113264" cy="594360"/>
          </a:xfrm>
        </p:spPr>
        <p:txBody>
          <a:bodyPr lIns="91440" tIns="0" rIns="91440" bIns="0">
            <a:normAutofit/>
          </a:bodyPr>
          <a:lstStyle>
            <a:lvl1pPr marL="0" indent="0">
              <a:spcBef>
                <a:spcPts val="0"/>
              </a:spcBef>
              <a:spcAft>
                <a:spcPts val="600"/>
              </a:spcAft>
              <a:buNone/>
              <a:defRPr sz="150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A73621F4-A3B9-4C02-B18D-22817D0AFD21}" type="datetime1">
              <a:rPr lang="en-US" smtClean="0"/>
              <a:t>2/16/2021</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3691DE9F-E28D-4E3B-A004-1783DE9B32FD}" type="slidenum">
              <a:rPr lang="en-US" smtClean="0"/>
              <a:t>‹#›</a:t>
            </a:fld>
            <a:endParaRPr lang="en-US" dirty="0"/>
          </a:p>
        </p:txBody>
      </p:sp>
    </p:spTree>
    <p:extLst>
      <p:ext uri="{BB962C8B-B14F-4D97-AF65-F5344CB8AC3E}">
        <p14:creationId xmlns:p14="http://schemas.microsoft.com/office/powerpoint/2010/main" val="3655444126"/>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lIns="45720" tIns="0" rIns="45720" bIns="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7B9B7552-00D5-4CE3-9DEC-F0AC942EC011}" type="datetime1">
              <a:rPr lang="en-US" smtClean="0"/>
              <a:t>2/16/2021</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3691DE9F-E28D-4E3B-A004-1783DE9B32FD}" type="slidenum">
              <a:rPr lang="en-US" smtClean="0"/>
              <a:t>‹#›</a:t>
            </a:fld>
            <a:endParaRPr lang="en-US" dirty="0"/>
          </a:p>
        </p:txBody>
      </p:sp>
    </p:spTree>
    <p:extLst>
      <p:ext uri="{BB962C8B-B14F-4D97-AF65-F5344CB8AC3E}">
        <p14:creationId xmlns:p14="http://schemas.microsoft.com/office/powerpoint/2010/main" val="418591437"/>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Vertical Title 1"/>
          <p:cNvSpPr>
            <a:spLocks noGrp="1"/>
          </p:cNvSpPr>
          <p:nvPr>
            <p:ph type="title" orient="vert"/>
          </p:nvPr>
        </p:nvSpPr>
        <p:spPr>
          <a:xfrm>
            <a:off x="8724900" y="414778"/>
            <a:ext cx="2628900" cy="5757421"/>
          </a:xfrm>
        </p:spPr>
        <p:txBody>
          <a:bodyPr vert="eaVert"/>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838200" y="414778"/>
            <a:ext cx="7734300" cy="5757422"/>
          </a:xfrm>
        </p:spPr>
        <p:txBody>
          <a:bodyPr vert="eaVert" lIns="45720" tIns="0" rIns="45720" bIns="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A2A22D58-9A25-4581-BF64-87B05F4DCC04}" type="datetime1">
              <a:rPr lang="en-US" smtClean="0"/>
              <a:t>2/16/2021</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3691DE9F-E28D-4E3B-A004-1783DE9B32FD}" type="slidenum">
              <a:rPr lang="en-US" smtClean="0"/>
              <a:t>‹#›</a:t>
            </a:fld>
            <a:endParaRPr lang="en-US" dirty="0"/>
          </a:p>
        </p:txBody>
      </p:sp>
    </p:spTree>
    <p:extLst>
      <p:ext uri="{BB962C8B-B14F-4D97-AF65-F5344CB8AC3E}">
        <p14:creationId xmlns:p14="http://schemas.microsoft.com/office/powerpoint/2010/main" val="647029500"/>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1097280" y="758952"/>
            <a:ext cx="10058400" cy="3566160"/>
          </a:xfrm>
        </p:spPr>
        <p:txBody>
          <a:bodyPr anchor="b">
            <a:normAutofit/>
          </a:bodyPr>
          <a:lstStyle>
            <a:lvl1pPr algn="l">
              <a:lnSpc>
                <a:spcPct val="85000"/>
              </a:lnSpc>
              <a:defRPr sz="8000" spc="-50" baseline="0">
                <a:solidFill>
                  <a:schemeClr val="tx1">
                    <a:lumMod val="85000"/>
                    <a:lumOff val="15000"/>
                  </a:schemeClr>
                </a:solidFill>
              </a:defRPr>
            </a:lvl1pPr>
          </a:lstStyle>
          <a:p>
            <a:r>
              <a:rPr lang="en-US" smtClean="0"/>
              <a:t>Click to edit Master title style</a:t>
            </a:r>
            <a:endParaRPr lang="en-US" dirty="0"/>
          </a:p>
        </p:txBody>
      </p:sp>
      <p:sp>
        <p:nvSpPr>
          <p:cNvPr id="3" name="Subtitle 2"/>
          <p:cNvSpPr>
            <a:spLocks noGrp="1"/>
          </p:cNvSpPr>
          <p:nvPr>
            <p:ph type="subTitle" idx="1"/>
          </p:nvPr>
        </p:nvSpPr>
        <p:spPr>
          <a:xfrm>
            <a:off x="1100051" y="4455620"/>
            <a:ext cx="10058400" cy="1143000"/>
          </a:xfrm>
        </p:spPr>
        <p:txBody>
          <a:bodyPr lIns="91440" rIns="91440">
            <a:normAutofit/>
          </a:bodyPr>
          <a:lstStyle>
            <a:lvl1pPr marL="0" indent="0" algn="l">
              <a:buNone/>
              <a:defRPr sz="2400" cap="all" spc="200" baseline="0">
                <a:solidFill>
                  <a:schemeClr val="tx2"/>
                </a:solidFill>
                <a:latin typeface="+mj-lt"/>
              </a:defRPr>
            </a:lvl1pPr>
            <a:lvl2pPr marL="457200" indent="0" algn="ctr">
              <a:buNone/>
              <a:defRPr sz="2400"/>
            </a:lvl2pPr>
            <a:lvl3pPr marL="914400" indent="0" algn="ctr">
              <a:buNone/>
              <a:defRPr sz="2400"/>
            </a:lvl3pPr>
            <a:lvl4pPr marL="1371600" indent="0" algn="ctr">
              <a:buNone/>
              <a:defRPr sz="2000"/>
            </a:lvl4pPr>
            <a:lvl5pPr marL="1828800" indent="0" algn="ctr">
              <a:buNone/>
              <a:defRPr sz="2000"/>
            </a:lvl5pPr>
            <a:lvl6pPr marL="2286000" indent="0" algn="ctr">
              <a:buNone/>
              <a:defRPr sz="2000"/>
            </a:lvl6pPr>
            <a:lvl7pPr marL="2743200" indent="0" algn="ctr">
              <a:buNone/>
              <a:defRPr sz="2000"/>
            </a:lvl7pPr>
            <a:lvl8pPr marL="3200400" indent="0" algn="ctr">
              <a:buNone/>
              <a:defRPr sz="2000"/>
            </a:lvl8pPr>
            <a:lvl9pPr marL="3657600" indent="0" algn="ctr">
              <a:buNone/>
              <a:defRPr sz="2000"/>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fld id="{07EA3165-5C6C-4D56-B540-5171FCE1066C}" type="datetimeFigureOut">
              <a:rPr lang="en-US" smtClean="0"/>
              <a:t>2/16/2021</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3691DE9F-E28D-4E3B-A004-1783DE9B32FD}" type="slidenum">
              <a:rPr lang="en-US" smtClean="0"/>
              <a:t>‹#›</a:t>
            </a:fld>
            <a:endParaRPr lang="en-US" dirty="0"/>
          </a:p>
        </p:txBody>
      </p:sp>
      <p:cxnSp>
        <p:nvCxnSpPr>
          <p:cNvPr id="9" name="Straight Connector 8"/>
          <p:cNvCxnSpPr/>
          <p:nvPr/>
        </p:nvCxnSpPr>
        <p:spPr>
          <a:xfrm>
            <a:off x="1207658" y="4343400"/>
            <a:ext cx="987552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361235859"/>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marL="0">
              <a:defRPr/>
            </a:lvl1pPr>
          </a:lstStyle>
          <a:p>
            <a:r>
              <a:rPr lang="en-US"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07EA3165-5C6C-4D56-B540-5171FCE1066C}" type="datetimeFigureOut">
              <a:rPr lang="en-US" smtClean="0"/>
              <a:t>2/16/2021</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3691DE9F-E28D-4E3B-A004-1783DE9B32FD}" type="slidenum">
              <a:rPr lang="en-US" smtClean="0"/>
              <a:t>‹#›</a:t>
            </a:fld>
            <a:endParaRPr lang="en-US" dirty="0"/>
          </a:p>
        </p:txBody>
      </p:sp>
    </p:spTree>
    <p:extLst>
      <p:ext uri="{BB962C8B-B14F-4D97-AF65-F5344CB8AC3E}">
        <p14:creationId xmlns:p14="http://schemas.microsoft.com/office/powerpoint/2010/main" val="3751828784"/>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showMasterSp="0" type="secHead" preserve="1">
  <p:cSld name="Section Header">
    <p:bg>
      <p:bgPr>
        <a:solidFill>
          <a:schemeClr val="bg1"/>
        </a:solidFill>
        <a:effectLst/>
      </p:bgPr>
    </p:bg>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1097280" y="758952"/>
            <a:ext cx="10058400" cy="3566160"/>
          </a:xfrm>
        </p:spPr>
        <p:txBody>
          <a:bodyPr anchor="b" anchorCtr="0">
            <a:normAutofit/>
          </a:bodyPr>
          <a:lstStyle>
            <a:lvl1pPr>
              <a:lnSpc>
                <a:spcPct val="85000"/>
              </a:lnSpc>
              <a:defRPr sz="8000" b="0">
                <a:solidFill>
                  <a:schemeClr val="tx1">
                    <a:lumMod val="85000"/>
                    <a:lumOff val="15000"/>
                  </a:schemeClr>
                </a:solidFill>
              </a:defRPr>
            </a:lvl1pPr>
          </a:lstStyle>
          <a:p>
            <a:r>
              <a:rPr lang="en-US" smtClean="0"/>
              <a:t>Click to edit Master title style</a:t>
            </a:r>
            <a:endParaRPr lang="en-US" dirty="0"/>
          </a:p>
        </p:txBody>
      </p:sp>
      <p:sp>
        <p:nvSpPr>
          <p:cNvPr id="3" name="Text Placeholder 2"/>
          <p:cNvSpPr>
            <a:spLocks noGrp="1"/>
          </p:cNvSpPr>
          <p:nvPr>
            <p:ph type="body" idx="1"/>
          </p:nvPr>
        </p:nvSpPr>
        <p:spPr>
          <a:xfrm>
            <a:off x="1097280" y="4453128"/>
            <a:ext cx="10058400" cy="1143000"/>
          </a:xfrm>
        </p:spPr>
        <p:txBody>
          <a:bodyPr lIns="91440" rIns="91440" anchor="t" anchorCtr="0">
            <a:normAutofit/>
          </a:bodyPr>
          <a:lstStyle>
            <a:lvl1pPr marL="0" indent="0">
              <a:buNone/>
              <a:defRPr sz="2400" cap="all" spc="200" baseline="0">
                <a:solidFill>
                  <a:schemeClr val="tx2"/>
                </a:solidFill>
                <a:latin typeface="+mj-lt"/>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07EA3165-5C6C-4D56-B540-5171FCE1066C}" type="datetimeFigureOut">
              <a:rPr lang="en-US" smtClean="0"/>
              <a:t>2/16/2021</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3691DE9F-E28D-4E3B-A004-1783DE9B32FD}" type="slidenum">
              <a:rPr lang="en-US" smtClean="0"/>
              <a:t>‹#›</a:t>
            </a:fld>
            <a:endParaRPr lang="en-US" dirty="0"/>
          </a:p>
        </p:txBody>
      </p:sp>
      <p:cxnSp>
        <p:nvCxnSpPr>
          <p:cNvPr id="9" name="Straight Connector 8"/>
          <p:cNvCxnSpPr/>
          <p:nvPr/>
        </p:nvCxnSpPr>
        <p:spPr>
          <a:xfrm>
            <a:off x="1207658" y="4343400"/>
            <a:ext cx="987552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483378248"/>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8" name="Title 7"/>
          <p:cNvSpPr>
            <a:spLocks noGrp="1"/>
          </p:cNvSpPr>
          <p:nvPr>
            <p:ph type="title"/>
          </p:nvPr>
        </p:nvSpPr>
        <p:spPr>
          <a:xfrm>
            <a:off x="1097280" y="286603"/>
            <a:ext cx="10058400" cy="1450757"/>
          </a:xfrm>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1097279" y="1845734"/>
            <a:ext cx="4937760" cy="402336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6217920" y="1845735"/>
            <a:ext cx="4937760" cy="402336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07EA3165-5C6C-4D56-B540-5171FCE1066C}" type="datetimeFigureOut">
              <a:rPr lang="en-US" smtClean="0"/>
              <a:t>2/16/2021</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3691DE9F-E28D-4E3B-A004-1783DE9B32FD}" type="slidenum">
              <a:rPr lang="en-US" smtClean="0"/>
              <a:t>‹#›</a:t>
            </a:fld>
            <a:endParaRPr lang="en-US" dirty="0"/>
          </a:p>
        </p:txBody>
      </p:sp>
    </p:spTree>
    <p:extLst>
      <p:ext uri="{BB962C8B-B14F-4D97-AF65-F5344CB8AC3E}">
        <p14:creationId xmlns:p14="http://schemas.microsoft.com/office/powerpoint/2010/main" val="1463818845"/>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a:xfrm>
            <a:off x="1097280" y="286603"/>
            <a:ext cx="10058400" cy="1450757"/>
          </a:xfrm>
        </p:spPr>
        <p:txBody>
          <a:bodyPr/>
          <a:lstStyle/>
          <a:p>
            <a:r>
              <a:rPr lang="en-US" smtClean="0"/>
              <a:t>Click to edit Master title style</a:t>
            </a:r>
            <a:endParaRPr lang="en-US" dirty="0"/>
          </a:p>
        </p:txBody>
      </p:sp>
      <p:sp>
        <p:nvSpPr>
          <p:cNvPr id="3" name="Text Placeholder 2"/>
          <p:cNvSpPr>
            <a:spLocks noGrp="1"/>
          </p:cNvSpPr>
          <p:nvPr>
            <p:ph type="body" idx="1"/>
          </p:nvPr>
        </p:nvSpPr>
        <p:spPr>
          <a:xfrm>
            <a:off x="1097280" y="1846052"/>
            <a:ext cx="4937760" cy="736282"/>
          </a:xfrm>
        </p:spPr>
        <p:txBody>
          <a:bodyPr lIns="91440" rIns="91440" anchor="ctr">
            <a:normAutofit/>
          </a:bodyPr>
          <a:lstStyle>
            <a:lvl1pPr marL="0" indent="0">
              <a:buNone/>
              <a:defRPr sz="2000" b="0" cap="all" baseline="0">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1097280" y="2582334"/>
            <a:ext cx="4937760" cy="33782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6217920" y="1846052"/>
            <a:ext cx="4937760" cy="736282"/>
          </a:xfrm>
        </p:spPr>
        <p:txBody>
          <a:bodyPr lIns="91440" rIns="91440" anchor="ctr">
            <a:normAutofit/>
          </a:bodyPr>
          <a:lstStyle>
            <a:lvl1pPr marL="0" indent="0">
              <a:buNone/>
              <a:defRPr sz="2000" b="0" cap="all" baseline="0">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6217920" y="2582334"/>
            <a:ext cx="4937760" cy="33782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fld id="{07EA3165-5C6C-4D56-B540-5171FCE1066C}" type="datetimeFigureOut">
              <a:rPr lang="en-US" smtClean="0"/>
              <a:t>2/16/2021</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3691DE9F-E28D-4E3B-A004-1783DE9B32FD}" type="slidenum">
              <a:rPr lang="en-US" smtClean="0"/>
              <a:t>‹#›</a:t>
            </a:fld>
            <a:endParaRPr lang="en-US" dirty="0"/>
          </a:p>
        </p:txBody>
      </p:sp>
    </p:spTree>
    <p:extLst>
      <p:ext uri="{BB962C8B-B14F-4D97-AF65-F5344CB8AC3E}">
        <p14:creationId xmlns:p14="http://schemas.microsoft.com/office/powerpoint/2010/main" val="3482405751"/>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p>
            <a:fld id="{07EA3165-5C6C-4D56-B540-5171FCE1066C}" type="datetimeFigureOut">
              <a:rPr lang="en-US" smtClean="0"/>
              <a:t>2/16/2021</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3691DE9F-E28D-4E3B-A004-1783DE9B32FD}" type="slidenum">
              <a:rPr lang="en-US" smtClean="0"/>
              <a:t>‹#›</a:t>
            </a:fld>
            <a:endParaRPr lang="en-US" dirty="0"/>
          </a:p>
        </p:txBody>
      </p:sp>
    </p:spTree>
    <p:extLst>
      <p:ext uri="{BB962C8B-B14F-4D97-AF65-F5344CB8AC3E}">
        <p14:creationId xmlns:p14="http://schemas.microsoft.com/office/powerpoint/2010/main" val="1239645815"/>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5" name="Rectangle 4"/>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6" name="Rectangle 5"/>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7" name="Date Placeholder 6"/>
          <p:cNvSpPr>
            <a:spLocks noGrp="1"/>
          </p:cNvSpPr>
          <p:nvPr>
            <p:ph type="dt" sz="half" idx="10"/>
          </p:nvPr>
        </p:nvSpPr>
        <p:spPr/>
        <p:txBody>
          <a:bodyPr/>
          <a:lstStyle/>
          <a:p>
            <a:fld id="{07EA3165-5C6C-4D56-B540-5171FCE1066C}" type="datetimeFigureOut">
              <a:rPr lang="en-US" smtClean="0"/>
              <a:t>2/16/2021</a:t>
            </a:fld>
            <a:endParaRPr lang="en-US" dirty="0"/>
          </a:p>
        </p:txBody>
      </p:sp>
      <p:sp>
        <p:nvSpPr>
          <p:cNvPr id="8" name="Footer Placeholder 7"/>
          <p:cNvSpPr>
            <a:spLocks noGrp="1"/>
          </p:cNvSpPr>
          <p:nvPr>
            <p:ph type="ftr" sz="quarter" idx="11"/>
          </p:nvPr>
        </p:nvSpPr>
        <p:spPr/>
        <p:txBody>
          <a:bodyPr/>
          <a:lstStyle>
            <a:lvl1pPr>
              <a:defRPr>
                <a:solidFill>
                  <a:srgbClr val="FFFFFF"/>
                </a:solidFill>
              </a:defRPr>
            </a:lvl1pPr>
          </a:lstStyle>
          <a:p>
            <a:endParaRPr lang="en-US" dirty="0"/>
          </a:p>
        </p:txBody>
      </p:sp>
      <p:sp>
        <p:nvSpPr>
          <p:cNvPr id="9" name="Slide Number Placeholder 8"/>
          <p:cNvSpPr>
            <a:spLocks noGrp="1"/>
          </p:cNvSpPr>
          <p:nvPr>
            <p:ph type="sldNum" sz="quarter" idx="12"/>
          </p:nvPr>
        </p:nvSpPr>
        <p:spPr/>
        <p:txBody>
          <a:bodyPr/>
          <a:lstStyle/>
          <a:p>
            <a:fld id="{3691DE9F-E28D-4E3B-A004-1783DE9B32FD}" type="slidenum">
              <a:rPr lang="en-US" smtClean="0"/>
              <a:t>‹#›</a:t>
            </a:fld>
            <a:endParaRPr lang="en-US" dirty="0"/>
          </a:p>
        </p:txBody>
      </p:sp>
    </p:spTree>
    <p:extLst>
      <p:ext uri="{BB962C8B-B14F-4D97-AF65-F5344CB8AC3E}">
        <p14:creationId xmlns:p14="http://schemas.microsoft.com/office/powerpoint/2010/main" val="4213676474"/>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8" name="Rectangle 7"/>
          <p:cNvSpPr/>
          <p:nvPr/>
        </p:nvSpPr>
        <p:spPr>
          <a:xfrm>
            <a:off x="16" y="0"/>
            <a:ext cx="4050791" cy="6858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4040071" y="0"/>
            <a:ext cx="64008"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457200" y="594359"/>
            <a:ext cx="3200400" cy="2286000"/>
          </a:xfrm>
        </p:spPr>
        <p:txBody>
          <a:bodyPr anchor="b">
            <a:normAutofit/>
          </a:bodyPr>
          <a:lstStyle>
            <a:lvl1pPr>
              <a:defRPr sz="3600" b="0">
                <a:solidFill>
                  <a:srgbClr val="FFFFFF"/>
                </a:solidFill>
              </a:defRPr>
            </a:lvl1pPr>
          </a:lstStyle>
          <a:p>
            <a:r>
              <a:rPr lang="en-US" smtClean="0"/>
              <a:t>Click to edit Master title style</a:t>
            </a:r>
            <a:endParaRPr lang="en-US" dirty="0"/>
          </a:p>
        </p:txBody>
      </p:sp>
      <p:sp>
        <p:nvSpPr>
          <p:cNvPr id="3" name="Content Placeholder 2"/>
          <p:cNvSpPr>
            <a:spLocks noGrp="1"/>
          </p:cNvSpPr>
          <p:nvPr>
            <p:ph idx="1"/>
          </p:nvPr>
        </p:nvSpPr>
        <p:spPr>
          <a:xfrm>
            <a:off x="4800600" y="731520"/>
            <a:ext cx="6492240" cy="52578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457200" y="2926080"/>
            <a:ext cx="3200400" cy="3379124"/>
          </a:xfrm>
        </p:spPr>
        <p:txBody>
          <a:bodyPr lIns="91440" rIns="91440">
            <a:normAutofit/>
          </a:bodyPr>
          <a:lstStyle>
            <a:lvl1pPr marL="0" indent="0">
              <a:buNone/>
              <a:defRPr sz="150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a:xfrm>
            <a:off x="465512" y="6459785"/>
            <a:ext cx="2618510" cy="365125"/>
          </a:xfrm>
        </p:spPr>
        <p:txBody>
          <a:bodyPr/>
          <a:lstStyle>
            <a:lvl1pPr algn="l">
              <a:defRPr/>
            </a:lvl1pPr>
          </a:lstStyle>
          <a:p>
            <a:fld id="{07EA3165-5C6C-4D56-B540-5171FCE1066C}" type="datetimeFigureOut">
              <a:rPr lang="en-US" smtClean="0"/>
              <a:t>2/16/2021</a:t>
            </a:fld>
            <a:endParaRPr lang="en-US" dirty="0"/>
          </a:p>
        </p:txBody>
      </p:sp>
      <p:sp>
        <p:nvSpPr>
          <p:cNvPr id="6" name="Footer Placeholder 5"/>
          <p:cNvSpPr>
            <a:spLocks noGrp="1"/>
          </p:cNvSpPr>
          <p:nvPr>
            <p:ph type="ftr" sz="quarter" idx="11"/>
          </p:nvPr>
        </p:nvSpPr>
        <p:spPr>
          <a:xfrm>
            <a:off x="4800600" y="6459785"/>
            <a:ext cx="4648200" cy="365125"/>
          </a:xfrm>
        </p:spPr>
        <p:txBody>
          <a:bodyPr/>
          <a:lstStyle>
            <a:lvl1pPr algn="l">
              <a:defRPr>
                <a:solidFill>
                  <a:schemeClr val="tx2"/>
                </a:solidFill>
              </a:defRPr>
            </a:lvl1pPr>
          </a:lstStyle>
          <a:p>
            <a:endParaRPr lang="en-US" dirty="0"/>
          </a:p>
        </p:txBody>
      </p:sp>
      <p:sp>
        <p:nvSpPr>
          <p:cNvPr id="7" name="Slide Number Placeholder 6"/>
          <p:cNvSpPr>
            <a:spLocks noGrp="1"/>
          </p:cNvSpPr>
          <p:nvPr>
            <p:ph type="sldNum" sz="quarter" idx="12"/>
          </p:nvPr>
        </p:nvSpPr>
        <p:spPr/>
        <p:txBody>
          <a:bodyPr/>
          <a:lstStyle>
            <a:lvl1pPr>
              <a:defRPr>
                <a:solidFill>
                  <a:schemeClr val="tx2"/>
                </a:solidFill>
              </a:defRPr>
            </a:lvl1pPr>
          </a:lstStyle>
          <a:p>
            <a:fld id="{3691DE9F-E28D-4E3B-A004-1783DE9B32FD}" type="slidenum">
              <a:rPr lang="en-US" smtClean="0"/>
              <a:t>‹#›</a:t>
            </a:fld>
            <a:endParaRPr lang="en-US" dirty="0"/>
          </a:p>
        </p:txBody>
      </p:sp>
    </p:spTree>
    <p:extLst>
      <p:ext uri="{BB962C8B-B14F-4D97-AF65-F5344CB8AC3E}">
        <p14:creationId xmlns:p14="http://schemas.microsoft.com/office/powerpoint/2010/main" val="3830824621"/>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8" name="Rectangle 7"/>
          <p:cNvSpPr/>
          <p:nvPr/>
        </p:nvSpPr>
        <p:spPr>
          <a:xfrm>
            <a:off x="0" y="4953000"/>
            <a:ext cx="12188825" cy="1905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15" y="491507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1097280" y="5074920"/>
            <a:ext cx="10113264" cy="822960"/>
          </a:xfrm>
        </p:spPr>
        <p:txBody>
          <a:bodyPr lIns="91440" tIns="0" rIns="91440" bIns="0" anchor="b">
            <a:noAutofit/>
          </a:bodyPr>
          <a:lstStyle>
            <a:lvl1pPr>
              <a:defRPr sz="3600" b="0">
                <a:solidFill>
                  <a:srgbClr val="FFFFFF"/>
                </a:solidFill>
              </a:defRPr>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15" y="0"/>
            <a:ext cx="12191985" cy="4915076"/>
          </a:xfrm>
          <a:blipFill>
            <a:blip r:embed="rId2"/>
            <a:stretch>
              <a:fillRect/>
            </a:stretch>
          </a:blipFill>
        </p:spPr>
        <p:txBody>
          <a:bodyPr lIns="457200" tIns="457200" anchor="t"/>
          <a:lstStyle>
            <a:lvl1pPr marL="0" indent="0">
              <a:buNone/>
              <a:defRPr sz="3200">
                <a:solidFill>
                  <a:schemeClr val="bg1"/>
                </a:solidFill>
              </a:defRPr>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dirty="0" smtClean="0"/>
              <a:t>Click icon to add picture</a:t>
            </a:r>
            <a:endParaRPr lang="en-US" dirty="0"/>
          </a:p>
        </p:txBody>
      </p:sp>
      <p:sp>
        <p:nvSpPr>
          <p:cNvPr id="4" name="Text Placeholder 3"/>
          <p:cNvSpPr>
            <a:spLocks noGrp="1"/>
          </p:cNvSpPr>
          <p:nvPr>
            <p:ph type="body" sz="half" idx="2"/>
          </p:nvPr>
        </p:nvSpPr>
        <p:spPr>
          <a:xfrm>
            <a:off x="1097280" y="5907023"/>
            <a:ext cx="10113264" cy="594360"/>
          </a:xfrm>
        </p:spPr>
        <p:txBody>
          <a:bodyPr lIns="91440" tIns="0" rIns="91440" bIns="0">
            <a:normAutofit/>
          </a:bodyPr>
          <a:lstStyle>
            <a:lvl1pPr marL="0" indent="0">
              <a:spcBef>
                <a:spcPts val="0"/>
              </a:spcBef>
              <a:spcAft>
                <a:spcPts val="600"/>
              </a:spcAft>
              <a:buNone/>
              <a:defRPr sz="150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07EA3165-5C6C-4D56-B540-5171FCE1066C}" type="datetimeFigureOut">
              <a:rPr lang="en-US" smtClean="0"/>
              <a:t>2/16/2021</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3691DE9F-E28D-4E3B-A004-1783DE9B32FD}" type="slidenum">
              <a:rPr lang="en-US" smtClean="0"/>
              <a:t>‹#›</a:t>
            </a:fld>
            <a:endParaRPr lang="en-US" dirty="0"/>
          </a:p>
        </p:txBody>
      </p:sp>
    </p:spTree>
    <p:extLst>
      <p:ext uri="{BB962C8B-B14F-4D97-AF65-F5344CB8AC3E}">
        <p14:creationId xmlns:p14="http://schemas.microsoft.com/office/powerpoint/2010/main" val="2749301656"/>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lIns="45720" tIns="0" rIns="45720" bIns="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07EA3165-5C6C-4D56-B540-5171FCE1066C}" type="datetimeFigureOut">
              <a:rPr lang="en-US" smtClean="0"/>
              <a:t>2/16/2021</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3691DE9F-E28D-4E3B-A004-1783DE9B32FD}" type="slidenum">
              <a:rPr lang="en-US" smtClean="0"/>
              <a:t>‹#›</a:t>
            </a:fld>
            <a:endParaRPr lang="en-US" dirty="0"/>
          </a:p>
        </p:txBody>
      </p:sp>
    </p:spTree>
    <p:extLst>
      <p:ext uri="{BB962C8B-B14F-4D97-AF65-F5344CB8AC3E}">
        <p14:creationId xmlns:p14="http://schemas.microsoft.com/office/powerpoint/2010/main" val="1887492387"/>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Vertical Title 1"/>
          <p:cNvSpPr>
            <a:spLocks noGrp="1"/>
          </p:cNvSpPr>
          <p:nvPr>
            <p:ph type="title" orient="vert"/>
          </p:nvPr>
        </p:nvSpPr>
        <p:spPr>
          <a:xfrm>
            <a:off x="8724900" y="414778"/>
            <a:ext cx="2628900" cy="5757421"/>
          </a:xfrm>
        </p:spPr>
        <p:txBody>
          <a:bodyPr vert="eaVert"/>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838200" y="414778"/>
            <a:ext cx="7734300" cy="5757422"/>
          </a:xfrm>
        </p:spPr>
        <p:txBody>
          <a:bodyPr vert="eaVert" lIns="45720" tIns="0" rIns="45720" bIns="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07EA3165-5C6C-4D56-B540-5171FCE1066C}" type="datetimeFigureOut">
              <a:rPr lang="en-US" smtClean="0"/>
              <a:t>2/16/2021</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3691DE9F-E28D-4E3B-A004-1783DE9B32FD}" type="slidenum">
              <a:rPr lang="en-US" smtClean="0"/>
              <a:t>‹#›</a:t>
            </a:fld>
            <a:endParaRPr lang="en-US" dirty="0"/>
          </a:p>
        </p:txBody>
      </p:sp>
    </p:spTree>
    <p:extLst>
      <p:ext uri="{BB962C8B-B14F-4D97-AF65-F5344CB8AC3E}">
        <p14:creationId xmlns:p14="http://schemas.microsoft.com/office/powerpoint/2010/main" val="4178915468"/>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theme" Target="../theme/theme2.xml"/><Relationship Id="rId2" Type="http://schemas.openxmlformats.org/officeDocument/2006/relationships/slideLayout" Target="../slideLayouts/slideLayout13.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0" Type="http://schemas.openxmlformats.org/officeDocument/2006/relationships/slideLayout" Target="../slideLayouts/slideLayout21.xml"/><Relationship Id="rId4" Type="http://schemas.openxmlformats.org/officeDocument/2006/relationships/slideLayout" Target="../slideLayouts/slideLayout15.xml"/><Relationship Id="rId9" Type="http://schemas.openxmlformats.org/officeDocument/2006/relationships/slideLayout" Target="../slideLayouts/slideLayout20.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7" name="Rectangle 6"/>
          <p:cNvSpPr/>
          <p:nvPr/>
        </p:nvSpPr>
        <p:spPr>
          <a:xfrm>
            <a:off x="1" y="6400800"/>
            <a:ext cx="12192000"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0" y="6334316"/>
            <a:ext cx="12192001" cy="659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Placeholder 1"/>
          <p:cNvSpPr>
            <a:spLocks noGrp="1"/>
          </p:cNvSpPr>
          <p:nvPr>
            <p:ph type="title"/>
          </p:nvPr>
        </p:nvSpPr>
        <p:spPr>
          <a:xfrm>
            <a:off x="1097280" y="286603"/>
            <a:ext cx="10058400" cy="1450757"/>
          </a:xfrm>
          <a:prstGeom prst="rect">
            <a:avLst/>
          </a:prstGeom>
        </p:spPr>
        <p:txBody>
          <a:bodyPr vert="horz" lIns="91440" tIns="45720" rIns="91440" bIns="45720" rtlCol="0" anchor="b">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1097280" y="1845734"/>
            <a:ext cx="10058400" cy="4023360"/>
          </a:xfrm>
          <a:prstGeom prst="rect">
            <a:avLst/>
          </a:prstGeom>
        </p:spPr>
        <p:txBody>
          <a:bodyPr vert="horz" lIns="0" tIns="45720" rIns="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1097280" y="6459785"/>
            <a:ext cx="2472271" cy="365125"/>
          </a:xfrm>
          <a:prstGeom prst="rect">
            <a:avLst/>
          </a:prstGeom>
        </p:spPr>
        <p:txBody>
          <a:bodyPr vert="horz" lIns="91440" tIns="45720" rIns="91440" bIns="45720" rtlCol="0" anchor="ctr"/>
          <a:lstStyle>
            <a:lvl1pPr algn="l">
              <a:defRPr sz="900">
                <a:solidFill>
                  <a:srgbClr val="FFFFFF"/>
                </a:solidFill>
              </a:defRPr>
            </a:lvl1pPr>
          </a:lstStyle>
          <a:p>
            <a:fld id="{44A428EF-AB87-4366-A96C-2E5DFDE6C35A}" type="datetime1">
              <a:rPr lang="en-US" smtClean="0"/>
              <a:t>2/16/2021</a:t>
            </a:fld>
            <a:endParaRPr lang="en-US" dirty="0"/>
          </a:p>
        </p:txBody>
      </p:sp>
      <p:sp>
        <p:nvSpPr>
          <p:cNvPr id="5" name="Footer Placeholder 4"/>
          <p:cNvSpPr>
            <a:spLocks noGrp="1"/>
          </p:cNvSpPr>
          <p:nvPr>
            <p:ph type="ftr" sz="quarter" idx="3"/>
          </p:nvPr>
        </p:nvSpPr>
        <p:spPr>
          <a:xfrm>
            <a:off x="3686185" y="6459785"/>
            <a:ext cx="4822804" cy="365125"/>
          </a:xfrm>
          <a:prstGeom prst="rect">
            <a:avLst/>
          </a:prstGeom>
        </p:spPr>
        <p:txBody>
          <a:bodyPr vert="horz" lIns="91440" tIns="45720" rIns="91440" bIns="45720" rtlCol="0" anchor="ctr"/>
          <a:lstStyle>
            <a:lvl1pPr algn="ctr">
              <a:defRPr sz="900" cap="all" baseline="0">
                <a:solidFill>
                  <a:srgbClr val="FFFFFF"/>
                </a:solidFill>
              </a:defRPr>
            </a:lvl1pPr>
          </a:lstStyle>
          <a:p>
            <a:endParaRPr lang="en-US" dirty="0"/>
          </a:p>
        </p:txBody>
      </p:sp>
      <p:sp>
        <p:nvSpPr>
          <p:cNvPr id="6" name="Slide Number Placeholder 5"/>
          <p:cNvSpPr>
            <a:spLocks noGrp="1"/>
          </p:cNvSpPr>
          <p:nvPr>
            <p:ph type="sldNum" sz="quarter" idx="4"/>
          </p:nvPr>
        </p:nvSpPr>
        <p:spPr>
          <a:xfrm>
            <a:off x="9900458" y="6459785"/>
            <a:ext cx="1312025" cy="365125"/>
          </a:xfrm>
          <a:prstGeom prst="rect">
            <a:avLst/>
          </a:prstGeom>
        </p:spPr>
        <p:txBody>
          <a:bodyPr vert="horz" lIns="91440" tIns="45720" rIns="91440" bIns="45720" rtlCol="0" anchor="ctr"/>
          <a:lstStyle>
            <a:lvl1pPr algn="r">
              <a:defRPr sz="1050">
                <a:solidFill>
                  <a:srgbClr val="FFFFFF"/>
                </a:solidFill>
              </a:defRPr>
            </a:lvl1pPr>
          </a:lstStyle>
          <a:p>
            <a:fld id="{3691DE9F-E28D-4E3B-A004-1783DE9B32FD}" type="slidenum">
              <a:rPr lang="en-US" smtClean="0"/>
              <a:t>‹#›</a:t>
            </a:fld>
            <a:endParaRPr lang="en-US" dirty="0"/>
          </a:p>
        </p:txBody>
      </p:sp>
      <p:cxnSp>
        <p:nvCxnSpPr>
          <p:cNvPr id="10" name="Straight Connector 9"/>
          <p:cNvCxnSpPr/>
          <p:nvPr/>
        </p:nvCxnSpPr>
        <p:spPr>
          <a:xfrm>
            <a:off x="1193532" y="1737845"/>
            <a:ext cx="996696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938076742"/>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hf hdr="0" ftr="0" dt="0"/>
  <p:txStyles>
    <p:titleStyle>
      <a:lvl1pPr algn="l" defTabSz="914400" rtl="0" eaLnBrk="1" latinLnBrk="0" hangingPunct="1">
        <a:lnSpc>
          <a:spcPct val="85000"/>
        </a:lnSpc>
        <a:spcBef>
          <a:spcPct val="0"/>
        </a:spcBef>
        <a:buNone/>
        <a:defRPr sz="4800" kern="1200" spc="-50" baseline="0">
          <a:solidFill>
            <a:schemeClr val="tx1">
              <a:lumMod val="75000"/>
              <a:lumOff val="25000"/>
            </a:schemeClr>
          </a:solidFill>
          <a:latin typeface="+mj-lt"/>
          <a:ea typeface="+mj-ea"/>
          <a:cs typeface="+mj-cs"/>
        </a:defRPr>
      </a:lvl1pPr>
    </p:titleStyle>
    <p:bodyStyle>
      <a:lvl1pPr marL="91440" indent="-91440" algn="l" defTabSz="914400" rtl="0" eaLnBrk="1" latinLnBrk="0" hangingPunct="1">
        <a:lnSpc>
          <a:spcPct val="90000"/>
        </a:lnSpc>
        <a:spcBef>
          <a:spcPts val="1200"/>
        </a:spcBef>
        <a:spcAft>
          <a:spcPts val="200"/>
        </a:spcAft>
        <a:buClr>
          <a:schemeClr val="accent1"/>
        </a:buClr>
        <a:buSzPct val="100000"/>
        <a:buFont typeface="Calibri" panose="020F0502020204030204" pitchFamily="34" charset="0"/>
        <a:buChar char=" "/>
        <a:defRPr sz="2000" kern="1200">
          <a:solidFill>
            <a:schemeClr val="tx1">
              <a:lumMod val="75000"/>
              <a:lumOff val="25000"/>
            </a:schemeClr>
          </a:solidFill>
          <a:latin typeface="+mn-lt"/>
          <a:ea typeface="+mn-ea"/>
          <a:cs typeface="+mn-cs"/>
        </a:defRPr>
      </a:lvl1pPr>
      <a:lvl2pPr marL="384048" indent="-182880" algn="l" defTabSz="914400" rtl="0" eaLnBrk="1" latinLnBrk="0" hangingPunct="1">
        <a:lnSpc>
          <a:spcPct val="90000"/>
        </a:lnSpc>
        <a:spcBef>
          <a:spcPts val="200"/>
        </a:spcBef>
        <a:spcAft>
          <a:spcPts val="400"/>
        </a:spcAft>
        <a:buClr>
          <a:schemeClr val="accent1"/>
        </a:buClr>
        <a:buFont typeface="Calibri" pitchFamily="34" charset="0"/>
        <a:buChar char="◦"/>
        <a:defRPr sz="1800" kern="1200">
          <a:solidFill>
            <a:schemeClr val="tx1">
              <a:lumMod val="75000"/>
              <a:lumOff val="25000"/>
            </a:schemeClr>
          </a:solidFill>
          <a:latin typeface="+mn-lt"/>
          <a:ea typeface="+mn-ea"/>
          <a:cs typeface="+mn-cs"/>
        </a:defRPr>
      </a:lvl2pPr>
      <a:lvl3pPr marL="56692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3pPr>
      <a:lvl4pPr marL="74980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4pPr>
      <a:lvl5pPr marL="93268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5pPr>
      <a:lvl6pPr marL="11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6pPr>
      <a:lvl7pPr marL="13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7pPr>
      <a:lvl8pPr marL="15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8pPr>
      <a:lvl9pPr marL="17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7" name="Rectangle 6"/>
          <p:cNvSpPr/>
          <p:nvPr/>
        </p:nvSpPr>
        <p:spPr>
          <a:xfrm>
            <a:off x="1" y="6400800"/>
            <a:ext cx="12192000"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0" y="6334316"/>
            <a:ext cx="12192001" cy="659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Placeholder 1"/>
          <p:cNvSpPr>
            <a:spLocks noGrp="1"/>
          </p:cNvSpPr>
          <p:nvPr>
            <p:ph type="title"/>
          </p:nvPr>
        </p:nvSpPr>
        <p:spPr>
          <a:xfrm>
            <a:off x="1097280" y="286603"/>
            <a:ext cx="10058400" cy="1450757"/>
          </a:xfrm>
          <a:prstGeom prst="rect">
            <a:avLst/>
          </a:prstGeom>
        </p:spPr>
        <p:txBody>
          <a:bodyPr vert="horz" lIns="91440" tIns="45720" rIns="91440" bIns="45720" rtlCol="0" anchor="b">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1097280" y="1845734"/>
            <a:ext cx="10058400" cy="4023360"/>
          </a:xfrm>
          <a:prstGeom prst="rect">
            <a:avLst/>
          </a:prstGeom>
        </p:spPr>
        <p:txBody>
          <a:bodyPr vert="horz" lIns="0" tIns="45720" rIns="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1097280" y="6459785"/>
            <a:ext cx="2472271" cy="365125"/>
          </a:xfrm>
          <a:prstGeom prst="rect">
            <a:avLst/>
          </a:prstGeom>
        </p:spPr>
        <p:txBody>
          <a:bodyPr vert="horz" lIns="91440" tIns="45720" rIns="91440" bIns="45720" rtlCol="0" anchor="ctr"/>
          <a:lstStyle>
            <a:lvl1pPr algn="l">
              <a:defRPr sz="900">
                <a:solidFill>
                  <a:srgbClr val="FFFFFF"/>
                </a:solidFill>
              </a:defRPr>
            </a:lvl1pPr>
          </a:lstStyle>
          <a:p>
            <a:fld id="{07EA3165-5C6C-4D56-B540-5171FCE1066C}" type="datetimeFigureOut">
              <a:rPr lang="en-US" smtClean="0"/>
              <a:t>2/16/2021</a:t>
            </a:fld>
            <a:endParaRPr lang="en-US" dirty="0"/>
          </a:p>
        </p:txBody>
      </p:sp>
      <p:sp>
        <p:nvSpPr>
          <p:cNvPr id="5" name="Footer Placeholder 4"/>
          <p:cNvSpPr>
            <a:spLocks noGrp="1"/>
          </p:cNvSpPr>
          <p:nvPr>
            <p:ph type="ftr" sz="quarter" idx="3"/>
          </p:nvPr>
        </p:nvSpPr>
        <p:spPr>
          <a:xfrm>
            <a:off x="3686185" y="6459785"/>
            <a:ext cx="4822804" cy="365125"/>
          </a:xfrm>
          <a:prstGeom prst="rect">
            <a:avLst/>
          </a:prstGeom>
        </p:spPr>
        <p:txBody>
          <a:bodyPr vert="horz" lIns="91440" tIns="45720" rIns="91440" bIns="45720" rtlCol="0" anchor="ctr"/>
          <a:lstStyle>
            <a:lvl1pPr algn="ctr">
              <a:defRPr sz="900" cap="all" baseline="0">
                <a:solidFill>
                  <a:srgbClr val="FFFFFF"/>
                </a:solidFill>
              </a:defRPr>
            </a:lvl1pPr>
          </a:lstStyle>
          <a:p>
            <a:endParaRPr lang="en-US" dirty="0"/>
          </a:p>
        </p:txBody>
      </p:sp>
      <p:sp>
        <p:nvSpPr>
          <p:cNvPr id="6" name="Slide Number Placeholder 5"/>
          <p:cNvSpPr>
            <a:spLocks noGrp="1"/>
          </p:cNvSpPr>
          <p:nvPr>
            <p:ph type="sldNum" sz="quarter" idx="4"/>
          </p:nvPr>
        </p:nvSpPr>
        <p:spPr>
          <a:xfrm>
            <a:off x="9900458" y="6459785"/>
            <a:ext cx="1312025" cy="365125"/>
          </a:xfrm>
          <a:prstGeom prst="rect">
            <a:avLst/>
          </a:prstGeom>
        </p:spPr>
        <p:txBody>
          <a:bodyPr vert="horz" lIns="91440" tIns="45720" rIns="91440" bIns="45720" rtlCol="0" anchor="ctr"/>
          <a:lstStyle>
            <a:lvl1pPr algn="r">
              <a:defRPr sz="1050">
                <a:solidFill>
                  <a:srgbClr val="FFFFFF"/>
                </a:solidFill>
              </a:defRPr>
            </a:lvl1pPr>
          </a:lstStyle>
          <a:p>
            <a:fld id="{3691DE9F-E28D-4E3B-A004-1783DE9B32FD}" type="slidenum">
              <a:rPr lang="en-US" smtClean="0"/>
              <a:t>‹#›</a:t>
            </a:fld>
            <a:endParaRPr lang="en-US" dirty="0"/>
          </a:p>
        </p:txBody>
      </p:sp>
      <p:cxnSp>
        <p:nvCxnSpPr>
          <p:cNvPr id="10" name="Straight Connector 9"/>
          <p:cNvCxnSpPr/>
          <p:nvPr/>
        </p:nvCxnSpPr>
        <p:spPr>
          <a:xfrm>
            <a:off x="1193532" y="1737845"/>
            <a:ext cx="996696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585281278"/>
      </p:ext>
    </p:extLst>
  </p:cSld>
  <p:clrMap bg1="lt1" tx1="dk1" bg2="lt2" tx2="dk2" accent1="accent1" accent2="accent2" accent3="accent3" accent4="accent4" accent5="accent5" accent6="accent6" hlink="hlink" folHlink="folHlink"/>
  <p:sldLayoutIdLst>
    <p:sldLayoutId id="2147483673" r:id="rId1"/>
    <p:sldLayoutId id="2147483674" r:id="rId2"/>
    <p:sldLayoutId id="2147483675" r:id="rId3"/>
    <p:sldLayoutId id="2147483676" r:id="rId4"/>
    <p:sldLayoutId id="2147483677" r:id="rId5"/>
    <p:sldLayoutId id="2147483678" r:id="rId6"/>
    <p:sldLayoutId id="2147483679" r:id="rId7"/>
    <p:sldLayoutId id="2147483680" r:id="rId8"/>
    <p:sldLayoutId id="2147483681" r:id="rId9"/>
    <p:sldLayoutId id="2147483682" r:id="rId10"/>
    <p:sldLayoutId id="2147483683" r:id="rId11"/>
  </p:sldLayoutIdLst>
  <p:txStyles>
    <p:titleStyle>
      <a:lvl1pPr algn="l" defTabSz="914400" rtl="0" eaLnBrk="1" latinLnBrk="0" hangingPunct="1">
        <a:lnSpc>
          <a:spcPct val="85000"/>
        </a:lnSpc>
        <a:spcBef>
          <a:spcPct val="0"/>
        </a:spcBef>
        <a:buNone/>
        <a:defRPr sz="4800" kern="1200" spc="-50" baseline="0">
          <a:solidFill>
            <a:schemeClr val="tx1">
              <a:lumMod val="75000"/>
              <a:lumOff val="25000"/>
            </a:schemeClr>
          </a:solidFill>
          <a:latin typeface="+mj-lt"/>
          <a:ea typeface="+mj-ea"/>
          <a:cs typeface="+mj-cs"/>
        </a:defRPr>
      </a:lvl1pPr>
    </p:titleStyle>
    <p:bodyStyle>
      <a:lvl1pPr marL="91440" indent="-91440" algn="l" defTabSz="914400" rtl="0" eaLnBrk="1" latinLnBrk="0" hangingPunct="1">
        <a:lnSpc>
          <a:spcPct val="90000"/>
        </a:lnSpc>
        <a:spcBef>
          <a:spcPts val="1200"/>
        </a:spcBef>
        <a:spcAft>
          <a:spcPts val="200"/>
        </a:spcAft>
        <a:buClr>
          <a:schemeClr val="accent1"/>
        </a:buClr>
        <a:buSzPct val="100000"/>
        <a:buFont typeface="Calibri" panose="020F0502020204030204" pitchFamily="34" charset="0"/>
        <a:buChar char=" "/>
        <a:defRPr sz="2000" kern="1200">
          <a:solidFill>
            <a:schemeClr val="tx1">
              <a:lumMod val="75000"/>
              <a:lumOff val="25000"/>
            </a:schemeClr>
          </a:solidFill>
          <a:latin typeface="+mn-lt"/>
          <a:ea typeface="+mn-ea"/>
          <a:cs typeface="+mn-cs"/>
        </a:defRPr>
      </a:lvl1pPr>
      <a:lvl2pPr marL="384048" indent="-182880" algn="l" defTabSz="914400" rtl="0" eaLnBrk="1" latinLnBrk="0" hangingPunct="1">
        <a:lnSpc>
          <a:spcPct val="90000"/>
        </a:lnSpc>
        <a:spcBef>
          <a:spcPts val="200"/>
        </a:spcBef>
        <a:spcAft>
          <a:spcPts val="400"/>
        </a:spcAft>
        <a:buClr>
          <a:schemeClr val="accent1"/>
        </a:buClr>
        <a:buFont typeface="Calibri" pitchFamily="34" charset="0"/>
        <a:buChar char="◦"/>
        <a:defRPr sz="1800" kern="1200">
          <a:solidFill>
            <a:schemeClr val="tx1">
              <a:lumMod val="75000"/>
              <a:lumOff val="25000"/>
            </a:schemeClr>
          </a:solidFill>
          <a:latin typeface="+mn-lt"/>
          <a:ea typeface="+mn-ea"/>
          <a:cs typeface="+mn-cs"/>
        </a:defRPr>
      </a:lvl2pPr>
      <a:lvl3pPr marL="56692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3pPr>
      <a:lvl4pPr marL="74980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4pPr>
      <a:lvl5pPr marL="93268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5pPr>
      <a:lvl6pPr marL="11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6pPr>
      <a:lvl7pPr marL="13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7pPr>
      <a:lvl8pPr marL="15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8pPr>
      <a:lvl9pPr marL="17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1.xml"/><Relationship Id="rId1" Type="http://schemas.openxmlformats.org/officeDocument/2006/relationships/slideLayout" Target="../slideLayouts/slideLayout12.xml"/><Relationship Id="rId4" Type="http://schemas.openxmlformats.org/officeDocument/2006/relationships/image" Target="../media/image3.png"/></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13.xml"/></Relationships>
</file>

<file path=ppt/slides/_rels/slide3.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3.xml"/><Relationship Id="rId1" Type="http://schemas.openxmlformats.org/officeDocument/2006/relationships/slideLayout" Target="../slideLayouts/slideLayout12.xml"/><Relationship Id="rId4" Type="http://schemas.openxmlformats.org/officeDocument/2006/relationships/image" Target="../media/image3.png"/></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13.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13.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13.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13.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13.xml"/></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13.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13.xml"/></Relationships>
</file>

<file path=ppt/slides/_rels/slide1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11.xml"/><Relationship Id="rId1" Type="http://schemas.openxmlformats.org/officeDocument/2006/relationships/slideLayout" Target="../slideLayouts/slideLayout12.xml"/><Relationship Id="rId4" Type="http://schemas.openxmlformats.org/officeDocument/2006/relationships/image" Target="../media/image3.png"/></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13.xm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13.xml"/></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13.xml"/></Relationships>
</file>

<file path=ppt/slides/_rels/slide15.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15.xml"/><Relationship Id="rId1" Type="http://schemas.openxmlformats.org/officeDocument/2006/relationships/slideLayout" Target="../slideLayouts/slideLayout12.xml"/><Relationship Id="rId4" Type="http://schemas.openxmlformats.org/officeDocument/2006/relationships/image" Target="../media/image3.png"/></Relationships>
</file>

<file path=ppt/slides/_rels/slide16.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13.xml"/></Relationships>
</file>

<file path=ppt/slides/_rels/slide17.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13.xml"/></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13.xml"/></Relationships>
</file>

<file path=ppt/slides/_rels/slide19.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19.xml"/><Relationship Id="rId1" Type="http://schemas.openxmlformats.org/officeDocument/2006/relationships/slideLayout" Target="../slideLayouts/slideLayout12.xml"/><Relationship Id="rId4" Type="http://schemas.openxmlformats.org/officeDocument/2006/relationships/image" Target="../media/image3.png"/></Relationships>
</file>

<file path=ppt/slides/_rels/slide20.xml.rels><?xml version="1.0" encoding="UTF-8" standalone="yes"?>
<Relationships xmlns="http://schemas.openxmlformats.org/package/2006/relationships"><Relationship Id="rId2" Type="http://schemas.openxmlformats.org/officeDocument/2006/relationships/notesSlide" Target="../notesSlides/notesSlide20.xml"/><Relationship Id="rId1" Type="http://schemas.openxmlformats.org/officeDocument/2006/relationships/slideLayout" Target="../slideLayouts/slideLayout13.xml"/></Relationships>
</file>

<file path=ppt/slides/_rels/slide21.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21.xml"/><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normAutofit/>
          </a:bodyPr>
          <a:lstStyle/>
          <a:p>
            <a:r>
              <a:rPr lang="en-US" sz="6000" dirty="0" smtClean="0"/>
              <a:t>Indian Health Service</a:t>
            </a:r>
            <a:br>
              <a:rPr lang="en-US" sz="6000" dirty="0" smtClean="0"/>
            </a:br>
            <a:r>
              <a:rPr lang="en-US" sz="6000" dirty="0" smtClean="0">
                <a:solidFill>
                  <a:schemeClr val="accent1">
                    <a:lumMod val="75000"/>
                  </a:schemeClr>
                </a:solidFill>
              </a:rPr>
              <a:t>Budget Update</a:t>
            </a:r>
            <a:endParaRPr lang="en-US" sz="6000" dirty="0">
              <a:solidFill>
                <a:schemeClr val="accent1">
                  <a:lumMod val="75000"/>
                </a:schemeClr>
              </a:solidFill>
            </a:endParaRPr>
          </a:p>
        </p:txBody>
      </p:sp>
      <p:sp>
        <p:nvSpPr>
          <p:cNvPr id="3" name="Subtitle 2"/>
          <p:cNvSpPr>
            <a:spLocks noGrp="1"/>
          </p:cNvSpPr>
          <p:nvPr>
            <p:ph type="subTitle" idx="1"/>
          </p:nvPr>
        </p:nvSpPr>
        <p:spPr>
          <a:xfrm>
            <a:off x="1100051" y="4455620"/>
            <a:ext cx="10058400" cy="1678480"/>
          </a:xfrm>
        </p:spPr>
        <p:txBody>
          <a:bodyPr>
            <a:normAutofit/>
          </a:bodyPr>
          <a:lstStyle/>
          <a:p>
            <a:r>
              <a:rPr lang="en-US" dirty="0" smtClean="0"/>
              <a:t>Tribal Self-Governance Advisory Committee Meeting Q2</a:t>
            </a:r>
          </a:p>
          <a:p>
            <a:r>
              <a:rPr lang="en-US" dirty="0" smtClean="0"/>
              <a:t>Jillian </a:t>
            </a:r>
            <a:r>
              <a:rPr lang="en-US" dirty="0" smtClean="0"/>
              <a:t>E. Curtis, Chief Financial Officer</a:t>
            </a:r>
          </a:p>
          <a:p>
            <a:r>
              <a:rPr lang="en-US" dirty="0" smtClean="0"/>
              <a:t>February </a:t>
            </a:r>
            <a:r>
              <a:rPr lang="en-US" dirty="0" smtClean="0"/>
              <a:t>17, </a:t>
            </a:r>
            <a:r>
              <a:rPr lang="en-US" dirty="0" smtClean="0"/>
              <a:t>2021</a:t>
            </a:r>
            <a:endParaRPr lang="en-US" dirty="0"/>
          </a:p>
        </p:txBody>
      </p:sp>
      <p:pic>
        <p:nvPicPr>
          <p:cNvPr id="4" name="Picture 3"/>
          <p:cNvPicPr/>
          <p:nvPr/>
        </p:nvPicPr>
        <p:blipFill>
          <a:blip r:embed="rId3" cstate="print">
            <a:extLst>
              <a:ext uri="{28A0092B-C50C-407E-A947-70E740481C1C}">
                <a14:useLocalDpi xmlns:a14="http://schemas.microsoft.com/office/drawing/2010/main" val="0"/>
              </a:ext>
            </a:extLst>
          </a:blip>
          <a:stretch>
            <a:fillRect/>
          </a:stretch>
        </p:blipFill>
        <p:spPr>
          <a:xfrm>
            <a:off x="8704523" y="4682882"/>
            <a:ext cx="1293903" cy="1167733"/>
          </a:xfrm>
          <a:prstGeom prst="rect">
            <a:avLst/>
          </a:prstGeom>
        </p:spPr>
      </p:pic>
      <p:pic>
        <p:nvPicPr>
          <p:cNvPr id="5" name="Picture 4"/>
          <p:cNvPicPr/>
          <p:nvPr/>
        </p:nvPicPr>
        <p:blipFill>
          <a:blip r:embed="rId4" cstate="print">
            <a:extLst>
              <a:ext uri="{28A0092B-C50C-407E-A947-70E740481C1C}">
                <a14:useLocalDpi xmlns:a14="http://schemas.microsoft.com/office/drawing/2010/main" val="0"/>
              </a:ext>
            </a:extLst>
          </a:blip>
          <a:stretch>
            <a:fillRect/>
          </a:stretch>
        </p:blipFill>
        <p:spPr>
          <a:xfrm>
            <a:off x="9981523" y="4682882"/>
            <a:ext cx="1149894" cy="1155985"/>
          </a:xfrm>
          <a:prstGeom prst="rect">
            <a:avLst/>
          </a:prstGeom>
        </p:spPr>
      </p:pic>
    </p:spTree>
    <p:extLst>
      <p:ext uri="{BB962C8B-B14F-4D97-AF65-F5344CB8AC3E}">
        <p14:creationId xmlns:p14="http://schemas.microsoft.com/office/powerpoint/2010/main" val="2909800820"/>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Overview</a:t>
            </a:r>
            <a:endParaRPr lang="en-US" dirty="0"/>
          </a:p>
        </p:txBody>
      </p:sp>
      <p:sp>
        <p:nvSpPr>
          <p:cNvPr id="3" name="Content Placeholder 2"/>
          <p:cNvSpPr>
            <a:spLocks noGrp="1"/>
          </p:cNvSpPr>
          <p:nvPr>
            <p:ph idx="1"/>
          </p:nvPr>
        </p:nvSpPr>
        <p:spPr>
          <a:xfrm>
            <a:off x="1097279" y="1874520"/>
            <a:ext cx="10058401" cy="4462288"/>
          </a:xfrm>
        </p:spPr>
        <p:txBody>
          <a:bodyPr>
            <a:normAutofit/>
          </a:bodyPr>
          <a:lstStyle/>
          <a:p>
            <a:pPr marL="0" indent="0">
              <a:buNone/>
            </a:pPr>
            <a:r>
              <a:rPr lang="en-US" sz="3600" b="1" u="sng" dirty="0" smtClean="0"/>
              <a:t>Key Topics</a:t>
            </a:r>
          </a:p>
          <a:p>
            <a:pPr>
              <a:buFont typeface="Wingdings" panose="05000000000000000000" pitchFamily="2" charset="2"/>
              <a:buChar char="v"/>
            </a:pPr>
            <a:r>
              <a:rPr lang="en-US" sz="3600" dirty="0" smtClean="0"/>
              <a:t> FY 2021 IHS Final Budget</a:t>
            </a:r>
          </a:p>
          <a:p>
            <a:pPr>
              <a:buFont typeface="Wingdings" panose="05000000000000000000" pitchFamily="2" charset="2"/>
              <a:buChar char="v"/>
            </a:pPr>
            <a:r>
              <a:rPr lang="en-US" sz="3600" dirty="0" smtClean="0"/>
              <a:t> FY 2022 “Transition” Budget</a:t>
            </a:r>
          </a:p>
          <a:p>
            <a:pPr>
              <a:buFont typeface="Wingdings" panose="05000000000000000000" pitchFamily="2" charset="2"/>
              <a:buChar char="v"/>
            </a:pPr>
            <a:r>
              <a:rPr lang="en-US" sz="3600" dirty="0" smtClean="0"/>
              <a:t>FY </a:t>
            </a:r>
            <a:r>
              <a:rPr lang="en-US" sz="3600" dirty="0" smtClean="0"/>
              <a:t>2023 Tribal Budget </a:t>
            </a:r>
            <a:r>
              <a:rPr lang="en-US" sz="3600" dirty="0" smtClean="0"/>
              <a:t>Formulation</a:t>
            </a:r>
          </a:p>
          <a:p>
            <a:pPr>
              <a:buFont typeface="Wingdings" panose="05000000000000000000" pitchFamily="2" charset="2"/>
              <a:buChar char="v"/>
            </a:pPr>
            <a:r>
              <a:rPr lang="en-US" sz="3600" dirty="0"/>
              <a:t>COVID-19 Supplemental Funds</a:t>
            </a:r>
          </a:p>
          <a:p>
            <a:pPr marL="0" indent="0">
              <a:buNone/>
            </a:pPr>
            <a:endParaRPr lang="en-US" sz="3600" dirty="0" smtClean="0"/>
          </a:p>
        </p:txBody>
      </p:sp>
      <p:sp>
        <p:nvSpPr>
          <p:cNvPr id="4" name="TextBox 3"/>
          <p:cNvSpPr txBox="1"/>
          <p:nvPr/>
        </p:nvSpPr>
        <p:spPr>
          <a:xfrm>
            <a:off x="152399" y="6336808"/>
            <a:ext cx="11912221" cy="584775"/>
          </a:xfrm>
          <a:prstGeom prst="rect">
            <a:avLst/>
          </a:prstGeom>
          <a:noFill/>
        </p:spPr>
        <p:txBody>
          <a:bodyPr wrap="square" rtlCol="0">
            <a:spAutoFit/>
          </a:bodyPr>
          <a:lstStyle/>
          <a:p>
            <a:pPr lvl="0">
              <a:defRPr/>
            </a:pPr>
            <a:r>
              <a:rPr kumimoji="0" lang="en-US" sz="1600" b="0" i="0" u="none" strike="noStrike" kern="1200" cap="none" spc="0" normalizeH="0" baseline="0" noProof="0" dirty="0" smtClean="0">
                <a:ln>
                  <a:noFill/>
                </a:ln>
                <a:solidFill>
                  <a:prstClr val="white"/>
                </a:solidFill>
                <a:effectLst/>
                <a:uLnTx/>
                <a:uFillTx/>
                <a:latin typeface="Calibri" panose="020F0502020204030204"/>
                <a:ea typeface="+mn-ea"/>
                <a:cs typeface="+mn-cs"/>
              </a:rPr>
              <a:t>Goal 3: Management and Operations, Obj. 3.3: </a:t>
            </a:r>
            <a:r>
              <a:rPr lang="en-US" sz="1600" dirty="0" smtClean="0">
                <a:solidFill>
                  <a:prstClr val="white"/>
                </a:solidFill>
              </a:rPr>
              <a:t>Improve communication within the organization with tribes, urban Indian organizations, and other stakeholders, and with the general public.</a:t>
            </a:r>
            <a:endParaRPr kumimoji="0" lang="en-US" sz="16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5"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2</a:t>
            </a:fld>
            <a:endParaRPr lang="en-US" dirty="0"/>
          </a:p>
        </p:txBody>
      </p:sp>
    </p:spTree>
    <p:extLst>
      <p:ext uri="{BB962C8B-B14F-4D97-AF65-F5344CB8AC3E}">
        <p14:creationId xmlns:p14="http://schemas.microsoft.com/office/powerpoint/2010/main" val="2797837569"/>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normAutofit/>
          </a:bodyPr>
          <a:lstStyle/>
          <a:p>
            <a:r>
              <a:rPr lang="en-US" sz="6000" dirty="0" smtClean="0"/>
              <a:t>Indian Health Service</a:t>
            </a:r>
            <a:br>
              <a:rPr lang="en-US" sz="6000" dirty="0" smtClean="0"/>
            </a:br>
            <a:r>
              <a:rPr lang="en-US" sz="6000" dirty="0" smtClean="0">
                <a:solidFill>
                  <a:schemeClr val="accent1">
                    <a:lumMod val="75000"/>
                  </a:schemeClr>
                </a:solidFill>
              </a:rPr>
              <a:t>FY 2021 IHS Budget</a:t>
            </a:r>
            <a:endParaRPr lang="en-US" sz="6000" dirty="0">
              <a:solidFill>
                <a:schemeClr val="accent1">
                  <a:lumMod val="75000"/>
                </a:schemeClr>
              </a:solidFill>
            </a:endParaRPr>
          </a:p>
        </p:txBody>
      </p:sp>
      <p:pic>
        <p:nvPicPr>
          <p:cNvPr id="5" name="Picture 4"/>
          <p:cNvPicPr/>
          <p:nvPr/>
        </p:nvPicPr>
        <p:blipFill>
          <a:blip r:embed="rId3" cstate="print">
            <a:extLst>
              <a:ext uri="{28A0092B-C50C-407E-A947-70E740481C1C}">
                <a14:useLocalDpi xmlns:a14="http://schemas.microsoft.com/office/drawing/2010/main" val="0"/>
              </a:ext>
            </a:extLst>
          </a:blip>
          <a:stretch>
            <a:fillRect/>
          </a:stretch>
        </p:blipFill>
        <p:spPr>
          <a:xfrm>
            <a:off x="8704523" y="4682882"/>
            <a:ext cx="1293903" cy="1167733"/>
          </a:xfrm>
          <a:prstGeom prst="rect">
            <a:avLst/>
          </a:prstGeom>
        </p:spPr>
      </p:pic>
      <p:pic>
        <p:nvPicPr>
          <p:cNvPr id="6" name="Picture 5"/>
          <p:cNvPicPr/>
          <p:nvPr/>
        </p:nvPicPr>
        <p:blipFill>
          <a:blip r:embed="rId4" cstate="print">
            <a:extLst>
              <a:ext uri="{28A0092B-C50C-407E-A947-70E740481C1C}">
                <a14:useLocalDpi xmlns:a14="http://schemas.microsoft.com/office/drawing/2010/main" val="0"/>
              </a:ext>
            </a:extLst>
          </a:blip>
          <a:stretch>
            <a:fillRect/>
          </a:stretch>
        </p:blipFill>
        <p:spPr>
          <a:xfrm>
            <a:off x="9981523" y="4682882"/>
            <a:ext cx="1149894" cy="1155985"/>
          </a:xfrm>
          <a:prstGeom prst="rect">
            <a:avLst/>
          </a:prstGeom>
        </p:spPr>
      </p:pic>
      <p:sp>
        <p:nvSpPr>
          <p:cNvPr id="7"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3</a:t>
            </a:fld>
            <a:endParaRPr lang="en-US" dirty="0"/>
          </a:p>
        </p:txBody>
      </p:sp>
    </p:spTree>
    <p:extLst>
      <p:ext uri="{BB962C8B-B14F-4D97-AF65-F5344CB8AC3E}">
        <p14:creationId xmlns:p14="http://schemas.microsoft.com/office/powerpoint/2010/main" val="520522095"/>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Fiscal Year 2021 Budget</a:t>
            </a:r>
            <a:endParaRPr lang="en-US" dirty="0"/>
          </a:p>
        </p:txBody>
      </p:sp>
      <p:sp>
        <p:nvSpPr>
          <p:cNvPr id="3" name="Content Placeholder 2"/>
          <p:cNvSpPr>
            <a:spLocks noGrp="1"/>
          </p:cNvSpPr>
          <p:nvPr>
            <p:ph idx="1"/>
          </p:nvPr>
        </p:nvSpPr>
        <p:spPr>
          <a:xfrm>
            <a:off x="1097279" y="1874520"/>
            <a:ext cx="10058401" cy="4462288"/>
          </a:xfrm>
        </p:spPr>
        <p:txBody>
          <a:bodyPr>
            <a:normAutofit fontScale="92500" lnSpcReduction="10000"/>
          </a:bodyPr>
          <a:lstStyle/>
          <a:p>
            <a:pPr marL="0" indent="0">
              <a:buNone/>
            </a:pPr>
            <a:r>
              <a:rPr lang="en-US" sz="2800" dirty="0" smtClean="0"/>
              <a:t>The enacted fiscal year (FY) 2021 budget includes a total discretionary budget authority of $6.2 billion, which is $189 million above the enacted FY 2020 funding level.</a:t>
            </a:r>
          </a:p>
          <a:p>
            <a:pPr marL="0" indent="0">
              <a:buNone/>
            </a:pPr>
            <a:r>
              <a:rPr lang="en-US" sz="2800" dirty="0" smtClean="0"/>
              <a:t>This includes four accounts:</a:t>
            </a:r>
          </a:p>
          <a:p>
            <a:pPr>
              <a:buFont typeface="Wingdings" panose="05000000000000000000" pitchFamily="2" charset="2"/>
              <a:buChar char="v"/>
            </a:pPr>
            <a:r>
              <a:rPr lang="en-US" sz="2800" dirty="0" smtClean="0"/>
              <a:t>Services: $4.3 billion</a:t>
            </a:r>
          </a:p>
          <a:p>
            <a:pPr>
              <a:buFont typeface="Wingdings" panose="05000000000000000000" pitchFamily="2" charset="2"/>
              <a:buChar char="v"/>
            </a:pPr>
            <a:r>
              <a:rPr lang="en-US" sz="2800" dirty="0" smtClean="0"/>
              <a:t>Facilities: $918 million</a:t>
            </a:r>
          </a:p>
          <a:p>
            <a:pPr>
              <a:buFont typeface="Wingdings" panose="05000000000000000000" pitchFamily="2" charset="2"/>
              <a:buChar char="v"/>
            </a:pPr>
            <a:r>
              <a:rPr lang="en-US" sz="2800" dirty="0" smtClean="0"/>
              <a:t>Contract Support Costs: $916 million</a:t>
            </a:r>
          </a:p>
          <a:p>
            <a:pPr lvl="2">
              <a:buFont typeface="Arial" panose="020B0604020202020204" pitchFamily="34" charset="0"/>
              <a:buChar char="•"/>
            </a:pPr>
            <a:r>
              <a:rPr lang="en-US" sz="2100" dirty="0"/>
              <a:t>Remains an indefinite discretionary appropriation for fully funding </a:t>
            </a:r>
            <a:r>
              <a:rPr lang="en-US" sz="2100" dirty="0" smtClean="0"/>
              <a:t>CSC</a:t>
            </a:r>
          </a:p>
          <a:p>
            <a:pPr>
              <a:buFont typeface="Wingdings" panose="05000000000000000000" pitchFamily="2" charset="2"/>
              <a:buChar char="v"/>
            </a:pPr>
            <a:r>
              <a:rPr lang="en-US" sz="2800" dirty="0" smtClean="0"/>
              <a:t>Payments for Tribal Leases: $101 </a:t>
            </a:r>
            <a:r>
              <a:rPr lang="en-US" sz="2800" dirty="0"/>
              <a:t>million</a:t>
            </a:r>
          </a:p>
          <a:p>
            <a:pPr lvl="2">
              <a:buFont typeface="Arial" panose="020B0604020202020204" pitchFamily="34" charset="0"/>
              <a:buChar char="•"/>
            </a:pPr>
            <a:r>
              <a:rPr lang="en-US" sz="2100" dirty="0" smtClean="0"/>
              <a:t>A new indefinite </a:t>
            </a:r>
            <a:r>
              <a:rPr lang="en-US" sz="2100" dirty="0"/>
              <a:t>discretionary </a:t>
            </a:r>
            <a:r>
              <a:rPr lang="en-US" sz="2100" dirty="0" smtClean="0"/>
              <a:t>appropriation for </a:t>
            </a:r>
            <a:r>
              <a:rPr lang="en-US" sz="2100" dirty="0"/>
              <a:t>fully </a:t>
            </a:r>
            <a:r>
              <a:rPr lang="en-US" sz="2100" dirty="0" smtClean="0"/>
              <a:t>funding the cost of section 105(</a:t>
            </a:r>
            <a:r>
              <a:rPr lang="en-US" sz="2100" i="1" dirty="0" smtClean="0"/>
              <a:t>l</a:t>
            </a:r>
            <a:r>
              <a:rPr lang="en-US" sz="2100" dirty="0" smtClean="0"/>
              <a:t>) leases</a:t>
            </a:r>
            <a:endParaRPr lang="en-US" sz="2500" dirty="0"/>
          </a:p>
        </p:txBody>
      </p:sp>
      <p:sp>
        <p:nvSpPr>
          <p:cNvPr id="4" name="TextBox 3"/>
          <p:cNvSpPr txBox="1"/>
          <p:nvPr/>
        </p:nvSpPr>
        <p:spPr>
          <a:xfrm>
            <a:off x="152399" y="6336808"/>
            <a:ext cx="11912221" cy="584775"/>
          </a:xfrm>
          <a:prstGeom prst="rect">
            <a:avLst/>
          </a:prstGeom>
          <a:noFill/>
        </p:spPr>
        <p:txBody>
          <a:bodyPr wrap="square" rtlCol="0">
            <a:spAutoFit/>
          </a:bodyPr>
          <a:lstStyle/>
          <a:p>
            <a:pPr lvl="0">
              <a:defRPr/>
            </a:pPr>
            <a:r>
              <a:rPr kumimoji="0" lang="en-US" sz="1600" b="0" i="0" u="none" strike="noStrike" kern="1200" cap="none" spc="0" normalizeH="0" baseline="0" noProof="0" dirty="0" smtClean="0">
                <a:ln>
                  <a:noFill/>
                </a:ln>
                <a:solidFill>
                  <a:prstClr val="white"/>
                </a:solidFill>
                <a:effectLst/>
                <a:uLnTx/>
                <a:uFillTx/>
                <a:latin typeface="Calibri" panose="020F0502020204030204"/>
                <a:ea typeface="+mn-ea"/>
                <a:cs typeface="+mn-cs"/>
              </a:rPr>
              <a:t>Goal 3: Management and Operations, Obj. 3.3: </a:t>
            </a:r>
            <a:r>
              <a:rPr lang="en-US" sz="1600" dirty="0" smtClean="0">
                <a:solidFill>
                  <a:prstClr val="white"/>
                </a:solidFill>
              </a:rPr>
              <a:t>Improve communication within the organization with tribes, urban Indian organizations, and other stakeholders, and with the general public.</a:t>
            </a:r>
            <a:endParaRPr kumimoji="0" lang="en-US" sz="16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5"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4</a:t>
            </a:fld>
            <a:endParaRPr lang="en-US" dirty="0"/>
          </a:p>
        </p:txBody>
      </p:sp>
    </p:spTree>
    <p:extLst>
      <p:ext uri="{BB962C8B-B14F-4D97-AF65-F5344CB8AC3E}">
        <p14:creationId xmlns:p14="http://schemas.microsoft.com/office/powerpoint/2010/main" val="410112559"/>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Funding Increases </a:t>
            </a:r>
            <a:r>
              <a:rPr lang="en-US" sz="4000" dirty="0" smtClean="0"/>
              <a:t>(</a:t>
            </a:r>
            <a:r>
              <a:rPr lang="en-US" sz="4000" i="1" dirty="0" smtClean="0"/>
              <a:t>Services &amp; Facilities</a:t>
            </a:r>
            <a:r>
              <a:rPr lang="en-US" sz="4000" dirty="0" smtClean="0"/>
              <a:t>)</a:t>
            </a:r>
            <a:endParaRPr lang="en-US" sz="4000" dirty="0"/>
          </a:p>
        </p:txBody>
      </p:sp>
      <p:sp>
        <p:nvSpPr>
          <p:cNvPr id="3" name="Content Placeholder 2"/>
          <p:cNvSpPr>
            <a:spLocks noGrp="1"/>
          </p:cNvSpPr>
          <p:nvPr>
            <p:ph idx="1"/>
          </p:nvPr>
        </p:nvSpPr>
        <p:spPr>
          <a:xfrm>
            <a:off x="1097280" y="1845734"/>
            <a:ext cx="10058400" cy="4290906"/>
          </a:xfrm>
        </p:spPr>
        <p:txBody>
          <a:bodyPr>
            <a:noAutofit/>
          </a:bodyPr>
          <a:lstStyle/>
          <a:p>
            <a:pPr marL="403225" indent="-403225">
              <a:spcBef>
                <a:spcPts val="600"/>
              </a:spcBef>
              <a:spcAft>
                <a:spcPts val="600"/>
              </a:spcAft>
              <a:buFont typeface="Wingdings" panose="05000000000000000000" pitchFamily="2" charset="2"/>
              <a:buChar char="§"/>
            </a:pPr>
            <a:r>
              <a:rPr lang="en-US" sz="2800" dirty="0" smtClean="0"/>
              <a:t>$18 million for staffing and operating costs of newly-constructed healthcare facilities:</a:t>
            </a:r>
          </a:p>
          <a:p>
            <a:pPr lvl="3">
              <a:spcBef>
                <a:spcPts val="600"/>
              </a:spcBef>
              <a:spcAft>
                <a:spcPts val="600"/>
              </a:spcAft>
            </a:pPr>
            <a:r>
              <a:rPr lang="en-US" sz="2800" dirty="0" smtClean="0"/>
              <a:t>Yakutat </a:t>
            </a:r>
            <a:r>
              <a:rPr lang="en-US" sz="2800" dirty="0"/>
              <a:t>Tlingit Health Center in Alaska (JVCP</a:t>
            </a:r>
            <a:r>
              <a:rPr lang="en-US" sz="2800" dirty="0" smtClean="0"/>
              <a:t>), and</a:t>
            </a:r>
          </a:p>
          <a:p>
            <a:pPr lvl="3">
              <a:spcBef>
                <a:spcPts val="600"/>
              </a:spcBef>
              <a:spcAft>
                <a:spcPts val="600"/>
              </a:spcAft>
            </a:pPr>
            <a:r>
              <a:rPr lang="en-US" sz="2800" dirty="0"/>
              <a:t>Yukon-Kuskokwim Primary Care Center in Alaska (JVCP</a:t>
            </a:r>
            <a:r>
              <a:rPr lang="en-US" sz="2800" dirty="0" smtClean="0"/>
              <a:t>). </a:t>
            </a:r>
            <a:endParaRPr lang="en-US" sz="2800" dirty="0"/>
          </a:p>
          <a:p>
            <a:pPr marL="403225" indent="-403225">
              <a:spcBef>
                <a:spcPts val="600"/>
              </a:spcBef>
              <a:spcAft>
                <a:spcPts val="600"/>
              </a:spcAft>
              <a:buFont typeface="Wingdings" panose="05000000000000000000" pitchFamily="2" charset="2"/>
              <a:buChar char="§"/>
            </a:pPr>
            <a:endParaRPr lang="en-US" sz="2800" dirty="0" smtClean="0"/>
          </a:p>
          <a:p>
            <a:pPr marL="403225" indent="-403225">
              <a:spcBef>
                <a:spcPts val="600"/>
              </a:spcBef>
              <a:spcAft>
                <a:spcPts val="600"/>
              </a:spcAft>
              <a:buFont typeface="Wingdings" panose="05000000000000000000" pitchFamily="2" charset="2"/>
              <a:buChar char="§"/>
            </a:pPr>
            <a:r>
              <a:rPr lang="en-US" sz="2800" dirty="0" smtClean="0"/>
              <a:t>This funding level also includes reallocation of funds due to construction project delays for the Ysleta Del Sur Health Center in Texas (JVCP). </a:t>
            </a:r>
          </a:p>
        </p:txBody>
      </p:sp>
      <p:sp>
        <p:nvSpPr>
          <p:cNvPr id="4" name="TextBox 3"/>
          <p:cNvSpPr txBox="1"/>
          <p:nvPr/>
        </p:nvSpPr>
        <p:spPr>
          <a:xfrm>
            <a:off x="152399" y="6336808"/>
            <a:ext cx="11912221" cy="584775"/>
          </a:xfrm>
          <a:prstGeom prst="rect">
            <a:avLst/>
          </a:prstGeom>
          <a:noFill/>
        </p:spPr>
        <p:txBody>
          <a:bodyPr wrap="square" rtlCol="0">
            <a:spAutoFit/>
          </a:bodyPr>
          <a:lstStyle/>
          <a:p>
            <a:pPr lvl="0">
              <a:defRPr/>
            </a:pPr>
            <a:r>
              <a:rPr kumimoji="0" lang="en-US" sz="1600" b="0" i="0" u="none" strike="noStrike" kern="1200" cap="none" spc="0" normalizeH="0" baseline="0" noProof="0" dirty="0" smtClean="0">
                <a:ln>
                  <a:noFill/>
                </a:ln>
                <a:solidFill>
                  <a:prstClr val="white"/>
                </a:solidFill>
                <a:effectLst/>
                <a:uLnTx/>
                <a:uFillTx/>
                <a:latin typeface="Calibri" panose="020F0502020204030204"/>
                <a:ea typeface="+mn-ea"/>
                <a:cs typeface="+mn-cs"/>
              </a:rPr>
              <a:t>Goal 3: Management and Operations, Obj. 3.3: </a:t>
            </a:r>
            <a:r>
              <a:rPr lang="en-US" sz="1600" dirty="0" smtClean="0">
                <a:solidFill>
                  <a:prstClr val="white"/>
                </a:solidFill>
              </a:rPr>
              <a:t>Improve communication within the organization with tribes, urban Indian organizations, and other stakeholders, and with the general public.</a:t>
            </a:r>
            <a:endParaRPr kumimoji="0" lang="en-US" sz="16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5"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5</a:t>
            </a:fld>
            <a:endParaRPr lang="en-US" dirty="0"/>
          </a:p>
        </p:txBody>
      </p:sp>
    </p:spTree>
    <p:extLst>
      <p:ext uri="{BB962C8B-B14F-4D97-AF65-F5344CB8AC3E}">
        <p14:creationId xmlns:p14="http://schemas.microsoft.com/office/powerpoint/2010/main" val="3468242522"/>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Services Program Increases</a:t>
            </a:r>
            <a:endParaRPr lang="en-US" dirty="0"/>
          </a:p>
        </p:txBody>
      </p:sp>
      <p:sp>
        <p:nvSpPr>
          <p:cNvPr id="3" name="Content Placeholder 2"/>
          <p:cNvSpPr>
            <a:spLocks noGrp="1"/>
          </p:cNvSpPr>
          <p:nvPr>
            <p:ph idx="1"/>
          </p:nvPr>
        </p:nvSpPr>
        <p:spPr>
          <a:xfrm>
            <a:off x="1097280" y="1845734"/>
            <a:ext cx="10058400" cy="4290906"/>
          </a:xfrm>
        </p:spPr>
        <p:txBody>
          <a:bodyPr>
            <a:noAutofit/>
          </a:bodyPr>
          <a:lstStyle/>
          <a:p>
            <a:pPr marL="0" indent="0">
              <a:buNone/>
            </a:pPr>
            <a:r>
              <a:rPr lang="en-US" sz="2600" dirty="0" smtClean="0"/>
              <a:t>Increases to the Hospitals and Health Clinics budget line include:</a:t>
            </a:r>
          </a:p>
          <a:p>
            <a:pPr marL="403225" indent="-403225">
              <a:buFont typeface="Wingdings" panose="05000000000000000000" pitchFamily="2" charset="2"/>
              <a:buChar char="§"/>
            </a:pPr>
            <a:r>
              <a:rPr lang="en-US" sz="2600" dirty="0" smtClean="0"/>
              <a:t>$5 </a:t>
            </a:r>
            <a:r>
              <a:rPr lang="en-US" sz="2600" dirty="0"/>
              <a:t>million </a:t>
            </a:r>
            <a:r>
              <a:rPr lang="en-US" sz="2600" dirty="0" smtClean="0"/>
              <a:t>for Tribal </a:t>
            </a:r>
            <a:r>
              <a:rPr lang="en-US" sz="2600" dirty="0"/>
              <a:t>Epidemiology </a:t>
            </a:r>
            <a:r>
              <a:rPr lang="en-US" sz="2600" dirty="0" smtClean="0"/>
              <a:t>Centers</a:t>
            </a:r>
            <a:endParaRPr lang="en-US" sz="2600" dirty="0"/>
          </a:p>
          <a:p>
            <a:pPr marL="403225" indent="-403225">
              <a:buFont typeface="Wingdings" panose="05000000000000000000" pitchFamily="2" charset="2"/>
              <a:buChar char="§"/>
            </a:pPr>
            <a:r>
              <a:rPr lang="en-US" sz="2600" dirty="0" smtClean="0"/>
              <a:t>$5 </a:t>
            </a:r>
            <a:r>
              <a:rPr lang="en-US" sz="2600" dirty="0"/>
              <a:t>million </a:t>
            </a:r>
            <a:r>
              <a:rPr lang="en-US" sz="2600" dirty="0" smtClean="0"/>
              <a:t>for the Hepatitis C and HIV Initiative</a:t>
            </a:r>
            <a:endParaRPr lang="en-US" sz="2600" dirty="0"/>
          </a:p>
          <a:p>
            <a:pPr marL="403225" indent="-403225">
              <a:buFont typeface="Wingdings" panose="05000000000000000000" pitchFamily="2" charset="2"/>
              <a:buChar char="§"/>
            </a:pPr>
            <a:r>
              <a:rPr lang="en-US" sz="2600" dirty="0" smtClean="0"/>
              <a:t>$5 million in support of new Alzheimer’s grants</a:t>
            </a:r>
          </a:p>
          <a:p>
            <a:pPr marL="403225" indent="-403225">
              <a:buFont typeface="Wingdings" panose="05000000000000000000" pitchFamily="2" charset="2"/>
              <a:buChar char="§"/>
            </a:pPr>
            <a:r>
              <a:rPr lang="en-US" sz="2600" dirty="0" smtClean="0"/>
              <a:t>$5 million for Improving Maternal Health</a:t>
            </a:r>
          </a:p>
          <a:p>
            <a:pPr marL="403225" indent="-403225">
              <a:buFont typeface="Wingdings" panose="05000000000000000000" pitchFamily="2" charset="2"/>
              <a:buChar char="§"/>
            </a:pPr>
            <a:r>
              <a:rPr lang="en-US" sz="2600" dirty="0" smtClean="0"/>
              <a:t>$2 </a:t>
            </a:r>
            <a:r>
              <a:rPr lang="en-US" sz="2600" dirty="0"/>
              <a:t>million for </a:t>
            </a:r>
            <a:r>
              <a:rPr lang="en-US" sz="2600" dirty="0" smtClean="0"/>
              <a:t>the existing Tribal Dental Health Therapist Training Program</a:t>
            </a:r>
          </a:p>
          <a:p>
            <a:pPr marL="403225" indent="-403225">
              <a:buFont typeface="Wingdings" panose="05000000000000000000" pitchFamily="2" charset="2"/>
              <a:buChar char="§"/>
            </a:pPr>
            <a:r>
              <a:rPr lang="en-US" sz="2600" dirty="0" smtClean="0"/>
              <a:t>$1 million for Domestic Violence Prevention</a:t>
            </a:r>
            <a:endParaRPr lang="en-US" sz="2600" dirty="0"/>
          </a:p>
        </p:txBody>
      </p:sp>
      <p:sp>
        <p:nvSpPr>
          <p:cNvPr id="4" name="TextBox 3"/>
          <p:cNvSpPr txBox="1"/>
          <p:nvPr/>
        </p:nvSpPr>
        <p:spPr>
          <a:xfrm>
            <a:off x="152399" y="6336808"/>
            <a:ext cx="11912221" cy="584775"/>
          </a:xfrm>
          <a:prstGeom prst="rect">
            <a:avLst/>
          </a:prstGeom>
          <a:noFill/>
        </p:spPr>
        <p:txBody>
          <a:bodyPr wrap="square" rtlCol="0">
            <a:spAutoFit/>
          </a:bodyPr>
          <a:lstStyle/>
          <a:p>
            <a:pPr lvl="0">
              <a:defRPr/>
            </a:pPr>
            <a:r>
              <a:rPr kumimoji="0" lang="en-US" sz="1600" b="0" i="0" u="none" strike="noStrike" kern="1200" cap="none" spc="0" normalizeH="0" baseline="0" noProof="0" dirty="0" smtClean="0">
                <a:ln>
                  <a:noFill/>
                </a:ln>
                <a:solidFill>
                  <a:prstClr val="white"/>
                </a:solidFill>
                <a:effectLst/>
                <a:uLnTx/>
                <a:uFillTx/>
                <a:latin typeface="Calibri" panose="020F0502020204030204"/>
                <a:ea typeface="+mn-ea"/>
                <a:cs typeface="+mn-cs"/>
              </a:rPr>
              <a:t>Goal 3: Management and Operations, Obj. 3.3: </a:t>
            </a:r>
            <a:r>
              <a:rPr lang="en-US" sz="1600" dirty="0" smtClean="0">
                <a:solidFill>
                  <a:prstClr val="white"/>
                </a:solidFill>
              </a:rPr>
              <a:t>Improve communication within the organization with tribes, urban Indian organizations, and other stakeholders, and with the general public.</a:t>
            </a:r>
            <a:endParaRPr kumimoji="0" lang="en-US" sz="16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5"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6</a:t>
            </a:fld>
            <a:endParaRPr lang="en-US" dirty="0"/>
          </a:p>
        </p:txBody>
      </p:sp>
    </p:spTree>
    <p:extLst>
      <p:ext uri="{BB962C8B-B14F-4D97-AF65-F5344CB8AC3E}">
        <p14:creationId xmlns:p14="http://schemas.microsoft.com/office/powerpoint/2010/main" val="2171189331"/>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Services Program Increases (Cont.)</a:t>
            </a:r>
            <a:endParaRPr lang="en-US" dirty="0"/>
          </a:p>
        </p:txBody>
      </p:sp>
      <p:sp>
        <p:nvSpPr>
          <p:cNvPr id="3" name="Content Placeholder 2"/>
          <p:cNvSpPr>
            <a:spLocks noGrp="1"/>
          </p:cNvSpPr>
          <p:nvPr>
            <p:ph idx="1"/>
          </p:nvPr>
        </p:nvSpPr>
        <p:spPr>
          <a:xfrm>
            <a:off x="1097280" y="1845733"/>
            <a:ext cx="10058400" cy="4812241"/>
          </a:xfrm>
        </p:spPr>
        <p:txBody>
          <a:bodyPr>
            <a:noAutofit/>
          </a:bodyPr>
          <a:lstStyle/>
          <a:p>
            <a:pPr marL="0" indent="0">
              <a:buNone/>
            </a:pPr>
            <a:r>
              <a:rPr lang="en-US" sz="2600" dirty="0" smtClean="0"/>
              <a:t>Increases to other budget lines within the Services account include:</a:t>
            </a:r>
          </a:p>
          <a:p>
            <a:pPr marL="403225" indent="-403225">
              <a:buFont typeface="Wingdings" panose="05000000000000000000" pitchFamily="2" charset="2"/>
              <a:buChar char="§"/>
            </a:pPr>
            <a:r>
              <a:rPr lang="en-US" sz="2600" dirty="0" smtClean="0"/>
              <a:t>$26.5 million </a:t>
            </a:r>
            <a:r>
              <a:rPr lang="en-US" sz="2600" dirty="0"/>
              <a:t>for </a:t>
            </a:r>
            <a:r>
              <a:rPr lang="en-US" sz="2600" dirty="0" smtClean="0"/>
              <a:t>modernization of the </a:t>
            </a:r>
            <a:r>
              <a:rPr lang="en-US" sz="2600" dirty="0"/>
              <a:t>Electronic Health Record </a:t>
            </a:r>
            <a:r>
              <a:rPr lang="en-US" sz="2600" dirty="0" smtClean="0"/>
              <a:t>system</a:t>
            </a:r>
            <a:endParaRPr lang="en-US" sz="2600" dirty="0"/>
          </a:p>
          <a:p>
            <a:pPr marL="403225" indent="-403225">
              <a:buFont typeface="Wingdings" panose="05000000000000000000" pitchFamily="2" charset="2"/>
              <a:buChar char="§"/>
            </a:pPr>
            <a:r>
              <a:rPr lang="en-US" sz="2600" dirty="0" smtClean="0"/>
              <a:t>$2 </a:t>
            </a:r>
            <a:r>
              <a:rPr lang="en-US" sz="2600" dirty="0"/>
              <a:t>million </a:t>
            </a:r>
            <a:r>
              <a:rPr lang="en-US" sz="2600" dirty="0" smtClean="0"/>
              <a:t>for Dental Health</a:t>
            </a:r>
          </a:p>
          <a:p>
            <a:pPr marL="695833" lvl="1" indent="-403225">
              <a:buFont typeface="Wingdings" panose="05000000000000000000" pitchFamily="2" charset="2"/>
              <a:buChar char="§"/>
            </a:pPr>
            <a:r>
              <a:rPr lang="en-US" sz="2400" dirty="0" smtClean="0"/>
              <a:t>$500 thousand for the Electronic Dental Records system</a:t>
            </a:r>
          </a:p>
          <a:p>
            <a:pPr marL="695833" lvl="1" indent="-403225">
              <a:buFont typeface="Wingdings" panose="05000000000000000000" pitchFamily="2" charset="2"/>
              <a:buChar char="§"/>
            </a:pPr>
            <a:r>
              <a:rPr lang="en-US" sz="2400" dirty="0" smtClean="0"/>
              <a:t>$1 million for expanding Dental Support Centers</a:t>
            </a:r>
          </a:p>
          <a:p>
            <a:pPr marL="403225" indent="-403225">
              <a:buFont typeface="Wingdings" panose="05000000000000000000" pitchFamily="2" charset="2"/>
              <a:buChar char="§"/>
            </a:pPr>
            <a:r>
              <a:rPr lang="en-US" sz="2600" dirty="0" smtClean="0"/>
              <a:t>$5 million for Mental Health</a:t>
            </a:r>
          </a:p>
          <a:p>
            <a:pPr marL="403225" indent="-403225">
              <a:buFont typeface="Wingdings" panose="05000000000000000000" pitchFamily="2" charset="2"/>
              <a:buChar char="§"/>
            </a:pPr>
            <a:r>
              <a:rPr lang="en-US" sz="2600" dirty="0" smtClean="0"/>
              <a:t>$5.5 million for Alcohol and Substance Abuse</a:t>
            </a:r>
          </a:p>
          <a:p>
            <a:pPr marL="695833" lvl="1" indent="-403225">
              <a:buFont typeface="Wingdings" panose="05000000000000000000" pitchFamily="2" charset="2"/>
              <a:buChar char="§"/>
            </a:pPr>
            <a:r>
              <a:rPr lang="en-US" sz="2400" dirty="0" smtClean="0"/>
              <a:t>$500 thousand for essential detoxification services</a:t>
            </a:r>
            <a:endParaRPr lang="en-US" sz="2400" dirty="0"/>
          </a:p>
        </p:txBody>
      </p:sp>
      <p:sp>
        <p:nvSpPr>
          <p:cNvPr id="4" name="TextBox 3"/>
          <p:cNvSpPr txBox="1"/>
          <p:nvPr/>
        </p:nvSpPr>
        <p:spPr>
          <a:xfrm>
            <a:off x="152399" y="6336808"/>
            <a:ext cx="11912221" cy="584775"/>
          </a:xfrm>
          <a:prstGeom prst="rect">
            <a:avLst/>
          </a:prstGeom>
          <a:noFill/>
        </p:spPr>
        <p:txBody>
          <a:bodyPr wrap="square" rtlCol="0">
            <a:spAutoFit/>
          </a:bodyPr>
          <a:lstStyle/>
          <a:p>
            <a:pPr lvl="0">
              <a:defRPr/>
            </a:pPr>
            <a:r>
              <a:rPr kumimoji="0" lang="en-US" sz="1600" b="0" i="0" u="none" strike="noStrike" kern="1200" cap="none" spc="0" normalizeH="0" baseline="0" noProof="0" dirty="0" smtClean="0">
                <a:ln>
                  <a:noFill/>
                </a:ln>
                <a:solidFill>
                  <a:prstClr val="white"/>
                </a:solidFill>
                <a:effectLst/>
                <a:uLnTx/>
                <a:uFillTx/>
                <a:latin typeface="Calibri" panose="020F0502020204030204"/>
                <a:ea typeface="+mn-ea"/>
                <a:cs typeface="+mn-cs"/>
              </a:rPr>
              <a:t>Goal 3: Management and Operations, Obj. 3.3: </a:t>
            </a:r>
            <a:r>
              <a:rPr lang="en-US" sz="1600" dirty="0" smtClean="0">
                <a:solidFill>
                  <a:prstClr val="white"/>
                </a:solidFill>
              </a:rPr>
              <a:t>Improve communication within the organization with tribes, urban Indian organizations, and other stakeholders, and with the general public.</a:t>
            </a:r>
            <a:endParaRPr kumimoji="0" lang="en-US" sz="16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5"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7</a:t>
            </a:fld>
            <a:endParaRPr lang="en-US" dirty="0"/>
          </a:p>
        </p:txBody>
      </p:sp>
    </p:spTree>
    <p:extLst>
      <p:ext uri="{BB962C8B-B14F-4D97-AF65-F5344CB8AC3E}">
        <p14:creationId xmlns:p14="http://schemas.microsoft.com/office/powerpoint/2010/main" val="393102806"/>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Services Program Increases (Cont.)</a:t>
            </a:r>
            <a:endParaRPr lang="en-US" dirty="0"/>
          </a:p>
        </p:txBody>
      </p:sp>
      <p:sp>
        <p:nvSpPr>
          <p:cNvPr id="3" name="Content Placeholder 2"/>
          <p:cNvSpPr>
            <a:spLocks noGrp="1"/>
          </p:cNvSpPr>
          <p:nvPr>
            <p:ph idx="1"/>
          </p:nvPr>
        </p:nvSpPr>
        <p:spPr>
          <a:xfrm>
            <a:off x="1097280" y="1845733"/>
            <a:ext cx="10058400" cy="4812241"/>
          </a:xfrm>
        </p:spPr>
        <p:txBody>
          <a:bodyPr>
            <a:noAutofit/>
          </a:bodyPr>
          <a:lstStyle/>
          <a:p>
            <a:pPr marL="0" indent="0">
              <a:buNone/>
            </a:pPr>
            <a:r>
              <a:rPr lang="en-US" sz="2600" dirty="0" smtClean="0"/>
              <a:t>Increases to other budget lines within the Services account include:</a:t>
            </a:r>
          </a:p>
          <a:p>
            <a:pPr marL="403225" indent="-403225">
              <a:buFont typeface="Wingdings" panose="05000000000000000000" pitchFamily="2" charset="2"/>
              <a:buChar char="§"/>
            </a:pPr>
            <a:r>
              <a:rPr lang="en-US" sz="2600" dirty="0" smtClean="0"/>
              <a:t>$11 million for Purchased/Referred Care</a:t>
            </a:r>
          </a:p>
          <a:p>
            <a:pPr marL="695833" lvl="1" indent="-403225">
              <a:buFont typeface="Wingdings" panose="05000000000000000000" pitchFamily="2" charset="2"/>
              <a:buChar char="§"/>
            </a:pPr>
            <a:r>
              <a:rPr lang="en-US" sz="2400" dirty="0" smtClean="0"/>
              <a:t>$5.8 million to support health services for Little Shell Tribe of Chippewa Indians.</a:t>
            </a:r>
          </a:p>
          <a:p>
            <a:pPr marL="403225" indent="-403225">
              <a:buFont typeface="Wingdings" panose="05000000000000000000" pitchFamily="2" charset="2"/>
              <a:buChar char="§"/>
            </a:pPr>
            <a:r>
              <a:rPr lang="en-US" sz="2600" dirty="0" smtClean="0"/>
              <a:t>$5 million for Urban Indian Health</a:t>
            </a:r>
          </a:p>
          <a:p>
            <a:pPr marL="403225" indent="-403225">
              <a:buFont typeface="Wingdings" panose="05000000000000000000" pitchFamily="2" charset="2"/>
              <a:buChar char="§"/>
            </a:pPr>
            <a:r>
              <a:rPr lang="en-US" sz="2600" dirty="0" smtClean="0"/>
              <a:t>$2 million for Loan Repayment and Scholarship programs</a:t>
            </a:r>
          </a:p>
          <a:p>
            <a:pPr marL="403225" indent="-403225">
              <a:buFont typeface="Wingdings" panose="05000000000000000000" pitchFamily="2" charset="2"/>
              <a:buChar char="§"/>
            </a:pPr>
            <a:r>
              <a:rPr lang="en-US" sz="2600" dirty="0" smtClean="0"/>
              <a:t>$11 million for Direct Operations</a:t>
            </a:r>
          </a:p>
          <a:p>
            <a:pPr marL="695833" lvl="1" indent="-403225">
              <a:buFont typeface="Wingdings" panose="05000000000000000000" pitchFamily="2" charset="2"/>
              <a:buChar char="§"/>
            </a:pPr>
            <a:r>
              <a:rPr lang="en-US" sz="2400" dirty="0" smtClean="0"/>
              <a:t>$5 million for Quality and Oversight</a:t>
            </a:r>
          </a:p>
          <a:p>
            <a:pPr marL="695833" lvl="1" indent="-403225">
              <a:buFont typeface="Wingdings" panose="05000000000000000000" pitchFamily="2" charset="2"/>
              <a:buChar char="§"/>
            </a:pPr>
            <a:r>
              <a:rPr lang="en-US" sz="2400" dirty="0" smtClean="0"/>
              <a:t>$5 million for Management and Operations</a:t>
            </a:r>
            <a:endParaRPr lang="en-US" sz="2400" dirty="0"/>
          </a:p>
        </p:txBody>
      </p:sp>
      <p:sp>
        <p:nvSpPr>
          <p:cNvPr id="4" name="TextBox 3"/>
          <p:cNvSpPr txBox="1"/>
          <p:nvPr/>
        </p:nvSpPr>
        <p:spPr>
          <a:xfrm>
            <a:off x="152399" y="6336808"/>
            <a:ext cx="11912221" cy="584775"/>
          </a:xfrm>
          <a:prstGeom prst="rect">
            <a:avLst/>
          </a:prstGeom>
          <a:noFill/>
        </p:spPr>
        <p:txBody>
          <a:bodyPr wrap="square" rtlCol="0">
            <a:spAutoFit/>
          </a:bodyPr>
          <a:lstStyle/>
          <a:p>
            <a:pPr lvl="0">
              <a:defRPr/>
            </a:pPr>
            <a:r>
              <a:rPr kumimoji="0" lang="en-US" sz="1600" b="0" i="0" u="none" strike="noStrike" kern="1200" cap="none" spc="0" normalizeH="0" baseline="0" noProof="0" dirty="0" smtClean="0">
                <a:ln>
                  <a:noFill/>
                </a:ln>
                <a:solidFill>
                  <a:prstClr val="white"/>
                </a:solidFill>
                <a:effectLst/>
                <a:uLnTx/>
                <a:uFillTx/>
                <a:latin typeface="Calibri" panose="020F0502020204030204"/>
                <a:ea typeface="+mn-ea"/>
                <a:cs typeface="+mn-cs"/>
              </a:rPr>
              <a:t>Goal 3: Management and Operations, Obj. 3.3: </a:t>
            </a:r>
            <a:r>
              <a:rPr lang="en-US" sz="1600" dirty="0" smtClean="0">
                <a:solidFill>
                  <a:prstClr val="white"/>
                </a:solidFill>
              </a:rPr>
              <a:t>Improve communication within the organization with tribes, urban Indian organizations, and other stakeholders, and with the general public.</a:t>
            </a:r>
            <a:endParaRPr kumimoji="0" lang="en-US" sz="16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5"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8</a:t>
            </a:fld>
            <a:endParaRPr lang="en-US" dirty="0"/>
          </a:p>
        </p:txBody>
      </p:sp>
    </p:spTree>
    <p:extLst>
      <p:ext uri="{BB962C8B-B14F-4D97-AF65-F5344CB8AC3E}">
        <p14:creationId xmlns:p14="http://schemas.microsoft.com/office/powerpoint/2010/main" val="2554369515"/>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Facilities Program Increases</a:t>
            </a:r>
            <a:endParaRPr lang="en-US" dirty="0"/>
          </a:p>
        </p:txBody>
      </p:sp>
      <p:sp>
        <p:nvSpPr>
          <p:cNvPr id="3" name="Content Placeholder 2"/>
          <p:cNvSpPr>
            <a:spLocks noGrp="1"/>
          </p:cNvSpPr>
          <p:nvPr>
            <p:ph idx="1"/>
          </p:nvPr>
        </p:nvSpPr>
        <p:spPr>
          <a:xfrm>
            <a:off x="1097280" y="1845734"/>
            <a:ext cx="10058400" cy="4290906"/>
          </a:xfrm>
        </p:spPr>
        <p:txBody>
          <a:bodyPr>
            <a:noAutofit/>
          </a:bodyPr>
          <a:lstStyle/>
          <a:p>
            <a:pPr marL="0" indent="0">
              <a:buNone/>
            </a:pPr>
            <a:r>
              <a:rPr lang="en-US" sz="2600" dirty="0" smtClean="0"/>
              <a:t>Increases in the Facilities appropriation account include: </a:t>
            </a:r>
          </a:p>
          <a:p>
            <a:pPr marL="403225" indent="-403225">
              <a:buFont typeface="Wingdings" panose="05000000000000000000" pitchFamily="2" charset="2"/>
              <a:buChar char="§"/>
            </a:pPr>
            <a:r>
              <a:rPr lang="en-US" sz="2600" dirty="0" smtClean="0"/>
              <a:t>$3 million for technical assistance and training</a:t>
            </a:r>
          </a:p>
          <a:p>
            <a:pPr marL="403225" indent="-403225">
              <a:buFont typeface="Wingdings" panose="05000000000000000000" pitchFamily="2" charset="2"/>
              <a:buChar char="§"/>
            </a:pPr>
            <a:r>
              <a:rPr lang="en-US" sz="2600" dirty="0" smtClean="0"/>
              <a:t>$1 </a:t>
            </a:r>
            <a:r>
              <a:rPr lang="en-US" sz="2600" dirty="0"/>
              <a:t>million for </a:t>
            </a:r>
            <a:r>
              <a:rPr lang="en-US" sz="2600" dirty="0" smtClean="0"/>
              <a:t>emergency generators</a:t>
            </a:r>
            <a:endParaRPr lang="en-US" sz="2600" dirty="0"/>
          </a:p>
          <a:p>
            <a:pPr marL="0" indent="0">
              <a:buNone/>
            </a:pPr>
            <a:r>
              <a:rPr lang="en-US" sz="2600" dirty="0" smtClean="0"/>
              <a:t>Health Care Facilities Construction funding remains flat with FY 2020 and includes:</a:t>
            </a:r>
          </a:p>
          <a:p>
            <a:pPr marL="403225" indent="-403225">
              <a:buFont typeface="Wingdings" panose="05000000000000000000" pitchFamily="2" charset="2"/>
              <a:buChar char="§"/>
            </a:pPr>
            <a:r>
              <a:rPr lang="en-US" sz="2600" dirty="0" smtClean="0"/>
              <a:t>$10 million for staffing quarters</a:t>
            </a:r>
          </a:p>
          <a:p>
            <a:pPr marL="403225" indent="-403225">
              <a:buFont typeface="Wingdings" panose="05000000000000000000" pitchFamily="2" charset="2"/>
              <a:buChar char="§"/>
            </a:pPr>
            <a:r>
              <a:rPr lang="en-US" sz="2600" dirty="0" smtClean="0"/>
              <a:t>$25 million for the Small Ambulatory Program</a:t>
            </a:r>
          </a:p>
          <a:p>
            <a:pPr marL="403225" indent="-403225">
              <a:buFont typeface="Wingdings" panose="05000000000000000000" pitchFamily="2" charset="2"/>
              <a:buChar char="§"/>
            </a:pPr>
            <a:r>
              <a:rPr lang="en-US" sz="2600" dirty="0" smtClean="0"/>
              <a:t>$5 million for green infrastructure</a:t>
            </a:r>
            <a:endParaRPr lang="en-US" sz="2600" dirty="0"/>
          </a:p>
        </p:txBody>
      </p:sp>
      <p:sp>
        <p:nvSpPr>
          <p:cNvPr id="4" name="TextBox 3"/>
          <p:cNvSpPr txBox="1"/>
          <p:nvPr/>
        </p:nvSpPr>
        <p:spPr>
          <a:xfrm>
            <a:off x="152399" y="6336808"/>
            <a:ext cx="11912221" cy="584775"/>
          </a:xfrm>
          <a:prstGeom prst="rect">
            <a:avLst/>
          </a:prstGeom>
          <a:noFill/>
        </p:spPr>
        <p:txBody>
          <a:bodyPr wrap="square" rtlCol="0">
            <a:spAutoFit/>
          </a:bodyPr>
          <a:lstStyle/>
          <a:p>
            <a:pPr lvl="0">
              <a:defRPr/>
            </a:pPr>
            <a:r>
              <a:rPr kumimoji="0" lang="en-US" sz="1600" b="0" i="0" u="none" strike="noStrike" kern="1200" cap="none" spc="0" normalizeH="0" baseline="0" noProof="0" dirty="0" smtClean="0">
                <a:ln>
                  <a:noFill/>
                </a:ln>
                <a:solidFill>
                  <a:prstClr val="white"/>
                </a:solidFill>
                <a:effectLst/>
                <a:uLnTx/>
                <a:uFillTx/>
                <a:latin typeface="Calibri" panose="020F0502020204030204"/>
                <a:ea typeface="+mn-ea"/>
                <a:cs typeface="+mn-cs"/>
              </a:rPr>
              <a:t>Goal 3: Management and Operations, Obj. 3.3: </a:t>
            </a:r>
            <a:r>
              <a:rPr lang="en-US" sz="1600" dirty="0" smtClean="0">
                <a:solidFill>
                  <a:prstClr val="white"/>
                </a:solidFill>
              </a:rPr>
              <a:t>Improve communication within the organization with tribes, urban Indian organizations, and other stakeholders, and with the general public.</a:t>
            </a:r>
            <a:endParaRPr kumimoji="0" lang="en-US" sz="16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5"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9</a:t>
            </a:fld>
            <a:endParaRPr lang="en-US" dirty="0"/>
          </a:p>
        </p:txBody>
      </p:sp>
    </p:spTree>
    <p:extLst>
      <p:ext uri="{BB962C8B-B14F-4D97-AF65-F5344CB8AC3E}">
        <p14:creationId xmlns:p14="http://schemas.microsoft.com/office/powerpoint/2010/main" val="559973194"/>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Additional Budget Highlights</a:t>
            </a:r>
            <a:endParaRPr lang="en-US" dirty="0"/>
          </a:p>
        </p:txBody>
      </p:sp>
      <p:sp>
        <p:nvSpPr>
          <p:cNvPr id="5" name="Content Placeholder 2"/>
          <p:cNvSpPr txBox="1">
            <a:spLocks/>
          </p:cNvSpPr>
          <p:nvPr/>
        </p:nvSpPr>
        <p:spPr>
          <a:xfrm>
            <a:off x="1097280" y="1845734"/>
            <a:ext cx="10058400" cy="4290906"/>
          </a:xfrm>
          <a:prstGeom prst="rect">
            <a:avLst/>
          </a:prstGeom>
        </p:spPr>
        <p:txBody>
          <a:bodyPr vert="horz" lIns="0" tIns="45720" rIns="0" bIns="45720" rtlCol="0">
            <a:noAutofit/>
          </a:bodyPr>
          <a:lstStyle>
            <a:lvl1pPr marL="91440" indent="-91440" algn="l" defTabSz="914400" rtl="0" eaLnBrk="1" latinLnBrk="0" hangingPunct="1">
              <a:lnSpc>
                <a:spcPct val="90000"/>
              </a:lnSpc>
              <a:spcBef>
                <a:spcPts val="1200"/>
              </a:spcBef>
              <a:spcAft>
                <a:spcPts val="200"/>
              </a:spcAft>
              <a:buClr>
                <a:schemeClr val="accent1"/>
              </a:buClr>
              <a:buSzPct val="100000"/>
              <a:buFont typeface="Calibri" panose="020F0502020204030204" pitchFamily="34" charset="0"/>
              <a:buChar char=" "/>
              <a:defRPr sz="2000" kern="1200">
                <a:solidFill>
                  <a:schemeClr val="tx1">
                    <a:lumMod val="75000"/>
                    <a:lumOff val="25000"/>
                  </a:schemeClr>
                </a:solidFill>
                <a:latin typeface="+mn-lt"/>
                <a:ea typeface="+mn-ea"/>
                <a:cs typeface="+mn-cs"/>
              </a:defRPr>
            </a:lvl1pPr>
            <a:lvl2pPr marL="384048" indent="-182880" algn="l" defTabSz="914400" rtl="0" eaLnBrk="1" latinLnBrk="0" hangingPunct="1">
              <a:lnSpc>
                <a:spcPct val="90000"/>
              </a:lnSpc>
              <a:spcBef>
                <a:spcPts val="200"/>
              </a:spcBef>
              <a:spcAft>
                <a:spcPts val="400"/>
              </a:spcAft>
              <a:buClr>
                <a:schemeClr val="accent1"/>
              </a:buClr>
              <a:buFont typeface="Calibri" pitchFamily="34" charset="0"/>
              <a:buChar char="◦"/>
              <a:defRPr sz="1800" kern="1200">
                <a:solidFill>
                  <a:schemeClr val="tx1">
                    <a:lumMod val="75000"/>
                    <a:lumOff val="25000"/>
                  </a:schemeClr>
                </a:solidFill>
                <a:latin typeface="+mn-lt"/>
                <a:ea typeface="+mn-ea"/>
                <a:cs typeface="+mn-cs"/>
              </a:defRPr>
            </a:lvl2pPr>
            <a:lvl3pPr marL="56692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3pPr>
            <a:lvl4pPr marL="74980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4pPr>
            <a:lvl5pPr marL="93268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5pPr>
            <a:lvl6pPr marL="11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6pPr>
            <a:lvl7pPr marL="13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7pPr>
            <a:lvl8pPr marL="15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8pPr>
            <a:lvl9pPr marL="17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9pPr>
          </a:lstStyle>
          <a:p>
            <a:pPr marL="403225" indent="-403225">
              <a:buFont typeface="Wingdings" panose="05000000000000000000" pitchFamily="2" charset="2"/>
              <a:buChar char="§"/>
            </a:pPr>
            <a:r>
              <a:rPr lang="en-US" sz="2600" dirty="0" smtClean="0"/>
              <a:t>Retains a two-year period of availability for the majority of Services funds</a:t>
            </a:r>
          </a:p>
          <a:p>
            <a:pPr marL="695833" lvl="1" indent="-403225">
              <a:buFont typeface="Wingdings" panose="05000000000000000000" pitchFamily="2" charset="2"/>
              <a:buChar char="§"/>
            </a:pPr>
            <a:r>
              <a:rPr lang="en-US" sz="2400" dirty="0" smtClean="0"/>
              <a:t>No changes to funds available until expended (no-year funds)</a:t>
            </a:r>
          </a:p>
          <a:p>
            <a:pPr marL="403225" indent="-403225">
              <a:buFont typeface="Wingdings" panose="05000000000000000000" pitchFamily="2" charset="2"/>
              <a:buChar char="§"/>
            </a:pPr>
            <a:r>
              <a:rPr lang="en-US" sz="2600" dirty="0" smtClean="0"/>
              <a:t>The $500,000 spending cap on the Demolition Fund is removed.</a:t>
            </a:r>
          </a:p>
          <a:p>
            <a:pPr marL="403225" indent="-403225">
              <a:buFont typeface="Wingdings" panose="05000000000000000000" pitchFamily="2" charset="2"/>
              <a:buChar char="§"/>
            </a:pPr>
            <a:r>
              <a:rPr lang="en-US" sz="2600" dirty="0"/>
              <a:t>Mandatory Funds: </a:t>
            </a:r>
            <a:r>
              <a:rPr lang="en-US" sz="2600" dirty="0" smtClean="0"/>
              <a:t>Special </a:t>
            </a:r>
            <a:r>
              <a:rPr lang="en-US" sz="2600" dirty="0"/>
              <a:t>Diabetes Program for </a:t>
            </a:r>
            <a:r>
              <a:rPr lang="en-US" sz="2600" dirty="0" smtClean="0"/>
              <a:t>Indians</a:t>
            </a:r>
            <a:endParaRPr lang="en-US" sz="2600" dirty="0"/>
          </a:p>
          <a:p>
            <a:pPr marL="695833" lvl="1" indent="-403225">
              <a:buFont typeface="Wingdings" panose="05000000000000000000" pitchFamily="2" charset="2"/>
              <a:buChar char="§"/>
            </a:pPr>
            <a:r>
              <a:rPr lang="en-US" sz="2400" dirty="0"/>
              <a:t>Extended through </a:t>
            </a:r>
            <a:r>
              <a:rPr lang="en-US" sz="2400" dirty="0" smtClean="0"/>
              <a:t>FY 2023, </a:t>
            </a:r>
            <a:r>
              <a:rPr lang="en-US" sz="2400" dirty="0"/>
              <a:t>at </a:t>
            </a:r>
            <a:r>
              <a:rPr lang="en-US" sz="2400" dirty="0" smtClean="0"/>
              <a:t>$150 million per year</a:t>
            </a:r>
          </a:p>
          <a:p>
            <a:pPr marL="695833" lvl="1" indent="-403225">
              <a:buFont typeface="Wingdings" panose="05000000000000000000" pitchFamily="2" charset="2"/>
              <a:buChar char="§"/>
            </a:pPr>
            <a:endParaRPr lang="en-US" sz="2400" dirty="0" smtClean="0"/>
          </a:p>
          <a:p>
            <a:pPr marL="403225" indent="-403225">
              <a:buFont typeface="Wingdings" panose="05000000000000000000" pitchFamily="2" charset="2"/>
              <a:buChar char="§"/>
            </a:pPr>
            <a:r>
              <a:rPr lang="en-US" sz="2600" dirty="0" smtClean="0"/>
              <a:t>The Consolidated Appropriations Act, 2021, also included $1 billion in supplemental appropriations related to COVID-19.</a:t>
            </a:r>
          </a:p>
        </p:txBody>
      </p:sp>
      <p:sp>
        <p:nvSpPr>
          <p:cNvPr id="4" name="TextBox 3"/>
          <p:cNvSpPr txBox="1"/>
          <p:nvPr/>
        </p:nvSpPr>
        <p:spPr>
          <a:xfrm>
            <a:off x="152399" y="6336808"/>
            <a:ext cx="11912221" cy="584775"/>
          </a:xfrm>
          <a:prstGeom prst="rect">
            <a:avLst/>
          </a:prstGeom>
          <a:noFill/>
        </p:spPr>
        <p:txBody>
          <a:bodyPr wrap="square" rtlCol="0">
            <a:spAutoFit/>
          </a:bodyPr>
          <a:lstStyle/>
          <a:p>
            <a:pPr lvl="0">
              <a:defRPr/>
            </a:pPr>
            <a:r>
              <a:rPr kumimoji="0" lang="en-US" sz="1600" b="0" i="0" u="none" strike="noStrike" kern="1200" cap="none" spc="0" normalizeH="0" baseline="0" noProof="0" dirty="0" smtClean="0">
                <a:ln>
                  <a:noFill/>
                </a:ln>
                <a:solidFill>
                  <a:prstClr val="white"/>
                </a:solidFill>
                <a:effectLst/>
                <a:uLnTx/>
                <a:uFillTx/>
                <a:latin typeface="Calibri" panose="020F0502020204030204"/>
                <a:ea typeface="+mn-ea"/>
                <a:cs typeface="+mn-cs"/>
              </a:rPr>
              <a:t>Goal 3: Management and Operations, Obj. 3.3: </a:t>
            </a:r>
            <a:r>
              <a:rPr lang="en-US" sz="1600" dirty="0" smtClean="0">
                <a:solidFill>
                  <a:prstClr val="white"/>
                </a:solidFill>
              </a:rPr>
              <a:t>Improve communication within the organization with tribes, urban Indian organizations, and other stakeholders, and with the general public.</a:t>
            </a:r>
            <a:endParaRPr kumimoji="0" lang="en-US" sz="16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6"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10</a:t>
            </a:fld>
            <a:endParaRPr lang="en-US" dirty="0"/>
          </a:p>
        </p:txBody>
      </p:sp>
    </p:spTree>
    <p:extLst>
      <p:ext uri="{BB962C8B-B14F-4D97-AF65-F5344CB8AC3E}">
        <p14:creationId xmlns:p14="http://schemas.microsoft.com/office/powerpoint/2010/main" val="2399511098"/>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normAutofit/>
          </a:bodyPr>
          <a:lstStyle/>
          <a:p>
            <a:r>
              <a:rPr lang="en-US" sz="6000" dirty="0" smtClean="0"/>
              <a:t>Indian Health Service</a:t>
            </a:r>
            <a:br>
              <a:rPr lang="en-US" sz="6000" dirty="0" smtClean="0"/>
            </a:br>
            <a:r>
              <a:rPr lang="en-US" sz="6000" dirty="0" smtClean="0">
                <a:solidFill>
                  <a:schemeClr val="accent1">
                    <a:lumMod val="75000"/>
                  </a:schemeClr>
                </a:solidFill>
              </a:rPr>
              <a:t>FY 2022 “Transition” Budget</a:t>
            </a:r>
            <a:endParaRPr lang="en-US" sz="6000" dirty="0">
              <a:solidFill>
                <a:schemeClr val="accent1">
                  <a:lumMod val="75000"/>
                </a:schemeClr>
              </a:solidFill>
            </a:endParaRPr>
          </a:p>
        </p:txBody>
      </p:sp>
      <p:pic>
        <p:nvPicPr>
          <p:cNvPr id="5" name="Picture 4"/>
          <p:cNvPicPr/>
          <p:nvPr/>
        </p:nvPicPr>
        <p:blipFill>
          <a:blip r:embed="rId3" cstate="print">
            <a:extLst>
              <a:ext uri="{28A0092B-C50C-407E-A947-70E740481C1C}">
                <a14:useLocalDpi xmlns:a14="http://schemas.microsoft.com/office/drawing/2010/main" val="0"/>
              </a:ext>
            </a:extLst>
          </a:blip>
          <a:stretch>
            <a:fillRect/>
          </a:stretch>
        </p:blipFill>
        <p:spPr>
          <a:xfrm>
            <a:off x="8704523" y="4682882"/>
            <a:ext cx="1293903" cy="1167733"/>
          </a:xfrm>
          <a:prstGeom prst="rect">
            <a:avLst/>
          </a:prstGeom>
        </p:spPr>
      </p:pic>
      <p:pic>
        <p:nvPicPr>
          <p:cNvPr id="6" name="Picture 5"/>
          <p:cNvPicPr/>
          <p:nvPr/>
        </p:nvPicPr>
        <p:blipFill>
          <a:blip r:embed="rId4" cstate="print">
            <a:extLst>
              <a:ext uri="{28A0092B-C50C-407E-A947-70E740481C1C}">
                <a14:useLocalDpi xmlns:a14="http://schemas.microsoft.com/office/drawing/2010/main" val="0"/>
              </a:ext>
            </a:extLst>
          </a:blip>
          <a:stretch>
            <a:fillRect/>
          </a:stretch>
        </p:blipFill>
        <p:spPr>
          <a:xfrm>
            <a:off x="9981523" y="4682882"/>
            <a:ext cx="1149894" cy="1155985"/>
          </a:xfrm>
          <a:prstGeom prst="rect">
            <a:avLst/>
          </a:prstGeom>
        </p:spPr>
      </p:pic>
      <p:sp>
        <p:nvSpPr>
          <p:cNvPr id="7"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11</a:t>
            </a:fld>
            <a:endParaRPr lang="en-US" dirty="0"/>
          </a:p>
        </p:txBody>
      </p:sp>
    </p:spTree>
    <p:extLst>
      <p:ext uri="{BB962C8B-B14F-4D97-AF65-F5344CB8AC3E}">
        <p14:creationId xmlns:p14="http://schemas.microsoft.com/office/powerpoint/2010/main" val="1917224996"/>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Two-Step Budget Process</a:t>
            </a:r>
            <a:endParaRPr lang="en-US" dirty="0"/>
          </a:p>
        </p:txBody>
      </p:sp>
      <p:sp>
        <p:nvSpPr>
          <p:cNvPr id="5" name="Content Placeholder 2"/>
          <p:cNvSpPr txBox="1">
            <a:spLocks/>
          </p:cNvSpPr>
          <p:nvPr/>
        </p:nvSpPr>
        <p:spPr>
          <a:xfrm>
            <a:off x="1097280" y="1845734"/>
            <a:ext cx="10058400" cy="4290906"/>
          </a:xfrm>
          <a:prstGeom prst="rect">
            <a:avLst/>
          </a:prstGeom>
        </p:spPr>
        <p:txBody>
          <a:bodyPr vert="horz" lIns="0" tIns="45720" rIns="0" bIns="45720" rtlCol="0">
            <a:noAutofit/>
          </a:bodyPr>
          <a:lstStyle>
            <a:lvl1pPr marL="91440" indent="-91440" algn="l" defTabSz="914400" rtl="0" eaLnBrk="1" latinLnBrk="0" hangingPunct="1">
              <a:lnSpc>
                <a:spcPct val="90000"/>
              </a:lnSpc>
              <a:spcBef>
                <a:spcPts val="1200"/>
              </a:spcBef>
              <a:spcAft>
                <a:spcPts val="200"/>
              </a:spcAft>
              <a:buClr>
                <a:schemeClr val="accent1"/>
              </a:buClr>
              <a:buSzPct val="100000"/>
              <a:buFont typeface="Calibri" panose="020F0502020204030204" pitchFamily="34" charset="0"/>
              <a:buChar char=" "/>
              <a:defRPr sz="2000" kern="1200">
                <a:solidFill>
                  <a:schemeClr val="tx1">
                    <a:lumMod val="75000"/>
                    <a:lumOff val="25000"/>
                  </a:schemeClr>
                </a:solidFill>
                <a:latin typeface="+mn-lt"/>
                <a:ea typeface="+mn-ea"/>
                <a:cs typeface="+mn-cs"/>
              </a:defRPr>
            </a:lvl1pPr>
            <a:lvl2pPr marL="384048" indent="-182880" algn="l" defTabSz="914400" rtl="0" eaLnBrk="1" latinLnBrk="0" hangingPunct="1">
              <a:lnSpc>
                <a:spcPct val="90000"/>
              </a:lnSpc>
              <a:spcBef>
                <a:spcPts val="200"/>
              </a:spcBef>
              <a:spcAft>
                <a:spcPts val="400"/>
              </a:spcAft>
              <a:buClr>
                <a:schemeClr val="accent1"/>
              </a:buClr>
              <a:buFont typeface="Calibri" pitchFamily="34" charset="0"/>
              <a:buChar char="◦"/>
              <a:defRPr sz="1800" kern="1200">
                <a:solidFill>
                  <a:schemeClr val="tx1">
                    <a:lumMod val="75000"/>
                    <a:lumOff val="25000"/>
                  </a:schemeClr>
                </a:solidFill>
                <a:latin typeface="+mn-lt"/>
                <a:ea typeface="+mn-ea"/>
                <a:cs typeface="+mn-cs"/>
              </a:defRPr>
            </a:lvl2pPr>
            <a:lvl3pPr marL="56692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3pPr>
            <a:lvl4pPr marL="74980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4pPr>
            <a:lvl5pPr marL="93268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5pPr>
            <a:lvl6pPr marL="11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6pPr>
            <a:lvl7pPr marL="13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7pPr>
            <a:lvl8pPr marL="15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8pPr>
            <a:lvl9pPr marL="17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9pPr>
          </a:lstStyle>
          <a:p>
            <a:pPr marL="0" indent="0">
              <a:buNone/>
            </a:pPr>
            <a:r>
              <a:rPr lang="en-US" sz="3200" dirty="0" smtClean="0"/>
              <a:t>During a Presidential Transition year, the incoming Administration typically releases the President’s Budget in two parts:</a:t>
            </a:r>
          </a:p>
          <a:p>
            <a:pPr marL="0" indent="0">
              <a:buNone/>
            </a:pPr>
            <a:endParaRPr lang="en-US" sz="2600" dirty="0" smtClean="0"/>
          </a:p>
          <a:p>
            <a:pPr marL="878713" lvl="2" indent="-403225">
              <a:buFont typeface="Wingdings" panose="05000000000000000000" pitchFamily="2" charset="2"/>
              <a:buChar char="§"/>
            </a:pPr>
            <a:r>
              <a:rPr lang="en-US" sz="3200" dirty="0" smtClean="0"/>
              <a:t>The Budget Blueprint (also sometimes called the “skinny” budget)</a:t>
            </a:r>
          </a:p>
          <a:p>
            <a:pPr marL="475488" lvl="2" indent="0">
              <a:buNone/>
            </a:pPr>
            <a:endParaRPr lang="en-US" sz="3200" dirty="0"/>
          </a:p>
          <a:p>
            <a:pPr marL="878713" lvl="2" indent="-403225">
              <a:buFont typeface="Wingdings" panose="05000000000000000000" pitchFamily="2" charset="2"/>
              <a:buChar char="§"/>
            </a:pPr>
            <a:r>
              <a:rPr lang="en-US" sz="3200" dirty="0" smtClean="0"/>
              <a:t>The full President’s Budget</a:t>
            </a:r>
          </a:p>
        </p:txBody>
      </p:sp>
      <p:sp>
        <p:nvSpPr>
          <p:cNvPr id="4" name="TextBox 3"/>
          <p:cNvSpPr txBox="1"/>
          <p:nvPr/>
        </p:nvSpPr>
        <p:spPr>
          <a:xfrm>
            <a:off x="152399" y="6336808"/>
            <a:ext cx="11912221" cy="584775"/>
          </a:xfrm>
          <a:prstGeom prst="rect">
            <a:avLst/>
          </a:prstGeom>
          <a:noFill/>
        </p:spPr>
        <p:txBody>
          <a:bodyPr wrap="square" rtlCol="0">
            <a:spAutoFit/>
          </a:bodyPr>
          <a:lstStyle/>
          <a:p>
            <a:pPr lvl="0">
              <a:defRPr/>
            </a:pPr>
            <a:r>
              <a:rPr kumimoji="0" lang="en-US" sz="1600" b="0" i="0" u="none" strike="noStrike" kern="1200" cap="none" spc="0" normalizeH="0" baseline="0" noProof="0" dirty="0" smtClean="0">
                <a:ln>
                  <a:noFill/>
                </a:ln>
                <a:solidFill>
                  <a:prstClr val="white"/>
                </a:solidFill>
                <a:effectLst/>
                <a:uLnTx/>
                <a:uFillTx/>
                <a:latin typeface="Calibri" panose="020F0502020204030204"/>
                <a:ea typeface="+mn-ea"/>
                <a:cs typeface="+mn-cs"/>
              </a:rPr>
              <a:t>Goal 3: Management and Operations, Obj. 3.3: </a:t>
            </a:r>
            <a:r>
              <a:rPr lang="en-US" sz="1600" dirty="0" smtClean="0">
                <a:solidFill>
                  <a:prstClr val="white"/>
                </a:solidFill>
              </a:rPr>
              <a:t>Improve communication within the organization with tribes, urban Indian organizations, and other stakeholders, and with the general public.</a:t>
            </a:r>
            <a:endParaRPr kumimoji="0" lang="en-US" sz="16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6"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12</a:t>
            </a:fld>
            <a:endParaRPr lang="en-US" dirty="0"/>
          </a:p>
        </p:txBody>
      </p:sp>
    </p:spTree>
    <p:extLst>
      <p:ext uri="{BB962C8B-B14F-4D97-AF65-F5344CB8AC3E}">
        <p14:creationId xmlns:p14="http://schemas.microsoft.com/office/powerpoint/2010/main" val="3513169618"/>
      </p:ext>
    </p:extLst>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The Budget Blueprint</a:t>
            </a:r>
            <a:endParaRPr lang="en-US" dirty="0"/>
          </a:p>
        </p:txBody>
      </p:sp>
      <p:sp>
        <p:nvSpPr>
          <p:cNvPr id="5" name="Content Placeholder 2"/>
          <p:cNvSpPr txBox="1">
            <a:spLocks/>
          </p:cNvSpPr>
          <p:nvPr/>
        </p:nvSpPr>
        <p:spPr>
          <a:xfrm>
            <a:off x="1097280" y="1845734"/>
            <a:ext cx="10058400" cy="4290906"/>
          </a:xfrm>
          <a:prstGeom prst="rect">
            <a:avLst/>
          </a:prstGeom>
        </p:spPr>
        <p:txBody>
          <a:bodyPr vert="horz" lIns="0" tIns="45720" rIns="0" bIns="45720" rtlCol="0">
            <a:noAutofit/>
          </a:bodyPr>
          <a:lstStyle>
            <a:lvl1pPr marL="91440" indent="-91440" algn="l" defTabSz="914400" rtl="0" eaLnBrk="1" latinLnBrk="0" hangingPunct="1">
              <a:lnSpc>
                <a:spcPct val="90000"/>
              </a:lnSpc>
              <a:spcBef>
                <a:spcPts val="1200"/>
              </a:spcBef>
              <a:spcAft>
                <a:spcPts val="200"/>
              </a:spcAft>
              <a:buClr>
                <a:schemeClr val="accent1"/>
              </a:buClr>
              <a:buSzPct val="100000"/>
              <a:buFont typeface="Calibri" panose="020F0502020204030204" pitchFamily="34" charset="0"/>
              <a:buChar char=" "/>
              <a:defRPr sz="2000" kern="1200">
                <a:solidFill>
                  <a:schemeClr val="tx1">
                    <a:lumMod val="75000"/>
                    <a:lumOff val="25000"/>
                  </a:schemeClr>
                </a:solidFill>
                <a:latin typeface="+mn-lt"/>
                <a:ea typeface="+mn-ea"/>
                <a:cs typeface="+mn-cs"/>
              </a:defRPr>
            </a:lvl1pPr>
            <a:lvl2pPr marL="384048" indent="-182880" algn="l" defTabSz="914400" rtl="0" eaLnBrk="1" latinLnBrk="0" hangingPunct="1">
              <a:lnSpc>
                <a:spcPct val="90000"/>
              </a:lnSpc>
              <a:spcBef>
                <a:spcPts val="200"/>
              </a:spcBef>
              <a:spcAft>
                <a:spcPts val="400"/>
              </a:spcAft>
              <a:buClr>
                <a:schemeClr val="accent1"/>
              </a:buClr>
              <a:buFont typeface="Calibri" pitchFamily="34" charset="0"/>
              <a:buChar char="◦"/>
              <a:defRPr sz="1800" kern="1200">
                <a:solidFill>
                  <a:schemeClr val="tx1">
                    <a:lumMod val="75000"/>
                    <a:lumOff val="25000"/>
                  </a:schemeClr>
                </a:solidFill>
                <a:latin typeface="+mn-lt"/>
                <a:ea typeface="+mn-ea"/>
                <a:cs typeface="+mn-cs"/>
              </a:defRPr>
            </a:lvl2pPr>
            <a:lvl3pPr marL="56692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3pPr>
            <a:lvl4pPr marL="74980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4pPr>
            <a:lvl5pPr marL="93268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5pPr>
            <a:lvl6pPr marL="11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6pPr>
            <a:lvl7pPr marL="13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7pPr>
            <a:lvl8pPr marL="15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8pPr>
            <a:lvl9pPr marL="17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9pPr>
          </a:lstStyle>
          <a:p>
            <a:pPr marL="0" indent="0">
              <a:buNone/>
            </a:pPr>
            <a:r>
              <a:rPr lang="en-US" sz="2800" dirty="0" smtClean="0"/>
              <a:t>The Budget Blueprint is typically published in March/April.</a:t>
            </a:r>
            <a:r>
              <a:rPr lang="en-US" sz="2800" dirty="0"/>
              <a:t> </a:t>
            </a:r>
            <a:r>
              <a:rPr lang="en-US" sz="2800" dirty="0" smtClean="0"/>
              <a:t> This high level document typically outlines: </a:t>
            </a:r>
          </a:p>
          <a:p>
            <a:pPr marL="0" indent="0">
              <a:buNone/>
            </a:pPr>
            <a:endParaRPr lang="en-US" dirty="0" smtClean="0"/>
          </a:p>
          <a:p>
            <a:pPr marL="695833" lvl="1" indent="-403225">
              <a:buFont typeface="Wingdings" panose="05000000000000000000" pitchFamily="2" charset="2"/>
              <a:buChar char="§"/>
            </a:pPr>
            <a:r>
              <a:rPr lang="en-US" sz="2800" dirty="0"/>
              <a:t>T</a:t>
            </a:r>
            <a:r>
              <a:rPr lang="en-US" sz="2800" dirty="0" smtClean="0"/>
              <a:t>otal spending for the Federal government, </a:t>
            </a:r>
          </a:p>
          <a:p>
            <a:pPr marL="292608" lvl="1" indent="0">
              <a:buNone/>
            </a:pPr>
            <a:endParaRPr lang="en-US" sz="2000" dirty="0" smtClean="0"/>
          </a:p>
          <a:p>
            <a:pPr marL="695833" lvl="1" indent="-403225">
              <a:buFont typeface="Wingdings" panose="05000000000000000000" pitchFamily="2" charset="2"/>
              <a:buChar char="§"/>
            </a:pPr>
            <a:r>
              <a:rPr lang="en-US" sz="2800" dirty="0"/>
              <a:t>T</a:t>
            </a:r>
            <a:r>
              <a:rPr lang="en-US" sz="2800" dirty="0" smtClean="0"/>
              <a:t>opline budget totals for Federal Departments and Agencies, and </a:t>
            </a:r>
          </a:p>
          <a:p>
            <a:pPr marL="695833" lvl="1" indent="-403225">
              <a:buFont typeface="Wingdings" panose="05000000000000000000" pitchFamily="2" charset="2"/>
              <a:buChar char="§"/>
            </a:pPr>
            <a:endParaRPr lang="en-US" sz="2000" dirty="0" smtClean="0"/>
          </a:p>
          <a:p>
            <a:pPr marL="695833" lvl="1" indent="-403225">
              <a:buFont typeface="Wingdings" panose="05000000000000000000" pitchFamily="2" charset="2"/>
              <a:buChar char="§"/>
            </a:pPr>
            <a:r>
              <a:rPr lang="en-US" sz="2800" dirty="0" smtClean="0"/>
              <a:t>The highest profile policy proposals in each Department.</a:t>
            </a:r>
          </a:p>
        </p:txBody>
      </p:sp>
      <p:sp>
        <p:nvSpPr>
          <p:cNvPr id="4" name="TextBox 3"/>
          <p:cNvSpPr txBox="1"/>
          <p:nvPr/>
        </p:nvSpPr>
        <p:spPr>
          <a:xfrm>
            <a:off x="152399" y="6336808"/>
            <a:ext cx="11912221" cy="584775"/>
          </a:xfrm>
          <a:prstGeom prst="rect">
            <a:avLst/>
          </a:prstGeom>
          <a:noFill/>
        </p:spPr>
        <p:txBody>
          <a:bodyPr wrap="square" rtlCol="0">
            <a:spAutoFit/>
          </a:bodyPr>
          <a:lstStyle/>
          <a:p>
            <a:pPr lvl="0">
              <a:defRPr/>
            </a:pPr>
            <a:r>
              <a:rPr kumimoji="0" lang="en-US" sz="1600" b="0" i="0" u="none" strike="noStrike" kern="1200" cap="none" spc="0" normalizeH="0" baseline="0" noProof="0" dirty="0" smtClean="0">
                <a:ln>
                  <a:noFill/>
                </a:ln>
                <a:solidFill>
                  <a:prstClr val="white"/>
                </a:solidFill>
                <a:effectLst/>
                <a:uLnTx/>
                <a:uFillTx/>
                <a:latin typeface="Calibri" panose="020F0502020204030204"/>
                <a:ea typeface="+mn-ea"/>
                <a:cs typeface="+mn-cs"/>
              </a:rPr>
              <a:t>Goal 3: Management and Operations, Obj. 3.3: </a:t>
            </a:r>
            <a:r>
              <a:rPr lang="en-US" sz="1600" dirty="0" smtClean="0">
                <a:solidFill>
                  <a:prstClr val="white"/>
                </a:solidFill>
              </a:rPr>
              <a:t>Improve communication within the organization with tribes, urban Indian organizations, and other stakeholders, and with the general public.</a:t>
            </a:r>
            <a:endParaRPr kumimoji="0" lang="en-US" sz="16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6"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13</a:t>
            </a:fld>
            <a:endParaRPr lang="en-US" dirty="0"/>
          </a:p>
        </p:txBody>
      </p:sp>
    </p:spTree>
    <p:extLst>
      <p:ext uri="{BB962C8B-B14F-4D97-AF65-F5344CB8AC3E}">
        <p14:creationId xmlns:p14="http://schemas.microsoft.com/office/powerpoint/2010/main" val="4208048116"/>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The Full President’s Budget</a:t>
            </a:r>
            <a:endParaRPr lang="en-US" dirty="0"/>
          </a:p>
        </p:txBody>
      </p:sp>
      <p:sp>
        <p:nvSpPr>
          <p:cNvPr id="5" name="Content Placeholder 2"/>
          <p:cNvSpPr txBox="1">
            <a:spLocks/>
          </p:cNvSpPr>
          <p:nvPr/>
        </p:nvSpPr>
        <p:spPr>
          <a:xfrm>
            <a:off x="1097280" y="1845734"/>
            <a:ext cx="10058400" cy="4290906"/>
          </a:xfrm>
          <a:prstGeom prst="rect">
            <a:avLst/>
          </a:prstGeom>
        </p:spPr>
        <p:txBody>
          <a:bodyPr vert="horz" lIns="0" tIns="45720" rIns="0" bIns="45720" rtlCol="0">
            <a:noAutofit/>
          </a:bodyPr>
          <a:lstStyle>
            <a:lvl1pPr marL="91440" indent="-91440" algn="l" defTabSz="914400" rtl="0" eaLnBrk="1" latinLnBrk="0" hangingPunct="1">
              <a:lnSpc>
                <a:spcPct val="90000"/>
              </a:lnSpc>
              <a:spcBef>
                <a:spcPts val="1200"/>
              </a:spcBef>
              <a:spcAft>
                <a:spcPts val="200"/>
              </a:spcAft>
              <a:buClr>
                <a:schemeClr val="accent1"/>
              </a:buClr>
              <a:buSzPct val="100000"/>
              <a:buFont typeface="Calibri" panose="020F0502020204030204" pitchFamily="34" charset="0"/>
              <a:buChar char=" "/>
              <a:defRPr sz="2000" kern="1200">
                <a:solidFill>
                  <a:schemeClr val="tx1">
                    <a:lumMod val="75000"/>
                    <a:lumOff val="25000"/>
                  </a:schemeClr>
                </a:solidFill>
                <a:latin typeface="+mn-lt"/>
                <a:ea typeface="+mn-ea"/>
                <a:cs typeface="+mn-cs"/>
              </a:defRPr>
            </a:lvl1pPr>
            <a:lvl2pPr marL="384048" indent="-182880" algn="l" defTabSz="914400" rtl="0" eaLnBrk="1" latinLnBrk="0" hangingPunct="1">
              <a:lnSpc>
                <a:spcPct val="90000"/>
              </a:lnSpc>
              <a:spcBef>
                <a:spcPts val="200"/>
              </a:spcBef>
              <a:spcAft>
                <a:spcPts val="400"/>
              </a:spcAft>
              <a:buClr>
                <a:schemeClr val="accent1"/>
              </a:buClr>
              <a:buFont typeface="Calibri" pitchFamily="34" charset="0"/>
              <a:buChar char="◦"/>
              <a:defRPr sz="1800" kern="1200">
                <a:solidFill>
                  <a:schemeClr val="tx1">
                    <a:lumMod val="75000"/>
                    <a:lumOff val="25000"/>
                  </a:schemeClr>
                </a:solidFill>
                <a:latin typeface="+mn-lt"/>
                <a:ea typeface="+mn-ea"/>
                <a:cs typeface="+mn-cs"/>
              </a:defRPr>
            </a:lvl2pPr>
            <a:lvl3pPr marL="56692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3pPr>
            <a:lvl4pPr marL="74980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4pPr>
            <a:lvl5pPr marL="93268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5pPr>
            <a:lvl6pPr marL="11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6pPr>
            <a:lvl7pPr marL="13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7pPr>
            <a:lvl8pPr marL="15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8pPr>
            <a:lvl9pPr marL="17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9pPr>
          </a:lstStyle>
          <a:p>
            <a:pPr marL="0" indent="0">
              <a:buNone/>
            </a:pPr>
            <a:r>
              <a:rPr lang="en-US" sz="2600" dirty="0" smtClean="0"/>
              <a:t>After the release of the Budget Blueprint, the Administration finalizes the detailed information typically associated with the roll out of the President’s Budget.  These materials are typically published in May.  This release includes the:</a:t>
            </a:r>
          </a:p>
          <a:p>
            <a:pPr marL="0" indent="0">
              <a:buNone/>
            </a:pPr>
            <a:endParaRPr lang="en-US" dirty="0" smtClean="0"/>
          </a:p>
          <a:p>
            <a:pPr marL="878713" lvl="2" indent="-403225">
              <a:buFont typeface="Wingdings" panose="05000000000000000000" pitchFamily="2" charset="2"/>
              <a:buChar char="§"/>
            </a:pPr>
            <a:r>
              <a:rPr lang="en-US" sz="2600" dirty="0" smtClean="0"/>
              <a:t>OMB </a:t>
            </a:r>
            <a:r>
              <a:rPr lang="en-US" sz="2600" dirty="0"/>
              <a:t>b</a:t>
            </a:r>
            <a:r>
              <a:rPr lang="en-US" sz="2600" dirty="0" smtClean="0"/>
              <a:t>udget documents,</a:t>
            </a:r>
          </a:p>
          <a:p>
            <a:pPr marL="878713" lvl="2" indent="-403225">
              <a:buFont typeface="Wingdings" panose="05000000000000000000" pitchFamily="2" charset="2"/>
              <a:buChar char="§"/>
            </a:pPr>
            <a:endParaRPr lang="en-US" sz="2000" dirty="0" smtClean="0"/>
          </a:p>
          <a:p>
            <a:pPr marL="878713" lvl="2" indent="-403225">
              <a:buFont typeface="Wingdings" panose="05000000000000000000" pitchFamily="2" charset="2"/>
              <a:buChar char="§"/>
            </a:pPr>
            <a:r>
              <a:rPr lang="en-US" sz="2600" dirty="0" smtClean="0"/>
              <a:t>Congressional Justifications, and </a:t>
            </a:r>
          </a:p>
          <a:p>
            <a:pPr marL="878713" lvl="2" indent="-403225">
              <a:buFont typeface="Wingdings" panose="05000000000000000000" pitchFamily="2" charset="2"/>
              <a:buChar char="§"/>
            </a:pPr>
            <a:endParaRPr lang="en-US" sz="2000" dirty="0" smtClean="0"/>
          </a:p>
          <a:p>
            <a:pPr marL="878713" lvl="2" indent="-403225">
              <a:buFont typeface="Wingdings" panose="05000000000000000000" pitchFamily="2" charset="2"/>
              <a:buChar char="§"/>
            </a:pPr>
            <a:r>
              <a:rPr lang="en-US" sz="2600" dirty="0" smtClean="0"/>
              <a:t>HHS Budget in Brief.</a:t>
            </a:r>
          </a:p>
        </p:txBody>
      </p:sp>
      <p:sp>
        <p:nvSpPr>
          <p:cNvPr id="4" name="TextBox 3"/>
          <p:cNvSpPr txBox="1"/>
          <p:nvPr/>
        </p:nvSpPr>
        <p:spPr>
          <a:xfrm>
            <a:off x="152399" y="6336808"/>
            <a:ext cx="11912221" cy="584775"/>
          </a:xfrm>
          <a:prstGeom prst="rect">
            <a:avLst/>
          </a:prstGeom>
          <a:noFill/>
        </p:spPr>
        <p:txBody>
          <a:bodyPr wrap="square" rtlCol="0">
            <a:spAutoFit/>
          </a:bodyPr>
          <a:lstStyle/>
          <a:p>
            <a:pPr lvl="0">
              <a:defRPr/>
            </a:pPr>
            <a:r>
              <a:rPr kumimoji="0" lang="en-US" sz="1600" b="0" i="0" u="none" strike="noStrike" kern="1200" cap="none" spc="0" normalizeH="0" baseline="0" noProof="0" dirty="0" smtClean="0">
                <a:ln>
                  <a:noFill/>
                </a:ln>
                <a:solidFill>
                  <a:prstClr val="white"/>
                </a:solidFill>
                <a:effectLst/>
                <a:uLnTx/>
                <a:uFillTx/>
                <a:latin typeface="Calibri" panose="020F0502020204030204"/>
                <a:ea typeface="+mn-ea"/>
                <a:cs typeface="+mn-cs"/>
              </a:rPr>
              <a:t>Goal 3: Management and Operations, Obj. 3.3: </a:t>
            </a:r>
            <a:r>
              <a:rPr lang="en-US" sz="1600" dirty="0" smtClean="0">
                <a:solidFill>
                  <a:prstClr val="white"/>
                </a:solidFill>
              </a:rPr>
              <a:t>Improve communication within the organization with tribes, urban Indian organizations, and other stakeholders, and with the general public.</a:t>
            </a:r>
            <a:endParaRPr kumimoji="0" lang="en-US" sz="16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6"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14</a:t>
            </a:fld>
            <a:endParaRPr lang="en-US" dirty="0"/>
          </a:p>
        </p:txBody>
      </p:sp>
    </p:spTree>
    <p:extLst>
      <p:ext uri="{BB962C8B-B14F-4D97-AF65-F5344CB8AC3E}">
        <p14:creationId xmlns:p14="http://schemas.microsoft.com/office/powerpoint/2010/main" val="464676547"/>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normAutofit/>
          </a:bodyPr>
          <a:lstStyle/>
          <a:p>
            <a:r>
              <a:rPr lang="en-US" sz="6000" dirty="0" smtClean="0"/>
              <a:t>Indian Health Service</a:t>
            </a:r>
            <a:br>
              <a:rPr lang="en-US" sz="6000" dirty="0" smtClean="0"/>
            </a:br>
            <a:r>
              <a:rPr lang="en-US" sz="6000" dirty="0" smtClean="0">
                <a:solidFill>
                  <a:schemeClr val="accent1">
                    <a:lumMod val="75000"/>
                  </a:schemeClr>
                </a:solidFill>
              </a:rPr>
              <a:t>FY 2023 Tribal Budget Formulation</a:t>
            </a:r>
            <a:endParaRPr lang="en-US" sz="6000" dirty="0">
              <a:solidFill>
                <a:schemeClr val="accent1">
                  <a:lumMod val="75000"/>
                </a:schemeClr>
              </a:solidFill>
            </a:endParaRPr>
          </a:p>
        </p:txBody>
      </p:sp>
      <p:pic>
        <p:nvPicPr>
          <p:cNvPr id="5" name="Picture 4"/>
          <p:cNvPicPr/>
          <p:nvPr/>
        </p:nvPicPr>
        <p:blipFill>
          <a:blip r:embed="rId3" cstate="print">
            <a:extLst>
              <a:ext uri="{28A0092B-C50C-407E-A947-70E740481C1C}">
                <a14:useLocalDpi xmlns:a14="http://schemas.microsoft.com/office/drawing/2010/main" val="0"/>
              </a:ext>
            </a:extLst>
          </a:blip>
          <a:stretch>
            <a:fillRect/>
          </a:stretch>
        </p:blipFill>
        <p:spPr>
          <a:xfrm>
            <a:off x="8704523" y="4682882"/>
            <a:ext cx="1293903" cy="1167733"/>
          </a:xfrm>
          <a:prstGeom prst="rect">
            <a:avLst/>
          </a:prstGeom>
        </p:spPr>
      </p:pic>
      <p:pic>
        <p:nvPicPr>
          <p:cNvPr id="6" name="Picture 5"/>
          <p:cNvPicPr/>
          <p:nvPr/>
        </p:nvPicPr>
        <p:blipFill>
          <a:blip r:embed="rId4" cstate="print">
            <a:extLst>
              <a:ext uri="{28A0092B-C50C-407E-A947-70E740481C1C}">
                <a14:useLocalDpi xmlns:a14="http://schemas.microsoft.com/office/drawing/2010/main" val="0"/>
              </a:ext>
            </a:extLst>
          </a:blip>
          <a:stretch>
            <a:fillRect/>
          </a:stretch>
        </p:blipFill>
        <p:spPr>
          <a:xfrm>
            <a:off x="9981523" y="4682882"/>
            <a:ext cx="1149894" cy="1155985"/>
          </a:xfrm>
          <a:prstGeom prst="rect">
            <a:avLst/>
          </a:prstGeom>
        </p:spPr>
      </p:pic>
      <p:sp>
        <p:nvSpPr>
          <p:cNvPr id="7"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15</a:t>
            </a:fld>
            <a:endParaRPr lang="en-US" dirty="0"/>
          </a:p>
        </p:txBody>
      </p:sp>
    </p:spTree>
    <p:extLst>
      <p:ext uri="{BB962C8B-B14F-4D97-AF65-F5344CB8AC3E}">
        <p14:creationId xmlns:p14="http://schemas.microsoft.com/office/powerpoint/2010/main" val="243990240"/>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FY 2023 Work Session: Key Outcomes</a:t>
            </a:r>
            <a:endParaRPr lang="en-US" dirty="0"/>
          </a:p>
        </p:txBody>
      </p:sp>
      <p:sp>
        <p:nvSpPr>
          <p:cNvPr id="5" name="Content Placeholder 2"/>
          <p:cNvSpPr txBox="1">
            <a:spLocks/>
          </p:cNvSpPr>
          <p:nvPr/>
        </p:nvSpPr>
        <p:spPr>
          <a:xfrm>
            <a:off x="1097280" y="1845734"/>
            <a:ext cx="10058400" cy="4290906"/>
          </a:xfrm>
          <a:prstGeom prst="rect">
            <a:avLst/>
          </a:prstGeom>
        </p:spPr>
        <p:txBody>
          <a:bodyPr vert="horz" lIns="0" tIns="45720" rIns="0" bIns="45720" rtlCol="0">
            <a:noAutofit/>
          </a:bodyPr>
          <a:lstStyle>
            <a:lvl1pPr marL="91440" indent="-91440" algn="l" defTabSz="914400" rtl="0" eaLnBrk="1" latinLnBrk="0" hangingPunct="1">
              <a:lnSpc>
                <a:spcPct val="90000"/>
              </a:lnSpc>
              <a:spcBef>
                <a:spcPts val="1200"/>
              </a:spcBef>
              <a:spcAft>
                <a:spcPts val="200"/>
              </a:spcAft>
              <a:buClr>
                <a:schemeClr val="accent1"/>
              </a:buClr>
              <a:buSzPct val="100000"/>
              <a:buFont typeface="Calibri" panose="020F0502020204030204" pitchFamily="34" charset="0"/>
              <a:buChar char=" "/>
              <a:defRPr sz="2000" kern="1200">
                <a:solidFill>
                  <a:schemeClr val="tx1">
                    <a:lumMod val="75000"/>
                    <a:lumOff val="25000"/>
                  </a:schemeClr>
                </a:solidFill>
                <a:latin typeface="+mn-lt"/>
                <a:ea typeface="+mn-ea"/>
                <a:cs typeface="+mn-cs"/>
              </a:defRPr>
            </a:lvl1pPr>
            <a:lvl2pPr marL="384048" indent="-182880" algn="l" defTabSz="914400" rtl="0" eaLnBrk="1" latinLnBrk="0" hangingPunct="1">
              <a:lnSpc>
                <a:spcPct val="90000"/>
              </a:lnSpc>
              <a:spcBef>
                <a:spcPts val="200"/>
              </a:spcBef>
              <a:spcAft>
                <a:spcPts val="400"/>
              </a:spcAft>
              <a:buClr>
                <a:schemeClr val="accent1"/>
              </a:buClr>
              <a:buFont typeface="Calibri" pitchFamily="34" charset="0"/>
              <a:buChar char="◦"/>
              <a:defRPr sz="1800" kern="1200">
                <a:solidFill>
                  <a:schemeClr val="tx1">
                    <a:lumMod val="75000"/>
                    <a:lumOff val="25000"/>
                  </a:schemeClr>
                </a:solidFill>
                <a:latin typeface="+mn-lt"/>
                <a:ea typeface="+mn-ea"/>
                <a:cs typeface="+mn-cs"/>
              </a:defRPr>
            </a:lvl2pPr>
            <a:lvl3pPr marL="56692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3pPr>
            <a:lvl4pPr marL="74980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4pPr>
            <a:lvl5pPr marL="93268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5pPr>
            <a:lvl6pPr marL="11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6pPr>
            <a:lvl7pPr marL="13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7pPr>
            <a:lvl8pPr marL="15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8pPr>
            <a:lvl9pPr marL="17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9pPr>
          </a:lstStyle>
          <a:p>
            <a:pPr>
              <a:buFont typeface="Wingdings" panose="05000000000000000000" pitchFamily="2" charset="2"/>
              <a:buChar char="v"/>
            </a:pPr>
            <a:r>
              <a:rPr lang="en-US" sz="2800" dirty="0" smtClean="0"/>
              <a:t> FY 2023 Budget Total: $48 billion for full funding</a:t>
            </a:r>
            <a:endParaRPr lang="en-US" sz="2800" dirty="0" smtClean="0"/>
          </a:p>
          <a:p>
            <a:pPr>
              <a:buFont typeface="Wingdings" panose="05000000000000000000" pitchFamily="2" charset="2"/>
              <a:buChar char="v"/>
            </a:pPr>
            <a:r>
              <a:rPr lang="en-US" sz="2800" dirty="0" smtClean="0"/>
              <a:t> Section 105(</a:t>
            </a:r>
            <a:r>
              <a:rPr lang="en-US" sz="2800" i="1" dirty="0" smtClean="0"/>
              <a:t>l</a:t>
            </a:r>
            <a:r>
              <a:rPr lang="en-US" sz="2800" dirty="0" smtClean="0"/>
              <a:t>) and CSC requested as Mandatory Funding</a:t>
            </a:r>
            <a:endParaRPr lang="en-US" sz="1100" dirty="0"/>
          </a:p>
          <a:p>
            <a:pPr>
              <a:buFont typeface="Wingdings" panose="05000000000000000000" pitchFamily="2" charset="2"/>
              <a:buChar char="v"/>
            </a:pPr>
            <a:r>
              <a:rPr lang="en-US" sz="2800" dirty="0"/>
              <a:t> </a:t>
            </a:r>
            <a:r>
              <a:rPr lang="en-US" sz="2800" dirty="0" smtClean="0"/>
              <a:t>Advance Appropriations</a:t>
            </a:r>
          </a:p>
          <a:p>
            <a:pPr>
              <a:buFont typeface="Wingdings" panose="05000000000000000000" pitchFamily="2" charset="2"/>
              <a:buChar char="v"/>
            </a:pPr>
            <a:r>
              <a:rPr lang="en-US" sz="2800" dirty="0" smtClean="0"/>
              <a:t> Exemption from Sequestration and Rescissions</a:t>
            </a:r>
          </a:p>
          <a:p>
            <a:pPr>
              <a:buFont typeface="Wingdings" panose="05000000000000000000" pitchFamily="2" charset="2"/>
              <a:buChar char="v"/>
            </a:pPr>
            <a:r>
              <a:rPr lang="en-US" sz="2800" dirty="0" smtClean="0"/>
              <a:t> Permanently reauthorize SDPI at $250m per year, indexed to inflation.</a:t>
            </a:r>
          </a:p>
          <a:p>
            <a:pPr lvl="1">
              <a:buFont typeface="Wingdings" panose="05000000000000000000" pitchFamily="2" charset="2"/>
              <a:buChar char="v"/>
            </a:pPr>
            <a:r>
              <a:rPr lang="en-US" sz="2600" dirty="0" smtClean="0"/>
              <a:t> Make SDPI available for self-determination contracts and self-governance compacts, and allow Tribes who have not previousl</a:t>
            </a:r>
            <a:r>
              <a:rPr lang="en-US" sz="2600" dirty="0" smtClean="0"/>
              <a:t>y revised SDPI to access funds.</a:t>
            </a:r>
            <a:endParaRPr lang="en-US" sz="2600" dirty="0"/>
          </a:p>
          <a:p>
            <a:pPr marL="91440" lvl="1" indent="-91440">
              <a:spcBef>
                <a:spcPts val="1200"/>
              </a:spcBef>
              <a:spcAft>
                <a:spcPts val="200"/>
              </a:spcAft>
              <a:buSzPct val="100000"/>
              <a:buFont typeface="Wingdings" panose="05000000000000000000" pitchFamily="2" charset="2"/>
              <a:buChar char="v"/>
            </a:pPr>
            <a:endParaRPr lang="en-US" sz="2800" dirty="0"/>
          </a:p>
        </p:txBody>
      </p:sp>
      <p:sp>
        <p:nvSpPr>
          <p:cNvPr id="4" name="TextBox 3"/>
          <p:cNvSpPr txBox="1"/>
          <p:nvPr/>
        </p:nvSpPr>
        <p:spPr>
          <a:xfrm>
            <a:off x="152399" y="6336808"/>
            <a:ext cx="11912221" cy="584775"/>
          </a:xfrm>
          <a:prstGeom prst="rect">
            <a:avLst/>
          </a:prstGeom>
          <a:noFill/>
        </p:spPr>
        <p:txBody>
          <a:bodyPr wrap="square" rtlCol="0">
            <a:spAutoFit/>
          </a:bodyPr>
          <a:lstStyle/>
          <a:p>
            <a:pPr lvl="0">
              <a:defRPr/>
            </a:pPr>
            <a:r>
              <a:rPr kumimoji="0" lang="en-US" sz="1600" b="0" i="0" u="none" strike="noStrike" kern="1200" cap="none" spc="0" normalizeH="0" baseline="0" noProof="0" dirty="0" smtClean="0">
                <a:ln>
                  <a:noFill/>
                </a:ln>
                <a:solidFill>
                  <a:prstClr val="white"/>
                </a:solidFill>
                <a:effectLst/>
                <a:uLnTx/>
                <a:uFillTx/>
                <a:latin typeface="Calibri" panose="020F0502020204030204"/>
                <a:ea typeface="+mn-ea"/>
                <a:cs typeface="+mn-cs"/>
              </a:rPr>
              <a:t>Goal 3: Management and Operations, Obj. 3.3: </a:t>
            </a:r>
            <a:r>
              <a:rPr lang="en-US" sz="1600" dirty="0" smtClean="0">
                <a:solidFill>
                  <a:prstClr val="white"/>
                </a:solidFill>
              </a:rPr>
              <a:t>Improve communication within the organization with tribes, urban Indian organizations, and other stakeholders, and with the general public.</a:t>
            </a:r>
            <a:endParaRPr kumimoji="0" lang="en-US" sz="16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6"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16</a:t>
            </a:fld>
            <a:endParaRPr lang="en-US" dirty="0"/>
          </a:p>
        </p:txBody>
      </p:sp>
    </p:spTree>
    <p:extLst>
      <p:ext uri="{BB962C8B-B14F-4D97-AF65-F5344CB8AC3E}">
        <p14:creationId xmlns:p14="http://schemas.microsoft.com/office/powerpoint/2010/main" val="856851710"/>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FY 2023 Work Session: Key Outcomes</a:t>
            </a:r>
            <a:endParaRPr lang="en-US" dirty="0"/>
          </a:p>
        </p:txBody>
      </p:sp>
      <p:sp>
        <p:nvSpPr>
          <p:cNvPr id="5" name="Content Placeholder 2"/>
          <p:cNvSpPr txBox="1">
            <a:spLocks/>
          </p:cNvSpPr>
          <p:nvPr/>
        </p:nvSpPr>
        <p:spPr>
          <a:xfrm>
            <a:off x="1097280" y="1845734"/>
            <a:ext cx="10058400" cy="4290906"/>
          </a:xfrm>
          <a:prstGeom prst="rect">
            <a:avLst/>
          </a:prstGeom>
        </p:spPr>
        <p:txBody>
          <a:bodyPr vert="horz" lIns="0" tIns="45720" rIns="0" bIns="45720" rtlCol="0">
            <a:noAutofit/>
          </a:bodyPr>
          <a:lstStyle>
            <a:lvl1pPr marL="91440" indent="-91440" algn="l" defTabSz="914400" rtl="0" eaLnBrk="1" latinLnBrk="0" hangingPunct="1">
              <a:lnSpc>
                <a:spcPct val="90000"/>
              </a:lnSpc>
              <a:spcBef>
                <a:spcPts val="1200"/>
              </a:spcBef>
              <a:spcAft>
                <a:spcPts val="200"/>
              </a:spcAft>
              <a:buClr>
                <a:schemeClr val="accent1"/>
              </a:buClr>
              <a:buSzPct val="100000"/>
              <a:buFont typeface="Calibri" panose="020F0502020204030204" pitchFamily="34" charset="0"/>
              <a:buChar char=" "/>
              <a:defRPr sz="2000" kern="1200">
                <a:solidFill>
                  <a:schemeClr val="tx1">
                    <a:lumMod val="75000"/>
                    <a:lumOff val="25000"/>
                  </a:schemeClr>
                </a:solidFill>
                <a:latin typeface="+mn-lt"/>
                <a:ea typeface="+mn-ea"/>
                <a:cs typeface="+mn-cs"/>
              </a:defRPr>
            </a:lvl1pPr>
            <a:lvl2pPr marL="384048" indent="-182880" algn="l" defTabSz="914400" rtl="0" eaLnBrk="1" latinLnBrk="0" hangingPunct="1">
              <a:lnSpc>
                <a:spcPct val="90000"/>
              </a:lnSpc>
              <a:spcBef>
                <a:spcPts val="200"/>
              </a:spcBef>
              <a:spcAft>
                <a:spcPts val="400"/>
              </a:spcAft>
              <a:buClr>
                <a:schemeClr val="accent1"/>
              </a:buClr>
              <a:buFont typeface="Calibri" pitchFamily="34" charset="0"/>
              <a:buChar char="◦"/>
              <a:defRPr sz="1800" kern="1200">
                <a:solidFill>
                  <a:schemeClr val="tx1">
                    <a:lumMod val="75000"/>
                    <a:lumOff val="25000"/>
                  </a:schemeClr>
                </a:solidFill>
                <a:latin typeface="+mn-lt"/>
                <a:ea typeface="+mn-ea"/>
                <a:cs typeface="+mn-cs"/>
              </a:defRPr>
            </a:lvl2pPr>
            <a:lvl3pPr marL="56692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3pPr>
            <a:lvl4pPr marL="74980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4pPr>
            <a:lvl5pPr marL="93268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5pPr>
            <a:lvl6pPr marL="11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6pPr>
            <a:lvl7pPr marL="13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7pPr>
            <a:lvl8pPr marL="15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8pPr>
            <a:lvl9pPr marL="17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9pPr>
          </a:lstStyle>
          <a:p>
            <a:pPr>
              <a:buFont typeface="Wingdings" panose="05000000000000000000" pitchFamily="2" charset="2"/>
              <a:buChar char="v"/>
            </a:pPr>
            <a:r>
              <a:rPr lang="en-US" sz="2800" dirty="0" smtClean="0"/>
              <a:t> Fully fund critica</a:t>
            </a:r>
            <a:r>
              <a:rPr lang="en-US" sz="2800" dirty="0" smtClean="0"/>
              <a:t>l infrastructure investments, like EHR modernization to include tribal facilities, health care facilities construction, sanitation facilities construction, and demonstration projects.</a:t>
            </a:r>
          </a:p>
          <a:p>
            <a:pPr lvl="1">
              <a:buFont typeface="Wingdings" panose="05000000000000000000" pitchFamily="2" charset="2"/>
              <a:buChar char="v"/>
            </a:pPr>
            <a:r>
              <a:rPr lang="en-US" sz="2600" dirty="0" smtClean="0"/>
              <a:t> Funds should be provided outside discretionary budget caps to protect fundin</a:t>
            </a:r>
            <a:r>
              <a:rPr lang="en-US" sz="2600" dirty="0" smtClean="0"/>
              <a:t>g for health services.</a:t>
            </a:r>
            <a:endParaRPr lang="en-US" sz="2600" dirty="0" smtClean="0"/>
          </a:p>
          <a:p>
            <a:pPr>
              <a:buFont typeface="Wingdings" panose="05000000000000000000" pitchFamily="2" charset="2"/>
              <a:buChar char="v"/>
            </a:pPr>
            <a:r>
              <a:rPr lang="en-US" sz="2800" dirty="0" smtClean="0"/>
              <a:t> Provide recurring funding to support public health infrastructure</a:t>
            </a:r>
            <a:endParaRPr lang="en-US" sz="1100" dirty="0"/>
          </a:p>
          <a:p>
            <a:pPr lvl="0">
              <a:buFont typeface="Wingdings" panose="05000000000000000000" pitchFamily="2" charset="2"/>
              <a:buChar char="v"/>
            </a:pPr>
            <a:r>
              <a:rPr lang="en-US" sz="2800" dirty="0"/>
              <a:t> </a:t>
            </a:r>
            <a:r>
              <a:rPr lang="en-US" sz="2800" dirty="0" smtClean="0"/>
              <a:t>Protect</a:t>
            </a:r>
            <a:r>
              <a:rPr lang="en-US" sz="2800" dirty="0"/>
              <a:t>, preserve and expand  health care services  in Indian Country, through the Medicare and Medicaid program, as well as the Indian Health Care Improvement </a:t>
            </a:r>
            <a:r>
              <a:rPr lang="en-US" sz="2800" dirty="0" smtClean="0"/>
              <a:t>Act. </a:t>
            </a:r>
            <a:endParaRPr lang="en-US" sz="2800" dirty="0"/>
          </a:p>
          <a:p>
            <a:pPr marL="91440" lvl="1" indent="-91440">
              <a:spcBef>
                <a:spcPts val="1200"/>
              </a:spcBef>
              <a:spcAft>
                <a:spcPts val="200"/>
              </a:spcAft>
              <a:buSzPct val="100000"/>
              <a:buFont typeface="Wingdings" panose="05000000000000000000" pitchFamily="2" charset="2"/>
              <a:buChar char="v"/>
            </a:pPr>
            <a:endParaRPr lang="en-US" sz="2800" dirty="0"/>
          </a:p>
        </p:txBody>
      </p:sp>
      <p:sp>
        <p:nvSpPr>
          <p:cNvPr id="4" name="TextBox 3"/>
          <p:cNvSpPr txBox="1"/>
          <p:nvPr/>
        </p:nvSpPr>
        <p:spPr>
          <a:xfrm>
            <a:off x="152399" y="6336808"/>
            <a:ext cx="11912221" cy="584775"/>
          </a:xfrm>
          <a:prstGeom prst="rect">
            <a:avLst/>
          </a:prstGeom>
          <a:noFill/>
        </p:spPr>
        <p:txBody>
          <a:bodyPr wrap="square" rtlCol="0">
            <a:spAutoFit/>
          </a:bodyPr>
          <a:lstStyle/>
          <a:p>
            <a:pPr lvl="0">
              <a:defRPr/>
            </a:pPr>
            <a:r>
              <a:rPr kumimoji="0" lang="en-US" sz="1600" b="0" i="0" u="none" strike="noStrike" kern="1200" cap="none" spc="0" normalizeH="0" baseline="0" noProof="0" dirty="0" smtClean="0">
                <a:ln>
                  <a:noFill/>
                </a:ln>
                <a:solidFill>
                  <a:prstClr val="white"/>
                </a:solidFill>
                <a:effectLst/>
                <a:uLnTx/>
                <a:uFillTx/>
                <a:latin typeface="Calibri" panose="020F0502020204030204"/>
                <a:ea typeface="+mn-ea"/>
                <a:cs typeface="+mn-cs"/>
              </a:rPr>
              <a:t>Goal 3: Management and Operations, Obj. 3.3: </a:t>
            </a:r>
            <a:r>
              <a:rPr lang="en-US" sz="1600" dirty="0" smtClean="0">
                <a:solidFill>
                  <a:prstClr val="white"/>
                </a:solidFill>
              </a:rPr>
              <a:t>Improve communication within the organization with tribes, urban Indian organizations, and other stakeholders, and with the general public.</a:t>
            </a:r>
            <a:endParaRPr kumimoji="0" lang="en-US" sz="16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6"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17</a:t>
            </a:fld>
            <a:endParaRPr lang="en-US" dirty="0"/>
          </a:p>
        </p:txBody>
      </p:sp>
    </p:spTree>
    <p:extLst>
      <p:ext uri="{BB962C8B-B14F-4D97-AF65-F5344CB8AC3E}">
        <p14:creationId xmlns:p14="http://schemas.microsoft.com/office/powerpoint/2010/main" val="1480819408"/>
      </p:ext>
    </p:extLst>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FY 2023 Work Session: Key Outcomes</a:t>
            </a:r>
            <a:endParaRPr lang="en-US" dirty="0"/>
          </a:p>
        </p:txBody>
      </p:sp>
      <p:sp>
        <p:nvSpPr>
          <p:cNvPr id="5" name="Content Placeholder 2"/>
          <p:cNvSpPr txBox="1">
            <a:spLocks/>
          </p:cNvSpPr>
          <p:nvPr/>
        </p:nvSpPr>
        <p:spPr>
          <a:xfrm>
            <a:off x="1097280" y="1845734"/>
            <a:ext cx="10058400" cy="4290906"/>
          </a:xfrm>
          <a:prstGeom prst="rect">
            <a:avLst/>
          </a:prstGeom>
        </p:spPr>
        <p:txBody>
          <a:bodyPr vert="horz" lIns="0" tIns="45720" rIns="0" bIns="45720" rtlCol="0">
            <a:noAutofit/>
          </a:bodyPr>
          <a:lstStyle>
            <a:lvl1pPr marL="91440" indent="-91440" algn="l" defTabSz="914400" rtl="0" eaLnBrk="1" latinLnBrk="0" hangingPunct="1">
              <a:lnSpc>
                <a:spcPct val="90000"/>
              </a:lnSpc>
              <a:spcBef>
                <a:spcPts val="1200"/>
              </a:spcBef>
              <a:spcAft>
                <a:spcPts val="200"/>
              </a:spcAft>
              <a:buClr>
                <a:schemeClr val="accent1"/>
              </a:buClr>
              <a:buSzPct val="100000"/>
              <a:buFont typeface="Calibri" panose="020F0502020204030204" pitchFamily="34" charset="0"/>
              <a:buChar char=" "/>
              <a:defRPr sz="2000" kern="1200">
                <a:solidFill>
                  <a:schemeClr val="tx1">
                    <a:lumMod val="75000"/>
                    <a:lumOff val="25000"/>
                  </a:schemeClr>
                </a:solidFill>
                <a:latin typeface="+mn-lt"/>
                <a:ea typeface="+mn-ea"/>
                <a:cs typeface="+mn-cs"/>
              </a:defRPr>
            </a:lvl1pPr>
            <a:lvl2pPr marL="384048" indent="-182880" algn="l" defTabSz="914400" rtl="0" eaLnBrk="1" latinLnBrk="0" hangingPunct="1">
              <a:lnSpc>
                <a:spcPct val="90000"/>
              </a:lnSpc>
              <a:spcBef>
                <a:spcPts val="200"/>
              </a:spcBef>
              <a:spcAft>
                <a:spcPts val="400"/>
              </a:spcAft>
              <a:buClr>
                <a:schemeClr val="accent1"/>
              </a:buClr>
              <a:buFont typeface="Calibri" pitchFamily="34" charset="0"/>
              <a:buChar char="◦"/>
              <a:defRPr sz="1800" kern="1200">
                <a:solidFill>
                  <a:schemeClr val="tx1">
                    <a:lumMod val="75000"/>
                    <a:lumOff val="25000"/>
                  </a:schemeClr>
                </a:solidFill>
                <a:latin typeface="+mn-lt"/>
                <a:ea typeface="+mn-ea"/>
                <a:cs typeface="+mn-cs"/>
              </a:defRPr>
            </a:lvl2pPr>
            <a:lvl3pPr marL="56692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3pPr>
            <a:lvl4pPr marL="74980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4pPr>
            <a:lvl5pPr marL="93268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5pPr>
            <a:lvl6pPr marL="11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6pPr>
            <a:lvl7pPr marL="13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7pPr>
            <a:lvl8pPr marL="15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8pPr>
            <a:lvl9pPr marL="17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9pPr>
          </a:lstStyle>
          <a:p>
            <a:pPr>
              <a:buFont typeface="Wingdings" panose="05000000000000000000" pitchFamily="2" charset="2"/>
              <a:buChar char="v"/>
            </a:pPr>
            <a:endParaRPr lang="en-US" sz="2800" dirty="0" smtClean="0"/>
          </a:p>
          <a:p>
            <a:pPr>
              <a:buFont typeface="Wingdings" panose="05000000000000000000" pitchFamily="2" charset="2"/>
              <a:buChar char="v"/>
            </a:pPr>
            <a:r>
              <a:rPr lang="en-US" sz="2800" dirty="0"/>
              <a:t> </a:t>
            </a:r>
            <a:r>
              <a:rPr lang="en-US" sz="2800" dirty="0" smtClean="0"/>
              <a:t>Provide </a:t>
            </a:r>
            <a:r>
              <a:rPr lang="en-US" sz="2800" dirty="0"/>
              <a:t>dedicated funding to implement  all authorities and provisions of the Indian Health Care Improvement Act (IHCIA), which were passed almost a decade </a:t>
            </a:r>
            <a:r>
              <a:rPr lang="en-US" sz="2800" dirty="0" smtClean="0"/>
              <a:t>ago.</a:t>
            </a:r>
          </a:p>
          <a:p>
            <a:pPr>
              <a:buFont typeface="Wingdings" panose="05000000000000000000" pitchFamily="2" charset="2"/>
              <a:buChar char="v"/>
            </a:pPr>
            <a:endParaRPr lang="en-US" sz="2600" dirty="0" smtClean="0"/>
          </a:p>
          <a:p>
            <a:pPr>
              <a:buFont typeface="Wingdings" panose="05000000000000000000" pitchFamily="2" charset="2"/>
              <a:buChar char="v"/>
            </a:pPr>
            <a:r>
              <a:rPr lang="en-US" sz="2600" dirty="0" smtClean="0"/>
              <a:t> </a:t>
            </a:r>
            <a:r>
              <a:rPr lang="en-US" sz="2800" dirty="0" smtClean="0"/>
              <a:t>Discuss how to incorporate OMB into the Triba</a:t>
            </a:r>
            <a:r>
              <a:rPr lang="en-US" sz="2800" dirty="0" smtClean="0"/>
              <a:t>l Budget Formulation process.</a:t>
            </a:r>
            <a:endParaRPr lang="en-US" sz="2800" dirty="0" smtClean="0"/>
          </a:p>
          <a:p>
            <a:pPr marL="0" indent="0">
              <a:buNone/>
            </a:pPr>
            <a:endParaRPr lang="en-US" sz="2800" dirty="0"/>
          </a:p>
        </p:txBody>
      </p:sp>
      <p:sp>
        <p:nvSpPr>
          <p:cNvPr id="4" name="TextBox 3"/>
          <p:cNvSpPr txBox="1"/>
          <p:nvPr/>
        </p:nvSpPr>
        <p:spPr>
          <a:xfrm>
            <a:off x="152399" y="6336808"/>
            <a:ext cx="11912221" cy="584775"/>
          </a:xfrm>
          <a:prstGeom prst="rect">
            <a:avLst/>
          </a:prstGeom>
          <a:noFill/>
        </p:spPr>
        <p:txBody>
          <a:bodyPr wrap="square" rtlCol="0">
            <a:spAutoFit/>
          </a:bodyPr>
          <a:lstStyle/>
          <a:p>
            <a:pPr lvl="0">
              <a:defRPr/>
            </a:pPr>
            <a:r>
              <a:rPr kumimoji="0" lang="en-US" sz="1600" b="0" i="0" u="none" strike="noStrike" kern="1200" cap="none" spc="0" normalizeH="0" baseline="0" noProof="0" dirty="0" smtClean="0">
                <a:ln>
                  <a:noFill/>
                </a:ln>
                <a:solidFill>
                  <a:prstClr val="white"/>
                </a:solidFill>
                <a:effectLst/>
                <a:uLnTx/>
                <a:uFillTx/>
                <a:latin typeface="Calibri" panose="020F0502020204030204"/>
                <a:ea typeface="+mn-ea"/>
                <a:cs typeface="+mn-cs"/>
              </a:rPr>
              <a:t>Goal 3: Management and Operations, Obj. 3.3: </a:t>
            </a:r>
            <a:r>
              <a:rPr lang="en-US" sz="1600" dirty="0" smtClean="0">
                <a:solidFill>
                  <a:prstClr val="white"/>
                </a:solidFill>
              </a:rPr>
              <a:t>Improve communication within the organization with tribes, urban Indian organizations, and other stakeholders, and with the general public.</a:t>
            </a:r>
            <a:endParaRPr kumimoji="0" lang="en-US" sz="16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6"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18</a:t>
            </a:fld>
            <a:endParaRPr lang="en-US" dirty="0"/>
          </a:p>
        </p:txBody>
      </p:sp>
    </p:spTree>
    <p:extLst>
      <p:ext uri="{BB962C8B-B14F-4D97-AF65-F5344CB8AC3E}">
        <p14:creationId xmlns:p14="http://schemas.microsoft.com/office/powerpoint/2010/main" val="22871508"/>
      </p:ext>
    </p:extLst>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normAutofit/>
          </a:bodyPr>
          <a:lstStyle/>
          <a:p>
            <a:r>
              <a:rPr lang="en-US" sz="6000" dirty="0" smtClean="0"/>
              <a:t>Indian Health Service</a:t>
            </a:r>
            <a:br>
              <a:rPr lang="en-US" sz="6000" dirty="0" smtClean="0"/>
            </a:br>
            <a:r>
              <a:rPr lang="en-US" sz="6000" dirty="0" smtClean="0">
                <a:solidFill>
                  <a:schemeClr val="accent1">
                    <a:lumMod val="75000"/>
                  </a:schemeClr>
                </a:solidFill>
              </a:rPr>
              <a:t>COVID-19 Funding</a:t>
            </a:r>
            <a:endParaRPr lang="en-US" sz="6000" dirty="0">
              <a:solidFill>
                <a:schemeClr val="accent1">
                  <a:lumMod val="75000"/>
                </a:schemeClr>
              </a:solidFill>
            </a:endParaRPr>
          </a:p>
        </p:txBody>
      </p:sp>
      <p:pic>
        <p:nvPicPr>
          <p:cNvPr id="5" name="Picture 4"/>
          <p:cNvPicPr/>
          <p:nvPr/>
        </p:nvPicPr>
        <p:blipFill>
          <a:blip r:embed="rId3" cstate="print">
            <a:extLst>
              <a:ext uri="{28A0092B-C50C-407E-A947-70E740481C1C}">
                <a14:useLocalDpi xmlns:a14="http://schemas.microsoft.com/office/drawing/2010/main" val="0"/>
              </a:ext>
            </a:extLst>
          </a:blip>
          <a:stretch>
            <a:fillRect/>
          </a:stretch>
        </p:blipFill>
        <p:spPr>
          <a:xfrm>
            <a:off x="8704523" y="4682882"/>
            <a:ext cx="1293903" cy="1167733"/>
          </a:xfrm>
          <a:prstGeom prst="rect">
            <a:avLst/>
          </a:prstGeom>
        </p:spPr>
      </p:pic>
      <p:pic>
        <p:nvPicPr>
          <p:cNvPr id="6" name="Picture 5"/>
          <p:cNvPicPr/>
          <p:nvPr/>
        </p:nvPicPr>
        <p:blipFill>
          <a:blip r:embed="rId4" cstate="print">
            <a:extLst>
              <a:ext uri="{28A0092B-C50C-407E-A947-70E740481C1C}">
                <a14:useLocalDpi xmlns:a14="http://schemas.microsoft.com/office/drawing/2010/main" val="0"/>
              </a:ext>
            </a:extLst>
          </a:blip>
          <a:stretch>
            <a:fillRect/>
          </a:stretch>
        </p:blipFill>
        <p:spPr>
          <a:xfrm>
            <a:off x="9981523" y="4682882"/>
            <a:ext cx="1149894" cy="1155985"/>
          </a:xfrm>
          <a:prstGeom prst="rect">
            <a:avLst/>
          </a:prstGeom>
        </p:spPr>
      </p:pic>
      <p:sp>
        <p:nvSpPr>
          <p:cNvPr id="7"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19</a:t>
            </a:fld>
            <a:endParaRPr lang="en-US" dirty="0"/>
          </a:p>
        </p:txBody>
      </p:sp>
    </p:spTree>
    <p:extLst>
      <p:ext uri="{BB962C8B-B14F-4D97-AF65-F5344CB8AC3E}">
        <p14:creationId xmlns:p14="http://schemas.microsoft.com/office/powerpoint/2010/main" val="168109957"/>
      </p:ext>
    </p:extLst>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Overview</a:t>
            </a:r>
            <a:endParaRPr lang="en-US" dirty="0"/>
          </a:p>
        </p:txBody>
      </p:sp>
      <p:sp>
        <p:nvSpPr>
          <p:cNvPr id="5" name="Content Placeholder 2"/>
          <p:cNvSpPr txBox="1">
            <a:spLocks/>
          </p:cNvSpPr>
          <p:nvPr/>
        </p:nvSpPr>
        <p:spPr>
          <a:xfrm>
            <a:off x="1097280" y="1845734"/>
            <a:ext cx="10058400" cy="4290906"/>
          </a:xfrm>
          <a:prstGeom prst="rect">
            <a:avLst/>
          </a:prstGeom>
        </p:spPr>
        <p:txBody>
          <a:bodyPr vert="horz" lIns="0" tIns="45720" rIns="0" bIns="45720" rtlCol="0">
            <a:noAutofit/>
          </a:bodyPr>
          <a:lstStyle>
            <a:lvl1pPr marL="91440" indent="-91440" algn="l" defTabSz="914400" rtl="0" eaLnBrk="1" latinLnBrk="0" hangingPunct="1">
              <a:lnSpc>
                <a:spcPct val="90000"/>
              </a:lnSpc>
              <a:spcBef>
                <a:spcPts val="1200"/>
              </a:spcBef>
              <a:spcAft>
                <a:spcPts val="200"/>
              </a:spcAft>
              <a:buClr>
                <a:schemeClr val="accent1"/>
              </a:buClr>
              <a:buSzPct val="100000"/>
              <a:buFont typeface="Calibri" panose="020F0502020204030204" pitchFamily="34" charset="0"/>
              <a:buChar char=" "/>
              <a:defRPr sz="2000" kern="1200">
                <a:solidFill>
                  <a:schemeClr val="tx1">
                    <a:lumMod val="75000"/>
                    <a:lumOff val="25000"/>
                  </a:schemeClr>
                </a:solidFill>
                <a:latin typeface="+mn-lt"/>
                <a:ea typeface="+mn-ea"/>
                <a:cs typeface="+mn-cs"/>
              </a:defRPr>
            </a:lvl1pPr>
            <a:lvl2pPr marL="384048" indent="-182880" algn="l" defTabSz="914400" rtl="0" eaLnBrk="1" latinLnBrk="0" hangingPunct="1">
              <a:lnSpc>
                <a:spcPct val="90000"/>
              </a:lnSpc>
              <a:spcBef>
                <a:spcPts val="200"/>
              </a:spcBef>
              <a:spcAft>
                <a:spcPts val="400"/>
              </a:spcAft>
              <a:buClr>
                <a:schemeClr val="accent1"/>
              </a:buClr>
              <a:buFont typeface="Calibri" pitchFamily="34" charset="0"/>
              <a:buChar char="◦"/>
              <a:defRPr sz="1800" kern="1200">
                <a:solidFill>
                  <a:schemeClr val="tx1">
                    <a:lumMod val="75000"/>
                    <a:lumOff val="25000"/>
                  </a:schemeClr>
                </a:solidFill>
                <a:latin typeface="+mn-lt"/>
                <a:ea typeface="+mn-ea"/>
                <a:cs typeface="+mn-cs"/>
              </a:defRPr>
            </a:lvl2pPr>
            <a:lvl3pPr marL="56692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3pPr>
            <a:lvl4pPr marL="74980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4pPr>
            <a:lvl5pPr marL="93268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5pPr>
            <a:lvl6pPr marL="11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6pPr>
            <a:lvl7pPr marL="13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7pPr>
            <a:lvl8pPr marL="15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8pPr>
            <a:lvl9pPr marL="17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9pPr>
          </a:lstStyle>
          <a:p>
            <a:pPr marL="0" indent="0">
              <a:lnSpc>
                <a:spcPct val="110000"/>
              </a:lnSpc>
              <a:spcBef>
                <a:spcPts val="0"/>
              </a:spcBef>
              <a:spcAft>
                <a:spcPts val="0"/>
              </a:spcAft>
              <a:buNone/>
            </a:pPr>
            <a:r>
              <a:rPr lang="en-US" sz="2800" dirty="0"/>
              <a:t>The IHS has received a total of </a:t>
            </a:r>
            <a:r>
              <a:rPr lang="en-US" sz="2800" dirty="0" smtClean="0"/>
              <a:t>$2.9 </a:t>
            </a:r>
            <a:r>
              <a:rPr lang="en-US" sz="2800" dirty="0"/>
              <a:t>billion in COVID-19 resources, either through direct appropriations, or through HHS.</a:t>
            </a:r>
            <a:endParaRPr lang="en-US" sz="900" dirty="0"/>
          </a:p>
          <a:p>
            <a:pPr marL="0" indent="0">
              <a:buNone/>
            </a:pPr>
            <a:r>
              <a:rPr lang="en-US" sz="2800" dirty="0"/>
              <a:t>Congress has enacted four supplemental appropriations bills:</a:t>
            </a:r>
          </a:p>
          <a:p>
            <a:pPr>
              <a:buFont typeface="Wingdings" panose="05000000000000000000" pitchFamily="2" charset="2"/>
              <a:buChar char="v"/>
            </a:pPr>
            <a:r>
              <a:rPr lang="en-US" sz="2800" dirty="0"/>
              <a:t> Coronavirus Preparedness and Response Act: $70 million</a:t>
            </a:r>
          </a:p>
          <a:p>
            <a:pPr>
              <a:buFont typeface="Wingdings" panose="05000000000000000000" pitchFamily="2" charset="2"/>
              <a:buChar char="v"/>
            </a:pPr>
            <a:r>
              <a:rPr lang="en-US" sz="2800" dirty="0"/>
              <a:t> Families First Coronavirus Response Act: $64 million</a:t>
            </a:r>
          </a:p>
          <a:p>
            <a:pPr>
              <a:buFont typeface="Wingdings" panose="05000000000000000000" pitchFamily="2" charset="2"/>
              <a:buChar char="v"/>
            </a:pPr>
            <a:r>
              <a:rPr lang="en-US" sz="2800" dirty="0"/>
              <a:t> CARES Act: $1.032 billion</a:t>
            </a:r>
          </a:p>
          <a:p>
            <a:pPr marL="91440" lvl="1" indent="-91440">
              <a:spcBef>
                <a:spcPts val="1200"/>
              </a:spcBef>
              <a:spcAft>
                <a:spcPts val="200"/>
              </a:spcAft>
              <a:buSzPct val="100000"/>
              <a:buFont typeface="Wingdings" panose="05000000000000000000" pitchFamily="2" charset="2"/>
              <a:buChar char="v"/>
            </a:pPr>
            <a:r>
              <a:rPr lang="en-US" sz="2800" dirty="0" smtClean="0"/>
              <a:t> PPP </a:t>
            </a:r>
            <a:r>
              <a:rPr lang="en-US" sz="2800" dirty="0"/>
              <a:t>&amp; Health Care Enhancement Act: $750 </a:t>
            </a:r>
            <a:r>
              <a:rPr lang="en-US" sz="2800" dirty="0" smtClean="0"/>
              <a:t>million</a:t>
            </a:r>
          </a:p>
          <a:p>
            <a:pPr marL="91440" lvl="1" indent="-91440">
              <a:spcBef>
                <a:spcPts val="1200"/>
              </a:spcBef>
              <a:spcAft>
                <a:spcPts val="200"/>
              </a:spcAft>
              <a:buSzPct val="100000"/>
              <a:buFont typeface="Wingdings" panose="05000000000000000000" pitchFamily="2" charset="2"/>
              <a:buChar char="v"/>
            </a:pPr>
            <a:r>
              <a:rPr lang="en-US" sz="2800" dirty="0" smtClean="0"/>
              <a:t>Coronavirus Response and Relief Act: $1 billion</a:t>
            </a:r>
            <a:endParaRPr lang="en-US" sz="2800" dirty="0"/>
          </a:p>
        </p:txBody>
      </p:sp>
      <p:sp>
        <p:nvSpPr>
          <p:cNvPr id="4" name="TextBox 3"/>
          <p:cNvSpPr txBox="1"/>
          <p:nvPr/>
        </p:nvSpPr>
        <p:spPr>
          <a:xfrm>
            <a:off x="152399" y="6336808"/>
            <a:ext cx="11912221" cy="584775"/>
          </a:xfrm>
          <a:prstGeom prst="rect">
            <a:avLst/>
          </a:prstGeom>
          <a:noFill/>
        </p:spPr>
        <p:txBody>
          <a:bodyPr wrap="square" rtlCol="0">
            <a:spAutoFit/>
          </a:bodyPr>
          <a:lstStyle/>
          <a:p>
            <a:pPr lvl="0">
              <a:defRPr/>
            </a:pPr>
            <a:r>
              <a:rPr kumimoji="0" lang="en-US" sz="1600" b="0" i="0" u="none" strike="noStrike" kern="1200" cap="none" spc="0" normalizeH="0" baseline="0" noProof="0" dirty="0" smtClean="0">
                <a:ln>
                  <a:noFill/>
                </a:ln>
                <a:solidFill>
                  <a:prstClr val="white"/>
                </a:solidFill>
                <a:effectLst/>
                <a:uLnTx/>
                <a:uFillTx/>
                <a:latin typeface="Calibri" panose="020F0502020204030204"/>
                <a:ea typeface="+mn-ea"/>
                <a:cs typeface="+mn-cs"/>
              </a:rPr>
              <a:t>Goal 3: Management and Operations, Obj. 3.3: </a:t>
            </a:r>
            <a:r>
              <a:rPr lang="en-US" sz="1600" dirty="0" smtClean="0">
                <a:solidFill>
                  <a:prstClr val="white"/>
                </a:solidFill>
              </a:rPr>
              <a:t>Improve communication within the organization with tribes, urban Indian organizations, and other stakeholders, and with the general public.</a:t>
            </a:r>
            <a:endParaRPr kumimoji="0" lang="en-US" sz="16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6"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20</a:t>
            </a:fld>
            <a:endParaRPr lang="en-US" dirty="0"/>
          </a:p>
        </p:txBody>
      </p:sp>
    </p:spTree>
    <p:extLst>
      <p:ext uri="{BB962C8B-B14F-4D97-AF65-F5344CB8AC3E}">
        <p14:creationId xmlns:p14="http://schemas.microsoft.com/office/powerpoint/2010/main" val="2644751418"/>
      </p:ext>
    </p:extLst>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152900" y="1432005"/>
            <a:ext cx="3721908" cy="3701970"/>
          </a:xfrm>
          <a:prstGeom prst="rect">
            <a:avLst/>
          </a:prstGeom>
        </p:spPr>
      </p:pic>
      <p:sp>
        <p:nvSpPr>
          <p:cNvPr id="3" name="Slide Number Placeholder 2"/>
          <p:cNvSpPr>
            <a:spLocks noGrp="1"/>
          </p:cNvSpPr>
          <p:nvPr>
            <p:ph type="sldNum" sz="quarter" idx="12"/>
          </p:nvPr>
        </p:nvSpPr>
        <p:spPr/>
        <p:txBody>
          <a:bodyPr/>
          <a:lstStyle/>
          <a:p>
            <a:fld id="{4FAB73BC-B049-4115-A692-8D63A059BFB8}" type="slidenum">
              <a:rPr lang="en-US" smtClean="0"/>
              <a:pPr/>
              <a:t>21</a:t>
            </a:fld>
            <a:endParaRPr lang="en-US" dirty="0"/>
          </a:p>
        </p:txBody>
      </p:sp>
    </p:spTree>
    <p:extLst>
      <p:ext uri="{BB962C8B-B14F-4D97-AF65-F5344CB8AC3E}">
        <p14:creationId xmlns:p14="http://schemas.microsoft.com/office/powerpoint/2010/main" val="4278204717"/>
      </p:ext>
    </p:extLst>
  </p:cSld>
  <p:clrMapOvr>
    <a:masterClrMapping/>
  </p:clrMapOvr>
  <p:timing>
    <p:tnLst>
      <p:par>
        <p:cTn id="1" dur="indefinite" restart="never" nodeType="tmRoot"/>
      </p:par>
    </p:tnLst>
  </p:timing>
</p:sld>
</file>

<file path=ppt/theme/theme1.xml><?xml version="1.0" encoding="utf-8"?>
<a:theme xmlns:a="http://schemas.openxmlformats.org/drawingml/2006/main" name="Retrospect">
  <a:themeElements>
    <a:clrScheme name="Retrospect">
      <a:dk1>
        <a:srgbClr val="000000"/>
      </a:dk1>
      <a:lt1>
        <a:sysClr val="window" lastClr="FFFFFF"/>
      </a:lt1>
      <a:dk2>
        <a:srgbClr val="637052"/>
      </a:dk2>
      <a:lt2>
        <a:srgbClr val="CCDDEA"/>
      </a:lt2>
      <a:accent1>
        <a:srgbClr val="E48312"/>
      </a:accent1>
      <a:accent2>
        <a:srgbClr val="BD582C"/>
      </a:accent2>
      <a:accent3>
        <a:srgbClr val="865640"/>
      </a:accent3>
      <a:accent4>
        <a:srgbClr val="9B8357"/>
      </a:accent4>
      <a:accent5>
        <a:srgbClr val="C2BC80"/>
      </a:accent5>
      <a:accent6>
        <a:srgbClr val="94A088"/>
      </a:accent6>
      <a:hlink>
        <a:srgbClr val="2998E3"/>
      </a:hlink>
      <a:folHlink>
        <a:srgbClr val="8C8C8C"/>
      </a:folHlink>
    </a:clrScheme>
    <a:fontScheme name="Retrospect">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Retrospect">
      <a:fillStyleLst>
        <a:solidFill>
          <a:schemeClr val="phClr"/>
        </a:solidFill>
        <a:gradFill rotWithShape="1">
          <a:gsLst>
            <a:gs pos="0">
              <a:schemeClr val="phClr">
                <a:tint val="65000"/>
                <a:shade val="92000"/>
                <a:satMod val="130000"/>
              </a:schemeClr>
            </a:gs>
            <a:gs pos="45000">
              <a:schemeClr val="phClr">
                <a:tint val="60000"/>
                <a:shade val="99000"/>
                <a:satMod val="120000"/>
              </a:schemeClr>
            </a:gs>
            <a:gs pos="100000">
              <a:schemeClr val="phClr">
                <a:tint val="55000"/>
                <a:satMod val="140000"/>
              </a:schemeClr>
            </a:gs>
          </a:gsLst>
          <a:path path="circle">
            <a:fillToRect l="100000" t="100000" r="100000" b="100000"/>
          </a:path>
        </a:gradFill>
        <a:gradFill rotWithShape="1">
          <a:gsLst>
            <a:gs pos="0">
              <a:schemeClr val="phClr">
                <a:shade val="85000"/>
                <a:satMod val="130000"/>
              </a:schemeClr>
            </a:gs>
            <a:gs pos="34000">
              <a:schemeClr val="phClr">
                <a:shade val="87000"/>
                <a:satMod val="125000"/>
              </a:schemeClr>
            </a:gs>
            <a:gs pos="70000">
              <a:schemeClr val="phClr">
                <a:tint val="100000"/>
                <a:shade val="90000"/>
                <a:satMod val="130000"/>
              </a:schemeClr>
            </a:gs>
            <a:gs pos="100000">
              <a:schemeClr val="phClr">
                <a:tint val="100000"/>
                <a:shade val="100000"/>
                <a:satMod val="110000"/>
              </a:schemeClr>
            </a:gs>
          </a:gsLst>
          <a:path path="circle">
            <a:fillToRect l="100000" t="100000" r="100000" b="100000"/>
          </a:path>
        </a:gradFill>
      </a:fillStyleLst>
      <a:lnStyleLst>
        <a:ln w="12700" cap="flat" cmpd="sng" algn="ctr">
          <a:solidFill>
            <a:schemeClr val="phClr"/>
          </a:solidFill>
          <a:prstDash val="solid"/>
        </a:ln>
        <a:ln w="15875" cap="flat" cmpd="sng" algn="ctr">
          <a:solidFill>
            <a:schemeClr val="phClr"/>
          </a:solidFill>
          <a:prstDash val="solid"/>
        </a:ln>
        <a:ln w="25400" cap="flat" cmpd="sng" algn="ctr">
          <a:solidFill>
            <a:schemeClr val="phClr"/>
          </a:solidFill>
          <a:prstDash val="solid"/>
        </a:ln>
      </a:lnStyleLst>
      <a:effectStyleLst>
        <a:effectStyle>
          <a:effectLst/>
        </a:effectStyle>
        <a:effectStyle>
          <a:effectLst>
            <a:outerShdw blurRad="38100" dist="25400" dir="2700000" algn="br" rotWithShape="0">
              <a:srgbClr val="000000">
                <a:alpha val="60000"/>
              </a:srgbClr>
            </a:outerShdw>
          </a:effectLst>
        </a:effectStyle>
        <a:effectStyle>
          <a:effectLst>
            <a:outerShdw blurRad="44450" dist="25400" dir="2700000" algn="br" rotWithShape="0">
              <a:srgbClr val="000000">
                <a:alpha val="60000"/>
              </a:srgbClr>
            </a:outerShdw>
          </a:effectLst>
          <a:scene3d>
            <a:camera prst="orthographicFront">
              <a:rot lat="0" lon="0" rev="0"/>
            </a:camera>
            <a:lightRig rig="threePt" dir="t">
              <a:rot lat="0" lon="0" rev="19800000"/>
            </a:lightRig>
          </a:scene3d>
          <a:sp3d prstMaterial="flat">
            <a:bevelT w="25400" h="31750"/>
          </a:sp3d>
        </a:effectStyle>
      </a:effectStyleLst>
      <a:bgFillStyleLst>
        <a:solidFill>
          <a:schemeClr val="phClr"/>
        </a:solidFill>
        <a:solidFill>
          <a:schemeClr val="phClr">
            <a:tint val="90000"/>
            <a:shade val="97000"/>
            <a:satMod val="130000"/>
          </a:schemeClr>
        </a:solidFill>
        <a:gradFill rotWithShape="1">
          <a:gsLst>
            <a:gs pos="0">
              <a:schemeClr val="phClr">
                <a:tint val="96000"/>
                <a:shade val="99000"/>
                <a:satMod val="140000"/>
              </a:schemeClr>
            </a:gs>
            <a:gs pos="65000">
              <a:schemeClr val="phClr">
                <a:tint val="100000"/>
                <a:shade val="80000"/>
                <a:satMod val="130000"/>
              </a:schemeClr>
            </a:gs>
            <a:gs pos="100000">
              <a:schemeClr val="phClr">
                <a:tint val="100000"/>
                <a:shade val="48000"/>
                <a:satMod val="120000"/>
              </a:schemeClr>
            </a:gs>
          </a:gsLst>
          <a:lin ang="16200000" scaled="0"/>
        </a:gradFill>
      </a:bgFillStyleLst>
    </a:fmtScheme>
  </a:themeElements>
  <a:objectDefaults/>
  <a:extraClrSchemeLst/>
  <a:extLst>
    <a:ext uri="{05A4C25C-085E-4340-85A3-A5531E510DB2}">
      <thm15:themeFamily xmlns:thm15="http://schemas.microsoft.com/office/thememl/2012/main" name="Retrospect" id="{5F128B03-DCCA-4EEB-AB3B-CF2899314A46}" vid="{3F1AAB62-24C6-49D2-8E01-B56FAC9A3DCD}"/>
    </a:ext>
  </a:extLst>
</a:theme>
</file>

<file path=ppt/theme/theme2.xml><?xml version="1.0" encoding="utf-8"?>
<a:theme xmlns:a="http://schemas.openxmlformats.org/drawingml/2006/main" name="1_Retrospect">
  <a:themeElements>
    <a:clrScheme name="Retrospect">
      <a:dk1>
        <a:srgbClr val="000000"/>
      </a:dk1>
      <a:lt1>
        <a:sysClr val="window" lastClr="FFFFFF"/>
      </a:lt1>
      <a:dk2>
        <a:srgbClr val="637052"/>
      </a:dk2>
      <a:lt2>
        <a:srgbClr val="CCDDEA"/>
      </a:lt2>
      <a:accent1>
        <a:srgbClr val="E48312"/>
      </a:accent1>
      <a:accent2>
        <a:srgbClr val="BD582C"/>
      </a:accent2>
      <a:accent3>
        <a:srgbClr val="865640"/>
      </a:accent3>
      <a:accent4>
        <a:srgbClr val="9B8357"/>
      </a:accent4>
      <a:accent5>
        <a:srgbClr val="C2BC80"/>
      </a:accent5>
      <a:accent6>
        <a:srgbClr val="94A088"/>
      </a:accent6>
      <a:hlink>
        <a:srgbClr val="2998E3"/>
      </a:hlink>
      <a:folHlink>
        <a:srgbClr val="8C8C8C"/>
      </a:folHlink>
    </a:clrScheme>
    <a:fontScheme name="Retrospect">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Retrospect">
      <a:fillStyleLst>
        <a:solidFill>
          <a:schemeClr val="phClr"/>
        </a:solidFill>
        <a:gradFill rotWithShape="1">
          <a:gsLst>
            <a:gs pos="0">
              <a:schemeClr val="phClr">
                <a:tint val="65000"/>
                <a:shade val="92000"/>
                <a:satMod val="130000"/>
              </a:schemeClr>
            </a:gs>
            <a:gs pos="45000">
              <a:schemeClr val="phClr">
                <a:tint val="60000"/>
                <a:shade val="99000"/>
                <a:satMod val="120000"/>
              </a:schemeClr>
            </a:gs>
            <a:gs pos="100000">
              <a:schemeClr val="phClr">
                <a:tint val="55000"/>
                <a:satMod val="140000"/>
              </a:schemeClr>
            </a:gs>
          </a:gsLst>
          <a:path path="circle">
            <a:fillToRect l="100000" t="100000" r="100000" b="100000"/>
          </a:path>
        </a:gradFill>
        <a:gradFill rotWithShape="1">
          <a:gsLst>
            <a:gs pos="0">
              <a:schemeClr val="phClr">
                <a:shade val="85000"/>
                <a:satMod val="130000"/>
              </a:schemeClr>
            </a:gs>
            <a:gs pos="34000">
              <a:schemeClr val="phClr">
                <a:shade val="87000"/>
                <a:satMod val="125000"/>
              </a:schemeClr>
            </a:gs>
            <a:gs pos="70000">
              <a:schemeClr val="phClr">
                <a:tint val="100000"/>
                <a:shade val="90000"/>
                <a:satMod val="130000"/>
              </a:schemeClr>
            </a:gs>
            <a:gs pos="100000">
              <a:schemeClr val="phClr">
                <a:tint val="100000"/>
                <a:shade val="100000"/>
                <a:satMod val="110000"/>
              </a:schemeClr>
            </a:gs>
          </a:gsLst>
          <a:path path="circle">
            <a:fillToRect l="100000" t="100000" r="100000" b="100000"/>
          </a:path>
        </a:gradFill>
      </a:fillStyleLst>
      <a:lnStyleLst>
        <a:ln w="12700" cap="flat" cmpd="sng" algn="ctr">
          <a:solidFill>
            <a:schemeClr val="phClr"/>
          </a:solidFill>
          <a:prstDash val="solid"/>
        </a:ln>
        <a:ln w="15875" cap="flat" cmpd="sng" algn="ctr">
          <a:solidFill>
            <a:schemeClr val="phClr"/>
          </a:solidFill>
          <a:prstDash val="solid"/>
        </a:ln>
        <a:ln w="25400" cap="flat" cmpd="sng" algn="ctr">
          <a:solidFill>
            <a:schemeClr val="phClr"/>
          </a:solidFill>
          <a:prstDash val="solid"/>
        </a:ln>
      </a:lnStyleLst>
      <a:effectStyleLst>
        <a:effectStyle>
          <a:effectLst/>
        </a:effectStyle>
        <a:effectStyle>
          <a:effectLst>
            <a:outerShdw blurRad="38100" dist="25400" dir="2700000" algn="br" rotWithShape="0">
              <a:srgbClr val="000000">
                <a:alpha val="60000"/>
              </a:srgbClr>
            </a:outerShdw>
          </a:effectLst>
        </a:effectStyle>
        <a:effectStyle>
          <a:effectLst>
            <a:outerShdw blurRad="44450" dist="25400" dir="2700000" algn="br" rotWithShape="0">
              <a:srgbClr val="000000">
                <a:alpha val="60000"/>
              </a:srgbClr>
            </a:outerShdw>
          </a:effectLst>
          <a:scene3d>
            <a:camera prst="orthographicFront">
              <a:rot lat="0" lon="0" rev="0"/>
            </a:camera>
            <a:lightRig rig="threePt" dir="t">
              <a:rot lat="0" lon="0" rev="19800000"/>
            </a:lightRig>
          </a:scene3d>
          <a:sp3d prstMaterial="flat">
            <a:bevelT w="25400" h="31750"/>
          </a:sp3d>
        </a:effectStyle>
      </a:effectStyleLst>
      <a:bgFillStyleLst>
        <a:solidFill>
          <a:schemeClr val="phClr"/>
        </a:solidFill>
        <a:solidFill>
          <a:schemeClr val="phClr">
            <a:tint val="90000"/>
            <a:shade val="97000"/>
            <a:satMod val="130000"/>
          </a:schemeClr>
        </a:solidFill>
        <a:gradFill rotWithShape="1">
          <a:gsLst>
            <a:gs pos="0">
              <a:schemeClr val="phClr">
                <a:tint val="96000"/>
                <a:shade val="99000"/>
                <a:satMod val="140000"/>
              </a:schemeClr>
            </a:gs>
            <a:gs pos="65000">
              <a:schemeClr val="phClr">
                <a:tint val="100000"/>
                <a:shade val="80000"/>
                <a:satMod val="130000"/>
              </a:schemeClr>
            </a:gs>
            <a:gs pos="100000">
              <a:schemeClr val="phClr">
                <a:tint val="100000"/>
                <a:shade val="48000"/>
                <a:satMod val="120000"/>
              </a:schemeClr>
            </a:gs>
          </a:gsLst>
          <a:lin ang="16200000" scaled="0"/>
        </a:gradFill>
      </a:bgFillStyleLst>
    </a:fmtScheme>
  </a:themeElements>
  <a:objectDefaults/>
  <a:extraClrSchemeLst/>
  <a:extLst>
    <a:ext uri="{05A4C25C-085E-4340-85A3-A5531E510DB2}">
      <thm15:themeFamily xmlns:thm15="http://schemas.microsoft.com/office/thememl/2012/main" name="Retrospect" id="{5F128B03-DCCA-4EEB-AB3B-CF2899314A46}" vid="{3F1AAB62-24C6-49D2-8E01-B56FAC9A3DCD}"/>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4.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Retrospect</Template>
  <TotalTime>4569</TotalTime>
  <Words>1551</Words>
  <Application>Microsoft Office PowerPoint</Application>
  <PresentationFormat>Widescreen</PresentationFormat>
  <Paragraphs>175</Paragraphs>
  <Slides>21</Slides>
  <Notes>21</Notes>
  <HiddenSlides>0</HiddenSlides>
  <MMClips>0</MMClips>
  <ScaleCrop>false</ScaleCrop>
  <HeadingPairs>
    <vt:vector size="6" baseType="variant">
      <vt:variant>
        <vt:lpstr>Fonts Used</vt:lpstr>
      </vt:variant>
      <vt:variant>
        <vt:i4>4</vt:i4>
      </vt:variant>
      <vt:variant>
        <vt:lpstr>Theme</vt:lpstr>
      </vt:variant>
      <vt:variant>
        <vt:i4>2</vt:i4>
      </vt:variant>
      <vt:variant>
        <vt:lpstr>Slide Titles</vt:lpstr>
      </vt:variant>
      <vt:variant>
        <vt:i4>21</vt:i4>
      </vt:variant>
    </vt:vector>
  </HeadingPairs>
  <TitlesOfParts>
    <vt:vector size="27" baseType="lpstr">
      <vt:lpstr>Arial</vt:lpstr>
      <vt:lpstr>Calibri</vt:lpstr>
      <vt:lpstr>Calibri Light</vt:lpstr>
      <vt:lpstr>Wingdings</vt:lpstr>
      <vt:lpstr>Retrospect</vt:lpstr>
      <vt:lpstr>1_Retrospect</vt:lpstr>
      <vt:lpstr>Indian Health Service Budget Update</vt:lpstr>
      <vt:lpstr>Overview</vt:lpstr>
      <vt:lpstr>Indian Health Service FY 2021 IHS Budget</vt:lpstr>
      <vt:lpstr>Fiscal Year 2021 Budget</vt:lpstr>
      <vt:lpstr>Funding Increases (Services &amp; Facilities)</vt:lpstr>
      <vt:lpstr>Services Program Increases</vt:lpstr>
      <vt:lpstr>Services Program Increases (Cont.)</vt:lpstr>
      <vt:lpstr>Services Program Increases (Cont.)</vt:lpstr>
      <vt:lpstr>Facilities Program Increases</vt:lpstr>
      <vt:lpstr>Additional Budget Highlights</vt:lpstr>
      <vt:lpstr>Indian Health Service FY 2022 “Transition” Budget</vt:lpstr>
      <vt:lpstr>Two-Step Budget Process</vt:lpstr>
      <vt:lpstr>The Budget Blueprint</vt:lpstr>
      <vt:lpstr>The Full President’s Budget</vt:lpstr>
      <vt:lpstr>Indian Health Service FY 2023 Tribal Budget Formulation</vt:lpstr>
      <vt:lpstr>FY 2023 Work Session: Key Outcomes</vt:lpstr>
      <vt:lpstr>FY 2023 Work Session: Key Outcomes</vt:lpstr>
      <vt:lpstr>FY 2023 Work Session: Key Outcomes</vt:lpstr>
      <vt:lpstr>Indian Health Service COVID-19 Funding</vt:lpstr>
      <vt:lpstr>Overview</vt:lpstr>
      <vt:lpstr>PowerPoint Presentation</vt:lpstr>
    </vt:vector>
  </TitlesOfParts>
  <Company>Indian Health Service</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Indian Health Service Budget 101</dc:title>
  <dc:creator>Fowler, Elizabeth A. (IHS/HQ)</dc:creator>
  <cp:lastModifiedBy>Curtis, Jillian (IHS/HQ)</cp:lastModifiedBy>
  <cp:revision>230</cp:revision>
  <cp:lastPrinted>2018-04-30T21:42:41Z</cp:lastPrinted>
  <dcterms:created xsi:type="dcterms:W3CDTF">2017-03-05T02:03:59Z</dcterms:created>
  <dcterms:modified xsi:type="dcterms:W3CDTF">2021-02-16T14:28:20Z</dcterms:modified>
</cp:coreProperties>
</file>