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5" r:id="rId2"/>
    <p:sldMasterId id="2147483683" r:id="rId3"/>
    <p:sldMasterId id="2147483685" r:id="rId4"/>
    <p:sldMasterId id="2147483687" r:id="rId5"/>
    <p:sldMasterId id="2147483689" r:id="rId6"/>
    <p:sldMasterId id="2147483691" r:id="rId7"/>
    <p:sldMasterId id="2147483693" r:id="rId8"/>
    <p:sldMasterId id="2147483695" r:id="rId9"/>
    <p:sldMasterId id="2147483697" r:id="rId10"/>
    <p:sldMasterId id="2147483699" r:id="rId11"/>
    <p:sldMasterId id="2147483701" r:id="rId12"/>
    <p:sldMasterId id="2147483703" r:id="rId13"/>
    <p:sldMasterId id="2147483705" r:id="rId14"/>
  </p:sldMasterIdLst>
  <p:notesMasterIdLst>
    <p:notesMasterId r:id="rId23"/>
  </p:notesMasterIdLst>
  <p:handoutMasterIdLst>
    <p:handoutMasterId r:id="rId24"/>
  </p:handoutMasterIdLst>
  <p:sldIdLst>
    <p:sldId id="854" r:id="rId15"/>
    <p:sldId id="848" r:id="rId16"/>
    <p:sldId id="855" r:id="rId17"/>
    <p:sldId id="850" r:id="rId18"/>
    <p:sldId id="824" r:id="rId19"/>
    <p:sldId id="852" r:id="rId20"/>
    <p:sldId id="851" r:id="rId21"/>
    <p:sldId id="831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EC3F28-F153-4E52-9DB0-9ED82D5C0E93}">
          <p14:sldIdLst>
            <p14:sldId id="854"/>
            <p14:sldId id="848"/>
            <p14:sldId id="855"/>
            <p14:sldId id="850"/>
            <p14:sldId id="824"/>
            <p14:sldId id="852"/>
            <p14:sldId id="851"/>
            <p14:sldId id="8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2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>
      <p:cViewPr varScale="1">
        <p:scale>
          <a:sx n="71" d="100"/>
          <a:sy n="71" d="100"/>
        </p:scale>
        <p:origin x="30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EC62-03B3-4D78-8D9E-6E118308551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68AEF8C2-6744-412C-A321-B99C805ED0DB}">
      <dgm:prSet phldrT="[Text]" custT="1"/>
      <dgm:spPr/>
      <dgm:t>
        <a:bodyPr/>
        <a:lstStyle/>
        <a:p>
          <a:r>
            <a:rPr lang="en-US" sz="2400" dirty="0" smtClean="0"/>
            <a:t>Recurring base: </a:t>
          </a:r>
          <a:br>
            <a:rPr lang="en-US" sz="2400" dirty="0" smtClean="0"/>
          </a:br>
          <a:r>
            <a:rPr lang="en-US" sz="2400" b="1" dirty="0" smtClean="0"/>
            <a:t>$2.6 Billion</a:t>
          </a:r>
          <a:endParaRPr lang="en-US" sz="2400" dirty="0"/>
        </a:p>
      </dgm:t>
    </dgm:pt>
    <dgm:pt modelId="{92557A82-67F4-4481-BDFD-8816014A8EA3}" type="parTrans" cxnId="{0542D6CB-E96D-40C8-8A84-E2C432029C00}">
      <dgm:prSet/>
      <dgm:spPr/>
      <dgm:t>
        <a:bodyPr/>
        <a:lstStyle/>
        <a:p>
          <a:endParaRPr lang="en-US"/>
        </a:p>
      </dgm:t>
    </dgm:pt>
    <dgm:pt modelId="{DC4AC408-AFC2-4F32-ACF3-C5BAFE302E81}" type="sibTrans" cxnId="{0542D6CB-E96D-40C8-8A84-E2C432029C00}">
      <dgm:prSet/>
      <dgm:spPr/>
      <dgm:t>
        <a:bodyPr/>
        <a:lstStyle/>
        <a:p>
          <a:endParaRPr lang="en-US"/>
        </a:p>
      </dgm:t>
    </dgm:pt>
    <dgm:pt modelId="{EF5E5F3D-C05A-4523-BEAB-7504C0B9CBF9}">
      <dgm:prSet phldrT="[Text]" custT="1"/>
      <dgm:spPr/>
      <dgm:t>
        <a:bodyPr/>
        <a:lstStyle/>
        <a:p>
          <a:r>
            <a:rPr lang="en-US" sz="2400" dirty="0" smtClean="0"/>
            <a:t>COVID funding: </a:t>
          </a:r>
          <a:r>
            <a:rPr lang="en-US" sz="2400" b="1" dirty="0" smtClean="0"/>
            <a:t>$567.6 Million</a:t>
          </a:r>
          <a:endParaRPr lang="en-US" sz="2400" dirty="0"/>
        </a:p>
      </dgm:t>
    </dgm:pt>
    <dgm:pt modelId="{BA538907-6CF8-4C25-A9B1-E3580263C01A}" type="parTrans" cxnId="{242F51D3-2532-4D29-99C5-79FB1AF33512}">
      <dgm:prSet/>
      <dgm:spPr/>
      <dgm:t>
        <a:bodyPr/>
        <a:lstStyle/>
        <a:p>
          <a:endParaRPr lang="en-US"/>
        </a:p>
      </dgm:t>
    </dgm:pt>
    <dgm:pt modelId="{535FA63C-5CE7-4BFD-AB5D-2C0EAED8FA79}" type="sibTrans" cxnId="{242F51D3-2532-4D29-99C5-79FB1AF33512}">
      <dgm:prSet/>
      <dgm:spPr/>
      <dgm:t>
        <a:bodyPr/>
        <a:lstStyle/>
        <a:p>
          <a:endParaRPr lang="en-US"/>
        </a:p>
      </dgm:t>
    </dgm:pt>
    <dgm:pt modelId="{0045D9BF-B33A-4B64-9E89-134F1B029A2F}">
      <dgm:prSet phldrT="[Text]" custT="1"/>
      <dgm:spPr/>
      <dgm:t>
        <a:bodyPr/>
        <a:lstStyle/>
        <a:p>
          <a:r>
            <a:rPr lang="en-US" sz="2400" dirty="0" smtClean="0"/>
            <a:t>Other non-recurring : </a:t>
          </a:r>
          <a:r>
            <a:rPr lang="en-US" sz="2400" b="1" dirty="0" smtClean="0"/>
            <a:t>$123.4 Million</a:t>
          </a:r>
          <a:endParaRPr lang="en-US" sz="2400" dirty="0"/>
        </a:p>
      </dgm:t>
    </dgm:pt>
    <dgm:pt modelId="{A7FBBABF-7D05-44C9-A288-C7A90E6DDD82}" type="parTrans" cxnId="{D1F362B6-2BE1-4C1B-986A-03A39DA988BA}">
      <dgm:prSet/>
      <dgm:spPr/>
      <dgm:t>
        <a:bodyPr/>
        <a:lstStyle/>
        <a:p>
          <a:endParaRPr lang="en-US"/>
        </a:p>
      </dgm:t>
    </dgm:pt>
    <dgm:pt modelId="{EC3345D1-761A-45AA-92EA-AD67A619CCA0}" type="sibTrans" cxnId="{D1F362B6-2BE1-4C1B-986A-03A39DA988BA}">
      <dgm:prSet/>
      <dgm:spPr/>
      <dgm:t>
        <a:bodyPr/>
        <a:lstStyle/>
        <a:p>
          <a:endParaRPr lang="en-US"/>
        </a:p>
      </dgm:t>
    </dgm:pt>
    <dgm:pt modelId="{EE1E8EB7-2B72-41E4-87C8-405322E16A1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/>
            <a:t>Total:  $3.29 Billion </a:t>
          </a:r>
          <a:endParaRPr lang="en-US" dirty="0"/>
        </a:p>
      </dgm:t>
    </dgm:pt>
    <dgm:pt modelId="{25A06A2B-3AED-4786-920F-53024A27C188}" type="parTrans" cxnId="{502E1680-55A4-42DD-88C3-0BC282DA8950}">
      <dgm:prSet/>
      <dgm:spPr/>
      <dgm:t>
        <a:bodyPr/>
        <a:lstStyle/>
        <a:p>
          <a:endParaRPr lang="en-US"/>
        </a:p>
      </dgm:t>
    </dgm:pt>
    <dgm:pt modelId="{0CADBB9C-8712-41B7-8F67-B642E86E8D6A}" type="sibTrans" cxnId="{502E1680-55A4-42DD-88C3-0BC282DA8950}">
      <dgm:prSet/>
      <dgm:spPr/>
      <dgm:t>
        <a:bodyPr/>
        <a:lstStyle/>
        <a:p>
          <a:endParaRPr lang="en-US"/>
        </a:p>
      </dgm:t>
    </dgm:pt>
    <dgm:pt modelId="{78F544CF-5181-40A0-9DBF-3C585E1745FF}" type="pres">
      <dgm:prSet presAssocID="{2AF8EC62-03B3-4D78-8D9E-6E1183085516}" presName="Name0" presStyleCnt="0">
        <dgm:presLayoutVars>
          <dgm:dir/>
          <dgm:resizeHandles val="exact"/>
        </dgm:presLayoutVars>
      </dgm:prSet>
      <dgm:spPr/>
    </dgm:pt>
    <dgm:pt modelId="{90105599-27B7-4A31-9C66-647926F76CAE}" type="pres">
      <dgm:prSet presAssocID="{2AF8EC62-03B3-4D78-8D9E-6E1183085516}" presName="vNodes" presStyleCnt="0"/>
      <dgm:spPr/>
    </dgm:pt>
    <dgm:pt modelId="{6C595864-6191-48F8-BF76-28FDDB916A0D}" type="pres">
      <dgm:prSet presAssocID="{68AEF8C2-6744-412C-A321-B99C805ED0DB}" presName="node" presStyleLbl="node1" presStyleIdx="0" presStyleCnt="4" custScaleX="143301" custScaleY="139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18479-852D-4F5D-A6C3-8458E898F411}" type="pres">
      <dgm:prSet presAssocID="{DC4AC408-AFC2-4F32-ACF3-C5BAFE302E81}" presName="spacerT" presStyleCnt="0"/>
      <dgm:spPr/>
    </dgm:pt>
    <dgm:pt modelId="{D06F2D50-7D58-4831-B3E2-7BDECEEE0F0D}" type="pres">
      <dgm:prSet presAssocID="{DC4AC408-AFC2-4F32-ACF3-C5BAFE302E81}" presName="sibTrans" presStyleLbl="sibTrans2D1" presStyleIdx="0" presStyleCnt="3" custScaleX="59515" custScaleY="55377"/>
      <dgm:spPr/>
      <dgm:t>
        <a:bodyPr/>
        <a:lstStyle/>
        <a:p>
          <a:endParaRPr lang="en-US"/>
        </a:p>
      </dgm:t>
    </dgm:pt>
    <dgm:pt modelId="{6A15ACC3-EACC-4B12-AED1-4A71C0FE2320}" type="pres">
      <dgm:prSet presAssocID="{DC4AC408-AFC2-4F32-ACF3-C5BAFE302E81}" presName="spacerB" presStyleCnt="0"/>
      <dgm:spPr/>
    </dgm:pt>
    <dgm:pt modelId="{F323F0FF-4630-4D8B-AEF4-AF05B7AA3A5F}" type="pres">
      <dgm:prSet presAssocID="{EF5E5F3D-C05A-4523-BEAB-7504C0B9CBF9}" presName="node" presStyleLbl="node1" presStyleIdx="1" presStyleCnt="4" custScaleX="147556" custScaleY="12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9720F-F60F-4763-B9CE-FA1FE21851A6}" type="pres">
      <dgm:prSet presAssocID="{535FA63C-5CE7-4BFD-AB5D-2C0EAED8FA79}" presName="spacerT" presStyleCnt="0"/>
      <dgm:spPr/>
    </dgm:pt>
    <dgm:pt modelId="{A41E47F5-C8E5-4382-AA07-A1AC225BC266}" type="pres">
      <dgm:prSet presAssocID="{535FA63C-5CE7-4BFD-AB5D-2C0EAED8FA79}" presName="sibTrans" presStyleLbl="sibTrans2D1" presStyleIdx="1" presStyleCnt="3" custScaleX="58676" custScaleY="50594"/>
      <dgm:spPr/>
      <dgm:t>
        <a:bodyPr/>
        <a:lstStyle/>
        <a:p>
          <a:endParaRPr lang="en-US"/>
        </a:p>
      </dgm:t>
    </dgm:pt>
    <dgm:pt modelId="{7FA82600-D65C-4027-956D-DD05DB789184}" type="pres">
      <dgm:prSet presAssocID="{535FA63C-5CE7-4BFD-AB5D-2C0EAED8FA79}" presName="spacerB" presStyleCnt="0"/>
      <dgm:spPr/>
    </dgm:pt>
    <dgm:pt modelId="{07C5E635-D4C1-414A-B401-18F25AEC19F1}" type="pres">
      <dgm:prSet presAssocID="{0045D9BF-B33A-4B64-9E89-134F1B029A2F}" presName="node" presStyleLbl="node1" presStyleIdx="2" presStyleCnt="4" custScaleX="174532" custScaleY="111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AC40C-2BFF-425B-BF2F-683B1651463E}" type="pres">
      <dgm:prSet presAssocID="{2AF8EC62-03B3-4D78-8D9E-6E1183085516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E1E71B28-6E23-4180-B66D-CACD141C6D54}" type="pres">
      <dgm:prSet presAssocID="{2AF8EC62-03B3-4D78-8D9E-6E118308551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B7BF385-6675-4E35-9449-0C4C3207D88A}" type="pres">
      <dgm:prSet presAssocID="{2AF8EC62-03B3-4D78-8D9E-6E1183085516}" presName="lastNode" presStyleLbl="node1" presStyleIdx="3" presStyleCnt="4" custScaleX="126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F9DCB-2B51-4886-9AD1-01A6F07B41D7}" type="presOf" srcId="{2AF8EC62-03B3-4D78-8D9E-6E1183085516}" destId="{78F544CF-5181-40A0-9DBF-3C585E1745FF}" srcOrd="0" destOrd="0" presId="urn:microsoft.com/office/officeart/2005/8/layout/equation2"/>
    <dgm:cxn modelId="{8B7F8DF5-AF9F-4058-BA21-3F2FF9752A8A}" type="presOf" srcId="{EF5E5F3D-C05A-4523-BEAB-7504C0B9CBF9}" destId="{F323F0FF-4630-4D8B-AEF4-AF05B7AA3A5F}" srcOrd="0" destOrd="0" presId="urn:microsoft.com/office/officeart/2005/8/layout/equation2"/>
    <dgm:cxn modelId="{E4BEDB60-E5CF-4EC2-9C7B-5BA390B09257}" type="presOf" srcId="{EE1E8EB7-2B72-41E4-87C8-405322E16A1F}" destId="{DB7BF385-6675-4E35-9449-0C4C3207D88A}" srcOrd="0" destOrd="0" presId="urn:microsoft.com/office/officeart/2005/8/layout/equation2"/>
    <dgm:cxn modelId="{502E1680-55A4-42DD-88C3-0BC282DA8950}" srcId="{2AF8EC62-03B3-4D78-8D9E-6E1183085516}" destId="{EE1E8EB7-2B72-41E4-87C8-405322E16A1F}" srcOrd="3" destOrd="0" parTransId="{25A06A2B-3AED-4786-920F-53024A27C188}" sibTransId="{0CADBB9C-8712-41B7-8F67-B642E86E8D6A}"/>
    <dgm:cxn modelId="{D1F362B6-2BE1-4C1B-986A-03A39DA988BA}" srcId="{2AF8EC62-03B3-4D78-8D9E-6E1183085516}" destId="{0045D9BF-B33A-4B64-9E89-134F1B029A2F}" srcOrd="2" destOrd="0" parTransId="{A7FBBABF-7D05-44C9-A288-C7A90E6DDD82}" sibTransId="{EC3345D1-761A-45AA-92EA-AD67A619CCA0}"/>
    <dgm:cxn modelId="{B86C0E61-ED8D-4EBB-8E16-8254126BAABD}" type="presOf" srcId="{DC4AC408-AFC2-4F32-ACF3-C5BAFE302E81}" destId="{D06F2D50-7D58-4831-B3E2-7BDECEEE0F0D}" srcOrd="0" destOrd="0" presId="urn:microsoft.com/office/officeart/2005/8/layout/equation2"/>
    <dgm:cxn modelId="{EF09AEE3-D79D-44A3-887B-528BDF408BFE}" type="presOf" srcId="{EC3345D1-761A-45AA-92EA-AD67A619CCA0}" destId="{B30AC40C-2BFF-425B-BF2F-683B1651463E}" srcOrd="0" destOrd="0" presId="urn:microsoft.com/office/officeart/2005/8/layout/equation2"/>
    <dgm:cxn modelId="{DD363861-BDC2-4157-BE35-DC808502DD90}" type="presOf" srcId="{68AEF8C2-6744-412C-A321-B99C805ED0DB}" destId="{6C595864-6191-48F8-BF76-28FDDB916A0D}" srcOrd="0" destOrd="0" presId="urn:microsoft.com/office/officeart/2005/8/layout/equation2"/>
    <dgm:cxn modelId="{6565F05F-BA7F-4A4A-B20F-D17F552D5005}" type="presOf" srcId="{0045D9BF-B33A-4B64-9E89-134F1B029A2F}" destId="{07C5E635-D4C1-414A-B401-18F25AEC19F1}" srcOrd="0" destOrd="0" presId="urn:microsoft.com/office/officeart/2005/8/layout/equation2"/>
    <dgm:cxn modelId="{19C7D6CD-DD14-4F13-BDE0-52399B725538}" type="presOf" srcId="{EC3345D1-761A-45AA-92EA-AD67A619CCA0}" destId="{E1E71B28-6E23-4180-B66D-CACD141C6D54}" srcOrd="1" destOrd="0" presId="urn:microsoft.com/office/officeart/2005/8/layout/equation2"/>
    <dgm:cxn modelId="{242F51D3-2532-4D29-99C5-79FB1AF33512}" srcId="{2AF8EC62-03B3-4D78-8D9E-6E1183085516}" destId="{EF5E5F3D-C05A-4523-BEAB-7504C0B9CBF9}" srcOrd="1" destOrd="0" parTransId="{BA538907-6CF8-4C25-A9B1-E3580263C01A}" sibTransId="{535FA63C-5CE7-4BFD-AB5D-2C0EAED8FA79}"/>
    <dgm:cxn modelId="{5AA21269-B571-4474-A2F1-BB2A21B190DE}" type="presOf" srcId="{535FA63C-5CE7-4BFD-AB5D-2C0EAED8FA79}" destId="{A41E47F5-C8E5-4382-AA07-A1AC225BC266}" srcOrd="0" destOrd="0" presId="urn:microsoft.com/office/officeart/2005/8/layout/equation2"/>
    <dgm:cxn modelId="{0542D6CB-E96D-40C8-8A84-E2C432029C00}" srcId="{2AF8EC62-03B3-4D78-8D9E-6E1183085516}" destId="{68AEF8C2-6744-412C-A321-B99C805ED0DB}" srcOrd="0" destOrd="0" parTransId="{92557A82-67F4-4481-BDFD-8816014A8EA3}" sibTransId="{DC4AC408-AFC2-4F32-ACF3-C5BAFE302E81}"/>
    <dgm:cxn modelId="{BB200679-60F9-4DAE-914F-A5F2E6FCD800}" type="presParOf" srcId="{78F544CF-5181-40A0-9DBF-3C585E1745FF}" destId="{90105599-27B7-4A31-9C66-647926F76CAE}" srcOrd="0" destOrd="0" presId="urn:microsoft.com/office/officeart/2005/8/layout/equation2"/>
    <dgm:cxn modelId="{6627D2EE-3460-46AF-A987-B3D8EE2D2D42}" type="presParOf" srcId="{90105599-27B7-4A31-9C66-647926F76CAE}" destId="{6C595864-6191-48F8-BF76-28FDDB916A0D}" srcOrd="0" destOrd="0" presId="urn:microsoft.com/office/officeart/2005/8/layout/equation2"/>
    <dgm:cxn modelId="{548E4D35-C044-4059-8B41-AA7700EF89BF}" type="presParOf" srcId="{90105599-27B7-4A31-9C66-647926F76CAE}" destId="{03918479-852D-4F5D-A6C3-8458E898F411}" srcOrd="1" destOrd="0" presId="urn:microsoft.com/office/officeart/2005/8/layout/equation2"/>
    <dgm:cxn modelId="{6778D7F3-1BCC-4CCC-AEF3-6B509A9BC3D3}" type="presParOf" srcId="{90105599-27B7-4A31-9C66-647926F76CAE}" destId="{D06F2D50-7D58-4831-B3E2-7BDECEEE0F0D}" srcOrd="2" destOrd="0" presId="urn:microsoft.com/office/officeart/2005/8/layout/equation2"/>
    <dgm:cxn modelId="{28218BCD-521A-45EA-BDE7-47573697798E}" type="presParOf" srcId="{90105599-27B7-4A31-9C66-647926F76CAE}" destId="{6A15ACC3-EACC-4B12-AED1-4A71C0FE2320}" srcOrd="3" destOrd="0" presId="urn:microsoft.com/office/officeart/2005/8/layout/equation2"/>
    <dgm:cxn modelId="{E00FCFF4-8B5D-4515-A32F-9BCECF0BAC80}" type="presParOf" srcId="{90105599-27B7-4A31-9C66-647926F76CAE}" destId="{F323F0FF-4630-4D8B-AEF4-AF05B7AA3A5F}" srcOrd="4" destOrd="0" presId="urn:microsoft.com/office/officeart/2005/8/layout/equation2"/>
    <dgm:cxn modelId="{82DDCE65-8AD2-42CE-BFFB-109FBBD62C0D}" type="presParOf" srcId="{90105599-27B7-4A31-9C66-647926F76CAE}" destId="{8EE9720F-F60F-4763-B9CE-FA1FE21851A6}" srcOrd="5" destOrd="0" presId="urn:microsoft.com/office/officeart/2005/8/layout/equation2"/>
    <dgm:cxn modelId="{4950E914-A372-43EB-B96B-16B539B41CF4}" type="presParOf" srcId="{90105599-27B7-4A31-9C66-647926F76CAE}" destId="{A41E47F5-C8E5-4382-AA07-A1AC225BC266}" srcOrd="6" destOrd="0" presId="urn:microsoft.com/office/officeart/2005/8/layout/equation2"/>
    <dgm:cxn modelId="{7399F4FD-19EF-47CF-A1BE-42FA7E9FD5CB}" type="presParOf" srcId="{90105599-27B7-4A31-9C66-647926F76CAE}" destId="{7FA82600-D65C-4027-956D-DD05DB789184}" srcOrd="7" destOrd="0" presId="urn:microsoft.com/office/officeart/2005/8/layout/equation2"/>
    <dgm:cxn modelId="{37230882-7DB4-4EC9-A375-C923D1421D9C}" type="presParOf" srcId="{90105599-27B7-4A31-9C66-647926F76CAE}" destId="{07C5E635-D4C1-414A-B401-18F25AEC19F1}" srcOrd="8" destOrd="0" presId="urn:microsoft.com/office/officeart/2005/8/layout/equation2"/>
    <dgm:cxn modelId="{E652659F-F6FA-4EEE-9641-4D9C52CF4042}" type="presParOf" srcId="{78F544CF-5181-40A0-9DBF-3C585E1745FF}" destId="{B30AC40C-2BFF-425B-BF2F-683B1651463E}" srcOrd="1" destOrd="0" presId="urn:microsoft.com/office/officeart/2005/8/layout/equation2"/>
    <dgm:cxn modelId="{3130FF11-1575-43FF-8218-207218B59998}" type="presParOf" srcId="{B30AC40C-2BFF-425B-BF2F-683B1651463E}" destId="{E1E71B28-6E23-4180-B66D-CACD141C6D54}" srcOrd="0" destOrd="0" presId="urn:microsoft.com/office/officeart/2005/8/layout/equation2"/>
    <dgm:cxn modelId="{0B6A0030-218F-4ED6-9CF3-3674293B75D5}" type="presParOf" srcId="{78F544CF-5181-40A0-9DBF-3C585E1745FF}" destId="{DB7BF385-6675-4E35-9449-0C4C3207D88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95864-6191-48F8-BF76-28FDDB916A0D}">
      <dsp:nvSpPr>
        <dsp:cNvPr id="0" name=""/>
        <dsp:cNvSpPr/>
      </dsp:nvSpPr>
      <dsp:spPr>
        <a:xfrm>
          <a:off x="658088" y="919"/>
          <a:ext cx="1986018" cy="19306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Recurring base: </a:t>
          </a:r>
          <a:br>
            <a:rPr lang="en-US" sz="2400" kern="1200" dirty="0" smtClean="0"/>
          </a:br>
          <a:r>
            <a:rPr lang="en-US" sz="2400" b="1" kern="1200" dirty="0" smtClean="0"/>
            <a:t>$2.6 Billion</a:t>
          </a:r>
          <a:endParaRPr lang="en-US" sz="2400" kern="1200" dirty="0"/>
        </a:p>
      </dsp:txBody>
      <dsp:txXfrm>
        <a:off x="948934" y="283654"/>
        <a:ext cx="1404326" cy="1365167"/>
      </dsp:txXfrm>
    </dsp:sp>
    <dsp:sp modelId="{D06F2D50-7D58-4831-B3E2-7BDECEEE0F0D}">
      <dsp:nvSpPr>
        <dsp:cNvPr id="0" name=""/>
        <dsp:cNvSpPr/>
      </dsp:nvSpPr>
      <dsp:spPr>
        <a:xfrm>
          <a:off x="1411899" y="2044092"/>
          <a:ext cx="478397" cy="44513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75311" y="2214311"/>
        <a:ext cx="351573" cy="104696"/>
      </dsp:txXfrm>
    </dsp:sp>
    <dsp:sp modelId="{F323F0FF-4630-4D8B-AEF4-AF05B7AA3A5F}">
      <dsp:nvSpPr>
        <dsp:cNvPr id="0" name=""/>
        <dsp:cNvSpPr/>
      </dsp:nvSpPr>
      <dsp:spPr>
        <a:xfrm>
          <a:off x="628603" y="2601763"/>
          <a:ext cx="2044988" cy="17269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COVID funding: </a:t>
          </a:r>
          <a:r>
            <a:rPr lang="en-US" sz="2400" b="1" kern="1200" dirty="0" smtClean="0"/>
            <a:t>$567.6 Million</a:t>
          </a:r>
          <a:endParaRPr lang="en-US" sz="2400" kern="1200" dirty="0"/>
        </a:p>
      </dsp:txBody>
      <dsp:txXfrm>
        <a:off x="928085" y="2854667"/>
        <a:ext cx="1446024" cy="1221128"/>
      </dsp:txXfrm>
    </dsp:sp>
    <dsp:sp modelId="{A41E47F5-C8E5-4382-AA07-A1AC225BC266}">
      <dsp:nvSpPr>
        <dsp:cNvPr id="0" name=""/>
        <dsp:cNvSpPr/>
      </dsp:nvSpPr>
      <dsp:spPr>
        <a:xfrm>
          <a:off x="1415271" y="4441235"/>
          <a:ext cx="471652" cy="40668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477788" y="4596752"/>
        <a:ext cx="346618" cy="95653"/>
      </dsp:txXfrm>
    </dsp:sp>
    <dsp:sp modelId="{07C5E635-D4C1-414A-B401-18F25AEC19F1}">
      <dsp:nvSpPr>
        <dsp:cNvPr id="0" name=""/>
        <dsp:cNvSpPr/>
      </dsp:nvSpPr>
      <dsp:spPr>
        <a:xfrm>
          <a:off x="441672" y="4960459"/>
          <a:ext cx="2418851" cy="1548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non-recurring : </a:t>
          </a:r>
          <a:r>
            <a:rPr lang="en-US" sz="2400" b="1" kern="1200" dirty="0" smtClean="0"/>
            <a:t>$123.4 Million</a:t>
          </a:r>
          <a:endParaRPr lang="en-US" sz="2400" kern="1200" dirty="0"/>
        </a:p>
      </dsp:txBody>
      <dsp:txXfrm>
        <a:off x="795905" y="5187268"/>
        <a:ext cx="1710385" cy="1095132"/>
      </dsp:txXfrm>
    </dsp:sp>
    <dsp:sp modelId="{B30AC40C-2BFF-425B-BF2F-683B1651463E}">
      <dsp:nvSpPr>
        <dsp:cNvPr id="0" name=""/>
        <dsp:cNvSpPr/>
      </dsp:nvSpPr>
      <dsp:spPr>
        <a:xfrm>
          <a:off x="3068409" y="2997286"/>
          <a:ext cx="440718" cy="51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068409" y="3100397"/>
        <a:ext cx="308503" cy="309335"/>
      </dsp:txXfrm>
    </dsp:sp>
    <dsp:sp modelId="{DB7BF385-6675-4E35-9449-0C4C3207D88A}">
      <dsp:nvSpPr>
        <dsp:cNvPr id="0" name=""/>
        <dsp:cNvSpPr/>
      </dsp:nvSpPr>
      <dsp:spPr>
        <a:xfrm>
          <a:off x="3692067" y="1869158"/>
          <a:ext cx="3496199" cy="2771813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Total:  $3.29 Billion </a:t>
          </a:r>
          <a:endParaRPr lang="en-US" sz="4400" kern="1200" dirty="0"/>
        </a:p>
      </dsp:txBody>
      <dsp:txXfrm>
        <a:off x="4204073" y="2275081"/>
        <a:ext cx="2472187" cy="195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3038145" cy="465743"/>
          </a:xfrm>
          <a:prstGeom prst="rect">
            <a:avLst/>
          </a:prstGeom>
        </p:spPr>
        <p:txBody>
          <a:bodyPr vert="horz" lIns="88078" tIns="44041" rIns="88078" bIns="440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5"/>
            <a:ext cx="3038145" cy="465743"/>
          </a:xfrm>
          <a:prstGeom prst="rect">
            <a:avLst/>
          </a:prstGeom>
        </p:spPr>
        <p:txBody>
          <a:bodyPr vert="horz" lIns="88078" tIns="44041" rIns="88078" bIns="44041" rtlCol="0"/>
          <a:lstStyle>
            <a:lvl1pPr algn="r">
              <a:defRPr sz="1200"/>
            </a:lvl1pPr>
          </a:lstStyle>
          <a:p>
            <a:fld id="{E41EBDD3-3A95-446E-8041-853C1046DB04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0660"/>
            <a:ext cx="3038145" cy="465742"/>
          </a:xfrm>
          <a:prstGeom prst="rect">
            <a:avLst/>
          </a:prstGeom>
        </p:spPr>
        <p:txBody>
          <a:bodyPr vert="horz" lIns="88078" tIns="44041" rIns="88078" bIns="440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5742"/>
          </a:xfrm>
          <a:prstGeom prst="rect">
            <a:avLst/>
          </a:prstGeom>
        </p:spPr>
        <p:txBody>
          <a:bodyPr vert="horz" lIns="88078" tIns="44041" rIns="88078" bIns="44041" rtlCol="0" anchor="b"/>
          <a:lstStyle>
            <a:lvl1pPr algn="r">
              <a:defRPr sz="1200"/>
            </a:lvl1pPr>
          </a:lstStyle>
          <a:p>
            <a:fld id="{84D54382-FFA4-4D28-AE2D-D3BC2FF58E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7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r">
              <a:defRPr sz="1300"/>
            </a:lvl1pPr>
          </a:lstStyle>
          <a:p>
            <a:fld id="{E8BAE669-D304-4EFE-BF01-FEEDBFDDC50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4" tIns="46542" rIns="93084" bIns="465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73898"/>
            <a:ext cx="5608320" cy="3660458"/>
          </a:xfrm>
          <a:prstGeom prst="rect">
            <a:avLst/>
          </a:prstGeom>
        </p:spPr>
        <p:txBody>
          <a:bodyPr vert="horz" lIns="93084" tIns="46542" rIns="93084" bIns="465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8"/>
            <a:ext cx="3037840" cy="466433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8"/>
            <a:ext cx="3037840" cy="466433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r">
              <a:defRPr sz="1300"/>
            </a:lvl1pPr>
          </a:lstStyle>
          <a:p>
            <a:fld id="{BE0D2784-3195-4080-9B24-1409FF6CF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40A3-C388-4F58-B771-A78873EB76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7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2" y="4473895"/>
            <a:ext cx="5608320" cy="43560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3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338138"/>
            <a:ext cx="5503863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705" y="3637072"/>
            <a:ext cx="5515610" cy="361482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8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338138"/>
            <a:ext cx="5503863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705" y="3637072"/>
            <a:ext cx="5515610" cy="361482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8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7659">
              <a:defRPr/>
            </a:pPr>
            <a:fld id="{70F8E536-381C-49DA-B51B-F692AA943430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927659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38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02CD-3A66-4544-813E-838285707622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F4E37B9-9730-41A4-817A-329E8F51440A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7BA2-B956-4D9B-AE7B-C3E27FA46E9E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7DD-8B4C-4938-A41D-EE5DBC0815DC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28FF-C6C9-497F-BB3E-1104F5A29A34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772584" y="1066802"/>
            <a:ext cx="10684933" cy="45450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0" indent="-119060"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189893" y="2804351"/>
            <a:ext cx="8788400" cy="326243"/>
          </a:xfrm>
        </p:spPr>
        <p:txBody>
          <a:bodyPr/>
          <a:lstStyle>
            <a:lvl1pPr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9895" y="3402013"/>
            <a:ext cx="8776677" cy="768350"/>
          </a:xfrm>
        </p:spPr>
        <p:txBody>
          <a:bodyPr/>
          <a:lstStyle>
            <a:lvl1pPr marL="0" indent="0">
              <a:spcBef>
                <a:spcPct val="15000"/>
              </a:spcBef>
              <a:buClrTx/>
              <a:buFont typeface="Wingdings 2" pitchFamily="18" charset="2"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00" y="6151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b="1" dirty="0" smtClean="0">
                <a:solidFill>
                  <a:srgbClr val="C00000"/>
                </a:solidFill>
              </a:rPr>
              <a:t>DRAFT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Line 42"/>
          <p:cNvSpPr>
            <a:spLocks noChangeShapeType="1"/>
          </p:cNvSpPr>
          <p:nvPr userDrawn="1"/>
        </p:nvSpPr>
        <p:spPr bwMode="gray">
          <a:xfrm>
            <a:off x="529167" y="773111"/>
            <a:ext cx="11150600" cy="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1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42"/>
          <p:cNvSpPr>
            <a:spLocks noChangeShapeType="1"/>
          </p:cNvSpPr>
          <p:nvPr userDrawn="1"/>
        </p:nvSpPr>
        <p:spPr bwMode="gray">
          <a:xfrm>
            <a:off x="529167" y="773111"/>
            <a:ext cx="11150600" cy="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5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3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Line 42"/>
          <p:cNvSpPr>
            <a:spLocks noChangeShapeType="1"/>
          </p:cNvSpPr>
          <p:nvPr userDrawn="1"/>
        </p:nvSpPr>
        <p:spPr bwMode="gray">
          <a:xfrm flipV="1">
            <a:off x="508000" y="782619"/>
            <a:ext cx="11181504" cy="2383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4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19249"/>
            <a:ext cx="9801224" cy="82318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3FF-7A19-463D-9E53-77094835EAD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26734"/>
            <a:ext cx="1005840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FF27-43B1-4AF1-B6F0-A8924BBB5B45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9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-542070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FF27-43B1-4AF1-B6F0-A8924BBB5B45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AAB0-25DA-4B53-A234-3384D107D27B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7AB2-ED70-4A37-9559-C5A937534D20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103-3AA3-4896-95A0-67332F8CE9EE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F325-86DA-45D5-A719-7D293C5A64B7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948-7EF4-484F-BEFB-6A478E814A36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219247"/>
            <a:ext cx="9801224" cy="823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256692"/>
            <a:ext cx="10058400" cy="4951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BFF27-43B1-4AF1-B6F0-A8924BBB5B45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03158" y="1046749"/>
            <a:ext cx="992204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09" r:id="rId3"/>
    <p:sldLayoutId id="214748371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850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1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94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8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0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29167" y="479425"/>
            <a:ext cx="11150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12235" y="1123953"/>
            <a:ext cx="111675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pic>
        <p:nvPicPr>
          <p:cNvPr id="5" name="Picture 3" descr="image00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22145"/>
            <a:ext cx="988157" cy="7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9"/>
          <p:cNvSpPr>
            <a:spLocks/>
          </p:cNvSpPr>
          <p:nvPr userDrawn="1"/>
        </p:nvSpPr>
        <p:spPr bwMode="gray">
          <a:xfrm>
            <a:off x="363259" y="6514388"/>
            <a:ext cx="35771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86C77FDF-45C5-4665-AAEE-45520AE6BEA9}" type="slidenum">
              <a:rPr lang="en-US" sz="900" b="1">
                <a:solidFill>
                  <a:srgbClr val="002776"/>
                </a:solidFill>
                <a:cs typeface="Arial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8" name="Slide Number Placeholder 9"/>
          <p:cNvSpPr>
            <a:spLocks/>
          </p:cNvSpPr>
          <p:nvPr userDrawn="1"/>
        </p:nvSpPr>
        <p:spPr bwMode="gray">
          <a:xfrm>
            <a:off x="11293771" y="6590315"/>
            <a:ext cx="35771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86C77FDF-45C5-4665-AAEE-45520AE6BEA9}" type="slidenum">
              <a:rPr lang="en-US" sz="900" b="1">
                <a:solidFill>
                  <a:srgbClr val="002776"/>
                </a:solidFill>
                <a:cs typeface="Arial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27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189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377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566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754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177796" indent="-177796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28635" indent="-177796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2pPr>
      <a:lvl3pPr marL="1060424" indent="-180970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89048" indent="-19525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04963" indent="-23653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62152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9340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6529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33717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103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18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232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1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686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80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5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350520"/>
            <a:ext cx="10933611" cy="356616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/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Indian Health Service</a:t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Office </a:t>
            </a:r>
            <a:r>
              <a:rPr lang="en-US" sz="6600" b="1" dirty="0">
                <a:solidFill>
                  <a:schemeClr val="tx1"/>
                </a:solidFill>
              </a:rPr>
              <a:t>of Tribal </a:t>
            </a:r>
            <a:r>
              <a:rPr lang="en-US" sz="6600" b="1" dirty="0" smtClean="0">
                <a:solidFill>
                  <a:schemeClr val="tx1"/>
                </a:solidFill>
              </a:rPr>
              <a:t>Self-Governance</a:t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accent1"/>
                </a:solidFill>
              </a:rPr>
              <a:t>Update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30220"/>
            <a:ext cx="10058400" cy="19070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900" dirty="0" smtClean="0">
                <a:solidFill>
                  <a:schemeClr val="tx1"/>
                </a:solidFill>
              </a:rPr>
              <a:t>February 17, 2021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>
                <a:solidFill>
                  <a:schemeClr val="tx1"/>
                </a:solidFill>
              </a:rPr>
              <a:t>Tribal Self-Governance Advisory Committee Meeting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Jennifer Cooper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Director, Office of Tribal Self-Governance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78" y="4479115"/>
            <a:ext cx="1750176" cy="174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75" y="4467367"/>
            <a:ext cx="1842403" cy="17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IHS Tribal Self-Governance Program Snapshot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OTSG Activities and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2021 OTSG Priorities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6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68967"/>
            <a:ext cx="3462473" cy="25680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ISDEAA Title V  Tribal </a:t>
            </a:r>
            <a:br>
              <a:rPr lang="en-US" b="1" dirty="0" smtClean="0"/>
            </a:br>
            <a:r>
              <a:rPr lang="en-US" b="1" dirty="0" smtClean="0"/>
              <a:t>Self-Governance Program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3375" y="6346485"/>
            <a:ext cx="787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Goal 1 – Access:  To ensure that comprehensive, culturally appropriate personal and public health services are available and accessible to American Indian and Alaska Natives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5991091"/>
              </p:ext>
            </p:extLst>
          </p:nvPr>
        </p:nvGraphicFramePr>
        <p:xfrm>
          <a:off x="4306957" y="168966"/>
          <a:ext cx="7629939" cy="65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274320" y="2385391"/>
            <a:ext cx="3500847" cy="386680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/>
              <a:t>20th year as a permanent program Aug. 18, 2000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/>
              <a:t>Over </a:t>
            </a:r>
            <a:r>
              <a:rPr lang="en-US" sz="3200" i="1" dirty="0"/>
              <a:t>375 Tribes </a:t>
            </a:r>
            <a:r>
              <a:rPr lang="en-US" sz="3200" i="1" dirty="0" smtClean="0"/>
              <a:t>participating</a:t>
            </a:r>
            <a:endParaRPr lang="en-US" sz="3200" i="1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i="1" dirty="0" smtClean="0"/>
              <a:t>105 </a:t>
            </a:r>
            <a:r>
              <a:rPr lang="en-US" sz="3200" i="1" dirty="0"/>
              <a:t>Compacts </a:t>
            </a:r>
            <a:r>
              <a:rPr lang="en-US" sz="3200" i="1" dirty="0" smtClean="0"/>
              <a:t>&amp; </a:t>
            </a:r>
            <a:r>
              <a:rPr lang="en-US" sz="3200" i="1" dirty="0"/>
              <a:t>131 Funding </a:t>
            </a:r>
            <a:r>
              <a:rPr lang="en-US" sz="3200" i="1" dirty="0" smtClean="0"/>
              <a:t>Agreements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8548" y="168966"/>
            <a:ext cx="5168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Total Funds Transferred to Title V Tribes in FY 2020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</p:spPr>
        <p:txBody>
          <a:bodyPr/>
          <a:lstStyle/>
          <a:p>
            <a:fld id="{CFB582AC-5695-48DB-B28C-201892CC33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26858" y="2558373"/>
            <a:ext cx="762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Hold – Staff Poster</a:t>
            </a:r>
            <a:endParaRPr lang="en-US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OTSG Ongoing Activities &amp; Updates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1" y="1243109"/>
            <a:ext cx="10820399" cy="49797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b="1" dirty="0" smtClean="0"/>
              <a:t>Supporting ISDEAA Title V Negotiations &amp; </a:t>
            </a:r>
            <a:br>
              <a:rPr lang="en-US" sz="3600" b="1" dirty="0" smtClean="0"/>
            </a:br>
            <a:r>
              <a:rPr lang="en-US" sz="3600" b="1" dirty="0" smtClean="0"/>
              <a:t>    Agency Lead Negotiators (ALN)</a:t>
            </a:r>
          </a:p>
          <a:p>
            <a:pPr marL="932676" lvl="2" indent="-457200">
              <a:lnSpc>
                <a:spcPct val="70000"/>
              </a:lnSpc>
              <a:buFontTx/>
              <a:buChar char="-"/>
            </a:pPr>
            <a:r>
              <a:rPr lang="en-US" sz="3200" dirty="0"/>
              <a:t>Limited, virtual negotiations</a:t>
            </a:r>
          </a:p>
          <a:p>
            <a:pPr marL="932676" lvl="2" indent="-457200">
              <a:lnSpc>
                <a:spcPct val="70000"/>
              </a:lnSpc>
              <a:buFontTx/>
              <a:buChar char="-"/>
            </a:pPr>
            <a:r>
              <a:rPr lang="en-US" sz="3200" dirty="0"/>
              <a:t>2 IHS Areas with pending ALN </a:t>
            </a:r>
            <a:r>
              <a:rPr lang="en-US" sz="3200" dirty="0" smtClean="0"/>
              <a:t>designations</a:t>
            </a:r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b="1" dirty="0" smtClean="0"/>
              <a:t>Transferring Funds to </a:t>
            </a:r>
            <a:br>
              <a:rPr lang="en-US" sz="3600" b="1" dirty="0" smtClean="0"/>
            </a:br>
            <a:r>
              <a:rPr lang="en-US" sz="3600" b="1" dirty="0" smtClean="0"/>
              <a:t>    Title V Tribes and Tribal Organizations</a:t>
            </a:r>
            <a:endParaRPr lang="en-US" sz="3600" dirty="0"/>
          </a:p>
          <a:p>
            <a:pPr marL="932676" lvl="2" indent="-457200">
              <a:lnSpc>
                <a:spcPct val="70000"/>
              </a:lnSpc>
              <a:buFontTx/>
              <a:buChar char="-"/>
            </a:pPr>
            <a:r>
              <a:rPr lang="en-US" sz="3200" dirty="0"/>
              <a:t>FY 2021 &amp; </a:t>
            </a:r>
            <a:r>
              <a:rPr lang="en-US" sz="3200" dirty="0" smtClean="0"/>
              <a:t>COVID-19 Supplemental 5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42358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Goal 1, Access, Objective 1.2: Build, strengthen, and sustain collaborative relationships.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OTSG Ongoing Activities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1" y="1338471"/>
            <a:ext cx="10820399" cy="508511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dirty="0" smtClean="0"/>
              <a:t>Supporting</a:t>
            </a:r>
            <a:r>
              <a:rPr lang="en-US" sz="3600" dirty="0" smtClean="0"/>
              <a:t> </a:t>
            </a:r>
            <a:r>
              <a:rPr lang="en-US" sz="3600" b="1" dirty="0" smtClean="0"/>
              <a:t>Government to Government Relationship</a:t>
            </a:r>
            <a:r>
              <a:rPr lang="en-US" sz="3600" dirty="0" smtClean="0"/>
              <a:t>: </a:t>
            </a:r>
          </a:p>
          <a:p>
            <a:pPr marL="932676" lvl="2" indent="-457200">
              <a:buFontTx/>
              <a:buChar char="-"/>
            </a:pPr>
            <a:r>
              <a:rPr lang="en-US" sz="3000" dirty="0" smtClean="0"/>
              <a:t>Tribal </a:t>
            </a:r>
            <a:r>
              <a:rPr lang="en-US" sz="3000" dirty="0"/>
              <a:t>Delegation Meetings (TDMs)</a:t>
            </a:r>
          </a:p>
          <a:p>
            <a:pPr marL="932676" lvl="2" indent="-457200">
              <a:buFontTx/>
              <a:buChar char="-"/>
            </a:pPr>
            <a:r>
              <a:rPr lang="en-US" sz="3000" dirty="0" smtClean="0"/>
              <a:t>TSGAC</a:t>
            </a:r>
            <a:r>
              <a:rPr lang="en-US" sz="3000" dirty="0"/>
              <a:t>, STAC &amp; Tribal Consultation</a:t>
            </a:r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b="1" dirty="0" smtClean="0"/>
              <a:t>Providing Trainings and Technical Assistance: </a:t>
            </a:r>
            <a:r>
              <a:rPr lang="en-US" sz="3600" dirty="0" smtClean="0"/>
              <a:t> </a:t>
            </a:r>
          </a:p>
          <a:p>
            <a:pPr marL="932676" lvl="2" indent="-457200">
              <a:buFontTx/>
              <a:buChar char="-"/>
            </a:pPr>
            <a:r>
              <a:rPr lang="en-US" sz="3000" dirty="0" smtClean="0"/>
              <a:t>Self-Governance </a:t>
            </a:r>
            <a:r>
              <a:rPr lang="en-US" sz="3000" dirty="0"/>
              <a:t>Cooperative </a:t>
            </a:r>
            <a:r>
              <a:rPr lang="en-US" sz="3000" dirty="0" smtClean="0"/>
              <a:t>Agreements: Awards &amp; new cycle </a:t>
            </a:r>
          </a:p>
          <a:p>
            <a:pPr marL="932676" lvl="2" indent="-457200">
              <a:buFontTx/>
              <a:buChar char="-"/>
            </a:pPr>
            <a:r>
              <a:rPr lang="en-US" sz="3000" dirty="0" smtClean="0"/>
              <a:t>Annual </a:t>
            </a:r>
            <a:r>
              <a:rPr lang="en-US" sz="3000" dirty="0"/>
              <a:t>Conference and </a:t>
            </a:r>
            <a:r>
              <a:rPr lang="en-US" sz="3000" dirty="0" smtClean="0"/>
              <a:t>Self-Governance trainings &amp; </a:t>
            </a:r>
            <a:br>
              <a:rPr lang="en-US" sz="3000" dirty="0" smtClean="0"/>
            </a:br>
            <a:r>
              <a:rPr lang="en-US" sz="3000" dirty="0" smtClean="0"/>
              <a:t>TSGAC </a:t>
            </a:r>
            <a:r>
              <a:rPr lang="en-US" sz="3000" dirty="0"/>
              <a:t>Affordable Care Act </a:t>
            </a:r>
            <a:r>
              <a:rPr lang="en-US" sz="3000" dirty="0" smtClean="0"/>
              <a:t>activities</a:t>
            </a:r>
          </a:p>
          <a:p>
            <a:pPr marL="932676" lvl="2" indent="-457200">
              <a:buFontTx/>
              <a:buChar char="-"/>
            </a:pPr>
            <a:r>
              <a:rPr lang="en-US" sz="3000" dirty="0" smtClean="0"/>
              <a:t>Tribal Self-Governance Negotiation Handbook </a:t>
            </a:r>
          </a:p>
          <a:p>
            <a:pPr marL="475476" lvl="2" indent="0">
              <a:buNone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b="1" dirty="0" smtClean="0"/>
              <a:t>Overseeing Self-Governance Budget</a:t>
            </a:r>
            <a:r>
              <a:rPr lang="en-US" sz="3600" dirty="0" smtClean="0"/>
              <a:t>: $5.8 million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2358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Goal 1, Access, Objective 1.2: Build, strengthen, and sustain collaborative relationships.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6238"/>
          </a:xfrm>
        </p:spPr>
        <p:txBody>
          <a:bodyPr>
            <a:normAutofit/>
          </a:bodyPr>
          <a:lstStyle/>
          <a:p>
            <a:r>
              <a:rPr lang="en-US" b="1" dirty="0" smtClean="0"/>
              <a:t>FY 2021 OTSG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82842"/>
            <a:ext cx="10729762" cy="51495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i="1" dirty="0"/>
              <a:t> </a:t>
            </a:r>
            <a:r>
              <a:rPr lang="en-US" sz="5600" i="1" dirty="0" smtClean="0"/>
              <a:t>Quality</a:t>
            </a:r>
            <a:r>
              <a:rPr lang="en-US" sz="5600" i="1" dirty="0"/>
              <a:t>: Priority 3 - Goal 2: Objective 2.1: Create quality improvement capability at all levels of the organization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1200" dirty="0"/>
              <a:t> </a:t>
            </a:r>
            <a:r>
              <a:rPr lang="en-US" sz="12800" b="1" dirty="0"/>
              <a:t>Updating Headquarters Programs, Services, Functions, and Activities (PSFA) Manual </a:t>
            </a:r>
            <a:r>
              <a:rPr lang="en-US" sz="6400" dirty="0"/>
              <a:t>(June 2002)</a:t>
            </a:r>
            <a:endParaRPr lang="en-US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5600" i="1" dirty="0"/>
              <a:t>Access: Priority 1 - Goal 1: Objective 1.2: Build, strengthen and sustain collaborative relationships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1200" dirty="0" smtClean="0"/>
              <a:t> </a:t>
            </a:r>
            <a:r>
              <a:rPr lang="en-US" sz="12800" b="1" dirty="0"/>
              <a:t>Supporting Consultation on IHS Consultation Policy</a:t>
            </a:r>
          </a:p>
          <a:p>
            <a:pPr marL="0" lvl="2" indent="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5600" i="1" dirty="0"/>
              <a:t>Management &amp; Operations: Priority 2 - Goal 3: Objective 3.1: Improve communication within the organization with Tribes, Urban Indian Organizations, and other stakeholders, and with the general public.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1200" b="1" dirty="0"/>
              <a:t> </a:t>
            </a:r>
            <a:r>
              <a:rPr lang="en-US" sz="12800" b="1" dirty="0" smtClean="0"/>
              <a:t>Submitting Reports </a:t>
            </a:r>
            <a:r>
              <a:rPr lang="en-US" sz="12800" b="1" dirty="0"/>
              <a:t>to Congress on the Administration of the Tribal Self-Governance Program </a:t>
            </a:r>
            <a:r>
              <a:rPr lang="en-US" sz="6400" dirty="0"/>
              <a:t>(for FYs </a:t>
            </a:r>
            <a:r>
              <a:rPr lang="en-US" sz="6400" dirty="0" smtClean="0"/>
              <a:t>16 - 20)</a:t>
            </a:r>
            <a:endParaRPr lang="en-US" sz="6400" i="1" dirty="0" smtClean="0"/>
          </a:p>
          <a:p>
            <a:pPr marL="0" lvl="2" indent="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5600" i="1" dirty="0"/>
              <a:t>Access: Priority 1 - Goal 1: Objective 1.1: Recruit, develop, and retain a dedicated, competent, and caring workforce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1200" dirty="0" smtClean="0"/>
              <a:t> </a:t>
            </a:r>
            <a:r>
              <a:rPr lang="en-US" sz="12800" b="1" dirty="0" smtClean="0"/>
              <a:t>Recruiting for 2 OTSG </a:t>
            </a:r>
            <a:r>
              <a:rPr lang="en-US" sz="12800" b="1" dirty="0"/>
              <a:t>vacancies </a:t>
            </a:r>
            <a:r>
              <a:rPr lang="en-US" sz="6400" dirty="0" smtClean="0"/>
              <a:t>(1 Admin. Officer (GS 9-11), and 1 Staff Analyst (GS 4-8))</a:t>
            </a:r>
            <a:endParaRPr lang="en-US" sz="14400" b="1" dirty="0"/>
          </a:p>
          <a:p>
            <a:pPr marL="201168" lvl="1" indent="0" algn="ctr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3" y="1021692"/>
            <a:ext cx="2503577" cy="24901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Thank you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97280" y="4792721"/>
            <a:ext cx="10058400" cy="1143000"/>
          </a:xfrm>
        </p:spPr>
        <p:txBody>
          <a:bodyPr/>
          <a:lstStyle/>
          <a:p>
            <a:pPr algn="ctr"/>
            <a:r>
              <a:rPr lang="en-US" u="sng" dirty="0"/>
              <a:t>Office of Tribal Self-Governance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301-443-7821   </a:t>
            </a:r>
            <a:r>
              <a:rPr lang="en-US" dirty="0" smtClean="0"/>
              <a:t>www.ihs.gov/selfgovernance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7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1.xml><?xml version="1.0" encoding="utf-8"?>
<a:theme xmlns:a="http://schemas.openxmlformats.org/drawingml/2006/main" name="8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2.xml><?xml version="1.0" encoding="utf-8"?>
<a:theme xmlns:a="http://schemas.openxmlformats.org/drawingml/2006/main" name="9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3.xml><?xml version="1.0" encoding="utf-8"?>
<a:theme xmlns:a="http://schemas.openxmlformats.org/drawingml/2006/main" name="10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4.xml><?xml version="1.0" encoding="utf-8"?>
<a:theme xmlns:a="http://schemas.openxmlformats.org/drawingml/2006/main" name="11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2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3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4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5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6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475</Words>
  <Application>Microsoft Office PowerPoint</Application>
  <PresentationFormat>Widescreen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Retrospect</vt:lpstr>
      <vt:lpstr>blank</vt:lpstr>
      <vt:lpstr>BHW-PPT-template_16.9_Revised032917</vt:lpstr>
      <vt:lpstr>1_BHW-PPT-template_16.9_Revised032917</vt:lpstr>
      <vt:lpstr>2_BHW-PPT-template_16.9_Revised032917</vt:lpstr>
      <vt:lpstr>3_BHW-PPT-template_16.9_Revised032917</vt:lpstr>
      <vt:lpstr>4_BHW-PPT-template_16.9_Revised032917</vt:lpstr>
      <vt:lpstr>5_BHW-PPT-template_16.9_Revised032917</vt:lpstr>
      <vt:lpstr>6_BHW-PPT-template_16.9_Revised032917</vt:lpstr>
      <vt:lpstr>7_BHW-PPT-template_16.9_Revised032917</vt:lpstr>
      <vt:lpstr>8_BHW-PPT-template_16.9_Revised032917</vt:lpstr>
      <vt:lpstr>9_BHW-PPT-template_16.9_Revised032917</vt:lpstr>
      <vt:lpstr>10_BHW-PPT-template_16.9_Revised032917</vt:lpstr>
      <vt:lpstr>11_BHW-PPT-template_16.9_Revised032917</vt:lpstr>
      <vt:lpstr> Indian Health Service Office of Tribal Self-Governance Update</vt:lpstr>
      <vt:lpstr>Update</vt:lpstr>
      <vt:lpstr>ISDEAA Title V  Tribal  Self-Governance Program </vt:lpstr>
      <vt:lpstr>PowerPoint Presentation</vt:lpstr>
      <vt:lpstr>OTSG Ongoing Activities &amp; Updates</vt:lpstr>
      <vt:lpstr>OTSG Ongoing Activities</vt:lpstr>
      <vt:lpstr>FY 2021 OTSG Priorities</vt:lpstr>
      <vt:lpstr>Questions?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2021-02-09T18:59:34Z</dcterms:created>
  <dcterms:modified xsi:type="dcterms:W3CDTF">2021-02-16T22:23:50Z</dcterms:modified>
</cp:coreProperties>
</file>