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912" r:id="rId1"/>
  </p:sldMasterIdLst>
  <p:notesMasterIdLst>
    <p:notesMasterId r:id="rId15"/>
  </p:notesMasterIdLst>
  <p:handoutMasterIdLst>
    <p:handoutMasterId r:id="rId16"/>
  </p:handoutMasterIdLst>
  <p:sldIdLst>
    <p:sldId id="294" r:id="rId2"/>
    <p:sldId id="295" r:id="rId3"/>
    <p:sldId id="296" r:id="rId4"/>
    <p:sldId id="297" r:id="rId5"/>
    <p:sldId id="298" r:id="rId6"/>
    <p:sldId id="299" r:id="rId7"/>
    <p:sldId id="300" r:id="rId8"/>
    <p:sldId id="301" r:id="rId9"/>
    <p:sldId id="302" r:id="rId10"/>
    <p:sldId id="303" r:id="rId11"/>
    <p:sldId id="306" r:id="rId12"/>
    <p:sldId id="304" r:id="rId13"/>
    <p:sldId id="305" r:id="rId14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6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1160" autoAdjust="0"/>
    <p:restoredTop sz="94718" autoAdjust="0"/>
  </p:normalViewPr>
  <p:slideViewPr>
    <p:cSldViewPr>
      <p:cViewPr varScale="1">
        <p:scale>
          <a:sx n="94" d="100"/>
          <a:sy n="94" d="100"/>
        </p:scale>
        <p:origin x="53" y="4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8848A71-6AE2-4C7A-B000-7E800958CEF2}" type="datetimeFigureOut">
              <a:rPr lang="en-US" smtClean="0"/>
              <a:t>4/14/2021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6785C88-26CC-4003-8E02-1017B8FE95F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544588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5E74FF9E-37C4-4672-A5B5-BE0A9FA2E187}" type="datetimeFigureOut">
              <a:rPr lang="en-US" smtClean="0"/>
              <a:pPr/>
              <a:t>4/14/2021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3F9FC9A5-FBAB-4733-A5CD-9DEE63406746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890787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3CF2D6-5C02-4A6D-87E1-6B0F4AAD8AE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1172D64-E177-4F0A-8D36-DEABD0E6FD9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E803513-6EF4-4E31-A49B-E05A13E1B4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F65869-B295-4290-86F9-95F6341847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6BE5D1-4896-44C0-9A66-82B28A4955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57815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2413199-4689-4D32-A6F6-B79C00035B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D373CC7-002F-4DE0-844E-20456B90BB0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1F6DA83-3A3F-468C-91A7-37A013EB16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F35AE30-92F5-4D79-9812-FD7423B5AF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5E39492-CA41-432C-AF5A-82B4C600D0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7174277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9E7B3B-990D-4925-8CD9-CAA3F93DD4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F29A0E8-3DFA-481E-97A3-3870470EDC3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B6C24D6-9258-4C12-9220-F88AB4E9990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2B4883B-ECBF-4156-9423-58F09A905B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9C2AAC-4827-421C-8A40-6A5739FD5C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2573712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245F3A-4061-4699-BFCD-EAB4285760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0102432-590F-41B0-9B37-EA0B7073C66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FF33311-BDA1-4D9E-9A9F-ABC372A1B1A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1F2C6E2-D4A9-4C09-BD6C-0BFA50A49A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5638025-58E6-454A-A1CA-511372E15C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41DE633-2C3B-4E23-8126-61030F7B30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088419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FA3979-46E2-418D-9041-4C7A4844A4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5F18924-3987-4D80-A4FF-28A33B77CB4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6FA333A-E3B6-4C17-A087-03FD81A8847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750A011-8A51-4A3F-9E31-D391CF1300C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577B95F-8B8D-4223-99A3-A53A6E16BFE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77ED9BA-5089-464B-AEF9-1DC0DBE09D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5E92642-BCE0-453E-872A-BC06BA1F73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CB5F4D3-B096-4E18-92BD-5A5284B189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666608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79B763-B9FA-4C81-98C6-050AB33C00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9E34AAD-D6F4-45B4-954F-55D563FE36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2B40829-8976-4CB2-B62E-0DFF0412B3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356576A-2E08-4E16-B2A1-B31982F6F9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32001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B212642-FCCB-4CD1-8384-E36011F9DF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7D8D647-D25C-4B95-97CE-501AFC5EE5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2452FC4-AF26-462B-A967-EB92B1B42D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7086134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9B9426-260E-4B19-A062-8280129F7D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DCC279-5A90-4F7F-B6DB-36B092954CD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01F3A68-47F2-4AD3-8387-FAE9E0DD26F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4521C44-52CD-48ED-831E-79140E766B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AFFF6B7-E257-417D-96BC-BEEE222B31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AECC010-537E-4B08-B034-03EB2F18C1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789150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EC9AAE-8AF1-4375-A5E4-6833E6E9F2C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F29ADE9-6FB7-45D9-8FC0-292E65066A2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28D80E9-A1B6-443B-8E76-CDC3F2A8A3B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09237C3-AEF9-4118-993A-76430CF15D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4C1B1AC-F6FD-4909-BA33-25135C55AC1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EE8F06E-6ACF-4D6D-8E17-E1DEFFEFF1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6099633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15ECFE-F891-4354-98F7-89AD04615D6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F58F8F8-05F5-4A11-B2B6-C1F62B9F607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E6EF6C-3237-4B12-A6C7-BD847758BA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116BA17-240E-4A2F-A231-2FDEE5F18C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9E57D0-B162-4CB4-93C8-DEAE5DEB2B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06486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20F6EB2-34D9-44C8-A571-627B062F4A1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58B5E67-5BEC-41DF-9B78-1DB23C569FA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233BBDB-F427-4718-8B2E-D394DAA3DC6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BFA0694-DEB7-4A09-9218-82152E11EB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478EA54-75FC-4C05-A0E7-CDB9AAB686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576916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60000"/>
            <a:lumOff val="4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3C6A7CC6-1B40-4C20-BCBA-8F32B542B0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3ADE49E-1B49-48B7-8F38-D886D476AE5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740FE89-8690-4753-9584-4CCF7A7BAEE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FEFF593-471F-4FE4-B61A-B97DD8C1EFAC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4/14/2021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C0C07E3-08B3-4289-8635-7C0DE994DC6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E8A75B-D1AA-44BC-8823-02F79E93398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2A4DF2-C358-496C-B06B-5F54AF58DF0A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49878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13" r:id="rId1"/>
    <p:sldLayoutId id="2147483914" r:id="rId2"/>
    <p:sldLayoutId id="2147483915" r:id="rId3"/>
    <p:sldLayoutId id="2147483916" r:id="rId4"/>
    <p:sldLayoutId id="2147483917" r:id="rId5"/>
    <p:sldLayoutId id="2147483918" r:id="rId6"/>
    <p:sldLayoutId id="2147483919" r:id="rId7"/>
    <p:sldLayoutId id="2147483920" r:id="rId8"/>
    <p:sldLayoutId id="2147483921" r:id="rId9"/>
    <p:sldLayoutId id="2147483922" r:id="rId10"/>
    <p:sldLayoutId id="2147483923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hyperlink" Target="mailto:Milo.booth@dot.gov" TargetMode="Externa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mailto:OfficeofTribalAffairs@dot.gov" TargetMode="External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hyperlink" Target="https://www.transportation.gov/self-governance" TargetMode="Externa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962400" y="3200400"/>
            <a:ext cx="4800600" cy="2514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1447800" y="2595079"/>
            <a:ext cx="6781800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Helvetica Neue"/>
              </a:rPr>
              <a:t>U.S. DEPARTMENT OF TRANSPORTATION</a:t>
            </a:r>
            <a:br>
              <a:rPr lang="en-US" dirty="0"/>
            </a:br>
            <a:endParaRPr lang="en-US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330F371-C20A-40DF-B975-B19E55B17856}"/>
              </a:ext>
            </a:extLst>
          </p:cNvPr>
          <p:cNvSpPr/>
          <p:nvPr/>
        </p:nvSpPr>
        <p:spPr>
          <a:xfrm>
            <a:off x="1219200" y="3924207"/>
            <a:ext cx="67818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latin typeface="Helvetica Neue"/>
              </a:rPr>
              <a:t>Tribal Transportation Self-Governance Program (TTSGP)</a:t>
            </a:r>
            <a:endParaRPr lang="en-US" sz="2400" dirty="0">
              <a:latin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392778627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962400" y="3200400"/>
            <a:ext cx="4800600" cy="2514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2209800" y="2797137"/>
            <a:ext cx="5334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br>
              <a:rPr lang="en-US" dirty="0"/>
            </a:br>
            <a:endParaRPr lang="en-US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F2C944FA-F343-4B22-99AE-DCCCD7AE71D2}"/>
              </a:ext>
            </a:extLst>
          </p:cNvPr>
          <p:cNvSpPr/>
          <p:nvPr/>
        </p:nvSpPr>
        <p:spPr>
          <a:xfrm>
            <a:off x="2644098" y="1301937"/>
            <a:ext cx="6337977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Helvetica Neue"/>
              </a:rPr>
              <a:t>TTSGP PURPOSE AND BACKGROUND</a:t>
            </a:r>
            <a:endParaRPr lang="en-US" sz="2400" dirty="0">
              <a:latin typeface="Helvetica Neue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219200" y="2505897"/>
            <a:ext cx="7772400" cy="40934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r>
              <a:rPr lang="en-US" sz="2000" dirty="0">
                <a:latin typeface="Helvetica Neue"/>
              </a:rPr>
              <a:t>The purpose of the TTSGP is to provide Tribes and Tribal organizations with greater control, flexibility, and decision-making authority over USDOT funds used to carry out tribal transportation programs, functions, services, and activities (PFSAs) in tribal communities.</a:t>
            </a:r>
          </a:p>
          <a:p>
            <a:endParaRPr lang="en-US" sz="2000" dirty="0">
              <a:latin typeface="Helvetica Neue"/>
            </a:endParaRP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n-US" sz="2000" dirty="0">
                <a:latin typeface="Helvetica Neue"/>
              </a:rPr>
              <a:t>Section 1121 of the FAST Act (23 U.S.C. § 207)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en-US" sz="2000" dirty="0">
              <a:latin typeface="Helvetica Neue"/>
            </a:endParaRP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n-US" sz="2000" dirty="0">
                <a:latin typeface="Helvetica Neue"/>
              </a:rPr>
              <a:t>Negotiated rulemaking with Tribes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en-US" sz="2000" dirty="0">
              <a:latin typeface="Helvetica Neue"/>
            </a:endParaRP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n-US" sz="2000" dirty="0">
                <a:latin typeface="Helvetica Neue"/>
              </a:rPr>
              <a:t>Final Rule published on June 1, 2020 (49 C.F.R. part 29)</a:t>
            </a:r>
          </a:p>
          <a:p>
            <a:r>
              <a:rPr lang="en-US" sz="2000" dirty="0">
                <a:latin typeface="Helvetica Neue"/>
              </a:rPr>
              <a:t> 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en-US" sz="2000" dirty="0">
                <a:latin typeface="Helvetica Neue"/>
              </a:rPr>
              <a:t>Final Rule effective date - October 1, 2020</a:t>
            </a:r>
          </a:p>
        </p:txBody>
      </p:sp>
    </p:spTree>
    <p:extLst>
      <p:ext uri="{BB962C8B-B14F-4D97-AF65-F5344CB8AC3E}">
        <p14:creationId xmlns:p14="http://schemas.microsoft.com/office/powerpoint/2010/main" val="57773892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962400" y="3256299"/>
            <a:ext cx="4800600" cy="2514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2209800" y="2797137"/>
            <a:ext cx="5334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br>
              <a:rPr lang="en-US" dirty="0"/>
            </a:br>
            <a:endParaRPr lang="en-US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F2C944FA-F343-4B22-99AE-DCCCD7AE71D2}"/>
              </a:ext>
            </a:extLst>
          </p:cNvPr>
          <p:cNvSpPr/>
          <p:nvPr/>
        </p:nvSpPr>
        <p:spPr>
          <a:xfrm>
            <a:off x="2819400" y="1187231"/>
            <a:ext cx="4876801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Helvetica Neue"/>
              </a:rPr>
              <a:t>PARTICIPATION</a:t>
            </a:r>
            <a:r>
              <a:rPr lang="en-US" sz="2400" b="1" dirty="0"/>
              <a:t> </a:t>
            </a:r>
            <a:r>
              <a:rPr lang="en-US" sz="2400" b="1" dirty="0">
                <a:latin typeface="Helvetica Neue"/>
              </a:rPr>
              <a:t>IN THE TTSGP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514600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C8EA5CC-EC44-42A7-889D-8033F1842AC4}"/>
              </a:ext>
            </a:extLst>
          </p:cNvPr>
          <p:cNvSpPr/>
          <p:nvPr/>
        </p:nvSpPr>
        <p:spPr>
          <a:xfrm>
            <a:off x="1275675" y="2171700"/>
            <a:ext cx="6477000" cy="40934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57300" marR="0" lvl="2" indent="-34290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v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Voluntary participation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57300" marR="0" lvl="2" indent="-34290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v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Request by a Tribe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57300" marR="0" lvl="2" indent="-34290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v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Eligibility requirements and standards of evidence -</a:t>
            </a:r>
          </a:p>
          <a:p>
            <a:pPr marL="1600200" marR="0" lvl="3" indent="-228600" fontAlgn="base"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Financial Stability</a:t>
            </a:r>
          </a:p>
          <a:p>
            <a:pPr marL="1600200" marR="0" lvl="3" indent="-228600" fontAlgn="base"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Financial Management Capability</a:t>
            </a:r>
          </a:p>
          <a:p>
            <a:pPr marL="1600200" marR="0" lvl="3" indent="-228600" fontAlgn="base"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Transportation Program Management Capability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57300" marR="0" lvl="2" indent="-34290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v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Eligibility determination by Department within 120 days</a:t>
            </a:r>
          </a:p>
        </p:txBody>
      </p:sp>
    </p:spTree>
    <p:extLst>
      <p:ext uri="{BB962C8B-B14F-4D97-AF65-F5344CB8AC3E}">
        <p14:creationId xmlns:p14="http://schemas.microsoft.com/office/powerpoint/2010/main" val="219918255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346704" y="72009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2209800" y="2797137"/>
            <a:ext cx="5334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br>
              <a:rPr lang="en-US" dirty="0"/>
            </a:br>
            <a:endParaRPr lang="en-US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514600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DFF03319-D8E6-4F87-8B99-9C19E59EF383}"/>
              </a:ext>
            </a:extLst>
          </p:cNvPr>
          <p:cNvSpPr/>
          <p:nvPr/>
        </p:nvSpPr>
        <p:spPr>
          <a:xfrm>
            <a:off x="1156226" y="2705130"/>
            <a:ext cx="5301451" cy="286232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1257300" lvl="2" indent="-342900" fontAlgn="base">
              <a:buFont typeface="Wingdings" panose="05000000000000000000" pitchFamily="2" charset="2"/>
              <a:buChar char="Ø"/>
            </a:pPr>
            <a:r>
              <a:rPr lang="en-US" sz="2000" dirty="0">
                <a:latin typeface="Helvetica Neue"/>
              </a:rPr>
              <a:t>Written request by a Tribe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57300" lvl="2" indent="-342900" fontAlgn="base">
              <a:buFont typeface="Wingdings" panose="05000000000000000000" pitchFamily="2" charset="2"/>
              <a:buChar char="Ø"/>
            </a:pPr>
            <a:r>
              <a:rPr lang="en-US" sz="2000" dirty="0">
                <a:latin typeface="Helvetica Neue"/>
              </a:rPr>
              <a:t>Compact and funding agreement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57300" lvl="2" indent="-342900" fontAlgn="base">
              <a:buFont typeface="Wingdings" panose="05000000000000000000" pitchFamily="2" charset="2"/>
              <a:buChar char="Ø"/>
            </a:pPr>
            <a:r>
              <a:rPr lang="en-US" sz="2000" dirty="0">
                <a:latin typeface="Helvetica Neue"/>
              </a:rPr>
              <a:t>Ninety (90) day negotiation period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57300" lvl="2" indent="-342900" fontAlgn="base">
              <a:buFont typeface="Wingdings" panose="05000000000000000000" pitchFamily="2" charset="2"/>
              <a:buChar char="Ø"/>
            </a:pPr>
            <a:r>
              <a:rPr lang="en-US" sz="2000" dirty="0">
                <a:latin typeface="Helvetica Neue"/>
              </a:rPr>
              <a:t>Retrocession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57300" lvl="2" indent="-342900" fontAlgn="base">
              <a:buFont typeface="Wingdings" panose="05000000000000000000" pitchFamily="2" charset="2"/>
              <a:buChar char="Ø"/>
            </a:pPr>
            <a:r>
              <a:rPr lang="en-US" sz="2000" dirty="0" err="1">
                <a:latin typeface="Helvetica Neue"/>
              </a:rPr>
              <a:t>Reassumption</a:t>
            </a:r>
            <a:endParaRPr lang="en-US" sz="2000" dirty="0">
              <a:latin typeface="Helvetica Neue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3EA9BF0B-A94B-4CB5-8359-B89534E384D1}"/>
              </a:ext>
            </a:extLst>
          </p:cNvPr>
          <p:cNvSpPr/>
          <p:nvPr/>
        </p:nvSpPr>
        <p:spPr>
          <a:xfrm>
            <a:off x="2057400" y="1205537"/>
            <a:ext cx="6745897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000000"/>
                </a:solidFill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COMPACT AND FUNDING AGREEMENT</a:t>
            </a:r>
            <a:endParaRPr lang="en-US" sz="240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7190681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346704" y="72009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2209800" y="2797137"/>
            <a:ext cx="5334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br>
              <a:rPr lang="en-US" dirty="0"/>
            </a:br>
            <a:endParaRPr lang="en-US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514600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DFF03319-D8E6-4F87-8B99-9C19E59EF383}"/>
              </a:ext>
            </a:extLst>
          </p:cNvPr>
          <p:cNvSpPr/>
          <p:nvPr/>
        </p:nvSpPr>
        <p:spPr>
          <a:xfrm>
            <a:off x="1943100" y="2514600"/>
            <a:ext cx="65532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 fontAlgn="base">
              <a:buFont typeface="Wingdings" panose="05000000000000000000" pitchFamily="2" charset="2"/>
              <a:buChar char="q"/>
            </a:pPr>
            <a:r>
              <a:rPr lang="en-US" sz="2000" dirty="0">
                <a:latin typeface="Helvetica Neue"/>
              </a:rPr>
              <a:t>Disputes during negotiation of a compact and funding agreement</a:t>
            </a:r>
          </a:p>
          <a:p>
            <a:pPr lvl="0" fontAlgn="base"/>
            <a:endParaRPr lang="en-US" sz="2000" dirty="0">
              <a:latin typeface="Helvetica Neue"/>
            </a:endParaRP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r>
              <a:rPr lang="en-US" sz="2000" dirty="0">
                <a:latin typeface="Helvetica Neue"/>
              </a:rPr>
              <a:t>Procedure for submitting a final offer</a:t>
            </a: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endParaRPr lang="en-US" sz="2000" dirty="0">
              <a:latin typeface="Helvetica Neue"/>
            </a:endParaRP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r>
              <a:rPr lang="en-US" sz="2000" dirty="0">
                <a:latin typeface="Helvetica Neue"/>
              </a:rPr>
              <a:t>Time limit for Department to respond to final offer</a:t>
            </a: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endParaRPr lang="en-US" sz="2000" dirty="0">
              <a:latin typeface="Helvetica Neue"/>
            </a:endParaRP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r>
              <a:rPr lang="en-US" sz="2000" dirty="0">
                <a:latin typeface="Helvetica Neue"/>
              </a:rPr>
              <a:t>Department’s rejection of a final offer</a:t>
            </a: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endParaRPr lang="en-US" sz="2000" dirty="0">
              <a:latin typeface="Helvetica Neue"/>
            </a:endParaRPr>
          </a:p>
          <a:p>
            <a:pPr marL="342900" lvl="0" indent="-342900" fontAlgn="base">
              <a:buFont typeface="Wingdings" panose="05000000000000000000" pitchFamily="2" charset="2"/>
              <a:buChar char="q"/>
            </a:pPr>
            <a:r>
              <a:rPr lang="en-US" sz="2000" dirty="0">
                <a:latin typeface="Helvetica Neue"/>
              </a:rPr>
              <a:t>Appeal of Department’s rejection of a final offer</a:t>
            </a:r>
          </a:p>
          <a:p>
            <a:pPr marL="1257300" lvl="2" indent="-342900" fontAlgn="base">
              <a:buFont typeface="Wingdings" panose="05000000000000000000" pitchFamily="2" charset="2"/>
              <a:buChar char="Ø"/>
            </a:pPr>
            <a:endParaRPr lang="en-US" sz="2000" dirty="0">
              <a:latin typeface="Helvetica Neue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61BE38B6-C5B3-4D39-BD4C-7E233D01A0A9}"/>
              </a:ext>
            </a:extLst>
          </p:cNvPr>
          <p:cNvSpPr/>
          <p:nvPr/>
        </p:nvSpPr>
        <p:spPr>
          <a:xfrm>
            <a:off x="3276600" y="1251704"/>
            <a:ext cx="4868675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latin typeface="Helvetica Neue"/>
              </a:rPr>
              <a:t>FINAL OFFER PROCESS</a:t>
            </a:r>
            <a:endParaRPr lang="en-US" sz="2400" dirty="0">
              <a:latin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22727489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346704" y="72009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2209800" y="2797137"/>
            <a:ext cx="5334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br>
              <a:rPr lang="en-US" dirty="0"/>
            </a:br>
            <a:endParaRPr lang="en-US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656381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CCC2075-57A2-49AC-BD2F-845C2AC09D14}"/>
              </a:ext>
            </a:extLst>
          </p:cNvPr>
          <p:cNvSpPr/>
          <p:nvPr/>
        </p:nvSpPr>
        <p:spPr>
          <a:xfrm>
            <a:off x="3247686" y="1385054"/>
            <a:ext cx="3518912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2400" b="1" dirty="0">
                <a:solidFill>
                  <a:srgbClr val="000000"/>
                </a:solidFill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TRANSFER OF FUNDS</a:t>
            </a:r>
            <a:endParaRPr lang="en-US" sz="240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4CE2C4B6-FE60-4C37-BC98-9187B8BAA256}"/>
              </a:ext>
            </a:extLst>
          </p:cNvPr>
          <p:cNvSpPr/>
          <p:nvPr/>
        </p:nvSpPr>
        <p:spPr>
          <a:xfrm>
            <a:off x="1066800" y="2342733"/>
            <a:ext cx="7312152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1.  Department discretionary or competitive grant funds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kern="0" dirty="0">
              <a:solidFill>
                <a:srgbClr val="000000"/>
              </a:solidFill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2.  Tribal Transportation Program funds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kern="0" dirty="0">
              <a:solidFill>
                <a:srgbClr val="000000"/>
              </a:solidFill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3.  Tribal Transit Program funds (49 U.S.C. § 5311(c))</a:t>
            </a:r>
          </a:p>
          <a:p>
            <a:pPr marL="1143000" marR="0" lvl="2" indent="-228600" fontAlgn="base">
              <a:spcBef>
                <a:spcPts val="0"/>
              </a:spcBef>
              <a:spcAft>
                <a:spcPts val="0"/>
              </a:spcAft>
              <a:buSzPts val="1450"/>
              <a:buFont typeface="Arial" panose="020B0604020202020204" pitchFamily="34" charset="0"/>
              <a:buChar char="•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4.  FHWA or FTA discretionary or competitive grant   funds</a:t>
            </a:r>
          </a:p>
          <a:p>
            <a:pPr marL="1143000" marR="0" lvl="2" indent="-228600" fontAlgn="base">
              <a:spcBef>
                <a:spcPts val="0"/>
              </a:spcBef>
              <a:spcAft>
                <a:spcPts val="0"/>
              </a:spcAft>
              <a:buSzPts val="1450"/>
              <a:buFont typeface="Arial" panose="020B0604020202020204" pitchFamily="34" charset="0"/>
              <a:buChar char="•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5.  Title 23 (Federal-aid Highway) funds</a:t>
            </a:r>
          </a:p>
          <a:p>
            <a:pPr marL="1143000" marR="0" lvl="2" indent="-228600" fontAlgn="base">
              <a:spcBef>
                <a:spcPts val="0"/>
              </a:spcBef>
              <a:spcAft>
                <a:spcPts val="0"/>
              </a:spcAft>
              <a:buSzPts val="1450"/>
              <a:buFont typeface="Arial" panose="020B0604020202020204" pitchFamily="34" charset="0"/>
              <a:buChar char="•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6.  Section 5311 funds awarded to a State</a:t>
            </a:r>
          </a:p>
        </p:txBody>
      </p:sp>
    </p:spTree>
    <p:extLst>
      <p:ext uri="{BB962C8B-B14F-4D97-AF65-F5344CB8AC3E}">
        <p14:creationId xmlns:p14="http://schemas.microsoft.com/office/powerpoint/2010/main" val="37757370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346704" y="72009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6D5E9EA-982C-4965-86FE-E5DF80E84D43}"/>
              </a:ext>
            </a:extLst>
          </p:cNvPr>
          <p:cNvSpPr/>
          <p:nvPr/>
        </p:nvSpPr>
        <p:spPr>
          <a:xfrm>
            <a:off x="1304925" y="2564405"/>
            <a:ext cx="70866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00150" lvl="2" indent="-285750" fontAlgn="base">
              <a:buFont typeface="Wingdings" panose="05000000000000000000" pitchFamily="2" charset="2"/>
              <a:buChar char="v"/>
            </a:pPr>
            <a:r>
              <a:rPr lang="en-US" sz="2000" dirty="0">
                <a:latin typeface="Helvetica Neue"/>
              </a:rPr>
              <a:t>Tribe manages day-to-day responsibilities for PFSAs</a:t>
            </a: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r>
              <a:rPr lang="en-US" sz="2000" dirty="0">
                <a:latin typeface="Helvetica Neue"/>
              </a:rPr>
              <a:t>Financial and procurement standards</a:t>
            </a: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r>
              <a:rPr lang="en-US" sz="2000" dirty="0">
                <a:latin typeface="Helvetica Neue"/>
              </a:rPr>
              <a:t>Recordkeeping and property management standards</a:t>
            </a: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r>
              <a:rPr lang="en-US" sz="2000" dirty="0">
                <a:latin typeface="Helvetica Neue"/>
              </a:rPr>
              <a:t>Single Audit Act and eligible costs</a:t>
            </a: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v"/>
            </a:pPr>
            <a:r>
              <a:rPr lang="en-US" sz="2000" dirty="0">
                <a:latin typeface="Helvetica Neue"/>
              </a:rPr>
              <a:t>Request for regulatory waiver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656381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CCC2075-57A2-49AC-BD2F-845C2AC09D14}"/>
              </a:ext>
            </a:extLst>
          </p:cNvPr>
          <p:cNvSpPr/>
          <p:nvPr/>
        </p:nvSpPr>
        <p:spPr>
          <a:xfrm>
            <a:off x="2514600" y="1389020"/>
            <a:ext cx="58674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latin typeface="Helvetica Neue"/>
              </a:rPr>
              <a:t>ADMINISTRATION OF PROGRAM AND FUNDS</a:t>
            </a:r>
            <a:endParaRPr lang="en-US" sz="2400" dirty="0">
              <a:latin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223340521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346704" y="72009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656381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82BDCA97-8B27-4DF2-9E7E-014348EE6CA8}"/>
              </a:ext>
            </a:extLst>
          </p:cNvPr>
          <p:cNvSpPr/>
          <p:nvPr/>
        </p:nvSpPr>
        <p:spPr>
          <a:xfrm>
            <a:off x="2633982" y="1436370"/>
            <a:ext cx="588936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2400" b="1" dirty="0">
                <a:solidFill>
                  <a:srgbClr val="000000"/>
                </a:solidFill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DISPUTE RESOLUTION AND APPEALS</a:t>
            </a:r>
            <a:endParaRPr lang="en-US" sz="240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02BD4DE7-2D1B-48A0-9CE0-9B77E2896616}"/>
              </a:ext>
            </a:extLst>
          </p:cNvPr>
          <p:cNvSpPr/>
          <p:nvPr/>
        </p:nvSpPr>
        <p:spPr>
          <a:xfrm>
            <a:off x="1676400" y="2419350"/>
            <a:ext cx="6477000" cy="34778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§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Dispute resolution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§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Pre-award dispute procedure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§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Post-award dispute procedure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§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Appeal on Department’s decision to terminate a compact or funding agreement</a:t>
            </a:r>
          </a:p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§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Effect of appeal on another funding agreement </a:t>
            </a:r>
          </a:p>
        </p:txBody>
      </p:sp>
    </p:spTree>
    <p:extLst>
      <p:ext uri="{BB962C8B-B14F-4D97-AF65-F5344CB8AC3E}">
        <p14:creationId xmlns:p14="http://schemas.microsoft.com/office/powerpoint/2010/main" val="42649554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3346704" y="72009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b="1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  <a:p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656381"/>
            <a:ext cx="74676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fontAlgn="base"/>
            <a:endParaRPr lang="en-US" sz="2000" dirty="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82BDCA97-8B27-4DF2-9E7E-014348EE6CA8}"/>
              </a:ext>
            </a:extLst>
          </p:cNvPr>
          <p:cNvSpPr/>
          <p:nvPr/>
        </p:nvSpPr>
        <p:spPr>
          <a:xfrm>
            <a:off x="3346704" y="839044"/>
            <a:ext cx="402706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dirty="0">
                <a:latin typeface="Helvetica Neue"/>
              </a:rPr>
              <a:t>BENEFITS OF THE TTSGP</a:t>
            </a:r>
            <a:endParaRPr lang="en-US" sz="2400" dirty="0">
              <a:latin typeface="Helvetica Neue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02BD4DE7-2D1B-48A0-9CE0-9B77E2896616}"/>
              </a:ext>
            </a:extLst>
          </p:cNvPr>
          <p:cNvSpPr/>
          <p:nvPr/>
        </p:nvSpPr>
        <p:spPr>
          <a:xfrm>
            <a:off x="1562100" y="1612642"/>
            <a:ext cx="6477000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Self-governance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Administrative streamlining</a:t>
            </a: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Single funding agreement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Advance payment of funds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Formula funds may be invested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Department rules, policies, manuals, guidance, and circulars do not apply unless agreed to by a Tribe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Funds may be used as local match in other Federal and non-Federal programs</a:t>
            </a:r>
          </a:p>
        </p:txBody>
      </p:sp>
    </p:spTree>
    <p:extLst>
      <p:ext uri="{BB962C8B-B14F-4D97-AF65-F5344CB8AC3E}">
        <p14:creationId xmlns:p14="http://schemas.microsoft.com/office/powerpoint/2010/main" val="346498280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828800" y="320802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lvl="2" fontAlgn="base"/>
            <a:endParaRPr lang="en-US" sz="20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18AFBD4-169C-4AEF-943D-4F1DCB403E96}"/>
              </a:ext>
            </a:extLst>
          </p:cNvPr>
          <p:cNvSpPr/>
          <p:nvPr/>
        </p:nvSpPr>
        <p:spPr>
          <a:xfrm>
            <a:off x="1066800" y="2171700"/>
            <a:ext cx="7467600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Incorporation of ISDEAA Title I provisions in a funding agreement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Tribe can carry out its employment and contracting preference laws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Reduced reporting requirements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Access to federal supply sources and surplus property</a:t>
            </a:r>
          </a:p>
          <a:p>
            <a:pPr lvl="2" fontAlgn="base"/>
            <a:endParaRPr lang="en-US" sz="2000" dirty="0">
              <a:latin typeface="Helvetica Neue"/>
            </a:endParaRPr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Liability coverage under Federal Tort Claims Act</a:t>
            </a:r>
          </a:p>
          <a:p>
            <a:pPr lvl="2" fontAlgn="base"/>
            <a:endParaRPr lang="en-US" sz="2000" dirty="0"/>
          </a:p>
          <a:p>
            <a:pPr marL="1200150" lvl="2" indent="-285750" fontAlgn="base">
              <a:buFont typeface="Wingdings" panose="05000000000000000000" pitchFamily="2" charset="2"/>
              <a:buChar char="ü"/>
            </a:pPr>
            <a:r>
              <a:rPr lang="en-US" sz="2000" dirty="0">
                <a:latin typeface="Helvetica Neue"/>
              </a:rPr>
              <a:t>Technical assistance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82BDCA97-8B27-4DF2-9E7E-014348EE6CA8}"/>
              </a:ext>
            </a:extLst>
          </p:cNvPr>
          <p:cNvSpPr/>
          <p:nvPr/>
        </p:nvSpPr>
        <p:spPr>
          <a:xfrm>
            <a:off x="2743200" y="1191875"/>
            <a:ext cx="531831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dirty="0">
                <a:latin typeface="Helvetica Neue"/>
              </a:rPr>
              <a:t>BENEFITS OF THE TTSGP (cont’d.)</a:t>
            </a:r>
            <a:endParaRPr lang="en-US" sz="2400" dirty="0">
              <a:latin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382303368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2400" b="1" dirty="0">
                <a:latin typeface="Helvetica Neue"/>
              </a:rPr>
              <a:t>TTSGP Contact information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lvl="1">
              <a:buFont typeface="Wingdings" panose="05000000000000000000" pitchFamily="2" charset="2"/>
              <a:buChar char="q"/>
            </a:pPr>
            <a:r>
              <a:rPr lang="en-US" sz="2400" dirty="0">
                <a:latin typeface="Helvetica Neue"/>
              </a:rPr>
              <a:t>Milo Booth, Director of Tribal Affairs</a:t>
            </a:r>
          </a:p>
          <a:p>
            <a:pPr marL="342900" lvl="1" indent="0">
              <a:buNone/>
            </a:pPr>
            <a:endParaRPr lang="en-US" sz="2400" dirty="0">
              <a:latin typeface="Helvetica Neue"/>
            </a:endParaRPr>
          </a:p>
          <a:p>
            <a:pPr lvl="1">
              <a:buFont typeface="Wingdings" panose="05000000000000000000" pitchFamily="2" charset="2"/>
              <a:buChar char="q"/>
            </a:pPr>
            <a:r>
              <a:rPr lang="en-US" sz="2400" dirty="0">
                <a:latin typeface="Helvetica Neue"/>
                <a:hlinkClick r:id="rId2"/>
              </a:rPr>
              <a:t>Milo.booth@dot.gov</a:t>
            </a:r>
            <a:endParaRPr lang="en-US" sz="2400" dirty="0">
              <a:latin typeface="Helvetica Neue"/>
            </a:endParaRPr>
          </a:p>
          <a:p>
            <a:pPr marL="342900" lvl="1" indent="0">
              <a:buNone/>
            </a:pPr>
            <a:endParaRPr lang="en-US" sz="2400" dirty="0">
              <a:latin typeface="Helvetica Neue"/>
            </a:endParaRPr>
          </a:p>
          <a:p>
            <a:pPr lvl="1">
              <a:buFont typeface="Wingdings" panose="05000000000000000000" pitchFamily="2" charset="2"/>
              <a:buChar char="q"/>
            </a:pPr>
            <a:r>
              <a:rPr lang="en-US" sz="2400" dirty="0">
                <a:latin typeface="Helvetica Neue"/>
              </a:rPr>
              <a:t>202.309.9786</a:t>
            </a:r>
          </a:p>
        </p:txBody>
      </p:sp>
    </p:spTree>
    <p:extLst>
      <p:ext uri="{BB962C8B-B14F-4D97-AF65-F5344CB8AC3E}">
        <p14:creationId xmlns:p14="http://schemas.microsoft.com/office/powerpoint/2010/main" val="396861643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828800" y="320802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lvl="2" fontAlgn="base"/>
            <a:endParaRPr lang="en-US" sz="2000" dirty="0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D9D2CE4-F1DA-4799-811A-B8941B7FE266}"/>
              </a:ext>
            </a:extLst>
          </p:cNvPr>
          <p:cNvSpPr/>
          <p:nvPr/>
        </p:nvSpPr>
        <p:spPr>
          <a:xfrm>
            <a:off x="2971800" y="967740"/>
            <a:ext cx="5003357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2400" b="1" dirty="0">
                <a:solidFill>
                  <a:srgbClr val="000000"/>
                </a:solidFill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TTSGP CONTACT INFORMATION</a:t>
            </a:r>
            <a:endParaRPr lang="en-US" sz="240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01A08798-0DC2-4585-BA23-4154129C5447}"/>
              </a:ext>
            </a:extLst>
          </p:cNvPr>
          <p:cNvSpPr/>
          <p:nvPr/>
        </p:nvSpPr>
        <p:spPr>
          <a:xfrm>
            <a:off x="1371600" y="1612642"/>
            <a:ext cx="6858675" cy="53245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q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Mailing address:</a:t>
            </a:r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 </a:t>
            </a:r>
          </a:p>
          <a:p>
            <a:pPr marL="914400" marR="0">
              <a:spcBef>
                <a:spcPts val="0"/>
              </a:spcBef>
              <a:spcAft>
                <a:spcPts val="0"/>
              </a:spcAft>
            </a:pPr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	Office of Governmental Affairs</a:t>
            </a: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		U.S. Department of Transportation</a:t>
            </a:r>
          </a:p>
          <a:p>
            <a:r>
              <a:rPr lang="en-US" sz="2000" dirty="0">
                <a:solidFill>
                  <a:srgbClr val="000000"/>
                </a:solidFill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		Attn: Director, Milo Booth</a:t>
            </a:r>
            <a:endParaRPr lang="en-US" sz="200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		Rm. W-83 303</a:t>
            </a: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		1200 New Jersey Ave., S.E.</a:t>
            </a: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		Washington, D.C. 20590</a:t>
            </a: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 </a:t>
            </a: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q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Telephone number: (202) 366-5699</a:t>
            </a: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 </a:t>
            </a: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q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Email address: </a:t>
            </a:r>
            <a:r>
              <a:rPr lang="en-US" sz="2000" u="sng" strike="noStrike" kern="0" spc="0" dirty="0">
                <a:ln>
                  <a:noFill/>
                </a:ln>
                <a:solidFill>
                  <a:srgbClr val="0000FF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  <a:hlinkClick r:id="rId3"/>
              </a:rPr>
              <a:t>TribalAffairs@dot.gov</a:t>
            </a: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 </a:t>
            </a: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q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TTSGP webpage: </a:t>
            </a:r>
            <a:r>
              <a:rPr lang="en-US" sz="2000" u="sng" strike="noStrike" kern="0" spc="0" dirty="0">
                <a:ln>
                  <a:noFill/>
                </a:ln>
                <a:solidFill>
                  <a:srgbClr val="0000FF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  <a:hlinkClick r:id="rId4"/>
              </a:rPr>
              <a:t>https://www.transportation.gov/self-governance</a:t>
            </a:r>
            <a:endParaRPr lang="en-US" sz="2000" u="none" strike="noStrike" kern="0" spc="0" dirty="0">
              <a:ln>
                <a:noFill/>
              </a:ln>
              <a:solidFill>
                <a:srgbClr val="000000"/>
              </a:solidFill>
              <a:effectLst/>
              <a:latin typeface="Helvetica Neue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r>
              <a:rPr lang="en-US" sz="200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 </a:t>
            </a:r>
          </a:p>
          <a:p>
            <a:pPr marL="1200150" marR="0" lvl="2" indent="-285750" fontAlgn="base">
              <a:spcBef>
                <a:spcPts val="0"/>
              </a:spcBef>
              <a:spcAft>
                <a:spcPts val="0"/>
              </a:spcAft>
              <a:buSzPts val="1450"/>
              <a:buFont typeface="Wingdings" panose="05000000000000000000" pitchFamily="2" charset="2"/>
              <a:buChar char="q"/>
            </a:pPr>
            <a:r>
              <a:rPr lang="en-US" sz="2000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Monday - Friday office hours:  8:00 a.m. - 4:30 p.m.</a:t>
            </a:r>
          </a:p>
        </p:txBody>
      </p:sp>
    </p:spTree>
    <p:extLst>
      <p:ext uri="{BB962C8B-B14F-4D97-AF65-F5344CB8AC3E}">
        <p14:creationId xmlns:p14="http://schemas.microsoft.com/office/powerpoint/2010/main" val="165505000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1-Log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52400" y="228600"/>
            <a:ext cx="2246551" cy="2180131"/>
          </a:xfrm>
          <a:custGeom>
            <a:avLst/>
            <a:gdLst/>
            <a:ahLst/>
            <a:cxnLst/>
            <a:rect l="l" t="t" r="r" b="b"/>
            <a:pathLst>
              <a:path w="4141760" h="4377846">
                <a:moveTo>
                  <a:pt x="0" y="0"/>
                </a:moveTo>
                <a:lnTo>
                  <a:pt x="4141760" y="0"/>
                </a:lnTo>
                <a:lnTo>
                  <a:pt x="4141760" y="4377846"/>
                </a:lnTo>
                <a:lnTo>
                  <a:pt x="0" y="4377846"/>
                </a:lnTo>
                <a:close/>
              </a:path>
            </a:pathLst>
          </a:custGeom>
        </p:spPr>
      </p:pic>
      <p:sp>
        <p:nvSpPr>
          <p:cNvPr id="4" name="Title 1"/>
          <p:cNvSpPr txBox="1">
            <a:spLocks/>
          </p:cNvSpPr>
          <p:nvPr/>
        </p:nvSpPr>
        <p:spPr>
          <a:xfrm>
            <a:off x="3806952" y="967740"/>
            <a:ext cx="4956048" cy="12039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endParaRPr lang="en-US" b="1" dirty="0">
              <a:solidFill>
                <a:prstClr val="white"/>
              </a:solidFill>
            </a:endParaRPr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>
            <a:off x="1828800" y="3208020"/>
            <a:ext cx="4956048" cy="14325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lvl="2" fontAlgn="base"/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01A08798-0DC2-4585-BA23-4154129C5447}"/>
              </a:ext>
            </a:extLst>
          </p:cNvPr>
          <p:cNvSpPr/>
          <p:nvPr/>
        </p:nvSpPr>
        <p:spPr>
          <a:xfrm>
            <a:off x="2743200" y="3581400"/>
            <a:ext cx="6858675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0" lvl="2" fontAlgn="base">
              <a:spcBef>
                <a:spcPts val="0"/>
              </a:spcBef>
              <a:spcAft>
                <a:spcPts val="0"/>
              </a:spcAft>
              <a:buSzPts val="1450"/>
            </a:pPr>
            <a:r>
              <a:rPr lang="en-US" sz="2400" b="1" u="none" strike="noStrike" kern="0" spc="0" dirty="0">
                <a:ln>
                  <a:noFill/>
                </a:ln>
                <a:solidFill>
                  <a:srgbClr val="000000"/>
                </a:solidFill>
                <a:effectLst/>
                <a:latin typeface="Helvetica Neue"/>
                <a:ea typeface="Arial Unicode MS" panose="020B0604020202020204" pitchFamily="34" charset="-128"/>
                <a:cs typeface="Arial Unicode MS" panose="020B0604020202020204" pitchFamily="34" charset="-128"/>
              </a:rPr>
              <a:t>QUESTIONS?</a:t>
            </a:r>
          </a:p>
        </p:txBody>
      </p:sp>
    </p:spTree>
    <p:extLst>
      <p:ext uri="{BB962C8B-B14F-4D97-AF65-F5344CB8AC3E}">
        <p14:creationId xmlns:p14="http://schemas.microsoft.com/office/powerpoint/2010/main" val="249958385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1860</TotalTime>
  <Words>560</Words>
  <Application>Microsoft Office PowerPoint</Application>
  <PresentationFormat>On-screen Show (4:3)</PresentationFormat>
  <Paragraphs>165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9" baseType="lpstr">
      <vt:lpstr>Arial</vt:lpstr>
      <vt:lpstr>Calibri</vt:lpstr>
      <vt:lpstr>Calibri Light</vt:lpstr>
      <vt:lpstr>Helvetica Neue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TTSGP Contact information</vt:lpstr>
      <vt:lpstr>PowerPoint Presentation</vt:lpstr>
      <vt:lpstr>PowerPoint Presentation</vt:lpstr>
    </vt:vector>
  </TitlesOfParts>
  <Company>DOT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Kimberly.Moore</dc:creator>
  <cp:lastModifiedBy>Jay Spaan</cp:lastModifiedBy>
  <cp:revision>310</cp:revision>
  <cp:lastPrinted>2017-10-27T22:56:52Z</cp:lastPrinted>
  <dcterms:created xsi:type="dcterms:W3CDTF">2010-02-18T18:49:44Z</dcterms:created>
  <dcterms:modified xsi:type="dcterms:W3CDTF">2021-04-14T16:44:13Z</dcterms:modified>
</cp:coreProperties>
</file>