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69" r:id="rId1"/>
  </p:sldMasterIdLst>
  <p:notesMasterIdLst>
    <p:notesMasterId r:id="rId10"/>
  </p:notesMasterIdLst>
  <p:sldIdLst>
    <p:sldId id="257" r:id="rId2"/>
    <p:sldId id="258" r:id="rId3"/>
    <p:sldId id="277" r:id="rId4"/>
    <p:sldId id="278" r:id="rId5"/>
    <p:sldId id="259" r:id="rId6"/>
    <p:sldId id="260" r:id="rId7"/>
    <p:sldId id="261" r:id="rId8"/>
    <p:sldId id="279" r:id="rId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Front Matter" id="{15202A74-163D-4B71-BBA8-E2FCD164262F}">
          <p14:sldIdLst>
            <p14:sldId id="257"/>
            <p14:sldId id="258"/>
            <p14:sldId id="277"/>
            <p14:sldId id="278"/>
            <p14:sldId id="259"/>
            <p14:sldId id="260"/>
            <p14:sldId id="261"/>
            <p14:sldId id="279"/>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125E5076-3810-47DD-B79F-674D7AD40C01}" styleName="Dark Style 1 - Accent 1">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1"/>
          </a:solidFill>
        </a:fill>
      </a:tcStyle>
    </a:wholeTbl>
    <a:band1H>
      <a:tcStyle>
        <a:tcBdr/>
        <a:fill>
          <a:solidFill>
            <a:schemeClr val="accent1">
              <a:shade val="60000"/>
            </a:schemeClr>
          </a:solidFill>
        </a:fill>
      </a:tcStyle>
    </a:band1H>
    <a:band1V>
      <a:tcStyle>
        <a:tcBdr/>
        <a:fill>
          <a:solidFill>
            <a:schemeClr val="accent1">
              <a:shade val="60000"/>
            </a:schemeClr>
          </a:solidFill>
        </a:fill>
      </a:tcStyle>
    </a:band1V>
    <a:lastCol>
      <a:tcTxStyle b="on"/>
      <a:tcStyle>
        <a:tcBdr>
          <a:left>
            <a:ln w="25400" cmpd="sng">
              <a:solidFill>
                <a:schemeClr val="lt1"/>
              </a:solidFill>
            </a:ln>
          </a:left>
        </a:tcBdr>
        <a:fill>
          <a:solidFill>
            <a:schemeClr val="accent1">
              <a:shade val="60000"/>
            </a:schemeClr>
          </a:solidFill>
        </a:fill>
      </a:tcStyle>
    </a:lastCol>
    <a:firstCol>
      <a:tcTxStyle b="on"/>
      <a:tcStyle>
        <a:tcBdr>
          <a:right>
            <a:ln w="25400" cmpd="sng">
              <a:solidFill>
                <a:schemeClr val="lt1"/>
              </a:solidFill>
            </a:ln>
          </a:right>
        </a:tcBdr>
        <a:fill>
          <a:solidFill>
            <a:schemeClr val="accent1">
              <a:shade val="60000"/>
            </a:schemeClr>
          </a:solidFill>
        </a:fill>
      </a:tcStyle>
    </a:firstCol>
    <a:lastRow>
      <a:tcTxStyle b="on"/>
      <a:tcStyle>
        <a:tcBdr>
          <a:top>
            <a:ln w="25400" cmpd="sng">
              <a:solidFill>
                <a:schemeClr val="lt1"/>
              </a:solidFill>
            </a:ln>
          </a:top>
        </a:tcBdr>
        <a:fill>
          <a:solidFill>
            <a:schemeClr val="accent1">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5202B0CA-FC54-4496-8BCA-5EF66A818D29}" styleName="Dark Style 2">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dk1">
              <a:tint val="20000"/>
            </a:schemeClr>
          </a:solidFill>
        </a:fill>
      </a:tcStyle>
    </a:lastRow>
    <a:firstRow>
      <a:tcTxStyle b="on">
        <a:fontRef idx="minor">
          <a:scrgbClr r="0" g="0" b="0"/>
        </a:fontRef>
        <a:schemeClr val="lt1"/>
      </a:tcTxStyle>
      <a:tcStyle>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025" autoAdjust="0"/>
    <p:restoredTop sz="92865" autoAdjust="0"/>
  </p:normalViewPr>
  <p:slideViewPr>
    <p:cSldViewPr snapToGrid="0">
      <p:cViewPr varScale="1">
        <p:scale>
          <a:sx n="69" d="100"/>
          <a:sy n="69" d="100"/>
        </p:scale>
        <p:origin x="63" y="63"/>
      </p:cViewPr>
      <p:guideLst/>
    </p:cSldViewPr>
  </p:slideViewPr>
  <p:notesTextViewPr>
    <p:cViewPr>
      <p:scale>
        <a:sx n="1" d="1"/>
        <a:sy n="1" d="1"/>
      </p:scale>
      <p:origin x="0" y="0"/>
    </p:cViewPr>
  </p:notesTextViewPr>
  <p:sorterViewPr>
    <p:cViewPr>
      <p:scale>
        <a:sx n="100" d="100"/>
        <a:sy n="100" d="100"/>
      </p:scale>
      <p:origin x="0" y="-2166"/>
    </p:cViewPr>
  </p:sorterViewPr>
  <p:notesViewPr>
    <p:cSldViewPr snapToGrid="0">
      <p:cViewPr varScale="1">
        <p:scale>
          <a:sx n="65" d="100"/>
          <a:sy n="65" d="100"/>
        </p:scale>
        <p:origin x="2796" y="6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3775AAE-0936-40B9-ACF9-A981EEF95D23}" type="datetimeFigureOut">
              <a:rPr lang="en-US" smtClean="0"/>
              <a:t>7/13/2021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37B1F30-39B2-4CE2-8EF3-91F3179569A5}" type="slidenum">
              <a:rPr lang="en-US" smtClean="0"/>
              <a:t>‹#›</a:t>
            </a:fld>
            <a:endParaRPr lang="en-US"/>
          </a:p>
        </p:txBody>
      </p:sp>
    </p:spTree>
    <p:extLst>
      <p:ext uri="{BB962C8B-B14F-4D97-AF65-F5344CB8AC3E}">
        <p14:creationId xmlns:p14="http://schemas.microsoft.com/office/powerpoint/2010/main" val="33192428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Notes Placeholder 2"/>
          <p:cNvSpPr>
            <a:spLocks noGrp="1"/>
          </p:cNvSpPr>
          <p:nvPr>
            <p:ph type="body" idx="1"/>
          </p:nvPr>
        </p:nvSpPr>
        <p:spPr/>
        <p:txBody>
          <a:bodyPr/>
          <a:lstStyle/>
          <a:p>
            <a:r>
              <a:rPr lang="en-US" dirty="0"/>
              <a:t>We designed this template so that each member of the project team has a set of slides with its own theme. Members, here’s how you add a new slide to just your set: </a:t>
            </a:r>
          </a:p>
          <a:p>
            <a:br>
              <a:rPr lang="en-US" dirty="0"/>
            </a:br>
            <a:r>
              <a:rPr lang="en-US" dirty="0"/>
              <a:t>Mark where you want to add the slide: Select an existing one in the Thumbnails pane, click the New Slide button, then choose a layout. The new slide gets the same theme as the other slides in your set. </a:t>
            </a:r>
          </a:p>
          <a:p>
            <a:endParaRPr lang="en-US" dirty="0"/>
          </a:p>
          <a:p>
            <a:r>
              <a:rPr lang="en-US" dirty="0"/>
              <a:t>Careful! Don’t annoy your fellow presenters by accidentally changing their themes. That can happen if you choose a different theme from the Design tab, which changes all of the slides in the presentation to that look. </a:t>
            </a:r>
          </a:p>
        </p:txBody>
      </p:sp>
      <p:sp>
        <p:nvSpPr>
          <p:cNvPr id="4" name="Slide Number Placeholder 3"/>
          <p:cNvSpPr>
            <a:spLocks noGrp="1"/>
          </p:cNvSpPr>
          <p:nvPr>
            <p:ph type="sldNum" sz="quarter" idx="10"/>
          </p:nvPr>
        </p:nvSpPr>
        <p:spPr/>
        <p:txBody>
          <a:bodyPr/>
          <a:lstStyle/>
          <a:p>
            <a:fld id="{A7666ED7-631A-46AF-B451-227D0A8685A0}" type="slidenum">
              <a:rPr lang="en-US" smtClean="0"/>
              <a:pPr/>
              <a:t>1</a:t>
            </a:fld>
            <a:endParaRPr lang="en-US"/>
          </a:p>
        </p:txBody>
      </p:sp>
      <p:sp>
        <p:nvSpPr>
          <p:cNvPr id="7" name="Slide Image Placeholder 6"/>
          <p:cNvSpPr>
            <a:spLocks noGrp="1" noRot="1" noChangeAspect="1"/>
          </p:cNvSpPr>
          <p:nvPr>
            <p:ph type="sldImg"/>
          </p:nvPr>
        </p:nvSpPr>
        <p:spPr/>
      </p:sp>
    </p:spTree>
    <p:extLst>
      <p:ext uri="{BB962C8B-B14F-4D97-AF65-F5344CB8AC3E}">
        <p14:creationId xmlns:p14="http://schemas.microsoft.com/office/powerpoint/2010/main" val="85461354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dirty="0">
                <a:effectLst/>
                <a:latin typeface="Times New Roman" panose="02020603050405020304" pitchFamily="18" charset="0"/>
                <a:ea typeface="Calibri" panose="020F0502020204030204" pitchFamily="34" charset="0"/>
              </a:rPr>
              <a:t>There are about 64 Hearth Act and 3 ITARA approved Tribes.  Not all are P.L. 93-638 Compact Tribes. For purposes of this issue, DTER is only discussing the Compact Tribes who are bound under Tribal Self-Governance law (25 CFR 1000.350 and 25 USC 5363) to be evaluated. Several Tribes have taken the position that leasing transactions processed by the Tribe under the HEARTH or ITARA ACT are not subject to the annual Tribal Self Governance requirement for trust evaluation</a:t>
            </a:r>
            <a:endParaRPr lang="en-US" dirty="0"/>
          </a:p>
        </p:txBody>
      </p:sp>
      <p:sp>
        <p:nvSpPr>
          <p:cNvPr id="4" name="Slide Number Placeholder 3"/>
          <p:cNvSpPr>
            <a:spLocks noGrp="1"/>
          </p:cNvSpPr>
          <p:nvPr>
            <p:ph type="sldNum" sz="quarter" idx="10"/>
          </p:nvPr>
        </p:nvSpPr>
        <p:spPr/>
        <p:txBody>
          <a:bodyPr/>
          <a:lstStyle/>
          <a:p>
            <a:fld id="{A7666ED7-631A-46AF-B451-227D0A8685A0}" type="slidenum">
              <a:rPr lang="en-US"/>
              <a:t>2</a:t>
            </a:fld>
            <a:endParaRPr lang="en-US"/>
          </a:p>
        </p:txBody>
      </p:sp>
    </p:spTree>
    <p:extLst>
      <p:ext uri="{BB962C8B-B14F-4D97-AF65-F5344CB8AC3E}">
        <p14:creationId xmlns:p14="http://schemas.microsoft.com/office/powerpoint/2010/main" val="329061673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3</a:t>
            </a:fld>
            <a:endParaRPr lang="en-US"/>
          </a:p>
        </p:txBody>
      </p:sp>
    </p:spTree>
    <p:extLst>
      <p:ext uri="{BB962C8B-B14F-4D97-AF65-F5344CB8AC3E}">
        <p14:creationId xmlns:p14="http://schemas.microsoft.com/office/powerpoint/2010/main" val="215722897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4</a:t>
            </a:fld>
            <a:endParaRPr lang="en-US"/>
          </a:p>
        </p:txBody>
      </p:sp>
    </p:spTree>
    <p:extLst>
      <p:ext uri="{BB962C8B-B14F-4D97-AF65-F5344CB8AC3E}">
        <p14:creationId xmlns:p14="http://schemas.microsoft.com/office/powerpoint/2010/main" val="371122880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5</a:t>
            </a:fld>
            <a:endParaRPr lang="en-US"/>
          </a:p>
        </p:txBody>
      </p:sp>
    </p:spTree>
    <p:extLst>
      <p:ext uri="{BB962C8B-B14F-4D97-AF65-F5344CB8AC3E}">
        <p14:creationId xmlns:p14="http://schemas.microsoft.com/office/powerpoint/2010/main" val="47072207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6</a:t>
            </a:fld>
            <a:endParaRPr lang="en-US"/>
          </a:p>
        </p:txBody>
      </p:sp>
    </p:spTree>
    <p:extLst>
      <p:ext uri="{BB962C8B-B14F-4D97-AF65-F5344CB8AC3E}">
        <p14:creationId xmlns:p14="http://schemas.microsoft.com/office/powerpoint/2010/main" val="25772360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7</a:t>
            </a:fld>
            <a:endParaRPr lang="en-US"/>
          </a:p>
        </p:txBody>
      </p:sp>
    </p:spTree>
    <p:extLst>
      <p:ext uri="{BB962C8B-B14F-4D97-AF65-F5344CB8AC3E}">
        <p14:creationId xmlns:p14="http://schemas.microsoft.com/office/powerpoint/2010/main" val="246551251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7666ED7-631A-46AF-B451-227D0A8685A0}" type="slidenum">
              <a:rPr lang="en-US"/>
              <a:t>8</a:t>
            </a:fld>
            <a:endParaRPr lang="en-US"/>
          </a:p>
        </p:txBody>
      </p:sp>
    </p:spTree>
    <p:extLst>
      <p:ext uri="{BB962C8B-B14F-4D97-AF65-F5344CB8AC3E}">
        <p14:creationId xmlns:p14="http://schemas.microsoft.com/office/powerpoint/2010/main" val="248016157"/>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4242851"/>
            <a:ext cx="8968084" cy="275942"/>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111716" y="4243845"/>
            <a:ext cx="3077108" cy="276940"/>
          </a:xfrm>
          <a:prstGeom prst="rect">
            <a:avLst/>
          </a:prstGeom>
        </p:spPr>
      </p:pic>
      <p:sp>
        <p:nvSpPr>
          <p:cNvPr id="9" name="Rectangle 8"/>
          <p:cNvSpPr/>
          <p:nvPr/>
        </p:nvSpPr>
        <p:spPr>
          <a:xfrm>
            <a:off x="0" y="2590078"/>
            <a:ext cx="8968085" cy="1660332"/>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9111715" y="2590078"/>
            <a:ext cx="3077109" cy="166033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680322" y="2733709"/>
            <a:ext cx="8144134" cy="1373070"/>
          </a:xfrm>
        </p:spPr>
        <p:txBody>
          <a:bodyPr anchor="b">
            <a:noAutofit/>
          </a:bodyPr>
          <a:lstStyle>
            <a:lvl1pPr algn="r">
              <a:defRPr sz="5400"/>
            </a:lvl1pPr>
          </a:lstStyle>
          <a:p>
            <a:r>
              <a:rPr lang="en-US"/>
              <a:t>Click to edit Master title style</a:t>
            </a:r>
            <a:endParaRPr lang="en-US" dirty="0"/>
          </a:p>
        </p:txBody>
      </p:sp>
      <p:sp>
        <p:nvSpPr>
          <p:cNvPr id="3" name="Subtitle 2"/>
          <p:cNvSpPr>
            <a:spLocks noGrp="1"/>
          </p:cNvSpPr>
          <p:nvPr>
            <p:ph type="subTitle" idx="1"/>
          </p:nvPr>
        </p:nvSpPr>
        <p:spPr>
          <a:xfrm>
            <a:off x="680322" y="4394039"/>
            <a:ext cx="8144134" cy="1117687"/>
          </a:xfrm>
        </p:spPr>
        <p:txBody>
          <a:bodyPr>
            <a:normAutofit/>
          </a:bodyPr>
          <a:lstStyle>
            <a:lvl1pPr marL="0" indent="0" algn="r">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78ABE3C1-DBE1-495D-B57B-2849774B866A}" type="datetimeFigureOut">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9255346" y="2750337"/>
            <a:ext cx="1171888" cy="1356442"/>
          </a:xfrm>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33378409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15" name="Picture 14"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6" name="Picture 15"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7" name="Rectangle 16"/>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8" name="Rectangle 17"/>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ormAutofit/>
          </a:bodyPr>
          <a:lstStyle>
            <a:lvl1pPr>
              <a:defRPr sz="2400"/>
            </a:lvl1pPr>
            <a:lvl2pPr>
              <a:defRPr sz="2000"/>
            </a:lvl2pPr>
            <a:lvl3pPr>
              <a:defRPr sz="1800"/>
            </a:lvl3pPr>
            <a:lvl4pPr>
              <a:defRPr sz="1600"/>
            </a:lvl4pPr>
            <a:lvl5pPr>
              <a:defRPr sz="16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2DE42F4-6EEF-4EF7-8ED4-2208F0F89A08}" type="datetimeFigureOut">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21473991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4086907"/>
            <a:ext cx="10437812" cy="321164"/>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4" y="4087901"/>
            <a:ext cx="1602997" cy="144270"/>
          </a:xfrm>
          <a:prstGeom prst="rect">
            <a:avLst/>
          </a:prstGeom>
        </p:spPr>
      </p:pic>
      <p:sp>
        <p:nvSpPr>
          <p:cNvPr id="9" name="Rectangle 8"/>
          <p:cNvSpPr/>
          <p:nvPr/>
        </p:nvSpPr>
        <p:spPr>
          <a:xfrm>
            <a:off x="-2" y="2726267"/>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0585825" y="2726267"/>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2869895"/>
            <a:ext cx="9613860" cy="1090788"/>
          </a:xfrm>
        </p:spPr>
        <p:txBody>
          <a:bodyPr anchor="ctr">
            <a:normAutofit/>
          </a:bodyPr>
          <a:lstStyle>
            <a:lvl1pPr algn="r">
              <a:defRPr sz="3600"/>
            </a:lvl1pPr>
          </a:lstStyle>
          <a:p>
            <a:r>
              <a:rPr lang="en-US"/>
              <a:t>Click to edit Master title style</a:t>
            </a:r>
            <a:endParaRPr lang="en-US" dirty="0"/>
          </a:p>
        </p:txBody>
      </p:sp>
      <p:sp>
        <p:nvSpPr>
          <p:cNvPr id="3" name="Text Placeholder 2"/>
          <p:cNvSpPr>
            <a:spLocks noGrp="1"/>
          </p:cNvSpPr>
          <p:nvPr>
            <p:ph type="body" idx="1"/>
          </p:nvPr>
        </p:nvSpPr>
        <p:spPr>
          <a:xfrm>
            <a:off x="680322" y="4232171"/>
            <a:ext cx="9613860" cy="1704017"/>
          </a:xfrm>
        </p:spPr>
        <p:txBody>
          <a:bodyPr>
            <a:normAutofit/>
          </a:bodyPr>
          <a:lstStyle>
            <a:lvl1pPr marL="0" indent="0" algn="r">
              <a:buNone/>
              <a:defRPr sz="20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0578ACC-22D6-47C1-A373-4FD133E34F3C}" type="datetimeFigureOut">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10729455" y="2869895"/>
            <a:ext cx="1154151" cy="1090789"/>
          </a:xfrm>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35539100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80320" y="2336873"/>
            <a:ext cx="4698358" cy="359931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594123" y="2336873"/>
            <a:ext cx="4700058" cy="359931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E5A6C69-6797-4E8A-BF37-F2C3751466E9}"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35522776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pic>
        <p:nvPicPr>
          <p:cNvPr id="10" name="Picture 9"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1" name="Picture 10"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2" name="Rectangle 11"/>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3" name="Rectangle 12"/>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19" y="753229"/>
            <a:ext cx="9613863" cy="1080937"/>
          </a:xfrm>
        </p:spPr>
        <p:txBody>
          <a:bodyPr/>
          <a:lstStyle/>
          <a:p>
            <a:r>
              <a:rPr lang="en-US"/>
              <a:t>Click to edit Master title style</a:t>
            </a:r>
            <a:endParaRPr lang="en-US" dirty="0"/>
          </a:p>
        </p:txBody>
      </p:sp>
      <p:sp>
        <p:nvSpPr>
          <p:cNvPr id="3" name="Text Placeholder 2"/>
          <p:cNvSpPr>
            <a:spLocks noGrp="1"/>
          </p:cNvSpPr>
          <p:nvPr>
            <p:ph type="body" idx="1"/>
          </p:nvPr>
        </p:nvSpPr>
        <p:spPr>
          <a:xfrm>
            <a:off x="906350" y="2336873"/>
            <a:ext cx="4472327" cy="693135"/>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80322" y="3030008"/>
            <a:ext cx="4698355" cy="290617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820154" y="2336873"/>
            <a:ext cx="4474028" cy="692076"/>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594123" y="3030008"/>
            <a:ext cx="4700059" cy="290617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82014A1-A632-4878-A0D3-F52BA7563730}" type="datetimeFigureOut">
              <a:rPr lang="en-US" smtClean="0"/>
              <a:t>7/13/2021</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157223286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6" name="Picture 5"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7" name="Picture 6"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8" name="Rectangle 7"/>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E99F462-093F-4566-844B-4C71F2739DA5}" type="datetimeFigureOut">
              <a:rPr lang="en-US" smtClean="0"/>
              <a:t>7/13/2021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246195606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pic>
        <p:nvPicPr>
          <p:cNvPr id="5" name="Picture 4" descr="HD-ShadowShor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6" name="Rectangle 5"/>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Date Placeholder 1"/>
          <p:cNvSpPr>
            <a:spLocks noGrp="1"/>
          </p:cNvSpPr>
          <p:nvPr>
            <p:ph type="dt" sz="half" idx="10"/>
          </p:nvPr>
        </p:nvSpPr>
        <p:spPr/>
        <p:txBody>
          <a:bodyPr/>
          <a:lstStyle/>
          <a:p>
            <a:fld id="{3D24A7AC-904D-4781-85BA-7D10C17ED021}" type="datetimeFigureOut">
              <a:rPr lang="en-US" smtClean="0"/>
              <a:t>7/13/2021</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10543147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1" y="753227"/>
            <a:ext cx="9613859" cy="1080940"/>
          </a:xfrm>
        </p:spPr>
        <p:txBody>
          <a:bodyPr anchor="ct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a:xfrm>
            <a:off x="4685846" y="2336873"/>
            <a:ext cx="5608336" cy="359931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80322" y="2336872"/>
            <a:ext cx="3790078" cy="3599317"/>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E331444B-B92B-4E27-8C94-BB93EAF5CB18}"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114184056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3" y="753228"/>
            <a:ext cx="9613857" cy="1080938"/>
          </a:xfrm>
        </p:spPr>
        <p:txBody>
          <a:bodyPr anchor="ctr">
            <a:normAutofit/>
          </a:bodyPr>
          <a:lstStyle>
            <a:lvl1pPr>
              <a:defRPr sz="3600"/>
            </a:lvl1pPr>
          </a:lstStyle>
          <a:p>
            <a:r>
              <a:rPr lang="en-US"/>
              <a:t>Click to edit Master title style</a:t>
            </a:r>
            <a:endParaRPr lang="en-US" dirty="0"/>
          </a:p>
        </p:txBody>
      </p:sp>
      <p:sp>
        <p:nvSpPr>
          <p:cNvPr id="3" name="Picture Placeholder 2"/>
          <p:cNvSpPr>
            <a:spLocks noGrp="1" noChangeAspect="1"/>
          </p:cNvSpPr>
          <p:nvPr>
            <p:ph type="pic" idx="1"/>
          </p:nvPr>
        </p:nvSpPr>
        <p:spPr>
          <a:xfrm>
            <a:off x="4868333" y="2336874"/>
            <a:ext cx="5425849" cy="3599312"/>
          </a:xfrm>
          <a:noFill/>
          <a:ln>
            <a:noFill/>
          </a:ln>
          <a:effectLst>
            <a:outerShdw blurRad="76200" dist="63500" dir="5040000" algn="tl" rotWithShape="0">
              <a:srgbClr val="000000">
                <a:alpha val="41000"/>
              </a:srgbClr>
            </a:outerShdw>
          </a:effectLst>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0323" y="2336873"/>
            <a:ext cx="3876256" cy="3599315"/>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363EFA5E-FA76-400D-B3DC-F0BA90E6D107}"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32957016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0" name="Rectangle 9"/>
          <p:cNvSpPr/>
          <p:nvPr/>
        </p:nvSpPr>
        <p:spPr>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4711616"/>
            <a:ext cx="9613859" cy="453051"/>
          </a:xfrm>
        </p:spPr>
        <p:txBody>
          <a:bodyPr anchor="b">
            <a:normAutofit/>
          </a:bodyPr>
          <a:lstStyle>
            <a:lvl1pPr>
              <a:defRPr sz="2400"/>
            </a:lvl1pPr>
          </a:lstStyle>
          <a:p>
            <a:r>
              <a:rPr lang="en-US"/>
              <a:t>Click to edit Master title style</a:t>
            </a:r>
            <a:endParaRPr lang="en-US" dirty="0"/>
          </a:p>
        </p:txBody>
      </p:sp>
      <p:sp>
        <p:nvSpPr>
          <p:cNvPr id="3" name="Picture Placeholder 2"/>
          <p:cNvSpPr>
            <a:spLocks noGrp="1" noChangeAspect="1"/>
          </p:cNvSpPr>
          <p:nvPr>
            <p:ph type="pic" idx="1"/>
          </p:nvPr>
        </p:nvSpPr>
        <p:spPr>
          <a:xfrm>
            <a:off x="680322" y="609597"/>
            <a:ext cx="9613859" cy="3589575"/>
          </a:xfrm>
          <a:noFill/>
          <a:ln>
            <a:noFill/>
          </a:ln>
          <a:effectLst>
            <a:outerShdw blurRad="76200" dist="63500" dir="5040000" algn="tl" rotWithShape="0">
              <a:srgbClr val="000000">
                <a:alpha val="41000"/>
              </a:srgbClr>
            </a:outerShdw>
          </a:effectLst>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0319" y="5169583"/>
            <a:ext cx="9613862" cy="622971"/>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446C117F-5CCF-4837-BE5F-2B92066CAFAF}"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11309"/>
            <a:ext cx="1154151" cy="1090789"/>
          </a:xfrm>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40642394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0" name="Rectangle 9"/>
          <p:cNvSpPr/>
          <p:nvPr/>
        </p:nvSpPr>
        <p:spPr>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609597"/>
            <a:ext cx="9613858" cy="3592750"/>
          </a:xfrm>
        </p:spPr>
        <p:txBody>
          <a:bodyPr anchor="ctr"/>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680322" y="4711615"/>
            <a:ext cx="9613859" cy="1090789"/>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EB90BD-B6CE-46B7-997F-7313B992CCDC}"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11615"/>
            <a:ext cx="1154151" cy="1090789"/>
          </a:xfrm>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25383694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pic>
        <p:nvPicPr>
          <p:cNvPr id="11" name="Picture 10"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13" name="Picture 12"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4" name="Rectangle 13"/>
          <p:cNvSpPr/>
          <p:nvPr/>
        </p:nvSpPr>
        <p:spPr>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Rectangle 14"/>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127856" y="609598"/>
            <a:ext cx="8718877" cy="3036061"/>
          </a:xfrm>
        </p:spPr>
        <p:txBody>
          <a:bodyPr anchor="ctr"/>
          <a:lstStyle>
            <a:lvl1pPr>
              <a:defRPr sz="3200"/>
            </a:lvl1pPr>
          </a:lstStyle>
          <a:p>
            <a:r>
              <a:rPr lang="en-US"/>
              <a:t>Click to edit Master title style</a:t>
            </a:r>
            <a:endParaRPr lang="en-US" dirty="0"/>
          </a:p>
        </p:txBody>
      </p:sp>
      <p:sp>
        <p:nvSpPr>
          <p:cNvPr id="12" name="Text Placeholder 3"/>
          <p:cNvSpPr>
            <a:spLocks noGrp="1"/>
          </p:cNvSpPr>
          <p:nvPr>
            <p:ph type="body" sz="half" idx="13"/>
          </p:nvPr>
        </p:nvSpPr>
        <p:spPr>
          <a:xfrm>
            <a:off x="1402288" y="3653379"/>
            <a:ext cx="8156579" cy="548968"/>
          </a:xfrm>
        </p:spPr>
        <p:txBody>
          <a:bodyPr anchor="t">
            <a:normAutofit/>
          </a:bodyPr>
          <a:lstStyle>
            <a:lvl1pPr marL="0" indent="0">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4" name="Text Placeholder 3"/>
          <p:cNvSpPr>
            <a:spLocks noGrp="1"/>
          </p:cNvSpPr>
          <p:nvPr>
            <p:ph type="body" sz="half" idx="2"/>
          </p:nvPr>
        </p:nvSpPr>
        <p:spPr>
          <a:xfrm>
            <a:off x="680322" y="4711615"/>
            <a:ext cx="9613859" cy="1090789"/>
          </a:xfrm>
        </p:spPr>
        <p:txBody>
          <a:bodyPr anchor="ctr">
            <a:normAutofit/>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DB9D11F-B188-461D-B23F-39381795C052}"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09925"/>
            <a:ext cx="1154151" cy="1090789"/>
          </a:xfrm>
        </p:spPr>
        <p:txBody>
          <a:bodyPr/>
          <a:lstStyle/>
          <a:p>
            <a:fld id="{6D22F896-40B5-4ADD-8801-0D06FADFA095}" type="slidenum">
              <a:rPr lang="en-US" smtClean="0"/>
              <a:t>‹#›</a:t>
            </a:fld>
            <a:endParaRPr lang="en-US" dirty="0"/>
          </a:p>
        </p:txBody>
      </p:sp>
      <p:sp>
        <p:nvSpPr>
          <p:cNvPr id="16" name="TextBox 15"/>
          <p:cNvSpPr txBox="1"/>
          <p:nvPr/>
        </p:nvSpPr>
        <p:spPr>
          <a:xfrm>
            <a:off x="583572" y="748116"/>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7200" dirty="0">
                <a:solidFill>
                  <a:schemeClr val="tx1"/>
                </a:solidFill>
                <a:effectLst/>
              </a:rPr>
              <a:t>“</a:t>
            </a:r>
          </a:p>
        </p:txBody>
      </p:sp>
      <p:sp>
        <p:nvSpPr>
          <p:cNvPr id="17" name="TextBox 16"/>
          <p:cNvSpPr txBox="1"/>
          <p:nvPr/>
        </p:nvSpPr>
        <p:spPr>
          <a:xfrm>
            <a:off x="9662809" y="3033524"/>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7200" dirty="0">
                <a:solidFill>
                  <a:schemeClr val="tx1"/>
                </a:solidFill>
                <a:effectLst/>
              </a:rPr>
              <a:t>”</a:t>
            </a:r>
          </a:p>
        </p:txBody>
      </p:sp>
    </p:spTree>
    <p:extLst>
      <p:ext uri="{BB962C8B-B14F-4D97-AF65-F5344CB8AC3E}">
        <p14:creationId xmlns:p14="http://schemas.microsoft.com/office/powerpoint/2010/main" val="34599566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pic>
        <p:nvPicPr>
          <p:cNvPr id="9" name="Picture 8"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10" name="Picture 9"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1" name="Rectangle 10"/>
          <p:cNvSpPr/>
          <p:nvPr/>
        </p:nvSpPr>
        <p:spPr>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2" name="Rectangle 11"/>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19" y="4711615"/>
            <a:ext cx="9613862" cy="588535"/>
          </a:xfrm>
        </p:spPr>
        <p:txBody>
          <a:bodyPr anchor="b"/>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680320" y="5300149"/>
            <a:ext cx="9613862" cy="502255"/>
          </a:xfrm>
        </p:spPr>
        <p:txBody>
          <a:bodyPr anchor="t"/>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2E6D8D9-55A2-4063-B0F3-121F44549695}" type="datetimeFigureOut">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09925"/>
            <a:ext cx="1154151" cy="1090789"/>
          </a:xfrm>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42873040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pic>
        <p:nvPicPr>
          <p:cNvPr id="13" name="Picture 12"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4" name="Picture 13"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6" name="Rectangle 15"/>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Rectangle 16"/>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Title 1"/>
          <p:cNvSpPr>
            <a:spLocks noGrp="1"/>
          </p:cNvSpPr>
          <p:nvPr>
            <p:ph type="title"/>
          </p:nvPr>
        </p:nvSpPr>
        <p:spPr>
          <a:xfrm>
            <a:off x="669222" y="753228"/>
            <a:ext cx="9624960" cy="1080938"/>
          </a:xfrm>
        </p:spPr>
        <p:txBody>
          <a:bodyPr/>
          <a:lstStyle/>
          <a:p>
            <a:r>
              <a:rPr lang="en-US"/>
              <a:t>Click to edit Master title style</a:t>
            </a:r>
            <a:endParaRPr lang="en-US" dirty="0"/>
          </a:p>
        </p:txBody>
      </p:sp>
      <p:sp>
        <p:nvSpPr>
          <p:cNvPr id="7" name="Text Placeholder 2"/>
          <p:cNvSpPr>
            <a:spLocks noGrp="1"/>
          </p:cNvSpPr>
          <p:nvPr>
            <p:ph type="body" idx="1"/>
          </p:nvPr>
        </p:nvSpPr>
        <p:spPr>
          <a:xfrm>
            <a:off x="660946" y="2336873"/>
            <a:ext cx="3070034"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8" name="Text Placeholder 3"/>
          <p:cNvSpPr>
            <a:spLocks noGrp="1"/>
          </p:cNvSpPr>
          <p:nvPr>
            <p:ph type="body" sz="half" idx="15"/>
          </p:nvPr>
        </p:nvSpPr>
        <p:spPr>
          <a:xfrm>
            <a:off x="680322" y="3022673"/>
            <a:ext cx="3049702"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Text Placeholder 4"/>
          <p:cNvSpPr>
            <a:spLocks noGrp="1"/>
          </p:cNvSpPr>
          <p:nvPr>
            <p:ph type="body" sz="quarter" idx="3"/>
          </p:nvPr>
        </p:nvSpPr>
        <p:spPr>
          <a:xfrm>
            <a:off x="3956025" y="2336873"/>
            <a:ext cx="3063240"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Text Placeholder 3"/>
          <p:cNvSpPr>
            <a:spLocks noGrp="1"/>
          </p:cNvSpPr>
          <p:nvPr>
            <p:ph type="body" sz="half" idx="16"/>
          </p:nvPr>
        </p:nvSpPr>
        <p:spPr>
          <a:xfrm>
            <a:off x="3945470" y="3022673"/>
            <a:ext cx="3063240"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1" name="Text Placeholder 4"/>
          <p:cNvSpPr>
            <a:spLocks noGrp="1"/>
          </p:cNvSpPr>
          <p:nvPr>
            <p:ph type="body" sz="quarter" idx="13"/>
          </p:nvPr>
        </p:nvSpPr>
        <p:spPr>
          <a:xfrm>
            <a:off x="7224156" y="2336873"/>
            <a:ext cx="307002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Text Placeholder 3"/>
          <p:cNvSpPr>
            <a:spLocks noGrp="1"/>
          </p:cNvSpPr>
          <p:nvPr>
            <p:ph type="body" sz="half" idx="17"/>
          </p:nvPr>
        </p:nvSpPr>
        <p:spPr>
          <a:xfrm>
            <a:off x="7224156" y="3022673"/>
            <a:ext cx="3070025"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D4B24536-994D-4021-A283-9F449C0DB509}" type="datetimeFigureOut">
              <a:rPr lang="en-US" smtClean="0"/>
              <a:t>7/13/2021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16233687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pic>
        <p:nvPicPr>
          <p:cNvPr id="15" name="Picture 14"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6" name="Picture 15"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7" name="Rectangle 16"/>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8" name="Rectangle 17"/>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0" name="Title 1"/>
          <p:cNvSpPr>
            <a:spLocks noGrp="1"/>
          </p:cNvSpPr>
          <p:nvPr>
            <p:ph type="title"/>
          </p:nvPr>
        </p:nvSpPr>
        <p:spPr>
          <a:xfrm>
            <a:off x="680322" y="753228"/>
            <a:ext cx="9613860" cy="1080938"/>
          </a:xfrm>
        </p:spPr>
        <p:txBody>
          <a:bodyPr/>
          <a:lstStyle/>
          <a:p>
            <a:r>
              <a:rPr lang="en-US"/>
              <a:t>Click to edit Master title style</a:t>
            </a:r>
            <a:endParaRPr lang="en-US" dirty="0"/>
          </a:p>
        </p:txBody>
      </p:sp>
      <p:sp>
        <p:nvSpPr>
          <p:cNvPr id="19" name="Text Placeholder 2"/>
          <p:cNvSpPr>
            <a:spLocks noGrp="1"/>
          </p:cNvSpPr>
          <p:nvPr>
            <p:ph type="body" idx="1"/>
          </p:nvPr>
        </p:nvSpPr>
        <p:spPr>
          <a:xfrm>
            <a:off x="680318" y="4297503"/>
            <a:ext cx="304970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0" name="Picture Placeholder 2"/>
          <p:cNvSpPr>
            <a:spLocks noGrp="1" noChangeAspect="1"/>
          </p:cNvSpPr>
          <p:nvPr>
            <p:ph type="pic" idx="15"/>
          </p:nvPr>
        </p:nvSpPr>
        <p:spPr>
          <a:xfrm>
            <a:off x="680318" y="2336873"/>
            <a:ext cx="3049705"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1" name="Text Placeholder 3"/>
          <p:cNvSpPr>
            <a:spLocks noGrp="1"/>
          </p:cNvSpPr>
          <p:nvPr>
            <p:ph type="body" sz="half" idx="18"/>
          </p:nvPr>
        </p:nvSpPr>
        <p:spPr>
          <a:xfrm>
            <a:off x="680318" y="4873765"/>
            <a:ext cx="3049705"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2" name="Text Placeholder 4"/>
          <p:cNvSpPr>
            <a:spLocks noGrp="1"/>
          </p:cNvSpPr>
          <p:nvPr>
            <p:ph type="body" sz="quarter" idx="3"/>
          </p:nvPr>
        </p:nvSpPr>
        <p:spPr>
          <a:xfrm>
            <a:off x="3945471" y="4297503"/>
            <a:ext cx="3063240"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3" name="Picture Placeholder 2"/>
          <p:cNvSpPr>
            <a:spLocks noGrp="1" noChangeAspect="1"/>
          </p:cNvSpPr>
          <p:nvPr>
            <p:ph type="pic" idx="21"/>
          </p:nvPr>
        </p:nvSpPr>
        <p:spPr>
          <a:xfrm>
            <a:off x="3945470" y="2336873"/>
            <a:ext cx="3063240"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19"/>
          </p:nvPr>
        </p:nvSpPr>
        <p:spPr>
          <a:xfrm>
            <a:off x="3944117" y="4873764"/>
            <a:ext cx="3067297"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5" name="Text Placeholder 4"/>
          <p:cNvSpPr>
            <a:spLocks noGrp="1"/>
          </p:cNvSpPr>
          <p:nvPr>
            <p:ph type="body" sz="quarter" idx="13"/>
          </p:nvPr>
        </p:nvSpPr>
        <p:spPr>
          <a:xfrm>
            <a:off x="7230678" y="4297503"/>
            <a:ext cx="306350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6" name="Picture Placeholder 2"/>
          <p:cNvSpPr>
            <a:spLocks noGrp="1" noChangeAspect="1"/>
          </p:cNvSpPr>
          <p:nvPr>
            <p:ph type="pic" idx="22"/>
          </p:nvPr>
        </p:nvSpPr>
        <p:spPr>
          <a:xfrm>
            <a:off x="7230677" y="2336873"/>
            <a:ext cx="3063505"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7" name="Text Placeholder 3"/>
          <p:cNvSpPr>
            <a:spLocks noGrp="1"/>
          </p:cNvSpPr>
          <p:nvPr>
            <p:ph type="body" sz="half" idx="20"/>
          </p:nvPr>
        </p:nvSpPr>
        <p:spPr>
          <a:xfrm>
            <a:off x="7230553" y="4873762"/>
            <a:ext cx="3067563"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3CBBBB78-C96F-47B7-AB17-D852CA960AC9}" type="datetimeFigureOut">
              <a:rPr lang="en-US" smtClean="0"/>
              <a:t>7/13/2021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29608124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9" name="Rectangle 8"/>
          <p:cNvSpPr/>
          <p:nvPr/>
        </p:nvSpPr>
        <p:spPr>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lvl1pPr algn="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FA3F48C-C7C6-4055-9F49-3777875E72AE}" type="datetimeFigureOut">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smtClean="0"/>
              <a:t>‹#›</a:t>
            </a:fld>
            <a:endParaRPr lang="en-US" dirty="0"/>
          </a:p>
        </p:txBody>
      </p:sp>
    </p:spTree>
    <p:extLst>
      <p:ext uri="{BB962C8B-B14F-4D97-AF65-F5344CB8AC3E}">
        <p14:creationId xmlns:p14="http://schemas.microsoft.com/office/powerpoint/2010/main" val="7098478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rot="5400000">
            <a:off x="8116207" y="1869395"/>
            <a:ext cx="5106988"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rot="5400000">
            <a:off x="9868202" y="5372403"/>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10129231" y="609597"/>
            <a:ext cx="1073802" cy="435376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80322" y="609597"/>
            <a:ext cx="8870004" cy="532658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6807126" y="5936187"/>
            <a:ext cx="2743200" cy="365125"/>
          </a:xfrm>
        </p:spPr>
        <p:txBody>
          <a:bodyPr/>
          <a:lstStyle/>
          <a:p>
            <a:fld id="{6178E61D-D431-422C-9764-11DAFE33AB63}" type="datetimeFigureOut">
              <a:rPr lang="en-US" smtClean="0"/>
              <a:t>7/13/2021</a:t>
            </a:fld>
            <a:endParaRPr lang="en-US" dirty="0"/>
          </a:p>
        </p:txBody>
      </p:sp>
      <p:sp>
        <p:nvSpPr>
          <p:cNvPr id="5" name="Footer Placeholder 4"/>
          <p:cNvSpPr>
            <a:spLocks noGrp="1"/>
          </p:cNvSpPr>
          <p:nvPr>
            <p:ph type="ftr" sz="quarter" idx="11"/>
          </p:nvPr>
        </p:nvSpPr>
        <p:spPr>
          <a:xfrm>
            <a:off x="680321" y="5936188"/>
            <a:ext cx="6126805" cy="365125"/>
          </a:xfrm>
        </p:spPr>
        <p:txBody>
          <a:bodyPr/>
          <a:lstStyle/>
          <a:p>
            <a:endParaRPr lang="en-US" dirty="0"/>
          </a:p>
        </p:txBody>
      </p:sp>
      <p:sp>
        <p:nvSpPr>
          <p:cNvPr id="6" name="Slide Number Placeholder 5"/>
          <p:cNvSpPr>
            <a:spLocks noGrp="1"/>
          </p:cNvSpPr>
          <p:nvPr>
            <p:ph type="sldNum" sz="quarter" idx="12"/>
          </p:nvPr>
        </p:nvSpPr>
        <p:spPr>
          <a:xfrm>
            <a:off x="10097550" y="5398633"/>
            <a:ext cx="1154151" cy="1090789"/>
          </a:xfrm>
        </p:spPr>
        <p:txBody>
          <a:bodyPr anchor="t"/>
          <a:lstStyle>
            <a:lvl1pPr algn="ctr">
              <a:defRPr/>
            </a:lvl1pPr>
          </a:lstStyle>
          <a:p>
            <a:fld id="{6D22F896-40B5-4ADD-8801-0D06FADFA095}" type="slidenum">
              <a:rPr lang="en-US" smtClean="0"/>
              <a:pPr/>
              <a:t>‹#›</a:t>
            </a:fld>
            <a:endParaRPr lang="en-US" dirty="0"/>
          </a:p>
        </p:txBody>
      </p:sp>
    </p:spTree>
    <p:extLst>
      <p:ext uri="{BB962C8B-B14F-4D97-AF65-F5344CB8AC3E}">
        <p14:creationId xmlns:p14="http://schemas.microsoft.com/office/powerpoint/2010/main" val="27799591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7" name="Picture 6" descr="hashOverlay-FullResolve.png"/>
          <p:cNvPicPr>
            <a:picLocks noChangeAspect="1"/>
          </p:cNvPicPr>
          <p:nvPr/>
        </p:nvPicPr>
        <p:blipFill>
          <a:blip r:embed="rId19">
            <a:alphaModFix amt="10000"/>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Placeholder 1"/>
          <p:cNvSpPr>
            <a:spLocks noGrp="1"/>
          </p:cNvSpPr>
          <p:nvPr>
            <p:ph type="title"/>
          </p:nvPr>
        </p:nvSpPr>
        <p:spPr>
          <a:xfrm>
            <a:off x="680321" y="753228"/>
            <a:ext cx="9613861" cy="108093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80321" y="2336873"/>
            <a:ext cx="9613861" cy="3599316"/>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550981" y="5936187"/>
            <a:ext cx="274320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9D6E9DEC-419B-4CC5-A080-3B06BD5A8291}" type="datetimeFigureOut">
              <a:rPr lang="en-US" smtClean="0"/>
              <a:t>7/13/2021</a:t>
            </a:fld>
            <a:endParaRPr lang="en-US" dirty="0"/>
          </a:p>
        </p:txBody>
      </p:sp>
      <p:sp>
        <p:nvSpPr>
          <p:cNvPr id="5" name="Footer Placeholder 4"/>
          <p:cNvSpPr>
            <a:spLocks noGrp="1"/>
          </p:cNvSpPr>
          <p:nvPr>
            <p:ph type="ftr" sz="quarter" idx="3"/>
          </p:nvPr>
        </p:nvSpPr>
        <p:spPr>
          <a:xfrm>
            <a:off x="680321" y="5936188"/>
            <a:ext cx="6870660" cy="365125"/>
          </a:xfrm>
          <a:prstGeom prst="rect">
            <a:avLst/>
          </a:prstGeom>
        </p:spPr>
        <p:txBody>
          <a:bodyPr vert="horz" lIns="91440" tIns="45720" rIns="91440" bIns="45720" rtlCol="0" anchor="ctr"/>
          <a:lstStyle>
            <a:lvl1pPr algn="l">
              <a:defRPr sz="105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10729455" y="753227"/>
            <a:ext cx="1154151" cy="1090789"/>
          </a:xfrm>
          <a:prstGeom prst="rect">
            <a:avLst/>
          </a:prstGeom>
        </p:spPr>
        <p:txBody>
          <a:bodyPr vert="horz" lIns="91440" tIns="45720" rIns="91440" bIns="45720" rtlCol="0" anchor="ctr"/>
          <a:lstStyle>
            <a:lvl1pPr algn="l">
              <a:defRPr sz="3600">
                <a:solidFill>
                  <a:schemeClr val="tx1">
                    <a:tint val="75000"/>
                  </a:schemeClr>
                </a:solidFill>
              </a:defRPr>
            </a:lvl1pPr>
          </a:lstStyle>
          <a:p>
            <a:fld id="{6D22F896-40B5-4ADD-8801-0D06FADFA095}" type="slidenum">
              <a:rPr lang="en-US" smtClean="0"/>
              <a:pPr/>
              <a:t>‹#›</a:t>
            </a:fld>
            <a:endParaRPr lang="en-US" dirty="0"/>
          </a:p>
        </p:txBody>
      </p:sp>
    </p:spTree>
    <p:extLst>
      <p:ext uri="{BB962C8B-B14F-4D97-AF65-F5344CB8AC3E}">
        <p14:creationId xmlns:p14="http://schemas.microsoft.com/office/powerpoint/2010/main" val="137628676"/>
      </p:ext>
    </p:extLst>
  </p:cSld>
  <p:clrMap bg1="dk1" tx1="lt1" bg2="dk2" tx2="lt2" accent1="accent1" accent2="accent2" accent3="accent3" accent4="accent4" accent5="accent5" accent6="accent6" hlink="hlink" folHlink="folHlink"/>
  <p:sldLayoutIdLst>
    <p:sldLayoutId id="2147483670" r:id="rId1"/>
    <p:sldLayoutId id="2147483671" r:id="rId2"/>
    <p:sldLayoutId id="2147483672" r:id="rId3"/>
    <p:sldLayoutId id="2147483673" r:id="rId4"/>
    <p:sldLayoutId id="2147483674" r:id="rId5"/>
    <p:sldLayoutId id="2147483675" r:id="rId6"/>
    <p:sldLayoutId id="2147483676" r:id="rId7"/>
    <p:sldLayoutId id="2147483677" r:id="rId8"/>
    <p:sldLayoutId id="2147483678" r:id="rId9"/>
    <p:sldLayoutId id="2147483679" r:id="rId10"/>
    <p:sldLayoutId id="2147483680" r:id="rId11"/>
    <p:sldLayoutId id="2147483681" r:id="rId12"/>
    <p:sldLayoutId id="2147483682" r:id="rId13"/>
    <p:sldLayoutId id="2147483683" r:id="rId14"/>
    <p:sldLayoutId id="2147483684" r:id="rId15"/>
    <p:sldLayoutId id="2147483685" r:id="rId16"/>
    <p:sldLayoutId id="2147483686" r:id="rId17"/>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hf sldNum="0" hdr="0" ftr="0" dt="0"/>
  <p:txStyles>
    <p:titleStyle>
      <a:lvl1pPr algn="l" defTabSz="914400" rtl="0" eaLnBrk="1" latinLnBrk="0" hangingPunct="1">
        <a:lnSpc>
          <a:spcPct val="90000"/>
        </a:lnSpc>
        <a:spcBef>
          <a:spcPct val="0"/>
        </a:spcBef>
        <a:buNone/>
        <a:defRPr sz="36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000" kern="1200">
          <a:solidFill>
            <a:schemeClr val="tx1"/>
          </a:solidFill>
          <a:effectLst>
            <a:outerShdw blurRad="228600" algn="ctr" rotWithShape="0">
              <a:prstClr val="black">
                <a:alpha val="53000"/>
              </a:prstClr>
            </a:outerShdw>
          </a:effectLst>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effectLst>
            <a:outerShdw blurRad="228600" algn="ctr" rotWithShape="0">
              <a:prstClr val="black">
                <a:alpha val="53000"/>
              </a:prstClr>
            </a:outerShdw>
          </a:effectLst>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effectLst>
            <a:outerShdw blurRad="228600" algn="ctr" rotWithShape="0">
              <a:prstClr val="black">
                <a:alpha val="53000"/>
              </a:prstClr>
            </a:outerShdw>
          </a:effectLst>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effectLst>
            <a:outerShdw blurRad="228600" algn="ctr" rotWithShape="0">
              <a:prstClr val="black">
                <a:alpha val="53000"/>
              </a:prstClr>
            </a:outerShdw>
          </a:effectLst>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effectLst>
            <a:outerShdw blurRad="228600" algn="ctr" rotWithShape="0">
              <a:prstClr val="black">
                <a:alpha val="53000"/>
              </a:prstClr>
            </a:outerShdw>
          </a:effectLst>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hyperlink" Target="mailto:Elizabeth_wellshollenberger@btfa.go" TargetMode="External"/><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45473" y="879765"/>
            <a:ext cx="8678983" cy="2549236"/>
          </a:xfrm>
        </p:spPr>
        <p:txBody>
          <a:bodyPr/>
          <a:lstStyle/>
          <a:p>
            <a:r>
              <a:rPr lang="en-US" dirty="0"/>
              <a:t>TRIBAL TRUST EVALUATIONS                AND HEARTH /ITARA </a:t>
            </a:r>
          </a:p>
        </p:txBody>
      </p:sp>
      <p:sp>
        <p:nvSpPr>
          <p:cNvPr id="3" name="Subtitle 2"/>
          <p:cNvSpPr>
            <a:spLocks noGrp="1"/>
          </p:cNvSpPr>
          <p:nvPr>
            <p:ph type="subTitle" idx="1"/>
          </p:nvPr>
        </p:nvSpPr>
        <p:spPr/>
        <p:txBody>
          <a:bodyPr>
            <a:normAutofit/>
          </a:bodyPr>
          <a:lstStyle/>
          <a:p>
            <a:r>
              <a:rPr lang="en-US" dirty="0"/>
              <a:t>BUREAU OF TRUST FUNDS ADMINISTRATION</a:t>
            </a:r>
          </a:p>
          <a:p>
            <a:r>
              <a:rPr lang="en-US" sz="1800" b="1" dirty="0"/>
              <a:t>OFFICE OF TRUST RISK EVALUATION AND COMPLIANCE</a:t>
            </a:r>
          </a:p>
          <a:p>
            <a:r>
              <a:rPr lang="en-US" sz="1800" b="1" i="1" dirty="0"/>
              <a:t>DIVISION OF TRUST EVALUATION AND REVIEW</a:t>
            </a:r>
          </a:p>
        </p:txBody>
      </p:sp>
    </p:spTree>
    <p:extLst>
      <p:ext uri="{BB962C8B-B14F-4D97-AF65-F5344CB8AC3E}">
        <p14:creationId xmlns:p14="http://schemas.microsoft.com/office/powerpoint/2010/main" val="32892916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a:t>
            </a:r>
          </a:p>
        </p:txBody>
      </p:sp>
      <p:sp>
        <p:nvSpPr>
          <p:cNvPr id="3" name="Content Placeholder 2"/>
          <p:cNvSpPr>
            <a:spLocks noGrp="1"/>
          </p:cNvSpPr>
          <p:nvPr>
            <p:ph idx="1"/>
          </p:nvPr>
        </p:nvSpPr>
        <p:spPr>
          <a:xfrm>
            <a:off x="680321" y="2336873"/>
            <a:ext cx="10583424" cy="3835327"/>
          </a:xfrm>
        </p:spPr>
        <p:txBody>
          <a:bodyPr>
            <a:normAutofit/>
          </a:bodyPr>
          <a:lstStyle/>
          <a:p>
            <a:pPr marL="0" indent="0">
              <a:buNone/>
            </a:pPr>
            <a:endParaRPr lang="en-US" dirty="0"/>
          </a:p>
          <a:p>
            <a:pPr marL="0" indent="0">
              <a:buNone/>
            </a:pPr>
            <a:r>
              <a:rPr lang="en-US" sz="1800" dirty="0">
                <a:effectLst/>
                <a:latin typeface="Times New Roman" panose="02020603050405020304" pitchFamily="18" charset="0"/>
                <a:ea typeface="Calibri" panose="020F0502020204030204" pitchFamily="34" charset="0"/>
              </a:rPr>
              <a:t>What is the role of the Tribal Self Governance Evaluations and the P.L 93-638 Compact Tribes who are approved to administer and conduct leasing activities without Secretarial approval under the HEARTH Act or the ITARA Act? </a:t>
            </a:r>
          </a:p>
          <a:p>
            <a:pPr marL="0" indent="0">
              <a:buNone/>
            </a:pPr>
            <a:endParaRPr lang="en-US" sz="1800" dirty="0">
              <a:effectLst/>
              <a:latin typeface="Times New Roman" panose="02020603050405020304" pitchFamily="18" charset="0"/>
              <a:ea typeface="Calibri" panose="020F0502020204030204" pitchFamily="34" charset="0"/>
            </a:endParaRPr>
          </a:p>
          <a:p>
            <a:pPr marL="0" indent="0">
              <a:buNone/>
            </a:pPr>
            <a:r>
              <a:rPr lang="en-US" sz="1800" dirty="0">
                <a:effectLst/>
                <a:latin typeface="Times New Roman" panose="02020603050405020304" pitchFamily="18" charset="0"/>
                <a:ea typeface="Calibri" panose="020F0502020204030204" pitchFamily="34" charset="0"/>
              </a:rPr>
              <a:t>Several Self-Governance Tribes have taken the position that this authority prohibits the Secretary (BTFA) from reviewing tribal leases or lease transactions pursuant to this authority</a:t>
            </a:r>
            <a:endParaRPr lang="en-US" dirty="0"/>
          </a:p>
          <a:p>
            <a:pPr marL="0" indent="0">
              <a:buNone/>
            </a:pPr>
            <a:endParaRPr lang="en-US" dirty="0"/>
          </a:p>
          <a:p>
            <a:pPr marL="0" indent="0">
              <a:buNone/>
            </a:pPr>
            <a:endParaRPr lang="en-US" dirty="0"/>
          </a:p>
          <a:p>
            <a:endParaRPr lang="en-US" dirty="0"/>
          </a:p>
        </p:txBody>
      </p:sp>
    </p:spTree>
    <p:extLst>
      <p:ext uri="{BB962C8B-B14F-4D97-AF65-F5344CB8AC3E}">
        <p14:creationId xmlns:p14="http://schemas.microsoft.com/office/powerpoint/2010/main" val="27725650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SHORT ANSWER</a:t>
            </a:r>
          </a:p>
        </p:txBody>
      </p:sp>
      <p:sp>
        <p:nvSpPr>
          <p:cNvPr id="3" name="Content Placeholder 2"/>
          <p:cNvSpPr>
            <a:spLocks noGrp="1"/>
          </p:cNvSpPr>
          <p:nvPr>
            <p:ph idx="1"/>
          </p:nvPr>
        </p:nvSpPr>
        <p:spPr/>
        <p:txBody>
          <a:bodyPr>
            <a:normAutofit/>
          </a:bodyPr>
          <a:lstStyle/>
          <a:p>
            <a:pPr marL="0" indent="0">
              <a:buNone/>
            </a:pPr>
            <a:endParaRPr lang="en-US" dirty="0"/>
          </a:p>
          <a:p>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ITARA/HEARTH Act(s) do not waive, cancel or preclude any requirements mandated in the Indian Self-Determination Act (ISDEA) or the Tribal Self Governance Act . </a:t>
            </a:r>
          </a:p>
          <a:p>
            <a:endParaRPr lang="en-US" sz="1800" dirty="0">
              <a:effectLst/>
              <a:latin typeface="Times New Roman" panose="02020603050405020304" pitchFamily="18" charset="0"/>
              <a:ea typeface="Calibri" panose="020F0502020204030204" pitchFamily="34" charset="0"/>
              <a:cs typeface="Times New Roman" panose="02020603050405020304" pitchFamily="18" charset="0"/>
            </a:endParaRPr>
          </a:p>
          <a:p>
            <a:r>
              <a:rPr lang="en-US" sz="1800" dirty="0">
                <a:effectLst/>
                <a:latin typeface="Times New Roman" panose="02020603050405020304" pitchFamily="18" charset="0"/>
                <a:ea typeface="Calibri" panose="020F0502020204030204" pitchFamily="34" charset="0"/>
                <a:cs typeface="Times New Roman" panose="02020603050405020304" pitchFamily="18" charset="0"/>
              </a:rPr>
              <a:t>On March 25, 2021, in a joint meeting with several DOI Solicitors, BTFA-DTER and OSG, were advised that Tribes who have leasing authority pursuant to ITARA and the HEARTH ACT are still bound by the requirements under ISDEA and the Tribal Self-Governance Act, respectively.</a:t>
            </a:r>
          </a:p>
          <a:p>
            <a:endParaRPr lang="en-US" sz="1800" dirty="0">
              <a:effectLst/>
              <a:latin typeface="Times New Roman" panose="02020603050405020304" pitchFamily="18" charset="0"/>
              <a:ea typeface="Calibri" panose="020F0502020204030204" pitchFamily="34" charset="0"/>
              <a:cs typeface="Times New Roman" panose="02020603050405020304" pitchFamily="18" charset="0"/>
            </a:endParaRPr>
          </a:p>
          <a:p>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Therefore, pursuant to the Tribal Self Governance authority in 25 USC 5363 and 25 CFR 1000.350, DTER will continue to review Tribal HEARTH ACT or ITARA tribal leases and leasing transactions as a part of the Annual Tribal Trust Evaluation requirement.</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3160230507"/>
      </p:ext>
    </p:extLst>
  </p:cSld>
  <p:clrMapOvr>
    <a:masterClrMapping/>
  </p:clrMapOvr>
  <mc:AlternateContent xmlns:mc="http://schemas.openxmlformats.org/markup-compatibility/2006">
    <mc:Choice xmlns:p14="http://schemas.microsoft.com/office/powerpoint/2010/main" Requires="p14">
      <p:transition spd="med" p14:dur="700">
        <p:fade/>
      </p:transition>
    </mc:Choice>
    <mc:Fallback>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BTFA AUTHORITY</a:t>
            </a:r>
          </a:p>
        </p:txBody>
      </p:sp>
      <p:sp>
        <p:nvSpPr>
          <p:cNvPr id="3" name="Content Placeholder 2"/>
          <p:cNvSpPr>
            <a:spLocks noGrp="1"/>
          </p:cNvSpPr>
          <p:nvPr>
            <p:ph idx="1"/>
          </p:nvPr>
        </p:nvSpPr>
        <p:spPr>
          <a:xfrm>
            <a:off x="680321" y="2336873"/>
            <a:ext cx="10576497" cy="3599316"/>
          </a:xfrm>
        </p:spPr>
        <p:txBody>
          <a:bodyPr/>
          <a:lstStyle/>
          <a:p>
            <a:pPr marL="0" indent="0">
              <a:buNone/>
            </a:pPr>
            <a:endParaRPr lang="en-US" dirty="0"/>
          </a:p>
          <a:p>
            <a:pPr marL="0" indent="0">
              <a:buNone/>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‘‘annual trust evaluation’’ is required under section 458(cc) of the Indian Self-determination and Education Assistance Act (25 U.S.C. 5363(d)).</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en-US" dirty="0"/>
          </a:p>
          <a:p>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federal code of regulations prescribes the process for conducting the trust evaluations in 25 CFR 1000.350.</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3794971822"/>
      </p:ext>
    </p:extLst>
  </p:cSld>
  <p:clrMapOvr>
    <a:masterClrMapping/>
  </p:clrMapOvr>
  <mc:AlternateContent xmlns:mc="http://schemas.openxmlformats.org/markup-compatibility/2006">
    <mc:Choice xmlns:p14="http://schemas.microsoft.com/office/powerpoint/2010/main" Requires="p14">
      <p:transition spd="med" p14:dur="700">
        <p:fade/>
      </p:transition>
    </mc:Choice>
    <mc:Fallback>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TRIBAL AUTHORITY</a:t>
            </a:r>
          </a:p>
        </p:txBody>
      </p:sp>
      <p:sp>
        <p:nvSpPr>
          <p:cNvPr id="8" name="Text Placeholder 7"/>
          <p:cNvSpPr>
            <a:spLocks noGrp="1"/>
          </p:cNvSpPr>
          <p:nvPr>
            <p:ph type="body" idx="1"/>
          </p:nvPr>
        </p:nvSpPr>
        <p:spPr/>
        <p:txBody>
          <a:bodyPr>
            <a:normAutofit fontScale="92500" lnSpcReduction="10000"/>
          </a:bodyPr>
          <a:lstStyle/>
          <a:p>
            <a:r>
              <a:rPr lang="en-US" dirty="0"/>
              <a:t>ITARA---Surface Leasing and Forestry Management</a:t>
            </a:r>
          </a:p>
        </p:txBody>
      </p:sp>
      <p:sp>
        <p:nvSpPr>
          <p:cNvPr id="3" name="Content Placeholder 2"/>
          <p:cNvSpPr>
            <a:spLocks noGrp="1"/>
          </p:cNvSpPr>
          <p:nvPr>
            <p:ph sz="half" idx="2"/>
          </p:nvPr>
        </p:nvSpPr>
        <p:spPr>
          <a:xfrm>
            <a:off x="263236" y="3030008"/>
            <a:ext cx="5330887" cy="3737937"/>
          </a:xfrm>
        </p:spPr>
        <p:txBody>
          <a:bodyPr>
            <a:normAutofit fontScale="85000" lnSpcReduction="10000"/>
          </a:bodyPr>
          <a:lstStyle/>
          <a:p>
            <a:r>
              <a:rPr lang="en-US" dirty="0"/>
              <a:t>25 USC 5601-Demonstration Project participation upon approval of Indian Trust Asset Management Plan (ITAMP).ITAMP-or regulations must be consistent with Indian Forestry Management Act at </a:t>
            </a:r>
            <a:r>
              <a:rPr lang="en-US" sz="1800" b="0" i="0" u="none" strike="noStrike" baseline="0" dirty="0">
                <a:latin typeface="NewCenturySchlbk-Roman"/>
              </a:rPr>
              <a:t>25 U.S.C. 3101 and in 25 CFR 163.</a:t>
            </a:r>
          </a:p>
          <a:p>
            <a:pPr algn="l"/>
            <a:r>
              <a:rPr lang="en-US" sz="1800" b="0" i="0" u="none" strike="noStrike" baseline="0" dirty="0">
                <a:latin typeface="NewCenturySchlbk-Roman"/>
              </a:rPr>
              <a:t>(f) DOCUMENTATION—If an Indian tribe executes a surface leasing transaction or a forest land management activity pursuant to tribal regulations under subsection (b)(2), the Indian tribe shall provide to the Secretary(1) a copy of the surface leasing transaction or forest land management activity documents, including any amendments to, or renewals of, the applicable transaction; and(2) in the case of tribal regulations, a surface leasing transaction, or forest land management activities that allow payments to be made directly to the Indian tribe, documentation of the payments that is sufficient to enable the Secretary to discharge the trust responsibility of the United States under subsection (g); see 25 USC 5614,sec 205(f) </a:t>
            </a:r>
          </a:p>
          <a:p>
            <a:pPr algn="l"/>
            <a:r>
              <a:rPr lang="en-US" sz="1800" b="0" i="0" u="none" strike="noStrike" baseline="0" dirty="0">
                <a:solidFill>
                  <a:srgbClr val="000000"/>
                </a:solidFill>
                <a:latin typeface="NewCenturySchlbk-Roman"/>
              </a:rPr>
              <a:t>.</a:t>
            </a:r>
          </a:p>
          <a:p>
            <a:pPr marL="0" indent="0" algn="l">
              <a:buNone/>
            </a:pPr>
            <a:endParaRPr lang="en-US" dirty="0"/>
          </a:p>
        </p:txBody>
      </p:sp>
      <p:sp>
        <p:nvSpPr>
          <p:cNvPr id="9" name="Text Placeholder 8"/>
          <p:cNvSpPr>
            <a:spLocks noGrp="1"/>
          </p:cNvSpPr>
          <p:nvPr>
            <p:ph type="body" sz="quarter" idx="3"/>
          </p:nvPr>
        </p:nvSpPr>
        <p:spPr/>
        <p:txBody>
          <a:bodyPr>
            <a:normAutofit fontScale="92500" lnSpcReduction="10000"/>
          </a:bodyPr>
          <a:lstStyle/>
          <a:p>
            <a:r>
              <a:rPr lang="en-US" dirty="0"/>
              <a:t>HEARTH ACT—Agriculture/Business Leases</a:t>
            </a:r>
          </a:p>
        </p:txBody>
      </p:sp>
      <p:sp>
        <p:nvSpPr>
          <p:cNvPr id="4" name="Content Placeholder 3"/>
          <p:cNvSpPr>
            <a:spLocks noGrp="1"/>
          </p:cNvSpPr>
          <p:nvPr>
            <p:ph sz="quarter" idx="4"/>
          </p:nvPr>
        </p:nvSpPr>
        <p:spPr>
          <a:xfrm>
            <a:off x="5594123" y="3030008"/>
            <a:ext cx="4700059" cy="3578610"/>
          </a:xfrm>
        </p:spPr>
        <p:txBody>
          <a:bodyPr>
            <a:normAutofit fontScale="85000" lnSpcReduction="10000"/>
          </a:bodyPr>
          <a:lstStyle/>
          <a:p>
            <a:r>
              <a:rPr lang="en-US" sz="1800" dirty="0">
                <a:effectLst/>
                <a:latin typeface="Calibri" panose="020F0502020204030204" pitchFamily="34" charset="0"/>
                <a:ea typeface="Calibri" panose="020F0502020204030204" pitchFamily="34" charset="0"/>
                <a:cs typeface="Times New Roman" panose="02020603050405020304" pitchFamily="18" charset="0"/>
              </a:rPr>
              <a:t>25 USC 415 (h) Tribal approval of leases (1) In general At the discretion of any Indian tribe, any lease by the Indian tribe for the purposes authorized under subsection (a) (including any amendments to subsection (a)), except a lease for the exploration, development, or extraction of any mineral resources, shall not require the approval of the Secretary………….</a:t>
            </a:r>
          </a:p>
          <a:p>
            <a:r>
              <a:rPr lang="en-US" sz="1800" dirty="0">
                <a:effectLst/>
                <a:latin typeface="Calibri" panose="020F0502020204030204" pitchFamily="34" charset="0"/>
                <a:cs typeface="Times New Roman" panose="02020603050405020304" pitchFamily="18" charset="0"/>
              </a:rPr>
              <a:t>Tribal Regulations must be submitted for Secretarial approval and are required to be consistent with 25 CFR 162.</a:t>
            </a:r>
          </a:p>
          <a:p>
            <a:r>
              <a:rPr lang="en-US" sz="1800" dirty="0">
                <a:effectLst/>
                <a:latin typeface="Calibri" panose="020F0502020204030204" pitchFamily="34" charset="0"/>
                <a:cs typeface="Times New Roman" panose="02020603050405020304" pitchFamily="18" charset="0"/>
              </a:rPr>
              <a:t>The Act requires that Tribes must provide a copy of each lease and documentation of lease payments if made directly to tribe; see 25 USC 415, sec,2 (h)(6).</a:t>
            </a:r>
            <a:endParaRPr lang="en-US" dirty="0"/>
          </a:p>
        </p:txBody>
      </p:sp>
    </p:spTree>
    <p:extLst>
      <p:ext uri="{BB962C8B-B14F-4D97-AF65-F5344CB8AC3E}">
        <p14:creationId xmlns:p14="http://schemas.microsoft.com/office/powerpoint/2010/main" val="33692253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TRUST EVALUATION PROCESS</a:t>
            </a:r>
          </a:p>
        </p:txBody>
      </p:sp>
      <p:sp>
        <p:nvSpPr>
          <p:cNvPr id="3" name="Content Placeholder 2"/>
          <p:cNvSpPr>
            <a:spLocks noGrp="1"/>
          </p:cNvSpPr>
          <p:nvPr>
            <p:ph idx="1"/>
          </p:nvPr>
        </p:nvSpPr>
        <p:spPr>
          <a:xfrm>
            <a:off x="680321" y="2175164"/>
            <a:ext cx="9613861" cy="4544291"/>
          </a:xfrm>
        </p:spPr>
        <p:txBody>
          <a:bodyPr>
            <a:normAutofit fontScale="92500" lnSpcReduction="10000"/>
          </a:bodyPr>
          <a:lstStyle/>
          <a:p>
            <a:pPr marL="0" indent="0">
              <a:buNone/>
            </a:pPr>
            <a:r>
              <a:rPr lang="en-US" dirty="0">
                <a:latin typeface="Times New Roman" panose="02020603050405020304" pitchFamily="18" charset="0"/>
                <a:cs typeface="Times New Roman" panose="02020603050405020304" pitchFamily="18" charset="0"/>
              </a:rPr>
              <a:t>Trust evaluations are conducted in accordance with 25 CFR 1000.355(d) 1-7</a:t>
            </a:r>
          </a:p>
          <a:p>
            <a:endParaRPr lang="en-US" dirty="0">
              <a:latin typeface="Times New Roman" panose="02020603050405020304" pitchFamily="18" charset="0"/>
              <a:cs typeface="Times New Roman" panose="02020603050405020304" pitchFamily="18" charset="0"/>
            </a:endParaRPr>
          </a:p>
          <a:p>
            <a:pPr marL="0" marR="0" indent="0">
              <a:lnSpc>
                <a:spcPct val="107000"/>
              </a:lnSpc>
              <a:spcBef>
                <a:spcPts val="0"/>
              </a:spcBef>
              <a:spcAft>
                <a:spcPts val="800"/>
              </a:spcAft>
              <a:buNone/>
            </a:pPr>
            <a:r>
              <a:rPr lang="en-US" sz="1800" b="1" u="sng" dirty="0">
                <a:effectLst/>
                <a:latin typeface="Times New Roman" panose="02020603050405020304" pitchFamily="18" charset="0"/>
                <a:ea typeface="Calibri" panose="020F0502020204030204" pitchFamily="34" charset="0"/>
                <a:cs typeface="Times New Roman" panose="02020603050405020304" pitchFamily="18" charset="0"/>
              </a:rPr>
              <a:t>Scope of the Trust Review Process for HEARTH /ITARA Tribes for leasing transactions:</a:t>
            </a:r>
          </a:p>
          <a:p>
            <a:pPr marL="0" marR="0">
              <a:lnSpc>
                <a:spcPct val="107000"/>
              </a:lnSpc>
              <a:spcBef>
                <a:spcPts val="0"/>
              </a:spcBef>
              <a:spcAft>
                <a:spcPts val="800"/>
              </a:spcAft>
            </a:pPr>
            <a:endParaRPr lang="en-US" sz="1800" dirty="0">
              <a:effectLst/>
              <a:latin typeface="Times New Roman" panose="02020603050405020304" pitchFamily="18" charset="0"/>
              <a:ea typeface="Calibri" panose="020F0502020204030204" pitchFamily="34" charset="0"/>
              <a:cs typeface="Times New Roman" panose="02020603050405020304" pitchFamily="18" charset="0"/>
            </a:endParaRPr>
          </a:p>
          <a:p>
            <a:pPr marL="0" marR="0" indent="0">
              <a:lnSpc>
                <a:spcPct val="107000"/>
              </a:lnSpc>
              <a:spcBef>
                <a:spcPts val="0"/>
              </a:spcBef>
              <a:spcAft>
                <a:spcPts val="800"/>
              </a:spcAft>
              <a:buNone/>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a:t>
            </a: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Tribal Leases will only be reviewed for the following</a:t>
            </a: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a:t>
            </a:r>
          </a:p>
          <a:p>
            <a:pPr marL="342900" marR="0" lvl="0" indent="-342900">
              <a:lnSpc>
                <a:spcPct val="107000"/>
              </a:lnSpc>
              <a:spcBef>
                <a:spcPts val="0"/>
              </a:spcBef>
              <a:spcAft>
                <a:spcPts val="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Compliance with 25 CFR 162 and/or 163</a:t>
            </a:r>
          </a:p>
          <a:p>
            <a:pPr marL="342900" marR="0" lvl="0" indent="-342900">
              <a:lnSpc>
                <a:spcPct val="107000"/>
              </a:lnSpc>
              <a:spcBef>
                <a:spcPts val="0"/>
              </a:spcBef>
              <a:spcAft>
                <a:spcPts val="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Environmental compliance</a:t>
            </a:r>
          </a:p>
          <a:p>
            <a:pPr marL="342900" marR="0" lvl="0" indent="-342900">
              <a:lnSpc>
                <a:spcPct val="107000"/>
              </a:lnSpc>
              <a:spcBef>
                <a:spcPts val="0"/>
              </a:spcBef>
              <a:spcAft>
                <a:spcPts val="80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Compliance with the documentation requirements under the HEARTH ACT ( 25 USC 415(h) and  ITARA (25 USC 5601).    </a:t>
            </a:r>
          </a:p>
          <a:p>
            <a:pPr marL="0" marR="0" indent="0">
              <a:lnSpc>
                <a:spcPct val="107000"/>
              </a:lnSpc>
              <a:spcBef>
                <a:spcPts val="0"/>
              </a:spcBef>
              <a:spcAft>
                <a:spcPts val="800"/>
              </a:spcAft>
              <a:buNone/>
            </a:pP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The Tribal Trust Evaluation </a:t>
            </a:r>
            <a:r>
              <a:rPr lang="en-US" sz="1800" b="1" u="sng" dirty="0">
                <a:effectLst/>
                <a:latin typeface="Times New Roman" panose="02020603050405020304" pitchFamily="18" charset="0"/>
                <a:ea typeface="Calibri" panose="020F0502020204030204" pitchFamily="34" charset="0"/>
                <a:cs typeface="Times New Roman" panose="02020603050405020304" pitchFamily="18" charset="0"/>
              </a:rPr>
              <a:t>will not do</a:t>
            </a: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 the following:</a:t>
            </a:r>
          </a:p>
          <a:p>
            <a:pPr marL="342900" marR="0" lvl="0" indent="-342900">
              <a:lnSpc>
                <a:spcPct val="107000"/>
              </a:lnSpc>
              <a:spcBef>
                <a:spcPts val="0"/>
              </a:spcBef>
              <a:spcAft>
                <a:spcPts val="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Review or request the approved Tribal Regulations. </a:t>
            </a:r>
          </a:p>
          <a:p>
            <a:pPr marL="342900" marR="0" lvl="0" indent="-342900">
              <a:lnSpc>
                <a:spcPct val="107000"/>
              </a:lnSpc>
              <a:spcBef>
                <a:spcPts val="0"/>
              </a:spcBef>
              <a:spcAft>
                <a:spcPts val="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Review or request the approved Tribal Indian Trust Asset Management Plans ( ITAMP) </a:t>
            </a:r>
          </a:p>
          <a:p>
            <a:pPr marL="342900" marR="0" lvl="0" indent="-342900">
              <a:lnSpc>
                <a:spcPct val="107000"/>
              </a:lnSpc>
              <a:spcBef>
                <a:spcPts val="0"/>
              </a:spcBef>
              <a:spcAft>
                <a:spcPts val="800"/>
              </a:spcAft>
              <a:buFont typeface="Times New Roman" panose="02020603050405020304" pitchFamily="18" charset="0"/>
              <a:buChar char="-"/>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Review for any approval of the Secretary</a:t>
            </a:r>
          </a:p>
          <a:p>
            <a:pPr marL="0" marR="0">
              <a:lnSpc>
                <a:spcPct val="107000"/>
              </a:lnSpc>
              <a:spcBef>
                <a:spcPts val="0"/>
              </a:spcBef>
              <a:spcAft>
                <a:spcPts val="80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a:t>
            </a:r>
          </a:p>
          <a:p>
            <a:endParaRPr lang="en-US" dirty="0"/>
          </a:p>
        </p:txBody>
      </p:sp>
    </p:spTree>
    <p:extLst>
      <p:ext uri="{BB962C8B-B14F-4D97-AF65-F5344CB8AC3E}">
        <p14:creationId xmlns:p14="http://schemas.microsoft.com/office/powerpoint/2010/main" val="157572153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CONCLUSION</a:t>
            </a:r>
          </a:p>
        </p:txBody>
      </p:sp>
      <p:sp>
        <p:nvSpPr>
          <p:cNvPr id="3" name="Content Placeholder 2"/>
          <p:cNvSpPr>
            <a:spLocks noGrp="1"/>
          </p:cNvSpPr>
          <p:nvPr>
            <p:ph idx="1"/>
          </p:nvPr>
        </p:nvSpPr>
        <p:spPr/>
        <p:txBody>
          <a:bodyPr/>
          <a:lstStyle/>
          <a:p>
            <a:pPr marL="0" indent="0">
              <a:buNone/>
            </a:pPr>
            <a:r>
              <a:rPr lang="en-US" dirty="0"/>
              <a:t>Based on Solicitor advice and direction, BTFA will continue to review HEARTH / ITARA Act tribal leases. BTFA, however, will not review or request copies of any HEARTH/ITARA Act approved tribal regulations, and ITAMPs.  The lease reviews will be limited to a review compliance with federal laws for leasing, and the documentation requirements under HEARTH/ITARA rules.</a:t>
            </a:r>
          </a:p>
          <a:p>
            <a:pPr marL="0" indent="0">
              <a:buNone/>
            </a:pPr>
            <a:endParaRPr lang="en-US" dirty="0"/>
          </a:p>
          <a:p>
            <a:endParaRPr lang="en-US" dirty="0"/>
          </a:p>
        </p:txBody>
      </p:sp>
    </p:spTree>
    <p:extLst>
      <p:ext uri="{BB962C8B-B14F-4D97-AF65-F5344CB8AC3E}">
        <p14:creationId xmlns:p14="http://schemas.microsoft.com/office/powerpoint/2010/main" val="10030126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sp>
        <p:nvSpPr>
          <p:cNvPr id="3" name="Content Placeholder 2"/>
          <p:cNvSpPr>
            <a:spLocks noGrp="1"/>
          </p:cNvSpPr>
          <p:nvPr>
            <p:ph idx="1"/>
          </p:nvPr>
        </p:nvSpPr>
        <p:spPr/>
        <p:txBody>
          <a:bodyPr/>
          <a:lstStyle/>
          <a:p>
            <a:pPr marL="0" indent="0">
              <a:buNone/>
            </a:pPr>
            <a:endParaRPr lang="en-US" dirty="0"/>
          </a:p>
          <a:p>
            <a:pPr marL="0" indent="0">
              <a:buNone/>
            </a:pPr>
            <a:endParaRPr lang="en-US" dirty="0"/>
          </a:p>
          <a:p>
            <a:r>
              <a:rPr lang="en-US" dirty="0"/>
              <a:t>Please feel free to contact me at:</a:t>
            </a:r>
          </a:p>
          <a:p>
            <a:endParaRPr lang="en-US" dirty="0"/>
          </a:p>
          <a:p>
            <a:r>
              <a:rPr lang="en-US" dirty="0"/>
              <a:t>Email: </a:t>
            </a:r>
            <a:r>
              <a:rPr lang="en-US" dirty="0">
                <a:hlinkClick r:id="rId3"/>
              </a:rPr>
              <a:t>Elizabeth_wellshollenberger@btfa.go</a:t>
            </a:r>
            <a:r>
              <a:rPr lang="en-US" dirty="0"/>
              <a:t>v</a:t>
            </a:r>
          </a:p>
          <a:p>
            <a:r>
              <a:rPr lang="en-US" dirty="0"/>
              <a:t>Phone: Office: 505-815-1286 or Cell: 505-270-3152</a:t>
            </a:r>
          </a:p>
        </p:txBody>
      </p:sp>
    </p:spTree>
    <p:extLst>
      <p:ext uri="{BB962C8B-B14F-4D97-AF65-F5344CB8AC3E}">
        <p14:creationId xmlns:p14="http://schemas.microsoft.com/office/powerpoint/2010/main" val="1187364221"/>
      </p:ext>
    </p:extLst>
  </p:cSld>
  <p:clrMapOvr>
    <a:masterClrMapping/>
  </p:clrMapOvr>
  <mc:AlternateContent xmlns:mc="http://schemas.openxmlformats.org/markup-compatibility/2006">
    <mc:Choice xmlns:p14="http://schemas.microsoft.com/office/powerpoint/2010/main" Requires="p14">
      <p:transition spd="med" p14:dur="700">
        <p:fade/>
      </p:transition>
    </mc:Choice>
    <mc:Fallback>
      <p:transition spd="med">
        <p:fade/>
      </p:transition>
    </mc:Fallback>
  </mc:AlternateContent>
</p:sld>
</file>

<file path=ppt/theme/theme1.xml><?xml version="1.0" encoding="utf-8"?>
<a:theme xmlns:a="http://schemas.openxmlformats.org/drawingml/2006/main" name="1_Berlin">
  <a:themeElements>
    <a:clrScheme name="Berlin">
      <a:dk1>
        <a:sysClr val="windowText" lastClr="000000"/>
      </a:dk1>
      <a:lt1>
        <a:sysClr val="window" lastClr="FFFFFF"/>
      </a:lt1>
      <a:dk2>
        <a:srgbClr val="6A9C41"/>
      </a:dk2>
      <a:lt2>
        <a:srgbClr val="E7E6E6"/>
      </a:lt2>
      <a:accent1>
        <a:srgbClr val="A7D535"/>
      </a:accent1>
      <a:accent2>
        <a:srgbClr val="EACA4F"/>
      </a:accent2>
      <a:accent3>
        <a:srgbClr val="FD9850"/>
      </a:accent3>
      <a:accent4>
        <a:srgbClr val="F46442"/>
      </a:accent4>
      <a:accent5>
        <a:srgbClr val="54D289"/>
      </a:accent5>
      <a:accent6>
        <a:srgbClr val="6AD8CB"/>
      </a:accent6>
      <a:hlink>
        <a:srgbClr val="CAFB50"/>
      </a:hlink>
      <a:folHlink>
        <a:srgbClr val="DEFF8B"/>
      </a:folHlink>
    </a:clrScheme>
    <a:fontScheme name="Berlin">
      <a:majorFont>
        <a:latin typeface="Trebuchet MS" panose="020B060302020202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Trebuchet MS" panose="020B060302020202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Berlin">
      <a:fillStyleLst>
        <a:solidFill>
          <a:schemeClr val="phClr"/>
        </a:solidFill>
        <a:gradFill rotWithShape="1">
          <a:gsLst>
            <a:gs pos="0">
              <a:schemeClr val="phClr">
                <a:tint val="60000"/>
                <a:satMod val="100000"/>
                <a:lumMod val="110000"/>
              </a:schemeClr>
            </a:gs>
            <a:gs pos="100000">
              <a:schemeClr val="phClr">
                <a:tint val="70000"/>
                <a:satMod val="100000"/>
                <a:lumMod val="100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6000"/>
                <a:shade val="100000"/>
                <a:hueMod val="92000"/>
                <a:satMod val="200000"/>
                <a:lumMod val="138000"/>
              </a:schemeClr>
            </a:gs>
            <a:gs pos="50000">
              <a:schemeClr val="phClr">
                <a:shade val="100000"/>
                <a:hueMod val="100000"/>
                <a:satMod val="110000"/>
                <a:lumMod val="130000"/>
              </a:schemeClr>
            </a:gs>
            <a:gs pos="100000">
              <a:schemeClr val="phClr">
                <a:shade val="78000"/>
                <a:hueMod val="106000"/>
                <a:satMod val="120000"/>
                <a:lumMod val="79000"/>
              </a:schemeClr>
            </a:gs>
          </a:gsLst>
          <a:lin ang="2520000" scaled="0"/>
        </a:gradFill>
      </a:bgFillStyleLst>
    </a:fmtScheme>
  </a:themeElements>
  <a:objectDefaults/>
  <a:extraClrSchemeLst/>
  <a:extLst>
    <a:ext uri="{05A4C25C-085E-4340-85A3-A5531E510DB2}">
      <thm15:themeFamily xmlns:thm15="http://schemas.microsoft.com/office/thememl/2012/main" name="Berlin" id="{7B5DBA9E-B069-418E-9360-A61BDD0615A4}" vid="{B587E4A9-1405-4B4F-8BC3-512EE08D2EBF}"/>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1251</TotalTime>
  <Words>1027</Words>
  <Application>Microsoft Office PowerPoint</Application>
  <PresentationFormat>Widescreen</PresentationFormat>
  <Paragraphs>67</Paragraphs>
  <Slides>8</Slides>
  <Notes>8</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8</vt:i4>
      </vt:variant>
    </vt:vector>
  </HeadingPairs>
  <TitlesOfParts>
    <vt:vector size="14" baseType="lpstr">
      <vt:lpstr>Arial</vt:lpstr>
      <vt:lpstr>Calibri</vt:lpstr>
      <vt:lpstr>NewCenturySchlbk-Roman</vt:lpstr>
      <vt:lpstr>Times New Roman</vt:lpstr>
      <vt:lpstr>Trebuchet MS</vt:lpstr>
      <vt:lpstr>1_Berlin</vt:lpstr>
      <vt:lpstr>TRIBAL TRUST EVALUATIONS                AND HEARTH /ITARA </vt:lpstr>
      <vt:lpstr>ISSUE</vt:lpstr>
      <vt:lpstr>SHORT ANSWER</vt:lpstr>
      <vt:lpstr>BTFA AUTHORITY</vt:lpstr>
      <vt:lpstr>TRIBAL AUTHORITY</vt:lpstr>
      <vt:lpstr>TRUST EVALUATION PROCESS</vt:lpstr>
      <vt:lpstr>CONCLUSION</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Project name</dc:title>
  <dc:creator/>
  <cp:lastModifiedBy>Wells Shollenberger, Elizabeth L.</cp:lastModifiedBy>
  <cp:revision>33</cp:revision>
  <dcterms:created xsi:type="dcterms:W3CDTF">2014-04-17T23:07:25Z</dcterms:created>
  <dcterms:modified xsi:type="dcterms:W3CDTF">2021-07-14T16:50:20Z</dcterms:modified>
</cp:coreProperties>
</file>