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0" r:id="rId1"/>
    <p:sldMasterId id="2147483672" r:id="rId2"/>
  </p:sldMasterIdLst>
  <p:notesMasterIdLst>
    <p:notesMasterId r:id="rId13"/>
  </p:notesMasterIdLst>
  <p:handoutMasterIdLst>
    <p:handoutMasterId r:id="rId14"/>
  </p:handoutMasterIdLst>
  <p:sldIdLst>
    <p:sldId id="285" r:id="rId3"/>
    <p:sldId id="256" r:id="rId4"/>
    <p:sldId id="257" r:id="rId5"/>
    <p:sldId id="290" r:id="rId6"/>
    <p:sldId id="292" r:id="rId7"/>
    <p:sldId id="288" r:id="rId8"/>
    <p:sldId id="289" r:id="rId9"/>
    <p:sldId id="293" r:id="rId10"/>
    <p:sldId id="294" r:id="rId11"/>
    <p:sldId id="276" r:id="rId12"/>
  </p:sldIdLst>
  <p:sldSz cx="12192000" cy="6858000"/>
  <p:notesSz cx="7023100" cy="93091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73722" autoAdjust="0"/>
  </p:normalViewPr>
  <p:slideViewPr>
    <p:cSldViewPr snapToGrid="0">
      <p:cViewPr varScale="1">
        <p:scale>
          <a:sx n="54" d="100"/>
          <a:sy n="54" d="100"/>
        </p:scale>
        <p:origin x="330" y="42"/>
      </p:cViewPr>
      <p:guideLst/>
    </p:cSldViewPr>
  </p:slideViewPr>
  <p:notesTextViewPr>
    <p:cViewPr>
      <p:scale>
        <a:sx n="75" d="100"/>
        <a:sy n="75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handoutMaster" Target="handoutMasters/handout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3043343" cy="467071"/>
          </a:xfrm>
          <a:prstGeom prst="rect">
            <a:avLst/>
          </a:prstGeom>
        </p:spPr>
        <p:txBody>
          <a:bodyPr vert="horz" lIns="92576" tIns="46288" rIns="92576" bIns="46288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8133" y="1"/>
            <a:ext cx="3043343" cy="467071"/>
          </a:xfrm>
          <a:prstGeom prst="rect">
            <a:avLst/>
          </a:prstGeom>
        </p:spPr>
        <p:txBody>
          <a:bodyPr vert="horz" lIns="92576" tIns="46288" rIns="92576" bIns="46288" rtlCol="0"/>
          <a:lstStyle>
            <a:lvl1pPr algn="r">
              <a:defRPr sz="1200"/>
            </a:lvl1pPr>
          </a:lstStyle>
          <a:p>
            <a:fld id="{8C4B67C4-FD42-4312-8236-2581922EDDD5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8842032"/>
            <a:ext cx="3043343" cy="467070"/>
          </a:xfrm>
          <a:prstGeom prst="rect">
            <a:avLst/>
          </a:prstGeom>
        </p:spPr>
        <p:txBody>
          <a:bodyPr vert="horz" lIns="92576" tIns="46288" rIns="92576" bIns="46288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8133" y="8842032"/>
            <a:ext cx="3043343" cy="467070"/>
          </a:xfrm>
          <a:prstGeom prst="rect">
            <a:avLst/>
          </a:prstGeom>
        </p:spPr>
        <p:txBody>
          <a:bodyPr vert="horz" lIns="92576" tIns="46288" rIns="92576" bIns="46288" rtlCol="0" anchor="b"/>
          <a:lstStyle>
            <a:lvl1pPr algn="r">
              <a:defRPr sz="1200"/>
            </a:lvl1pPr>
          </a:lstStyle>
          <a:p>
            <a:fld id="{6B95DC10-6699-4F4F-8334-3A9531137BF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30148218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3"/>
            <a:ext cx="3044154" cy="467362"/>
          </a:xfrm>
          <a:prstGeom prst="rect">
            <a:avLst/>
          </a:prstGeom>
        </p:spPr>
        <p:txBody>
          <a:bodyPr vert="horz" lIns="91569" tIns="45784" rIns="91569" bIns="4578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7327" y="3"/>
            <a:ext cx="3044153" cy="467362"/>
          </a:xfrm>
          <a:prstGeom prst="rect">
            <a:avLst/>
          </a:prstGeom>
        </p:spPr>
        <p:txBody>
          <a:bodyPr vert="horz" lIns="91569" tIns="45784" rIns="91569" bIns="45784" rtlCol="0"/>
          <a:lstStyle>
            <a:lvl1pPr algn="r">
              <a:defRPr sz="1200"/>
            </a:lvl1pPr>
          </a:lstStyle>
          <a:p>
            <a:fld id="{92D039DD-5872-41D4-B43A-5A44ADE8E54A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20725" y="1163638"/>
            <a:ext cx="5583238" cy="31416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569" tIns="45784" rIns="91569" bIns="45784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3119" y="4479688"/>
            <a:ext cx="5618480" cy="3665776"/>
          </a:xfrm>
          <a:prstGeom prst="rect">
            <a:avLst/>
          </a:prstGeom>
        </p:spPr>
        <p:txBody>
          <a:bodyPr vert="horz" lIns="91569" tIns="45784" rIns="91569" bIns="45784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8841739"/>
            <a:ext cx="3044154" cy="467362"/>
          </a:xfrm>
          <a:prstGeom prst="rect">
            <a:avLst/>
          </a:prstGeom>
        </p:spPr>
        <p:txBody>
          <a:bodyPr vert="horz" lIns="91569" tIns="45784" rIns="91569" bIns="4578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7327" y="8841739"/>
            <a:ext cx="3044153" cy="467362"/>
          </a:xfrm>
          <a:prstGeom prst="rect">
            <a:avLst/>
          </a:prstGeom>
        </p:spPr>
        <p:txBody>
          <a:bodyPr vert="horz" lIns="91569" tIns="45784" rIns="91569" bIns="45784" rtlCol="0" anchor="b"/>
          <a:lstStyle>
            <a:lvl1pPr algn="r">
              <a:defRPr sz="1200"/>
            </a:lvl1pPr>
          </a:lstStyle>
          <a:p>
            <a:fld id="{86794309-8A9C-4A5C-A94D-9C330FC563C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671517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882762">
              <a:defRPr/>
            </a:pPr>
            <a:fld id="{86794309-8A9C-4A5C-A94D-9C330FC563C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882762">
                <a:defRPr/>
              </a:pPr>
              <a:t>1</a:t>
            </a:fld>
            <a:endParaRPr lang="en-US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55760288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882762"/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794309-8A9C-4A5C-A94D-9C330FC563CE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49520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i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794309-8A9C-4A5C-A94D-9C330FC563CE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5816833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i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794309-8A9C-4A5C-A94D-9C330FC563CE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812917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i="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6794309-8A9C-4A5C-A94D-9C330FC563CE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3705983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882762">
              <a:defRPr/>
            </a:pPr>
            <a:fld id="{86794309-8A9C-4A5C-A94D-9C330FC563C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882762">
                <a:defRPr/>
              </a:pPr>
              <a:t>6</a:t>
            </a:fld>
            <a:endParaRPr lang="en-US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88493741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882762">
              <a:defRPr/>
            </a:pPr>
            <a:fld id="{86794309-8A9C-4A5C-A94D-9C330FC563C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882762">
                <a:defRPr/>
              </a:pPr>
              <a:t>7</a:t>
            </a:fld>
            <a:endParaRPr lang="en-US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9724378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882762">
              <a:defRPr/>
            </a:pPr>
            <a:fld id="{86794309-8A9C-4A5C-A94D-9C330FC563C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882762">
                <a:defRPr/>
              </a:pPr>
              <a:t>8</a:t>
            </a:fld>
            <a:endParaRPr lang="en-US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66026475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882762">
              <a:defRPr/>
            </a:pPr>
            <a:fld id="{86794309-8A9C-4A5C-A94D-9C330FC563CE}" type="slidenum">
              <a:rPr lang="en-US">
                <a:solidFill>
                  <a:prstClr val="black"/>
                </a:solidFill>
                <a:latin typeface="Calibri" panose="020F0502020204030204"/>
              </a:rPr>
              <a:pPr defTabSz="882762">
                <a:defRPr/>
              </a:pPr>
              <a:t>9</a:t>
            </a:fld>
            <a:endParaRPr lang="en-US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8343763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916546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59F150-C966-4301-920D-48E5FAB8A8E4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6785784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F0EDF2-93D2-4BAA-934F-4334C12711C1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11151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34A5BD-B9ED-4929-A2F3-F1D80C0A1F7C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750833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04E782-AA69-402C-865C-20DCB7333209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44307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5FD304-6593-4B88-9906-F795A774EF37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468192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96A056-5D64-4DAE-99B3-AB96D152A562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952497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805BE7-063B-4DBA-8402-4154DB773379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1915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E2889C0B-4586-4182-9D4E-1528F83D0D93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19973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3621F4-A3B9-4C02-B18D-22817D0AFD21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54441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9B7552-00D5-4CE3-9DEC-F0AC942EC011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5914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A22D58-9A25-4581-BF64-87B05F4DCC04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4702950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6123585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182878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8337824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6381884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240575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964581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3676474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082462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930165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749238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78915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44A428EF-AB87-4366-A96C-2E5DFDE6C35A}" type="datetime1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380767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07EA3165-5C6C-4D56-B540-5171FCE1066C}" type="datetimeFigureOut">
              <a:rPr lang="en-US" smtClean="0"/>
              <a:t>7/12/2021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3691DE9F-E28D-4E3B-A004-1783DE9B32FD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852812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dirty="0" smtClean="0"/>
              <a:t>Indian Health Service</a:t>
            </a:r>
            <a:br>
              <a:rPr lang="en-US" sz="6000" dirty="0" smtClean="0"/>
            </a:br>
            <a:r>
              <a:rPr lang="en-US" sz="6000" dirty="0" smtClean="0">
                <a:solidFill>
                  <a:schemeClr val="accent1">
                    <a:lumMod val="75000"/>
                  </a:schemeClr>
                </a:solidFill>
              </a:rPr>
              <a:t>Budget Update</a:t>
            </a:r>
            <a:endParaRPr lang="en-US" sz="60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773730"/>
          </a:xfrm>
        </p:spPr>
        <p:txBody>
          <a:bodyPr>
            <a:normAutofit/>
          </a:bodyPr>
          <a:lstStyle/>
          <a:p>
            <a:r>
              <a:rPr lang="en-US" dirty="0" smtClean="0"/>
              <a:t>Tribal self-governance Advisory committee meeting</a:t>
            </a:r>
          </a:p>
          <a:p>
            <a:r>
              <a:rPr lang="en-US" dirty="0" smtClean="0"/>
              <a:t>July 13, 2021</a:t>
            </a:r>
            <a:endParaRPr lang="en-US" dirty="0" smtClean="0"/>
          </a:p>
          <a:p>
            <a:endParaRPr lang="en-US" sz="1600" dirty="0" smtClean="0"/>
          </a:p>
          <a:p>
            <a:r>
              <a:rPr lang="en-US" sz="1800" dirty="0" smtClean="0"/>
              <a:t>Jillian Curtis, Chief Financial Officer</a:t>
            </a:r>
            <a:endParaRPr lang="en-US" sz="1800" dirty="0"/>
          </a:p>
        </p:txBody>
      </p:sp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13833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dirty="0" smtClean="0"/>
              <a:t>Indian Health Service</a:t>
            </a:r>
            <a:br>
              <a:rPr lang="en-US" sz="6000" dirty="0" smtClean="0"/>
            </a:br>
            <a:r>
              <a:rPr lang="en-US" sz="6000" dirty="0" smtClean="0">
                <a:solidFill>
                  <a:schemeClr val="accent1">
                    <a:lumMod val="75000"/>
                  </a:schemeClr>
                </a:solidFill>
              </a:rPr>
              <a:t>FY 2022 House Bill</a:t>
            </a:r>
            <a:endParaRPr lang="en-US" sz="6000" dirty="0">
              <a:solidFill>
                <a:schemeClr val="accent1">
                  <a:lumMod val="75000"/>
                </a:schemeClr>
              </a:solidFill>
            </a:endParaRPr>
          </a:p>
        </p:txBody>
      </p:sp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  <p:sp>
        <p:nvSpPr>
          <p:cNvPr id="7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0559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</a:t>
            </a:r>
            <a:r>
              <a:rPr lang="en-US" dirty="0" smtClean="0"/>
              <a:t>2022 House Mark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79" y="1874520"/>
            <a:ext cx="10058401" cy="4137659"/>
          </a:xfrm>
        </p:spPr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 smtClean="0"/>
              <a:t>On July 1, the House Appropriations Committee approved the FY 2022 Interior Appropriations </a:t>
            </a:r>
            <a:r>
              <a:rPr lang="en-US" sz="3000" dirty="0"/>
              <a:t>b</a:t>
            </a:r>
            <a:r>
              <a:rPr lang="en-US" sz="3000" dirty="0" smtClean="0"/>
              <a:t>ill.</a:t>
            </a:r>
            <a:r>
              <a:rPr lang="en-US" sz="3000" dirty="0"/>
              <a:t> </a:t>
            </a:r>
            <a:endParaRPr lang="en-US" sz="3000" dirty="0"/>
          </a:p>
          <a:p>
            <a: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dirty="0" smtClean="0"/>
          </a:p>
          <a:p>
            <a:pPr marL="292608" lvl="1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700" dirty="0"/>
          </a:p>
          <a:p>
            <a:pPr lvl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v"/>
            </a:pPr>
            <a:r>
              <a:rPr lang="en-US" sz="2800" dirty="0" smtClean="0"/>
              <a:t> The </a:t>
            </a:r>
            <a:r>
              <a:rPr lang="en-US" sz="2800" dirty="0"/>
              <a:t>bill provides </a:t>
            </a:r>
            <a:r>
              <a:rPr lang="en-US" sz="2800" b="1" dirty="0"/>
              <a:t>$8.1 billion </a:t>
            </a:r>
            <a:r>
              <a:rPr lang="en-US" sz="2800" dirty="0"/>
              <a:t>in discretionary funding for the </a:t>
            </a:r>
            <a:r>
              <a:rPr lang="en-US" sz="2800" dirty="0" smtClean="0"/>
              <a:t>IHS.</a:t>
            </a:r>
          </a:p>
          <a:p>
            <a:pPr marL="201168" lvl="1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2800" dirty="0" smtClean="0"/>
          </a:p>
          <a:p>
            <a:pPr lvl="4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§"/>
            </a:pPr>
            <a:r>
              <a:rPr lang="en-US" sz="2700" dirty="0" smtClean="0"/>
              <a:t> +$</a:t>
            </a:r>
            <a:r>
              <a:rPr lang="en-US" sz="2700" dirty="0"/>
              <a:t>1.9 billion above FY 2021, and </a:t>
            </a:r>
            <a:endParaRPr lang="en-US" sz="2700" dirty="0" smtClean="0"/>
          </a:p>
          <a:p>
            <a:pPr marL="749808" lvl="4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2700" dirty="0" smtClean="0"/>
          </a:p>
          <a:p>
            <a:pPr lvl="4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§"/>
            </a:pPr>
            <a:r>
              <a:rPr lang="en-US" sz="2700" dirty="0" smtClean="0"/>
              <a:t>-$</a:t>
            </a:r>
            <a:r>
              <a:rPr lang="en-US" sz="2700" dirty="0"/>
              <a:t>367 million below the FY 2022 President’s Budget</a:t>
            </a:r>
            <a:r>
              <a:rPr lang="en-US" sz="2700" dirty="0" smtClean="0"/>
              <a:t>.</a:t>
            </a:r>
          </a:p>
          <a:p>
            <a:pPr marL="201168" lvl="1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26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145301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</a:t>
            </a:r>
            <a:r>
              <a:rPr lang="en-US" dirty="0" smtClean="0"/>
              <a:t>2022 House Bill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79" y="1874520"/>
            <a:ext cx="10058401" cy="4137659"/>
          </a:xfrm>
        </p:spPr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 smtClean="0"/>
              <a:t>The </a:t>
            </a:r>
            <a:r>
              <a:rPr lang="en-US" sz="3000" dirty="0" smtClean="0"/>
              <a:t>bill provides the following funding levels for the IHS: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 </a:t>
            </a:r>
            <a:r>
              <a:rPr lang="en-US" sz="2800" u="sng" dirty="0" smtClean="0"/>
              <a:t>Services</a:t>
            </a:r>
            <a:r>
              <a:rPr lang="en-US" sz="2800" dirty="0" smtClean="0"/>
              <a:t>: $5.8 billion, +$1.5 billion above FY 2021 and +$121 million above the FY 2022 President’s Budget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u="sng" dirty="0" smtClean="0"/>
              <a:t> Facilities</a:t>
            </a:r>
            <a:r>
              <a:rPr lang="en-US" sz="2800" dirty="0" smtClean="0"/>
              <a:t>: $1.3 billion, +$367 million above FY 2021 and -$216 million below the FY 2022 President’s Budget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 smtClean="0"/>
              <a:t> </a:t>
            </a:r>
            <a:r>
              <a:rPr lang="en-US" sz="2800" u="sng" dirty="0" smtClean="0"/>
              <a:t>Contract Support Costs</a:t>
            </a:r>
            <a:r>
              <a:rPr lang="en-US" sz="2800" dirty="0" smtClean="0"/>
              <a:t>: $880 million, which is -$36 million below FY 2021 and -$261 million below the FY 2022 President’s Budget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2800" dirty="0"/>
              <a:t> </a:t>
            </a:r>
            <a:r>
              <a:rPr lang="en-US" sz="2800" u="sng" dirty="0" smtClean="0"/>
              <a:t>Tribal Lease Payments</a:t>
            </a:r>
            <a:r>
              <a:rPr lang="en-US" sz="2800" dirty="0" smtClean="0"/>
              <a:t>: $150 million, +$49 million above FY 2021</a:t>
            </a:r>
            <a:endParaRPr lang="en-US" sz="2800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sz="26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08178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FY </a:t>
            </a:r>
            <a:r>
              <a:rPr lang="en-US" dirty="0" smtClean="0"/>
              <a:t>2022 House Mark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79" y="1874520"/>
            <a:ext cx="10058401" cy="4137659"/>
          </a:xfrm>
        </p:spPr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 smtClean="0"/>
              <a:t>While the House Bill is supportive of the President’s Budget proposal to reclassify Contract Support Costs and Tribal Lease Payments to mandatory, it does not include the advance appropriations proposal.</a:t>
            </a:r>
          </a:p>
          <a:p>
            <a:pPr marL="0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2800" dirty="0"/>
          </a:p>
          <a:p>
            <a:pPr lvl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v"/>
            </a:pPr>
            <a:r>
              <a:rPr lang="en-US" sz="2800" dirty="0" smtClean="0"/>
              <a:t> House Report Language</a:t>
            </a:r>
          </a:p>
          <a:p>
            <a:pPr marL="292608" lvl="1" indent="0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2800" dirty="0" smtClean="0"/>
          </a:p>
          <a:p>
            <a:pPr lvl="1">
              <a:lnSpc>
                <a:spcPct val="110000"/>
              </a:lnSpc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v"/>
            </a:pPr>
            <a:r>
              <a:rPr lang="en-US" sz="2800" dirty="0" smtClean="0"/>
              <a:t> IHS/HHS Outreach  </a:t>
            </a:r>
            <a:endParaRPr lang="en-US" sz="2800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sz="260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835711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dirty="0" smtClean="0"/>
              <a:t>Indian Health Service</a:t>
            </a:r>
            <a:br>
              <a:rPr lang="en-US" sz="6000" dirty="0" smtClean="0"/>
            </a:br>
            <a:r>
              <a:rPr lang="en-US" sz="6000" dirty="0" smtClean="0">
                <a:solidFill>
                  <a:schemeClr val="accent1">
                    <a:lumMod val="75000"/>
                  </a:schemeClr>
                </a:solidFill>
              </a:rPr>
              <a:t>American Rescue Plan Act</a:t>
            </a:r>
            <a:endParaRPr lang="en-US" sz="6000" dirty="0">
              <a:solidFill>
                <a:schemeClr val="accent1">
                  <a:lumMod val="75000"/>
                </a:schemeClr>
              </a:solidFill>
            </a:endParaRPr>
          </a:p>
        </p:txBody>
      </p:sp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  <p:sp>
        <p:nvSpPr>
          <p:cNvPr id="7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5832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American Rescue Plan Act Update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845734"/>
            <a:ext cx="10058400" cy="4290906"/>
          </a:xfrm>
        </p:spPr>
        <p:txBody>
          <a:bodyPr>
            <a:noAutofit/>
          </a:bodyPr>
          <a:lstStyle/>
          <a:p>
            <a:pPr marL="292608" lvl="1" indent="0">
              <a:buNone/>
            </a:pPr>
            <a:r>
              <a:rPr lang="en-US" sz="3000" dirty="0" smtClean="0"/>
              <a:t>IHS announced the final allocation decisions for the remaining $1.8 billion in American Rescue Plan Act funds on June 22.</a:t>
            </a:r>
            <a:endParaRPr lang="en-US" sz="3000" dirty="0"/>
          </a:p>
          <a:p>
            <a:pPr marL="403225" indent="-403225">
              <a:buFont typeface="Wingdings" panose="05000000000000000000" pitchFamily="2" charset="2"/>
              <a:buChar char="§"/>
            </a:pPr>
            <a:endParaRPr lang="en-US" dirty="0"/>
          </a:p>
          <a:p>
            <a:pPr marL="695833" lvl="1" indent="-403225">
              <a:buFont typeface="Wingdings" panose="05000000000000000000" pitchFamily="2" charset="2"/>
              <a:buChar char="§"/>
            </a:pPr>
            <a:r>
              <a:rPr lang="en-US" sz="2800" dirty="0" smtClean="0"/>
              <a:t>All but $600 million for COVID-19 facilities related activities is now allotted.  </a:t>
            </a:r>
          </a:p>
          <a:p>
            <a:pPr marL="292608" lvl="1" indent="0">
              <a:buNone/>
            </a:pPr>
            <a:endParaRPr lang="en-US" sz="2000" dirty="0" smtClean="0"/>
          </a:p>
          <a:p>
            <a:pPr marL="695833" lvl="1" indent="-403225">
              <a:buFont typeface="Wingdings" panose="05000000000000000000" pitchFamily="2" charset="2"/>
              <a:buChar char="§"/>
            </a:pPr>
            <a:r>
              <a:rPr lang="en-US" sz="2800" dirty="0" smtClean="0"/>
              <a:t>Remaining funds will be allotted this week.</a:t>
            </a:r>
            <a:endParaRPr lang="en-US" sz="28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13827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dirty="0" smtClean="0"/>
              <a:t>Indian Health Service</a:t>
            </a:r>
            <a:br>
              <a:rPr lang="en-US" sz="6000" dirty="0" smtClean="0"/>
            </a:br>
            <a:r>
              <a:rPr lang="en-US" sz="6000" dirty="0" smtClean="0">
                <a:solidFill>
                  <a:schemeClr val="accent1">
                    <a:lumMod val="75000"/>
                  </a:schemeClr>
                </a:solidFill>
              </a:rPr>
              <a:t>Section 105(</a:t>
            </a:r>
            <a:r>
              <a:rPr lang="en-US" sz="6000" i="1" dirty="0" smtClean="0">
                <a:solidFill>
                  <a:schemeClr val="accent1">
                    <a:lumMod val="75000"/>
                  </a:schemeClr>
                </a:solidFill>
              </a:rPr>
              <a:t>l</a:t>
            </a:r>
            <a:r>
              <a:rPr lang="en-US" sz="6000" dirty="0" smtClean="0">
                <a:solidFill>
                  <a:schemeClr val="accent1">
                    <a:lumMod val="75000"/>
                  </a:schemeClr>
                </a:solidFill>
              </a:rPr>
              <a:t>) Updates</a:t>
            </a:r>
            <a:endParaRPr lang="en-US" sz="6000" dirty="0">
              <a:solidFill>
                <a:schemeClr val="accent1">
                  <a:lumMod val="75000"/>
                </a:schemeClr>
              </a:solidFill>
            </a:endParaRPr>
          </a:p>
        </p:txBody>
      </p:sp>
      <p:pic>
        <p:nvPicPr>
          <p:cNvPr id="5" name="Picture 4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  <p:sp>
        <p:nvSpPr>
          <p:cNvPr id="7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67144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Section 105(</a:t>
            </a:r>
            <a:r>
              <a:rPr lang="en-US" i="1" dirty="0" smtClean="0"/>
              <a:t>l</a:t>
            </a:r>
            <a:r>
              <a:rPr lang="en-US" dirty="0" smtClean="0"/>
              <a:t>) Lease Updates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52399" y="6336808"/>
            <a:ext cx="119122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3: Management and Operations, Obj. 3.3: </a:t>
            </a:r>
            <a:r>
              <a:rPr lang="en-US" sz="1600" dirty="0" smtClean="0">
                <a:solidFill>
                  <a:prstClr val="white"/>
                </a:solidFill>
              </a:rPr>
              <a:t>Improve communication within the organization with tribes, urban Indian organizations, and other stakeholders, and with the general public.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1097280" y="1845734"/>
            <a:ext cx="10058400" cy="4290906"/>
          </a:xfrm>
        </p:spPr>
        <p:txBody>
          <a:bodyPr>
            <a:noAutofit/>
          </a:bodyPr>
          <a:lstStyle/>
          <a:p>
            <a:pPr marL="749808" lvl="1" indent="-457200">
              <a:buFont typeface="Wingdings" panose="05000000000000000000" pitchFamily="2" charset="2"/>
              <a:buChar char="v"/>
            </a:pPr>
            <a:endParaRPr lang="en-US" sz="3200" dirty="0" smtClean="0"/>
          </a:p>
          <a:p>
            <a:pPr marL="749808" lvl="1" indent="-457200">
              <a:buFont typeface="Wingdings" panose="05000000000000000000" pitchFamily="2" charset="2"/>
              <a:buChar char="v"/>
            </a:pPr>
            <a:r>
              <a:rPr lang="en-US" sz="3200" dirty="0" smtClean="0"/>
              <a:t>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Policy Consultation Process</a:t>
            </a:r>
            <a:endParaRPr lang="en-US" sz="3200" dirty="0"/>
          </a:p>
          <a:p>
            <a:pPr marL="932688" lvl="2" indent="-457200">
              <a:buFont typeface="Wingdings" panose="05000000000000000000" pitchFamily="2" charset="2"/>
              <a:buChar char="§"/>
            </a:pPr>
            <a:r>
              <a:rPr lang="en-US" sz="2800" dirty="0" smtClean="0"/>
              <a:t>IHS and DOI continue to map out the process for consultation.</a:t>
            </a:r>
          </a:p>
          <a:p>
            <a:pPr marL="932688" lvl="2" indent="-457200">
              <a:buFont typeface="Wingdings" panose="05000000000000000000" pitchFamily="2" charset="2"/>
              <a:buChar char="§"/>
            </a:pPr>
            <a:r>
              <a:rPr lang="en-US" sz="2800" dirty="0" smtClean="0"/>
              <a:t>Announcement forthcoming in next few weeks.</a:t>
            </a:r>
          </a:p>
          <a:p>
            <a:pPr marL="292608" lvl="1" indent="0">
              <a:buNone/>
            </a:pPr>
            <a:endParaRPr lang="en-US" sz="2000" dirty="0" smtClean="0"/>
          </a:p>
          <a:p>
            <a:pPr marL="749808" lvl="1" indent="-457200">
              <a:buFont typeface="Wingdings" panose="05000000000000000000" pitchFamily="2" charset="2"/>
              <a:buChar char="v"/>
            </a:pPr>
            <a:r>
              <a:rPr lang="en-US" sz="3200" dirty="0" smtClean="0"/>
              <a:t>Section 105(</a:t>
            </a:r>
            <a:r>
              <a:rPr lang="en-US" sz="3200" i="1" dirty="0" smtClean="0"/>
              <a:t>l</a:t>
            </a:r>
            <a:r>
              <a:rPr lang="en-US" sz="3200" dirty="0" smtClean="0"/>
              <a:t>) Projections </a:t>
            </a:r>
            <a:r>
              <a:rPr lang="en-US" sz="3200" dirty="0" err="1" smtClean="0"/>
              <a:t>Subworkgroup</a:t>
            </a:r>
            <a:endParaRPr lang="en-US" sz="3200" dirty="0" smtClean="0"/>
          </a:p>
          <a:p>
            <a:pPr marL="932688" lvl="2" indent="-457200">
              <a:buFont typeface="Wingdings" panose="05000000000000000000" pitchFamily="2" charset="2"/>
              <a:buChar char="v"/>
            </a:pPr>
            <a:r>
              <a:rPr lang="en-US" sz="2800" dirty="0" smtClean="0"/>
              <a:t>Reconvened on June 10.</a:t>
            </a:r>
            <a:endParaRPr lang="en-US" sz="28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900458" y="6528365"/>
            <a:ext cx="1312025" cy="365125"/>
          </a:xfrm>
        </p:spPr>
        <p:txBody>
          <a:bodyPr/>
          <a:lstStyle/>
          <a:p>
            <a:fld id="{3691DE9F-E28D-4E3B-A004-1783DE9B32FD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5592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pPr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82047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1_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2555</TotalTime>
  <Words>517</Words>
  <Application>Microsoft Office PowerPoint</Application>
  <PresentationFormat>Widescreen</PresentationFormat>
  <Paragraphs>67</Paragraphs>
  <Slides>10</Slides>
  <Notes>10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Arial</vt:lpstr>
      <vt:lpstr>Calibri</vt:lpstr>
      <vt:lpstr>Calibri Light</vt:lpstr>
      <vt:lpstr>Wingdings</vt:lpstr>
      <vt:lpstr>Retrospect</vt:lpstr>
      <vt:lpstr>1_Retrospect</vt:lpstr>
      <vt:lpstr>Indian Health Service Budget Update</vt:lpstr>
      <vt:lpstr>Indian Health Service FY 2022 House Bill</vt:lpstr>
      <vt:lpstr>FY 2022 House Mark</vt:lpstr>
      <vt:lpstr>FY 2022 House Bill</vt:lpstr>
      <vt:lpstr>FY 2022 House Mark</vt:lpstr>
      <vt:lpstr>Indian Health Service American Rescue Plan Act</vt:lpstr>
      <vt:lpstr>American Rescue Plan Act Update</vt:lpstr>
      <vt:lpstr>Indian Health Service Section 105(l) Updates</vt:lpstr>
      <vt:lpstr>Section 105(l) Lease Updates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Indian Health Service Budget 101</dc:title>
  <dc:creator>Fowler, Elizabeth A. (IHS/HQ)</dc:creator>
  <cp:lastModifiedBy>Curtis, Jillian (IHS/HQ)</cp:lastModifiedBy>
  <cp:revision>195</cp:revision>
  <cp:lastPrinted>2020-02-10T20:49:15Z</cp:lastPrinted>
  <dcterms:created xsi:type="dcterms:W3CDTF">2017-03-05T02:03:59Z</dcterms:created>
  <dcterms:modified xsi:type="dcterms:W3CDTF">2021-07-13T00:11:50Z</dcterms:modified>
</cp:coreProperties>
</file>