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heme/themeOverride1.xml" ContentType="application/vnd.openxmlformats-officedocument.themeOverr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256" r:id="rId2"/>
    <p:sldId id="566" r:id="rId3"/>
    <p:sldId id="644" r:id="rId4"/>
    <p:sldId id="499" r:id="rId5"/>
    <p:sldId id="555" r:id="rId6"/>
    <p:sldId id="588" r:id="rId7"/>
    <p:sldId id="620" r:id="rId8"/>
    <p:sldId id="640" r:id="rId9"/>
    <p:sldId id="621" r:id="rId10"/>
    <p:sldId id="622" r:id="rId11"/>
    <p:sldId id="626" r:id="rId12"/>
    <p:sldId id="627" r:id="rId13"/>
    <p:sldId id="612" r:id="rId14"/>
    <p:sldId id="628" r:id="rId15"/>
    <p:sldId id="616" r:id="rId16"/>
    <p:sldId id="615" r:id="rId17"/>
    <p:sldId id="611" r:id="rId18"/>
    <p:sldId id="625" r:id="rId19"/>
    <p:sldId id="636" r:id="rId20"/>
    <p:sldId id="635" r:id="rId21"/>
    <p:sldId id="637" r:id="rId22"/>
    <p:sldId id="638" r:id="rId23"/>
    <p:sldId id="560" r:id="rId24"/>
    <p:sldId id="647" r:id="rId25"/>
    <p:sldId id="646" r:id="rId26"/>
    <p:sldId id="648" r:id="rId27"/>
    <p:sldId id="649" r:id="rId28"/>
    <p:sldId id="645" r:id="rId29"/>
    <p:sldId id="583" r:id="rId30"/>
    <p:sldId id="630" r:id="rId31"/>
    <p:sldId id="641" r:id="rId32"/>
    <p:sldId id="634" r:id="rId33"/>
    <p:sldId id="642" r:id="rId34"/>
    <p:sldId id="643" r:id="rId35"/>
    <p:sldId id="355" r:id="rId36"/>
  </p:sldIdLst>
  <p:sldSz cx="9144000" cy="6858000" type="screen4x3"/>
  <p:notesSz cx="6881813"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06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64" autoAdjust="0"/>
    <p:restoredTop sz="94673" autoAdjust="0"/>
  </p:normalViewPr>
  <p:slideViewPr>
    <p:cSldViewPr>
      <p:cViewPr varScale="1">
        <p:scale>
          <a:sx n="68" d="100"/>
          <a:sy n="68" d="100"/>
        </p:scale>
        <p:origin x="148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89630" tIns="44815" rIns="89630" bIns="44815" rtlCol="0"/>
          <a:lstStyle>
            <a:lvl1pPr algn="l" eaLnBrk="1" hangingPunct="1">
              <a:defRPr sz="1200">
                <a:cs typeface="Arial" charset="0"/>
              </a:defRPr>
            </a:lvl1pPr>
          </a:lstStyle>
          <a:p>
            <a:pPr>
              <a:defRPr/>
            </a:pPr>
            <a:endParaRPr lang="en-US"/>
          </a:p>
        </p:txBody>
      </p:sp>
      <p:sp>
        <p:nvSpPr>
          <p:cNvPr id="3" name="Date Placeholder 2"/>
          <p:cNvSpPr>
            <a:spLocks noGrp="1"/>
          </p:cNvSpPr>
          <p:nvPr>
            <p:ph type="dt" sz="quarter" idx="1"/>
          </p:nvPr>
        </p:nvSpPr>
        <p:spPr>
          <a:xfrm>
            <a:off x="3897313" y="0"/>
            <a:ext cx="2982912" cy="465138"/>
          </a:xfrm>
          <a:prstGeom prst="rect">
            <a:avLst/>
          </a:prstGeom>
        </p:spPr>
        <p:txBody>
          <a:bodyPr vert="horz" lIns="89630" tIns="44815" rIns="89630" bIns="44815" rtlCol="0"/>
          <a:lstStyle>
            <a:lvl1pPr algn="r" eaLnBrk="1" hangingPunct="1">
              <a:defRPr sz="1200">
                <a:cs typeface="Arial" charset="0"/>
              </a:defRPr>
            </a:lvl1pPr>
          </a:lstStyle>
          <a:p>
            <a:pPr>
              <a:defRPr/>
            </a:pPr>
            <a:fld id="{A853847B-CDB4-4D5D-837F-B8FC1C175566}" type="datetimeFigureOut">
              <a:rPr lang="en-US"/>
              <a:pPr>
                <a:defRPr/>
              </a:pPr>
              <a:t>7/14/2021</a:t>
            </a:fld>
            <a:endParaRPr lang="en-US" dirty="0"/>
          </a:p>
        </p:txBody>
      </p:sp>
      <p:sp>
        <p:nvSpPr>
          <p:cNvPr id="4" name="Footer Placeholder 3"/>
          <p:cNvSpPr>
            <a:spLocks noGrp="1"/>
          </p:cNvSpPr>
          <p:nvPr>
            <p:ph type="ftr" sz="quarter" idx="2"/>
          </p:nvPr>
        </p:nvSpPr>
        <p:spPr>
          <a:xfrm>
            <a:off x="0" y="8829675"/>
            <a:ext cx="2982913" cy="465138"/>
          </a:xfrm>
          <a:prstGeom prst="rect">
            <a:avLst/>
          </a:prstGeom>
        </p:spPr>
        <p:txBody>
          <a:bodyPr vert="horz" lIns="89630" tIns="44815" rIns="89630" bIns="44815" rtlCol="0" anchor="b"/>
          <a:lstStyle>
            <a:lvl1pPr algn="l" eaLnBrk="1" hangingPunct="1">
              <a:defRPr sz="1200">
                <a:cs typeface="Arial" charset="0"/>
              </a:defRPr>
            </a:lvl1pPr>
          </a:lstStyle>
          <a:p>
            <a:pPr>
              <a:defRPr/>
            </a:pPr>
            <a:endParaRPr lang="en-US"/>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wrap="square" lIns="89630" tIns="44815" rIns="89630" bIns="44815" numCol="1" anchor="b" anchorCtr="0" compatLnSpc="1">
            <a:prstTxWarp prst="textNoShape">
              <a:avLst/>
            </a:prstTxWarp>
          </a:bodyPr>
          <a:lstStyle>
            <a:lvl1pPr algn="r" eaLnBrk="1" hangingPunct="1">
              <a:defRPr sz="1200"/>
            </a:lvl1pPr>
          </a:lstStyle>
          <a:p>
            <a:pPr>
              <a:defRPr/>
            </a:pPr>
            <a:fld id="{99CF4C4E-FD9E-4921-B3CF-9E1752E72165}" type="slidenum">
              <a:rPr lang="en-US" altLang="en-US"/>
              <a:pPr>
                <a:defRPr/>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0964" tIns="45483" rIns="90964" bIns="45483" rtlCol="0"/>
          <a:lstStyle>
            <a:lvl1pPr algn="l" eaLnBrk="1" hangingPunct="1">
              <a:defRPr sz="1200">
                <a:cs typeface="Arial" charset="0"/>
              </a:defRPr>
            </a:lvl1pPr>
          </a:lstStyle>
          <a:p>
            <a:pPr>
              <a:defRPr/>
            </a:pPr>
            <a:endParaRPr lang="en-US"/>
          </a:p>
        </p:txBody>
      </p:sp>
      <p:sp>
        <p:nvSpPr>
          <p:cNvPr id="3" name="Date Placeholder 2"/>
          <p:cNvSpPr>
            <a:spLocks noGrp="1"/>
          </p:cNvSpPr>
          <p:nvPr>
            <p:ph type="dt" idx="1"/>
          </p:nvPr>
        </p:nvSpPr>
        <p:spPr>
          <a:xfrm>
            <a:off x="3897313" y="0"/>
            <a:ext cx="2982912" cy="465138"/>
          </a:xfrm>
          <a:prstGeom prst="rect">
            <a:avLst/>
          </a:prstGeom>
        </p:spPr>
        <p:txBody>
          <a:bodyPr vert="horz" lIns="90964" tIns="45483" rIns="90964" bIns="45483" rtlCol="0"/>
          <a:lstStyle>
            <a:lvl1pPr algn="r" eaLnBrk="1" hangingPunct="1">
              <a:defRPr sz="1200">
                <a:cs typeface="Arial" charset="0"/>
              </a:defRPr>
            </a:lvl1pPr>
          </a:lstStyle>
          <a:p>
            <a:pPr>
              <a:defRPr/>
            </a:pPr>
            <a:fld id="{AA4A6240-BD63-46C9-9541-BBC0CF054268}" type="datetimeFigureOut">
              <a:rPr lang="en-US"/>
              <a:pPr>
                <a:defRPr/>
              </a:pPr>
              <a:t>7/14/2021</a:t>
            </a:fld>
            <a:endParaRPr lang="en-US" dirty="0"/>
          </a:p>
        </p:txBody>
      </p:sp>
      <p:sp>
        <p:nvSpPr>
          <p:cNvPr id="4" name="Slide Image Placeholder 3"/>
          <p:cNvSpPr>
            <a:spLocks noGrp="1" noRot="1" noChangeAspect="1"/>
          </p:cNvSpPr>
          <p:nvPr>
            <p:ph type="sldImg" idx="2"/>
          </p:nvPr>
        </p:nvSpPr>
        <p:spPr>
          <a:xfrm>
            <a:off x="1125538" y="696913"/>
            <a:ext cx="4649787" cy="3486150"/>
          </a:xfrm>
          <a:prstGeom prst="rect">
            <a:avLst/>
          </a:prstGeom>
          <a:noFill/>
          <a:ln w="12700">
            <a:solidFill>
              <a:prstClr val="black"/>
            </a:solidFill>
          </a:ln>
        </p:spPr>
        <p:txBody>
          <a:bodyPr vert="horz" lIns="90964" tIns="45483" rIns="90964" bIns="45483" rtlCol="0" anchor="ctr"/>
          <a:lstStyle/>
          <a:p>
            <a:pPr lvl="0"/>
            <a:endParaRPr lang="en-US" noProof="0" dirty="0"/>
          </a:p>
        </p:txBody>
      </p:sp>
      <p:sp>
        <p:nvSpPr>
          <p:cNvPr id="5" name="Notes Placeholder 4"/>
          <p:cNvSpPr>
            <a:spLocks noGrp="1"/>
          </p:cNvSpPr>
          <p:nvPr>
            <p:ph type="body" sz="quarter" idx="3"/>
          </p:nvPr>
        </p:nvSpPr>
        <p:spPr>
          <a:xfrm>
            <a:off x="687388" y="4416425"/>
            <a:ext cx="5508625" cy="4183063"/>
          </a:xfrm>
          <a:prstGeom prst="rect">
            <a:avLst/>
          </a:prstGeom>
        </p:spPr>
        <p:txBody>
          <a:bodyPr vert="horz" lIns="90964" tIns="45483" rIns="90964" bIns="45483"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2982913" cy="465138"/>
          </a:xfrm>
          <a:prstGeom prst="rect">
            <a:avLst/>
          </a:prstGeom>
        </p:spPr>
        <p:txBody>
          <a:bodyPr vert="horz" lIns="90964" tIns="45483" rIns="90964" bIns="45483" rtlCol="0" anchor="b"/>
          <a:lstStyle>
            <a:lvl1pPr algn="l" eaLnBrk="1" hangingPunct="1">
              <a:defRPr sz="1200">
                <a:cs typeface="Arial" charset="0"/>
              </a:defRPr>
            </a:lvl1pPr>
          </a:lstStyle>
          <a:p>
            <a:pPr>
              <a:defRPr/>
            </a:pPr>
            <a:endParaRPr lang="en-US"/>
          </a:p>
        </p:txBody>
      </p:sp>
      <p:sp>
        <p:nvSpPr>
          <p:cNvPr id="7" name="Slide Number Placeholder 6"/>
          <p:cNvSpPr>
            <a:spLocks noGrp="1"/>
          </p:cNvSpPr>
          <p:nvPr>
            <p:ph type="sldNum" sz="quarter" idx="5"/>
          </p:nvPr>
        </p:nvSpPr>
        <p:spPr>
          <a:xfrm>
            <a:off x="3897313" y="8829675"/>
            <a:ext cx="2982912" cy="465138"/>
          </a:xfrm>
          <a:prstGeom prst="rect">
            <a:avLst/>
          </a:prstGeom>
        </p:spPr>
        <p:txBody>
          <a:bodyPr vert="horz" wrap="square" lIns="90964" tIns="45483" rIns="90964" bIns="45483" numCol="1" anchor="b" anchorCtr="0" compatLnSpc="1">
            <a:prstTxWarp prst="textNoShape">
              <a:avLst/>
            </a:prstTxWarp>
          </a:bodyPr>
          <a:lstStyle>
            <a:lvl1pPr algn="r" eaLnBrk="1" hangingPunct="1">
              <a:defRPr sz="1200"/>
            </a:lvl1pPr>
          </a:lstStyle>
          <a:p>
            <a:pPr>
              <a:defRPr/>
            </a:pPr>
            <a:fld id="{E463B4D4-5057-4D43-95F5-C72F36B3791A}"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4D46BE3-F6E8-4CE2-95E1-A8A6B14A4B8E}" type="slidenum">
              <a:rPr lang="en-US" altLang="en-US" smtClean="0"/>
              <a:pPr>
                <a:spcBef>
                  <a:spcPct val="0"/>
                </a:spcBef>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27075" indent="-277813">
              <a:spcBef>
                <a:spcPct val="30000"/>
              </a:spcBef>
              <a:defRPr sz="1200">
                <a:solidFill>
                  <a:schemeClr val="tx1"/>
                </a:solidFill>
                <a:latin typeface="Calibri" panose="020F0502020204030204" pitchFamily="34" charset="0"/>
              </a:defRPr>
            </a:lvl2pPr>
            <a:lvl3pPr marL="1119188" indent="-222250">
              <a:spcBef>
                <a:spcPct val="30000"/>
              </a:spcBef>
              <a:defRPr sz="1200">
                <a:solidFill>
                  <a:schemeClr val="tx1"/>
                </a:solidFill>
                <a:latin typeface="Calibri" panose="020F0502020204030204" pitchFamily="34" charset="0"/>
              </a:defRPr>
            </a:lvl3pPr>
            <a:lvl4pPr marL="1568450" indent="-222250">
              <a:spcBef>
                <a:spcPct val="30000"/>
              </a:spcBef>
              <a:defRPr sz="1200">
                <a:solidFill>
                  <a:schemeClr val="tx1"/>
                </a:solidFill>
                <a:latin typeface="Calibri" panose="020F0502020204030204" pitchFamily="34" charset="0"/>
              </a:defRPr>
            </a:lvl4pPr>
            <a:lvl5pPr marL="2016125" indent="-222250">
              <a:spcBef>
                <a:spcPct val="30000"/>
              </a:spcBef>
              <a:defRPr sz="1200">
                <a:solidFill>
                  <a:schemeClr val="tx1"/>
                </a:solidFill>
                <a:latin typeface="Calibri" panose="020F0502020204030204" pitchFamily="34" charset="0"/>
              </a:defRPr>
            </a:lvl5pPr>
            <a:lvl6pPr marL="2473325" indent="-222250" eaLnBrk="0" fontAlgn="base" hangingPunct="0">
              <a:spcBef>
                <a:spcPct val="30000"/>
              </a:spcBef>
              <a:spcAft>
                <a:spcPct val="0"/>
              </a:spcAft>
              <a:defRPr sz="1200">
                <a:solidFill>
                  <a:schemeClr val="tx1"/>
                </a:solidFill>
                <a:latin typeface="Calibri" panose="020F0502020204030204" pitchFamily="34" charset="0"/>
              </a:defRPr>
            </a:lvl6pPr>
            <a:lvl7pPr marL="2930525" indent="-222250" eaLnBrk="0" fontAlgn="base" hangingPunct="0">
              <a:spcBef>
                <a:spcPct val="30000"/>
              </a:spcBef>
              <a:spcAft>
                <a:spcPct val="0"/>
              </a:spcAft>
              <a:defRPr sz="1200">
                <a:solidFill>
                  <a:schemeClr val="tx1"/>
                </a:solidFill>
                <a:latin typeface="Calibri" panose="020F0502020204030204" pitchFamily="34" charset="0"/>
              </a:defRPr>
            </a:lvl7pPr>
            <a:lvl8pPr marL="3387725" indent="-222250" eaLnBrk="0" fontAlgn="base" hangingPunct="0">
              <a:spcBef>
                <a:spcPct val="30000"/>
              </a:spcBef>
              <a:spcAft>
                <a:spcPct val="0"/>
              </a:spcAft>
              <a:defRPr sz="1200">
                <a:solidFill>
                  <a:schemeClr val="tx1"/>
                </a:solidFill>
                <a:latin typeface="Calibri" panose="020F0502020204030204" pitchFamily="34" charset="0"/>
              </a:defRPr>
            </a:lvl8pPr>
            <a:lvl9pPr marL="3844925" indent="-2222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9979D3E-1CAB-4652-AAB7-2745D5EB8222}" type="slidenum">
              <a:rPr lang="en-US" altLang="en-US" smtClean="0"/>
              <a:pPr>
                <a:spcBef>
                  <a:spcPct val="0"/>
                </a:spcBef>
              </a:pPr>
              <a:t>13</a:t>
            </a:fld>
            <a:endParaRPr lang="en-US" altLang="en-US"/>
          </a:p>
        </p:txBody>
      </p:sp>
    </p:spTree>
    <p:extLst>
      <p:ext uri="{BB962C8B-B14F-4D97-AF65-F5344CB8AC3E}">
        <p14:creationId xmlns:p14="http://schemas.microsoft.com/office/powerpoint/2010/main" val="8420040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169C11E-71F6-4FB9-BF24-CBA177E3A218}" type="slidenum">
              <a:rPr lang="en-US" altLang="en-US" smtClean="0"/>
              <a:pPr>
                <a:spcBef>
                  <a:spcPct val="0"/>
                </a:spcBef>
              </a:pPr>
              <a:t>14</a:t>
            </a:fld>
            <a:endParaRPr lang="en-US" altLang="en-US"/>
          </a:p>
        </p:txBody>
      </p:sp>
    </p:spTree>
    <p:extLst>
      <p:ext uri="{BB962C8B-B14F-4D97-AF65-F5344CB8AC3E}">
        <p14:creationId xmlns:p14="http://schemas.microsoft.com/office/powerpoint/2010/main" val="15239456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169C11E-71F6-4FB9-BF24-CBA177E3A218}" type="slidenum">
              <a:rPr lang="en-US" altLang="en-US" smtClean="0"/>
              <a:pPr>
                <a:spcBef>
                  <a:spcPct val="0"/>
                </a:spcBef>
              </a:pPr>
              <a:t>15</a:t>
            </a:fld>
            <a:endParaRPr lang="en-US" altLang="en-US"/>
          </a:p>
        </p:txBody>
      </p:sp>
    </p:spTree>
    <p:extLst>
      <p:ext uri="{BB962C8B-B14F-4D97-AF65-F5344CB8AC3E}">
        <p14:creationId xmlns:p14="http://schemas.microsoft.com/office/powerpoint/2010/main" val="27887849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169C11E-71F6-4FB9-BF24-CBA177E3A218}" type="slidenum">
              <a:rPr lang="en-US" altLang="en-US" smtClean="0"/>
              <a:pPr>
                <a:spcBef>
                  <a:spcPct val="0"/>
                </a:spcBef>
              </a:pPr>
              <a:t>16</a:t>
            </a:fld>
            <a:endParaRPr lang="en-US" altLang="en-US"/>
          </a:p>
        </p:txBody>
      </p:sp>
    </p:spTree>
    <p:extLst>
      <p:ext uri="{BB962C8B-B14F-4D97-AF65-F5344CB8AC3E}">
        <p14:creationId xmlns:p14="http://schemas.microsoft.com/office/powerpoint/2010/main" val="220877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169C11E-71F6-4FB9-BF24-CBA177E3A218}" type="slidenum">
              <a:rPr lang="en-US" altLang="en-US" smtClean="0"/>
              <a:pPr>
                <a:spcBef>
                  <a:spcPct val="0"/>
                </a:spcBef>
              </a:pPr>
              <a:t>17</a:t>
            </a:fld>
            <a:endParaRPr lang="en-US" altLang="en-US"/>
          </a:p>
        </p:txBody>
      </p:sp>
    </p:spTree>
    <p:extLst>
      <p:ext uri="{BB962C8B-B14F-4D97-AF65-F5344CB8AC3E}">
        <p14:creationId xmlns:p14="http://schemas.microsoft.com/office/powerpoint/2010/main" val="15239456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34E70F5-6D66-4AF0-B948-6A73D9194B15}" type="slidenum">
              <a:rPr lang="en-US" altLang="en-US" smtClean="0"/>
              <a:pPr>
                <a:spcBef>
                  <a:spcPct val="0"/>
                </a:spcBef>
              </a:pPr>
              <a:t>18</a:t>
            </a:fld>
            <a:endParaRPr lang="en-US" altLang="en-US"/>
          </a:p>
        </p:txBody>
      </p:sp>
    </p:spTree>
    <p:extLst>
      <p:ext uri="{BB962C8B-B14F-4D97-AF65-F5344CB8AC3E}">
        <p14:creationId xmlns:p14="http://schemas.microsoft.com/office/powerpoint/2010/main" val="16119875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34E70F5-6D66-4AF0-B948-6A73D9194B15}" type="slidenum">
              <a:rPr lang="en-US" altLang="en-US" smtClean="0"/>
              <a:pPr>
                <a:spcBef>
                  <a:spcPct val="0"/>
                </a:spcBef>
              </a:pPr>
              <a:t>19</a:t>
            </a:fld>
            <a:endParaRPr lang="en-US" altLang="en-US"/>
          </a:p>
        </p:txBody>
      </p:sp>
    </p:spTree>
    <p:extLst>
      <p:ext uri="{BB962C8B-B14F-4D97-AF65-F5344CB8AC3E}">
        <p14:creationId xmlns:p14="http://schemas.microsoft.com/office/powerpoint/2010/main" val="34819761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34E70F5-6D66-4AF0-B948-6A73D9194B15}" type="slidenum">
              <a:rPr lang="en-US" altLang="en-US" smtClean="0"/>
              <a:pPr>
                <a:spcBef>
                  <a:spcPct val="0"/>
                </a:spcBef>
              </a:pPr>
              <a:t>20</a:t>
            </a:fld>
            <a:endParaRPr lang="en-US" altLang="en-US"/>
          </a:p>
        </p:txBody>
      </p:sp>
    </p:spTree>
    <p:extLst>
      <p:ext uri="{BB962C8B-B14F-4D97-AF65-F5344CB8AC3E}">
        <p14:creationId xmlns:p14="http://schemas.microsoft.com/office/powerpoint/2010/main" val="25013494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E95677C-CC1E-4865-BE6D-4F7AEA1602DA}" type="slidenum">
              <a:rPr lang="en-US" altLang="en-US" smtClean="0">
                <a:solidFill>
                  <a:srgbClr val="000000"/>
                </a:solidFill>
              </a:rPr>
              <a:pPr>
                <a:spcBef>
                  <a:spcPct val="0"/>
                </a:spcBef>
              </a:pPr>
              <a:t>29</a:t>
            </a:fld>
            <a:endParaRPr lang="en-US" altLang="en-US">
              <a:solidFill>
                <a:srgbClr val="000000"/>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8123A27-80C8-4111-B01C-F9E6BAA2206E}" type="slidenum">
              <a:rPr lang="en-US" altLang="en-US" smtClean="0"/>
              <a:pPr>
                <a:spcBef>
                  <a:spcPct val="0"/>
                </a:spcBef>
              </a:pPr>
              <a:t>35</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b="1"/>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74" tIns="46236" rIns="92474" bIns="46236"/>
          <a:lstStyle>
            <a:lvl1pPr>
              <a:spcBef>
                <a:spcPct val="30000"/>
              </a:spcBef>
              <a:defRPr sz="1200">
                <a:solidFill>
                  <a:schemeClr val="tx1"/>
                </a:solidFill>
                <a:latin typeface="Calibri" panose="020F0502020204030204" pitchFamily="34" charset="0"/>
              </a:defRPr>
            </a:lvl1pPr>
            <a:lvl2pPr marL="755650" indent="-290513">
              <a:spcBef>
                <a:spcPct val="30000"/>
              </a:spcBef>
              <a:defRPr sz="1200">
                <a:solidFill>
                  <a:schemeClr val="tx1"/>
                </a:solidFill>
                <a:latin typeface="Calibri" panose="020F0502020204030204" pitchFamily="34" charset="0"/>
              </a:defRPr>
            </a:lvl2pPr>
            <a:lvl3pPr marL="1163638" indent="-231775">
              <a:spcBef>
                <a:spcPct val="30000"/>
              </a:spcBef>
              <a:defRPr sz="1200">
                <a:solidFill>
                  <a:schemeClr val="tx1"/>
                </a:solidFill>
                <a:latin typeface="Calibri" panose="020F0502020204030204" pitchFamily="34" charset="0"/>
              </a:defRPr>
            </a:lvl3pPr>
            <a:lvl4pPr marL="1630363"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E1850FE-BD8A-4957-A8CB-05A8168C5FEF}" type="slidenum">
              <a:rPr lang="en-US" altLang="en-US" smtClean="0"/>
              <a:pPr>
                <a:spcBef>
                  <a:spcPct val="0"/>
                </a:spcBef>
              </a:pPr>
              <a:t>4</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4EF76E7-BF83-4DDA-80DB-F8E87B24FF9E}" type="slidenum">
              <a:rPr lang="en-US" altLang="en-US" smtClean="0">
                <a:solidFill>
                  <a:srgbClr val="000000"/>
                </a:solidFill>
              </a:rPr>
              <a:pPr>
                <a:spcBef>
                  <a:spcPct val="0"/>
                </a:spcBef>
              </a:pPr>
              <a:t>5</a:t>
            </a:fld>
            <a:endParaRPr lang="en-US" altLang="en-US">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4DEBC1F-5628-46E3-857E-DCDAE191E4C6}" type="slidenum">
              <a:rPr lang="en-US" altLang="en-US" smtClean="0"/>
              <a:pPr>
                <a:spcBef>
                  <a:spcPct val="0"/>
                </a:spcBef>
              </a:pPr>
              <a:t>7</a:t>
            </a:fld>
            <a:endParaRPr lang="en-US" altLang="en-US"/>
          </a:p>
        </p:txBody>
      </p:sp>
    </p:spTree>
    <p:extLst>
      <p:ext uri="{BB962C8B-B14F-4D97-AF65-F5344CB8AC3E}">
        <p14:creationId xmlns:p14="http://schemas.microsoft.com/office/powerpoint/2010/main" val="2344071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4DEBC1F-5628-46E3-857E-DCDAE191E4C6}" type="slidenum">
              <a:rPr lang="en-US" altLang="en-US" smtClean="0"/>
              <a:pPr>
                <a:spcBef>
                  <a:spcPct val="0"/>
                </a:spcBef>
              </a:pPr>
              <a:t>8</a:t>
            </a:fld>
            <a:endParaRPr lang="en-US" altLang="en-US"/>
          </a:p>
        </p:txBody>
      </p:sp>
    </p:spTree>
    <p:extLst>
      <p:ext uri="{BB962C8B-B14F-4D97-AF65-F5344CB8AC3E}">
        <p14:creationId xmlns:p14="http://schemas.microsoft.com/office/powerpoint/2010/main" val="9724637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27075" indent="-277813">
              <a:spcBef>
                <a:spcPct val="30000"/>
              </a:spcBef>
              <a:defRPr sz="1200">
                <a:solidFill>
                  <a:schemeClr val="tx1"/>
                </a:solidFill>
                <a:latin typeface="Calibri" panose="020F0502020204030204" pitchFamily="34" charset="0"/>
              </a:defRPr>
            </a:lvl2pPr>
            <a:lvl3pPr marL="1119188" indent="-222250">
              <a:spcBef>
                <a:spcPct val="30000"/>
              </a:spcBef>
              <a:defRPr sz="1200">
                <a:solidFill>
                  <a:schemeClr val="tx1"/>
                </a:solidFill>
                <a:latin typeface="Calibri" panose="020F0502020204030204" pitchFamily="34" charset="0"/>
              </a:defRPr>
            </a:lvl3pPr>
            <a:lvl4pPr marL="1568450" indent="-222250">
              <a:spcBef>
                <a:spcPct val="30000"/>
              </a:spcBef>
              <a:defRPr sz="1200">
                <a:solidFill>
                  <a:schemeClr val="tx1"/>
                </a:solidFill>
                <a:latin typeface="Calibri" panose="020F0502020204030204" pitchFamily="34" charset="0"/>
              </a:defRPr>
            </a:lvl4pPr>
            <a:lvl5pPr marL="2016125" indent="-222250">
              <a:spcBef>
                <a:spcPct val="30000"/>
              </a:spcBef>
              <a:defRPr sz="1200">
                <a:solidFill>
                  <a:schemeClr val="tx1"/>
                </a:solidFill>
                <a:latin typeface="Calibri" panose="020F0502020204030204" pitchFamily="34" charset="0"/>
              </a:defRPr>
            </a:lvl5pPr>
            <a:lvl6pPr marL="2473325" indent="-222250" eaLnBrk="0" fontAlgn="base" hangingPunct="0">
              <a:spcBef>
                <a:spcPct val="30000"/>
              </a:spcBef>
              <a:spcAft>
                <a:spcPct val="0"/>
              </a:spcAft>
              <a:defRPr sz="1200">
                <a:solidFill>
                  <a:schemeClr val="tx1"/>
                </a:solidFill>
                <a:latin typeface="Calibri" panose="020F0502020204030204" pitchFamily="34" charset="0"/>
              </a:defRPr>
            </a:lvl6pPr>
            <a:lvl7pPr marL="2930525" indent="-222250" eaLnBrk="0" fontAlgn="base" hangingPunct="0">
              <a:spcBef>
                <a:spcPct val="30000"/>
              </a:spcBef>
              <a:spcAft>
                <a:spcPct val="0"/>
              </a:spcAft>
              <a:defRPr sz="1200">
                <a:solidFill>
                  <a:schemeClr val="tx1"/>
                </a:solidFill>
                <a:latin typeface="Calibri" panose="020F0502020204030204" pitchFamily="34" charset="0"/>
              </a:defRPr>
            </a:lvl7pPr>
            <a:lvl8pPr marL="3387725" indent="-222250" eaLnBrk="0" fontAlgn="base" hangingPunct="0">
              <a:spcBef>
                <a:spcPct val="30000"/>
              </a:spcBef>
              <a:spcAft>
                <a:spcPct val="0"/>
              </a:spcAft>
              <a:defRPr sz="1200">
                <a:solidFill>
                  <a:schemeClr val="tx1"/>
                </a:solidFill>
                <a:latin typeface="Calibri" panose="020F0502020204030204" pitchFamily="34" charset="0"/>
              </a:defRPr>
            </a:lvl8pPr>
            <a:lvl9pPr marL="3844925" indent="-2222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DB40105-C9AB-4800-9D72-34810C5C4FF5}" type="slidenum">
              <a:rPr lang="en-US" altLang="en-US" smtClean="0"/>
              <a:pPr>
                <a:spcBef>
                  <a:spcPct val="0"/>
                </a:spcBef>
              </a:pPr>
              <a:t>9</a:t>
            </a:fld>
            <a:endParaRPr lang="en-US" altLang="en-US"/>
          </a:p>
        </p:txBody>
      </p:sp>
    </p:spTree>
    <p:extLst>
      <p:ext uri="{BB962C8B-B14F-4D97-AF65-F5344CB8AC3E}">
        <p14:creationId xmlns:p14="http://schemas.microsoft.com/office/powerpoint/2010/main" val="36743483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300B353-8B02-468E-BEA7-24DD834735F7}" type="slidenum">
              <a:rPr lang="en-US" altLang="en-US" smtClean="0"/>
              <a:pPr>
                <a:spcBef>
                  <a:spcPct val="0"/>
                </a:spcBef>
              </a:pPr>
              <a:t>10</a:t>
            </a:fld>
            <a:endParaRPr lang="en-US" altLang="en-US"/>
          </a:p>
        </p:txBody>
      </p:sp>
    </p:spTree>
    <p:extLst>
      <p:ext uri="{BB962C8B-B14F-4D97-AF65-F5344CB8AC3E}">
        <p14:creationId xmlns:p14="http://schemas.microsoft.com/office/powerpoint/2010/main" val="30772613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300B353-8B02-468E-BEA7-24DD834735F7}" type="slidenum">
              <a:rPr lang="en-US" altLang="en-US" smtClean="0"/>
              <a:pPr>
                <a:spcBef>
                  <a:spcPct val="0"/>
                </a:spcBef>
              </a:pPr>
              <a:t>11</a:t>
            </a:fld>
            <a:endParaRPr lang="en-US" altLang="en-US"/>
          </a:p>
        </p:txBody>
      </p:sp>
    </p:spTree>
    <p:extLst>
      <p:ext uri="{BB962C8B-B14F-4D97-AF65-F5344CB8AC3E}">
        <p14:creationId xmlns:p14="http://schemas.microsoft.com/office/powerpoint/2010/main" val="29813667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300B353-8B02-468E-BEA7-24DD834735F7}" type="slidenum">
              <a:rPr lang="en-US" altLang="en-US" smtClean="0"/>
              <a:pPr>
                <a:spcBef>
                  <a:spcPct val="0"/>
                </a:spcBef>
              </a:pPr>
              <a:t>12</a:t>
            </a:fld>
            <a:endParaRPr lang="en-US" altLang="en-US"/>
          </a:p>
        </p:txBody>
      </p:sp>
    </p:spTree>
    <p:extLst>
      <p:ext uri="{BB962C8B-B14F-4D97-AF65-F5344CB8AC3E}">
        <p14:creationId xmlns:p14="http://schemas.microsoft.com/office/powerpoint/2010/main" val="165412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23AAA676-E3FD-4248-A4E8-061D401F4974}" type="datetime1">
              <a:rPr lang="en-US"/>
              <a:pPr>
                <a:defRPr/>
              </a:pPr>
              <a:t>7/14/2021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85B59FB-209F-40BF-8890-A14CE18564B1}" type="slidenum">
              <a:rPr lang="en-US" altLang="en-US"/>
              <a:pPr>
                <a:defRPr/>
              </a:pPr>
              <a:t>‹#›</a:t>
            </a:fld>
            <a:endParaRPr lang="en-US" altLang="en-US" dirty="0"/>
          </a:p>
        </p:txBody>
      </p:sp>
    </p:spTree>
    <p:extLst>
      <p:ext uri="{BB962C8B-B14F-4D97-AF65-F5344CB8AC3E}">
        <p14:creationId xmlns:p14="http://schemas.microsoft.com/office/powerpoint/2010/main" val="1141300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BB893D5-A923-4D90-853D-28C9414C0458}" type="datetime1">
              <a:rPr lang="en-US"/>
              <a:pPr>
                <a:defRPr/>
              </a:pPr>
              <a:t>7/14/2021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AEDF172-3052-4F94-86E9-CF66047CFE91}" type="slidenum">
              <a:rPr lang="en-US" altLang="en-US"/>
              <a:pPr>
                <a:defRPr/>
              </a:pPr>
              <a:t>‹#›</a:t>
            </a:fld>
            <a:endParaRPr lang="en-US" altLang="en-US" dirty="0"/>
          </a:p>
        </p:txBody>
      </p:sp>
    </p:spTree>
    <p:extLst>
      <p:ext uri="{BB962C8B-B14F-4D97-AF65-F5344CB8AC3E}">
        <p14:creationId xmlns:p14="http://schemas.microsoft.com/office/powerpoint/2010/main" val="2235918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539F0BE-1698-48E4-8787-C7059FB04B9D}" type="datetime1">
              <a:rPr lang="en-US"/>
              <a:pPr>
                <a:defRPr/>
              </a:pPr>
              <a:t>7/14/2021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5A10D62-2C61-44CC-8560-E33970B37382}" type="slidenum">
              <a:rPr lang="en-US" altLang="en-US"/>
              <a:pPr>
                <a:defRPr/>
              </a:pPr>
              <a:t>‹#›</a:t>
            </a:fld>
            <a:endParaRPr lang="en-US" altLang="en-US" dirty="0"/>
          </a:p>
        </p:txBody>
      </p:sp>
    </p:spTree>
    <p:extLst>
      <p:ext uri="{BB962C8B-B14F-4D97-AF65-F5344CB8AC3E}">
        <p14:creationId xmlns:p14="http://schemas.microsoft.com/office/powerpoint/2010/main" val="1142998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E15CB8A-F204-491A-9641-D8DD1EBBA050}" type="datetime1">
              <a:rPr lang="en-US"/>
              <a:pPr>
                <a:defRPr/>
              </a:pPr>
              <a:t>7/14/2021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78686D0-D48B-4713-9F7A-2DDA26E338AA}" type="slidenum">
              <a:rPr lang="en-US" altLang="en-US"/>
              <a:pPr>
                <a:defRPr/>
              </a:pPr>
              <a:t>‹#›</a:t>
            </a:fld>
            <a:endParaRPr lang="en-US" altLang="en-US" dirty="0"/>
          </a:p>
        </p:txBody>
      </p:sp>
    </p:spTree>
    <p:extLst>
      <p:ext uri="{BB962C8B-B14F-4D97-AF65-F5344CB8AC3E}">
        <p14:creationId xmlns:p14="http://schemas.microsoft.com/office/powerpoint/2010/main" val="1885634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0F1620F1-015C-4087-9EF9-FE02029D2B3D}" type="datetime1">
              <a:rPr lang="en-US"/>
              <a:pPr>
                <a:defRPr/>
              </a:pPr>
              <a:t>7/14/2021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D7A968E-C975-4176-99FF-DED58DA453C6}" type="slidenum">
              <a:rPr lang="en-US" altLang="en-US"/>
              <a:pPr>
                <a:defRPr/>
              </a:pPr>
              <a:t>‹#›</a:t>
            </a:fld>
            <a:endParaRPr lang="en-US" altLang="en-US" dirty="0"/>
          </a:p>
        </p:txBody>
      </p:sp>
    </p:spTree>
    <p:extLst>
      <p:ext uri="{BB962C8B-B14F-4D97-AF65-F5344CB8AC3E}">
        <p14:creationId xmlns:p14="http://schemas.microsoft.com/office/powerpoint/2010/main" val="329224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C13398A2-22FD-498F-B562-1031D0434926}" type="datetime1">
              <a:rPr lang="en-US"/>
              <a:pPr>
                <a:defRPr/>
              </a:pPr>
              <a:t>7/14/2021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5FB436C-F543-40AE-947E-518B024E8046}" type="slidenum">
              <a:rPr lang="en-US" altLang="en-US"/>
              <a:pPr>
                <a:defRPr/>
              </a:pPr>
              <a:t>‹#›</a:t>
            </a:fld>
            <a:endParaRPr lang="en-US" altLang="en-US" dirty="0"/>
          </a:p>
        </p:txBody>
      </p:sp>
    </p:spTree>
    <p:extLst>
      <p:ext uri="{BB962C8B-B14F-4D97-AF65-F5344CB8AC3E}">
        <p14:creationId xmlns:p14="http://schemas.microsoft.com/office/powerpoint/2010/main" val="3022832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F46B9916-4B94-4B33-A0F4-39BC820EA18E}" type="datetime1">
              <a:rPr lang="en-US"/>
              <a:pPr>
                <a:defRPr/>
              </a:pPr>
              <a:t>7/14/2021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EF76B37-8C30-46B7-A381-9893FD0023AD}" type="slidenum">
              <a:rPr lang="en-US" altLang="en-US"/>
              <a:pPr>
                <a:defRPr/>
              </a:pPr>
              <a:t>‹#›</a:t>
            </a:fld>
            <a:endParaRPr lang="en-US" altLang="en-US" dirty="0"/>
          </a:p>
        </p:txBody>
      </p:sp>
    </p:spTree>
    <p:extLst>
      <p:ext uri="{BB962C8B-B14F-4D97-AF65-F5344CB8AC3E}">
        <p14:creationId xmlns:p14="http://schemas.microsoft.com/office/powerpoint/2010/main" val="3053559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57A0615B-D63C-400A-B4B5-89EA19BD767D}" type="datetime1">
              <a:rPr lang="en-US"/>
              <a:pPr>
                <a:defRPr/>
              </a:pPr>
              <a:t>7/14/2021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C22DD41-78FA-4063-9582-80023C39CA6A}" type="slidenum">
              <a:rPr lang="en-US" altLang="en-US"/>
              <a:pPr>
                <a:defRPr/>
              </a:pPr>
              <a:t>‹#›</a:t>
            </a:fld>
            <a:endParaRPr lang="en-US" altLang="en-US" dirty="0"/>
          </a:p>
        </p:txBody>
      </p:sp>
    </p:spTree>
    <p:extLst>
      <p:ext uri="{BB962C8B-B14F-4D97-AF65-F5344CB8AC3E}">
        <p14:creationId xmlns:p14="http://schemas.microsoft.com/office/powerpoint/2010/main" val="3631796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BB84CB2-FAB1-49B8-A106-B701E8680D5C}" type="datetime1">
              <a:rPr lang="en-US"/>
              <a:pPr>
                <a:defRPr/>
              </a:pPr>
              <a:t>7/14/2021</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12A16DA-89A9-49A3-9358-492369D26C95}" type="slidenum">
              <a:rPr lang="en-US" altLang="en-US"/>
              <a:pPr>
                <a:defRPr/>
              </a:pPr>
              <a:t>‹#›</a:t>
            </a:fld>
            <a:endParaRPr lang="en-US" altLang="en-US" dirty="0"/>
          </a:p>
        </p:txBody>
      </p:sp>
    </p:spTree>
    <p:extLst>
      <p:ext uri="{BB962C8B-B14F-4D97-AF65-F5344CB8AC3E}">
        <p14:creationId xmlns:p14="http://schemas.microsoft.com/office/powerpoint/2010/main" val="1823049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630869E-DAE1-41E9-BEB8-864CD44DEDB9}" type="datetime1">
              <a:rPr lang="en-US"/>
              <a:pPr>
                <a:defRPr/>
              </a:pPr>
              <a:t>7/14/2021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160AED8-90F3-450E-8A46-A694476E1DD8}" type="slidenum">
              <a:rPr lang="en-US" altLang="en-US"/>
              <a:pPr>
                <a:defRPr/>
              </a:pPr>
              <a:t>‹#›</a:t>
            </a:fld>
            <a:endParaRPr lang="en-US" altLang="en-US" dirty="0"/>
          </a:p>
        </p:txBody>
      </p:sp>
    </p:spTree>
    <p:extLst>
      <p:ext uri="{BB962C8B-B14F-4D97-AF65-F5344CB8AC3E}">
        <p14:creationId xmlns:p14="http://schemas.microsoft.com/office/powerpoint/2010/main" val="941729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9E8C2E9-240F-4186-8951-0DE1D0891D76}" type="datetime1">
              <a:rPr lang="en-US"/>
              <a:pPr>
                <a:defRPr/>
              </a:pPr>
              <a:t>7/14/2021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3A0C458-9226-4537-97C2-44F931DDCEC9}" type="slidenum">
              <a:rPr lang="en-US" altLang="en-US"/>
              <a:pPr>
                <a:defRPr/>
              </a:pPr>
              <a:t>‹#›</a:t>
            </a:fld>
            <a:endParaRPr lang="en-US" altLang="en-US" dirty="0"/>
          </a:p>
        </p:txBody>
      </p:sp>
    </p:spTree>
    <p:extLst>
      <p:ext uri="{BB962C8B-B14F-4D97-AF65-F5344CB8AC3E}">
        <p14:creationId xmlns:p14="http://schemas.microsoft.com/office/powerpoint/2010/main" val="4275172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2BF24076-5DEC-46B8-9DD8-762226075D52}" type="datetime1">
              <a:rPr lang="en-US"/>
              <a:pPr>
                <a:defRPr/>
              </a:pPr>
              <a:t>7/14/2021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91BB7AB8-A09F-489B-AB9B-66E4A569912D}"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hyperlink" Target="mailto:OSG-CSC@bia.gov"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mailto:Vickie.Hanvey@bia.gov" TargetMode="Externa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hyperlink" Target="mailto:Lance.Fisher@bia.gov" TargetMode="External"/><Relationship Id="rId2" Type="http://schemas.openxmlformats.org/officeDocument/2006/relationships/hyperlink" Target="mailto:Douglas.Dan@bia.gov" TargetMode="Externa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hyperlink" Target="https://www.bia.gov/service/american-rescue-plan-act/bie-implementation-arp-funding" TargetMode="External"/><Relationship Id="rId2" Type="http://schemas.openxmlformats.org/officeDocument/2006/relationships/hyperlink" Target="https://www.bia.gov/service/american-rescue-plan-act/frequently-asked-questions-indian-affairs-american-rescue-plan-act-funding-appropriated" TargetMode="Externa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bia.gov/as-ia/osg" TargetMode="Externa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themeOverride" Target="../theme/themeOverride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mailto:tribalconsultation@omb.eop.gov" TargetMode="External"/><Relationship Id="rId2" Type="http://schemas.openxmlformats.org/officeDocument/2006/relationships/hyperlink" Target="https://ems9.intellor.com/?do=register&amp;t=1&amp;p=902398"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1.xml.rels><?xml version="1.0" encoding="UTF-8" standalone="yes"?>
<Relationships xmlns="http://schemas.openxmlformats.org/package/2006/relationships"><Relationship Id="rId3" Type="http://schemas.openxmlformats.org/officeDocument/2006/relationships/hyperlink" Target="https://www.zoomgov.com/meeting/register/vJIsdOyurj4vHeAQAZJm_mMiw3Exg4KojmQ" TargetMode="External"/><Relationship Id="rId2" Type="http://schemas.openxmlformats.org/officeDocument/2006/relationships/hyperlink" Target="https://www.zoomgov.com/meeting/register/vJItdO2urDMqHvGkFoNAIFXU72fJavx6I3w"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www.zoomgov.com/meeting/register/vJIsc-mrrjsrEpw8ef3mxw8-w-TfpqAkQfw"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grants.gov/web/grants/search-grants.html?keywords=Tribal%20Broadband"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s://services2.geolearning.com/courseware/show/14/14181/v1.zip/file/media/self_governanc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 y="23813"/>
            <a:ext cx="4191000" cy="96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p:cNvSpPr>
            <a:spLocks noChangeArrowheads="1"/>
          </p:cNvSpPr>
          <p:nvPr/>
        </p:nvSpPr>
        <p:spPr bwMode="auto">
          <a:xfrm>
            <a:off x="152400" y="982663"/>
            <a:ext cx="8839200"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b="1" dirty="0"/>
              <a:t>Office of Self Governance Update  </a:t>
            </a:r>
          </a:p>
          <a:p>
            <a:pPr algn="ctr" eaLnBrk="1" hangingPunct="1">
              <a:spcBef>
                <a:spcPct val="0"/>
              </a:spcBef>
              <a:buFontTx/>
              <a:buNone/>
            </a:pPr>
            <a:r>
              <a:rPr lang="en-US" altLang="en-US" b="1" dirty="0"/>
              <a:t>July 14, 2021</a:t>
            </a:r>
          </a:p>
        </p:txBody>
      </p:sp>
      <p:pic>
        <p:nvPicPr>
          <p:cNvPr id="4100" name="Picture 4" descr="https://services2.geolearning.com/courseware/show/14/14181/v1.zip/file/SCO_01_Self-Governance/media/building.jpg"/>
          <p:cNvPicPr>
            <a:picLocks noChangeAspect="1" noChangeArrowheads="1"/>
          </p:cNvPicPr>
          <p:nvPr/>
        </p:nvPicPr>
        <p:blipFill>
          <a:blip r:embed="rId4">
            <a:extLst>
              <a:ext uri="{28A0092B-C50C-407E-A947-70E740481C1C}">
                <a14:useLocalDpi xmlns:a14="http://schemas.microsoft.com/office/drawing/2010/main" val="0"/>
              </a:ext>
            </a:extLst>
          </a:blip>
          <a:srcRect l="10876" t="3392" r="9744" b="4259"/>
          <a:stretch>
            <a:fillRect/>
          </a:stretch>
        </p:blipFill>
        <p:spPr bwMode="auto">
          <a:xfrm>
            <a:off x="977900" y="2146300"/>
            <a:ext cx="7137400" cy="440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D9D83D2-D83F-4D2C-B993-706C836F577A}" type="slidenum">
              <a:rPr lang="en-US" altLang="en-US" sz="1200" smtClean="0"/>
              <a:pPr>
                <a:spcBef>
                  <a:spcPct val="0"/>
                </a:spcBef>
                <a:buFontTx/>
                <a:buNone/>
              </a:pPr>
              <a:t>1</a:t>
            </a:fld>
            <a:endParaRPr lang="en-US" altLang="en-US" sz="12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s://services2.geolearning.com/courseware/show/14/14181/v1.zip/file/media/self_governanc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4091584" cy="947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Rectangle 2"/>
          <p:cNvSpPr>
            <a:spLocks noChangeArrowheads="1"/>
          </p:cNvSpPr>
          <p:nvPr/>
        </p:nvSpPr>
        <p:spPr bwMode="auto">
          <a:xfrm>
            <a:off x="2590800" y="1005424"/>
            <a:ext cx="3761185"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buFont typeface="Arial" panose="020B0604020202020204" pitchFamily="34" charset="0"/>
              <a:buNone/>
            </a:pPr>
            <a:r>
              <a:rPr lang="en-US" altLang="en-US" sz="2700" b="1" dirty="0"/>
              <a:t>OSG Finance - FY 2021</a:t>
            </a:r>
          </a:p>
        </p:txBody>
      </p:sp>
      <p:sp>
        <p:nvSpPr>
          <p:cNvPr id="23556"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1800">
                <a:solidFill>
                  <a:schemeClr val="tx1"/>
                </a:solidFill>
                <a:latin typeface="Calibri" panose="020F0502020204030204" pitchFamily="34" charset="0"/>
              </a:defRPr>
            </a:lvl1pPr>
            <a:lvl2pPr marL="313433" indent="-120551">
              <a:spcBef>
                <a:spcPct val="20000"/>
              </a:spcBef>
              <a:buFont typeface="Arial" panose="020B0604020202020204" pitchFamily="34" charset="0"/>
              <a:buChar char="–"/>
              <a:defRPr sz="1575">
                <a:solidFill>
                  <a:schemeClr val="tx1"/>
                </a:solidFill>
                <a:latin typeface="Calibri" panose="020F0502020204030204" pitchFamily="34" charset="0"/>
              </a:defRPr>
            </a:lvl2pPr>
            <a:lvl3pPr marL="482204" indent="-96441">
              <a:spcBef>
                <a:spcPct val="20000"/>
              </a:spcBef>
              <a:buFont typeface="Arial" panose="020B0604020202020204" pitchFamily="34" charset="0"/>
              <a:buChar char="•"/>
              <a:defRPr sz="1350">
                <a:solidFill>
                  <a:schemeClr val="tx1"/>
                </a:solidFill>
                <a:latin typeface="Calibri" panose="020F0502020204030204" pitchFamily="34" charset="0"/>
              </a:defRPr>
            </a:lvl3pPr>
            <a:lvl4pPr marL="675085" indent="-96441">
              <a:spcBef>
                <a:spcPct val="20000"/>
              </a:spcBef>
              <a:buFont typeface="Arial" panose="020B0604020202020204" pitchFamily="34" charset="0"/>
              <a:buChar char="–"/>
              <a:defRPr sz="1125">
                <a:solidFill>
                  <a:schemeClr val="tx1"/>
                </a:solidFill>
                <a:latin typeface="Calibri" panose="020F0502020204030204" pitchFamily="34" charset="0"/>
              </a:defRPr>
            </a:lvl4pPr>
            <a:lvl5pPr marL="867966" indent="-96441">
              <a:spcBef>
                <a:spcPct val="20000"/>
              </a:spcBef>
              <a:buFont typeface="Arial" panose="020B0604020202020204" pitchFamily="34" charset="0"/>
              <a:buChar char="»"/>
              <a:defRPr sz="1125">
                <a:solidFill>
                  <a:schemeClr val="tx1"/>
                </a:solidFill>
                <a:latin typeface="Calibri" panose="020F0502020204030204" pitchFamily="34" charset="0"/>
              </a:defRPr>
            </a:lvl5pPr>
            <a:lvl6pPr marL="1125141" indent="-96441"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6pPr>
            <a:lvl7pPr marL="1382316" indent="-96441"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7pPr>
            <a:lvl8pPr marL="1639491" indent="-96441"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8pPr>
            <a:lvl9pPr marL="1896666" indent="-96441"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9pPr>
          </a:lstStyle>
          <a:p>
            <a:pPr>
              <a:spcBef>
                <a:spcPct val="0"/>
              </a:spcBef>
              <a:buFontTx/>
              <a:buNone/>
            </a:pPr>
            <a:fld id="{674E2079-DF1B-410F-8146-66723FD195C2}" type="slidenum">
              <a:rPr lang="en-US" altLang="en-US" sz="675"/>
              <a:pPr>
                <a:spcBef>
                  <a:spcPct val="0"/>
                </a:spcBef>
                <a:buFontTx/>
                <a:buNone/>
              </a:pPr>
              <a:t>10</a:t>
            </a:fld>
            <a:endParaRPr lang="en-US" altLang="en-US" sz="675"/>
          </a:p>
        </p:txBody>
      </p:sp>
      <p:sp>
        <p:nvSpPr>
          <p:cNvPr id="10245" name="Rectangle 91"/>
          <p:cNvSpPr>
            <a:spLocks noChangeArrowheads="1"/>
          </p:cNvSpPr>
          <p:nvPr/>
        </p:nvSpPr>
        <p:spPr bwMode="auto">
          <a:xfrm>
            <a:off x="4091584" y="2582072"/>
            <a:ext cx="184731" cy="15081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r>
              <a:rPr lang="en-US" altLang="en-US" sz="380" dirty="0">
                <a:solidFill>
                  <a:srgbClr val="222222"/>
                </a:solidFill>
                <a:latin typeface="Verdana" panose="020B0604030504040204" pitchFamily="34" charset="0"/>
              </a:rPr>
              <a:t>​</a:t>
            </a:r>
            <a:endParaRPr lang="en-US" altLang="en-US" sz="760" dirty="0"/>
          </a:p>
        </p:txBody>
      </p:sp>
      <p:graphicFrame>
        <p:nvGraphicFramePr>
          <p:cNvPr id="8" name="Table 7"/>
          <p:cNvGraphicFramePr>
            <a:graphicFrameLocks noGrp="1"/>
          </p:cNvGraphicFramePr>
          <p:nvPr>
            <p:extLst>
              <p:ext uri="{D42A27DB-BD31-4B8C-83A1-F6EECF244321}">
                <p14:modId xmlns:p14="http://schemas.microsoft.com/office/powerpoint/2010/main" val="3004941325"/>
              </p:ext>
            </p:extLst>
          </p:nvPr>
        </p:nvGraphicFramePr>
        <p:xfrm>
          <a:off x="0" y="1752600"/>
          <a:ext cx="9144000" cy="4837816"/>
        </p:xfrm>
        <a:graphic>
          <a:graphicData uri="http://schemas.openxmlformats.org/drawingml/2006/table">
            <a:tbl>
              <a:tblPr firstRow="1" bandRow="1">
                <a:tableStyleId>{5C22544A-7EE6-4342-B048-85BDC9FD1C3A}</a:tableStyleId>
              </a:tblPr>
              <a:tblGrid>
                <a:gridCol w="3884374">
                  <a:extLst>
                    <a:ext uri="{9D8B030D-6E8A-4147-A177-3AD203B41FA5}">
                      <a16:colId xmlns:a16="http://schemas.microsoft.com/office/drawing/2014/main" val="20000"/>
                    </a:ext>
                  </a:extLst>
                </a:gridCol>
                <a:gridCol w="2820378">
                  <a:extLst>
                    <a:ext uri="{9D8B030D-6E8A-4147-A177-3AD203B41FA5}">
                      <a16:colId xmlns:a16="http://schemas.microsoft.com/office/drawing/2014/main" val="20001"/>
                    </a:ext>
                  </a:extLst>
                </a:gridCol>
                <a:gridCol w="2439248">
                  <a:extLst>
                    <a:ext uri="{9D8B030D-6E8A-4147-A177-3AD203B41FA5}">
                      <a16:colId xmlns:a16="http://schemas.microsoft.com/office/drawing/2014/main" val="20002"/>
                    </a:ext>
                  </a:extLst>
                </a:gridCol>
              </a:tblGrid>
              <a:tr h="495219">
                <a:tc>
                  <a:txBody>
                    <a:bodyPr/>
                    <a:lstStyle/>
                    <a:p>
                      <a:pPr algn="ctr"/>
                      <a:r>
                        <a:rPr lang="en-US" sz="1800" dirty="0"/>
                        <a:t>Program</a:t>
                      </a:r>
                    </a:p>
                  </a:txBody>
                  <a:tcPr marL="38576" marR="38576" marT="19282" marB="19282"/>
                </a:tc>
                <a:tc>
                  <a:txBody>
                    <a:bodyPr/>
                    <a:lstStyle/>
                    <a:p>
                      <a:pPr algn="ctr"/>
                      <a:r>
                        <a:rPr lang="en-US" sz="1800" dirty="0"/>
                        <a:t>Description</a:t>
                      </a:r>
                    </a:p>
                  </a:txBody>
                  <a:tcPr marL="38576" marR="38576" marT="19282" marB="19282"/>
                </a:tc>
                <a:tc>
                  <a:txBody>
                    <a:bodyPr/>
                    <a:lstStyle/>
                    <a:p>
                      <a:pPr algn="ctr"/>
                      <a:r>
                        <a:rPr lang="en-US" sz="1800" dirty="0"/>
                        <a:t>Amount</a:t>
                      </a:r>
                    </a:p>
                  </a:txBody>
                  <a:tcPr marL="38576" marR="38576" marT="19282" marB="19282"/>
                </a:tc>
                <a:extLst>
                  <a:ext uri="{0D108BD9-81ED-4DB2-BD59-A6C34878D82A}">
                    <a16:rowId xmlns:a16="http://schemas.microsoft.com/office/drawing/2014/main" val="10000"/>
                  </a:ext>
                </a:extLst>
              </a:tr>
              <a:tr h="590256">
                <a:tc>
                  <a:txBody>
                    <a:bodyPr/>
                    <a:lstStyle/>
                    <a:p>
                      <a:r>
                        <a:rPr lang="en-US" sz="1800" dirty="0"/>
                        <a:t>Operation of Indian Programs - Reimbursable</a:t>
                      </a:r>
                    </a:p>
                  </a:txBody>
                  <a:tcPr marL="38576" marR="38576" marT="19282" marB="19282"/>
                </a:tc>
                <a:tc>
                  <a:txBody>
                    <a:bodyPr/>
                    <a:lstStyle/>
                    <a:p>
                      <a:r>
                        <a:rPr lang="en-US" sz="1800" dirty="0"/>
                        <a:t>Trust-Natural Resources</a:t>
                      </a:r>
                    </a:p>
                  </a:txBody>
                  <a:tcPr marL="38576" marR="38576" marT="19282" marB="19282"/>
                </a:tc>
                <a:tc>
                  <a:txBody>
                    <a:bodyPr/>
                    <a:lstStyle/>
                    <a:p>
                      <a:r>
                        <a:rPr lang="en-US" sz="1800" dirty="0"/>
                        <a:t>       4,786,030</a:t>
                      </a:r>
                    </a:p>
                  </a:txBody>
                  <a:tcPr marL="38576" marR="38576" marT="19282" marB="19282"/>
                </a:tc>
                <a:extLst>
                  <a:ext uri="{0D108BD9-81ED-4DB2-BD59-A6C34878D82A}">
                    <a16:rowId xmlns:a16="http://schemas.microsoft.com/office/drawing/2014/main" val="4197755097"/>
                  </a:ext>
                </a:extLst>
              </a:tr>
              <a:tr h="590256">
                <a:tc>
                  <a:txBody>
                    <a:bodyPr/>
                    <a:lstStyle/>
                    <a:p>
                      <a:pPr algn="l"/>
                      <a:r>
                        <a:rPr lang="en-US" sz="1800" dirty="0"/>
                        <a:t>Bureau of Education</a:t>
                      </a:r>
                    </a:p>
                  </a:txBody>
                  <a:tcPr marL="38576" marR="38576" marT="19282" marB="19282"/>
                </a:tc>
                <a:tc>
                  <a:txBody>
                    <a:bodyPr/>
                    <a:lstStyle/>
                    <a:p>
                      <a:r>
                        <a:rPr lang="en-US" sz="1800" dirty="0"/>
                        <a:t>Facilities Operations and Maintenance</a:t>
                      </a:r>
                    </a:p>
                  </a:txBody>
                  <a:tcPr marL="38576" marR="38576" marT="19282" marB="19282"/>
                </a:tc>
                <a:tc>
                  <a:txBody>
                    <a:bodyPr/>
                    <a:lstStyle/>
                    <a:p>
                      <a:r>
                        <a:rPr lang="en-US" sz="1800" dirty="0"/>
                        <a:t>       1,432,357</a:t>
                      </a:r>
                    </a:p>
                  </a:txBody>
                  <a:tcPr marL="38576" marR="38576" marT="19282" marB="19282"/>
                </a:tc>
                <a:extLst>
                  <a:ext uri="{0D108BD9-81ED-4DB2-BD59-A6C34878D82A}">
                    <a16:rowId xmlns:a16="http://schemas.microsoft.com/office/drawing/2014/main" val="22278012"/>
                  </a:ext>
                </a:extLst>
              </a:tr>
              <a:tr h="590256">
                <a:tc>
                  <a:txBody>
                    <a:bodyPr/>
                    <a:lstStyle/>
                    <a:p>
                      <a:pPr algn="l"/>
                      <a:r>
                        <a:rPr lang="en-US" sz="1800" dirty="0"/>
                        <a:t>Contract Support Costs</a:t>
                      </a:r>
                    </a:p>
                  </a:txBody>
                  <a:tcPr marL="38576" marR="38576" marT="19282" marB="19282"/>
                </a:tc>
                <a:tc>
                  <a:txBody>
                    <a:bodyPr/>
                    <a:lstStyle/>
                    <a:p>
                      <a:r>
                        <a:rPr lang="en-US" sz="1800" dirty="0"/>
                        <a:t>Contract Support Costs – awaiting some tribal data </a:t>
                      </a:r>
                    </a:p>
                  </a:txBody>
                  <a:tcPr marL="38576" marR="38576" marT="19282" marB="19282"/>
                </a:tc>
                <a:tc>
                  <a:txBody>
                    <a:bodyPr/>
                    <a:lstStyle/>
                    <a:p>
                      <a:r>
                        <a:rPr lang="en-US" sz="1800" dirty="0"/>
                        <a:t>   134,891,314</a:t>
                      </a:r>
                    </a:p>
                  </a:txBody>
                  <a:tcPr marL="38576" marR="38576" marT="19282" marB="19282"/>
                </a:tc>
                <a:extLst>
                  <a:ext uri="{0D108BD9-81ED-4DB2-BD59-A6C34878D82A}">
                    <a16:rowId xmlns:a16="http://schemas.microsoft.com/office/drawing/2014/main" val="2636031931"/>
                  </a:ext>
                </a:extLst>
              </a:tr>
              <a:tr h="574465">
                <a:tc>
                  <a:txBody>
                    <a:bodyPr/>
                    <a:lstStyle/>
                    <a:p>
                      <a:r>
                        <a:rPr lang="en-US" sz="1800" dirty="0"/>
                        <a:t>Department of Justice</a:t>
                      </a:r>
                    </a:p>
                  </a:txBody>
                  <a:tcPr marL="38576" marR="38576" marT="19282" marB="19282"/>
                </a:tc>
                <a:tc>
                  <a:txBody>
                    <a:bodyPr/>
                    <a:lstStyle/>
                    <a:p>
                      <a:r>
                        <a:rPr lang="en-US" sz="1800" dirty="0"/>
                        <a:t>Bureau of Justice Assistance</a:t>
                      </a:r>
                    </a:p>
                  </a:txBody>
                  <a:tcPr marL="38576" marR="38576" marT="19282" marB="19282"/>
                </a:tc>
                <a:tc>
                  <a:txBody>
                    <a:bodyPr/>
                    <a:lstStyle/>
                    <a:p>
                      <a:r>
                        <a:rPr lang="en-US" sz="1800" dirty="0"/>
                        <a:t>          879,982</a:t>
                      </a:r>
                    </a:p>
                  </a:txBody>
                  <a:tcPr marL="38576" marR="38576" marT="19282" marB="19282"/>
                </a:tc>
                <a:extLst>
                  <a:ext uri="{0D108BD9-81ED-4DB2-BD59-A6C34878D82A}">
                    <a16:rowId xmlns:a16="http://schemas.microsoft.com/office/drawing/2014/main" val="10002"/>
                  </a:ext>
                </a:extLst>
              </a:tr>
              <a:tr h="8140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Wildland Fire</a:t>
                      </a:r>
                    </a:p>
                  </a:txBody>
                  <a:tcPr marL="38576" marR="38576" marT="19282" marB="19282"/>
                </a:tc>
                <a:tc>
                  <a:txBody>
                    <a:bodyPr/>
                    <a:lstStyle/>
                    <a:p>
                      <a:r>
                        <a:rPr lang="en-US" sz="1800" dirty="0"/>
                        <a:t>Preparedness, Emergency Stabilization, Hazardous Fuels Reduction</a:t>
                      </a:r>
                    </a:p>
                  </a:txBody>
                  <a:tcPr marL="38576" marR="38576" marT="19282" marB="19282"/>
                </a:tc>
                <a:tc>
                  <a:txBody>
                    <a:bodyPr/>
                    <a:lstStyle/>
                    <a:p>
                      <a:r>
                        <a:rPr lang="en-US" sz="1800" dirty="0"/>
                        <a:t>        7,142,001</a:t>
                      </a:r>
                    </a:p>
                  </a:txBody>
                  <a:tcPr marL="38576" marR="38576" marT="19282" marB="19282"/>
                </a:tc>
                <a:extLst>
                  <a:ext uri="{0D108BD9-81ED-4DB2-BD59-A6C34878D82A}">
                    <a16:rowId xmlns:a16="http://schemas.microsoft.com/office/drawing/2014/main" val="10003"/>
                  </a:ext>
                </a:extLst>
              </a:tr>
              <a:tr h="10699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Operation of Indian Programs – Annual, No-Year</a:t>
                      </a:r>
                    </a:p>
                  </a:txBody>
                  <a:tcPr marL="38576" marR="38576" marT="19282" marB="19282"/>
                </a:tc>
                <a:tc>
                  <a:txBody>
                    <a:bodyPr/>
                    <a:lstStyle/>
                    <a:p>
                      <a:r>
                        <a:rPr lang="en-US" sz="1800" dirty="0"/>
                        <a:t>Housing Improvement Program, Real Estate Appraisals, Road Maintenance</a:t>
                      </a:r>
                    </a:p>
                  </a:txBody>
                  <a:tcPr marL="38576" marR="38576" marT="19280" marB="19280"/>
                </a:tc>
                <a:tc>
                  <a:txBody>
                    <a:bodyPr/>
                    <a:lstStyle/>
                    <a:p>
                      <a:r>
                        <a:rPr lang="en-US" sz="1800" dirty="0"/>
                        <a:t>        2,596,000</a:t>
                      </a:r>
                    </a:p>
                  </a:txBody>
                  <a:tcPr marL="38576" marR="38576" marT="19280" marB="19280"/>
                </a:tc>
                <a:extLst>
                  <a:ext uri="{0D108BD9-81ED-4DB2-BD59-A6C34878D82A}">
                    <a16:rowId xmlns:a16="http://schemas.microsoft.com/office/drawing/2014/main" val="459825191"/>
                  </a:ext>
                </a:extLst>
              </a:tr>
            </a:tbl>
          </a:graphicData>
        </a:graphic>
      </p:graphicFrame>
    </p:spTree>
    <p:extLst>
      <p:ext uri="{BB962C8B-B14F-4D97-AF65-F5344CB8AC3E}">
        <p14:creationId xmlns:p14="http://schemas.microsoft.com/office/powerpoint/2010/main" val="14648669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s://services2.geolearning.com/courseware/show/14/14181/v1.zip/file/media/self_governanc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4091584" cy="947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Rectangle 2"/>
          <p:cNvSpPr>
            <a:spLocks noChangeArrowheads="1"/>
          </p:cNvSpPr>
          <p:nvPr/>
        </p:nvSpPr>
        <p:spPr bwMode="auto">
          <a:xfrm>
            <a:off x="2590800" y="1005424"/>
            <a:ext cx="3761185"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buFont typeface="Arial" panose="020B0604020202020204" pitchFamily="34" charset="0"/>
              <a:buNone/>
            </a:pPr>
            <a:r>
              <a:rPr lang="en-US" altLang="en-US" sz="2700" b="1" dirty="0"/>
              <a:t>OSG Finance - FY 2021</a:t>
            </a:r>
          </a:p>
        </p:txBody>
      </p:sp>
      <p:sp>
        <p:nvSpPr>
          <p:cNvPr id="23556"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1800">
                <a:solidFill>
                  <a:schemeClr val="tx1"/>
                </a:solidFill>
                <a:latin typeface="Calibri" panose="020F0502020204030204" pitchFamily="34" charset="0"/>
              </a:defRPr>
            </a:lvl1pPr>
            <a:lvl2pPr marL="313433" indent="-120551">
              <a:spcBef>
                <a:spcPct val="20000"/>
              </a:spcBef>
              <a:buFont typeface="Arial" panose="020B0604020202020204" pitchFamily="34" charset="0"/>
              <a:buChar char="–"/>
              <a:defRPr sz="1575">
                <a:solidFill>
                  <a:schemeClr val="tx1"/>
                </a:solidFill>
                <a:latin typeface="Calibri" panose="020F0502020204030204" pitchFamily="34" charset="0"/>
              </a:defRPr>
            </a:lvl2pPr>
            <a:lvl3pPr marL="482204" indent="-96441">
              <a:spcBef>
                <a:spcPct val="20000"/>
              </a:spcBef>
              <a:buFont typeface="Arial" panose="020B0604020202020204" pitchFamily="34" charset="0"/>
              <a:buChar char="•"/>
              <a:defRPr sz="1350">
                <a:solidFill>
                  <a:schemeClr val="tx1"/>
                </a:solidFill>
                <a:latin typeface="Calibri" panose="020F0502020204030204" pitchFamily="34" charset="0"/>
              </a:defRPr>
            </a:lvl3pPr>
            <a:lvl4pPr marL="675085" indent="-96441">
              <a:spcBef>
                <a:spcPct val="20000"/>
              </a:spcBef>
              <a:buFont typeface="Arial" panose="020B0604020202020204" pitchFamily="34" charset="0"/>
              <a:buChar char="–"/>
              <a:defRPr sz="1125">
                <a:solidFill>
                  <a:schemeClr val="tx1"/>
                </a:solidFill>
                <a:latin typeface="Calibri" panose="020F0502020204030204" pitchFamily="34" charset="0"/>
              </a:defRPr>
            </a:lvl4pPr>
            <a:lvl5pPr marL="867966" indent="-96441">
              <a:spcBef>
                <a:spcPct val="20000"/>
              </a:spcBef>
              <a:buFont typeface="Arial" panose="020B0604020202020204" pitchFamily="34" charset="0"/>
              <a:buChar char="»"/>
              <a:defRPr sz="1125">
                <a:solidFill>
                  <a:schemeClr val="tx1"/>
                </a:solidFill>
                <a:latin typeface="Calibri" panose="020F0502020204030204" pitchFamily="34" charset="0"/>
              </a:defRPr>
            </a:lvl5pPr>
            <a:lvl6pPr marL="1125141" indent="-96441"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6pPr>
            <a:lvl7pPr marL="1382316" indent="-96441"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7pPr>
            <a:lvl8pPr marL="1639491" indent="-96441"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8pPr>
            <a:lvl9pPr marL="1896666" indent="-96441"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9pPr>
          </a:lstStyle>
          <a:p>
            <a:pPr>
              <a:spcBef>
                <a:spcPct val="0"/>
              </a:spcBef>
              <a:buFontTx/>
              <a:buNone/>
            </a:pPr>
            <a:fld id="{674E2079-DF1B-410F-8146-66723FD195C2}" type="slidenum">
              <a:rPr lang="en-US" altLang="en-US" sz="675"/>
              <a:pPr>
                <a:spcBef>
                  <a:spcPct val="0"/>
                </a:spcBef>
                <a:buFontTx/>
                <a:buNone/>
              </a:pPr>
              <a:t>11</a:t>
            </a:fld>
            <a:endParaRPr lang="en-US" altLang="en-US" sz="675"/>
          </a:p>
        </p:txBody>
      </p:sp>
      <p:sp>
        <p:nvSpPr>
          <p:cNvPr id="10245" name="Rectangle 91"/>
          <p:cNvSpPr>
            <a:spLocks noChangeArrowheads="1"/>
          </p:cNvSpPr>
          <p:nvPr/>
        </p:nvSpPr>
        <p:spPr bwMode="auto">
          <a:xfrm>
            <a:off x="4091584" y="2582072"/>
            <a:ext cx="184731" cy="15081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r>
              <a:rPr lang="en-US" altLang="en-US" sz="380" dirty="0">
                <a:solidFill>
                  <a:srgbClr val="222222"/>
                </a:solidFill>
                <a:latin typeface="Verdana" panose="020B0604030504040204" pitchFamily="34" charset="0"/>
              </a:rPr>
              <a:t>​</a:t>
            </a:r>
            <a:endParaRPr lang="en-US" altLang="en-US" sz="760" dirty="0"/>
          </a:p>
        </p:txBody>
      </p:sp>
      <p:graphicFrame>
        <p:nvGraphicFramePr>
          <p:cNvPr id="8" name="Table 7"/>
          <p:cNvGraphicFramePr>
            <a:graphicFrameLocks noGrp="1"/>
          </p:cNvGraphicFramePr>
          <p:nvPr>
            <p:extLst>
              <p:ext uri="{D42A27DB-BD31-4B8C-83A1-F6EECF244321}">
                <p14:modId xmlns:p14="http://schemas.microsoft.com/office/powerpoint/2010/main" val="3899908667"/>
              </p:ext>
            </p:extLst>
          </p:nvPr>
        </p:nvGraphicFramePr>
        <p:xfrm>
          <a:off x="0" y="1676400"/>
          <a:ext cx="9144000" cy="4867567"/>
        </p:xfrm>
        <a:graphic>
          <a:graphicData uri="http://schemas.openxmlformats.org/drawingml/2006/table">
            <a:tbl>
              <a:tblPr firstRow="1" bandRow="1">
                <a:tableStyleId>{5C22544A-7EE6-4342-B048-85BDC9FD1C3A}</a:tableStyleId>
              </a:tblPr>
              <a:tblGrid>
                <a:gridCol w="3884373">
                  <a:extLst>
                    <a:ext uri="{9D8B030D-6E8A-4147-A177-3AD203B41FA5}">
                      <a16:colId xmlns:a16="http://schemas.microsoft.com/office/drawing/2014/main" val="20000"/>
                    </a:ext>
                  </a:extLst>
                </a:gridCol>
                <a:gridCol w="2820379">
                  <a:extLst>
                    <a:ext uri="{9D8B030D-6E8A-4147-A177-3AD203B41FA5}">
                      <a16:colId xmlns:a16="http://schemas.microsoft.com/office/drawing/2014/main" val="20001"/>
                    </a:ext>
                  </a:extLst>
                </a:gridCol>
                <a:gridCol w="2439248">
                  <a:extLst>
                    <a:ext uri="{9D8B030D-6E8A-4147-A177-3AD203B41FA5}">
                      <a16:colId xmlns:a16="http://schemas.microsoft.com/office/drawing/2014/main" val="20002"/>
                    </a:ext>
                  </a:extLst>
                </a:gridCol>
              </a:tblGrid>
              <a:tr h="580943">
                <a:tc>
                  <a:txBody>
                    <a:bodyPr/>
                    <a:lstStyle/>
                    <a:p>
                      <a:pPr algn="ctr"/>
                      <a:r>
                        <a:rPr lang="en-US" sz="1800" dirty="0"/>
                        <a:t>Program</a:t>
                      </a:r>
                    </a:p>
                  </a:txBody>
                  <a:tcPr marL="38576" marR="38576" marT="19282" marB="19282"/>
                </a:tc>
                <a:tc>
                  <a:txBody>
                    <a:bodyPr/>
                    <a:lstStyle/>
                    <a:p>
                      <a:pPr algn="ctr"/>
                      <a:r>
                        <a:rPr lang="en-US" sz="1800" dirty="0"/>
                        <a:t>Description</a:t>
                      </a:r>
                    </a:p>
                  </a:txBody>
                  <a:tcPr marL="38576" marR="38576" marT="19282" marB="19282"/>
                </a:tc>
                <a:tc>
                  <a:txBody>
                    <a:bodyPr/>
                    <a:lstStyle/>
                    <a:p>
                      <a:pPr algn="ctr"/>
                      <a:r>
                        <a:rPr lang="en-US" sz="1800" dirty="0"/>
                        <a:t>Amount</a:t>
                      </a:r>
                    </a:p>
                  </a:txBody>
                  <a:tcPr marL="38576" marR="38576" marT="19282" marB="19282"/>
                </a:tc>
                <a:extLst>
                  <a:ext uri="{0D108BD9-81ED-4DB2-BD59-A6C34878D82A}">
                    <a16:rowId xmlns:a16="http://schemas.microsoft.com/office/drawing/2014/main" val="10000"/>
                  </a:ext>
                </a:extLst>
              </a:tr>
              <a:tr h="6924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Resources Management Construction</a:t>
                      </a:r>
                    </a:p>
                  </a:txBody>
                  <a:tcPr marL="38576" marR="38576" marT="19282" marB="19282"/>
                </a:tc>
                <a:tc>
                  <a:txBody>
                    <a:bodyPr/>
                    <a:lstStyle/>
                    <a:p>
                      <a:r>
                        <a:rPr lang="en-US" sz="1800" dirty="0"/>
                        <a:t>Safety of Dams</a:t>
                      </a:r>
                    </a:p>
                  </a:txBody>
                  <a:tcPr marL="38576" marR="38576" marT="19280" marB="19280"/>
                </a:tc>
                <a:tc>
                  <a:txBody>
                    <a:bodyPr/>
                    <a:lstStyle/>
                    <a:p>
                      <a:r>
                        <a:rPr lang="en-US" sz="1800" dirty="0"/>
                        <a:t>             17,348</a:t>
                      </a:r>
                    </a:p>
                  </a:txBody>
                  <a:tcPr marL="38576" marR="38576" marT="19280" marB="19280"/>
                </a:tc>
                <a:extLst>
                  <a:ext uri="{0D108BD9-81ED-4DB2-BD59-A6C34878D82A}">
                    <a16:rowId xmlns:a16="http://schemas.microsoft.com/office/drawing/2014/main" val="22278012"/>
                  </a:ext>
                </a:extLst>
              </a:tr>
              <a:tr h="692430">
                <a:tc>
                  <a:txBody>
                    <a:bodyPr/>
                    <a:lstStyle/>
                    <a:p>
                      <a:r>
                        <a:rPr lang="en-US" sz="1800" dirty="0"/>
                        <a:t>Operation and Maintenance, Indian Irrigation Systems</a:t>
                      </a:r>
                    </a:p>
                  </a:txBody>
                  <a:tcPr marL="38576" marR="38576" marT="19282" marB="19282"/>
                </a:tc>
                <a:tc>
                  <a:txBody>
                    <a:bodyPr/>
                    <a:lstStyle/>
                    <a:p>
                      <a:r>
                        <a:rPr lang="en-US" sz="1800" dirty="0"/>
                        <a:t>Operation and Maintenance, Indian Irrigation Systems</a:t>
                      </a:r>
                    </a:p>
                  </a:txBody>
                  <a:tcPr marL="38576" marR="38576" marT="19282" marB="19282"/>
                </a:tc>
                <a:tc>
                  <a:txBody>
                    <a:bodyPr/>
                    <a:lstStyle/>
                    <a:p>
                      <a:r>
                        <a:rPr lang="en-US" sz="1800" dirty="0"/>
                        <a:t>             59,482</a:t>
                      </a:r>
                    </a:p>
                  </a:txBody>
                  <a:tcPr marL="38576" marR="38576" marT="19282" marB="19282"/>
                </a:tc>
                <a:extLst>
                  <a:ext uri="{0D108BD9-81ED-4DB2-BD59-A6C34878D82A}">
                    <a16:rowId xmlns:a16="http://schemas.microsoft.com/office/drawing/2014/main" val="2636031931"/>
                  </a:ext>
                </a:extLst>
              </a:tr>
              <a:tr h="692430">
                <a:tc>
                  <a:txBody>
                    <a:bodyPr/>
                    <a:lstStyle/>
                    <a:p>
                      <a:r>
                        <a:rPr lang="en-US" sz="1800" dirty="0"/>
                        <a:t>Department of Transportation</a:t>
                      </a:r>
                    </a:p>
                  </a:txBody>
                  <a:tcPr marL="38576" marR="38576" marT="19282" marB="19282"/>
                </a:tc>
                <a:tc>
                  <a:txBody>
                    <a:bodyPr/>
                    <a:lstStyle/>
                    <a:p>
                      <a:r>
                        <a:rPr lang="en-US" sz="1800" dirty="0"/>
                        <a:t>Construction, Planning, Surface Transportation</a:t>
                      </a:r>
                    </a:p>
                  </a:txBody>
                  <a:tcPr marL="38576" marR="38576" marT="19282" marB="19282"/>
                </a:tc>
                <a:tc>
                  <a:txBody>
                    <a:bodyPr/>
                    <a:lstStyle/>
                    <a:p>
                      <a:r>
                        <a:rPr lang="en-US" sz="1800" dirty="0"/>
                        <a:t>      20,763,303</a:t>
                      </a:r>
                    </a:p>
                  </a:txBody>
                  <a:tcPr marL="38576" marR="38576" marT="19282" marB="19282"/>
                </a:tc>
                <a:extLst>
                  <a:ext uri="{0D108BD9-81ED-4DB2-BD59-A6C34878D82A}">
                    <a16:rowId xmlns:a16="http://schemas.microsoft.com/office/drawing/2014/main" val="10001"/>
                  </a:ext>
                </a:extLst>
              </a:tr>
              <a:tr h="673905">
                <a:tc>
                  <a:txBody>
                    <a:bodyPr/>
                    <a:lstStyle/>
                    <a:p>
                      <a:r>
                        <a:rPr lang="en-US" sz="1800" dirty="0"/>
                        <a:t>Coronavirus Response &amp; Relief Supplemental Appropriations Act of 2021</a:t>
                      </a:r>
                    </a:p>
                  </a:txBody>
                  <a:tcPr marL="38576" marR="38576" marT="19282" marB="19282"/>
                </a:tc>
                <a:tc>
                  <a:txBody>
                    <a:bodyPr/>
                    <a:lstStyle/>
                    <a:p>
                      <a:r>
                        <a:rPr lang="en-US" sz="1800" dirty="0"/>
                        <a:t>Child Care Development Funds – Discretionary</a:t>
                      </a:r>
                    </a:p>
                  </a:txBody>
                  <a:tcPr marL="38576" marR="38576" marT="19282" marB="19282"/>
                </a:tc>
                <a:tc>
                  <a:txBody>
                    <a:bodyPr/>
                    <a:lstStyle/>
                    <a:p>
                      <a:r>
                        <a:rPr lang="en-US" sz="1800" dirty="0"/>
                        <a:t>      73,661,600</a:t>
                      </a:r>
                    </a:p>
                  </a:txBody>
                  <a:tcPr marL="38576" marR="38576" marT="19282" marB="19282"/>
                </a:tc>
                <a:extLst>
                  <a:ext uri="{0D108BD9-81ED-4DB2-BD59-A6C34878D82A}">
                    <a16:rowId xmlns:a16="http://schemas.microsoft.com/office/drawing/2014/main" val="10002"/>
                  </a:ext>
                </a:extLst>
              </a:tr>
              <a:tr h="6739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American Rescue Plan Act</a:t>
                      </a:r>
                    </a:p>
                  </a:txBody>
                  <a:tcPr marL="38576" marR="38576" marT="19282" marB="19282"/>
                </a:tc>
                <a:tc>
                  <a:txBody>
                    <a:bodyPr/>
                    <a:lstStyle/>
                    <a:p>
                      <a:r>
                        <a:rPr lang="en-US" sz="1800" dirty="0"/>
                        <a:t>Child Care Stabilization</a:t>
                      </a:r>
                    </a:p>
                  </a:txBody>
                  <a:tcPr marL="38576" marR="38576" marT="19282" marB="19282"/>
                </a:tc>
                <a:tc>
                  <a:txBody>
                    <a:bodyPr/>
                    <a:lstStyle/>
                    <a:p>
                      <a:r>
                        <a:rPr lang="en-US" sz="1800" dirty="0"/>
                        <a:t>   193,258,345</a:t>
                      </a:r>
                    </a:p>
                  </a:txBody>
                  <a:tcPr marL="38576" marR="38576" marT="19282" marB="19282"/>
                </a:tc>
                <a:extLst>
                  <a:ext uri="{0D108BD9-81ED-4DB2-BD59-A6C34878D82A}">
                    <a16:rowId xmlns:a16="http://schemas.microsoft.com/office/drawing/2014/main" val="10003"/>
                  </a:ext>
                </a:extLst>
              </a:tr>
              <a:tr h="6739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American Rescue Plan Act</a:t>
                      </a:r>
                    </a:p>
                  </a:txBody>
                  <a:tcPr marL="38576" marR="38576" marT="19282" marB="19282"/>
                </a:tc>
                <a:tc>
                  <a:txBody>
                    <a:bodyPr/>
                    <a:lstStyle/>
                    <a:p>
                      <a:r>
                        <a:rPr lang="en-US" sz="1800" dirty="0"/>
                        <a:t>Child Care Development Funds (Discretionary)</a:t>
                      </a:r>
                    </a:p>
                  </a:txBody>
                  <a:tcPr marL="38576" marR="38576" marT="19280" marB="19280"/>
                </a:tc>
                <a:tc>
                  <a:txBody>
                    <a:bodyPr/>
                    <a:lstStyle/>
                    <a:p>
                      <a:r>
                        <a:rPr lang="en-US" sz="1800" dirty="0"/>
                        <a:t>   120,456,810</a:t>
                      </a:r>
                    </a:p>
                  </a:txBody>
                  <a:tcPr marL="38576" marR="38576" marT="19280" marB="19280"/>
                </a:tc>
                <a:extLst>
                  <a:ext uri="{0D108BD9-81ED-4DB2-BD59-A6C34878D82A}">
                    <a16:rowId xmlns:a16="http://schemas.microsoft.com/office/drawing/2014/main" val="459825191"/>
                  </a:ext>
                </a:extLst>
              </a:tr>
            </a:tbl>
          </a:graphicData>
        </a:graphic>
      </p:graphicFrame>
    </p:spTree>
    <p:extLst>
      <p:ext uri="{BB962C8B-B14F-4D97-AF65-F5344CB8AC3E}">
        <p14:creationId xmlns:p14="http://schemas.microsoft.com/office/powerpoint/2010/main" val="11049654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s://services2.geolearning.com/courseware/show/14/14181/v1.zip/file/media/self_governanc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4091584" cy="947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Rectangle 2"/>
          <p:cNvSpPr>
            <a:spLocks noChangeArrowheads="1"/>
          </p:cNvSpPr>
          <p:nvPr/>
        </p:nvSpPr>
        <p:spPr bwMode="auto">
          <a:xfrm>
            <a:off x="2395722" y="1005424"/>
            <a:ext cx="3761185"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buFont typeface="Arial" panose="020B0604020202020204" pitchFamily="34" charset="0"/>
              <a:buNone/>
            </a:pPr>
            <a:r>
              <a:rPr lang="en-US" altLang="en-US" sz="2700" b="1" dirty="0"/>
              <a:t>OSG Finance - FY 2021</a:t>
            </a:r>
          </a:p>
        </p:txBody>
      </p:sp>
      <p:sp>
        <p:nvSpPr>
          <p:cNvPr id="23556"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1800">
                <a:solidFill>
                  <a:schemeClr val="tx1"/>
                </a:solidFill>
                <a:latin typeface="Calibri" panose="020F0502020204030204" pitchFamily="34" charset="0"/>
              </a:defRPr>
            </a:lvl1pPr>
            <a:lvl2pPr marL="313433" indent="-120551">
              <a:spcBef>
                <a:spcPct val="20000"/>
              </a:spcBef>
              <a:buFont typeface="Arial" panose="020B0604020202020204" pitchFamily="34" charset="0"/>
              <a:buChar char="–"/>
              <a:defRPr sz="1575">
                <a:solidFill>
                  <a:schemeClr val="tx1"/>
                </a:solidFill>
                <a:latin typeface="Calibri" panose="020F0502020204030204" pitchFamily="34" charset="0"/>
              </a:defRPr>
            </a:lvl2pPr>
            <a:lvl3pPr marL="482204" indent="-96441">
              <a:spcBef>
                <a:spcPct val="20000"/>
              </a:spcBef>
              <a:buFont typeface="Arial" panose="020B0604020202020204" pitchFamily="34" charset="0"/>
              <a:buChar char="•"/>
              <a:defRPr sz="1350">
                <a:solidFill>
                  <a:schemeClr val="tx1"/>
                </a:solidFill>
                <a:latin typeface="Calibri" panose="020F0502020204030204" pitchFamily="34" charset="0"/>
              </a:defRPr>
            </a:lvl3pPr>
            <a:lvl4pPr marL="675085" indent="-96441">
              <a:spcBef>
                <a:spcPct val="20000"/>
              </a:spcBef>
              <a:buFont typeface="Arial" panose="020B0604020202020204" pitchFamily="34" charset="0"/>
              <a:buChar char="–"/>
              <a:defRPr sz="1125">
                <a:solidFill>
                  <a:schemeClr val="tx1"/>
                </a:solidFill>
                <a:latin typeface="Calibri" panose="020F0502020204030204" pitchFamily="34" charset="0"/>
              </a:defRPr>
            </a:lvl4pPr>
            <a:lvl5pPr marL="867966" indent="-96441">
              <a:spcBef>
                <a:spcPct val="20000"/>
              </a:spcBef>
              <a:buFont typeface="Arial" panose="020B0604020202020204" pitchFamily="34" charset="0"/>
              <a:buChar char="»"/>
              <a:defRPr sz="1125">
                <a:solidFill>
                  <a:schemeClr val="tx1"/>
                </a:solidFill>
                <a:latin typeface="Calibri" panose="020F0502020204030204" pitchFamily="34" charset="0"/>
              </a:defRPr>
            </a:lvl5pPr>
            <a:lvl6pPr marL="1125141" indent="-96441"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6pPr>
            <a:lvl7pPr marL="1382316" indent="-96441"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7pPr>
            <a:lvl8pPr marL="1639491" indent="-96441"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8pPr>
            <a:lvl9pPr marL="1896666" indent="-96441"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9pPr>
          </a:lstStyle>
          <a:p>
            <a:pPr>
              <a:spcBef>
                <a:spcPct val="0"/>
              </a:spcBef>
              <a:buFontTx/>
              <a:buNone/>
            </a:pPr>
            <a:fld id="{674E2079-DF1B-410F-8146-66723FD195C2}" type="slidenum">
              <a:rPr lang="en-US" altLang="en-US" sz="675"/>
              <a:pPr>
                <a:spcBef>
                  <a:spcPct val="0"/>
                </a:spcBef>
                <a:buFontTx/>
                <a:buNone/>
              </a:pPr>
              <a:t>12</a:t>
            </a:fld>
            <a:endParaRPr lang="en-US" altLang="en-US" sz="675"/>
          </a:p>
        </p:txBody>
      </p:sp>
      <p:sp>
        <p:nvSpPr>
          <p:cNvPr id="10245" name="Rectangle 91"/>
          <p:cNvSpPr>
            <a:spLocks noChangeArrowheads="1"/>
          </p:cNvSpPr>
          <p:nvPr/>
        </p:nvSpPr>
        <p:spPr bwMode="auto">
          <a:xfrm>
            <a:off x="4091584" y="2582072"/>
            <a:ext cx="184731" cy="15081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r>
              <a:rPr lang="en-US" altLang="en-US" sz="380" dirty="0">
                <a:solidFill>
                  <a:srgbClr val="222222"/>
                </a:solidFill>
                <a:latin typeface="Verdana" panose="020B0604030504040204" pitchFamily="34" charset="0"/>
              </a:rPr>
              <a:t>​</a:t>
            </a:r>
            <a:endParaRPr lang="en-US" altLang="en-US" sz="760" dirty="0"/>
          </a:p>
        </p:txBody>
      </p:sp>
      <p:graphicFrame>
        <p:nvGraphicFramePr>
          <p:cNvPr id="8" name="Table 7"/>
          <p:cNvGraphicFramePr>
            <a:graphicFrameLocks noGrp="1"/>
          </p:cNvGraphicFramePr>
          <p:nvPr>
            <p:extLst>
              <p:ext uri="{D42A27DB-BD31-4B8C-83A1-F6EECF244321}">
                <p14:modId xmlns:p14="http://schemas.microsoft.com/office/powerpoint/2010/main" val="2834816431"/>
              </p:ext>
            </p:extLst>
          </p:nvPr>
        </p:nvGraphicFramePr>
        <p:xfrm>
          <a:off x="0" y="1905000"/>
          <a:ext cx="9144000" cy="4642119"/>
        </p:xfrm>
        <a:graphic>
          <a:graphicData uri="http://schemas.openxmlformats.org/drawingml/2006/table">
            <a:tbl>
              <a:tblPr firstRow="1" bandRow="1">
                <a:tableStyleId>{5C22544A-7EE6-4342-B048-85BDC9FD1C3A}</a:tableStyleId>
              </a:tblPr>
              <a:tblGrid>
                <a:gridCol w="3884373">
                  <a:extLst>
                    <a:ext uri="{9D8B030D-6E8A-4147-A177-3AD203B41FA5}">
                      <a16:colId xmlns:a16="http://schemas.microsoft.com/office/drawing/2014/main" val="20000"/>
                    </a:ext>
                  </a:extLst>
                </a:gridCol>
                <a:gridCol w="2820379">
                  <a:extLst>
                    <a:ext uri="{9D8B030D-6E8A-4147-A177-3AD203B41FA5}">
                      <a16:colId xmlns:a16="http://schemas.microsoft.com/office/drawing/2014/main" val="20001"/>
                    </a:ext>
                  </a:extLst>
                </a:gridCol>
                <a:gridCol w="2439248">
                  <a:extLst>
                    <a:ext uri="{9D8B030D-6E8A-4147-A177-3AD203B41FA5}">
                      <a16:colId xmlns:a16="http://schemas.microsoft.com/office/drawing/2014/main" val="20002"/>
                    </a:ext>
                  </a:extLst>
                </a:gridCol>
              </a:tblGrid>
              <a:tr h="459268">
                <a:tc>
                  <a:txBody>
                    <a:bodyPr/>
                    <a:lstStyle/>
                    <a:p>
                      <a:pPr algn="ctr"/>
                      <a:r>
                        <a:rPr lang="en-US" sz="1800" dirty="0"/>
                        <a:t>Program</a:t>
                      </a:r>
                    </a:p>
                  </a:txBody>
                  <a:tcPr marL="38576" marR="38576" marT="19282" marB="19282"/>
                </a:tc>
                <a:tc>
                  <a:txBody>
                    <a:bodyPr/>
                    <a:lstStyle/>
                    <a:p>
                      <a:pPr algn="ctr"/>
                      <a:r>
                        <a:rPr lang="en-US" sz="1800" dirty="0"/>
                        <a:t>Description</a:t>
                      </a:r>
                    </a:p>
                  </a:txBody>
                  <a:tcPr marL="38576" marR="38576" marT="19282" marB="19282"/>
                </a:tc>
                <a:tc>
                  <a:txBody>
                    <a:bodyPr/>
                    <a:lstStyle/>
                    <a:p>
                      <a:pPr algn="ctr"/>
                      <a:r>
                        <a:rPr lang="en-US" sz="1800" dirty="0"/>
                        <a:t>Amount</a:t>
                      </a:r>
                    </a:p>
                  </a:txBody>
                  <a:tcPr marL="38576" marR="38576" marT="19282" marB="19282"/>
                </a:tc>
                <a:extLst>
                  <a:ext uri="{0D108BD9-81ED-4DB2-BD59-A6C34878D82A}">
                    <a16:rowId xmlns:a16="http://schemas.microsoft.com/office/drawing/2014/main" val="10000"/>
                  </a:ext>
                </a:extLst>
              </a:tr>
              <a:tr h="7549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Coronavirus Response &amp; Relief Supplemental Appropriations of 2021</a:t>
                      </a:r>
                    </a:p>
                  </a:txBody>
                  <a:tcPr marL="38576" marR="38576" marT="19282" marB="19282"/>
                </a:tc>
                <a:tc>
                  <a:txBody>
                    <a:bodyPr/>
                    <a:lstStyle/>
                    <a:p>
                      <a:r>
                        <a:rPr lang="en-US" sz="1800" dirty="0"/>
                        <a:t>Department of Transportation Highway Infrastructure Program</a:t>
                      </a:r>
                    </a:p>
                  </a:txBody>
                  <a:tcPr marL="38576" marR="38576" marT="19280" marB="19280"/>
                </a:tc>
                <a:tc>
                  <a:txBody>
                    <a:bodyPr/>
                    <a:lstStyle/>
                    <a:p>
                      <a:r>
                        <a:rPr lang="en-US" sz="1800" dirty="0"/>
                        <a:t>        6,196,362</a:t>
                      </a:r>
                    </a:p>
                  </a:txBody>
                  <a:tcPr marL="38576" marR="38576" marT="19280" marB="19280"/>
                </a:tc>
                <a:extLst>
                  <a:ext uri="{0D108BD9-81ED-4DB2-BD59-A6C34878D82A}">
                    <a16:rowId xmlns:a16="http://schemas.microsoft.com/office/drawing/2014/main" val="22278012"/>
                  </a:ext>
                </a:extLst>
              </a:tr>
              <a:tr h="547406">
                <a:tc>
                  <a:txBody>
                    <a:bodyPr/>
                    <a:lstStyle/>
                    <a:p>
                      <a:r>
                        <a:rPr lang="en-US" sz="1800" dirty="0"/>
                        <a:t>Pandemic Emergency Assistance Funds</a:t>
                      </a:r>
                    </a:p>
                  </a:txBody>
                  <a:tcPr marL="38576" marR="38576" marT="19282" marB="19282"/>
                </a:tc>
                <a:tc>
                  <a:txBody>
                    <a:bodyPr/>
                    <a:lstStyle/>
                    <a:p>
                      <a:r>
                        <a:rPr lang="en-US" sz="1800" dirty="0"/>
                        <a:t>Temporary Assistance for Needy Families</a:t>
                      </a:r>
                    </a:p>
                  </a:txBody>
                  <a:tcPr marL="38576" marR="38576" marT="19282" marB="19282"/>
                </a:tc>
                <a:tc>
                  <a:txBody>
                    <a:bodyPr/>
                    <a:lstStyle/>
                    <a:p>
                      <a:r>
                        <a:rPr lang="en-US" sz="1800" dirty="0"/>
                        <a:t>        4,621,490</a:t>
                      </a:r>
                    </a:p>
                  </a:txBody>
                  <a:tcPr marL="38576" marR="38576" marT="19282" marB="19282"/>
                </a:tc>
                <a:extLst>
                  <a:ext uri="{0D108BD9-81ED-4DB2-BD59-A6C34878D82A}">
                    <a16:rowId xmlns:a16="http://schemas.microsoft.com/office/drawing/2014/main" val="2636031931"/>
                  </a:ext>
                </a:extLst>
              </a:tr>
              <a:tr h="754923">
                <a:tc>
                  <a:txBody>
                    <a:bodyPr/>
                    <a:lstStyle/>
                    <a:p>
                      <a:r>
                        <a:rPr lang="en-US" sz="1800" dirty="0"/>
                        <a:t>American Rescue Plan Act</a:t>
                      </a:r>
                    </a:p>
                  </a:txBody>
                  <a:tcPr marL="38576" marR="38576" marT="19282" marB="19282"/>
                </a:tc>
                <a:tc>
                  <a:txBody>
                    <a:bodyPr/>
                    <a:lstStyle/>
                    <a:p>
                      <a:r>
                        <a:rPr lang="en-US" sz="1800" dirty="0"/>
                        <a:t>Housing Program, Law Enforcement Special Initiative, Aid to Tribal Government</a:t>
                      </a:r>
                    </a:p>
                  </a:txBody>
                  <a:tcPr marL="38576" marR="38576" marT="19282" marB="19282"/>
                </a:tc>
                <a:tc>
                  <a:txBody>
                    <a:bodyPr/>
                    <a:lstStyle/>
                    <a:p>
                      <a:r>
                        <a:rPr lang="en-US" sz="1800" dirty="0"/>
                        <a:t>    334,237,166</a:t>
                      </a:r>
                    </a:p>
                  </a:txBody>
                  <a:tcPr marL="38576" marR="38576" marT="19282" marB="19282"/>
                </a:tc>
                <a:extLst>
                  <a:ext uri="{0D108BD9-81ED-4DB2-BD59-A6C34878D82A}">
                    <a16:rowId xmlns:a16="http://schemas.microsoft.com/office/drawing/2014/main" val="10001"/>
                  </a:ext>
                </a:extLst>
              </a:tr>
              <a:tr h="532761">
                <a:tc>
                  <a:txBody>
                    <a:bodyPr/>
                    <a:lstStyle/>
                    <a:p>
                      <a:endParaRPr lang="en-US" sz="1400" dirty="0"/>
                    </a:p>
                  </a:txBody>
                  <a:tcPr marL="38576" marR="38576" marT="19282" marB="19282" anchor="ctr"/>
                </a:tc>
                <a:tc>
                  <a:txBody>
                    <a:bodyPr/>
                    <a:lstStyle/>
                    <a:p>
                      <a:r>
                        <a:rPr lang="en-US" sz="1800" dirty="0"/>
                        <a:t>TOTAL </a:t>
                      </a:r>
                    </a:p>
                  </a:txBody>
                  <a:tcPr marL="38576" marR="38576" marT="19282" marB="19282" anchor="ctr"/>
                </a:tc>
                <a:tc>
                  <a:txBody>
                    <a:bodyPr/>
                    <a:lstStyle/>
                    <a:p>
                      <a:r>
                        <a:rPr lang="en-US" sz="1800" dirty="0"/>
                        <a:t>1,304,162,480</a:t>
                      </a:r>
                    </a:p>
                  </a:txBody>
                  <a:tcPr marL="38576" marR="38576" marT="19282" marB="19282" anchor="ctr"/>
                </a:tc>
                <a:extLst>
                  <a:ext uri="{0D108BD9-81ED-4DB2-BD59-A6C34878D82A}">
                    <a16:rowId xmlns:a16="http://schemas.microsoft.com/office/drawing/2014/main" val="10002"/>
                  </a:ext>
                </a:extLst>
              </a:tr>
              <a:tr h="5327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L="38576" marR="38576" marT="19282" marB="19282" anchor="ctr"/>
                </a:tc>
                <a:tc>
                  <a:txBody>
                    <a:bodyPr/>
                    <a:lstStyle/>
                    <a:p>
                      <a:endParaRPr lang="en-US" sz="1400" dirty="0"/>
                    </a:p>
                  </a:txBody>
                  <a:tcPr marL="38576" marR="38576" marT="19282" marB="19282" anchor="ctr"/>
                </a:tc>
                <a:tc>
                  <a:txBody>
                    <a:bodyPr/>
                    <a:lstStyle/>
                    <a:p>
                      <a:endParaRPr lang="en-US" sz="1400" dirty="0"/>
                    </a:p>
                  </a:txBody>
                  <a:tcPr marL="38576" marR="38576" marT="19282" marB="19282" anchor="ctr"/>
                </a:tc>
                <a:extLst>
                  <a:ext uri="{0D108BD9-81ED-4DB2-BD59-A6C34878D82A}">
                    <a16:rowId xmlns:a16="http://schemas.microsoft.com/office/drawing/2014/main" val="10003"/>
                  </a:ext>
                </a:extLst>
              </a:tr>
              <a:tr h="5327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L="38576" marR="38576" marT="19282" marB="19282"/>
                </a:tc>
                <a:tc>
                  <a:txBody>
                    <a:bodyPr/>
                    <a:lstStyle/>
                    <a:p>
                      <a:endParaRPr lang="en-US" sz="1400" dirty="0"/>
                    </a:p>
                  </a:txBody>
                  <a:tcPr marL="38576" marR="38576" marT="19280" marB="19280"/>
                </a:tc>
                <a:tc>
                  <a:txBody>
                    <a:bodyPr/>
                    <a:lstStyle/>
                    <a:p>
                      <a:endParaRPr lang="en-US" sz="1400" dirty="0"/>
                    </a:p>
                  </a:txBody>
                  <a:tcPr marL="38576" marR="38576" marT="19280" marB="19280"/>
                </a:tc>
                <a:extLst>
                  <a:ext uri="{0D108BD9-81ED-4DB2-BD59-A6C34878D82A}">
                    <a16:rowId xmlns:a16="http://schemas.microsoft.com/office/drawing/2014/main" val="459825191"/>
                  </a:ext>
                </a:extLst>
              </a:tr>
            </a:tbl>
          </a:graphicData>
        </a:graphic>
      </p:graphicFrame>
    </p:spTree>
    <p:extLst>
      <p:ext uri="{BB962C8B-B14F-4D97-AF65-F5344CB8AC3E}">
        <p14:creationId xmlns:p14="http://schemas.microsoft.com/office/powerpoint/2010/main" val="1295704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s://services2.geolearning.com/courseware/show/14/14181/v1.zip/file/media/self_governanc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207"/>
            <a:ext cx="4114800" cy="951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9" name="Rectangle 2"/>
          <p:cNvSpPr>
            <a:spLocks noChangeArrowheads="1"/>
          </p:cNvSpPr>
          <p:nvPr/>
        </p:nvSpPr>
        <p:spPr bwMode="auto">
          <a:xfrm>
            <a:off x="-7034" y="1205185"/>
            <a:ext cx="9144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a:t>Contract Support Cost (CSC) </a:t>
            </a:r>
          </a:p>
          <a:p>
            <a:pPr algn="ctr" eaLnBrk="1" hangingPunct="1">
              <a:spcBef>
                <a:spcPct val="0"/>
              </a:spcBef>
              <a:buFontTx/>
              <a:buNone/>
            </a:pPr>
            <a:r>
              <a:rPr lang="en-US" altLang="en-US" sz="3600" b="1" dirty="0"/>
              <a:t>2019 Distributions</a:t>
            </a:r>
          </a:p>
        </p:txBody>
      </p:sp>
      <p:sp>
        <p:nvSpPr>
          <p:cNvPr id="2970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1800">
                <a:solidFill>
                  <a:schemeClr val="tx1"/>
                </a:solidFill>
                <a:latin typeface="Calibri" panose="020F0502020204030204" pitchFamily="34" charset="0"/>
              </a:defRPr>
            </a:lvl1pPr>
            <a:lvl2pPr marL="234851" indent="-90191">
              <a:spcBef>
                <a:spcPct val="20000"/>
              </a:spcBef>
              <a:buFont typeface="Arial" panose="020B0604020202020204" pitchFamily="34" charset="0"/>
              <a:buChar char="–"/>
              <a:defRPr sz="1575">
                <a:solidFill>
                  <a:schemeClr val="tx1"/>
                </a:solidFill>
                <a:latin typeface="Calibri" panose="020F0502020204030204" pitchFamily="34" charset="0"/>
              </a:defRPr>
            </a:lvl2pPr>
            <a:lvl3pPr marL="361653" indent="-72331">
              <a:spcBef>
                <a:spcPct val="20000"/>
              </a:spcBef>
              <a:buFont typeface="Arial" panose="020B0604020202020204" pitchFamily="34" charset="0"/>
              <a:buChar char="•"/>
              <a:defRPr sz="1350">
                <a:solidFill>
                  <a:schemeClr val="tx1"/>
                </a:solidFill>
                <a:latin typeface="Calibri" panose="020F0502020204030204" pitchFamily="34" charset="0"/>
              </a:defRPr>
            </a:lvl3pPr>
            <a:lvl4pPr marL="506314" indent="-72331">
              <a:spcBef>
                <a:spcPct val="20000"/>
              </a:spcBef>
              <a:buFont typeface="Arial" panose="020B0604020202020204" pitchFamily="34" charset="0"/>
              <a:buChar char="–"/>
              <a:defRPr sz="1125">
                <a:solidFill>
                  <a:schemeClr val="tx1"/>
                </a:solidFill>
                <a:latin typeface="Calibri" panose="020F0502020204030204" pitchFamily="34" charset="0"/>
              </a:defRPr>
            </a:lvl4pPr>
            <a:lvl5pPr marL="650975" indent="-72331">
              <a:spcBef>
                <a:spcPct val="20000"/>
              </a:spcBef>
              <a:buFont typeface="Arial" panose="020B0604020202020204" pitchFamily="34" charset="0"/>
              <a:buChar char="»"/>
              <a:defRPr sz="1125">
                <a:solidFill>
                  <a:schemeClr val="tx1"/>
                </a:solidFill>
                <a:latin typeface="Calibri" panose="020F0502020204030204" pitchFamily="34" charset="0"/>
              </a:defRPr>
            </a:lvl5pPr>
            <a:lvl6pPr marL="908150" indent="-72331"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6pPr>
            <a:lvl7pPr marL="1165325" indent="-72331"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7pPr>
            <a:lvl8pPr marL="1422500" indent="-72331"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8pPr>
            <a:lvl9pPr marL="1679675" indent="-72331"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9pPr>
          </a:lstStyle>
          <a:p>
            <a:pPr>
              <a:spcBef>
                <a:spcPct val="0"/>
              </a:spcBef>
              <a:buFontTx/>
              <a:buNone/>
            </a:pPr>
            <a:fld id="{316776CB-9F73-4C01-8F14-07AE980D8119}" type="slidenum">
              <a:rPr lang="en-US" altLang="en-US" sz="506"/>
              <a:pPr>
                <a:spcBef>
                  <a:spcPct val="0"/>
                </a:spcBef>
                <a:buFontTx/>
                <a:buNone/>
              </a:pPr>
              <a:t>13</a:t>
            </a:fld>
            <a:endParaRPr lang="en-US" altLang="en-US" sz="506"/>
          </a:p>
        </p:txBody>
      </p:sp>
      <p:sp>
        <p:nvSpPr>
          <p:cNvPr id="29701" name="TextBox 3"/>
          <p:cNvSpPr txBox="1">
            <a:spLocks noChangeArrowheads="1"/>
          </p:cNvSpPr>
          <p:nvPr/>
        </p:nvSpPr>
        <p:spPr bwMode="auto">
          <a:xfrm>
            <a:off x="184562" y="2667000"/>
            <a:ext cx="8774875" cy="1194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50000"/>
              </a:lnSpc>
              <a:spcBef>
                <a:spcPct val="0"/>
              </a:spcBef>
              <a:spcAft>
                <a:spcPts val="380"/>
              </a:spcAft>
            </a:pPr>
            <a:r>
              <a:rPr lang="en-US" altLang="en-US" sz="2400" dirty="0"/>
              <a:t>FY 2019 paid to date: $108,628,210.00</a:t>
            </a:r>
          </a:p>
          <a:p>
            <a:pPr>
              <a:lnSpc>
                <a:spcPct val="150000"/>
              </a:lnSpc>
              <a:spcBef>
                <a:spcPct val="0"/>
              </a:spcBef>
              <a:spcAft>
                <a:spcPts val="380"/>
              </a:spcAft>
            </a:pPr>
            <a:r>
              <a:rPr lang="en-US" altLang="en-US" sz="2400" dirty="0"/>
              <a:t>7 Tribes remain unresponsive to OSG’s CSC 2019 data request</a:t>
            </a:r>
          </a:p>
        </p:txBody>
      </p:sp>
    </p:spTree>
    <p:extLst>
      <p:ext uri="{BB962C8B-B14F-4D97-AF65-F5344CB8AC3E}">
        <p14:creationId xmlns:p14="http://schemas.microsoft.com/office/powerpoint/2010/main" val="21675248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s://services2.geolearning.com/courseware/show/14/14181/v1.zip/file/media/self_governanc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4277501"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1" name="Rectangle 2"/>
          <p:cNvSpPr>
            <a:spLocks noChangeArrowheads="1"/>
          </p:cNvSpPr>
          <p:nvPr/>
        </p:nvSpPr>
        <p:spPr bwMode="auto">
          <a:xfrm>
            <a:off x="381000" y="1225589"/>
            <a:ext cx="8610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a:t>Contract Support Cost (CSC) FY 2020 Update</a:t>
            </a:r>
          </a:p>
        </p:txBody>
      </p:sp>
      <p:sp>
        <p:nvSpPr>
          <p:cNvPr id="26628" name="Slide Number Placeholder 1"/>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1350">
                <a:solidFill>
                  <a:schemeClr val="tx1"/>
                </a:solidFill>
                <a:latin typeface="Calibri" panose="020F0502020204030204" pitchFamily="34" charset="0"/>
              </a:defRPr>
            </a:lvl1pPr>
            <a:lvl2pPr marL="176138" indent="-67643">
              <a:spcBef>
                <a:spcPct val="20000"/>
              </a:spcBef>
              <a:buFont typeface="Arial" panose="020B0604020202020204" pitchFamily="34" charset="0"/>
              <a:buChar char="–"/>
              <a:defRPr sz="1181">
                <a:solidFill>
                  <a:schemeClr val="tx1"/>
                </a:solidFill>
                <a:latin typeface="Calibri" panose="020F0502020204030204" pitchFamily="34" charset="0"/>
              </a:defRPr>
            </a:lvl2pPr>
            <a:lvl3pPr marL="271240" indent="-54248">
              <a:spcBef>
                <a:spcPct val="20000"/>
              </a:spcBef>
              <a:buFont typeface="Arial" panose="020B0604020202020204" pitchFamily="34" charset="0"/>
              <a:buChar char="•"/>
              <a:defRPr sz="1013">
                <a:solidFill>
                  <a:schemeClr val="tx1"/>
                </a:solidFill>
                <a:latin typeface="Calibri" panose="020F0502020204030204" pitchFamily="34" charset="0"/>
              </a:defRPr>
            </a:lvl3pPr>
            <a:lvl4pPr marL="379736" indent="-54248">
              <a:spcBef>
                <a:spcPct val="20000"/>
              </a:spcBef>
              <a:buFont typeface="Arial" panose="020B0604020202020204" pitchFamily="34" charset="0"/>
              <a:buChar char="–"/>
              <a:defRPr sz="844">
                <a:solidFill>
                  <a:schemeClr val="tx1"/>
                </a:solidFill>
                <a:latin typeface="Calibri" panose="020F0502020204030204" pitchFamily="34" charset="0"/>
              </a:defRPr>
            </a:lvl4pPr>
            <a:lvl5pPr marL="488231" indent="-54248">
              <a:spcBef>
                <a:spcPct val="20000"/>
              </a:spcBef>
              <a:buFont typeface="Arial" panose="020B0604020202020204" pitchFamily="34" charset="0"/>
              <a:buChar char="»"/>
              <a:defRPr sz="844">
                <a:solidFill>
                  <a:schemeClr val="tx1"/>
                </a:solidFill>
                <a:latin typeface="Calibri" panose="020F0502020204030204" pitchFamily="34" charset="0"/>
              </a:defRPr>
            </a:lvl5pPr>
            <a:lvl6pPr marL="681113" indent="-54248" eaLnBrk="0" fontAlgn="base" hangingPunct="0">
              <a:spcBef>
                <a:spcPct val="20000"/>
              </a:spcBef>
              <a:spcAft>
                <a:spcPct val="0"/>
              </a:spcAft>
              <a:buFont typeface="Arial" panose="020B0604020202020204" pitchFamily="34" charset="0"/>
              <a:buChar char="»"/>
              <a:defRPr sz="844">
                <a:solidFill>
                  <a:schemeClr val="tx1"/>
                </a:solidFill>
                <a:latin typeface="Calibri" panose="020F0502020204030204" pitchFamily="34" charset="0"/>
              </a:defRPr>
            </a:lvl6pPr>
            <a:lvl7pPr marL="873994" indent="-54248" eaLnBrk="0" fontAlgn="base" hangingPunct="0">
              <a:spcBef>
                <a:spcPct val="20000"/>
              </a:spcBef>
              <a:spcAft>
                <a:spcPct val="0"/>
              </a:spcAft>
              <a:buFont typeface="Arial" panose="020B0604020202020204" pitchFamily="34" charset="0"/>
              <a:buChar char="»"/>
              <a:defRPr sz="844">
                <a:solidFill>
                  <a:schemeClr val="tx1"/>
                </a:solidFill>
                <a:latin typeface="Calibri" panose="020F0502020204030204" pitchFamily="34" charset="0"/>
              </a:defRPr>
            </a:lvl7pPr>
            <a:lvl8pPr marL="1066875" indent="-54248" eaLnBrk="0" fontAlgn="base" hangingPunct="0">
              <a:spcBef>
                <a:spcPct val="20000"/>
              </a:spcBef>
              <a:spcAft>
                <a:spcPct val="0"/>
              </a:spcAft>
              <a:buFont typeface="Arial" panose="020B0604020202020204" pitchFamily="34" charset="0"/>
              <a:buChar char="»"/>
              <a:defRPr sz="844">
                <a:solidFill>
                  <a:schemeClr val="tx1"/>
                </a:solidFill>
                <a:latin typeface="Calibri" panose="020F0502020204030204" pitchFamily="34" charset="0"/>
              </a:defRPr>
            </a:lvl8pPr>
            <a:lvl9pPr marL="1259756" indent="-54248" eaLnBrk="0" fontAlgn="base" hangingPunct="0">
              <a:spcBef>
                <a:spcPct val="20000"/>
              </a:spcBef>
              <a:spcAft>
                <a:spcPct val="0"/>
              </a:spcAft>
              <a:buFont typeface="Arial" panose="020B0604020202020204" pitchFamily="34" charset="0"/>
              <a:buChar char="»"/>
              <a:defRPr sz="844">
                <a:solidFill>
                  <a:schemeClr val="tx1"/>
                </a:solidFill>
                <a:latin typeface="Calibri" panose="020F0502020204030204" pitchFamily="34" charset="0"/>
              </a:defRPr>
            </a:lvl9pPr>
          </a:lstStyle>
          <a:p>
            <a:pPr>
              <a:spcBef>
                <a:spcPct val="0"/>
              </a:spcBef>
              <a:buFontTx/>
              <a:buNone/>
              <a:defRPr/>
            </a:pPr>
            <a:fld id="{6CC000B8-E784-4508-8AAB-651659C3D759}" type="slidenum">
              <a:rPr lang="en-US" altLang="en-US" sz="380"/>
              <a:pPr>
                <a:spcBef>
                  <a:spcPct val="0"/>
                </a:spcBef>
                <a:buFontTx/>
                <a:buNone/>
                <a:defRPr/>
              </a:pPr>
              <a:t>14</a:t>
            </a:fld>
            <a:endParaRPr lang="en-US" altLang="en-US" sz="380" dirty="0"/>
          </a:p>
        </p:txBody>
      </p:sp>
      <p:sp>
        <p:nvSpPr>
          <p:cNvPr id="27653" name="TextBox 3"/>
          <p:cNvSpPr txBox="1">
            <a:spLocks noChangeArrowheads="1"/>
          </p:cNvSpPr>
          <p:nvPr/>
        </p:nvSpPr>
        <p:spPr bwMode="auto">
          <a:xfrm>
            <a:off x="381000" y="2228071"/>
            <a:ext cx="8610600" cy="2328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44463" indent="-144463">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50000"/>
              </a:lnSpc>
              <a:spcBef>
                <a:spcPct val="0"/>
              </a:spcBef>
              <a:spcAft>
                <a:spcPts val="281"/>
              </a:spcAft>
            </a:pPr>
            <a:r>
              <a:rPr lang="en-US" altLang="en-US" sz="2400" dirty="0"/>
              <a:t>FY 2020 Paid to Date: $115,356,907</a:t>
            </a:r>
            <a:endParaRPr lang="en-US" altLang="en-US" sz="2400" dirty="0">
              <a:highlight>
                <a:srgbClr val="FFFF00"/>
              </a:highlight>
            </a:endParaRPr>
          </a:p>
          <a:p>
            <a:pPr>
              <a:lnSpc>
                <a:spcPct val="150000"/>
              </a:lnSpc>
              <a:spcBef>
                <a:spcPct val="0"/>
              </a:spcBef>
              <a:spcAft>
                <a:spcPts val="281"/>
              </a:spcAft>
            </a:pPr>
            <a:r>
              <a:rPr lang="en-US" altLang="en-US" sz="2400" dirty="0"/>
              <a:t>FY 2020 CSC Data Request Deadline was August 3, 2020</a:t>
            </a:r>
          </a:p>
          <a:p>
            <a:pPr lvl="1">
              <a:lnSpc>
                <a:spcPct val="150000"/>
              </a:lnSpc>
              <a:spcBef>
                <a:spcPct val="0"/>
              </a:spcBef>
              <a:spcAft>
                <a:spcPts val="281"/>
              </a:spcAft>
            </a:pPr>
            <a:r>
              <a:rPr lang="en-US" altLang="en-US" sz="2400" dirty="0"/>
              <a:t>26 tribes remain unresponsive to OSG’s CSC 2020 data request</a:t>
            </a:r>
          </a:p>
        </p:txBody>
      </p:sp>
    </p:spTree>
    <p:extLst>
      <p:ext uri="{BB962C8B-B14F-4D97-AF65-F5344CB8AC3E}">
        <p14:creationId xmlns:p14="http://schemas.microsoft.com/office/powerpoint/2010/main" val="2287867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s://services2.geolearning.com/courseware/show/14/14181/v1.zip/file/media/self_governanc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96" y="0"/>
            <a:ext cx="4127696" cy="955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1" name="Rectangle 2"/>
          <p:cNvSpPr>
            <a:spLocks noChangeArrowheads="1"/>
          </p:cNvSpPr>
          <p:nvPr/>
        </p:nvSpPr>
        <p:spPr bwMode="auto">
          <a:xfrm>
            <a:off x="436419" y="931662"/>
            <a:ext cx="8097981"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a:t>Contract Support Cost (CSC) CARES Act  FY 2020 Update</a:t>
            </a:r>
          </a:p>
        </p:txBody>
      </p:sp>
      <p:sp>
        <p:nvSpPr>
          <p:cNvPr id="26628" name="Slide Number Placeholder 1"/>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1350">
                <a:solidFill>
                  <a:schemeClr val="tx1"/>
                </a:solidFill>
                <a:latin typeface="Calibri" panose="020F0502020204030204" pitchFamily="34" charset="0"/>
              </a:defRPr>
            </a:lvl1pPr>
            <a:lvl2pPr marL="176138" indent="-67643">
              <a:spcBef>
                <a:spcPct val="20000"/>
              </a:spcBef>
              <a:buFont typeface="Arial" panose="020B0604020202020204" pitchFamily="34" charset="0"/>
              <a:buChar char="–"/>
              <a:defRPr sz="1181">
                <a:solidFill>
                  <a:schemeClr val="tx1"/>
                </a:solidFill>
                <a:latin typeface="Calibri" panose="020F0502020204030204" pitchFamily="34" charset="0"/>
              </a:defRPr>
            </a:lvl2pPr>
            <a:lvl3pPr marL="271240" indent="-54248">
              <a:spcBef>
                <a:spcPct val="20000"/>
              </a:spcBef>
              <a:buFont typeface="Arial" panose="020B0604020202020204" pitchFamily="34" charset="0"/>
              <a:buChar char="•"/>
              <a:defRPr sz="1013">
                <a:solidFill>
                  <a:schemeClr val="tx1"/>
                </a:solidFill>
                <a:latin typeface="Calibri" panose="020F0502020204030204" pitchFamily="34" charset="0"/>
              </a:defRPr>
            </a:lvl3pPr>
            <a:lvl4pPr marL="379736" indent="-54248">
              <a:spcBef>
                <a:spcPct val="20000"/>
              </a:spcBef>
              <a:buFont typeface="Arial" panose="020B0604020202020204" pitchFamily="34" charset="0"/>
              <a:buChar char="–"/>
              <a:defRPr sz="844">
                <a:solidFill>
                  <a:schemeClr val="tx1"/>
                </a:solidFill>
                <a:latin typeface="Calibri" panose="020F0502020204030204" pitchFamily="34" charset="0"/>
              </a:defRPr>
            </a:lvl4pPr>
            <a:lvl5pPr marL="488231" indent="-54248">
              <a:spcBef>
                <a:spcPct val="20000"/>
              </a:spcBef>
              <a:buFont typeface="Arial" panose="020B0604020202020204" pitchFamily="34" charset="0"/>
              <a:buChar char="»"/>
              <a:defRPr sz="844">
                <a:solidFill>
                  <a:schemeClr val="tx1"/>
                </a:solidFill>
                <a:latin typeface="Calibri" panose="020F0502020204030204" pitchFamily="34" charset="0"/>
              </a:defRPr>
            </a:lvl5pPr>
            <a:lvl6pPr marL="681113" indent="-54248" eaLnBrk="0" fontAlgn="base" hangingPunct="0">
              <a:spcBef>
                <a:spcPct val="20000"/>
              </a:spcBef>
              <a:spcAft>
                <a:spcPct val="0"/>
              </a:spcAft>
              <a:buFont typeface="Arial" panose="020B0604020202020204" pitchFamily="34" charset="0"/>
              <a:buChar char="»"/>
              <a:defRPr sz="844">
                <a:solidFill>
                  <a:schemeClr val="tx1"/>
                </a:solidFill>
                <a:latin typeface="Calibri" panose="020F0502020204030204" pitchFamily="34" charset="0"/>
              </a:defRPr>
            </a:lvl6pPr>
            <a:lvl7pPr marL="873994" indent="-54248" eaLnBrk="0" fontAlgn="base" hangingPunct="0">
              <a:spcBef>
                <a:spcPct val="20000"/>
              </a:spcBef>
              <a:spcAft>
                <a:spcPct val="0"/>
              </a:spcAft>
              <a:buFont typeface="Arial" panose="020B0604020202020204" pitchFamily="34" charset="0"/>
              <a:buChar char="»"/>
              <a:defRPr sz="844">
                <a:solidFill>
                  <a:schemeClr val="tx1"/>
                </a:solidFill>
                <a:latin typeface="Calibri" panose="020F0502020204030204" pitchFamily="34" charset="0"/>
              </a:defRPr>
            </a:lvl7pPr>
            <a:lvl8pPr marL="1066875" indent="-54248" eaLnBrk="0" fontAlgn="base" hangingPunct="0">
              <a:spcBef>
                <a:spcPct val="20000"/>
              </a:spcBef>
              <a:spcAft>
                <a:spcPct val="0"/>
              </a:spcAft>
              <a:buFont typeface="Arial" panose="020B0604020202020204" pitchFamily="34" charset="0"/>
              <a:buChar char="»"/>
              <a:defRPr sz="844">
                <a:solidFill>
                  <a:schemeClr val="tx1"/>
                </a:solidFill>
                <a:latin typeface="Calibri" panose="020F0502020204030204" pitchFamily="34" charset="0"/>
              </a:defRPr>
            </a:lvl8pPr>
            <a:lvl9pPr marL="1259756" indent="-54248" eaLnBrk="0" fontAlgn="base" hangingPunct="0">
              <a:spcBef>
                <a:spcPct val="20000"/>
              </a:spcBef>
              <a:spcAft>
                <a:spcPct val="0"/>
              </a:spcAft>
              <a:buFont typeface="Arial" panose="020B0604020202020204" pitchFamily="34" charset="0"/>
              <a:buChar char="»"/>
              <a:defRPr sz="844">
                <a:solidFill>
                  <a:schemeClr val="tx1"/>
                </a:solidFill>
                <a:latin typeface="Calibri" panose="020F0502020204030204" pitchFamily="34" charset="0"/>
              </a:defRPr>
            </a:lvl9pPr>
          </a:lstStyle>
          <a:p>
            <a:pPr>
              <a:spcBef>
                <a:spcPct val="0"/>
              </a:spcBef>
              <a:buFontTx/>
              <a:buNone/>
              <a:defRPr/>
            </a:pPr>
            <a:fld id="{6CC000B8-E784-4508-8AAB-651659C3D759}" type="slidenum">
              <a:rPr lang="en-US" altLang="en-US" sz="380"/>
              <a:pPr>
                <a:spcBef>
                  <a:spcPct val="0"/>
                </a:spcBef>
                <a:buFontTx/>
                <a:buNone/>
                <a:defRPr/>
              </a:pPr>
              <a:t>15</a:t>
            </a:fld>
            <a:endParaRPr lang="en-US" altLang="en-US" sz="380" dirty="0"/>
          </a:p>
        </p:txBody>
      </p:sp>
      <p:sp>
        <p:nvSpPr>
          <p:cNvPr id="27653" name="TextBox 3"/>
          <p:cNvSpPr txBox="1">
            <a:spLocks noChangeArrowheads="1"/>
          </p:cNvSpPr>
          <p:nvPr/>
        </p:nvSpPr>
        <p:spPr bwMode="auto">
          <a:xfrm>
            <a:off x="404767" y="2468059"/>
            <a:ext cx="8372104" cy="3990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44463" indent="-144463">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150000"/>
              </a:lnSpc>
              <a:spcBef>
                <a:spcPct val="0"/>
              </a:spcBef>
              <a:spcAft>
                <a:spcPts val="281"/>
              </a:spcAft>
            </a:pPr>
            <a:r>
              <a:rPr lang="en-US" altLang="en-US" sz="2400" dirty="0"/>
              <a:t>FY 2020 Data Request for CSC to accompany BIA CARES Act funding initiated at the direction of OIS memo dated </a:t>
            </a:r>
            <a:r>
              <a:rPr lang="en-US" altLang="en-US" sz="2400" b="1" dirty="0"/>
              <a:t>October 29, 2020,</a:t>
            </a:r>
            <a:r>
              <a:rPr lang="en-US" altLang="en-US" sz="2400" dirty="0"/>
              <a:t> with a </a:t>
            </a:r>
            <a:r>
              <a:rPr lang="en-US" altLang="en-US" sz="2400" b="1" dirty="0"/>
              <a:t>November 13, 2020</a:t>
            </a:r>
            <a:r>
              <a:rPr lang="en-US" altLang="en-US" sz="2400" dirty="0"/>
              <a:t>, deadline to respond.</a:t>
            </a:r>
          </a:p>
          <a:p>
            <a:pPr>
              <a:lnSpc>
                <a:spcPct val="150000"/>
              </a:lnSpc>
              <a:spcBef>
                <a:spcPct val="0"/>
              </a:spcBef>
              <a:spcAft>
                <a:spcPts val="281"/>
              </a:spcAft>
            </a:pPr>
            <a:r>
              <a:rPr lang="en-US" altLang="en-US" sz="2400" dirty="0"/>
              <a:t>$27,862,443.00 CARES Act CSC funding requested for Self Governance Tribes</a:t>
            </a:r>
          </a:p>
          <a:p>
            <a:pPr>
              <a:lnSpc>
                <a:spcPct val="150000"/>
              </a:lnSpc>
              <a:spcBef>
                <a:spcPct val="0"/>
              </a:spcBef>
              <a:spcAft>
                <a:spcPts val="281"/>
              </a:spcAft>
            </a:pPr>
            <a:r>
              <a:rPr lang="en-US" altLang="en-US" sz="2400" dirty="0"/>
              <a:t>50 Tribes remain unresponsive to OSG’s CARES Act CSC 2020 data request</a:t>
            </a:r>
          </a:p>
        </p:txBody>
      </p:sp>
    </p:spTree>
    <p:extLst>
      <p:ext uri="{BB962C8B-B14F-4D97-AF65-F5344CB8AC3E}">
        <p14:creationId xmlns:p14="http://schemas.microsoft.com/office/powerpoint/2010/main" val="6461284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s://services2.geolearning.com/courseware/show/14/14181/v1.zip/file/media/self_governanc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4114801" cy="9529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1" name="Rectangle 2"/>
          <p:cNvSpPr>
            <a:spLocks noChangeArrowheads="1"/>
          </p:cNvSpPr>
          <p:nvPr/>
        </p:nvSpPr>
        <p:spPr bwMode="auto">
          <a:xfrm>
            <a:off x="304800" y="1246399"/>
            <a:ext cx="85344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4000" b="1" dirty="0"/>
              <a:t>Contract Support Cost (CSC) FY 2021 Update</a:t>
            </a:r>
          </a:p>
        </p:txBody>
      </p:sp>
      <p:sp>
        <p:nvSpPr>
          <p:cNvPr id="26628" name="Slide Number Placeholder 1"/>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1350">
                <a:solidFill>
                  <a:schemeClr val="tx1"/>
                </a:solidFill>
                <a:latin typeface="Calibri" panose="020F0502020204030204" pitchFamily="34" charset="0"/>
              </a:defRPr>
            </a:lvl1pPr>
            <a:lvl2pPr marL="176138" indent="-67643">
              <a:spcBef>
                <a:spcPct val="20000"/>
              </a:spcBef>
              <a:buFont typeface="Arial" panose="020B0604020202020204" pitchFamily="34" charset="0"/>
              <a:buChar char="–"/>
              <a:defRPr sz="1181">
                <a:solidFill>
                  <a:schemeClr val="tx1"/>
                </a:solidFill>
                <a:latin typeface="Calibri" panose="020F0502020204030204" pitchFamily="34" charset="0"/>
              </a:defRPr>
            </a:lvl2pPr>
            <a:lvl3pPr marL="271240" indent="-54248">
              <a:spcBef>
                <a:spcPct val="20000"/>
              </a:spcBef>
              <a:buFont typeface="Arial" panose="020B0604020202020204" pitchFamily="34" charset="0"/>
              <a:buChar char="•"/>
              <a:defRPr sz="1013">
                <a:solidFill>
                  <a:schemeClr val="tx1"/>
                </a:solidFill>
                <a:latin typeface="Calibri" panose="020F0502020204030204" pitchFamily="34" charset="0"/>
              </a:defRPr>
            </a:lvl3pPr>
            <a:lvl4pPr marL="379736" indent="-54248">
              <a:spcBef>
                <a:spcPct val="20000"/>
              </a:spcBef>
              <a:buFont typeface="Arial" panose="020B0604020202020204" pitchFamily="34" charset="0"/>
              <a:buChar char="–"/>
              <a:defRPr sz="844">
                <a:solidFill>
                  <a:schemeClr val="tx1"/>
                </a:solidFill>
                <a:latin typeface="Calibri" panose="020F0502020204030204" pitchFamily="34" charset="0"/>
              </a:defRPr>
            </a:lvl4pPr>
            <a:lvl5pPr marL="488231" indent="-54248">
              <a:spcBef>
                <a:spcPct val="20000"/>
              </a:spcBef>
              <a:buFont typeface="Arial" panose="020B0604020202020204" pitchFamily="34" charset="0"/>
              <a:buChar char="»"/>
              <a:defRPr sz="844">
                <a:solidFill>
                  <a:schemeClr val="tx1"/>
                </a:solidFill>
                <a:latin typeface="Calibri" panose="020F0502020204030204" pitchFamily="34" charset="0"/>
              </a:defRPr>
            </a:lvl5pPr>
            <a:lvl6pPr marL="681113" indent="-54248" eaLnBrk="0" fontAlgn="base" hangingPunct="0">
              <a:spcBef>
                <a:spcPct val="20000"/>
              </a:spcBef>
              <a:spcAft>
                <a:spcPct val="0"/>
              </a:spcAft>
              <a:buFont typeface="Arial" panose="020B0604020202020204" pitchFamily="34" charset="0"/>
              <a:buChar char="»"/>
              <a:defRPr sz="844">
                <a:solidFill>
                  <a:schemeClr val="tx1"/>
                </a:solidFill>
                <a:latin typeface="Calibri" panose="020F0502020204030204" pitchFamily="34" charset="0"/>
              </a:defRPr>
            </a:lvl6pPr>
            <a:lvl7pPr marL="873994" indent="-54248" eaLnBrk="0" fontAlgn="base" hangingPunct="0">
              <a:spcBef>
                <a:spcPct val="20000"/>
              </a:spcBef>
              <a:spcAft>
                <a:spcPct val="0"/>
              </a:spcAft>
              <a:buFont typeface="Arial" panose="020B0604020202020204" pitchFamily="34" charset="0"/>
              <a:buChar char="»"/>
              <a:defRPr sz="844">
                <a:solidFill>
                  <a:schemeClr val="tx1"/>
                </a:solidFill>
                <a:latin typeface="Calibri" panose="020F0502020204030204" pitchFamily="34" charset="0"/>
              </a:defRPr>
            </a:lvl7pPr>
            <a:lvl8pPr marL="1066875" indent="-54248" eaLnBrk="0" fontAlgn="base" hangingPunct="0">
              <a:spcBef>
                <a:spcPct val="20000"/>
              </a:spcBef>
              <a:spcAft>
                <a:spcPct val="0"/>
              </a:spcAft>
              <a:buFont typeface="Arial" panose="020B0604020202020204" pitchFamily="34" charset="0"/>
              <a:buChar char="»"/>
              <a:defRPr sz="844">
                <a:solidFill>
                  <a:schemeClr val="tx1"/>
                </a:solidFill>
                <a:latin typeface="Calibri" panose="020F0502020204030204" pitchFamily="34" charset="0"/>
              </a:defRPr>
            </a:lvl8pPr>
            <a:lvl9pPr marL="1259756" indent="-54248" eaLnBrk="0" fontAlgn="base" hangingPunct="0">
              <a:spcBef>
                <a:spcPct val="20000"/>
              </a:spcBef>
              <a:spcAft>
                <a:spcPct val="0"/>
              </a:spcAft>
              <a:buFont typeface="Arial" panose="020B0604020202020204" pitchFamily="34" charset="0"/>
              <a:buChar char="»"/>
              <a:defRPr sz="844">
                <a:solidFill>
                  <a:schemeClr val="tx1"/>
                </a:solidFill>
                <a:latin typeface="Calibri" panose="020F0502020204030204" pitchFamily="34" charset="0"/>
              </a:defRPr>
            </a:lvl9pPr>
          </a:lstStyle>
          <a:p>
            <a:pPr>
              <a:spcBef>
                <a:spcPct val="0"/>
              </a:spcBef>
              <a:buFontTx/>
              <a:buNone/>
              <a:defRPr/>
            </a:pPr>
            <a:fld id="{6CC000B8-E784-4508-8AAB-651659C3D759}" type="slidenum">
              <a:rPr lang="en-US" altLang="en-US" sz="380"/>
              <a:pPr>
                <a:spcBef>
                  <a:spcPct val="0"/>
                </a:spcBef>
                <a:buFontTx/>
                <a:buNone/>
                <a:defRPr/>
              </a:pPr>
              <a:t>16</a:t>
            </a:fld>
            <a:endParaRPr lang="en-US" altLang="en-US" sz="380" dirty="0"/>
          </a:p>
        </p:txBody>
      </p:sp>
      <p:sp>
        <p:nvSpPr>
          <p:cNvPr id="27653" name="TextBox 3"/>
          <p:cNvSpPr txBox="1">
            <a:spLocks noChangeArrowheads="1"/>
          </p:cNvSpPr>
          <p:nvPr/>
        </p:nvSpPr>
        <p:spPr bwMode="auto">
          <a:xfrm>
            <a:off x="533400" y="2538848"/>
            <a:ext cx="8077200" cy="393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44463" indent="-144463">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200000"/>
              </a:lnSpc>
              <a:spcBef>
                <a:spcPct val="0"/>
              </a:spcBef>
              <a:spcAft>
                <a:spcPts val="300"/>
              </a:spcAft>
            </a:pPr>
            <a:r>
              <a:rPr lang="en-US" altLang="en-US" dirty="0"/>
              <a:t>FY 2021 CSC received by OSG to Date: $134,981,314.00</a:t>
            </a:r>
          </a:p>
          <a:p>
            <a:pPr algn="ctr">
              <a:lnSpc>
                <a:spcPct val="200000"/>
              </a:lnSpc>
              <a:spcBef>
                <a:spcPct val="0"/>
              </a:spcBef>
              <a:spcAft>
                <a:spcPts val="300"/>
              </a:spcAft>
            </a:pPr>
            <a:r>
              <a:rPr lang="en-US" altLang="en-US" dirty="0"/>
              <a:t>DTLL Data call for 2021 CSC is requested and due August 2, 2021. </a:t>
            </a:r>
          </a:p>
        </p:txBody>
      </p:sp>
    </p:spTree>
    <p:extLst>
      <p:ext uri="{BB962C8B-B14F-4D97-AF65-F5344CB8AC3E}">
        <p14:creationId xmlns:p14="http://schemas.microsoft.com/office/powerpoint/2010/main" val="806918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s://services2.geolearning.com/courseware/show/14/14181/v1.zip/file/media/self_governanc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95" y="0"/>
            <a:ext cx="4122295" cy="954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1" name="Rectangle 2"/>
          <p:cNvSpPr>
            <a:spLocks noChangeArrowheads="1"/>
          </p:cNvSpPr>
          <p:nvPr/>
        </p:nvSpPr>
        <p:spPr bwMode="auto">
          <a:xfrm>
            <a:off x="863928" y="1330322"/>
            <a:ext cx="736567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a:t>New Contract Support Email </a:t>
            </a:r>
          </a:p>
        </p:txBody>
      </p:sp>
      <p:sp>
        <p:nvSpPr>
          <p:cNvPr id="26628" name="Slide Number Placeholder 1"/>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1800">
                <a:solidFill>
                  <a:schemeClr val="tx1"/>
                </a:solidFill>
                <a:latin typeface="Calibri" panose="020F0502020204030204" pitchFamily="34" charset="0"/>
              </a:defRPr>
            </a:lvl1pPr>
            <a:lvl2pPr marL="234851" indent="-90191">
              <a:spcBef>
                <a:spcPct val="20000"/>
              </a:spcBef>
              <a:buFont typeface="Arial" panose="020B0604020202020204" pitchFamily="34" charset="0"/>
              <a:buChar char="–"/>
              <a:defRPr sz="1575">
                <a:solidFill>
                  <a:schemeClr val="tx1"/>
                </a:solidFill>
                <a:latin typeface="Calibri" panose="020F0502020204030204" pitchFamily="34" charset="0"/>
              </a:defRPr>
            </a:lvl2pPr>
            <a:lvl3pPr marL="361653" indent="-72331">
              <a:spcBef>
                <a:spcPct val="20000"/>
              </a:spcBef>
              <a:buFont typeface="Arial" panose="020B0604020202020204" pitchFamily="34" charset="0"/>
              <a:buChar char="•"/>
              <a:defRPr sz="1350">
                <a:solidFill>
                  <a:schemeClr val="tx1"/>
                </a:solidFill>
                <a:latin typeface="Calibri" panose="020F0502020204030204" pitchFamily="34" charset="0"/>
              </a:defRPr>
            </a:lvl3pPr>
            <a:lvl4pPr marL="506314" indent="-72331">
              <a:spcBef>
                <a:spcPct val="20000"/>
              </a:spcBef>
              <a:buFont typeface="Arial" panose="020B0604020202020204" pitchFamily="34" charset="0"/>
              <a:buChar char="–"/>
              <a:defRPr sz="1125">
                <a:solidFill>
                  <a:schemeClr val="tx1"/>
                </a:solidFill>
                <a:latin typeface="Calibri" panose="020F0502020204030204" pitchFamily="34" charset="0"/>
              </a:defRPr>
            </a:lvl4pPr>
            <a:lvl5pPr marL="650975" indent="-72331">
              <a:spcBef>
                <a:spcPct val="20000"/>
              </a:spcBef>
              <a:buFont typeface="Arial" panose="020B0604020202020204" pitchFamily="34" charset="0"/>
              <a:buChar char="»"/>
              <a:defRPr sz="1125">
                <a:solidFill>
                  <a:schemeClr val="tx1"/>
                </a:solidFill>
                <a:latin typeface="Calibri" panose="020F0502020204030204" pitchFamily="34" charset="0"/>
              </a:defRPr>
            </a:lvl5pPr>
            <a:lvl6pPr marL="908150" indent="-72331"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6pPr>
            <a:lvl7pPr marL="1165325" indent="-72331"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7pPr>
            <a:lvl8pPr marL="1422500" indent="-72331"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8pPr>
            <a:lvl9pPr marL="1679675" indent="-72331"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9pPr>
          </a:lstStyle>
          <a:p>
            <a:pPr>
              <a:spcBef>
                <a:spcPct val="0"/>
              </a:spcBef>
              <a:buFontTx/>
              <a:buNone/>
              <a:defRPr/>
            </a:pPr>
            <a:fld id="{6CC000B8-E784-4508-8AAB-651659C3D759}" type="slidenum">
              <a:rPr lang="en-US" altLang="en-US" sz="506"/>
              <a:pPr>
                <a:spcBef>
                  <a:spcPct val="0"/>
                </a:spcBef>
                <a:buFontTx/>
                <a:buNone/>
                <a:defRPr/>
              </a:pPr>
              <a:t>17</a:t>
            </a:fld>
            <a:endParaRPr lang="en-US" altLang="en-US" sz="506" dirty="0"/>
          </a:p>
        </p:txBody>
      </p:sp>
      <p:sp>
        <p:nvSpPr>
          <p:cNvPr id="27653" name="TextBox 3"/>
          <p:cNvSpPr txBox="1">
            <a:spLocks noChangeArrowheads="1"/>
          </p:cNvSpPr>
          <p:nvPr/>
        </p:nvSpPr>
        <p:spPr bwMode="auto">
          <a:xfrm>
            <a:off x="721053" y="2530651"/>
            <a:ext cx="7651421" cy="4179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44463" indent="-144463">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indent="0" algn="ctr">
              <a:buNone/>
            </a:pPr>
            <a:r>
              <a:rPr lang="en-US" b="1" dirty="0">
                <a:hlinkClick r:id="rId4"/>
              </a:rPr>
              <a:t>OSG-CSC@bia.gov</a:t>
            </a:r>
            <a:endParaRPr lang="en-US" b="1" dirty="0"/>
          </a:p>
          <a:p>
            <a:pPr marL="0" indent="0" algn="ctr">
              <a:buNone/>
            </a:pPr>
            <a:endParaRPr lang="en-US" dirty="0"/>
          </a:p>
          <a:p>
            <a:pPr marL="0" indent="0" algn="ctr">
              <a:buNone/>
            </a:pPr>
            <a:r>
              <a:rPr lang="en-US" dirty="0"/>
              <a:t>Tribes are requested to please email all correspondence and documentation regarding Self Governance Contract Support to this email address, including the 2021 CSC Data.</a:t>
            </a:r>
          </a:p>
          <a:p>
            <a:pPr marL="0" indent="0">
              <a:buNone/>
            </a:pPr>
            <a:endParaRPr lang="en-US" altLang="en-US" sz="2400" dirty="0"/>
          </a:p>
        </p:txBody>
      </p:sp>
    </p:spTree>
    <p:extLst>
      <p:ext uri="{BB962C8B-B14F-4D97-AF65-F5344CB8AC3E}">
        <p14:creationId xmlns:p14="http://schemas.microsoft.com/office/powerpoint/2010/main" val="28994291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descr="https://services2.geolearning.com/courseware/show/14/14181/v1.zip/file/media/self_governanc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114800" cy="953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3" name="Title 3"/>
          <p:cNvSpPr>
            <a:spLocks noGrp="1"/>
          </p:cNvSpPr>
          <p:nvPr>
            <p:ph type="title"/>
          </p:nvPr>
        </p:nvSpPr>
        <p:spPr>
          <a:xfrm>
            <a:off x="152400" y="1355643"/>
            <a:ext cx="8686800" cy="733640"/>
          </a:xfrm>
        </p:spPr>
        <p:txBody>
          <a:bodyPr/>
          <a:lstStyle/>
          <a:p>
            <a:r>
              <a:rPr lang="en-US" sz="4000" b="1" dirty="0"/>
              <a:t>PROGRESS Act Negotiated Rulemaking Update</a:t>
            </a:r>
            <a:endParaRPr lang="en-US" altLang="en-US" sz="2800" dirty="0"/>
          </a:p>
        </p:txBody>
      </p:sp>
      <p:sp>
        <p:nvSpPr>
          <p:cNvPr id="40964" name="Content Placeholder 4"/>
          <p:cNvSpPr>
            <a:spLocks noGrp="1"/>
          </p:cNvSpPr>
          <p:nvPr>
            <p:ph idx="1"/>
          </p:nvPr>
        </p:nvSpPr>
        <p:spPr>
          <a:xfrm>
            <a:off x="457200" y="2514600"/>
            <a:ext cx="8382000" cy="4206875"/>
          </a:xfrm>
        </p:spPr>
        <p:txBody>
          <a:bodyPr/>
          <a:lstStyle/>
          <a:p>
            <a:r>
              <a:rPr lang="en-US" altLang="en-US" sz="2400" dirty="0"/>
              <a:t>PROGRESS Act Negotiated Rulemaking Charter </a:t>
            </a:r>
            <a:r>
              <a:rPr lang="en-US" sz="2400" dirty="0"/>
              <a:t>has been drafted and awaiting Secretarial review.</a:t>
            </a:r>
            <a:r>
              <a:rPr lang="en-US" altLang="en-US" sz="2400" dirty="0"/>
              <a:t> </a:t>
            </a:r>
          </a:p>
          <a:p>
            <a:r>
              <a:rPr lang="en-US" sz="2400" dirty="0"/>
              <a:t>Federal and Non-Federal candidates are in the process of the clearance/vetting as required for Secretarial appointments</a:t>
            </a:r>
          </a:p>
          <a:p>
            <a:r>
              <a:rPr lang="en-US" sz="2400" dirty="0"/>
              <a:t>Appointment letters have been drafted and will be released upon White House clearance</a:t>
            </a:r>
          </a:p>
          <a:p>
            <a:r>
              <a:rPr lang="en-US" sz="2400" dirty="0"/>
              <a:t>Federal Register Notice for Proposed Membership has been drafted to notify the public with 30-day notice of public comment. </a:t>
            </a:r>
          </a:p>
          <a:p>
            <a:pPr>
              <a:lnSpc>
                <a:spcPct val="150000"/>
              </a:lnSpc>
            </a:pPr>
            <a:endParaRPr lang="en-US" altLang="en-US" sz="2800" dirty="0"/>
          </a:p>
        </p:txBody>
      </p:sp>
      <p:sp>
        <p:nvSpPr>
          <p:cNvPr id="40965"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417513" indent="-160338">
              <a:spcBef>
                <a:spcPct val="20000"/>
              </a:spcBef>
              <a:buFont typeface="Arial" panose="020B0604020202020204" pitchFamily="34" charset="0"/>
              <a:buChar char="–"/>
              <a:defRPr sz="2800">
                <a:solidFill>
                  <a:schemeClr val="tx1"/>
                </a:solidFill>
                <a:latin typeface="Calibri" panose="020F0502020204030204" pitchFamily="34" charset="0"/>
              </a:defRPr>
            </a:lvl2pPr>
            <a:lvl3pPr marL="642938" indent="-128588">
              <a:spcBef>
                <a:spcPct val="20000"/>
              </a:spcBef>
              <a:buFont typeface="Arial" panose="020B0604020202020204" pitchFamily="34" charset="0"/>
              <a:buChar char="•"/>
              <a:defRPr sz="2400">
                <a:solidFill>
                  <a:schemeClr val="tx1"/>
                </a:solidFill>
                <a:latin typeface="Calibri" panose="020F0502020204030204" pitchFamily="34" charset="0"/>
              </a:defRPr>
            </a:lvl3pPr>
            <a:lvl4pPr marL="900113" indent="-128588">
              <a:spcBef>
                <a:spcPct val="20000"/>
              </a:spcBef>
              <a:buFont typeface="Arial" panose="020B0604020202020204" pitchFamily="34" charset="0"/>
              <a:buChar char="–"/>
              <a:defRPr sz="2000">
                <a:solidFill>
                  <a:schemeClr val="tx1"/>
                </a:solidFill>
                <a:latin typeface="Calibri" panose="020F0502020204030204" pitchFamily="34" charset="0"/>
              </a:defRPr>
            </a:lvl4pPr>
            <a:lvl5pPr marL="1157288" indent="-128588">
              <a:spcBef>
                <a:spcPct val="20000"/>
              </a:spcBef>
              <a:buFont typeface="Arial" panose="020B0604020202020204" pitchFamily="34" charset="0"/>
              <a:buChar char="»"/>
              <a:defRPr sz="2000">
                <a:solidFill>
                  <a:schemeClr val="tx1"/>
                </a:solidFill>
                <a:latin typeface="Calibri" panose="020F0502020204030204" pitchFamily="34" charset="0"/>
              </a:defRPr>
            </a:lvl5pPr>
            <a:lvl6pPr marL="1614488" indent="-1285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071688" indent="-1285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528888" indent="-1285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2986088" indent="-1285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8D5B3E1-E268-4658-8E99-446C4710DA1C}" type="slidenum">
              <a:rPr lang="en-US" altLang="en-US" sz="900" smtClean="0"/>
              <a:pPr>
                <a:spcBef>
                  <a:spcPct val="0"/>
                </a:spcBef>
                <a:buFontTx/>
                <a:buNone/>
              </a:pPr>
              <a:t>18</a:t>
            </a:fld>
            <a:endParaRPr lang="en-US" altLang="en-US" sz="900"/>
          </a:p>
        </p:txBody>
      </p:sp>
    </p:spTree>
    <p:extLst>
      <p:ext uri="{BB962C8B-B14F-4D97-AF65-F5344CB8AC3E}">
        <p14:creationId xmlns:p14="http://schemas.microsoft.com/office/powerpoint/2010/main" val="42745613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descr="https://services2.geolearning.com/courseware/show/14/14181/v1.zip/file/media/self_governanc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114800" cy="953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3" name="Title 3"/>
          <p:cNvSpPr>
            <a:spLocks noGrp="1"/>
          </p:cNvSpPr>
          <p:nvPr>
            <p:ph type="title"/>
          </p:nvPr>
        </p:nvSpPr>
        <p:spPr>
          <a:xfrm>
            <a:off x="474133" y="953772"/>
            <a:ext cx="8229600" cy="1408428"/>
          </a:xfrm>
        </p:spPr>
        <p:txBody>
          <a:bodyPr/>
          <a:lstStyle/>
          <a:p>
            <a:r>
              <a:rPr lang="en-US" sz="4000" b="1" dirty="0"/>
              <a:t>PROGRESS Act Federal Rulemaking Update</a:t>
            </a:r>
            <a:endParaRPr lang="en-US" altLang="en-US" sz="2800" dirty="0"/>
          </a:p>
        </p:txBody>
      </p:sp>
      <p:sp>
        <p:nvSpPr>
          <p:cNvPr id="40964" name="Content Placeholder 4"/>
          <p:cNvSpPr>
            <a:spLocks noGrp="1"/>
          </p:cNvSpPr>
          <p:nvPr>
            <p:ph idx="1"/>
          </p:nvPr>
        </p:nvSpPr>
        <p:spPr>
          <a:xfrm>
            <a:off x="169333" y="2455655"/>
            <a:ext cx="8839199" cy="4080291"/>
          </a:xfrm>
        </p:spPr>
        <p:txBody>
          <a:bodyPr/>
          <a:lstStyle/>
          <a:p>
            <a:r>
              <a:rPr lang="en-US" sz="2800" dirty="0"/>
              <a:t>Before the Committee can convene, next steps are:</a:t>
            </a:r>
          </a:p>
          <a:p>
            <a:pPr lvl="1"/>
            <a:r>
              <a:rPr lang="en-US" sz="2400" dirty="0"/>
              <a:t>Federal Register Notice publication of Establishing Negotiated Rulemaking Committee with a 15-day comment period. </a:t>
            </a:r>
          </a:p>
          <a:p>
            <a:pPr lvl="1"/>
            <a:r>
              <a:rPr lang="en-US" sz="2400" dirty="0"/>
              <a:t>After the comment period has expired, IA/OSG can seek the Secretary's signature on the Charter and file with GSA to make the Committee official. (Committee cannot convene until Charter is filed).</a:t>
            </a:r>
          </a:p>
          <a:p>
            <a:pPr lvl="1"/>
            <a:r>
              <a:rPr lang="en-US" sz="2400" dirty="0"/>
              <a:t>Federal Advisory Committee Act  requires announcements of public meetings by Federal Register Notice. </a:t>
            </a:r>
          </a:p>
          <a:p>
            <a:endParaRPr lang="en-US" sz="2200" dirty="0"/>
          </a:p>
          <a:p>
            <a:pPr>
              <a:lnSpc>
                <a:spcPct val="150000"/>
              </a:lnSpc>
            </a:pPr>
            <a:endParaRPr lang="en-US" altLang="en-US" sz="2800" dirty="0"/>
          </a:p>
        </p:txBody>
      </p:sp>
      <p:sp>
        <p:nvSpPr>
          <p:cNvPr id="40965"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417513" indent="-160338">
              <a:spcBef>
                <a:spcPct val="20000"/>
              </a:spcBef>
              <a:buFont typeface="Arial" panose="020B0604020202020204" pitchFamily="34" charset="0"/>
              <a:buChar char="–"/>
              <a:defRPr sz="2800">
                <a:solidFill>
                  <a:schemeClr val="tx1"/>
                </a:solidFill>
                <a:latin typeface="Calibri" panose="020F0502020204030204" pitchFamily="34" charset="0"/>
              </a:defRPr>
            </a:lvl2pPr>
            <a:lvl3pPr marL="642938" indent="-128588">
              <a:spcBef>
                <a:spcPct val="20000"/>
              </a:spcBef>
              <a:buFont typeface="Arial" panose="020B0604020202020204" pitchFamily="34" charset="0"/>
              <a:buChar char="•"/>
              <a:defRPr sz="2400">
                <a:solidFill>
                  <a:schemeClr val="tx1"/>
                </a:solidFill>
                <a:latin typeface="Calibri" panose="020F0502020204030204" pitchFamily="34" charset="0"/>
              </a:defRPr>
            </a:lvl3pPr>
            <a:lvl4pPr marL="900113" indent="-128588">
              <a:spcBef>
                <a:spcPct val="20000"/>
              </a:spcBef>
              <a:buFont typeface="Arial" panose="020B0604020202020204" pitchFamily="34" charset="0"/>
              <a:buChar char="–"/>
              <a:defRPr sz="2000">
                <a:solidFill>
                  <a:schemeClr val="tx1"/>
                </a:solidFill>
                <a:latin typeface="Calibri" panose="020F0502020204030204" pitchFamily="34" charset="0"/>
              </a:defRPr>
            </a:lvl4pPr>
            <a:lvl5pPr marL="1157288" indent="-128588">
              <a:spcBef>
                <a:spcPct val="20000"/>
              </a:spcBef>
              <a:buFont typeface="Arial" panose="020B0604020202020204" pitchFamily="34" charset="0"/>
              <a:buChar char="»"/>
              <a:defRPr sz="2000">
                <a:solidFill>
                  <a:schemeClr val="tx1"/>
                </a:solidFill>
                <a:latin typeface="Calibri" panose="020F0502020204030204" pitchFamily="34" charset="0"/>
              </a:defRPr>
            </a:lvl5pPr>
            <a:lvl6pPr marL="1614488" indent="-1285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071688" indent="-1285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528888" indent="-1285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2986088" indent="-1285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8D5B3E1-E268-4658-8E99-446C4710DA1C}" type="slidenum">
              <a:rPr lang="en-US" altLang="en-US" sz="900" smtClean="0"/>
              <a:pPr>
                <a:spcBef>
                  <a:spcPct val="0"/>
                </a:spcBef>
                <a:buFontTx/>
                <a:buNone/>
              </a:pPr>
              <a:t>19</a:t>
            </a:fld>
            <a:endParaRPr lang="en-US" altLang="en-US" sz="900"/>
          </a:p>
        </p:txBody>
      </p:sp>
    </p:spTree>
    <p:extLst>
      <p:ext uri="{BB962C8B-B14F-4D97-AF65-F5344CB8AC3E}">
        <p14:creationId xmlns:p14="http://schemas.microsoft.com/office/powerpoint/2010/main" val="2565058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838200"/>
            <a:ext cx="8229600" cy="1143000"/>
          </a:xfrm>
        </p:spPr>
        <p:txBody>
          <a:bodyPr/>
          <a:lstStyle/>
          <a:p>
            <a:r>
              <a:rPr lang="en-US" altLang="en-US" b="1" dirty="0"/>
              <a:t>Personnel Changes</a:t>
            </a:r>
          </a:p>
        </p:txBody>
      </p:sp>
      <p:sp>
        <p:nvSpPr>
          <p:cNvPr id="8195" name="Content Placeholder 1"/>
          <p:cNvSpPr>
            <a:spLocks noGrp="1"/>
          </p:cNvSpPr>
          <p:nvPr>
            <p:ph idx="1"/>
          </p:nvPr>
        </p:nvSpPr>
        <p:spPr>
          <a:xfrm>
            <a:off x="457200" y="1889125"/>
            <a:ext cx="8229600" cy="5045075"/>
          </a:xfrm>
        </p:spPr>
        <p:txBody>
          <a:bodyPr/>
          <a:lstStyle/>
          <a:p>
            <a:r>
              <a:rPr lang="en-US" dirty="0"/>
              <a:t>Kathryn Isom-Clause</a:t>
            </a:r>
          </a:p>
          <a:p>
            <a:pPr lvl="1"/>
            <a:r>
              <a:rPr lang="en-US" dirty="0"/>
              <a:t>Deputy Assistant Secretary – Policy and Economic Development</a:t>
            </a:r>
          </a:p>
          <a:p>
            <a:r>
              <a:rPr lang="en-US" dirty="0"/>
              <a:t>Heidi Todacheene</a:t>
            </a:r>
          </a:p>
          <a:p>
            <a:pPr lvl="1"/>
            <a:r>
              <a:rPr lang="en-US" altLang="en-US" sz="2400" dirty="0"/>
              <a:t>Senior Counselor to the Assistant Secretary – Indian Affairs </a:t>
            </a:r>
          </a:p>
          <a:p>
            <a:r>
              <a:rPr lang="en-US" dirty="0"/>
              <a:t>Stephanie </a:t>
            </a:r>
            <a:r>
              <a:rPr lang="en-US" dirty="0" err="1"/>
              <a:t>Sfiridis</a:t>
            </a:r>
            <a:endParaRPr lang="en-US" dirty="0"/>
          </a:p>
          <a:p>
            <a:pPr lvl="1"/>
            <a:r>
              <a:rPr lang="en-US" altLang="en-US" sz="2400" dirty="0"/>
              <a:t>Counselor to the Assistant Secretary – Indian Affairs </a:t>
            </a:r>
            <a:r>
              <a:rPr lang="en-US" sz="2400" dirty="0"/>
              <a:t> </a:t>
            </a:r>
          </a:p>
          <a:p>
            <a:r>
              <a:rPr lang="en-US" dirty="0"/>
              <a:t>Sam Kohl</a:t>
            </a:r>
          </a:p>
          <a:p>
            <a:pPr lvl="1"/>
            <a:r>
              <a:rPr lang="en-US" altLang="en-US" sz="2400" dirty="0"/>
              <a:t>Counselor to the Assistant Secretary – Indian Affairs </a:t>
            </a:r>
            <a:r>
              <a:rPr lang="en-US" sz="2400" dirty="0"/>
              <a:t> </a:t>
            </a:r>
          </a:p>
          <a:p>
            <a:pPr marL="457200" lvl="1" indent="0">
              <a:buNone/>
            </a:pPr>
            <a:endParaRPr lang="en-US" altLang="en-US" sz="2400" dirty="0"/>
          </a:p>
        </p:txBody>
      </p:sp>
      <p:sp>
        <p:nvSpPr>
          <p:cNvPr id="819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4EAB27F-C969-4DD6-8E85-BF392ED13DB7}" type="slidenum">
              <a:rPr lang="en-US" altLang="en-US" sz="1200" smtClean="0">
                <a:solidFill>
                  <a:srgbClr val="898989"/>
                </a:solidFill>
              </a:rPr>
              <a:pPr>
                <a:spcBef>
                  <a:spcPct val="0"/>
                </a:spcBef>
                <a:buFontTx/>
                <a:buNone/>
              </a:pPr>
              <a:t>2</a:t>
            </a:fld>
            <a:endParaRPr lang="en-US" altLang="en-US" sz="1200" dirty="0">
              <a:solidFill>
                <a:srgbClr val="898989"/>
              </a:solidFill>
            </a:endParaRPr>
          </a:p>
        </p:txBody>
      </p:sp>
      <p:pic>
        <p:nvPicPr>
          <p:cNvPr id="8197" name="Picture 2" descr="https://services2.geolearning.com/courseware/show/14/14181/v1.zip/file/media/self_governanc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 y="0"/>
            <a:ext cx="4111625" cy="951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descr="https://services2.geolearning.com/courseware/show/14/14181/v1.zip/file/media/self_governanc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114800" cy="953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3" name="Title 3"/>
          <p:cNvSpPr>
            <a:spLocks noGrp="1"/>
          </p:cNvSpPr>
          <p:nvPr>
            <p:ph type="title"/>
          </p:nvPr>
        </p:nvSpPr>
        <p:spPr>
          <a:xfrm>
            <a:off x="474133" y="953772"/>
            <a:ext cx="8229600" cy="733640"/>
          </a:xfrm>
        </p:spPr>
        <p:txBody>
          <a:bodyPr/>
          <a:lstStyle/>
          <a:p>
            <a:br>
              <a:rPr lang="en-US" dirty="0"/>
            </a:br>
            <a:r>
              <a:rPr lang="en-US" dirty="0"/>
              <a:t> Request for 2020 Tribal Data for OSG’s Annual Report to Congress</a:t>
            </a:r>
            <a:endParaRPr lang="en-US" altLang="en-US" sz="2800" dirty="0"/>
          </a:p>
        </p:txBody>
      </p:sp>
      <p:sp>
        <p:nvSpPr>
          <p:cNvPr id="40964" name="Content Placeholder 4"/>
          <p:cNvSpPr>
            <a:spLocks noGrp="1"/>
          </p:cNvSpPr>
          <p:nvPr>
            <p:ph idx="1"/>
          </p:nvPr>
        </p:nvSpPr>
        <p:spPr>
          <a:xfrm>
            <a:off x="152400" y="2528887"/>
            <a:ext cx="8839199" cy="4405313"/>
          </a:xfrm>
        </p:spPr>
        <p:txBody>
          <a:bodyPr/>
          <a:lstStyle/>
          <a:p>
            <a:r>
              <a:rPr lang="en-US" altLang="en-US" sz="2400" dirty="0"/>
              <a:t>OSG is requesting Self Governance Tribes to provide information on their 2020 Tribal Self Governance Activities by Friday, August 13, 2021, for inclusion in the Annual Report to Congress. </a:t>
            </a:r>
          </a:p>
          <a:p>
            <a:r>
              <a:rPr lang="en-US" altLang="en-US" sz="2400" dirty="0"/>
              <a:t>There are three ways to report: </a:t>
            </a:r>
          </a:p>
          <a:p>
            <a:pPr marL="914400" lvl="1" indent="-514350">
              <a:buFont typeface="+mj-lt"/>
              <a:buAutoNum type="arabicPeriod"/>
            </a:pPr>
            <a:r>
              <a:rPr lang="en-US" altLang="en-US" sz="2000" dirty="0"/>
              <a:t>Minimum Data Collection Form (located on http://osgdb.org/OSG/)</a:t>
            </a:r>
          </a:p>
          <a:p>
            <a:pPr marL="914400" lvl="1" indent="-514350">
              <a:buFont typeface="+mj-lt"/>
              <a:buAutoNum type="arabicPeriod"/>
            </a:pPr>
            <a:r>
              <a:rPr lang="en-US" altLang="en-US" sz="2000" dirty="0"/>
              <a:t>Tribal Reports or Brochure</a:t>
            </a:r>
          </a:p>
          <a:p>
            <a:pPr marL="914400" lvl="1" indent="-514350">
              <a:buFont typeface="+mj-lt"/>
              <a:buAutoNum type="arabicPeriod"/>
            </a:pPr>
            <a:r>
              <a:rPr lang="en-US" altLang="en-US" sz="2000" dirty="0"/>
              <a:t>Tribal Program Highlight</a:t>
            </a:r>
          </a:p>
          <a:p>
            <a:pPr marL="514350" indent="-514350">
              <a:tabLst>
                <a:tab pos="3314700" algn="l"/>
              </a:tabLst>
            </a:pPr>
            <a:r>
              <a:rPr lang="en-US" altLang="en-US" sz="2400" dirty="0"/>
              <a:t>Please submit to Vickie </a:t>
            </a:r>
            <a:r>
              <a:rPr lang="en-US" altLang="en-US" sz="2400" dirty="0" err="1"/>
              <a:t>Hanvey</a:t>
            </a:r>
            <a:r>
              <a:rPr lang="en-US" altLang="en-US" sz="2400" dirty="0"/>
              <a:t> by email at </a:t>
            </a:r>
            <a:r>
              <a:rPr lang="en-US" altLang="en-US" sz="2400" dirty="0">
                <a:hlinkClick r:id="rId4"/>
              </a:rPr>
              <a:t>Vickie.Hanvey@bia.gov</a:t>
            </a:r>
            <a:r>
              <a:rPr lang="en-US" altLang="en-US" sz="2400" dirty="0"/>
              <a:t> or by mail at Office of Self Governance, 1849 C Street NW, Mail Stop MIB 3624, Washington, D.C. 20240</a:t>
            </a:r>
          </a:p>
          <a:p>
            <a:pPr marL="914400" lvl="1" indent="-514350">
              <a:lnSpc>
                <a:spcPct val="150000"/>
              </a:lnSpc>
              <a:buFont typeface="+mj-lt"/>
              <a:buAutoNum type="arabicPeriod"/>
            </a:pPr>
            <a:endParaRPr lang="en-US" altLang="en-US" sz="2400" dirty="0"/>
          </a:p>
        </p:txBody>
      </p:sp>
      <p:sp>
        <p:nvSpPr>
          <p:cNvPr id="40965"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417513" indent="-160338">
              <a:spcBef>
                <a:spcPct val="20000"/>
              </a:spcBef>
              <a:buFont typeface="Arial" panose="020B0604020202020204" pitchFamily="34" charset="0"/>
              <a:buChar char="–"/>
              <a:defRPr sz="2800">
                <a:solidFill>
                  <a:schemeClr val="tx1"/>
                </a:solidFill>
                <a:latin typeface="Calibri" panose="020F0502020204030204" pitchFamily="34" charset="0"/>
              </a:defRPr>
            </a:lvl2pPr>
            <a:lvl3pPr marL="642938" indent="-128588">
              <a:spcBef>
                <a:spcPct val="20000"/>
              </a:spcBef>
              <a:buFont typeface="Arial" panose="020B0604020202020204" pitchFamily="34" charset="0"/>
              <a:buChar char="•"/>
              <a:defRPr sz="2400">
                <a:solidFill>
                  <a:schemeClr val="tx1"/>
                </a:solidFill>
                <a:latin typeface="Calibri" panose="020F0502020204030204" pitchFamily="34" charset="0"/>
              </a:defRPr>
            </a:lvl3pPr>
            <a:lvl4pPr marL="900113" indent="-128588">
              <a:spcBef>
                <a:spcPct val="20000"/>
              </a:spcBef>
              <a:buFont typeface="Arial" panose="020B0604020202020204" pitchFamily="34" charset="0"/>
              <a:buChar char="–"/>
              <a:defRPr sz="2000">
                <a:solidFill>
                  <a:schemeClr val="tx1"/>
                </a:solidFill>
                <a:latin typeface="Calibri" panose="020F0502020204030204" pitchFamily="34" charset="0"/>
              </a:defRPr>
            </a:lvl4pPr>
            <a:lvl5pPr marL="1157288" indent="-128588">
              <a:spcBef>
                <a:spcPct val="20000"/>
              </a:spcBef>
              <a:buFont typeface="Arial" panose="020B0604020202020204" pitchFamily="34" charset="0"/>
              <a:buChar char="»"/>
              <a:defRPr sz="2000">
                <a:solidFill>
                  <a:schemeClr val="tx1"/>
                </a:solidFill>
                <a:latin typeface="Calibri" panose="020F0502020204030204" pitchFamily="34" charset="0"/>
              </a:defRPr>
            </a:lvl5pPr>
            <a:lvl6pPr marL="1614488" indent="-1285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071688" indent="-1285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528888" indent="-1285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2986088" indent="-1285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8D5B3E1-E268-4658-8E99-446C4710DA1C}" type="slidenum">
              <a:rPr lang="en-US" altLang="en-US" sz="900" smtClean="0"/>
              <a:pPr>
                <a:spcBef>
                  <a:spcPct val="0"/>
                </a:spcBef>
                <a:buFontTx/>
                <a:buNone/>
              </a:pPr>
              <a:t>20</a:t>
            </a:fld>
            <a:endParaRPr lang="en-US" altLang="en-US" sz="900"/>
          </a:p>
        </p:txBody>
      </p:sp>
    </p:spTree>
    <p:extLst>
      <p:ext uri="{BB962C8B-B14F-4D97-AF65-F5344CB8AC3E}">
        <p14:creationId xmlns:p14="http://schemas.microsoft.com/office/powerpoint/2010/main" val="18799648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1173162"/>
            <a:ext cx="8229600" cy="808038"/>
          </a:xfrm>
        </p:spPr>
        <p:txBody>
          <a:bodyPr/>
          <a:lstStyle/>
          <a:p>
            <a:r>
              <a:rPr lang="en-US" altLang="en-US" b="1" dirty="0"/>
              <a:t>BIA Negotiation Guidance </a:t>
            </a:r>
            <a:endParaRPr lang="en-US" altLang="en-US" dirty="0"/>
          </a:p>
        </p:txBody>
      </p:sp>
      <p:sp>
        <p:nvSpPr>
          <p:cNvPr id="38915" name="Content Placeholder 2"/>
          <p:cNvSpPr>
            <a:spLocks noGrp="1"/>
          </p:cNvSpPr>
          <p:nvPr>
            <p:ph sz="half" idx="1"/>
          </p:nvPr>
        </p:nvSpPr>
        <p:spPr>
          <a:xfrm>
            <a:off x="361950" y="2057400"/>
            <a:ext cx="8420100" cy="4259695"/>
          </a:xfrm>
        </p:spPr>
        <p:txBody>
          <a:bodyPr/>
          <a:lstStyle/>
          <a:p>
            <a:pPr>
              <a:lnSpc>
                <a:spcPct val="150000"/>
              </a:lnSpc>
              <a:defRPr/>
            </a:pPr>
            <a:r>
              <a:rPr lang="en-US" altLang="en-US" sz="2400" dirty="0"/>
              <a:t>The Draft BIA Negotiation Guidance should be ready in July 2021.</a:t>
            </a:r>
            <a:endParaRPr lang="en-US" altLang="en-US" sz="2400" dirty="0">
              <a:highlight>
                <a:srgbClr val="FFFF00"/>
              </a:highlight>
            </a:endParaRPr>
          </a:p>
          <a:p>
            <a:pPr>
              <a:lnSpc>
                <a:spcPct val="150000"/>
              </a:lnSpc>
              <a:defRPr/>
            </a:pPr>
            <a:r>
              <a:rPr lang="en-US" altLang="en-US" sz="2400" dirty="0"/>
              <a:t>PROGRESS Act Model Funding Agreement should be available in July 2021. </a:t>
            </a:r>
          </a:p>
          <a:p>
            <a:pPr>
              <a:lnSpc>
                <a:spcPct val="150000"/>
              </a:lnSpc>
              <a:defRPr/>
            </a:pPr>
            <a:r>
              <a:rPr lang="en-US" altLang="en-US" sz="2400" dirty="0"/>
              <a:t>The Self Governance Database should be open for Negotiation in July 2021.</a:t>
            </a:r>
            <a:endParaRPr lang="en-US" altLang="en-US" sz="2400" dirty="0">
              <a:highlight>
                <a:srgbClr val="FFFF00"/>
              </a:highlight>
            </a:endParaRPr>
          </a:p>
        </p:txBody>
      </p:sp>
      <p:sp>
        <p:nvSpPr>
          <p:cNvPr id="3994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FB9D2B3-4555-4DB1-BEEF-DE4B36210C84}" type="slidenum">
              <a:rPr lang="en-US" altLang="en-US" sz="1200" smtClean="0">
                <a:solidFill>
                  <a:srgbClr val="898989"/>
                </a:solidFill>
              </a:rPr>
              <a:pPr>
                <a:spcBef>
                  <a:spcPct val="0"/>
                </a:spcBef>
                <a:buFontTx/>
                <a:buNone/>
              </a:pPr>
              <a:t>21</a:t>
            </a:fld>
            <a:endParaRPr lang="en-US" altLang="en-US" sz="1200">
              <a:solidFill>
                <a:srgbClr val="898989"/>
              </a:solidFill>
            </a:endParaRPr>
          </a:p>
        </p:txBody>
      </p:sp>
      <p:pic>
        <p:nvPicPr>
          <p:cNvPr id="39941" name="Picture 2" descr="https://services2.geolearning.com/courseware/show/14/14181/v1.zip/file/media/self_governanc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114800" cy="95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02809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1173162"/>
            <a:ext cx="8229600" cy="808038"/>
          </a:xfrm>
        </p:spPr>
        <p:txBody>
          <a:bodyPr/>
          <a:lstStyle/>
          <a:p>
            <a:r>
              <a:rPr lang="en-US" altLang="en-US" dirty="0"/>
              <a:t>ATO Information</a:t>
            </a:r>
          </a:p>
        </p:txBody>
      </p:sp>
      <p:sp>
        <p:nvSpPr>
          <p:cNvPr id="38915" name="Content Placeholder 2"/>
          <p:cNvSpPr>
            <a:spLocks noGrp="1"/>
          </p:cNvSpPr>
          <p:nvPr>
            <p:ph sz="half" idx="1"/>
          </p:nvPr>
        </p:nvSpPr>
        <p:spPr>
          <a:xfrm>
            <a:off x="361950" y="2057400"/>
            <a:ext cx="8420100" cy="4259695"/>
          </a:xfrm>
        </p:spPr>
        <p:txBody>
          <a:bodyPr/>
          <a:lstStyle/>
          <a:p>
            <a:pPr>
              <a:lnSpc>
                <a:spcPct val="150000"/>
              </a:lnSpc>
              <a:defRPr/>
            </a:pPr>
            <a:r>
              <a:rPr lang="en-US" altLang="en-US" sz="2400" dirty="0"/>
              <a:t>If a tribe is awaiting an ATO, please contact:</a:t>
            </a:r>
          </a:p>
          <a:p>
            <a:pPr lvl="1">
              <a:lnSpc>
                <a:spcPct val="150000"/>
              </a:lnSpc>
              <a:defRPr/>
            </a:pPr>
            <a:r>
              <a:rPr lang="en-US" altLang="en-US" dirty="0"/>
              <a:t>Doug Dan by email </a:t>
            </a:r>
            <a:r>
              <a:rPr lang="en-US" altLang="en-US" dirty="0">
                <a:hlinkClick r:id="rId2"/>
              </a:rPr>
              <a:t>Douglas.Dan@bia.gov</a:t>
            </a:r>
            <a:r>
              <a:rPr lang="en-US" altLang="en-US" dirty="0"/>
              <a:t> or </a:t>
            </a:r>
          </a:p>
          <a:p>
            <a:pPr lvl="1">
              <a:lnSpc>
                <a:spcPct val="150000"/>
              </a:lnSpc>
              <a:defRPr/>
            </a:pPr>
            <a:r>
              <a:rPr lang="en-US" altLang="en-US" dirty="0"/>
              <a:t>Lance Fisher by email at </a:t>
            </a:r>
            <a:r>
              <a:rPr lang="en-US" altLang="en-US" dirty="0">
                <a:hlinkClick r:id="rId3"/>
              </a:rPr>
              <a:t>Lance.Fisher@bia.gov</a:t>
            </a:r>
            <a:endParaRPr lang="en-US" altLang="en-US" dirty="0"/>
          </a:p>
          <a:p>
            <a:pPr>
              <a:lnSpc>
                <a:spcPct val="150000"/>
              </a:lnSpc>
              <a:defRPr/>
            </a:pPr>
            <a:r>
              <a:rPr lang="en-US" altLang="en-US" sz="2400" dirty="0"/>
              <a:t>Once contacted, a FBMS print screen and a SGDB print screen  with information on the pending payments in ASAP can be provided. If funding is in ASAP, it is available for tribal drawdown.</a:t>
            </a:r>
          </a:p>
          <a:p>
            <a:pPr marL="0" indent="0">
              <a:buNone/>
              <a:defRPr/>
            </a:pPr>
            <a:endParaRPr lang="en-US" altLang="en-US" sz="2400" dirty="0">
              <a:highlight>
                <a:srgbClr val="FFFF00"/>
              </a:highlight>
            </a:endParaRPr>
          </a:p>
        </p:txBody>
      </p:sp>
      <p:sp>
        <p:nvSpPr>
          <p:cNvPr id="3994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FB9D2B3-4555-4DB1-BEEF-DE4B36210C84}" type="slidenum">
              <a:rPr lang="en-US" altLang="en-US" sz="1200" smtClean="0">
                <a:solidFill>
                  <a:srgbClr val="898989"/>
                </a:solidFill>
              </a:rPr>
              <a:pPr>
                <a:spcBef>
                  <a:spcPct val="0"/>
                </a:spcBef>
                <a:buFontTx/>
                <a:buNone/>
              </a:pPr>
              <a:t>22</a:t>
            </a:fld>
            <a:endParaRPr lang="en-US" altLang="en-US" sz="1200">
              <a:solidFill>
                <a:srgbClr val="898989"/>
              </a:solidFill>
            </a:endParaRPr>
          </a:p>
        </p:txBody>
      </p:sp>
      <p:pic>
        <p:nvPicPr>
          <p:cNvPr id="39941" name="Picture 2" descr="https://services2.geolearning.com/courseware/show/14/14181/v1.zip/file/media/self_governanc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114800" cy="95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16934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1173162"/>
            <a:ext cx="8229600" cy="808038"/>
          </a:xfrm>
        </p:spPr>
        <p:txBody>
          <a:bodyPr/>
          <a:lstStyle/>
          <a:p>
            <a:r>
              <a:rPr lang="en-US" altLang="en-US" b="1" dirty="0"/>
              <a:t>ARPA Information is available</a:t>
            </a:r>
            <a:endParaRPr lang="en-US" altLang="en-US" dirty="0"/>
          </a:p>
        </p:txBody>
      </p:sp>
      <p:sp>
        <p:nvSpPr>
          <p:cNvPr id="38915" name="Content Placeholder 2"/>
          <p:cNvSpPr>
            <a:spLocks noGrp="1"/>
          </p:cNvSpPr>
          <p:nvPr>
            <p:ph sz="half" idx="1"/>
          </p:nvPr>
        </p:nvSpPr>
        <p:spPr>
          <a:xfrm>
            <a:off x="361950" y="2057400"/>
            <a:ext cx="8420100" cy="4259695"/>
          </a:xfrm>
        </p:spPr>
        <p:txBody>
          <a:bodyPr/>
          <a:lstStyle/>
          <a:p>
            <a:pPr>
              <a:lnSpc>
                <a:spcPct val="150000"/>
              </a:lnSpc>
              <a:defRPr/>
            </a:pPr>
            <a:r>
              <a:rPr lang="en-US" altLang="en-US" sz="2400" dirty="0"/>
              <a:t>Frequently Asked Questions (FAQs) for BIA for the American Rescue Plan Act (ARPA) are available at the following link: </a:t>
            </a:r>
            <a:r>
              <a:rPr lang="en-US" altLang="en-US" sz="2400" dirty="0">
                <a:hlinkClick r:id="rId2"/>
              </a:rPr>
              <a:t>https://www.bia.gov/service/american-rescue-plan-act/frequently-asked-questions-indian-affairs-american-rescue-plan-act-funding-appropriated</a:t>
            </a:r>
            <a:r>
              <a:rPr lang="en-US" altLang="en-US" sz="2400" dirty="0"/>
              <a:t> </a:t>
            </a:r>
          </a:p>
          <a:p>
            <a:pPr>
              <a:lnSpc>
                <a:spcPct val="150000"/>
              </a:lnSpc>
              <a:defRPr/>
            </a:pPr>
            <a:r>
              <a:rPr lang="en-US" altLang="en-US" sz="2400" dirty="0"/>
              <a:t>For BIE, ARPA information is available at the following link: </a:t>
            </a:r>
            <a:r>
              <a:rPr lang="en-US" altLang="en-US" sz="2400" dirty="0">
                <a:hlinkClick r:id="rId3"/>
              </a:rPr>
              <a:t>https://www.bia.gov/service/american-rescue-plan-act/bie-implementation-arp-funding</a:t>
            </a:r>
            <a:r>
              <a:rPr lang="en-US" altLang="en-US" sz="2400" dirty="0"/>
              <a:t> </a:t>
            </a:r>
          </a:p>
          <a:p>
            <a:pPr>
              <a:defRPr/>
            </a:pPr>
            <a:endParaRPr lang="en-US" altLang="en-US" sz="2400" dirty="0"/>
          </a:p>
          <a:p>
            <a:pPr>
              <a:defRPr/>
            </a:pPr>
            <a:endParaRPr lang="en-US" altLang="en-US" sz="2400" dirty="0"/>
          </a:p>
        </p:txBody>
      </p:sp>
      <p:sp>
        <p:nvSpPr>
          <p:cNvPr id="3994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FB9D2B3-4555-4DB1-BEEF-DE4B36210C84}" type="slidenum">
              <a:rPr lang="en-US" altLang="en-US" sz="1200" smtClean="0">
                <a:solidFill>
                  <a:srgbClr val="898989"/>
                </a:solidFill>
              </a:rPr>
              <a:pPr>
                <a:spcBef>
                  <a:spcPct val="0"/>
                </a:spcBef>
                <a:buFontTx/>
                <a:buNone/>
              </a:pPr>
              <a:t>23</a:t>
            </a:fld>
            <a:endParaRPr lang="en-US" altLang="en-US" sz="1200">
              <a:solidFill>
                <a:srgbClr val="898989"/>
              </a:solidFill>
            </a:endParaRPr>
          </a:p>
        </p:txBody>
      </p:sp>
      <p:pic>
        <p:nvPicPr>
          <p:cNvPr id="39941" name="Picture 2" descr="https://services2.geolearning.com/courseware/show/14/14181/v1.zip/file/media/self_governanc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114800" cy="95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1020762"/>
            <a:ext cx="8229600" cy="808038"/>
          </a:xfrm>
        </p:spPr>
        <p:txBody>
          <a:bodyPr/>
          <a:lstStyle/>
          <a:p>
            <a:r>
              <a:rPr lang="en-US" altLang="en-US" dirty="0"/>
              <a:t>ARPA ATO Information</a:t>
            </a:r>
          </a:p>
        </p:txBody>
      </p:sp>
      <p:sp>
        <p:nvSpPr>
          <p:cNvPr id="38915" name="Content Placeholder 2"/>
          <p:cNvSpPr>
            <a:spLocks noGrp="1"/>
          </p:cNvSpPr>
          <p:nvPr>
            <p:ph sz="half" idx="1"/>
          </p:nvPr>
        </p:nvSpPr>
        <p:spPr>
          <a:xfrm>
            <a:off x="266700" y="2196952"/>
            <a:ext cx="8420100" cy="4524523"/>
          </a:xfrm>
        </p:spPr>
        <p:txBody>
          <a:bodyPr/>
          <a:lstStyle/>
          <a:p>
            <a:pPr marL="0" indent="0">
              <a:buNone/>
              <a:defRPr/>
            </a:pPr>
            <a:r>
              <a:rPr lang="en-US" altLang="en-US" sz="2400" dirty="0"/>
              <a:t>ATG – AID TO TRIBAL GOVERNMENT  </a:t>
            </a:r>
          </a:p>
          <a:p>
            <a:pPr marL="0" indent="0">
              <a:buNone/>
              <a:defRPr/>
            </a:pPr>
            <a:r>
              <a:rPr lang="en-US" altLang="en-US" sz="2400" dirty="0"/>
              <a:t>ART90 NON TPA </a:t>
            </a:r>
          </a:p>
          <a:p>
            <a:pPr marL="0" indent="0">
              <a:buNone/>
              <a:defRPr/>
            </a:pPr>
            <a:r>
              <a:rPr lang="en-US" altLang="en-US" sz="2400" dirty="0"/>
              <a:t>ART900000.000000 </a:t>
            </a:r>
          </a:p>
          <a:p>
            <a:pPr marL="0" indent="0">
              <a:buNone/>
              <a:defRPr/>
            </a:pPr>
            <a:r>
              <a:rPr lang="en-US" altLang="en-US" sz="2400" dirty="0"/>
              <a:t>Aid to Tribal Government - ARPA </a:t>
            </a:r>
          </a:p>
          <a:p>
            <a:pPr marL="0" indent="0">
              <a:buNone/>
              <a:defRPr/>
            </a:pPr>
            <a:r>
              <a:rPr lang="en-US" altLang="en-US" sz="2400" dirty="0"/>
              <a:t>FY2021 Distribution of Aid to Tribal Government - American Rescue Plan Act 2021 (ARPA) (ART90) funds are provided to support Tribal government services, public safety and justice, social services, child welfare assistance, and for other related expenses. Funding is limited solely to the areas listed above. One-time only funds can be used for any related expenses the Tribal Government deems as necessary for recovery purposes. 21ARP02 </a:t>
            </a:r>
          </a:p>
        </p:txBody>
      </p:sp>
      <p:sp>
        <p:nvSpPr>
          <p:cNvPr id="3994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FB9D2B3-4555-4DB1-BEEF-DE4B36210C84}" type="slidenum">
              <a:rPr lang="en-US" altLang="en-US" sz="1200" smtClean="0">
                <a:solidFill>
                  <a:srgbClr val="898989"/>
                </a:solidFill>
              </a:rPr>
              <a:pPr>
                <a:spcBef>
                  <a:spcPct val="0"/>
                </a:spcBef>
                <a:buFontTx/>
                <a:buNone/>
              </a:pPr>
              <a:t>24</a:t>
            </a:fld>
            <a:endParaRPr lang="en-US" altLang="en-US" sz="1200">
              <a:solidFill>
                <a:srgbClr val="898989"/>
              </a:solidFill>
            </a:endParaRPr>
          </a:p>
        </p:txBody>
      </p:sp>
      <p:pic>
        <p:nvPicPr>
          <p:cNvPr id="39941" name="Picture 2" descr="https://services2.geolearning.com/courseware/show/14/14181/v1.zip/file/media/self_governanc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114800" cy="95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20061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923270"/>
            <a:ext cx="8229600" cy="808038"/>
          </a:xfrm>
        </p:spPr>
        <p:txBody>
          <a:bodyPr/>
          <a:lstStyle/>
          <a:p>
            <a:r>
              <a:rPr lang="en-US" altLang="en-US" dirty="0"/>
              <a:t>ARPA ATO Information</a:t>
            </a:r>
          </a:p>
        </p:txBody>
      </p:sp>
      <p:sp>
        <p:nvSpPr>
          <p:cNvPr id="38915" name="Content Placeholder 2"/>
          <p:cNvSpPr>
            <a:spLocks noGrp="1"/>
          </p:cNvSpPr>
          <p:nvPr>
            <p:ph sz="half" idx="1"/>
          </p:nvPr>
        </p:nvSpPr>
        <p:spPr>
          <a:xfrm>
            <a:off x="231531" y="2065003"/>
            <a:ext cx="8420100" cy="4259695"/>
          </a:xfrm>
        </p:spPr>
        <p:txBody>
          <a:bodyPr/>
          <a:lstStyle/>
          <a:p>
            <a:pPr marL="0" indent="0">
              <a:buNone/>
              <a:defRPr/>
            </a:pPr>
            <a:r>
              <a:rPr lang="en-US" altLang="en-US" sz="2400" dirty="0"/>
              <a:t>ATG (“Law Enforcement”) </a:t>
            </a:r>
          </a:p>
          <a:p>
            <a:pPr marL="0" indent="0">
              <a:buNone/>
              <a:defRPr/>
            </a:pPr>
            <a:r>
              <a:rPr lang="en-US" altLang="en-US" sz="2400" dirty="0"/>
              <a:t>ART90 NON TPA </a:t>
            </a:r>
          </a:p>
          <a:p>
            <a:pPr marL="0" indent="0">
              <a:buNone/>
              <a:defRPr/>
            </a:pPr>
            <a:r>
              <a:rPr lang="en-US" altLang="en-US" sz="2400" dirty="0"/>
              <a:t>ART900000.000000 </a:t>
            </a:r>
          </a:p>
          <a:p>
            <a:pPr marL="0" indent="0">
              <a:buNone/>
              <a:defRPr/>
            </a:pPr>
            <a:r>
              <a:rPr lang="en-US" altLang="en-US" sz="2400" dirty="0"/>
              <a:t>Aid to Tribal Government - ARPA </a:t>
            </a:r>
          </a:p>
          <a:p>
            <a:pPr marL="0" indent="0">
              <a:buNone/>
              <a:defRPr/>
            </a:pPr>
            <a:r>
              <a:rPr lang="en-US" altLang="en-US" sz="2400" dirty="0"/>
              <a:t>One-time only ARPA (ART90) funds are distributed to tribes that do not receive Law Enforcement services or funding and are not considered to be on-going law enforcement or corrections PSFAs. Funds are limited to provide support for Tribal government services, public safety and justice, social services, child welfare assistance, and for other related expenses the Tribal Government deems as necessary for recovery purposes. 21ARP03</a:t>
            </a:r>
            <a:endParaRPr lang="en-US" altLang="en-US" sz="2400" dirty="0">
              <a:highlight>
                <a:srgbClr val="FFFF00"/>
              </a:highlight>
            </a:endParaRPr>
          </a:p>
        </p:txBody>
      </p:sp>
      <p:sp>
        <p:nvSpPr>
          <p:cNvPr id="3994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FB9D2B3-4555-4DB1-BEEF-DE4B36210C84}" type="slidenum">
              <a:rPr lang="en-US" altLang="en-US" sz="1200" smtClean="0">
                <a:solidFill>
                  <a:srgbClr val="898989"/>
                </a:solidFill>
              </a:rPr>
              <a:pPr>
                <a:spcBef>
                  <a:spcPct val="0"/>
                </a:spcBef>
                <a:buFontTx/>
                <a:buNone/>
              </a:pPr>
              <a:t>25</a:t>
            </a:fld>
            <a:endParaRPr lang="en-US" altLang="en-US" sz="1200">
              <a:solidFill>
                <a:srgbClr val="898989"/>
              </a:solidFill>
            </a:endParaRPr>
          </a:p>
        </p:txBody>
      </p:sp>
      <p:pic>
        <p:nvPicPr>
          <p:cNvPr id="39941" name="Picture 2" descr="https://services2.geolearning.com/courseware/show/14/14181/v1.zip/file/media/self_governanc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114800" cy="95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13662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923270"/>
            <a:ext cx="8229600" cy="808038"/>
          </a:xfrm>
        </p:spPr>
        <p:txBody>
          <a:bodyPr/>
          <a:lstStyle/>
          <a:p>
            <a:r>
              <a:rPr lang="en-US" altLang="en-US" dirty="0"/>
              <a:t>ARPA ATO Information</a:t>
            </a:r>
          </a:p>
        </p:txBody>
      </p:sp>
      <p:sp>
        <p:nvSpPr>
          <p:cNvPr id="38915" name="Content Placeholder 2"/>
          <p:cNvSpPr>
            <a:spLocks noGrp="1"/>
          </p:cNvSpPr>
          <p:nvPr>
            <p:ph sz="half" idx="1"/>
          </p:nvPr>
        </p:nvSpPr>
        <p:spPr>
          <a:xfrm>
            <a:off x="251460" y="1877020"/>
            <a:ext cx="8420100" cy="4259695"/>
          </a:xfrm>
        </p:spPr>
        <p:txBody>
          <a:bodyPr/>
          <a:lstStyle/>
          <a:p>
            <a:pPr marL="0" indent="0">
              <a:buNone/>
              <a:defRPr/>
            </a:pPr>
            <a:r>
              <a:rPr lang="en-US" altLang="en-US" sz="2400" dirty="0"/>
              <a:t>Law Enforcement </a:t>
            </a:r>
          </a:p>
          <a:p>
            <a:pPr marL="0" indent="0">
              <a:buNone/>
              <a:defRPr/>
            </a:pPr>
            <a:r>
              <a:rPr lang="en-US" altLang="en-US" sz="2400" dirty="0"/>
              <a:t>ARJ33 NON TPA </a:t>
            </a:r>
          </a:p>
          <a:p>
            <a:pPr marL="0" indent="0">
              <a:buNone/>
              <a:defRPr/>
            </a:pPr>
            <a:r>
              <a:rPr lang="en-US" altLang="en-US" sz="2400" dirty="0"/>
              <a:t>ARJ330000.000000 </a:t>
            </a:r>
          </a:p>
          <a:p>
            <a:pPr marL="0" indent="0">
              <a:buNone/>
              <a:defRPr/>
            </a:pPr>
            <a:r>
              <a:rPr lang="en-US" altLang="en-US" sz="2400" dirty="0"/>
              <a:t>Law Enforcement Special Initiatives - ARPA </a:t>
            </a:r>
          </a:p>
          <a:p>
            <a:pPr marL="0" indent="0">
              <a:buNone/>
              <a:defRPr/>
            </a:pPr>
            <a:r>
              <a:rPr lang="en-US" altLang="en-US" sz="2400" dirty="0"/>
              <a:t>American Rescue Plan Act 2021/Law Enforcement Special Initiatives funding is being provided on a one-time (nonrecurring) basis to meet the operational needs of tribally compacted Law Enforcement and/or Detention/Corrections Programs, shall not be included in determining the Tribe’s base allocation. Funds made available may only be reprogrammed for Tribal government services, public safety and justice, social services, child welfare assistance, and for other related expenses. 21ARP01 </a:t>
            </a:r>
            <a:endParaRPr lang="en-US" altLang="en-US" sz="2400" dirty="0">
              <a:highlight>
                <a:srgbClr val="FFFF00"/>
              </a:highlight>
            </a:endParaRPr>
          </a:p>
        </p:txBody>
      </p:sp>
      <p:sp>
        <p:nvSpPr>
          <p:cNvPr id="3994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FB9D2B3-4555-4DB1-BEEF-DE4B36210C84}" type="slidenum">
              <a:rPr lang="en-US" altLang="en-US" sz="1200" smtClean="0">
                <a:solidFill>
                  <a:srgbClr val="898989"/>
                </a:solidFill>
              </a:rPr>
              <a:pPr>
                <a:spcBef>
                  <a:spcPct val="0"/>
                </a:spcBef>
                <a:buFontTx/>
                <a:buNone/>
              </a:pPr>
              <a:t>26</a:t>
            </a:fld>
            <a:endParaRPr lang="en-US" altLang="en-US" sz="1200">
              <a:solidFill>
                <a:srgbClr val="898989"/>
              </a:solidFill>
            </a:endParaRPr>
          </a:p>
        </p:txBody>
      </p:sp>
      <p:pic>
        <p:nvPicPr>
          <p:cNvPr id="39941" name="Picture 2" descr="https://services2.geolearning.com/courseware/show/14/14181/v1.zip/file/media/self_governanc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114800" cy="95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758585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923270"/>
            <a:ext cx="8229600" cy="808038"/>
          </a:xfrm>
        </p:spPr>
        <p:txBody>
          <a:bodyPr/>
          <a:lstStyle/>
          <a:p>
            <a:r>
              <a:rPr lang="en-US" altLang="en-US" dirty="0"/>
              <a:t>ARPA ATO Information</a:t>
            </a:r>
          </a:p>
        </p:txBody>
      </p:sp>
      <p:sp>
        <p:nvSpPr>
          <p:cNvPr id="38915" name="Content Placeholder 2"/>
          <p:cNvSpPr>
            <a:spLocks noGrp="1"/>
          </p:cNvSpPr>
          <p:nvPr>
            <p:ph sz="half" idx="1"/>
          </p:nvPr>
        </p:nvSpPr>
        <p:spPr>
          <a:xfrm>
            <a:off x="232703" y="2096655"/>
            <a:ext cx="8420100" cy="4259695"/>
          </a:xfrm>
        </p:spPr>
        <p:txBody>
          <a:bodyPr/>
          <a:lstStyle/>
          <a:p>
            <a:pPr marL="0" indent="0">
              <a:buNone/>
              <a:defRPr/>
            </a:pPr>
            <a:r>
              <a:rPr lang="en-US" altLang="en-US" sz="2400" dirty="0"/>
              <a:t>Housing Improvement Program [HIP] </a:t>
            </a:r>
          </a:p>
          <a:p>
            <a:pPr marL="0" indent="0">
              <a:buNone/>
              <a:defRPr/>
            </a:pPr>
            <a:r>
              <a:rPr lang="en-US" altLang="en-US" sz="2400" dirty="0"/>
              <a:t>ARH93 NON TPA </a:t>
            </a:r>
          </a:p>
          <a:p>
            <a:pPr marL="0" indent="0">
              <a:buNone/>
              <a:defRPr/>
            </a:pPr>
            <a:r>
              <a:rPr lang="en-US" altLang="en-US" sz="2400" dirty="0"/>
              <a:t>ARH930000.000000 </a:t>
            </a:r>
          </a:p>
          <a:p>
            <a:pPr marL="0" indent="0">
              <a:buNone/>
              <a:defRPr/>
            </a:pPr>
            <a:r>
              <a:rPr lang="en-US" altLang="en-US" sz="2400" dirty="0"/>
              <a:t>Housing Program - ARPA </a:t>
            </a:r>
          </a:p>
          <a:p>
            <a:pPr marL="0" indent="0">
              <a:buNone/>
              <a:defRPr/>
            </a:pPr>
            <a:r>
              <a:rPr lang="en-US" altLang="en-US" sz="2400" dirty="0"/>
              <a:t>American Rescue Plan Act (ARPA) 2021/Housing Improvement Program (HIP) provided on a one-time (nonrecurring) basis to compacted Tribes. Funds are made available for Tribes to use these funds to operate a HIP program or use for Tribal housing purposes related to recovery. Funds may not be reprogrammed for uses other than HIP or tribal housing purposes related to recovery. 21ARP05</a:t>
            </a:r>
            <a:endParaRPr lang="en-US" altLang="en-US" sz="2400" dirty="0">
              <a:highlight>
                <a:srgbClr val="FFFF00"/>
              </a:highlight>
            </a:endParaRPr>
          </a:p>
        </p:txBody>
      </p:sp>
      <p:sp>
        <p:nvSpPr>
          <p:cNvPr id="3994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FB9D2B3-4555-4DB1-BEEF-DE4B36210C84}" type="slidenum">
              <a:rPr lang="en-US" altLang="en-US" sz="1200" smtClean="0">
                <a:solidFill>
                  <a:srgbClr val="898989"/>
                </a:solidFill>
              </a:rPr>
              <a:pPr>
                <a:spcBef>
                  <a:spcPct val="0"/>
                </a:spcBef>
                <a:buFontTx/>
                <a:buNone/>
              </a:pPr>
              <a:t>27</a:t>
            </a:fld>
            <a:endParaRPr lang="en-US" altLang="en-US" sz="1200">
              <a:solidFill>
                <a:srgbClr val="898989"/>
              </a:solidFill>
            </a:endParaRPr>
          </a:p>
        </p:txBody>
      </p:sp>
      <p:pic>
        <p:nvPicPr>
          <p:cNvPr id="39941" name="Picture 2" descr="https://services2.geolearning.com/courseware/show/14/14181/v1.zip/file/media/self_governanc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114800" cy="95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40178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1173162"/>
            <a:ext cx="8229600" cy="808038"/>
          </a:xfrm>
        </p:spPr>
        <p:txBody>
          <a:bodyPr/>
          <a:lstStyle/>
          <a:p>
            <a:r>
              <a:rPr lang="en-US" altLang="en-US" dirty="0"/>
              <a:t>New OSG Website </a:t>
            </a:r>
          </a:p>
        </p:txBody>
      </p:sp>
      <p:sp>
        <p:nvSpPr>
          <p:cNvPr id="38915" name="Content Placeholder 2"/>
          <p:cNvSpPr>
            <a:spLocks noGrp="1"/>
          </p:cNvSpPr>
          <p:nvPr>
            <p:ph sz="half" idx="1"/>
          </p:nvPr>
        </p:nvSpPr>
        <p:spPr>
          <a:xfrm>
            <a:off x="361950" y="2057400"/>
            <a:ext cx="8420100" cy="4259695"/>
          </a:xfrm>
        </p:spPr>
        <p:txBody>
          <a:bodyPr/>
          <a:lstStyle/>
          <a:p>
            <a:pPr>
              <a:lnSpc>
                <a:spcPct val="150000"/>
              </a:lnSpc>
              <a:defRPr/>
            </a:pPr>
            <a:r>
              <a:rPr lang="en-US" altLang="en-US" sz="2400" dirty="0"/>
              <a:t>OSG has been working on developing a new website on the Department of Interior Indian Affairs webpage. The new website was released on Friday, July 9, 2021, and can be found at: </a:t>
            </a:r>
            <a:r>
              <a:rPr lang="en-US" altLang="en-US" sz="2400" dirty="0">
                <a:hlinkClick r:id="rId2"/>
              </a:rPr>
              <a:t>https://www.bia.gov/as-ia/osg</a:t>
            </a:r>
            <a:endParaRPr lang="en-US" altLang="en-US" sz="2400" dirty="0"/>
          </a:p>
          <a:p>
            <a:pPr>
              <a:lnSpc>
                <a:spcPct val="150000"/>
              </a:lnSpc>
              <a:defRPr/>
            </a:pPr>
            <a:r>
              <a:rPr lang="en-US" altLang="en-US" sz="2400" dirty="0"/>
              <a:t>Weekly releases are scheduled to continuously update the new website</a:t>
            </a:r>
          </a:p>
        </p:txBody>
      </p:sp>
      <p:sp>
        <p:nvSpPr>
          <p:cNvPr id="3994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FB9D2B3-4555-4DB1-BEEF-DE4B36210C84}" type="slidenum">
              <a:rPr lang="en-US" altLang="en-US" sz="1200" smtClean="0">
                <a:solidFill>
                  <a:srgbClr val="898989"/>
                </a:solidFill>
              </a:rPr>
              <a:pPr>
                <a:spcBef>
                  <a:spcPct val="0"/>
                </a:spcBef>
                <a:buFontTx/>
                <a:buNone/>
              </a:pPr>
              <a:t>28</a:t>
            </a:fld>
            <a:endParaRPr lang="en-US" altLang="en-US" sz="1200">
              <a:solidFill>
                <a:srgbClr val="898989"/>
              </a:solidFill>
            </a:endParaRPr>
          </a:p>
        </p:txBody>
      </p:sp>
      <p:pic>
        <p:nvPicPr>
          <p:cNvPr id="39941" name="Picture 2" descr="https://services2.geolearning.com/courseware/show/14/14181/v1.zip/file/media/self_governanc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114800" cy="95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68172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B9CDE5"/>
        </a:solidFill>
        <a:effectLst/>
      </p:bgPr>
    </p:bg>
    <p:spTree>
      <p:nvGrpSpPr>
        <p:cNvPr id="1" name=""/>
        <p:cNvGrpSpPr/>
        <p:nvPr/>
      </p:nvGrpSpPr>
      <p:grpSpPr>
        <a:xfrm>
          <a:off x="0" y="0"/>
          <a:ext cx="0" cy="0"/>
          <a:chOff x="0" y="0"/>
          <a:chExt cx="0" cy="0"/>
        </a:xfrm>
      </p:grpSpPr>
      <p:sp>
        <p:nvSpPr>
          <p:cNvPr id="29699" name="Rectangle 6"/>
          <p:cNvSpPr>
            <a:spLocks noChangeArrowheads="1"/>
          </p:cNvSpPr>
          <p:nvPr/>
        </p:nvSpPr>
        <p:spPr bwMode="auto">
          <a:xfrm>
            <a:off x="3614738" y="2106613"/>
            <a:ext cx="209550" cy="230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 typeface="Arial" panose="020B0604020202020204" pitchFamily="34" charset="0"/>
              <a:buNone/>
              <a:defRPr/>
            </a:pPr>
            <a:r>
              <a:rPr lang="en-US" altLang="en-US" sz="900" dirty="0">
                <a:solidFill>
                  <a:prstClr val="black"/>
                </a:solidFill>
              </a:rPr>
              <a:t> </a:t>
            </a:r>
            <a:endParaRPr lang="en-US" altLang="en-US" sz="1350" dirty="0">
              <a:solidFill>
                <a:prstClr val="black"/>
              </a:solidFill>
            </a:endParaRPr>
          </a:p>
        </p:txBody>
      </p:sp>
      <p:sp>
        <p:nvSpPr>
          <p:cNvPr id="45059"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 typeface="Arial" panose="020B0604020202020204" pitchFamily="34" charset="0"/>
              <a:buNone/>
            </a:pPr>
            <a:fld id="{78F9EEB9-BF63-41BB-A9A6-A7FFBA0AF479}" type="slidenum">
              <a:rPr lang="en-US" altLang="en-US" sz="900" smtClean="0">
                <a:solidFill>
                  <a:srgbClr val="000000"/>
                </a:solidFill>
              </a:rPr>
              <a:pPr>
                <a:spcBef>
                  <a:spcPct val="0"/>
                </a:spcBef>
                <a:buFont typeface="Arial" panose="020B0604020202020204" pitchFamily="34" charset="0"/>
                <a:buNone/>
              </a:pPr>
              <a:t>29</a:t>
            </a:fld>
            <a:endParaRPr lang="en-US" altLang="en-US" sz="900">
              <a:solidFill>
                <a:srgbClr val="000000"/>
              </a:solidFill>
            </a:endParaRPr>
          </a:p>
        </p:txBody>
      </p:sp>
      <p:sp>
        <p:nvSpPr>
          <p:cNvPr id="6" name="TextBox 3"/>
          <p:cNvSpPr txBox="1">
            <a:spLocks noChangeArrowheads="1"/>
          </p:cNvSpPr>
          <p:nvPr/>
        </p:nvSpPr>
        <p:spPr bwMode="auto">
          <a:xfrm>
            <a:off x="1828800" y="2667000"/>
            <a:ext cx="5029200"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 typeface="Arial" panose="020B0604020202020204" pitchFamily="34" charset="0"/>
              <a:buNone/>
              <a:defRPr/>
            </a:pPr>
            <a:br>
              <a:rPr lang="en-US" altLang="en-US" sz="1350" dirty="0">
                <a:solidFill>
                  <a:prstClr val="black"/>
                </a:solidFill>
              </a:rPr>
            </a:br>
            <a:r>
              <a:rPr lang="en-US" altLang="en-US" sz="5400" b="1" dirty="0">
                <a:solidFill>
                  <a:prstClr val="black"/>
                </a:solidFill>
              </a:rPr>
              <a:t>Announcements </a:t>
            </a:r>
            <a:endParaRPr lang="en-US" altLang="en-US" sz="1350" b="1" dirty="0">
              <a:solidFill>
                <a:prstClr val="black"/>
              </a:solidFill>
            </a:endParaRPr>
          </a:p>
        </p:txBody>
      </p:sp>
      <p:pic>
        <p:nvPicPr>
          <p:cNvPr id="45061" name="Picture 2" descr="https://services2.geolearning.com/courseware/show/14/14181/v1.zip/file/media/self_governanc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75" y="0"/>
            <a:ext cx="4111625" cy="951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838200"/>
            <a:ext cx="8229600" cy="1143000"/>
          </a:xfrm>
        </p:spPr>
        <p:txBody>
          <a:bodyPr/>
          <a:lstStyle/>
          <a:p>
            <a:r>
              <a:rPr lang="en-US" altLang="en-US" b="1" dirty="0"/>
              <a:t>Personnel Changes</a:t>
            </a:r>
          </a:p>
        </p:txBody>
      </p:sp>
      <p:sp>
        <p:nvSpPr>
          <p:cNvPr id="8195" name="Content Placeholder 1"/>
          <p:cNvSpPr>
            <a:spLocks noGrp="1"/>
          </p:cNvSpPr>
          <p:nvPr>
            <p:ph idx="1"/>
          </p:nvPr>
        </p:nvSpPr>
        <p:spPr>
          <a:xfrm>
            <a:off x="457200" y="1889125"/>
            <a:ext cx="8229600" cy="5045075"/>
          </a:xfrm>
        </p:spPr>
        <p:txBody>
          <a:bodyPr/>
          <a:lstStyle/>
          <a:p>
            <a:pPr>
              <a:spcBef>
                <a:spcPts val="768"/>
              </a:spcBef>
            </a:pPr>
            <a:r>
              <a:rPr lang="en-US" altLang="en-US" sz="2800" dirty="0"/>
              <a:t>Denise Edwards</a:t>
            </a:r>
          </a:p>
          <a:p>
            <a:pPr lvl="1">
              <a:spcBef>
                <a:spcPts val="768"/>
              </a:spcBef>
            </a:pPr>
            <a:r>
              <a:rPr lang="en-US" altLang="en-US" sz="2400" dirty="0"/>
              <a:t>Acting Director, Office of Indian Economic Development</a:t>
            </a:r>
          </a:p>
          <a:p>
            <a:pPr>
              <a:spcBef>
                <a:spcPts val="768"/>
              </a:spcBef>
            </a:pPr>
            <a:r>
              <a:rPr lang="en-US" altLang="en-US" sz="2800" dirty="0"/>
              <a:t>Anthony (Morgan) Rodman</a:t>
            </a:r>
          </a:p>
          <a:p>
            <a:pPr lvl="1">
              <a:spcBef>
                <a:spcPts val="768"/>
              </a:spcBef>
            </a:pPr>
            <a:r>
              <a:rPr lang="en-US" altLang="en-US" sz="2400" dirty="0"/>
              <a:t>Previously the Director, Office of Economic and Energy Development. Now the Director of White House Council </a:t>
            </a:r>
          </a:p>
          <a:p>
            <a:pPr>
              <a:spcBef>
                <a:spcPts val="768"/>
              </a:spcBef>
            </a:pPr>
            <a:r>
              <a:rPr lang="en-US" altLang="en-US" sz="2800" dirty="0"/>
              <a:t>George Bearpaw has retired</a:t>
            </a:r>
          </a:p>
          <a:p>
            <a:pPr lvl="1">
              <a:spcBef>
                <a:spcPts val="768"/>
              </a:spcBef>
            </a:pPr>
            <a:r>
              <a:rPr lang="en-US" altLang="en-US" sz="2400" dirty="0"/>
              <a:t>Previously, the BIA </a:t>
            </a:r>
            <a:r>
              <a:rPr lang="en-US" sz="2400" dirty="0"/>
              <a:t>Director of the Office of Budget and Performance Management</a:t>
            </a:r>
            <a:endParaRPr lang="en-US" altLang="en-US" sz="2400" dirty="0"/>
          </a:p>
          <a:p>
            <a:pPr marL="457200" lvl="1" indent="0">
              <a:buNone/>
            </a:pPr>
            <a:endParaRPr lang="en-US" altLang="en-US" sz="2400" dirty="0"/>
          </a:p>
        </p:txBody>
      </p:sp>
      <p:sp>
        <p:nvSpPr>
          <p:cNvPr id="819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4EAB27F-C969-4DD6-8E85-BF392ED13DB7}" type="slidenum">
              <a:rPr lang="en-US" altLang="en-US" sz="1200" smtClean="0">
                <a:solidFill>
                  <a:srgbClr val="898989"/>
                </a:solidFill>
              </a:rPr>
              <a:pPr>
                <a:spcBef>
                  <a:spcPct val="0"/>
                </a:spcBef>
                <a:buFontTx/>
                <a:buNone/>
              </a:pPr>
              <a:t>3</a:t>
            </a:fld>
            <a:endParaRPr lang="en-US" altLang="en-US" sz="1200" dirty="0">
              <a:solidFill>
                <a:srgbClr val="898989"/>
              </a:solidFill>
            </a:endParaRPr>
          </a:p>
        </p:txBody>
      </p:sp>
      <p:pic>
        <p:nvPicPr>
          <p:cNvPr id="8197" name="Picture 2" descr="https://services2.geolearning.com/courseware/show/14/14181/v1.zip/file/media/self_governanc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 y="0"/>
            <a:ext cx="4111625" cy="951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74891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990600"/>
            <a:ext cx="7391400" cy="642938"/>
          </a:xfrm>
        </p:spPr>
        <p:txBody>
          <a:bodyPr/>
          <a:lstStyle/>
          <a:p>
            <a:pPr>
              <a:defRPr/>
            </a:pPr>
            <a:r>
              <a:rPr lang="en-US" b="1" dirty="0">
                <a:ea typeface="+mn-ea"/>
                <a:cs typeface="Arial" charset="0"/>
              </a:rPr>
              <a:t>OMB Tribal Consultation</a:t>
            </a:r>
          </a:p>
        </p:txBody>
      </p:sp>
      <p:sp>
        <p:nvSpPr>
          <p:cNvPr id="49155" name="Content Placeholder 2"/>
          <p:cNvSpPr>
            <a:spLocks noGrp="1"/>
          </p:cNvSpPr>
          <p:nvPr>
            <p:ph idx="1"/>
          </p:nvPr>
        </p:nvSpPr>
        <p:spPr>
          <a:xfrm>
            <a:off x="381000" y="1697038"/>
            <a:ext cx="8534400" cy="5160962"/>
          </a:xfrm>
        </p:spPr>
        <p:txBody>
          <a:bodyPr/>
          <a:lstStyle/>
          <a:p>
            <a:r>
              <a:rPr lang="en-US" sz="2800" dirty="0"/>
              <a:t>The Office of Management and Budget is hosting a Tribal Leader Consultation on the Fiscal Year 2022 Budget. </a:t>
            </a:r>
          </a:p>
          <a:p>
            <a:r>
              <a:rPr lang="en-US" sz="2800" dirty="0"/>
              <a:t>July 15, 2021, 1:00 pm – 3:00 pm EST</a:t>
            </a:r>
          </a:p>
          <a:p>
            <a:r>
              <a:rPr lang="en-US" sz="2800" dirty="0"/>
              <a:t>Below is the link to Register: </a:t>
            </a:r>
            <a:r>
              <a:rPr lang="en-US" sz="2800" dirty="0">
                <a:hlinkClick r:id="rId2" tooltip="Original URL: https://ems9.intellor.com/?do=register&amp;t=1&amp;p=902398. Click or tap if you trust this link."/>
              </a:rPr>
              <a:t>https://ems9.intellor.com?do=register&amp;t=1&amp;p=902398</a:t>
            </a:r>
            <a:endParaRPr lang="en-US" sz="2800" dirty="0"/>
          </a:p>
          <a:p>
            <a:r>
              <a:rPr lang="en-US" sz="2800" dirty="0"/>
              <a:t>Please submit written comments by email to </a:t>
            </a:r>
            <a:r>
              <a:rPr lang="en-US" sz="2800" dirty="0">
                <a:hlinkClick r:id="rId3"/>
              </a:rPr>
              <a:t>tribalconsultation@omb.eop.gov</a:t>
            </a:r>
            <a:r>
              <a:rPr lang="en-US" sz="2800" u="sng" dirty="0"/>
              <a:t> </a:t>
            </a:r>
            <a:r>
              <a:rPr lang="en-US" sz="2800" dirty="0"/>
              <a:t>until July 23rd</a:t>
            </a:r>
          </a:p>
          <a:p>
            <a:r>
              <a:rPr lang="en-US" sz="2800" dirty="0"/>
              <a:t>For more information, contact </a:t>
            </a:r>
            <a:r>
              <a:rPr lang="en-US" sz="2800" dirty="0">
                <a:hlinkClick r:id="rId3"/>
              </a:rPr>
              <a:t>tribalconsultation@omb.eop.gov</a:t>
            </a:r>
            <a:r>
              <a:rPr lang="en-US" sz="2800" dirty="0"/>
              <a:t> </a:t>
            </a:r>
          </a:p>
        </p:txBody>
      </p:sp>
      <p:sp>
        <p:nvSpPr>
          <p:cNvPr id="40964"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1"/>
                </a:solidFill>
                <a:latin typeface="Calibri" panose="020F0502020204030204" pitchFamily="34" charset="0"/>
              </a:defRPr>
            </a:lvl1pPr>
            <a:lvl2pPr marL="417910" indent="-160735">
              <a:spcBef>
                <a:spcPct val="20000"/>
              </a:spcBef>
              <a:buFont typeface="Arial" panose="020B0604020202020204" pitchFamily="34" charset="0"/>
              <a:buChar char="–"/>
              <a:defRPr sz="2100">
                <a:solidFill>
                  <a:schemeClr val="tx1"/>
                </a:solidFill>
                <a:latin typeface="Calibri" panose="020F0502020204030204" pitchFamily="34" charset="0"/>
              </a:defRPr>
            </a:lvl2pPr>
            <a:lvl3pPr marL="642938" indent="-128588">
              <a:spcBef>
                <a:spcPct val="20000"/>
              </a:spcBef>
              <a:buFont typeface="Arial" panose="020B0604020202020204" pitchFamily="34" charset="0"/>
              <a:buChar char="•"/>
              <a:defRPr sz="1800">
                <a:solidFill>
                  <a:schemeClr val="tx1"/>
                </a:solidFill>
                <a:latin typeface="Calibri" panose="020F0502020204030204" pitchFamily="34" charset="0"/>
              </a:defRPr>
            </a:lvl3pPr>
            <a:lvl4pPr marL="900113" indent="-128588">
              <a:spcBef>
                <a:spcPct val="20000"/>
              </a:spcBef>
              <a:buFont typeface="Arial" panose="020B0604020202020204" pitchFamily="34" charset="0"/>
              <a:buChar char="–"/>
              <a:defRPr sz="1500">
                <a:solidFill>
                  <a:schemeClr val="tx1"/>
                </a:solidFill>
                <a:latin typeface="Calibri" panose="020F0502020204030204" pitchFamily="34" charset="0"/>
              </a:defRPr>
            </a:lvl4pPr>
            <a:lvl5pPr marL="1157288" indent="-128588">
              <a:spcBef>
                <a:spcPct val="20000"/>
              </a:spcBef>
              <a:buFont typeface="Arial" panose="020B0604020202020204" pitchFamily="34" charset="0"/>
              <a:buChar char="»"/>
              <a:defRPr sz="1500">
                <a:solidFill>
                  <a:schemeClr val="tx1"/>
                </a:solidFill>
                <a:latin typeface="Calibri" panose="020F0502020204030204" pitchFamily="34" charset="0"/>
              </a:defRPr>
            </a:lvl5pPr>
            <a:lvl6pPr marL="1500188" indent="-128588"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6pPr>
            <a:lvl7pPr marL="1843088" indent="-128588"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7pPr>
            <a:lvl8pPr marL="2185988" indent="-128588"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8pPr>
            <a:lvl9pPr marL="2528888" indent="-128588"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9pPr>
          </a:lstStyle>
          <a:p>
            <a:pPr>
              <a:spcBef>
                <a:spcPct val="0"/>
              </a:spcBef>
              <a:buFont typeface="Arial" panose="020B0604020202020204" pitchFamily="34" charset="0"/>
              <a:buNone/>
              <a:defRPr/>
            </a:pPr>
            <a:fld id="{C943B8A5-65B4-437D-9326-DEA125F29462}" type="slidenum">
              <a:rPr lang="en-US" altLang="en-US" sz="675">
                <a:solidFill>
                  <a:srgbClr val="898989"/>
                </a:solidFill>
              </a:rPr>
              <a:pPr>
                <a:spcBef>
                  <a:spcPct val="0"/>
                </a:spcBef>
                <a:buFont typeface="Arial" panose="020B0604020202020204" pitchFamily="34" charset="0"/>
                <a:buNone/>
                <a:defRPr/>
              </a:pPr>
              <a:t>30</a:t>
            </a:fld>
            <a:endParaRPr lang="en-US" altLang="en-US" sz="675" dirty="0">
              <a:solidFill>
                <a:srgbClr val="898989"/>
              </a:solidFill>
            </a:endParaRPr>
          </a:p>
        </p:txBody>
      </p:sp>
      <p:pic>
        <p:nvPicPr>
          <p:cNvPr id="49157" name="Picture 2" descr="https://services2.geolearning.com/courseware/show/14/14181/v1.zip/file/media/self_governanc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114800" cy="95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524871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 y="830594"/>
            <a:ext cx="8823960" cy="952388"/>
          </a:xfrm>
        </p:spPr>
        <p:txBody>
          <a:bodyPr/>
          <a:lstStyle/>
          <a:p>
            <a:pPr>
              <a:defRPr/>
            </a:pPr>
            <a:r>
              <a:rPr lang="en-US" sz="4000" b="1" dirty="0"/>
              <a:t>NAGPRA Tribal Consultation</a:t>
            </a:r>
            <a:endParaRPr lang="en-US" sz="4000" b="1" dirty="0">
              <a:ea typeface="+mn-ea"/>
              <a:cs typeface="Arial" charset="0"/>
            </a:endParaRPr>
          </a:p>
        </p:txBody>
      </p:sp>
      <p:sp>
        <p:nvSpPr>
          <p:cNvPr id="49155" name="Content Placeholder 2"/>
          <p:cNvSpPr>
            <a:spLocks noGrp="1"/>
          </p:cNvSpPr>
          <p:nvPr>
            <p:ph idx="1"/>
          </p:nvPr>
        </p:nvSpPr>
        <p:spPr>
          <a:xfrm>
            <a:off x="228599" y="1807025"/>
            <a:ext cx="8686801" cy="4377373"/>
          </a:xfrm>
        </p:spPr>
        <p:txBody>
          <a:bodyPr/>
          <a:lstStyle/>
          <a:p>
            <a:r>
              <a:rPr lang="en-US" sz="2200" dirty="0"/>
              <a:t>Tribal leaders are requested to consult on the draft Native American Grave and Repatriation Act (NAGPRA) regulations on the following dates: </a:t>
            </a:r>
          </a:p>
          <a:p>
            <a:pPr lvl="1"/>
            <a:r>
              <a:rPr lang="en-US" sz="2100" dirty="0"/>
              <a:t>Monday, August 9, 2021 3 p.m. to 6 p.m. ET Please register in advance for this session at: </a:t>
            </a:r>
            <a:r>
              <a:rPr lang="en-US" sz="2100" dirty="0">
                <a:hlinkClick r:id="rId2"/>
              </a:rPr>
              <a:t>https://www.zoomgov.com/meeting/register/vJItdO2urDMqHvGkFoNAIFXU72fJavx6I3w</a:t>
            </a:r>
            <a:r>
              <a:rPr lang="en-US" sz="2100" dirty="0"/>
              <a:t> </a:t>
            </a:r>
          </a:p>
          <a:p>
            <a:pPr lvl="1"/>
            <a:r>
              <a:rPr lang="en-US" sz="2100" dirty="0"/>
              <a:t>Friday, August 13, 2021 1:30 p.m. to 4:30 p.m. ET Please register in advance for this session at: </a:t>
            </a:r>
            <a:r>
              <a:rPr lang="en-US" sz="2100" dirty="0">
                <a:hlinkClick r:id="rId3"/>
              </a:rPr>
              <a:t>https://www.zoomgov.com/meeting/register/vJIsdOyurj4vHeAQAZJm_mMiw3Exg4KojmQ</a:t>
            </a:r>
            <a:r>
              <a:rPr lang="en-US" sz="2100" dirty="0"/>
              <a:t> </a:t>
            </a:r>
          </a:p>
          <a:p>
            <a:pPr lvl="1"/>
            <a:r>
              <a:rPr lang="en-US" sz="2100" dirty="0"/>
              <a:t>Monday, August 16, 2021 3 p.m. to 6 p.m. ET Please register in advance for this session at: </a:t>
            </a:r>
            <a:r>
              <a:rPr lang="en-US" sz="2100" dirty="0">
                <a:hlinkClick r:id="rId4"/>
              </a:rPr>
              <a:t>https://www.zoomgov.com/meeting/register/vJIsc-mrrjsrEpw8ef3mxw8-w-TfpqAkQfw</a:t>
            </a:r>
            <a:r>
              <a:rPr lang="en-US" sz="2100" dirty="0"/>
              <a:t> </a:t>
            </a:r>
          </a:p>
          <a:p>
            <a:endParaRPr lang="en-US" sz="2800" dirty="0"/>
          </a:p>
        </p:txBody>
      </p:sp>
      <p:sp>
        <p:nvSpPr>
          <p:cNvPr id="40964"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1"/>
                </a:solidFill>
                <a:latin typeface="Calibri" panose="020F0502020204030204" pitchFamily="34" charset="0"/>
              </a:defRPr>
            </a:lvl1pPr>
            <a:lvl2pPr marL="417910" indent="-160735">
              <a:spcBef>
                <a:spcPct val="20000"/>
              </a:spcBef>
              <a:buFont typeface="Arial" panose="020B0604020202020204" pitchFamily="34" charset="0"/>
              <a:buChar char="–"/>
              <a:defRPr sz="2100">
                <a:solidFill>
                  <a:schemeClr val="tx1"/>
                </a:solidFill>
                <a:latin typeface="Calibri" panose="020F0502020204030204" pitchFamily="34" charset="0"/>
              </a:defRPr>
            </a:lvl2pPr>
            <a:lvl3pPr marL="642938" indent="-128588">
              <a:spcBef>
                <a:spcPct val="20000"/>
              </a:spcBef>
              <a:buFont typeface="Arial" panose="020B0604020202020204" pitchFamily="34" charset="0"/>
              <a:buChar char="•"/>
              <a:defRPr sz="1800">
                <a:solidFill>
                  <a:schemeClr val="tx1"/>
                </a:solidFill>
                <a:latin typeface="Calibri" panose="020F0502020204030204" pitchFamily="34" charset="0"/>
              </a:defRPr>
            </a:lvl3pPr>
            <a:lvl4pPr marL="900113" indent="-128588">
              <a:spcBef>
                <a:spcPct val="20000"/>
              </a:spcBef>
              <a:buFont typeface="Arial" panose="020B0604020202020204" pitchFamily="34" charset="0"/>
              <a:buChar char="–"/>
              <a:defRPr sz="1500">
                <a:solidFill>
                  <a:schemeClr val="tx1"/>
                </a:solidFill>
                <a:latin typeface="Calibri" panose="020F0502020204030204" pitchFamily="34" charset="0"/>
              </a:defRPr>
            </a:lvl4pPr>
            <a:lvl5pPr marL="1157288" indent="-128588">
              <a:spcBef>
                <a:spcPct val="20000"/>
              </a:spcBef>
              <a:buFont typeface="Arial" panose="020B0604020202020204" pitchFamily="34" charset="0"/>
              <a:buChar char="»"/>
              <a:defRPr sz="1500">
                <a:solidFill>
                  <a:schemeClr val="tx1"/>
                </a:solidFill>
                <a:latin typeface="Calibri" panose="020F0502020204030204" pitchFamily="34" charset="0"/>
              </a:defRPr>
            </a:lvl5pPr>
            <a:lvl6pPr marL="1500188" indent="-128588"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6pPr>
            <a:lvl7pPr marL="1843088" indent="-128588"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7pPr>
            <a:lvl8pPr marL="2185988" indent="-128588"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8pPr>
            <a:lvl9pPr marL="2528888" indent="-128588"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9pPr>
          </a:lstStyle>
          <a:p>
            <a:pPr>
              <a:spcBef>
                <a:spcPct val="0"/>
              </a:spcBef>
              <a:buFont typeface="Arial" panose="020B0604020202020204" pitchFamily="34" charset="0"/>
              <a:buNone/>
              <a:defRPr/>
            </a:pPr>
            <a:fld id="{C943B8A5-65B4-437D-9326-DEA125F29462}" type="slidenum">
              <a:rPr lang="en-US" altLang="en-US" sz="675">
                <a:solidFill>
                  <a:srgbClr val="898989"/>
                </a:solidFill>
              </a:rPr>
              <a:pPr>
                <a:spcBef>
                  <a:spcPct val="0"/>
                </a:spcBef>
                <a:buFont typeface="Arial" panose="020B0604020202020204" pitchFamily="34" charset="0"/>
                <a:buNone/>
                <a:defRPr/>
              </a:pPr>
              <a:t>31</a:t>
            </a:fld>
            <a:endParaRPr lang="en-US" altLang="en-US" sz="675" dirty="0">
              <a:solidFill>
                <a:srgbClr val="898989"/>
              </a:solidFill>
            </a:endParaRPr>
          </a:p>
        </p:txBody>
      </p:sp>
      <p:pic>
        <p:nvPicPr>
          <p:cNvPr id="49157" name="Picture 2" descr="https://services2.geolearning.com/courseware/show/14/14181/v1.zip/file/media/self_governance.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 y="-1"/>
            <a:ext cx="4114801" cy="95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5447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 y="1028812"/>
            <a:ext cx="8823960" cy="952388"/>
          </a:xfrm>
        </p:spPr>
        <p:txBody>
          <a:bodyPr/>
          <a:lstStyle/>
          <a:p>
            <a:pPr>
              <a:defRPr/>
            </a:pPr>
            <a:r>
              <a:rPr lang="en-US" sz="4000" b="1" dirty="0"/>
              <a:t>Tribal Broadband Connectivity Program</a:t>
            </a:r>
            <a:br>
              <a:rPr lang="en-US" sz="4000" b="1" dirty="0"/>
            </a:br>
            <a:r>
              <a:rPr lang="en-US" sz="4000" b="1" dirty="0"/>
              <a:t>Department of Commerce Grant </a:t>
            </a:r>
            <a:endParaRPr lang="en-US" sz="4000" b="1" dirty="0">
              <a:ea typeface="+mn-ea"/>
              <a:cs typeface="Arial" charset="0"/>
            </a:endParaRPr>
          </a:p>
        </p:txBody>
      </p:sp>
      <p:sp>
        <p:nvSpPr>
          <p:cNvPr id="49155" name="Content Placeholder 2"/>
          <p:cNvSpPr>
            <a:spLocks noGrp="1"/>
          </p:cNvSpPr>
          <p:nvPr>
            <p:ph idx="1"/>
          </p:nvPr>
        </p:nvSpPr>
        <p:spPr>
          <a:xfrm>
            <a:off x="312420" y="2438400"/>
            <a:ext cx="8534400" cy="3886200"/>
          </a:xfrm>
        </p:spPr>
        <p:txBody>
          <a:bodyPr/>
          <a:lstStyle/>
          <a:p>
            <a:r>
              <a:rPr lang="en-US" sz="2400" dirty="0"/>
              <a:t>The Tribal Broadband Connectivity Program provides new federal funding for grants to eligible entities to expand access to and adoption of: </a:t>
            </a:r>
          </a:p>
          <a:p>
            <a:pPr lvl="1"/>
            <a:r>
              <a:rPr lang="en-US" sz="2000" dirty="0"/>
              <a:t>(</a:t>
            </a:r>
            <a:r>
              <a:rPr lang="en-US" sz="2000" dirty="0" err="1"/>
              <a:t>i</a:t>
            </a:r>
            <a:r>
              <a:rPr lang="en-US" sz="2000" dirty="0"/>
              <a:t>) broadband service on Tribal Land; or </a:t>
            </a:r>
          </a:p>
          <a:p>
            <a:pPr lvl="1"/>
            <a:r>
              <a:rPr lang="en-US" sz="2000" dirty="0"/>
              <a:t>(ii) for programs that promote the use of broadband to access remote learning, telework, or telehealth resources during the COVID–19 pandemic.</a:t>
            </a:r>
          </a:p>
          <a:p>
            <a:r>
              <a:rPr lang="en-US" sz="2400" dirty="0"/>
              <a:t>Deadline to apply is September 1, 2021. </a:t>
            </a:r>
          </a:p>
          <a:p>
            <a:r>
              <a:rPr lang="en-US" sz="2400" dirty="0"/>
              <a:t>More information can be found at: </a:t>
            </a:r>
            <a:r>
              <a:rPr lang="en-US" sz="2400" dirty="0">
                <a:hlinkClick r:id="rId2"/>
              </a:rPr>
              <a:t>https://www.grants.gov/web/grants/search-grants.html?keywords=Tribal%20Broadband</a:t>
            </a:r>
            <a:r>
              <a:rPr lang="en-US" sz="2400" dirty="0"/>
              <a:t> </a:t>
            </a:r>
          </a:p>
        </p:txBody>
      </p:sp>
      <p:sp>
        <p:nvSpPr>
          <p:cNvPr id="40964"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1"/>
                </a:solidFill>
                <a:latin typeface="Calibri" panose="020F0502020204030204" pitchFamily="34" charset="0"/>
              </a:defRPr>
            </a:lvl1pPr>
            <a:lvl2pPr marL="417910" indent="-160735">
              <a:spcBef>
                <a:spcPct val="20000"/>
              </a:spcBef>
              <a:buFont typeface="Arial" panose="020B0604020202020204" pitchFamily="34" charset="0"/>
              <a:buChar char="–"/>
              <a:defRPr sz="2100">
                <a:solidFill>
                  <a:schemeClr val="tx1"/>
                </a:solidFill>
                <a:latin typeface="Calibri" panose="020F0502020204030204" pitchFamily="34" charset="0"/>
              </a:defRPr>
            </a:lvl2pPr>
            <a:lvl3pPr marL="642938" indent="-128588">
              <a:spcBef>
                <a:spcPct val="20000"/>
              </a:spcBef>
              <a:buFont typeface="Arial" panose="020B0604020202020204" pitchFamily="34" charset="0"/>
              <a:buChar char="•"/>
              <a:defRPr sz="1800">
                <a:solidFill>
                  <a:schemeClr val="tx1"/>
                </a:solidFill>
                <a:latin typeface="Calibri" panose="020F0502020204030204" pitchFamily="34" charset="0"/>
              </a:defRPr>
            </a:lvl3pPr>
            <a:lvl4pPr marL="900113" indent="-128588">
              <a:spcBef>
                <a:spcPct val="20000"/>
              </a:spcBef>
              <a:buFont typeface="Arial" panose="020B0604020202020204" pitchFamily="34" charset="0"/>
              <a:buChar char="–"/>
              <a:defRPr sz="1500">
                <a:solidFill>
                  <a:schemeClr val="tx1"/>
                </a:solidFill>
                <a:latin typeface="Calibri" panose="020F0502020204030204" pitchFamily="34" charset="0"/>
              </a:defRPr>
            </a:lvl4pPr>
            <a:lvl5pPr marL="1157288" indent="-128588">
              <a:spcBef>
                <a:spcPct val="20000"/>
              </a:spcBef>
              <a:buFont typeface="Arial" panose="020B0604020202020204" pitchFamily="34" charset="0"/>
              <a:buChar char="»"/>
              <a:defRPr sz="1500">
                <a:solidFill>
                  <a:schemeClr val="tx1"/>
                </a:solidFill>
                <a:latin typeface="Calibri" panose="020F0502020204030204" pitchFamily="34" charset="0"/>
              </a:defRPr>
            </a:lvl5pPr>
            <a:lvl6pPr marL="1500188" indent="-128588"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6pPr>
            <a:lvl7pPr marL="1843088" indent="-128588"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7pPr>
            <a:lvl8pPr marL="2185988" indent="-128588"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8pPr>
            <a:lvl9pPr marL="2528888" indent="-128588"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9pPr>
          </a:lstStyle>
          <a:p>
            <a:pPr>
              <a:spcBef>
                <a:spcPct val="0"/>
              </a:spcBef>
              <a:buFont typeface="Arial" panose="020B0604020202020204" pitchFamily="34" charset="0"/>
              <a:buNone/>
              <a:defRPr/>
            </a:pPr>
            <a:fld id="{C943B8A5-65B4-437D-9326-DEA125F29462}" type="slidenum">
              <a:rPr lang="en-US" altLang="en-US" sz="675">
                <a:solidFill>
                  <a:srgbClr val="898989"/>
                </a:solidFill>
              </a:rPr>
              <a:pPr>
                <a:spcBef>
                  <a:spcPct val="0"/>
                </a:spcBef>
                <a:buFont typeface="Arial" panose="020B0604020202020204" pitchFamily="34" charset="0"/>
                <a:buNone/>
                <a:defRPr/>
              </a:pPr>
              <a:t>32</a:t>
            </a:fld>
            <a:endParaRPr lang="en-US" altLang="en-US" sz="675" dirty="0">
              <a:solidFill>
                <a:srgbClr val="898989"/>
              </a:solidFill>
            </a:endParaRPr>
          </a:p>
        </p:txBody>
      </p:sp>
      <p:pic>
        <p:nvPicPr>
          <p:cNvPr id="49157" name="Picture 2" descr="https://services2.geolearning.com/courseware/show/14/14181/v1.zip/file/media/self_governanc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
            <a:ext cx="4114801" cy="95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998761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 y="1028812"/>
            <a:ext cx="8823960" cy="952388"/>
          </a:xfrm>
        </p:spPr>
        <p:txBody>
          <a:bodyPr/>
          <a:lstStyle/>
          <a:p>
            <a:pPr>
              <a:defRPr/>
            </a:pPr>
            <a:r>
              <a:rPr lang="en-US" sz="4000" b="1" dirty="0"/>
              <a:t>Tribal Consultations on Native American Voting Rights</a:t>
            </a:r>
            <a:endParaRPr lang="en-US" sz="4000" b="1" dirty="0">
              <a:ea typeface="+mn-ea"/>
              <a:cs typeface="Arial" charset="0"/>
            </a:endParaRPr>
          </a:p>
        </p:txBody>
      </p:sp>
      <p:sp>
        <p:nvSpPr>
          <p:cNvPr id="49155" name="Content Placeholder 2"/>
          <p:cNvSpPr>
            <a:spLocks noGrp="1"/>
          </p:cNvSpPr>
          <p:nvPr>
            <p:ph idx="1"/>
          </p:nvPr>
        </p:nvSpPr>
        <p:spPr>
          <a:xfrm>
            <a:off x="304800" y="2227488"/>
            <a:ext cx="8534400" cy="4266974"/>
          </a:xfrm>
        </p:spPr>
        <p:txBody>
          <a:bodyPr/>
          <a:lstStyle/>
          <a:p>
            <a:r>
              <a:rPr lang="en-US" sz="2200" dirty="0"/>
              <a:t>On March 7, 2021, the President issued an Executive Order on Promoting Access to Voting establishing an Interagency Steering Group on Native American Voting Rights (Steering Group). The Steering Group includes studying best practices for protecting voting rights of Native Americans and producing a report within 1 year of the date of this order. The Consultation is as follows: </a:t>
            </a:r>
          </a:p>
          <a:p>
            <a:r>
              <a:rPr lang="en-US" sz="2200" dirty="0"/>
              <a:t>Rocky Mountain Region</a:t>
            </a:r>
          </a:p>
          <a:p>
            <a:pPr lvl="1"/>
            <a:r>
              <a:rPr lang="en-US" sz="2000" dirty="0"/>
              <a:t>Date: Wednesday, July 28, 2021(Tentative)</a:t>
            </a:r>
          </a:p>
          <a:p>
            <a:pPr lvl="1"/>
            <a:r>
              <a:rPr lang="en-US" sz="2000" dirty="0"/>
              <a:t>Time: 2:00PM-4:00PM ET / 12:00PM-2:00PM MT</a:t>
            </a:r>
          </a:p>
          <a:p>
            <a:r>
              <a:rPr lang="en-US" sz="2200" dirty="0"/>
              <a:t>Midwest Region</a:t>
            </a:r>
          </a:p>
          <a:p>
            <a:pPr lvl="1"/>
            <a:r>
              <a:rPr lang="en-US" sz="2000" dirty="0"/>
              <a:t>Date: Wednesday, August 4, 2021 (Tentative)</a:t>
            </a:r>
          </a:p>
          <a:p>
            <a:pPr lvl="1"/>
            <a:r>
              <a:rPr lang="en-US" sz="2000" dirty="0"/>
              <a:t>Time: 2:00PM-4:00PM ET / 1:00PM-3:00PM CT</a:t>
            </a:r>
          </a:p>
          <a:p>
            <a:endParaRPr lang="en-US" sz="2400" dirty="0"/>
          </a:p>
        </p:txBody>
      </p:sp>
      <p:sp>
        <p:nvSpPr>
          <p:cNvPr id="40964"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1"/>
                </a:solidFill>
                <a:latin typeface="Calibri" panose="020F0502020204030204" pitchFamily="34" charset="0"/>
              </a:defRPr>
            </a:lvl1pPr>
            <a:lvl2pPr marL="417910" indent="-160735">
              <a:spcBef>
                <a:spcPct val="20000"/>
              </a:spcBef>
              <a:buFont typeface="Arial" panose="020B0604020202020204" pitchFamily="34" charset="0"/>
              <a:buChar char="–"/>
              <a:defRPr sz="2100">
                <a:solidFill>
                  <a:schemeClr val="tx1"/>
                </a:solidFill>
                <a:latin typeface="Calibri" panose="020F0502020204030204" pitchFamily="34" charset="0"/>
              </a:defRPr>
            </a:lvl2pPr>
            <a:lvl3pPr marL="642938" indent="-128588">
              <a:spcBef>
                <a:spcPct val="20000"/>
              </a:spcBef>
              <a:buFont typeface="Arial" panose="020B0604020202020204" pitchFamily="34" charset="0"/>
              <a:buChar char="•"/>
              <a:defRPr sz="1800">
                <a:solidFill>
                  <a:schemeClr val="tx1"/>
                </a:solidFill>
                <a:latin typeface="Calibri" panose="020F0502020204030204" pitchFamily="34" charset="0"/>
              </a:defRPr>
            </a:lvl3pPr>
            <a:lvl4pPr marL="900113" indent="-128588">
              <a:spcBef>
                <a:spcPct val="20000"/>
              </a:spcBef>
              <a:buFont typeface="Arial" panose="020B0604020202020204" pitchFamily="34" charset="0"/>
              <a:buChar char="–"/>
              <a:defRPr sz="1500">
                <a:solidFill>
                  <a:schemeClr val="tx1"/>
                </a:solidFill>
                <a:latin typeface="Calibri" panose="020F0502020204030204" pitchFamily="34" charset="0"/>
              </a:defRPr>
            </a:lvl4pPr>
            <a:lvl5pPr marL="1157288" indent="-128588">
              <a:spcBef>
                <a:spcPct val="20000"/>
              </a:spcBef>
              <a:buFont typeface="Arial" panose="020B0604020202020204" pitchFamily="34" charset="0"/>
              <a:buChar char="»"/>
              <a:defRPr sz="1500">
                <a:solidFill>
                  <a:schemeClr val="tx1"/>
                </a:solidFill>
                <a:latin typeface="Calibri" panose="020F0502020204030204" pitchFamily="34" charset="0"/>
              </a:defRPr>
            </a:lvl5pPr>
            <a:lvl6pPr marL="1500188" indent="-128588"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6pPr>
            <a:lvl7pPr marL="1843088" indent="-128588"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7pPr>
            <a:lvl8pPr marL="2185988" indent="-128588"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8pPr>
            <a:lvl9pPr marL="2528888" indent="-128588"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9pPr>
          </a:lstStyle>
          <a:p>
            <a:pPr>
              <a:spcBef>
                <a:spcPct val="0"/>
              </a:spcBef>
              <a:buFont typeface="Arial" panose="020B0604020202020204" pitchFamily="34" charset="0"/>
              <a:buNone/>
              <a:defRPr/>
            </a:pPr>
            <a:fld id="{C943B8A5-65B4-437D-9326-DEA125F29462}" type="slidenum">
              <a:rPr lang="en-US" altLang="en-US" sz="675">
                <a:solidFill>
                  <a:srgbClr val="898989"/>
                </a:solidFill>
              </a:rPr>
              <a:pPr>
                <a:spcBef>
                  <a:spcPct val="0"/>
                </a:spcBef>
                <a:buFont typeface="Arial" panose="020B0604020202020204" pitchFamily="34" charset="0"/>
                <a:buNone/>
                <a:defRPr/>
              </a:pPr>
              <a:t>33</a:t>
            </a:fld>
            <a:endParaRPr lang="en-US" altLang="en-US" sz="675" dirty="0">
              <a:solidFill>
                <a:srgbClr val="898989"/>
              </a:solidFill>
            </a:endParaRPr>
          </a:p>
        </p:txBody>
      </p:sp>
      <p:pic>
        <p:nvPicPr>
          <p:cNvPr id="49157" name="Picture 2" descr="https://services2.geolearning.com/courseware/show/14/14181/v1.zip/file/media/self_governanc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
            <a:ext cx="4114801" cy="95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2904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 y="1028812"/>
            <a:ext cx="8823960" cy="952388"/>
          </a:xfrm>
        </p:spPr>
        <p:txBody>
          <a:bodyPr/>
          <a:lstStyle/>
          <a:p>
            <a:pPr>
              <a:defRPr/>
            </a:pPr>
            <a:r>
              <a:rPr lang="en-US" sz="4000" b="1" dirty="0"/>
              <a:t>Tribal Consultations on Native American Voting Rights</a:t>
            </a:r>
            <a:endParaRPr lang="en-US" sz="4000" b="1" dirty="0">
              <a:ea typeface="+mn-ea"/>
              <a:cs typeface="Arial" charset="0"/>
            </a:endParaRPr>
          </a:p>
        </p:txBody>
      </p:sp>
      <p:sp>
        <p:nvSpPr>
          <p:cNvPr id="49155" name="Content Placeholder 2"/>
          <p:cNvSpPr>
            <a:spLocks noGrp="1"/>
          </p:cNvSpPr>
          <p:nvPr>
            <p:ph idx="1"/>
          </p:nvPr>
        </p:nvSpPr>
        <p:spPr>
          <a:xfrm>
            <a:off x="304800" y="2083417"/>
            <a:ext cx="8534400" cy="4266974"/>
          </a:xfrm>
        </p:spPr>
        <p:txBody>
          <a:bodyPr/>
          <a:lstStyle/>
          <a:p>
            <a:r>
              <a:rPr lang="en-US" sz="2000" dirty="0"/>
              <a:t>Southern Plains Region</a:t>
            </a:r>
          </a:p>
          <a:p>
            <a:pPr lvl="1"/>
            <a:r>
              <a:rPr lang="en-US" sz="2000" dirty="0"/>
              <a:t>Date: Wednesday, August 18, 2021 (Tentative)</a:t>
            </a:r>
          </a:p>
          <a:p>
            <a:pPr lvl="1"/>
            <a:r>
              <a:rPr lang="en-US" sz="2000" dirty="0"/>
              <a:t>Time: 2:00PM-4:00PM ET / 1:00PM-3:00PM CT</a:t>
            </a:r>
          </a:p>
          <a:p>
            <a:r>
              <a:rPr lang="en-US" sz="2000" dirty="0"/>
              <a:t>Great Plains Region</a:t>
            </a:r>
          </a:p>
          <a:p>
            <a:pPr lvl="1"/>
            <a:r>
              <a:rPr lang="en-US" sz="2000" dirty="0"/>
              <a:t>Date: Wednesday, September 29, 2021 (Tentative)</a:t>
            </a:r>
          </a:p>
          <a:p>
            <a:pPr lvl="1"/>
            <a:r>
              <a:rPr lang="en-US" sz="2000" dirty="0"/>
              <a:t>Time: 2:00PM-4:00PM ET / 1:00PM-3:00PM CT</a:t>
            </a:r>
          </a:p>
          <a:p>
            <a:r>
              <a:rPr lang="en-US" sz="2000" dirty="0"/>
              <a:t>Hawaii</a:t>
            </a:r>
          </a:p>
          <a:p>
            <a:pPr lvl="1"/>
            <a:r>
              <a:rPr lang="en-US" sz="2000" dirty="0"/>
              <a:t>Date: Wednesday, October 6, 2021 (Tentative)</a:t>
            </a:r>
          </a:p>
          <a:p>
            <a:r>
              <a:rPr lang="en-US" sz="2000" dirty="0"/>
              <a:t>Alaska</a:t>
            </a:r>
          </a:p>
          <a:p>
            <a:pPr lvl="1"/>
            <a:r>
              <a:rPr lang="en-US" sz="2000" dirty="0"/>
              <a:t>Date: October 21-23, 2021 (Tentative)</a:t>
            </a:r>
          </a:p>
          <a:p>
            <a:r>
              <a:rPr lang="en-US" sz="2000" dirty="0"/>
              <a:t>Registration Links and confirmed dates/times are forthcoming. </a:t>
            </a:r>
          </a:p>
          <a:p>
            <a:r>
              <a:rPr lang="en-US" sz="2000" dirty="0"/>
              <a:t>Any questions, please email Tracy.L.Goodluck@who.eop.gov</a:t>
            </a:r>
          </a:p>
        </p:txBody>
      </p:sp>
      <p:sp>
        <p:nvSpPr>
          <p:cNvPr id="40964"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1"/>
                </a:solidFill>
                <a:latin typeface="Calibri" panose="020F0502020204030204" pitchFamily="34" charset="0"/>
              </a:defRPr>
            </a:lvl1pPr>
            <a:lvl2pPr marL="417910" indent="-160735">
              <a:spcBef>
                <a:spcPct val="20000"/>
              </a:spcBef>
              <a:buFont typeface="Arial" panose="020B0604020202020204" pitchFamily="34" charset="0"/>
              <a:buChar char="–"/>
              <a:defRPr sz="2100">
                <a:solidFill>
                  <a:schemeClr val="tx1"/>
                </a:solidFill>
                <a:latin typeface="Calibri" panose="020F0502020204030204" pitchFamily="34" charset="0"/>
              </a:defRPr>
            </a:lvl2pPr>
            <a:lvl3pPr marL="642938" indent="-128588">
              <a:spcBef>
                <a:spcPct val="20000"/>
              </a:spcBef>
              <a:buFont typeface="Arial" panose="020B0604020202020204" pitchFamily="34" charset="0"/>
              <a:buChar char="•"/>
              <a:defRPr sz="1800">
                <a:solidFill>
                  <a:schemeClr val="tx1"/>
                </a:solidFill>
                <a:latin typeface="Calibri" panose="020F0502020204030204" pitchFamily="34" charset="0"/>
              </a:defRPr>
            </a:lvl3pPr>
            <a:lvl4pPr marL="900113" indent="-128588">
              <a:spcBef>
                <a:spcPct val="20000"/>
              </a:spcBef>
              <a:buFont typeface="Arial" panose="020B0604020202020204" pitchFamily="34" charset="0"/>
              <a:buChar char="–"/>
              <a:defRPr sz="1500">
                <a:solidFill>
                  <a:schemeClr val="tx1"/>
                </a:solidFill>
                <a:latin typeface="Calibri" panose="020F0502020204030204" pitchFamily="34" charset="0"/>
              </a:defRPr>
            </a:lvl4pPr>
            <a:lvl5pPr marL="1157288" indent="-128588">
              <a:spcBef>
                <a:spcPct val="20000"/>
              </a:spcBef>
              <a:buFont typeface="Arial" panose="020B0604020202020204" pitchFamily="34" charset="0"/>
              <a:buChar char="»"/>
              <a:defRPr sz="1500">
                <a:solidFill>
                  <a:schemeClr val="tx1"/>
                </a:solidFill>
                <a:latin typeface="Calibri" panose="020F0502020204030204" pitchFamily="34" charset="0"/>
              </a:defRPr>
            </a:lvl5pPr>
            <a:lvl6pPr marL="1500188" indent="-128588"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6pPr>
            <a:lvl7pPr marL="1843088" indent="-128588"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7pPr>
            <a:lvl8pPr marL="2185988" indent="-128588"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8pPr>
            <a:lvl9pPr marL="2528888" indent="-128588"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9pPr>
          </a:lstStyle>
          <a:p>
            <a:pPr>
              <a:spcBef>
                <a:spcPct val="0"/>
              </a:spcBef>
              <a:buFont typeface="Arial" panose="020B0604020202020204" pitchFamily="34" charset="0"/>
              <a:buNone/>
              <a:defRPr/>
            </a:pPr>
            <a:fld id="{C943B8A5-65B4-437D-9326-DEA125F29462}" type="slidenum">
              <a:rPr lang="en-US" altLang="en-US" sz="675">
                <a:solidFill>
                  <a:srgbClr val="898989"/>
                </a:solidFill>
              </a:rPr>
              <a:pPr>
                <a:spcBef>
                  <a:spcPct val="0"/>
                </a:spcBef>
                <a:buFont typeface="Arial" panose="020B0604020202020204" pitchFamily="34" charset="0"/>
                <a:buNone/>
                <a:defRPr/>
              </a:pPr>
              <a:t>34</a:t>
            </a:fld>
            <a:endParaRPr lang="en-US" altLang="en-US" sz="675" dirty="0">
              <a:solidFill>
                <a:srgbClr val="898989"/>
              </a:solidFill>
            </a:endParaRPr>
          </a:p>
        </p:txBody>
      </p:sp>
      <p:pic>
        <p:nvPicPr>
          <p:cNvPr id="49157" name="Picture 2" descr="https://services2.geolearning.com/courseware/show/14/14181/v1.zip/file/media/self_governanc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
            <a:ext cx="4114801" cy="95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54837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https://services2.geolearning.com/courseware/show/14/14181/v1.zip/file/media/self_governanc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 y="0"/>
            <a:ext cx="4111625" cy="951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1" name="Rectangle 6"/>
          <p:cNvSpPr>
            <a:spLocks noChangeArrowheads="1"/>
          </p:cNvSpPr>
          <p:nvPr/>
        </p:nvSpPr>
        <p:spPr bwMode="auto">
          <a:xfrm>
            <a:off x="3295650" y="15906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200"/>
              <a:t> </a:t>
            </a:r>
            <a:endParaRPr lang="en-US" altLang="en-US" sz="1800"/>
          </a:p>
        </p:txBody>
      </p:sp>
      <p:sp>
        <p:nvSpPr>
          <p:cNvPr id="4301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C61AFE1-4189-4313-9320-15C672559464}" type="slidenum">
              <a:rPr lang="en-US" altLang="en-US" sz="1200" smtClean="0"/>
              <a:pPr>
                <a:spcBef>
                  <a:spcPct val="0"/>
                </a:spcBef>
                <a:buFontTx/>
                <a:buNone/>
              </a:pPr>
              <a:t>35</a:t>
            </a:fld>
            <a:endParaRPr lang="en-US" altLang="en-US" sz="1200"/>
          </a:p>
        </p:txBody>
      </p:sp>
      <p:sp>
        <p:nvSpPr>
          <p:cNvPr id="43013" name="TextBox 3"/>
          <p:cNvSpPr txBox="1">
            <a:spLocks noChangeArrowheads="1"/>
          </p:cNvSpPr>
          <p:nvPr/>
        </p:nvSpPr>
        <p:spPr bwMode="auto">
          <a:xfrm>
            <a:off x="914400" y="2484438"/>
            <a:ext cx="670560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br>
              <a:rPr lang="en-US" altLang="en-US" sz="1800"/>
            </a:br>
            <a:r>
              <a:rPr lang="en-US" altLang="en-US" sz="7200" b="1"/>
              <a:t>The End </a:t>
            </a:r>
            <a:endParaRPr lang="en-US" altLang="en-US" sz="1800" b="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194050" y="1066800"/>
            <a:ext cx="2362200" cy="762000"/>
          </a:xfrm>
          <a:prstGeom prst="rect">
            <a:avLst/>
          </a:prstGeom>
          <a:solidFill>
            <a:schemeClr val="bg1"/>
          </a:solidFill>
          <a:ln>
            <a:solidFill>
              <a:schemeClr val="accent2"/>
            </a:solidFill>
          </a:ln>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dirty="0">
                <a:solidFill>
                  <a:schemeClr val="tx1"/>
                </a:solidFill>
                <a:latin typeface="Arial" pitchFamily="34" charset="0"/>
                <a:cs typeface="Arial" pitchFamily="34" charset="0"/>
              </a:rPr>
              <a:t>Director</a:t>
            </a:r>
          </a:p>
          <a:p>
            <a:pPr algn="ctr" eaLnBrk="1" hangingPunct="1">
              <a:defRPr/>
            </a:pPr>
            <a:r>
              <a:rPr lang="en-US" dirty="0">
                <a:solidFill>
                  <a:schemeClr val="tx1"/>
                </a:solidFill>
                <a:latin typeface="Arial" pitchFamily="34" charset="0"/>
                <a:cs typeface="Arial" pitchFamily="34" charset="0"/>
              </a:rPr>
              <a:t>Sharee Freeman</a:t>
            </a:r>
          </a:p>
        </p:txBody>
      </p:sp>
      <p:sp>
        <p:nvSpPr>
          <p:cNvPr id="6" name="Rectangle 5"/>
          <p:cNvSpPr/>
          <p:nvPr/>
        </p:nvSpPr>
        <p:spPr>
          <a:xfrm>
            <a:off x="6013450" y="1814513"/>
            <a:ext cx="2362200" cy="7620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400" dirty="0">
                <a:solidFill>
                  <a:schemeClr val="tx1"/>
                </a:solidFill>
                <a:cs typeface="Arial" pitchFamily="34" charset="0"/>
              </a:rPr>
              <a:t>Administrative Specialist</a:t>
            </a:r>
          </a:p>
          <a:p>
            <a:pPr algn="ctr" eaLnBrk="1" hangingPunct="1">
              <a:defRPr/>
            </a:pPr>
            <a:r>
              <a:rPr lang="en-US" sz="1400" b="1" dirty="0">
                <a:solidFill>
                  <a:schemeClr val="tx1"/>
                </a:solidFill>
                <a:cs typeface="Arial" pitchFamily="34" charset="0"/>
              </a:rPr>
              <a:t>Emma Phillips</a:t>
            </a:r>
          </a:p>
        </p:txBody>
      </p:sp>
      <p:sp>
        <p:nvSpPr>
          <p:cNvPr id="8" name="Rectangle 7"/>
          <p:cNvSpPr/>
          <p:nvPr/>
        </p:nvSpPr>
        <p:spPr>
          <a:xfrm>
            <a:off x="3251200" y="3049588"/>
            <a:ext cx="2228850" cy="668337"/>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400" dirty="0">
                <a:solidFill>
                  <a:schemeClr val="tx1"/>
                </a:solidFill>
                <a:cs typeface="Arial" pitchFamily="34" charset="0"/>
              </a:rPr>
              <a:t>Senior Policy Analyst</a:t>
            </a:r>
          </a:p>
          <a:p>
            <a:pPr algn="ctr" eaLnBrk="1" hangingPunct="1">
              <a:defRPr/>
            </a:pPr>
            <a:r>
              <a:rPr lang="en-US" sz="1400" b="1" dirty="0">
                <a:solidFill>
                  <a:schemeClr val="tx1"/>
                </a:solidFill>
                <a:cs typeface="Arial" pitchFamily="34" charset="0"/>
              </a:rPr>
              <a:t>Ken Reinfeld</a:t>
            </a:r>
          </a:p>
        </p:txBody>
      </p:sp>
      <p:sp>
        <p:nvSpPr>
          <p:cNvPr id="10" name="Rectangle 9"/>
          <p:cNvSpPr/>
          <p:nvPr/>
        </p:nvSpPr>
        <p:spPr>
          <a:xfrm>
            <a:off x="908050" y="3886200"/>
            <a:ext cx="1981200" cy="566738"/>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400" dirty="0">
                <a:solidFill>
                  <a:schemeClr val="tx1"/>
                </a:solidFill>
                <a:cs typeface="Arial" pitchFamily="34" charset="0"/>
              </a:rPr>
              <a:t>Financial Specialist</a:t>
            </a:r>
          </a:p>
          <a:p>
            <a:pPr algn="ctr" eaLnBrk="1" hangingPunct="1">
              <a:defRPr/>
            </a:pPr>
            <a:r>
              <a:rPr lang="en-US" sz="1400" b="1" dirty="0">
                <a:solidFill>
                  <a:schemeClr val="tx1"/>
                </a:solidFill>
                <a:cs typeface="Arial" pitchFamily="34" charset="0"/>
              </a:rPr>
              <a:t>Celeste Engles</a:t>
            </a:r>
          </a:p>
        </p:txBody>
      </p:sp>
      <p:sp>
        <p:nvSpPr>
          <p:cNvPr id="11" name="Rectangle 10"/>
          <p:cNvSpPr/>
          <p:nvPr/>
        </p:nvSpPr>
        <p:spPr>
          <a:xfrm>
            <a:off x="911225" y="4648200"/>
            <a:ext cx="1981200" cy="600075"/>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400" dirty="0">
                <a:solidFill>
                  <a:schemeClr val="tx1"/>
                </a:solidFill>
                <a:cs typeface="Arial" pitchFamily="34" charset="0"/>
              </a:rPr>
              <a:t>Financial Specialist</a:t>
            </a:r>
          </a:p>
          <a:p>
            <a:pPr algn="ctr" eaLnBrk="1" hangingPunct="1">
              <a:defRPr/>
            </a:pPr>
            <a:r>
              <a:rPr lang="en-US" sz="1400" b="1" dirty="0">
                <a:solidFill>
                  <a:schemeClr val="tx1"/>
                </a:solidFill>
                <a:cs typeface="Arial" pitchFamily="34" charset="0"/>
              </a:rPr>
              <a:t>Lance Fisher</a:t>
            </a:r>
          </a:p>
        </p:txBody>
      </p:sp>
      <p:sp>
        <p:nvSpPr>
          <p:cNvPr id="12" name="Rectangle 11"/>
          <p:cNvSpPr/>
          <p:nvPr/>
        </p:nvSpPr>
        <p:spPr>
          <a:xfrm>
            <a:off x="6546850" y="3938588"/>
            <a:ext cx="2209800" cy="566737"/>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400" dirty="0">
                <a:solidFill>
                  <a:schemeClr val="tx1"/>
                </a:solidFill>
                <a:cs typeface="Arial" pitchFamily="34" charset="0"/>
              </a:rPr>
              <a:t>Compact Negotiator</a:t>
            </a:r>
          </a:p>
          <a:p>
            <a:pPr algn="ctr" eaLnBrk="1" hangingPunct="1">
              <a:defRPr/>
            </a:pPr>
            <a:r>
              <a:rPr lang="en-US" sz="1400" b="1" dirty="0">
                <a:solidFill>
                  <a:schemeClr val="tx1"/>
                </a:solidFill>
                <a:cs typeface="Arial" pitchFamily="34" charset="0"/>
              </a:rPr>
              <a:t>Gordon Smith</a:t>
            </a:r>
          </a:p>
        </p:txBody>
      </p:sp>
      <p:sp>
        <p:nvSpPr>
          <p:cNvPr id="13" name="Rectangle 12"/>
          <p:cNvSpPr/>
          <p:nvPr/>
        </p:nvSpPr>
        <p:spPr>
          <a:xfrm>
            <a:off x="6542088" y="4724400"/>
            <a:ext cx="2209800" cy="600075"/>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400" dirty="0">
                <a:solidFill>
                  <a:schemeClr val="tx1"/>
                </a:solidFill>
                <a:cs typeface="Arial" pitchFamily="34" charset="0"/>
              </a:rPr>
              <a:t>Compact Negotiator</a:t>
            </a:r>
          </a:p>
          <a:p>
            <a:pPr algn="ctr" eaLnBrk="1" hangingPunct="1">
              <a:defRPr/>
            </a:pPr>
            <a:r>
              <a:rPr lang="en-US" sz="1400" b="1" dirty="0">
                <a:solidFill>
                  <a:srgbClr val="FF0000"/>
                </a:solidFill>
                <a:cs typeface="Arial" pitchFamily="34" charset="0"/>
              </a:rPr>
              <a:t>(Vacant - Hiring)</a:t>
            </a:r>
          </a:p>
        </p:txBody>
      </p:sp>
      <p:sp>
        <p:nvSpPr>
          <p:cNvPr id="14" name="Rectangle 13"/>
          <p:cNvSpPr/>
          <p:nvPr/>
        </p:nvSpPr>
        <p:spPr>
          <a:xfrm>
            <a:off x="6546850" y="5502275"/>
            <a:ext cx="2209800" cy="600075"/>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400" dirty="0">
                <a:solidFill>
                  <a:schemeClr val="tx1"/>
                </a:solidFill>
                <a:cs typeface="Arial" pitchFamily="34" charset="0"/>
              </a:rPr>
              <a:t>Financial Specialist</a:t>
            </a:r>
          </a:p>
          <a:p>
            <a:pPr algn="ctr" eaLnBrk="1" hangingPunct="1">
              <a:defRPr/>
            </a:pPr>
            <a:r>
              <a:rPr lang="en-US" sz="1400" b="1" dirty="0">
                <a:solidFill>
                  <a:schemeClr val="tx1"/>
                </a:solidFill>
                <a:cs typeface="Arial" pitchFamily="34" charset="0"/>
              </a:rPr>
              <a:t>Douglas Dan</a:t>
            </a:r>
          </a:p>
        </p:txBody>
      </p:sp>
      <p:cxnSp>
        <p:nvCxnSpPr>
          <p:cNvPr id="16" name="Elbow Connector 15"/>
          <p:cNvCxnSpPr/>
          <p:nvPr/>
        </p:nvCxnSpPr>
        <p:spPr>
          <a:xfrm rot="10800000">
            <a:off x="6248400" y="3657600"/>
            <a:ext cx="304800" cy="563563"/>
          </a:xfrm>
          <a:prstGeom prst="bentConnector2">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Elbow Connector 18"/>
          <p:cNvCxnSpPr/>
          <p:nvPr/>
        </p:nvCxnSpPr>
        <p:spPr>
          <a:xfrm rot="10800000">
            <a:off x="6248400" y="3795713"/>
            <a:ext cx="304800" cy="1228725"/>
          </a:xfrm>
          <a:prstGeom prst="bentConnector2">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14" idx="1"/>
          </p:cNvCxnSpPr>
          <p:nvPr/>
        </p:nvCxnSpPr>
        <p:spPr>
          <a:xfrm rot="10800000">
            <a:off x="6242050" y="3505200"/>
            <a:ext cx="304800" cy="2297113"/>
          </a:xfrm>
          <a:prstGeom prst="bentConnector2">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Elbow Connector 29"/>
          <p:cNvCxnSpPr/>
          <p:nvPr/>
        </p:nvCxnSpPr>
        <p:spPr>
          <a:xfrm rot="16200000" flipH="1">
            <a:off x="3768725" y="2435225"/>
            <a:ext cx="1212850" cy="0"/>
          </a:xfrm>
          <a:prstGeom prst="bentConnector3">
            <a:avLst>
              <a:gd name="adj1"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908050" y="1828800"/>
            <a:ext cx="1981200" cy="7620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400" dirty="0">
                <a:solidFill>
                  <a:schemeClr val="tx1"/>
                </a:solidFill>
                <a:cs typeface="Arial" pitchFamily="34" charset="0"/>
              </a:rPr>
              <a:t>Program Analyst</a:t>
            </a:r>
          </a:p>
          <a:p>
            <a:pPr algn="ctr" eaLnBrk="1" hangingPunct="1">
              <a:defRPr/>
            </a:pPr>
            <a:r>
              <a:rPr lang="en-US" sz="1400" b="1" dirty="0">
                <a:solidFill>
                  <a:schemeClr val="tx1"/>
                </a:solidFill>
                <a:cs typeface="Arial" pitchFamily="34" charset="0"/>
              </a:rPr>
              <a:t>Vickie Hanvey</a:t>
            </a:r>
          </a:p>
        </p:txBody>
      </p:sp>
      <p:sp>
        <p:nvSpPr>
          <p:cNvPr id="29" name="Rectangle 28"/>
          <p:cNvSpPr/>
          <p:nvPr/>
        </p:nvSpPr>
        <p:spPr>
          <a:xfrm>
            <a:off x="3810000" y="5502275"/>
            <a:ext cx="2163763" cy="593725"/>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400" dirty="0">
                <a:solidFill>
                  <a:schemeClr val="tx1"/>
                </a:solidFill>
                <a:cs typeface="Arial" pitchFamily="34" charset="0"/>
              </a:rPr>
              <a:t>Financial Specialist</a:t>
            </a:r>
          </a:p>
          <a:p>
            <a:pPr algn="ctr" eaLnBrk="1" hangingPunct="1">
              <a:defRPr/>
            </a:pPr>
            <a:r>
              <a:rPr lang="en-US" sz="1400" b="1" dirty="0">
                <a:solidFill>
                  <a:schemeClr val="tx1"/>
                </a:solidFill>
                <a:cs typeface="Arial" pitchFamily="34" charset="0"/>
              </a:rPr>
              <a:t>Miles Reader</a:t>
            </a:r>
          </a:p>
        </p:txBody>
      </p:sp>
      <p:sp>
        <p:nvSpPr>
          <p:cNvPr id="32" name="Rectangle 31"/>
          <p:cNvSpPr/>
          <p:nvPr/>
        </p:nvSpPr>
        <p:spPr>
          <a:xfrm>
            <a:off x="928688" y="5410200"/>
            <a:ext cx="1960562" cy="600075"/>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400" b="1" dirty="0">
                <a:solidFill>
                  <a:schemeClr val="tx1"/>
                </a:solidFill>
                <a:cs typeface="Arial" pitchFamily="34" charset="0"/>
              </a:rPr>
              <a:t>Financial Specialist</a:t>
            </a:r>
          </a:p>
          <a:p>
            <a:pPr algn="ctr" eaLnBrk="1" hangingPunct="1">
              <a:defRPr/>
            </a:pPr>
            <a:r>
              <a:rPr lang="en-US" sz="1400" b="1" dirty="0">
                <a:solidFill>
                  <a:srgbClr val="FF0000"/>
                </a:solidFill>
                <a:cs typeface="Arial" pitchFamily="34" charset="0"/>
              </a:rPr>
              <a:t>(Vacant)</a:t>
            </a:r>
          </a:p>
        </p:txBody>
      </p:sp>
      <p:sp>
        <p:nvSpPr>
          <p:cNvPr id="9" name="Rectangle 8"/>
          <p:cNvSpPr/>
          <p:nvPr/>
        </p:nvSpPr>
        <p:spPr>
          <a:xfrm>
            <a:off x="6013450" y="3049588"/>
            <a:ext cx="2362200" cy="668337"/>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400" dirty="0">
                <a:solidFill>
                  <a:schemeClr val="tx1"/>
                </a:solidFill>
                <a:cs typeface="Arial" pitchFamily="34" charset="0"/>
              </a:rPr>
              <a:t>NW Field Office Manager</a:t>
            </a:r>
          </a:p>
          <a:p>
            <a:pPr algn="ctr" eaLnBrk="1" hangingPunct="1">
              <a:defRPr/>
            </a:pPr>
            <a:r>
              <a:rPr lang="en-US" sz="1400" b="1" dirty="0">
                <a:solidFill>
                  <a:schemeClr val="tx1"/>
                </a:solidFill>
                <a:cs typeface="Arial" pitchFamily="34" charset="0"/>
              </a:rPr>
              <a:t>Matt Kallappa</a:t>
            </a:r>
          </a:p>
        </p:txBody>
      </p:sp>
      <p:sp>
        <p:nvSpPr>
          <p:cNvPr id="7" name="Rectangle 6"/>
          <p:cNvSpPr/>
          <p:nvPr/>
        </p:nvSpPr>
        <p:spPr>
          <a:xfrm>
            <a:off x="925513" y="3049588"/>
            <a:ext cx="1974850" cy="668337"/>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400" dirty="0">
                <a:solidFill>
                  <a:schemeClr val="tx1"/>
                </a:solidFill>
                <a:cs typeface="Arial" pitchFamily="34" charset="0"/>
              </a:rPr>
              <a:t>Financial Manager</a:t>
            </a:r>
          </a:p>
          <a:p>
            <a:pPr algn="ctr" eaLnBrk="1" hangingPunct="1">
              <a:defRPr/>
            </a:pPr>
            <a:r>
              <a:rPr lang="en-US" sz="1400" b="1" dirty="0">
                <a:solidFill>
                  <a:schemeClr val="tx1"/>
                </a:solidFill>
                <a:cs typeface="Arial" pitchFamily="34" charset="0"/>
              </a:rPr>
              <a:t>Rufina Villicana</a:t>
            </a:r>
            <a:endParaRPr lang="en-US" sz="1400" dirty="0">
              <a:solidFill>
                <a:schemeClr val="tx1"/>
              </a:solidFill>
              <a:cs typeface="Arial" pitchFamily="34" charset="0"/>
            </a:endParaRPr>
          </a:p>
        </p:txBody>
      </p:sp>
      <p:sp>
        <p:nvSpPr>
          <p:cNvPr id="9237" name="TextBox 36"/>
          <p:cNvSpPr txBox="1">
            <a:spLocks noChangeArrowheads="1"/>
          </p:cNvSpPr>
          <p:nvPr/>
        </p:nvSpPr>
        <p:spPr bwMode="auto">
          <a:xfrm>
            <a:off x="225425" y="228600"/>
            <a:ext cx="82994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a:t>Office of Self Governance</a:t>
            </a:r>
          </a:p>
        </p:txBody>
      </p:sp>
      <p:sp>
        <p:nvSpPr>
          <p:cNvPr id="31" name="Rectangle 30"/>
          <p:cNvSpPr/>
          <p:nvPr/>
        </p:nvSpPr>
        <p:spPr>
          <a:xfrm>
            <a:off x="3810000" y="4724400"/>
            <a:ext cx="2165350" cy="600075"/>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400" dirty="0">
                <a:solidFill>
                  <a:schemeClr val="tx1"/>
                </a:solidFill>
                <a:cs typeface="Arial" pitchFamily="34" charset="0"/>
              </a:rPr>
              <a:t>Program Assistant</a:t>
            </a:r>
          </a:p>
          <a:p>
            <a:pPr algn="ctr" eaLnBrk="1" hangingPunct="1">
              <a:defRPr/>
            </a:pPr>
            <a:r>
              <a:rPr lang="en-US" sz="1400" b="1" dirty="0">
                <a:solidFill>
                  <a:schemeClr val="tx1"/>
                </a:solidFill>
                <a:cs typeface="Arial" pitchFamily="34" charset="0"/>
              </a:rPr>
              <a:t>Maureen Marcellay</a:t>
            </a:r>
          </a:p>
        </p:txBody>
      </p:sp>
      <p:cxnSp>
        <p:nvCxnSpPr>
          <p:cNvPr id="49" name="Straight Connector 48"/>
          <p:cNvCxnSpPr/>
          <p:nvPr/>
        </p:nvCxnSpPr>
        <p:spPr>
          <a:xfrm>
            <a:off x="5973763" y="5024438"/>
            <a:ext cx="2667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Elbow Connector 2"/>
          <p:cNvCxnSpPr>
            <a:stCxn id="0" idx="2"/>
            <a:endCxn id="7" idx="1"/>
          </p:cNvCxnSpPr>
          <p:nvPr/>
        </p:nvCxnSpPr>
        <p:spPr>
          <a:xfrm rot="5400000">
            <a:off x="1872457" y="881856"/>
            <a:ext cx="1555750" cy="3449637"/>
          </a:xfrm>
          <a:prstGeom prst="bentConnector4">
            <a:avLst>
              <a:gd name="adj1" fmla="val 57223"/>
              <a:gd name="adj2" fmla="val 106627"/>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10" idx="1"/>
            <a:endCxn id="7" idx="1"/>
          </p:cNvCxnSpPr>
          <p:nvPr/>
        </p:nvCxnSpPr>
        <p:spPr>
          <a:xfrm rot="10800000" flipH="1">
            <a:off x="908050" y="3384550"/>
            <a:ext cx="17463" cy="785813"/>
          </a:xfrm>
          <a:prstGeom prst="bentConnector3">
            <a:avLst>
              <a:gd name="adj1" fmla="val -1309053"/>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Elbow Connector 32"/>
          <p:cNvCxnSpPr>
            <a:stCxn id="11" idx="1"/>
            <a:endCxn id="10" idx="1"/>
          </p:cNvCxnSpPr>
          <p:nvPr/>
        </p:nvCxnSpPr>
        <p:spPr>
          <a:xfrm rot="10800000">
            <a:off x="908050" y="4170363"/>
            <a:ext cx="3175" cy="777875"/>
          </a:xfrm>
          <a:prstGeom prst="bentConnector3">
            <a:avLst>
              <a:gd name="adj1" fmla="val 7300000"/>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Elbow Connector 40"/>
          <p:cNvCxnSpPr>
            <a:stCxn id="32" idx="1"/>
            <a:endCxn id="11" idx="1"/>
          </p:cNvCxnSpPr>
          <p:nvPr/>
        </p:nvCxnSpPr>
        <p:spPr>
          <a:xfrm rot="10800000">
            <a:off x="911225" y="4948238"/>
            <a:ext cx="17463" cy="762000"/>
          </a:xfrm>
          <a:prstGeom prst="bentConnector3">
            <a:avLst>
              <a:gd name="adj1" fmla="val 1409053"/>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Elbow Connector 52"/>
          <p:cNvCxnSpPr>
            <a:stCxn id="29" idx="3"/>
            <a:endCxn id="14" idx="1"/>
          </p:cNvCxnSpPr>
          <p:nvPr/>
        </p:nvCxnSpPr>
        <p:spPr>
          <a:xfrm>
            <a:off x="5973763" y="5799138"/>
            <a:ext cx="573087" cy="3175"/>
          </a:xfrm>
          <a:prstGeom prst="bentConnector3">
            <a:avLst/>
          </a:prstGeom>
          <a:ln w="28575"/>
        </p:spPr>
        <p:style>
          <a:lnRef idx="1">
            <a:schemeClr val="dk1"/>
          </a:lnRef>
          <a:fillRef idx="0">
            <a:schemeClr val="dk1"/>
          </a:fillRef>
          <a:effectRef idx="0">
            <a:schemeClr val="dk1"/>
          </a:effectRef>
          <a:fontRef idx="minor">
            <a:schemeClr val="tx1"/>
          </a:fontRef>
        </p:style>
      </p:cxnSp>
      <p:cxnSp>
        <p:nvCxnSpPr>
          <p:cNvPr id="56" name="Elbow Connector 55"/>
          <p:cNvCxnSpPr>
            <a:stCxn id="26" idx="3"/>
            <a:endCxn id="0" idx="2"/>
          </p:cNvCxnSpPr>
          <p:nvPr/>
        </p:nvCxnSpPr>
        <p:spPr>
          <a:xfrm flipV="1">
            <a:off x="2889250" y="1828800"/>
            <a:ext cx="1485900" cy="381000"/>
          </a:xfrm>
          <a:prstGeom prst="bentConnector2">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Elbow Connector 59"/>
          <p:cNvCxnSpPr>
            <a:stCxn id="6" idx="1"/>
            <a:endCxn id="0" idx="2"/>
          </p:cNvCxnSpPr>
          <p:nvPr/>
        </p:nvCxnSpPr>
        <p:spPr>
          <a:xfrm rot="10800000">
            <a:off x="4375150" y="1828800"/>
            <a:ext cx="1638300" cy="366713"/>
          </a:xfrm>
          <a:prstGeom prst="bentConnector2">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20" name="Elbow Connector 5119"/>
          <p:cNvCxnSpPr>
            <a:stCxn id="9" idx="0"/>
            <a:endCxn id="0" idx="2"/>
          </p:cNvCxnSpPr>
          <p:nvPr/>
        </p:nvCxnSpPr>
        <p:spPr>
          <a:xfrm rot="16200000" flipV="1">
            <a:off x="5174456" y="1029494"/>
            <a:ext cx="1220788" cy="2819400"/>
          </a:xfrm>
          <a:prstGeom prst="bentConnector3">
            <a:avLst>
              <a:gd name="adj1" fmla="val 27112"/>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5278438" y="6184239"/>
            <a:ext cx="1960562" cy="615025"/>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400" b="1" dirty="0">
                <a:solidFill>
                  <a:schemeClr val="tx1"/>
                </a:solidFill>
                <a:cs typeface="Arial" pitchFamily="34" charset="0"/>
              </a:rPr>
              <a:t>Financial Specialist/Audits</a:t>
            </a:r>
          </a:p>
          <a:p>
            <a:pPr algn="ctr" eaLnBrk="1" hangingPunct="1">
              <a:defRPr/>
            </a:pPr>
            <a:r>
              <a:rPr lang="en-US" sz="1400" b="1" dirty="0">
                <a:solidFill>
                  <a:srgbClr val="FF0000"/>
                </a:solidFill>
                <a:cs typeface="Arial" pitchFamily="34" charset="0"/>
              </a:rPr>
              <a:t>(Vacant - Hiring)</a:t>
            </a:r>
          </a:p>
        </p:txBody>
      </p:sp>
      <p:cxnSp>
        <p:nvCxnSpPr>
          <p:cNvPr id="37" name="Straight Connector 36"/>
          <p:cNvCxnSpPr/>
          <p:nvPr/>
        </p:nvCxnSpPr>
        <p:spPr>
          <a:xfrm>
            <a:off x="6248400" y="5761062"/>
            <a:ext cx="0" cy="4231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66800"/>
            <a:ext cx="8305800" cy="1143000"/>
          </a:xfrm>
        </p:spPr>
        <p:txBody>
          <a:bodyPr>
            <a:normAutofit fontScale="90000"/>
          </a:bodyPr>
          <a:lstStyle/>
          <a:p>
            <a:pPr>
              <a:defRPr/>
            </a:pPr>
            <a:r>
              <a:rPr lang="en-US" sz="3600" b="1" dirty="0">
                <a:ea typeface="+mn-ea"/>
                <a:cs typeface="Arial" charset="0"/>
              </a:rPr>
              <a:t>Number of SG Tribes (285)* by Region FY 2021</a:t>
            </a:r>
          </a:p>
        </p:txBody>
      </p:sp>
      <p:sp>
        <p:nvSpPr>
          <p:cNvPr id="11267" name="Content Placeholder 2"/>
          <p:cNvSpPr>
            <a:spLocks noGrp="1"/>
          </p:cNvSpPr>
          <p:nvPr>
            <p:ph sz="quarter" idx="1"/>
          </p:nvPr>
        </p:nvSpPr>
        <p:spPr>
          <a:xfrm>
            <a:off x="533400" y="2362200"/>
            <a:ext cx="4130675" cy="4572000"/>
          </a:xfrm>
        </p:spPr>
        <p:txBody>
          <a:bodyPr/>
          <a:lstStyle/>
          <a:p>
            <a:r>
              <a:rPr lang="en-US" altLang="en-US" dirty="0"/>
              <a:t>Alaska – 186 Tribes </a:t>
            </a:r>
          </a:p>
          <a:p>
            <a:pPr lvl="1"/>
            <a:r>
              <a:rPr lang="en-US" altLang="en-US" sz="2200" dirty="0"/>
              <a:t>35 Funding Agreements</a:t>
            </a:r>
          </a:p>
          <a:p>
            <a:pPr lvl="1"/>
            <a:r>
              <a:rPr lang="en-US" altLang="en-US" sz="2200" dirty="0"/>
              <a:t>11 Consortium Funding Agreements</a:t>
            </a:r>
          </a:p>
          <a:p>
            <a:r>
              <a:rPr lang="en-US" altLang="en-US" dirty="0"/>
              <a:t>Northwest – 26 Tribes</a:t>
            </a:r>
          </a:p>
          <a:p>
            <a:r>
              <a:rPr lang="en-US" altLang="en-US" dirty="0"/>
              <a:t>Pacific – 23 Tribes</a:t>
            </a:r>
          </a:p>
          <a:p>
            <a:r>
              <a:rPr lang="en-US" altLang="en-US" dirty="0"/>
              <a:t>Rocky Mountain – 1 Tribe</a:t>
            </a:r>
          </a:p>
          <a:p>
            <a:r>
              <a:rPr lang="en-US" altLang="en-US" dirty="0"/>
              <a:t>Western – 7 Tribes</a:t>
            </a:r>
          </a:p>
          <a:p>
            <a:endParaRPr lang="en-US" altLang="en-US" dirty="0"/>
          </a:p>
        </p:txBody>
      </p:sp>
      <p:sp>
        <p:nvSpPr>
          <p:cNvPr id="11268" name="Content Placeholder 3"/>
          <p:cNvSpPr>
            <a:spLocks noGrp="1"/>
          </p:cNvSpPr>
          <p:nvPr>
            <p:ph sz="quarter" idx="2"/>
          </p:nvPr>
        </p:nvSpPr>
        <p:spPr>
          <a:xfrm>
            <a:off x="4572000" y="2362200"/>
            <a:ext cx="4267200" cy="4572000"/>
          </a:xfrm>
        </p:spPr>
        <p:txBody>
          <a:bodyPr/>
          <a:lstStyle/>
          <a:p>
            <a:r>
              <a:rPr lang="en-US" altLang="en-US" dirty="0"/>
              <a:t>Eastern – 2 Tribes</a:t>
            </a:r>
          </a:p>
          <a:p>
            <a:r>
              <a:rPr lang="en-US" altLang="en-US" dirty="0"/>
              <a:t>Eastern Oklahoma – 12 Tribes</a:t>
            </a:r>
          </a:p>
          <a:p>
            <a:r>
              <a:rPr lang="en-US" altLang="en-US" dirty="0"/>
              <a:t>Midwest – 13 Tribes</a:t>
            </a:r>
          </a:p>
          <a:p>
            <a:r>
              <a:rPr lang="en-US" altLang="en-US" dirty="0"/>
              <a:t>Southern Plains – 8 Tribes</a:t>
            </a:r>
          </a:p>
          <a:p>
            <a:r>
              <a:rPr lang="en-US" altLang="en-US" dirty="0"/>
              <a:t>Southwest – 6 Tribes</a:t>
            </a:r>
          </a:p>
          <a:p>
            <a:endParaRPr lang="en-US" altLang="en-US" dirty="0"/>
          </a:p>
          <a:p>
            <a:endParaRPr lang="en-US" altLang="en-US" dirty="0"/>
          </a:p>
          <a:p>
            <a:r>
              <a:rPr lang="en-US" altLang="en-US" sz="2000" dirty="0"/>
              <a:t>*Possible Divorce adjustments</a:t>
            </a:r>
          </a:p>
        </p:txBody>
      </p:sp>
      <p:pic>
        <p:nvPicPr>
          <p:cNvPr id="11269" name="Picture 2" descr="https://services2.geolearning.com/courseware/show/14/14181/v1.zip/file/media/self_governanc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 y="0"/>
            <a:ext cx="4111625" cy="951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10"/>
          <p:cNvSpPr>
            <a:spLocks noGrp="1"/>
          </p:cNvSpPr>
          <p:nvPr>
            <p:ph idx="1"/>
          </p:nvPr>
        </p:nvSpPr>
        <p:spPr>
          <a:xfrm>
            <a:off x="457200" y="685801"/>
            <a:ext cx="8229600" cy="6007242"/>
          </a:xfrm>
        </p:spPr>
        <p:txBody>
          <a:bodyPr/>
          <a:lstStyle/>
          <a:p>
            <a:pPr marL="0" indent="0" algn="ctr">
              <a:lnSpc>
                <a:spcPct val="150000"/>
              </a:lnSpc>
              <a:buFont typeface="Arial" panose="020B0604020202020204" pitchFamily="34" charset="0"/>
              <a:buNone/>
              <a:defRPr/>
            </a:pPr>
            <a:r>
              <a:rPr lang="en-US" altLang="en-US" sz="3600" b="1" dirty="0"/>
              <a:t>Fiscal Year 2021 OSG has:</a:t>
            </a:r>
          </a:p>
          <a:p>
            <a:pPr>
              <a:defRPr/>
            </a:pPr>
            <a:r>
              <a:rPr lang="en-US" altLang="en-US" dirty="0"/>
              <a:t>133 Funding Agreements </a:t>
            </a:r>
          </a:p>
          <a:p>
            <a:pPr>
              <a:defRPr/>
            </a:pPr>
            <a:r>
              <a:rPr lang="en-US" altLang="en-US" dirty="0"/>
              <a:t>11 Consortia</a:t>
            </a:r>
          </a:p>
          <a:p>
            <a:pPr lvl="1">
              <a:defRPr/>
            </a:pPr>
            <a:r>
              <a:rPr lang="en-US" altLang="en-US" dirty="0"/>
              <a:t>162 Tribes in Consortia </a:t>
            </a:r>
          </a:p>
          <a:p>
            <a:pPr>
              <a:defRPr/>
            </a:pPr>
            <a:r>
              <a:rPr lang="en-US" altLang="en-US" dirty="0"/>
              <a:t>New Tribes for Fiscal Year 2022: </a:t>
            </a:r>
          </a:p>
          <a:p>
            <a:pPr lvl="1">
              <a:defRPr/>
            </a:pPr>
            <a:r>
              <a:rPr lang="en-US" altLang="en-US" dirty="0"/>
              <a:t>Cowlitz Indian Tribe (Northwest) </a:t>
            </a:r>
          </a:p>
          <a:p>
            <a:pPr lvl="1">
              <a:defRPr/>
            </a:pPr>
            <a:r>
              <a:rPr lang="en-US" altLang="en-US" dirty="0"/>
              <a:t>Paiute Indian Tribe of Utah (Western)</a:t>
            </a:r>
          </a:p>
          <a:p>
            <a:pPr lvl="1">
              <a:defRPr/>
            </a:pPr>
            <a:r>
              <a:rPr lang="en-US" altLang="en-US" dirty="0"/>
              <a:t>Wichita and Affiliated Tribes (Midwest)</a:t>
            </a:r>
          </a:p>
          <a:p>
            <a:pPr lvl="1">
              <a:defRPr/>
            </a:pPr>
            <a:r>
              <a:rPr lang="en-US" altLang="en-US" dirty="0"/>
              <a:t>Igiugig Tribal Village Council (Alaska)</a:t>
            </a:r>
          </a:p>
        </p:txBody>
      </p:sp>
      <p:sp>
        <p:nvSpPr>
          <p:cNvPr id="13315"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51A39F1-FA9A-4F38-9AEE-966B4201AFAE}" type="slidenum">
              <a:rPr lang="en-US" altLang="en-US" sz="1200" smtClean="0">
                <a:solidFill>
                  <a:srgbClr val="898989"/>
                </a:solidFill>
              </a:rPr>
              <a:pPr>
                <a:spcBef>
                  <a:spcPct val="0"/>
                </a:spcBef>
                <a:buFontTx/>
                <a:buNone/>
              </a:pPr>
              <a:t>6</a:t>
            </a:fld>
            <a:endParaRPr lang="en-US" altLang="en-US" sz="1200">
              <a:solidFill>
                <a:srgbClr val="898989"/>
              </a:solidFill>
            </a:endParaRPr>
          </a:p>
        </p:txBody>
      </p:sp>
      <p:pic>
        <p:nvPicPr>
          <p:cNvPr id="4" name="Picture 2" descr="https://services2.geolearning.com/courseware/show/14/14181/v1.zip/file/media/self_governanc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75" y="0"/>
            <a:ext cx="4111625" cy="951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s://services2.geolearning.com/courseware/show/14/14181/v1.zip/file/media/self_governanc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114800" cy="952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Rectangle 2"/>
          <p:cNvSpPr>
            <a:spLocks noChangeArrowheads="1"/>
          </p:cNvSpPr>
          <p:nvPr/>
        </p:nvSpPr>
        <p:spPr bwMode="auto">
          <a:xfrm>
            <a:off x="152400" y="1206815"/>
            <a:ext cx="88392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4000" b="1" dirty="0"/>
              <a:t>Office of Self Governance – Finance</a:t>
            </a:r>
          </a:p>
          <a:p>
            <a:pPr algn="ctr" eaLnBrk="1" hangingPunct="1">
              <a:spcBef>
                <a:spcPct val="0"/>
              </a:spcBef>
              <a:buFontTx/>
              <a:buNone/>
            </a:pPr>
            <a:r>
              <a:rPr lang="en-US" altLang="en-US" sz="4000" b="1" dirty="0"/>
              <a:t>2020</a:t>
            </a:r>
          </a:p>
        </p:txBody>
      </p:sp>
      <p:sp>
        <p:nvSpPr>
          <p:cNvPr id="1946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1800">
                <a:solidFill>
                  <a:schemeClr val="tx1"/>
                </a:solidFill>
                <a:latin typeface="Calibri" panose="020F0502020204030204" pitchFamily="34" charset="0"/>
              </a:defRPr>
            </a:lvl1pPr>
            <a:lvl2pPr marL="417910" indent="-160735">
              <a:spcBef>
                <a:spcPct val="20000"/>
              </a:spcBef>
              <a:buFont typeface="Arial" panose="020B0604020202020204" pitchFamily="34" charset="0"/>
              <a:buChar char="–"/>
              <a:defRPr sz="1575">
                <a:solidFill>
                  <a:schemeClr val="tx1"/>
                </a:solidFill>
                <a:latin typeface="Calibri" panose="020F0502020204030204" pitchFamily="34" charset="0"/>
              </a:defRPr>
            </a:lvl2pPr>
            <a:lvl3pPr marL="642938" indent="-128588">
              <a:spcBef>
                <a:spcPct val="20000"/>
              </a:spcBef>
              <a:buFont typeface="Arial" panose="020B0604020202020204" pitchFamily="34" charset="0"/>
              <a:buChar char="•"/>
              <a:defRPr sz="1350">
                <a:solidFill>
                  <a:schemeClr val="tx1"/>
                </a:solidFill>
                <a:latin typeface="Calibri" panose="020F0502020204030204" pitchFamily="34" charset="0"/>
              </a:defRPr>
            </a:lvl3pPr>
            <a:lvl4pPr marL="900113" indent="-128588">
              <a:spcBef>
                <a:spcPct val="20000"/>
              </a:spcBef>
              <a:buFont typeface="Arial" panose="020B0604020202020204" pitchFamily="34" charset="0"/>
              <a:buChar char="–"/>
              <a:defRPr sz="1125">
                <a:solidFill>
                  <a:schemeClr val="tx1"/>
                </a:solidFill>
                <a:latin typeface="Calibri" panose="020F0502020204030204" pitchFamily="34" charset="0"/>
              </a:defRPr>
            </a:lvl4pPr>
            <a:lvl5pPr marL="1157288" indent="-128588">
              <a:spcBef>
                <a:spcPct val="20000"/>
              </a:spcBef>
              <a:buFont typeface="Arial" panose="020B0604020202020204" pitchFamily="34" charset="0"/>
              <a:buChar char="»"/>
              <a:defRPr sz="1125">
                <a:solidFill>
                  <a:schemeClr val="tx1"/>
                </a:solidFill>
                <a:latin typeface="Calibri" panose="020F0502020204030204" pitchFamily="34" charset="0"/>
              </a:defRPr>
            </a:lvl5pPr>
            <a:lvl6pPr marL="1414463" indent="-128588"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6pPr>
            <a:lvl7pPr marL="1671638" indent="-128588"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7pPr>
            <a:lvl8pPr marL="1928813" indent="-128588"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8pPr>
            <a:lvl9pPr marL="2185988" indent="-128588"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9pPr>
          </a:lstStyle>
          <a:p>
            <a:pPr>
              <a:spcBef>
                <a:spcPct val="0"/>
              </a:spcBef>
              <a:buFontTx/>
              <a:buNone/>
            </a:pPr>
            <a:fld id="{BDC3FCA5-D5F1-4446-9400-1E0B0B85D580}" type="slidenum">
              <a:rPr lang="en-US" altLang="en-US" sz="675"/>
              <a:pPr>
                <a:spcBef>
                  <a:spcPct val="0"/>
                </a:spcBef>
                <a:buFontTx/>
                <a:buNone/>
              </a:pPr>
              <a:t>7</a:t>
            </a:fld>
            <a:endParaRPr lang="en-US" altLang="en-US" sz="675"/>
          </a:p>
        </p:txBody>
      </p:sp>
      <p:sp>
        <p:nvSpPr>
          <p:cNvPr id="6" name="Rectangle 7"/>
          <p:cNvSpPr>
            <a:spLocks noChangeArrowheads="1"/>
          </p:cNvSpPr>
          <p:nvPr/>
        </p:nvSpPr>
        <p:spPr bwMode="auto">
          <a:xfrm>
            <a:off x="914400" y="2571215"/>
            <a:ext cx="7315200"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192881" indent="-192881" algn="ctr">
              <a:lnSpc>
                <a:spcPct val="150000"/>
              </a:lnSpc>
              <a:buFont typeface="Arial" panose="020B0604020202020204" pitchFamily="34" charset="0"/>
              <a:buChar char="•"/>
              <a:defRPr/>
            </a:pPr>
            <a:r>
              <a:rPr lang="en-US" altLang="en-US" sz="2800" dirty="0">
                <a:ea typeface="Calibri" pitchFamily="34" charset="0"/>
              </a:rPr>
              <a:t>To date, OSG has received and obligated approximately $</a:t>
            </a:r>
            <a:r>
              <a:rPr lang="en-US" sz="2800" dirty="0">
                <a:ea typeface="Calibri" pitchFamily="34" charset="0"/>
              </a:rPr>
              <a:t>821,017,801</a:t>
            </a:r>
            <a:r>
              <a:rPr lang="en-US" sz="2800" dirty="0"/>
              <a:t> </a:t>
            </a:r>
            <a:r>
              <a:rPr lang="en-US" altLang="en-US" sz="2800" dirty="0">
                <a:ea typeface="Calibri" pitchFamily="34" charset="0"/>
              </a:rPr>
              <a:t>in FY 2020 funding to Self Governance Tribes</a:t>
            </a:r>
          </a:p>
          <a:p>
            <a:pPr marL="192881" indent="-192881">
              <a:buFont typeface="Arial" panose="020B0604020202020204" pitchFamily="34" charset="0"/>
              <a:buChar char="•"/>
              <a:defRPr/>
            </a:pPr>
            <a:endParaRPr lang="en-US" altLang="en-US" b="1" dirty="0">
              <a:ea typeface="Calibri" pitchFamily="34" charset="0"/>
            </a:endParaRPr>
          </a:p>
          <a:p>
            <a:pPr>
              <a:defRPr/>
            </a:pPr>
            <a:endParaRPr lang="en-US" altLang="en-US" dirty="0"/>
          </a:p>
        </p:txBody>
      </p:sp>
    </p:spTree>
    <p:extLst>
      <p:ext uri="{BB962C8B-B14F-4D97-AF65-F5344CB8AC3E}">
        <p14:creationId xmlns:p14="http://schemas.microsoft.com/office/powerpoint/2010/main" val="4011422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s://services2.geolearning.com/courseware/show/14/14181/v1.zip/file/media/self_governanc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4114800" cy="952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Rectangle 2"/>
          <p:cNvSpPr>
            <a:spLocks noChangeArrowheads="1"/>
          </p:cNvSpPr>
          <p:nvPr/>
        </p:nvSpPr>
        <p:spPr bwMode="auto">
          <a:xfrm>
            <a:off x="304800" y="1273314"/>
            <a:ext cx="84582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4000" b="1" dirty="0"/>
              <a:t>Office of Self Governance – Finance</a:t>
            </a:r>
          </a:p>
          <a:p>
            <a:pPr algn="ctr" eaLnBrk="1" hangingPunct="1">
              <a:spcBef>
                <a:spcPct val="0"/>
              </a:spcBef>
              <a:buFontTx/>
              <a:buNone/>
            </a:pPr>
            <a:r>
              <a:rPr lang="en-US" altLang="en-US" sz="4000" b="1" dirty="0"/>
              <a:t>2021</a:t>
            </a:r>
          </a:p>
        </p:txBody>
      </p:sp>
      <p:sp>
        <p:nvSpPr>
          <p:cNvPr id="1946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1800">
                <a:solidFill>
                  <a:schemeClr val="tx1"/>
                </a:solidFill>
                <a:latin typeface="Calibri" panose="020F0502020204030204" pitchFamily="34" charset="0"/>
              </a:defRPr>
            </a:lvl1pPr>
            <a:lvl2pPr marL="417910" indent="-160735">
              <a:spcBef>
                <a:spcPct val="20000"/>
              </a:spcBef>
              <a:buFont typeface="Arial" panose="020B0604020202020204" pitchFamily="34" charset="0"/>
              <a:buChar char="–"/>
              <a:defRPr sz="1575">
                <a:solidFill>
                  <a:schemeClr val="tx1"/>
                </a:solidFill>
                <a:latin typeface="Calibri" panose="020F0502020204030204" pitchFamily="34" charset="0"/>
              </a:defRPr>
            </a:lvl2pPr>
            <a:lvl3pPr marL="642938" indent="-128588">
              <a:spcBef>
                <a:spcPct val="20000"/>
              </a:spcBef>
              <a:buFont typeface="Arial" panose="020B0604020202020204" pitchFamily="34" charset="0"/>
              <a:buChar char="•"/>
              <a:defRPr sz="1350">
                <a:solidFill>
                  <a:schemeClr val="tx1"/>
                </a:solidFill>
                <a:latin typeface="Calibri" panose="020F0502020204030204" pitchFamily="34" charset="0"/>
              </a:defRPr>
            </a:lvl3pPr>
            <a:lvl4pPr marL="900113" indent="-128588">
              <a:spcBef>
                <a:spcPct val="20000"/>
              </a:spcBef>
              <a:buFont typeface="Arial" panose="020B0604020202020204" pitchFamily="34" charset="0"/>
              <a:buChar char="–"/>
              <a:defRPr sz="1125">
                <a:solidFill>
                  <a:schemeClr val="tx1"/>
                </a:solidFill>
                <a:latin typeface="Calibri" panose="020F0502020204030204" pitchFamily="34" charset="0"/>
              </a:defRPr>
            </a:lvl4pPr>
            <a:lvl5pPr marL="1157288" indent="-128588">
              <a:spcBef>
                <a:spcPct val="20000"/>
              </a:spcBef>
              <a:buFont typeface="Arial" panose="020B0604020202020204" pitchFamily="34" charset="0"/>
              <a:buChar char="»"/>
              <a:defRPr sz="1125">
                <a:solidFill>
                  <a:schemeClr val="tx1"/>
                </a:solidFill>
                <a:latin typeface="Calibri" panose="020F0502020204030204" pitchFamily="34" charset="0"/>
              </a:defRPr>
            </a:lvl5pPr>
            <a:lvl6pPr marL="1414463" indent="-128588"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6pPr>
            <a:lvl7pPr marL="1671638" indent="-128588"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7pPr>
            <a:lvl8pPr marL="1928813" indent="-128588"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8pPr>
            <a:lvl9pPr marL="2185988" indent="-128588"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9pPr>
          </a:lstStyle>
          <a:p>
            <a:pPr>
              <a:spcBef>
                <a:spcPct val="0"/>
              </a:spcBef>
              <a:buFontTx/>
              <a:buNone/>
            </a:pPr>
            <a:fld id="{BDC3FCA5-D5F1-4446-9400-1E0B0B85D580}" type="slidenum">
              <a:rPr lang="en-US" altLang="en-US" sz="675"/>
              <a:pPr>
                <a:spcBef>
                  <a:spcPct val="0"/>
                </a:spcBef>
                <a:buFontTx/>
                <a:buNone/>
              </a:pPr>
              <a:t>8</a:t>
            </a:fld>
            <a:endParaRPr lang="en-US" altLang="en-US" sz="675"/>
          </a:p>
        </p:txBody>
      </p:sp>
      <p:sp>
        <p:nvSpPr>
          <p:cNvPr id="6" name="Rectangle 7"/>
          <p:cNvSpPr>
            <a:spLocks noChangeArrowheads="1"/>
          </p:cNvSpPr>
          <p:nvPr/>
        </p:nvSpPr>
        <p:spPr bwMode="auto">
          <a:xfrm>
            <a:off x="762000" y="2571215"/>
            <a:ext cx="7620000"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192881" indent="-192881" algn="ctr">
              <a:lnSpc>
                <a:spcPct val="150000"/>
              </a:lnSpc>
              <a:buFont typeface="Arial" panose="020B0604020202020204" pitchFamily="34" charset="0"/>
              <a:buChar char="•"/>
              <a:defRPr/>
            </a:pPr>
            <a:r>
              <a:rPr lang="en-US" altLang="en-US" sz="2800" dirty="0">
                <a:ea typeface="Calibri" pitchFamily="34" charset="0"/>
              </a:rPr>
              <a:t>To date, OSG has received and obligated approximately $</a:t>
            </a:r>
            <a:r>
              <a:rPr lang="en-US" sz="2800" dirty="0">
                <a:ea typeface="Calibri" pitchFamily="34" charset="0"/>
              </a:rPr>
              <a:t>1,304,162,480</a:t>
            </a:r>
            <a:r>
              <a:rPr lang="en-US" sz="2800" dirty="0"/>
              <a:t> </a:t>
            </a:r>
            <a:r>
              <a:rPr lang="en-US" altLang="en-US" sz="2800" dirty="0">
                <a:ea typeface="Calibri" pitchFamily="34" charset="0"/>
              </a:rPr>
              <a:t>in FY 2021 funding to Self Governance Tribes</a:t>
            </a:r>
          </a:p>
          <a:p>
            <a:pPr marL="192881" indent="-192881">
              <a:buFont typeface="Arial" panose="020B0604020202020204" pitchFamily="34" charset="0"/>
              <a:buChar char="•"/>
              <a:defRPr/>
            </a:pPr>
            <a:endParaRPr lang="en-US" altLang="en-US" b="1" dirty="0">
              <a:ea typeface="Calibri" pitchFamily="34" charset="0"/>
            </a:endParaRPr>
          </a:p>
          <a:p>
            <a:pPr>
              <a:defRPr/>
            </a:pPr>
            <a:endParaRPr lang="en-US" altLang="en-US" dirty="0"/>
          </a:p>
        </p:txBody>
      </p:sp>
    </p:spTree>
    <p:extLst>
      <p:ext uri="{BB962C8B-B14F-4D97-AF65-F5344CB8AC3E}">
        <p14:creationId xmlns:p14="http://schemas.microsoft.com/office/powerpoint/2010/main" val="2723364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https://services2.geolearning.com/courseware/show/14/14181/v1.zip/file/media/self_governanc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091584" cy="946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Rectangle 2"/>
          <p:cNvSpPr>
            <a:spLocks noChangeArrowheads="1"/>
          </p:cNvSpPr>
          <p:nvPr/>
        </p:nvSpPr>
        <p:spPr bwMode="auto">
          <a:xfrm>
            <a:off x="2758018" y="1069875"/>
            <a:ext cx="3761185"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buFont typeface="Arial" panose="020B0604020202020204" pitchFamily="34" charset="0"/>
              <a:buNone/>
            </a:pPr>
            <a:r>
              <a:rPr lang="en-US" altLang="en-US" sz="2700" b="1" dirty="0"/>
              <a:t>OSG Finance - FY 2021</a:t>
            </a:r>
          </a:p>
        </p:txBody>
      </p:sp>
      <p:sp>
        <p:nvSpPr>
          <p:cNvPr id="2150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1800">
                <a:solidFill>
                  <a:schemeClr val="tx1"/>
                </a:solidFill>
                <a:latin typeface="Calibri" panose="020F0502020204030204" pitchFamily="34" charset="0"/>
              </a:defRPr>
            </a:lvl1pPr>
            <a:lvl2pPr marL="313433" indent="-120551">
              <a:spcBef>
                <a:spcPct val="20000"/>
              </a:spcBef>
              <a:buFont typeface="Arial" panose="020B0604020202020204" pitchFamily="34" charset="0"/>
              <a:buChar char="–"/>
              <a:defRPr sz="1575">
                <a:solidFill>
                  <a:schemeClr val="tx1"/>
                </a:solidFill>
                <a:latin typeface="Calibri" panose="020F0502020204030204" pitchFamily="34" charset="0"/>
              </a:defRPr>
            </a:lvl2pPr>
            <a:lvl3pPr marL="482204" indent="-96441">
              <a:spcBef>
                <a:spcPct val="20000"/>
              </a:spcBef>
              <a:buFont typeface="Arial" panose="020B0604020202020204" pitchFamily="34" charset="0"/>
              <a:buChar char="•"/>
              <a:defRPr sz="1350">
                <a:solidFill>
                  <a:schemeClr val="tx1"/>
                </a:solidFill>
                <a:latin typeface="Calibri" panose="020F0502020204030204" pitchFamily="34" charset="0"/>
              </a:defRPr>
            </a:lvl3pPr>
            <a:lvl4pPr marL="675085" indent="-96441">
              <a:spcBef>
                <a:spcPct val="20000"/>
              </a:spcBef>
              <a:buFont typeface="Arial" panose="020B0604020202020204" pitchFamily="34" charset="0"/>
              <a:buChar char="–"/>
              <a:defRPr sz="1125">
                <a:solidFill>
                  <a:schemeClr val="tx1"/>
                </a:solidFill>
                <a:latin typeface="Calibri" panose="020F0502020204030204" pitchFamily="34" charset="0"/>
              </a:defRPr>
            </a:lvl4pPr>
            <a:lvl5pPr marL="867966" indent="-96441">
              <a:spcBef>
                <a:spcPct val="20000"/>
              </a:spcBef>
              <a:buFont typeface="Arial" panose="020B0604020202020204" pitchFamily="34" charset="0"/>
              <a:buChar char="»"/>
              <a:defRPr sz="1125">
                <a:solidFill>
                  <a:schemeClr val="tx1"/>
                </a:solidFill>
                <a:latin typeface="Calibri" panose="020F0502020204030204" pitchFamily="34" charset="0"/>
              </a:defRPr>
            </a:lvl5pPr>
            <a:lvl6pPr marL="1125141" indent="-96441"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6pPr>
            <a:lvl7pPr marL="1382316" indent="-96441"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7pPr>
            <a:lvl8pPr marL="1639491" indent="-96441"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8pPr>
            <a:lvl9pPr marL="1896666" indent="-96441" eaLnBrk="0" fontAlgn="base" hangingPunct="0">
              <a:spcBef>
                <a:spcPct val="20000"/>
              </a:spcBef>
              <a:spcAft>
                <a:spcPct val="0"/>
              </a:spcAft>
              <a:buFont typeface="Arial" panose="020B0604020202020204" pitchFamily="34" charset="0"/>
              <a:buChar char="»"/>
              <a:defRPr sz="1125">
                <a:solidFill>
                  <a:schemeClr val="tx1"/>
                </a:solidFill>
                <a:latin typeface="Calibri" panose="020F0502020204030204" pitchFamily="34" charset="0"/>
              </a:defRPr>
            </a:lvl9pPr>
          </a:lstStyle>
          <a:p>
            <a:pPr>
              <a:spcBef>
                <a:spcPct val="0"/>
              </a:spcBef>
              <a:buFontTx/>
              <a:buNone/>
            </a:pPr>
            <a:fld id="{DF64415E-182A-4D34-A6D7-C5D6E8B83D13}" type="slidenum">
              <a:rPr lang="en-US" altLang="en-US" sz="675"/>
              <a:pPr>
                <a:spcBef>
                  <a:spcPct val="0"/>
                </a:spcBef>
                <a:buFontTx/>
                <a:buNone/>
              </a:pPr>
              <a:t>9</a:t>
            </a:fld>
            <a:endParaRPr lang="en-US" altLang="en-US" sz="675"/>
          </a:p>
        </p:txBody>
      </p:sp>
      <p:sp>
        <p:nvSpPr>
          <p:cNvPr id="9221" name="Rectangle 91"/>
          <p:cNvSpPr>
            <a:spLocks noChangeArrowheads="1"/>
          </p:cNvSpPr>
          <p:nvPr/>
        </p:nvSpPr>
        <p:spPr bwMode="auto">
          <a:xfrm>
            <a:off x="4091584" y="2582072"/>
            <a:ext cx="184731" cy="15081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defRPr/>
            </a:pPr>
            <a:r>
              <a:rPr lang="en-US" altLang="en-US" sz="380" dirty="0">
                <a:solidFill>
                  <a:srgbClr val="222222"/>
                </a:solidFill>
                <a:latin typeface="Verdana" panose="020B0604030504040204" pitchFamily="34" charset="0"/>
              </a:rPr>
              <a:t>​</a:t>
            </a:r>
            <a:endParaRPr lang="en-US" altLang="en-US" sz="760" dirty="0"/>
          </a:p>
        </p:txBody>
      </p:sp>
      <p:graphicFrame>
        <p:nvGraphicFramePr>
          <p:cNvPr id="8" name="Table 7"/>
          <p:cNvGraphicFramePr>
            <a:graphicFrameLocks noGrp="1"/>
          </p:cNvGraphicFramePr>
          <p:nvPr>
            <p:extLst>
              <p:ext uri="{D42A27DB-BD31-4B8C-83A1-F6EECF244321}">
                <p14:modId xmlns:p14="http://schemas.microsoft.com/office/powerpoint/2010/main" val="1456622617"/>
              </p:ext>
            </p:extLst>
          </p:nvPr>
        </p:nvGraphicFramePr>
        <p:xfrm>
          <a:off x="0" y="1701541"/>
          <a:ext cx="9144000" cy="4242057"/>
        </p:xfrm>
        <a:graphic>
          <a:graphicData uri="http://schemas.openxmlformats.org/drawingml/2006/table">
            <a:tbl>
              <a:tblPr firstRow="1" bandRow="1">
                <a:tableStyleId>{5C22544A-7EE6-4342-B048-85BDC9FD1C3A}</a:tableStyleId>
              </a:tblPr>
              <a:tblGrid>
                <a:gridCol w="3186544">
                  <a:extLst>
                    <a:ext uri="{9D8B030D-6E8A-4147-A177-3AD203B41FA5}">
                      <a16:colId xmlns:a16="http://schemas.microsoft.com/office/drawing/2014/main" val="20000"/>
                    </a:ext>
                  </a:extLst>
                </a:gridCol>
                <a:gridCol w="2978728">
                  <a:extLst>
                    <a:ext uri="{9D8B030D-6E8A-4147-A177-3AD203B41FA5}">
                      <a16:colId xmlns:a16="http://schemas.microsoft.com/office/drawing/2014/main" val="20001"/>
                    </a:ext>
                  </a:extLst>
                </a:gridCol>
                <a:gridCol w="2978728">
                  <a:extLst>
                    <a:ext uri="{9D8B030D-6E8A-4147-A177-3AD203B41FA5}">
                      <a16:colId xmlns:a16="http://schemas.microsoft.com/office/drawing/2014/main" val="20002"/>
                    </a:ext>
                  </a:extLst>
                </a:gridCol>
              </a:tblGrid>
              <a:tr h="547495">
                <a:tc>
                  <a:txBody>
                    <a:bodyPr/>
                    <a:lstStyle/>
                    <a:p>
                      <a:pPr algn="ctr"/>
                      <a:r>
                        <a:rPr lang="en-US" sz="1800" dirty="0"/>
                        <a:t>Program</a:t>
                      </a:r>
                    </a:p>
                  </a:txBody>
                  <a:tcPr marL="38576" marR="38576" marT="19281" marB="19281"/>
                </a:tc>
                <a:tc>
                  <a:txBody>
                    <a:bodyPr/>
                    <a:lstStyle/>
                    <a:p>
                      <a:pPr algn="ctr"/>
                      <a:r>
                        <a:rPr lang="en-US" sz="1800" dirty="0"/>
                        <a:t>Description</a:t>
                      </a:r>
                    </a:p>
                  </a:txBody>
                  <a:tcPr marL="38576" marR="38576" marT="19281" marB="19281"/>
                </a:tc>
                <a:tc>
                  <a:txBody>
                    <a:bodyPr/>
                    <a:lstStyle/>
                    <a:p>
                      <a:pPr algn="ctr"/>
                      <a:r>
                        <a:rPr lang="en-US" sz="1800" dirty="0"/>
                        <a:t>Amount</a:t>
                      </a:r>
                    </a:p>
                  </a:txBody>
                  <a:tcPr marL="38576" marR="38576" marT="19281" marB="19281"/>
                </a:tc>
                <a:extLst>
                  <a:ext uri="{0D108BD9-81ED-4DB2-BD59-A6C34878D82A}">
                    <a16:rowId xmlns:a16="http://schemas.microsoft.com/office/drawing/2014/main" val="10000"/>
                  </a:ext>
                </a:extLst>
              </a:tr>
              <a:tr h="687209">
                <a:tc>
                  <a:txBody>
                    <a:bodyPr/>
                    <a:lstStyle/>
                    <a:p>
                      <a:r>
                        <a:rPr lang="en-US" sz="1800" dirty="0"/>
                        <a:t>Child Care Development Fund</a:t>
                      </a:r>
                    </a:p>
                  </a:txBody>
                  <a:tcPr marL="38576" marR="38576" marT="19281" marB="19281"/>
                </a:tc>
                <a:tc>
                  <a:txBody>
                    <a:bodyPr/>
                    <a:lstStyle/>
                    <a:p>
                      <a:r>
                        <a:rPr lang="en-US" sz="1800" dirty="0"/>
                        <a:t>Discretionary</a:t>
                      </a:r>
                    </a:p>
                  </a:txBody>
                  <a:tcPr marL="38576" marR="38576" marT="19281" marB="19281"/>
                </a:tc>
                <a:tc>
                  <a:txBody>
                    <a:bodyPr/>
                    <a:lstStyle/>
                    <a:p>
                      <a:pPr algn="l"/>
                      <a:r>
                        <a:rPr lang="en-US" sz="1800" dirty="0"/>
                        <a:t>    91,105,098</a:t>
                      </a:r>
                    </a:p>
                  </a:txBody>
                  <a:tcPr marL="38576" marR="38576" marT="19281" marB="19281"/>
                </a:tc>
                <a:extLst>
                  <a:ext uri="{0D108BD9-81ED-4DB2-BD59-A6C34878D82A}">
                    <a16:rowId xmlns:a16="http://schemas.microsoft.com/office/drawing/2014/main" val="10001"/>
                  </a:ext>
                </a:extLst>
              </a:tr>
              <a:tr h="668355">
                <a:tc>
                  <a:txBody>
                    <a:bodyPr/>
                    <a:lstStyle/>
                    <a:p>
                      <a:r>
                        <a:rPr lang="en-US" sz="1800" dirty="0"/>
                        <a:t>Child Care Development Fund</a:t>
                      </a:r>
                    </a:p>
                  </a:txBody>
                  <a:tcPr marL="38576" marR="38576" marT="19281" marB="19281"/>
                </a:tc>
                <a:tc>
                  <a:txBody>
                    <a:bodyPr/>
                    <a:lstStyle/>
                    <a:p>
                      <a:r>
                        <a:rPr lang="en-US" sz="1800" dirty="0"/>
                        <a:t>Mandatory</a:t>
                      </a:r>
                    </a:p>
                  </a:txBody>
                  <a:tcPr marL="38576" marR="38576" marT="19281" marB="19281"/>
                </a:tc>
                <a:tc>
                  <a:txBody>
                    <a:bodyPr/>
                    <a:lstStyle/>
                    <a:p>
                      <a:pPr algn="l"/>
                      <a:r>
                        <a:rPr lang="en-US" sz="1800" dirty="0"/>
                        <a:t>    15,613,443</a:t>
                      </a:r>
                    </a:p>
                  </a:txBody>
                  <a:tcPr marL="38576" marR="38576" marT="19281" marB="19281"/>
                </a:tc>
                <a:extLst>
                  <a:ext uri="{0D108BD9-81ED-4DB2-BD59-A6C34878D82A}">
                    <a16:rowId xmlns:a16="http://schemas.microsoft.com/office/drawing/2014/main" val="10003"/>
                  </a:ext>
                </a:extLst>
              </a:tr>
              <a:tr h="668355">
                <a:tc>
                  <a:txBody>
                    <a:bodyPr/>
                    <a:lstStyle/>
                    <a:p>
                      <a:r>
                        <a:rPr lang="en-US" sz="1800" dirty="0"/>
                        <a:t>Community Service Block Grant</a:t>
                      </a:r>
                    </a:p>
                  </a:txBody>
                  <a:tcPr marL="38576" marR="38576" marT="19281" marB="19281"/>
                </a:tc>
                <a:tc>
                  <a:txBody>
                    <a:bodyPr/>
                    <a:lstStyle/>
                    <a:p>
                      <a:r>
                        <a:rPr lang="en-US" sz="1800" dirty="0"/>
                        <a:t>Community Service Block Grant</a:t>
                      </a:r>
                    </a:p>
                  </a:txBody>
                  <a:tcPr marL="38576" marR="38576" marT="19281" marB="19281"/>
                </a:tc>
                <a:tc>
                  <a:txBody>
                    <a:bodyPr/>
                    <a:lstStyle/>
                    <a:p>
                      <a:pPr algn="l"/>
                      <a:r>
                        <a:rPr lang="en-US" sz="1800" dirty="0"/>
                        <a:t>          557,032</a:t>
                      </a:r>
                    </a:p>
                  </a:txBody>
                  <a:tcPr marL="38576" marR="38576" marT="19281" marB="19281"/>
                </a:tc>
                <a:extLst>
                  <a:ext uri="{0D108BD9-81ED-4DB2-BD59-A6C34878D82A}">
                    <a16:rowId xmlns:a16="http://schemas.microsoft.com/office/drawing/2014/main" val="1073080081"/>
                  </a:ext>
                </a:extLst>
              </a:tr>
              <a:tr h="1002288">
                <a:tc>
                  <a:txBody>
                    <a:bodyPr/>
                    <a:lstStyle/>
                    <a:p>
                      <a:r>
                        <a:rPr lang="en-US" sz="1800" dirty="0"/>
                        <a:t>Temporary Assistance</a:t>
                      </a:r>
                      <a:r>
                        <a:rPr lang="en-US" sz="1800" baseline="0" dirty="0"/>
                        <a:t> for Needy Families/Native Employment Works</a:t>
                      </a:r>
                      <a:endParaRPr lang="en-US" sz="1800" dirty="0"/>
                    </a:p>
                  </a:txBody>
                  <a:tcPr marL="38576" marR="38576" marT="19281" marB="1928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Temporary Assistance</a:t>
                      </a:r>
                      <a:r>
                        <a:rPr lang="en-US" sz="1800" baseline="0" dirty="0"/>
                        <a:t> for Needy Families/Native Employment Works</a:t>
                      </a:r>
                      <a:endParaRPr lang="en-US" sz="1800" dirty="0"/>
                    </a:p>
                  </a:txBody>
                  <a:tcPr marL="38576" marR="38576" marT="19281" marB="19281"/>
                </a:tc>
                <a:tc>
                  <a:txBody>
                    <a:bodyPr/>
                    <a:lstStyle/>
                    <a:p>
                      <a:pPr algn="l"/>
                      <a:r>
                        <a:rPr lang="en-US" sz="1800" dirty="0"/>
                        <a:t>     17,865,845</a:t>
                      </a:r>
                    </a:p>
                  </a:txBody>
                  <a:tcPr marL="38576" marR="38576" marT="19281" marB="19281"/>
                </a:tc>
                <a:extLst>
                  <a:ext uri="{0D108BD9-81ED-4DB2-BD59-A6C34878D82A}">
                    <a16:rowId xmlns:a16="http://schemas.microsoft.com/office/drawing/2014/main" val="10004"/>
                  </a:ext>
                </a:extLst>
              </a:tr>
              <a:tr h="668355">
                <a:tc>
                  <a:txBody>
                    <a:bodyPr/>
                    <a:lstStyle/>
                    <a:p>
                      <a:r>
                        <a:rPr lang="en-US" sz="1800" dirty="0"/>
                        <a:t>Operation of Indian Programs</a:t>
                      </a:r>
                    </a:p>
                  </a:txBody>
                  <a:tcPr marL="38576" marR="38576" marT="19281" marB="19281"/>
                </a:tc>
                <a:tc>
                  <a:txBody>
                    <a:bodyPr/>
                    <a:lstStyle/>
                    <a:p>
                      <a:r>
                        <a:rPr lang="en-US" sz="1800" dirty="0"/>
                        <a:t>2-year</a:t>
                      </a:r>
                    </a:p>
                  </a:txBody>
                  <a:tcPr marL="38576" marR="38576" marT="19281" marB="19281"/>
                </a:tc>
                <a:tc>
                  <a:txBody>
                    <a:bodyPr/>
                    <a:lstStyle/>
                    <a:p>
                      <a:pPr algn="l"/>
                      <a:r>
                        <a:rPr lang="en-US" sz="1800" dirty="0"/>
                        <a:t>   274,021,472</a:t>
                      </a:r>
                    </a:p>
                  </a:txBody>
                  <a:tcPr marL="38576" marR="38576" marT="19281" marB="19281"/>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3346454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40810</TotalTime>
  <Words>2320</Words>
  <Application>Microsoft Office PowerPoint</Application>
  <PresentationFormat>On-screen Show (4:3)</PresentationFormat>
  <Paragraphs>331</Paragraphs>
  <Slides>35</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Verdana</vt:lpstr>
      <vt:lpstr>Office Theme</vt:lpstr>
      <vt:lpstr>PowerPoint Presentation</vt:lpstr>
      <vt:lpstr>Personnel Changes</vt:lpstr>
      <vt:lpstr>Personnel Changes</vt:lpstr>
      <vt:lpstr>PowerPoint Presentation</vt:lpstr>
      <vt:lpstr>Number of SG Tribes (285)* by Region FY 2021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PROGRESS Act Negotiated Rulemaking Update</vt:lpstr>
      <vt:lpstr>PROGRESS Act Federal Rulemaking Update</vt:lpstr>
      <vt:lpstr>  Request for 2020 Tribal Data for OSG’s Annual Report to Congress</vt:lpstr>
      <vt:lpstr>BIA Negotiation Guidance </vt:lpstr>
      <vt:lpstr>ATO Information</vt:lpstr>
      <vt:lpstr>ARPA Information is available</vt:lpstr>
      <vt:lpstr>ARPA ATO Information</vt:lpstr>
      <vt:lpstr>ARPA ATO Information</vt:lpstr>
      <vt:lpstr>ARPA ATO Information</vt:lpstr>
      <vt:lpstr>ARPA ATO Information</vt:lpstr>
      <vt:lpstr>New OSG Website </vt:lpstr>
      <vt:lpstr>PowerPoint Presentation</vt:lpstr>
      <vt:lpstr>OMB Tribal Consultation</vt:lpstr>
      <vt:lpstr>NAGPRA Tribal Consultation</vt:lpstr>
      <vt:lpstr>Tribal Broadband Connectivity Program Department of Commerce Grant </vt:lpstr>
      <vt:lpstr>Tribal Consultations on Native American Voting Rights</vt:lpstr>
      <vt:lpstr>Tribal Consultations on Native American Voting Rights</vt:lpstr>
      <vt:lpstr>PowerPoint Presentation</vt:lpstr>
    </vt:vector>
  </TitlesOfParts>
  <Company>Bureau of Indian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Theodore Zachary Scribner</dc:creator>
  <cp:lastModifiedBy>Sharee Freeman</cp:lastModifiedBy>
  <cp:revision>893</cp:revision>
  <cp:lastPrinted>2020-01-15T23:51:14Z</cp:lastPrinted>
  <dcterms:created xsi:type="dcterms:W3CDTF">2014-01-23T17:26:37Z</dcterms:created>
  <dcterms:modified xsi:type="dcterms:W3CDTF">2021-07-14T13:33:49Z</dcterms:modified>
</cp:coreProperties>
</file>