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2"/>
  </p:sldMasterIdLst>
  <p:notesMasterIdLst>
    <p:notesMasterId r:id="rId23"/>
  </p:notesMasterIdLst>
  <p:handoutMasterIdLst>
    <p:handoutMasterId r:id="rId24"/>
  </p:handoutMasterIdLst>
  <p:sldIdLst>
    <p:sldId id="416" r:id="rId3"/>
    <p:sldId id="421" r:id="rId4"/>
    <p:sldId id="367" r:id="rId5"/>
    <p:sldId id="424" r:id="rId6"/>
    <p:sldId id="417" r:id="rId7"/>
    <p:sldId id="425" r:id="rId8"/>
    <p:sldId id="441" r:id="rId9"/>
    <p:sldId id="442" r:id="rId10"/>
    <p:sldId id="443" r:id="rId11"/>
    <p:sldId id="444" r:id="rId12"/>
    <p:sldId id="445" r:id="rId13"/>
    <p:sldId id="446" r:id="rId14"/>
    <p:sldId id="447" r:id="rId15"/>
    <p:sldId id="448" r:id="rId16"/>
    <p:sldId id="449" r:id="rId17"/>
    <p:sldId id="399" r:id="rId18"/>
    <p:sldId id="413" r:id="rId19"/>
    <p:sldId id="393" r:id="rId20"/>
    <p:sldId id="440" r:id="rId21"/>
    <p:sldId id="341" r:id="rId22"/>
  </p:sldIdLst>
  <p:sldSz cx="12192000" cy="6858000"/>
  <p:notesSz cx="7010400" cy="9296400"/>
  <p:custDataLst>
    <p:tags r:id="rId25"/>
  </p:custDataLst>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yner-Dawson, Eugenia" initials="TE" lastIdx="1" clrIdx="0">
    <p:extLst>
      <p:ext uri="{19B8F6BF-5375-455C-9EA6-DF929625EA0E}">
        <p15:presenceInfo xmlns:p15="http://schemas.microsoft.com/office/powerpoint/2012/main" userId="S::eugenia.tyner-dawson@indianaffairs.gov::fcf68fc2-6c24-4bdd-ac8d-1bde44d0d0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000FF"/>
    <a:srgbClr val="7BE21E"/>
    <a:srgbClr val="691715"/>
    <a:srgbClr val="35953E"/>
    <a:srgbClr val="FF4B4B"/>
    <a:srgbClr val="C93E3B"/>
    <a:srgbClr val="D05754"/>
    <a:srgbClr val="FFCC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69" y="459"/>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gs" Target="tags/tag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BBC5CF63-0F92-4515-B87E-4E6F6B7BF648}" type="datetimeFigureOut">
              <a:rPr lang="en-US" smtClean="0"/>
              <a:t>7/12/2021</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E5773F9E-2CDA-4882-A0C9-2CA6B23CA9E3}" type="slidenum">
              <a:rPr lang="en-US" smtClean="0"/>
              <a:t>‹#›</a:t>
            </a:fld>
            <a:endParaRPr lang="en-US"/>
          </a:p>
        </p:txBody>
      </p:sp>
    </p:spTree>
    <p:extLst>
      <p:ext uri="{BB962C8B-B14F-4D97-AF65-F5344CB8AC3E}">
        <p14:creationId xmlns:p14="http://schemas.microsoft.com/office/powerpoint/2010/main" val="14287243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64" tIns="46582" rIns="93164" bIns="46582" rtlCol="0"/>
          <a:lstStyle>
            <a:lvl1pPr algn="r">
              <a:defRPr sz="1200"/>
            </a:lvl1pPr>
          </a:lstStyle>
          <a:p>
            <a:fld id="{A573B292-D3FA-4636-B39B-0BA2A5E8A2EE}" type="datetimeFigureOut">
              <a:rPr lang="en-US" smtClean="0"/>
              <a:t>7/12/2021</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64" tIns="46582" rIns="93164" bIns="46582"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4" tIns="46582" rIns="93164"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64" tIns="46582" rIns="93164" bIns="4658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4" tIns="46582" rIns="93164" bIns="46582" rtlCol="0" anchor="b"/>
          <a:lstStyle>
            <a:lvl1pPr algn="r">
              <a:defRPr sz="1200"/>
            </a:lvl1pPr>
          </a:lstStyle>
          <a:p>
            <a:fld id="{CEBEC707-83AB-4A10-8A67-5F18393196F6}" type="slidenum">
              <a:rPr lang="en-US" smtClean="0"/>
              <a:t>‹#›</a:t>
            </a:fld>
            <a:endParaRPr lang="en-US"/>
          </a:p>
        </p:txBody>
      </p:sp>
    </p:spTree>
    <p:extLst>
      <p:ext uri="{BB962C8B-B14F-4D97-AF65-F5344CB8AC3E}">
        <p14:creationId xmlns:p14="http://schemas.microsoft.com/office/powerpoint/2010/main" val="1492876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BEC707-83AB-4A10-8A67-5F18393196F6}" type="slidenum">
              <a:rPr lang="en-US" smtClean="0"/>
              <a:t>2</a:t>
            </a:fld>
            <a:endParaRPr lang="en-US"/>
          </a:p>
        </p:txBody>
      </p:sp>
    </p:spTree>
    <p:extLst>
      <p:ext uri="{BB962C8B-B14F-4D97-AF65-F5344CB8AC3E}">
        <p14:creationId xmlns:p14="http://schemas.microsoft.com/office/powerpoint/2010/main" val="42742144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are at Phase I now.  We hired our Coordinator, Tasha, we have prepared an NIA Overview, Action Plan, Conversation Protocol to follow with the federal agencies and sent it out to 4 Departments, DOI, DOJ, DHS and HHS, and their multitude of agencies.  We are having introducing and instructional conversations with the agencies on how to structure the data call from us.  Our plan is to finish this phase by the end of June and begin the Assessment Phase by July 1, 2021.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EBEC707-83AB-4A10-8A67-5F18393196F6}" type="slidenum">
              <a:rPr lang="en-US" smtClean="0"/>
              <a:t>11</a:t>
            </a:fld>
            <a:endParaRPr lang="en-US"/>
          </a:p>
        </p:txBody>
      </p:sp>
    </p:spTree>
    <p:extLst>
      <p:ext uri="{BB962C8B-B14F-4D97-AF65-F5344CB8AC3E}">
        <p14:creationId xmlns:p14="http://schemas.microsoft.com/office/powerpoint/2010/main" val="2823927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are at Phase I now.  We hired our Coordinator, Tasha, we have prepared an NIA Overview, Action Plan, Conversation Protocol to follow with the federal agencies and sent it out to 4 Departments, DOI, DOJ, DHS and HHS, and their multitude of agencies.  We are having introducing and instructional conversations with the agencies on how to structure the data call from us.  Our plan is to finish this phase by the end of June and begin the Assessment Phase by July 1, 2021.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EBEC707-83AB-4A10-8A67-5F18393196F6}" type="slidenum">
              <a:rPr lang="en-US" smtClean="0"/>
              <a:t>12</a:t>
            </a:fld>
            <a:endParaRPr lang="en-US"/>
          </a:p>
        </p:txBody>
      </p:sp>
    </p:spTree>
    <p:extLst>
      <p:ext uri="{BB962C8B-B14F-4D97-AF65-F5344CB8AC3E}">
        <p14:creationId xmlns:p14="http://schemas.microsoft.com/office/powerpoint/2010/main" val="4266102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are at Phase I now.  We hired our Coordinator, Tasha, we have prepared an NIA Overview, Action Plan, Conversation Protocol to follow with the federal agencies and sent it out to 4 Departments, DOI, DOJ, DHS and HHS, and their multitude of agencies.  We are having introducing and instructional conversations with the agencies on how to structure the data call from us.  Our plan is to finish this phase by the end of June and begin the Assessment Phase by July 1, 2021.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EBEC707-83AB-4A10-8A67-5F18393196F6}" type="slidenum">
              <a:rPr lang="en-US" smtClean="0"/>
              <a:t>13</a:t>
            </a:fld>
            <a:endParaRPr lang="en-US"/>
          </a:p>
        </p:txBody>
      </p:sp>
    </p:spTree>
    <p:extLst>
      <p:ext uri="{BB962C8B-B14F-4D97-AF65-F5344CB8AC3E}">
        <p14:creationId xmlns:p14="http://schemas.microsoft.com/office/powerpoint/2010/main" val="36962022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are at Phase I now.  We hired our Coordinator, Tasha, we have prepared an NIA Overview, Action Plan, Conversation Protocol to follow with the federal agencies and sent it out to 4 Departments, DOI, DOJ, DHS and HHS, and their multitude of agencies.  We are having introducing and instructional conversations with the agencies on how to structure the data call from us.  Our plan is to finish this phase by the end of June and begin the Assessment Phase by July 1, 2021.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EBEC707-83AB-4A10-8A67-5F18393196F6}" type="slidenum">
              <a:rPr lang="en-US" smtClean="0"/>
              <a:t>14</a:t>
            </a:fld>
            <a:endParaRPr lang="en-US"/>
          </a:p>
        </p:txBody>
      </p:sp>
    </p:spTree>
    <p:extLst>
      <p:ext uri="{BB962C8B-B14F-4D97-AF65-F5344CB8AC3E}">
        <p14:creationId xmlns:p14="http://schemas.microsoft.com/office/powerpoint/2010/main" val="39474955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are at Phase I now.  We hired our Coordinator, Tasha, we have prepared an NIA Overview, Action Plan, Conversation Protocol to follow with the federal agencies and sent it out to 4 Departments, DOI, DOJ, DHS and HHS, and their multitude of agencies.  We are having introducing and instructional conversations with the agencies on how to structure the data call from us.  Our plan is to finish this phase by the end of June and begin the Assessment Phase by July 1, 2021.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EBEC707-83AB-4A10-8A67-5F18393196F6}" type="slidenum">
              <a:rPr lang="en-US" smtClean="0"/>
              <a:t>15</a:t>
            </a:fld>
            <a:endParaRPr lang="en-US"/>
          </a:p>
        </p:txBody>
      </p:sp>
    </p:spTree>
    <p:extLst>
      <p:ext uri="{BB962C8B-B14F-4D97-AF65-F5344CB8AC3E}">
        <p14:creationId xmlns:p14="http://schemas.microsoft.com/office/powerpoint/2010/main" val="11740661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EBEC707-83AB-4A10-8A67-5F18393196F6}" type="slidenum">
              <a:rPr lang="en-US" smtClean="0"/>
              <a:t>19</a:t>
            </a:fld>
            <a:endParaRPr lang="en-US"/>
          </a:p>
        </p:txBody>
      </p:sp>
    </p:spTree>
    <p:extLst>
      <p:ext uri="{BB962C8B-B14F-4D97-AF65-F5344CB8AC3E}">
        <p14:creationId xmlns:p14="http://schemas.microsoft.com/office/powerpoint/2010/main" val="19143431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B18FFD-DF4E-409B-9C63-13DFDFA9C334}" type="slidenum">
              <a:rPr lang="en-US" smtClean="0"/>
              <a:t>20</a:t>
            </a:fld>
            <a:endParaRPr lang="en-US"/>
          </a:p>
        </p:txBody>
      </p:sp>
    </p:spTree>
    <p:extLst>
      <p:ext uri="{BB962C8B-B14F-4D97-AF65-F5344CB8AC3E}">
        <p14:creationId xmlns:p14="http://schemas.microsoft.com/office/powerpoint/2010/main" val="2440660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BEC707-83AB-4A10-8A67-5F18393196F6}" type="slidenum">
              <a:rPr lang="en-US" smtClean="0"/>
              <a:t>3</a:t>
            </a:fld>
            <a:endParaRPr lang="en-US"/>
          </a:p>
        </p:txBody>
      </p:sp>
    </p:spTree>
    <p:extLst>
      <p:ext uri="{BB962C8B-B14F-4D97-AF65-F5344CB8AC3E}">
        <p14:creationId xmlns:p14="http://schemas.microsoft.com/office/powerpoint/2010/main" val="1117096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BEC707-83AB-4A10-8A67-5F18393196F6}" type="slidenum">
              <a:rPr lang="en-US" smtClean="0"/>
              <a:t>4</a:t>
            </a:fld>
            <a:endParaRPr lang="en-US"/>
          </a:p>
        </p:txBody>
      </p:sp>
    </p:spTree>
    <p:extLst>
      <p:ext uri="{BB962C8B-B14F-4D97-AF65-F5344CB8AC3E}">
        <p14:creationId xmlns:p14="http://schemas.microsoft.com/office/powerpoint/2010/main" val="992135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are at Phase I now.  We hired our Coordinator, Tasha, we have prepared an NIA Overview, Action Plan, Conversation Protocol to follow with the federal agencies and sent it out to 4 Departments, DOI, DOJ, DHS and HHS, and their multitude of agencies.  We are having introducing and instructional conversations with the agencies on how to structure the data call from us.  Our plan is to finish this phase by the end of June and begin the Assessment Phase by July 1, 2021.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EBEC707-83AB-4A10-8A67-5F18393196F6}" type="slidenum">
              <a:rPr lang="en-US" smtClean="0"/>
              <a:t>5</a:t>
            </a:fld>
            <a:endParaRPr lang="en-US"/>
          </a:p>
        </p:txBody>
      </p:sp>
    </p:spTree>
    <p:extLst>
      <p:ext uri="{BB962C8B-B14F-4D97-AF65-F5344CB8AC3E}">
        <p14:creationId xmlns:p14="http://schemas.microsoft.com/office/powerpoint/2010/main" val="3211399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BEC707-83AB-4A10-8A67-5F18393196F6}" type="slidenum">
              <a:rPr lang="en-US" smtClean="0"/>
              <a:t>6</a:t>
            </a:fld>
            <a:endParaRPr lang="en-US"/>
          </a:p>
        </p:txBody>
      </p:sp>
    </p:spTree>
    <p:extLst>
      <p:ext uri="{BB962C8B-B14F-4D97-AF65-F5344CB8AC3E}">
        <p14:creationId xmlns:p14="http://schemas.microsoft.com/office/powerpoint/2010/main" val="3166194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EBEC707-83AB-4A10-8A67-5F18393196F6}" type="slidenum">
              <a:rPr lang="en-US" smtClean="0"/>
              <a:t>7</a:t>
            </a:fld>
            <a:endParaRPr lang="en-US"/>
          </a:p>
        </p:txBody>
      </p:sp>
    </p:spTree>
    <p:extLst>
      <p:ext uri="{BB962C8B-B14F-4D97-AF65-F5344CB8AC3E}">
        <p14:creationId xmlns:p14="http://schemas.microsoft.com/office/powerpoint/2010/main" val="1549026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EBEC707-83AB-4A10-8A67-5F18393196F6}" type="slidenum">
              <a:rPr lang="en-US" smtClean="0"/>
              <a:t>8</a:t>
            </a:fld>
            <a:endParaRPr lang="en-US"/>
          </a:p>
        </p:txBody>
      </p:sp>
    </p:spTree>
    <p:extLst>
      <p:ext uri="{BB962C8B-B14F-4D97-AF65-F5344CB8AC3E}">
        <p14:creationId xmlns:p14="http://schemas.microsoft.com/office/powerpoint/2010/main" val="178390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are at Phase I now.  We hired our Coordinator, Tasha, we have prepared an NIA Overview, Action Plan, Conversation Protocol to follow with the federal agencies and sent it out to 4 Departments, DOI, DOJ, DHS and HHS, and their multitude of agencies.  We are having introducing and instructional conversations with the agencies on how to structure the data call from us.  Our plan is to finish this phase by the end of June and begin the Assessment Phase by July 1, 2021.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EBEC707-83AB-4A10-8A67-5F18393196F6}" type="slidenum">
              <a:rPr lang="en-US" smtClean="0"/>
              <a:t>9</a:t>
            </a:fld>
            <a:endParaRPr lang="en-US"/>
          </a:p>
        </p:txBody>
      </p:sp>
    </p:spTree>
    <p:extLst>
      <p:ext uri="{BB962C8B-B14F-4D97-AF65-F5344CB8AC3E}">
        <p14:creationId xmlns:p14="http://schemas.microsoft.com/office/powerpoint/2010/main" val="2107514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are at Phase I now.  We hired our Coordinator, Tasha, we have prepared an NIA Overview, Action Plan, Conversation Protocol to follow with the federal agencies and sent it out to 4 Departments, DOI, DOJ, DHS and HHS, and their multitude of agencies.  We are having introducing and instructional conversations with the agencies on how to structure the data call from us.  Our plan is to finish this phase by the end of June and begin the Assessment Phase by July 1, 2021.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EBEC707-83AB-4A10-8A67-5F18393196F6}" type="slidenum">
              <a:rPr lang="en-US" smtClean="0"/>
              <a:t>10</a:t>
            </a:fld>
            <a:endParaRPr lang="en-US"/>
          </a:p>
        </p:txBody>
      </p:sp>
    </p:spTree>
    <p:extLst>
      <p:ext uri="{BB962C8B-B14F-4D97-AF65-F5344CB8AC3E}">
        <p14:creationId xmlns:p14="http://schemas.microsoft.com/office/powerpoint/2010/main" val="2224206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AD2830-F273-4060-86D4-4212F8838728}" type="slidenum">
              <a:rPr lang="en-US" smtClean="0"/>
              <a:pPr/>
              <a:t>‹#›</a:t>
            </a:fld>
            <a:endParaRPr lang="en-US"/>
          </a:p>
        </p:txBody>
      </p:sp>
    </p:spTree>
    <p:extLst>
      <p:ext uri="{BB962C8B-B14F-4D97-AF65-F5344CB8AC3E}">
        <p14:creationId xmlns:p14="http://schemas.microsoft.com/office/powerpoint/2010/main" val="2868196091"/>
      </p:ext>
    </p:extLst>
  </p:cSld>
  <p:clrMapOvr>
    <a:masterClrMapping/>
  </p:clrMapOvr>
  <mc:AlternateContent xmlns:mc="http://schemas.openxmlformats.org/markup-compatibility/2006" xmlns:p14="http://schemas.microsoft.com/office/powerpoint/2010/main">
    <mc:Choice Requires="p14">
      <p:transition spd="slow">
        <p14:window dir="ver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186030-5CC8-4862-BD32-64EE76B21CF8}" type="slidenum">
              <a:rPr lang="en-US" smtClean="0"/>
              <a:pPr/>
              <a:t>‹#›</a:t>
            </a:fld>
            <a:endParaRPr lang="en-US"/>
          </a:p>
        </p:txBody>
      </p:sp>
    </p:spTree>
    <p:extLst>
      <p:ext uri="{BB962C8B-B14F-4D97-AF65-F5344CB8AC3E}">
        <p14:creationId xmlns:p14="http://schemas.microsoft.com/office/powerpoint/2010/main" val="1335348082"/>
      </p:ext>
    </p:extLst>
  </p:cSld>
  <p:clrMapOvr>
    <a:masterClrMapping/>
  </p:clrMapOvr>
  <mc:AlternateContent xmlns:mc="http://schemas.openxmlformats.org/markup-compatibility/2006" xmlns:p14="http://schemas.microsoft.com/office/powerpoint/2010/main">
    <mc:Choice Requires="p14">
      <p:transition spd="slow">
        <p14:window dir="ver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DE86A5-5193-4F6E-B814-5140BB00CB2F}" type="slidenum">
              <a:rPr lang="en-US" smtClean="0"/>
              <a:pPr/>
              <a:t>‹#›</a:t>
            </a:fld>
            <a:endParaRPr lang="en-US"/>
          </a:p>
        </p:txBody>
      </p:sp>
    </p:spTree>
    <p:extLst>
      <p:ext uri="{BB962C8B-B14F-4D97-AF65-F5344CB8AC3E}">
        <p14:creationId xmlns:p14="http://schemas.microsoft.com/office/powerpoint/2010/main" val="253826817"/>
      </p:ext>
    </p:extLst>
  </p:cSld>
  <p:clrMapOvr>
    <a:masterClrMapping/>
  </p:clrMapOvr>
  <mc:AlternateContent xmlns:mc="http://schemas.openxmlformats.org/markup-compatibility/2006" xmlns:p14="http://schemas.microsoft.com/office/powerpoint/2010/main">
    <mc:Choice Requires="p14">
      <p:transition spd="slow">
        <p14:window dir="ver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AED484-F614-4F83-9E0A-076B4E5CA0E7}" type="slidenum">
              <a:rPr lang="en-US" smtClean="0"/>
              <a:pPr/>
              <a:t>‹#›</a:t>
            </a:fld>
            <a:endParaRPr lang="en-US"/>
          </a:p>
        </p:txBody>
      </p:sp>
    </p:spTree>
    <p:extLst>
      <p:ext uri="{BB962C8B-B14F-4D97-AF65-F5344CB8AC3E}">
        <p14:creationId xmlns:p14="http://schemas.microsoft.com/office/powerpoint/2010/main" val="555373963"/>
      </p:ext>
    </p:extLst>
  </p:cSld>
  <p:clrMapOvr>
    <a:masterClrMapping/>
  </p:clrMapOvr>
  <mc:AlternateContent xmlns:mc="http://schemas.openxmlformats.org/markup-compatibility/2006" xmlns:p14="http://schemas.microsoft.com/office/powerpoint/2010/main">
    <mc:Choice Requires="p14">
      <p:transition spd="slow">
        <p14:window dir="ver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B13AC2-A539-44A5-A75A-C18879A01690}" type="slidenum">
              <a:rPr lang="en-US" smtClean="0"/>
              <a:pPr/>
              <a:t>‹#›</a:t>
            </a:fld>
            <a:endParaRPr lang="en-US"/>
          </a:p>
        </p:txBody>
      </p:sp>
    </p:spTree>
    <p:extLst>
      <p:ext uri="{BB962C8B-B14F-4D97-AF65-F5344CB8AC3E}">
        <p14:creationId xmlns:p14="http://schemas.microsoft.com/office/powerpoint/2010/main" val="1281471341"/>
      </p:ext>
    </p:extLst>
  </p:cSld>
  <p:clrMapOvr>
    <a:masterClrMapping/>
  </p:clrMapOvr>
  <mc:AlternateContent xmlns:mc="http://schemas.openxmlformats.org/markup-compatibility/2006" xmlns:p14="http://schemas.microsoft.com/office/powerpoint/2010/main">
    <mc:Choice Requires="p14">
      <p:transition spd="slow">
        <p14:window dir="ver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6CBDDE-ADDB-4969-B498-C64558BF0988}" type="slidenum">
              <a:rPr lang="en-US" smtClean="0"/>
              <a:pPr/>
              <a:t>‹#›</a:t>
            </a:fld>
            <a:endParaRPr lang="en-US"/>
          </a:p>
        </p:txBody>
      </p:sp>
    </p:spTree>
    <p:extLst>
      <p:ext uri="{BB962C8B-B14F-4D97-AF65-F5344CB8AC3E}">
        <p14:creationId xmlns:p14="http://schemas.microsoft.com/office/powerpoint/2010/main" val="720662558"/>
      </p:ext>
    </p:extLst>
  </p:cSld>
  <p:clrMapOvr>
    <a:masterClrMapping/>
  </p:clrMapOvr>
  <mc:AlternateContent xmlns:mc="http://schemas.openxmlformats.org/markup-compatibility/2006" xmlns:p14="http://schemas.microsoft.com/office/powerpoint/2010/main">
    <mc:Choice Requires="p14">
      <p:transition spd="slow">
        <p14:window dir="ver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99A621-527F-4419-8114-66700E9D8B3C}" type="slidenum">
              <a:rPr lang="en-US" smtClean="0"/>
              <a:pPr/>
              <a:t>‹#›</a:t>
            </a:fld>
            <a:endParaRPr lang="en-US"/>
          </a:p>
        </p:txBody>
      </p:sp>
    </p:spTree>
    <p:extLst>
      <p:ext uri="{BB962C8B-B14F-4D97-AF65-F5344CB8AC3E}">
        <p14:creationId xmlns:p14="http://schemas.microsoft.com/office/powerpoint/2010/main" val="1500161068"/>
      </p:ext>
    </p:extLst>
  </p:cSld>
  <p:clrMapOvr>
    <a:masterClrMapping/>
  </p:clrMapOvr>
  <mc:AlternateContent xmlns:mc="http://schemas.openxmlformats.org/markup-compatibility/2006" xmlns:p14="http://schemas.microsoft.com/office/powerpoint/2010/main">
    <mc:Choice Requires="p14">
      <p:transition spd="slow">
        <p14:window dir="ver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DA4931-8AD3-4F39-AFC6-75B298129106}" type="slidenum">
              <a:rPr lang="en-US" smtClean="0"/>
              <a:pPr/>
              <a:t>‹#›</a:t>
            </a:fld>
            <a:endParaRPr lang="en-US"/>
          </a:p>
        </p:txBody>
      </p:sp>
    </p:spTree>
    <p:extLst>
      <p:ext uri="{BB962C8B-B14F-4D97-AF65-F5344CB8AC3E}">
        <p14:creationId xmlns:p14="http://schemas.microsoft.com/office/powerpoint/2010/main" val="3299500175"/>
      </p:ext>
    </p:extLst>
  </p:cSld>
  <p:clrMapOvr>
    <a:masterClrMapping/>
  </p:clrMapOvr>
  <mc:AlternateContent xmlns:mc="http://schemas.openxmlformats.org/markup-compatibility/2006" xmlns:p14="http://schemas.microsoft.com/office/powerpoint/2010/main">
    <mc:Choice Requires="p14">
      <p:transition spd="slow">
        <p14:window dir="ver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BF9D10-0EE8-4FE1-A679-2758A24CF54E}" type="slidenum">
              <a:rPr lang="en-US" smtClean="0"/>
              <a:pPr/>
              <a:t>‹#›</a:t>
            </a:fld>
            <a:endParaRPr lang="en-US"/>
          </a:p>
        </p:txBody>
      </p:sp>
    </p:spTree>
    <p:extLst>
      <p:ext uri="{BB962C8B-B14F-4D97-AF65-F5344CB8AC3E}">
        <p14:creationId xmlns:p14="http://schemas.microsoft.com/office/powerpoint/2010/main" val="2313249888"/>
      </p:ext>
    </p:extLst>
  </p:cSld>
  <p:clrMapOvr>
    <a:masterClrMapping/>
  </p:clrMapOvr>
  <mc:AlternateContent xmlns:mc="http://schemas.openxmlformats.org/markup-compatibility/2006" xmlns:p14="http://schemas.microsoft.com/office/powerpoint/2010/main">
    <mc:Choice Requires="p14">
      <p:transition spd="slow">
        <p14:window dir="ver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72B9CC-8F96-454A-86EE-0F0157364D54}" type="slidenum">
              <a:rPr lang="en-US" smtClean="0"/>
              <a:pPr/>
              <a:t>‹#›</a:t>
            </a:fld>
            <a:endParaRPr lang="en-US"/>
          </a:p>
        </p:txBody>
      </p:sp>
    </p:spTree>
    <p:extLst>
      <p:ext uri="{BB962C8B-B14F-4D97-AF65-F5344CB8AC3E}">
        <p14:creationId xmlns:p14="http://schemas.microsoft.com/office/powerpoint/2010/main" val="2092069164"/>
      </p:ext>
    </p:extLst>
  </p:cSld>
  <p:clrMapOvr>
    <a:masterClrMapping/>
  </p:clrMapOvr>
  <mc:AlternateContent xmlns:mc="http://schemas.openxmlformats.org/markup-compatibility/2006" xmlns:p14="http://schemas.microsoft.com/office/powerpoint/2010/main">
    <mc:Choice Requires="p14">
      <p:transition spd="slow">
        <p14:window dir="ver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DDDB1C-7DF6-4C06-BC2C-8CA3CB84B2E6}" type="slidenum">
              <a:rPr lang="en-US" smtClean="0"/>
              <a:pPr/>
              <a:t>‹#›</a:t>
            </a:fld>
            <a:endParaRPr lang="en-US"/>
          </a:p>
        </p:txBody>
      </p:sp>
    </p:spTree>
    <p:extLst>
      <p:ext uri="{BB962C8B-B14F-4D97-AF65-F5344CB8AC3E}">
        <p14:creationId xmlns:p14="http://schemas.microsoft.com/office/powerpoint/2010/main" val="1192099160"/>
      </p:ext>
    </p:extLst>
  </p:cSld>
  <p:clrMapOvr>
    <a:masterClrMapping/>
  </p:clrMapOvr>
  <mc:AlternateContent xmlns:mc="http://schemas.openxmlformats.org/markup-compatibility/2006" xmlns:p14="http://schemas.microsoft.com/office/powerpoint/2010/main">
    <mc:Choice Requires="p14">
      <p:transition spd="slow">
        <p14:window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65000"/>
              </a:schemeClr>
            </a:gs>
            <a:gs pos="100000">
              <a:schemeClr val="bg1"/>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F1CA9D-7821-47AD-A6E4-8DB98AEA0B3D}" type="slidenum">
              <a:rPr lang="en-US" smtClean="0"/>
              <a:pPr/>
              <a:t>‹#›</a:t>
            </a:fld>
            <a:endParaRPr lang="en-US"/>
          </a:p>
        </p:txBody>
      </p:sp>
    </p:spTree>
    <p:extLst>
      <p:ext uri="{BB962C8B-B14F-4D97-AF65-F5344CB8AC3E}">
        <p14:creationId xmlns:p14="http://schemas.microsoft.com/office/powerpoint/2010/main" val="3074898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window dir="vert"/>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notesSlide" Target="../notesSlides/notesSlide9.xml"/><Relationship Id="rId7"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10.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notesSlide" Target="../notesSlides/notesSlide10.xml"/><Relationship Id="rId7"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11.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microsoft.com/office/2007/relationships/hdphoto" Target="../media/hdphoto2.wdp"/><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notesSlide" Target="../notesSlides/notesSlide12.xml"/><Relationship Id="rId7"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12.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7" Type="http://schemas.microsoft.com/office/2007/relationships/hdphoto" Target="../media/hdphoto2.wdp"/><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notesSlide" Target="../notesSlides/notesSlide14.xml"/><Relationship Id="rId7"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13.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7" Type="http://schemas.microsoft.com/office/2007/relationships/hdphoto" Target="../media/hdphoto2.wdp"/><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svg"/><Relationship Id="rId7" Type="http://schemas.microsoft.com/office/2007/relationships/hdphoto" Target="../media/hdphoto2.wdp"/><Relationship Id="rId12" Type="http://schemas.openxmlformats.org/officeDocument/2006/relationships/image" Target="../media/image10.png"/><Relationship Id="rId17" Type="http://schemas.openxmlformats.org/officeDocument/2006/relationships/image" Target="../media/image15.svg"/><Relationship Id="rId2" Type="http://schemas.openxmlformats.org/officeDocument/2006/relationships/slideLayout" Target="../slideLayouts/slideLayout2.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tags" Target="../tags/tag15.xml"/><Relationship Id="rId6" Type="http://schemas.openxmlformats.org/officeDocument/2006/relationships/image" Target="../media/image3.png"/><Relationship Id="rId11" Type="http://schemas.openxmlformats.org/officeDocument/2006/relationships/image" Target="../media/image9.svg"/><Relationship Id="rId5" Type="http://schemas.microsoft.com/office/2007/relationships/hdphoto" Target="../media/hdphoto1.wdp"/><Relationship Id="rId15" Type="http://schemas.openxmlformats.org/officeDocument/2006/relationships/image" Target="../media/image13.svg"/><Relationship Id="rId10" Type="http://schemas.openxmlformats.org/officeDocument/2006/relationships/image" Target="../media/image8.png"/><Relationship Id="rId19" Type="http://schemas.openxmlformats.org/officeDocument/2006/relationships/image" Target="../media/image17.svg"/><Relationship Id="rId4" Type="http://schemas.openxmlformats.org/officeDocument/2006/relationships/image" Target="../media/image2.png"/><Relationship Id="rId9" Type="http://schemas.openxmlformats.org/officeDocument/2006/relationships/image" Target="../media/image7.svg"/><Relationship Id="rId14" Type="http://schemas.openxmlformats.org/officeDocument/2006/relationships/image" Target="../media/image12.png"/></Relationships>
</file>

<file path=ppt/slides/_rels/slide18.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3.png"/><Relationship Id="rId12" Type="http://schemas.openxmlformats.org/officeDocument/2006/relationships/image" Target="../media/image24.svg"/><Relationship Id="rId2" Type="http://schemas.openxmlformats.org/officeDocument/2006/relationships/slideLayout" Target="../slideLayouts/slideLayout2.xml"/><Relationship Id="rId1" Type="http://schemas.openxmlformats.org/officeDocument/2006/relationships/tags" Target="../tags/tag16.xml"/><Relationship Id="rId6" Type="http://schemas.microsoft.com/office/2007/relationships/hdphoto" Target="../media/hdphoto1.wdp"/><Relationship Id="rId11" Type="http://schemas.openxmlformats.org/officeDocument/2006/relationships/image" Target="../media/image23.png"/><Relationship Id="rId5" Type="http://schemas.openxmlformats.org/officeDocument/2006/relationships/image" Target="../media/image2.png"/><Relationship Id="rId10" Type="http://schemas.openxmlformats.org/officeDocument/2006/relationships/image" Target="../media/image22.svg"/><Relationship Id="rId4" Type="http://schemas.microsoft.com/office/2007/relationships/hdphoto" Target="../media/hdphoto3.wdp"/><Relationship Id="rId9" Type="http://schemas.openxmlformats.org/officeDocument/2006/relationships/image" Target="../media/image21.png"/><Relationship Id="rId14" Type="http://schemas.openxmlformats.org/officeDocument/2006/relationships/image" Target="../media/image26.sv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microsoft.com/office/2007/relationships/hdphoto" Target="../media/hdphoto2.wdp"/><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notesSlide" Target="../notesSlides/notesSlide1.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2.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notesSlide" Target="../notesSlides/notesSlide16.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hyperlink" Target="https://www.facebook.com/BIAOJS" TargetMode="External"/><Relationship Id="rId5" Type="http://schemas.openxmlformats.org/officeDocument/2006/relationships/hyperlink" Target="mailto:jason.oneal@bia.gov" TargetMode="External"/><Relationship Id="rId10" Type="http://schemas.microsoft.com/office/2007/relationships/hdphoto" Target="../media/hdphoto2.wdp"/><Relationship Id="rId4" Type="http://schemas.openxmlformats.org/officeDocument/2006/relationships/image" Target="../media/image27.png"/><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notesSlide" Target="../notesSlides/notesSlide2.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3.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notesSlide" Target="../notesSlides/notesSlide3.xml"/><Relationship Id="rId7"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4.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notesSlide" Target="../notesSlides/notesSlide4.xml"/><Relationship Id="rId7"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5.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notesSlide" Target="../notesSlides/notesSlide5.xml"/><Relationship Id="rId7" Type="http://schemas.microsoft.com/office/2007/relationships/hdphoto" Target="../media/hdphoto2.wdp"/><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notesSlide" Target="../notesSlides/notesSlide6.xml"/><Relationship Id="rId7"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7.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notesSlide" Target="../notesSlides/notesSlide7.xml"/><Relationship Id="rId7"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8.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notesSlide" Target="../notesSlides/notesSlide8.xml"/><Relationship Id="rId7"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9.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blip>
          <a:srcRect/>
          <a:stretch>
            <a:fillRect l="-2000" r="-2000"/>
          </a:stretch>
        </a:blipFill>
        <a:effectLst/>
      </p:bgPr>
    </p:bg>
    <p:spTree>
      <p:nvGrpSpPr>
        <p:cNvPr id="1" name=""/>
        <p:cNvGrpSpPr/>
        <p:nvPr/>
      </p:nvGrpSpPr>
      <p:grpSpPr>
        <a:xfrm>
          <a:off x="0" y="0"/>
          <a:ext cx="0" cy="0"/>
          <a:chOff x="0" y="0"/>
          <a:chExt cx="0" cy="0"/>
        </a:xfrm>
      </p:grpSpPr>
      <p:sp>
        <p:nvSpPr>
          <p:cNvPr id="16" name="Title 1"/>
          <p:cNvSpPr txBox="1">
            <a:spLocks/>
          </p:cNvSpPr>
          <p:nvPr/>
        </p:nvSpPr>
        <p:spPr>
          <a:xfrm>
            <a:off x="2136776" y="228600"/>
            <a:ext cx="7997825" cy="1447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sz="3200" b="1">
              <a:solidFill>
                <a:srgbClr val="FFC000"/>
              </a:solidFill>
              <a:effectLst>
                <a:outerShdw blurRad="38100" dist="38100" dir="2700000" algn="tl">
                  <a:srgbClr val="000000">
                    <a:alpha val="43137"/>
                  </a:srgbClr>
                </a:outerShdw>
              </a:effectLst>
              <a:latin typeface="Calibri" panose="020F0502020204030204" pitchFamily="34" charset="0"/>
            </a:endParaRPr>
          </a:p>
        </p:txBody>
      </p:sp>
      <p:sp>
        <p:nvSpPr>
          <p:cNvPr id="2" name="Rectangle 1"/>
          <p:cNvSpPr/>
          <p:nvPr/>
        </p:nvSpPr>
        <p:spPr>
          <a:xfrm>
            <a:off x="1754187" y="1752601"/>
            <a:ext cx="8763000" cy="3622530"/>
          </a:xfrm>
          <a:prstGeom prst="rect">
            <a:avLst/>
          </a:prstGeom>
          <a:noFill/>
          <a:effectLst>
            <a:outerShdw blurRad="50800" dist="38100" dir="8100000" algn="tr" rotWithShape="0">
              <a:prstClr val="black">
                <a:alpha val="40000"/>
              </a:prstClr>
            </a:outerShdw>
          </a:effectLst>
        </p:spPr>
        <p:txBody>
          <a:bodyPr wrap="square" lIns="91440" tIns="45720" rIns="91440" bIns="45720">
            <a:spAutoFit/>
          </a:bodyPr>
          <a:lstStyle/>
          <a:p>
            <a:pPr algn="ctr">
              <a:lnSpc>
                <a:spcPts val="7200"/>
              </a:lnSpc>
            </a:pPr>
            <a:r>
              <a:rPr lang="en-US" sz="4800" b="1" dirty="0">
                <a:ln w="12700">
                  <a:solidFill>
                    <a:schemeClr val="tx1"/>
                  </a:solidFill>
                  <a:prstDash val="solid"/>
                </a:ln>
                <a:solidFill>
                  <a:schemeClr val="accent6">
                    <a:lumMod val="75000"/>
                  </a:schemeClr>
                </a:solidFill>
                <a:effectLst>
                  <a:outerShdw blurRad="50800" dist="38100" dir="8100000" algn="tr" rotWithShape="0">
                    <a:prstClr val="black">
                      <a:alpha val="40000"/>
                    </a:prstClr>
                  </a:outerShdw>
                </a:effectLst>
                <a:latin typeface="+mj-lt"/>
              </a:rPr>
              <a:t>Office of Justice Services</a:t>
            </a:r>
          </a:p>
          <a:p>
            <a:pPr algn="ctr">
              <a:lnSpc>
                <a:spcPts val="7200"/>
              </a:lnSpc>
            </a:pPr>
            <a:r>
              <a:rPr lang="en-US" sz="4800" b="1" dirty="0">
                <a:ln w="12700">
                  <a:solidFill>
                    <a:schemeClr val="tx1"/>
                  </a:solidFill>
                  <a:prstDash val="solid"/>
                </a:ln>
                <a:solidFill>
                  <a:schemeClr val="accent6">
                    <a:lumMod val="75000"/>
                  </a:schemeClr>
                </a:solidFill>
                <a:effectLst>
                  <a:outerShdw blurRad="50800" dist="38100" dir="8100000" algn="tr" rotWithShape="0">
                    <a:prstClr val="black">
                      <a:alpha val="40000"/>
                    </a:prstClr>
                  </a:outerShdw>
                </a:effectLst>
                <a:latin typeface="+mj-lt"/>
              </a:rPr>
              <a:t>July 14, 2021</a:t>
            </a:r>
          </a:p>
          <a:p>
            <a:pPr algn="r">
              <a:lnSpc>
                <a:spcPts val="7200"/>
              </a:lnSpc>
            </a:pPr>
            <a:r>
              <a:rPr lang="en-US" sz="2000" b="1" dirty="0">
                <a:ln w="12700">
                  <a:solidFill>
                    <a:schemeClr val="tx1"/>
                  </a:solidFill>
                  <a:prstDash val="solid"/>
                </a:ln>
                <a:solidFill>
                  <a:schemeClr val="accent6">
                    <a:lumMod val="75000"/>
                  </a:schemeClr>
                </a:solidFill>
                <a:effectLst>
                  <a:outerShdw blurRad="50800" dist="38100" dir="8100000" algn="tr" rotWithShape="0">
                    <a:prstClr val="black">
                      <a:alpha val="40000"/>
                    </a:prstClr>
                  </a:outerShdw>
                </a:effectLst>
                <a:latin typeface="+mj-lt"/>
              </a:rPr>
              <a:t>Presented to: Self-Governance Advisory Committee</a:t>
            </a:r>
          </a:p>
          <a:p>
            <a:pPr algn="r">
              <a:lnSpc>
                <a:spcPts val="7200"/>
              </a:lnSpc>
            </a:pPr>
            <a:r>
              <a:rPr lang="en-US" sz="2000" b="1" dirty="0">
                <a:ln w="12700">
                  <a:solidFill>
                    <a:schemeClr val="tx1"/>
                  </a:solidFill>
                  <a:prstDash val="solid"/>
                </a:ln>
                <a:solidFill>
                  <a:schemeClr val="accent6">
                    <a:lumMod val="75000"/>
                  </a:schemeClr>
                </a:solidFill>
                <a:effectLst>
                  <a:outerShdw blurRad="50800" dist="38100" dir="8100000" algn="tr" rotWithShape="0">
                    <a:prstClr val="black">
                      <a:alpha val="40000"/>
                    </a:prstClr>
                  </a:outerShdw>
                </a:effectLst>
                <a:latin typeface="+mj-lt"/>
              </a:rPr>
              <a:t>By: Jason O’Neal</a:t>
            </a:r>
          </a:p>
        </p:txBody>
      </p:sp>
      <p:grpSp>
        <p:nvGrpSpPr>
          <p:cNvPr id="5" name="Group 4">
            <a:extLst>
              <a:ext uri="{FF2B5EF4-FFF2-40B4-BE49-F238E27FC236}">
                <a16:creationId xmlns:a16="http://schemas.microsoft.com/office/drawing/2014/main" id="{37716AA7-4D7B-453F-8E45-BE4637AD8591}"/>
              </a:ext>
            </a:extLst>
          </p:cNvPr>
          <p:cNvGrpSpPr/>
          <p:nvPr/>
        </p:nvGrpSpPr>
        <p:grpSpPr>
          <a:xfrm>
            <a:off x="0" y="4"/>
            <a:ext cx="12192000" cy="1093433"/>
            <a:chOff x="0" y="4"/>
            <a:chExt cx="12192000" cy="1093433"/>
          </a:xfrm>
        </p:grpSpPr>
        <p:sp>
          <p:nvSpPr>
            <p:cNvPr id="29" name="Rectangle: Rounded Corners 28">
              <a:extLst>
                <a:ext uri="{FF2B5EF4-FFF2-40B4-BE49-F238E27FC236}">
                  <a16:creationId xmlns:a16="http://schemas.microsoft.com/office/drawing/2014/main" id="{F8DD0074-6C2F-4E94-B708-63B712A10D8A}"/>
                </a:ext>
              </a:extLst>
            </p:cNvPr>
            <p:cNvSpPr/>
            <p:nvPr/>
          </p:nvSpPr>
          <p:spPr>
            <a:xfrm>
              <a:off x="4470400" y="453358"/>
              <a:ext cx="3302000" cy="640079"/>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tIns="548640" bIns="0" rtlCol="0" anchor="b" anchorCtr="0"/>
            <a:lstStyle/>
            <a:p>
              <a:pPr algn="ctr">
                <a:lnSpc>
                  <a:spcPts val="1900"/>
                </a:lnSpc>
              </a:pPr>
              <a:r>
                <a:rPr lang="en-US" sz="2000" b="1" dirty="0"/>
                <a:t>OJS Update</a:t>
              </a:r>
            </a:p>
          </p:txBody>
        </p:sp>
        <p:sp>
          <p:nvSpPr>
            <p:cNvPr id="30" name="Rectangle 29">
              <a:extLst>
                <a:ext uri="{FF2B5EF4-FFF2-40B4-BE49-F238E27FC236}">
                  <a16:creationId xmlns:a16="http://schemas.microsoft.com/office/drawing/2014/main" id="{59A6AD45-727D-476F-86AD-C28F98764342}"/>
                </a:ext>
              </a:extLst>
            </p:cNvPr>
            <p:cNvSpPr/>
            <p:nvPr/>
          </p:nvSpPr>
          <p:spPr>
            <a:xfrm>
              <a:off x="0" y="4"/>
              <a:ext cx="12192000" cy="729480"/>
            </a:xfrm>
            <a:prstGeom prst="rect">
              <a:avLst/>
            </a:prstGeom>
            <a:gradFill flip="none" rotWithShape="1">
              <a:gsLst>
                <a:gs pos="52000">
                  <a:schemeClr val="bg1">
                    <a:lumMod val="75000"/>
                  </a:schemeClr>
                </a:gs>
                <a:gs pos="2000">
                  <a:schemeClr val="tx1"/>
                </a:gs>
                <a:gs pos="100000">
                  <a:schemeClr val="tx1"/>
                </a:gs>
              </a:gsLst>
              <a:lin ang="5400000" scaled="0"/>
              <a:tileRect/>
            </a:gra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a:p>
          </p:txBody>
        </p:sp>
        <p:cxnSp>
          <p:nvCxnSpPr>
            <p:cNvPr id="31" name="Straight Connector 30">
              <a:extLst>
                <a:ext uri="{FF2B5EF4-FFF2-40B4-BE49-F238E27FC236}">
                  <a16:creationId xmlns:a16="http://schemas.microsoft.com/office/drawing/2014/main" id="{5777D2E5-2ACF-40E5-81D1-3256B390923D}"/>
                </a:ext>
              </a:extLst>
            </p:cNvPr>
            <p:cNvCxnSpPr>
              <a:cxnSpLocks/>
            </p:cNvCxnSpPr>
            <p:nvPr/>
          </p:nvCxnSpPr>
          <p:spPr>
            <a:xfrm>
              <a:off x="0" y="739819"/>
              <a:ext cx="12192000" cy="1"/>
            </a:xfrm>
            <a:prstGeom prst="line">
              <a:avLst/>
            </a:prstGeom>
            <a:ln w="25400">
              <a:solidFill>
                <a:srgbClr val="FF6600"/>
              </a:solidFill>
            </a:ln>
            <a:effectLst>
              <a:outerShdw blurRad="50800" dist="38100" dir="5400000" algn="t" rotWithShape="0">
                <a:prstClr val="black">
                  <a:alpha val="88000"/>
                </a:prstClr>
              </a:outerShdw>
            </a:effectLst>
          </p:spPr>
          <p:style>
            <a:lnRef idx="1">
              <a:schemeClr val="accent1"/>
            </a:lnRef>
            <a:fillRef idx="0">
              <a:schemeClr val="accent1"/>
            </a:fillRef>
            <a:effectRef idx="0">
              <a:schemeClr val="accent1"/>
            </a:effectRef>
            <a:fontRef idx="minor">
              <a:schemeClr val="tx1"/>
            </a:fontRef>
          </p:style>
        </p:cxnSp>
        <p:sp>
          <p:nvSpPr>
            <p:cNvPr id="32" name="TextBox 17">
              <a:extLst>
                <a:ext uri="{FF2B5EF4-FFF2-40B4-BE49-F238E27FC236}">
                  <a16:creationId xmlns:a16="http://schemas.microsoft.com/office/drawing/2014/main" id="{ED50E92E-701C-45AE-ABFA-8312CE0050DD}"/>
                </a:ext>
              </a:extLst>
            </p:cNvPr>
            <p:cNvSpPr txBox="1"/>
            <p:nvPr/>
          </p:nvSpPr>
          <p:spPr>
            <a:xfrm>
              <a:off x="2684206" y="80109"/>
              <a:ext cx="6843252" cy="548640"/>
            </a:xfrm>
            <a:prstGeom prst="rect">
              <a:avLst/>
            </a:prstGeom>
            <a:noFill/>
            <a:ln w="9525" cmpd="sng">
              <a:noFill/>
            </a:ln>
            <a:effectLst>
              <a:outerShdw blurRad="50800" dist="38100" dir="2700000" algn="tl" rotWithShape="0">
                <a:prstClr val="black">
                  <a:alpha val="73000"/>
                </a:prstClr>
              </a:outerShdw>
            </a:effectLst>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400" b="1" dirty="0">
                  <a:solidFill>
                    <a:schemeClr val="bg1"/>
                  </a:solidFill>
                  <a:effectLst>
                    <a:outerShdw blurRad="50800" dist="38100" dir="2700000" algn="tl" rotWithShape="0">
                      <a:prstClr val="black">
                        <a:alpha val="58000"/>
                      </a:prstClr>
                    </a:outerShdw>
                  </a:effectLst>
                </a:rPr>
                <a:t>Bureau of Indian Affairs - Office of Justice Services</a:t>
              </a:r>
            </a:p>
          </p:txBody>
        </p:sp>
        <p:sp>
          <p:nvSpPr>
            <p:cNvPr id="33" name="Oval 32">
              <a:extLst>
                <a:ext uri="{FF2B5EF4-FFF2-40B4-BE49-F238E27FC236}">
                  <a16:creationId xmlns:a16="http://schemas.microsoft.com/office/drawing/2014/main" id="{A87CE787-8439-4777-9673-2CA1907D25FC}"/>
                </a:ext>
              </a:extLst>
            </p:cNvPr>
            <p:cNvSpPr/>
            <p:nvPr/>
          </p:nvSpPr>
          <p:spPr>
            <a:xfrm>
              <a:off x="86563" y="80109"/>
              <a:ext cx="548640" cy="548640"/>
            </a:xfrm>
            <a:prstGeom prst="ellipse">
              <a:avLst/>
            </a:prstGeom>
            <a:blipFill dpi="0" rotWithShape="0">
              <a:blip r:embed="rId3">
                <a:extLst>
                  <a:ext uri="{BEBA8EAE-BF5A-486C-A8C5-ECC9F3942E4B}">
                    <a14:imgProps xmlns:a14="http://schemas.microsoft.com/office/drawing/2010/main">
                      <a14:imgLayer r:embed="rId4">
                        <a14:imgEffect>
                          <a14:sharpenSoften amount="24000"/>
                        </a14:imgEffect>
                      </a14:imgLayer>
                    </a14:imgProps>
                  </a:ext>
                </a:extLst>
              </a:blip>
              <a:srcRect/>
              <a:stretch>
                <a:fillRect l="-5000" t="-5000" r="-4000" b="-5000"/>
              </a:stretch>
            </a:blipFill>
            <a:ln>
              <a:noFill/>
            </a:ln>
            <a:effectLst>
              <a:outerShdw blurRad="50800" dist="38100" dir="2700000" algn="tl" rotWithShape="0">
                <a:schemeClr val="tx1">
                  <a:alpha val="79000"/>
                </a:schemeClr>
              </a:outerShdw>
              <a:reflection blurRad="6350" stA="53000" endPos="25000" dir="5400000" sy="-100000" algn="bl" rotWithShape="0"/>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US"/>
            </a:p>
          </p:txBody>
        </p:sp>
        <p:sp>
          <p:nvSpPr>
            <p:cNvPr id="34" name="Oval 33">
              <a:extLst>
                <a:ext uri="{FF2B5EF4-FFF2-40B4-BE49-F238E27FC236}">
                  <a16:creationId xmlns:a16="http://schemas.microsoft.com/office/drawing/2014/main" id="{9017D685-6884-451F-B721-C37EA67B8955}"/>
                </a:ext>
              </a:extLst>
            </p:cNvPr>
            <p:cNvSpPr/>
            <p:nvPr/>
          </p:nvSpPr>
          <p:spPr>
            <a:xfrm>
              <a:off x="11556797" y="80109"/>
              <a:ext cx="548640" cy="548640"/>
            </a:xfrm>
            <a:prstGeom prst="ellipse">
              <a:avLst/>
            </a:prstGeom>
            <a:blipFill rotWithShape="0">
              <a:blip r:embed="rId5">
                <a:extLst>
                  <a:ext uri="{BEBA8EAE-BF5A-486C-A8C5-ECC9F3942E4B}">
                    <a14:imgProps xmlns:a14="http://schemas.microsoft.com/office/drawing/2010/main">
                      <a14:imgLayer r:embed="rId6">
                        <a14:imgEffect>
                          <a14:sharpenSoften amount="24000"/>
                        </a14:imgEffect>
                      </a14:imgLayer>
                    </a14:imgProps>
                  </a:ext>
                </a:extLst>
              </a:blip>
              <a:stretch>
                <a:fillRect/>
              </a:stretch>
            </a:blipFill>
            <a:ln>
              <a:noFill/>
            </a:ln>
            <a:effectLst>
              <a:outerShdw blurRad="50800" dist="38100" dir="2700000" algn="tl" rotWithShape="0">
                <a:schemeClr val="tx1">
                  <a:alpha val="79000"/>
                </a:schemeClr>
              </a:outerShdw>
              <a:reflection blurRad="6350" stA="53000" endPos="25000" dir="5400000" sy="-100000" algn="bl" rotWithShape="0"/>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US"/>
            </a:p>
          </p:txBody>
        </p:sp>
      </p:grpSp>
    </p:spTree>
    <p:extLst>
      <p:ext uri="{BB962C8B-B14F-4D97-AF65-F5344CB8AC3E}">
        <p14:creationId xmlns:p14="http://schemas.microsoft.com/office/powerpoint/2010/main" val="602595176"/>
      </p:ext>
    </p:extLst>
  </p:cSld>
  <p:clrMapOvr>
    <a:masterClrMapping/>
  </p:clrMapOvr>
  <mc:AlternateContent xmlns:mc="http://schemas.openxmlformats.org/markup-compatibility/2006" xmlns:p14="http://schemas.microsoft.com/office/powerpoint/2010/main">
    <mc:Choice Requires="p14">
      <p:transition spd="slow">
        <p14:window dir="ver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32000"/>
            <a:lum/>
          </a:blip>
          <a:srcRect/>
          <a:stretch>
            <a:fillRect l="-2000" r="-2000"/>
          </a:stretch>
        </a:blipFill>
        <a:effectLst/>
      </p:bgPr>
    </p:bg>
    <p:spTree>
      <p:nvGrpSpPr>
        <p:cNvPr id="1" name=""/>
        <p:cNvGrpSpPr/>
        <p:nvPr/>
      </p:nvGrpSpPr>
      <p:grpSpPr>
        <a:xfrm>
          <a:off x="0" y="0"/>
          <a:ext cx="0" cy="0"/>
          <a:chOff x="0" y="0"/>
          <a:chExt cx="0" cy="0"/>
        </a:xfrm>
      </p:grpSpPr>
      <p:sp>
        <p:nvSpPr>
          <p:cNvPr id="16" name="Title 1"/>
          <p:cNvSpPr txBox="1">
            <a:spLocks/>
          </p:cNvSpPr>
          <p:nvPr/>
        </p:nvSpPr>
        <p:spPr>
          <a:xfrm>
            <a:off x="2136776" y="228600"/>
            <a:ext cx="7997825" cy="1447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sz="3200" b="1">
              <a:solidFill>
                <a:srgbClr val="FFC000"/>
              </a:solidFill>
              <a:effectLst>
                <a:outerShdw blurRad="38100" dist="38100" dir="2700000" algn="tl">
                  <a:srgbClr val="000000">
                    <a:alpha val="43137"/>
                  </a:srgbClr>
                </a:outerShdw>
              </a:effectLst>
              <a:latin typeface="Calibri" panose="020F0502020204030204" pitchFamily="34" charset="0"/>
            </a:endParaRPr>
          </a:p>
        </p:txBody>
      </p:sp>
      <p:sp>
        <p:nvSpPr>
          <p:cNvPr id="2" name="Rectangle 1"/>
          <p:cNvSpPr/>
          <p:nvPr/>
        </p:nvSpPr>
        <p:spPr>
          <a:xfrm>
            <a:off x="1754186" y="1103772"/>
            <a:ext cx="9104313" cy="3717300"/>
          </a:xfrm>
          <a:prstGeom prst="rect">
            <a:avLst/>
          </a:prstGeom>
          <a:noFill/>
          <a:effectLst>
            <a:outerShdw blurRad="50800" dist="38100" dir="8100000" algn="tr" rotWithShape="0">
              <a:prstClr val="black">
                <a:alpha val="40000"/>
              </a:prstClr>
            </a:outerShdw>
          </a:effectLst>
        </p:spPr>
        <p:txBody>
          <a:bodyPr wrap="square" lIns="91440" tIns="45720" rIns="91440" bIns="45720">
            <a:spAutoFit/>
          </a:bodyPr>
          <a:lstStyle/>
          <a:p>
            <a:pPr>
              <a:lnSpc>
                <a:spcPts val="7200"/>
              </a:lnSpc>
            </a:pPr>
            <a:endParaRPr lang="en-US" sz="2000" b="1" dirty="0">
              <a:ln w="12700">
                <a:solidFill>
                  <a:schemeClr val="tx1"/>
                </a:solidFill>
                <a:prstDash val="solid"/>
              </a:ln>
              <a:effectLst>
                <a:outerShdw blurRad="50800" dist="38100" dir="8100000" algn="tr" rotWithShape="0">
                  <a:prstClr val="black">
                    <a:alpha val="40000"/>
                  </a:prstClr>
                </a:outerShdw>
              </a:effectLst>
              <a:latin typeface="+mj-lt"/>
            </a:endParaRPr>
          </a:p>
          <a:p>
            <a:pPr>
              <a:lnSpc>
                <a:spcPts val="7200"/>
              </a:lnSpc>
            </a:pPr>
            <a:endParaRPr lang="en-US" sz="2000" b="1" dirty="0">
              <a:ln w="12700">
                <a:solidFill>
                  <a:schemeClr val="tx1"/>
                </a:solidFill>
                <a:prstDash val="solid"/>
              </a:ln>
              <a:effectLst>
                <a:outerShdw blurRad="50800" dist="38100" dir="8100000" algn="tr" rotWithShape="0">
                  <a:prstClr val="black">
                    <a:alpha val="40000"/>
                  </a:prstClr>
                </a:outerShdw>
              </a:effectLst>
              <a:latin typeface="+mj-lt"/>
            </a:endParaRPr>
          </a:p>
          <a:p>
            <a:pPr>
              <a:lnSpc>
                <a:spcPts val="7200"/>
              </a:lnSpc>
            </a:pPr>
            <a:endParaRPr lang="en-US" sz="2000" b="1" dirty="0">
              <a:ln w="12700">
                <a:solidFill>
                  <a:schemeClr val="tx1"/>
                </a:solidFill>
                <a:prstDash val="solid"/>
              </a:ln>
              <a:solidFill>
                <a:schemeClr val="accent6">
                  <a:lumMod val="75000"/>
                </a:schemeClr>
              </a:solidFill>
              <a:effectLst>
                <a:outerShdw blurRad="50800" dist="38100" dir="8100000" algn="tr" rotWithShape="0">
                  <a:prstClr val="black">
                    <a:alpha val="40000"/>
                  </a:prstClr>
                </a:outerShdw>
              </a:effectLst>
              <a:latin typeface="+mj-lt"/>
            </a:endParaRPr>
          </a:p>
          <a:p>
            <a:pPr algn="ctr">
              <a:lnSpc>
                <a:spcPts val="7200"/>
              </a:lnSpc>
            </a:pPr>
            <a:endParaRPr lang="en-US" sz="4800" b="1" dirty="0">
              <a:ln w="12700">
                <a:solidFill>
                  <a:schemeClr val="tx1"/>
                </a:solidFill>
                <a:prstDash val="solid"/>
              </a:ln>
              <a:solidFill>
                <a:schemeClr val="accent6">
                  <a:lumMod val="75000"/>
                </a:schemeClr>
              </a:solidFill>
              <a:effectLst>
                <a:outerShdw blurRad="50800" dist="38100" dir="8100000" algn="tr" rotWithShape="0">
                  <a:prstClr val="black">
                    <a:alpha val="40000"/>
                  </a:prstClr>
                </a:outerShdw>
              </a:effectLst>
              <a:latin typeface="+mj-lt"/>
            </a:endParaRPr>
          </a:p>
        </p:txBody>
      </p:sp>
      <p:grpSp>
        <p:nvGrpSpPr>
          <p:cNvPr id="5" name="Group 4">
            <a:extLst>
              <a:ext uri="{FF2B5EF4-FFF2-40B4-BE49-F238E27FC236}">
                <a16:creationId xmlns:a16="http://schemas.microsoft.com/office/drawing/2014/main" id="{37716AA7-4D7B-453F-8E45-BE4637AD8591}"/>
              </a:ext>
            </a:extLst>
          </p:cNvPr>
          <p:cNvGrpSpPr/>
          <p:nvPr/>
        </p:nvGrpSpPr>
        <p:grpSpPr>
          <a:xfrm>
            <a:off x="0" y="4"/>
            <a:ext cx="12192000" cy="1093433"/>
            <a:chOff x="0" y="4"/>
            <a:chExt cx="12192000" cy="1093433"/>
          </a:xfrm>
        </p:grpSpPr>
        <p:sp>
          <p:nvSpPr>
            <p:cNvPr id="29" name="Rectangle: Rounded Corners 28">
              <a:extLst>
                <a:ext uri="{FF2B5EF4-FFF2-40B4-BE49-F238E27FC236}">
                  <a16:creationId xmlns:a16="http://schemas.microsoft.com/office/drawing/2014/main" id="{F8DD0074-6C2F-4E94-B708-63B712A10D8A}"/>
                </a:ext>
              </a:extLst>
            </p:cNvPr>
            <p:cNvSpPr/>
            <p:nvPr/>
          </p:nvSpPr>
          <p:spPr>
            <a:xfrm>
              <a:off x="4470400" y="453358"/>
              <a:ext cx="3302000" cy="640079"/>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tIns="548640" bIns="0" rtlCol="0" anchor="b" anchorCtr="0"/>
            <a:lstStyle/>
            <a:p>
              <a:pPr algn="ctr">
                <a:lnSpc>
                  <a:spcPts val="1900"/>
                </a:lnSpc>
              </a:pPr>
              <a:r>
                <a:rPr lang="en-US" sz="2000" b="1" dirty="0"/>
                <a:t>Missing &amp; Murdered Unit</a:t>
              </a:r>
            </a:p>
            <a:p>
              <a:pPr algn="ctr">
                <a:lnSpc>
                  <a:spcPts val="1900"/>
                </a:lnSpc>
              </a:pPr>
              <a:r>
                <a:rPr lang="en-US" sz="2000" b="1" dirty="0"/>
                <a:t>Missing &amp; Murdered Unit</a:t>
              </a:r>
            </a:p>
          </p:txBody>
        </p:sp>
        <p:sp>
          <p:nvSpPr>
            <p:cNvPr id="30" name="Rectangle 29">
              <a:extLst>
                <a:ext uri="{FF2B5EF4-FFF2-40B4-BE49-F238E27FC236}">
                  <a16:creationId xmlns:a16="http://schemas.microsoft.com/office/drawing/2014/main" id="{59A6AD45-727D-476F-86AD-C28F98764342}"/>
                </a:ext>
              </a:extLst>
            </p:cNvPr>
            <p:cNvSpPr/>
            <p:nvPr/>
          </p:nvSpPr>
          <p:spPr>
            <a:xfrm>
              <a:off x="0" y="4"/>
              <a:ext cx="12192000" cy="729480"/>
            </a:xfrm>
            <a:prstGeom prst="rect">
              <a:avLst/>
            </a:prstGeom>
            <a:gradFill flip="none" rotWithShape="1">
              <a:gsLst>
                <a:gs pos="52000">
                  <a:schemeClr val="bg1">
                    <a:lumMod val="75000"/>
                  </a:schemeClr>
                </a:gs>
                <a:gs pos="2000">
                  <a:schemeClr val="tx1"/>
                </a:gs>
                <a:gs pos="100000">
                  <a:schemeClr val="tx1"/>
                </a:gs>
              </a:gsLst>
              <a:lin ang="5400000" scaled="0"/>
              <a:tileRect/>
            </a:gra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a:p>
          </p:txBody>
        </p:sp>
        <p:cxnSp>
          <p:nvCxnSpPr>
            <p:cNvPr id="31" name="Straight Connector 30">
              <a:extLst>
                <a:ext uri="{FF2B5EF4-FFF2-40B4-BE49-F238E27FC236}">
                  <a16:creationId xmlns:a16="http://schemas.microsoft.com/office/drawing/2014/main" id="{5777D2E5-2ACF-40E5-81D1-3256B390923D}"/>
                </a:ext>
              </a:extLst>
            </p:cNvPr>
            <p:cNvCxnSpPr>
              <a:cxnSpLocks/>
            </p:cNvCxnSpPr>
            <p:nvPr/>
          </p:nvCxnSpPr>
          <p:spPr>
            <a:xfrm>
              <a:off x="0" y="739819"/>
              <a:ext cx="12192000" cy="1"/>
            </a:xfrm>
            <a:prstGeom prst="line">
              <a:avLst/>
            </a:prstGeom>
            <a:ln w="25400">
              <a:solidFill>
                <a:srgbClr val="FF6600"/>
              </a:solidFill>
            </a:ln>
            <a:effectLst>
              <a:outerShdw blurRad="50800" dist="38100" dir="5400000" algn="t" rotWithShape="0">
                <a:prstClr val="black">
                  <a:alpha val="88000"/>
                </a:prstClr>
              </a:outerShdw>
            </a:effectLst>
          </p:spPr>
          <p:style>
            <a:lnRef idx="1">
              <a:schemeClr val="accent1"/>
            </a:lnRef>
            <a:fillRef idx="0">
              <a:schemeClr val="accent1"/>
            </a:fillRef>
            <a:effectRef idx="0">
              <a:schemeClr val="accent1"/>
            </a:effectRef>
            <a:fontRef idx="minor">
              <a:schemeClr val="tx1"/>
            </a:fontRef>
          </p:style>
        </p:cxnSp>
        <p:sp>
          <p:nvSpPr>
            <p:cNvPr id="32" name="TextBox 17">
              <a:extLst>
                <a:ext uri="{FF2B5EF4-FFF2-40B4-BE49-F238E27FC236}">
                  <a16:creationId xmlns:a16="http://schemas.microsoft.com/office/drawing/2014/main" id="{ED50E92E-701C-45AE-ABFA-8312CE0050DD}"/>
                </a:ext>
              </a:extLst>
            </p:cNvPr>
            <p:cNvSpPr txBox="1"/>
            <p:nvPr/>
          </p:nvSpPr>
          <p:spPr>
            <a:xfrm>
              <a:off x="2684206" y="80109"/>
              <a:ext cx="6843252" cy="548640"/>
            </a:xfrm>
            <a:prstGeom prst="rect">
              <a:avLst/>
            </a:prstGeom>
            <a:noFill/>
            <a:ln w="9525" cmpd="sng">
              <a:noFill/>
            </a:ln>
            <a:effectLst>
              <a:outerShdw blurRad="50800" dist="38100" dir="2700000" algn="tl" rotWithShape="0">
                <a:prstClr val="black">
                  <a:alpha val="73000"/>
                </a:prstClr>
              </a:outerShdw>
            </a:effectLst>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400" b="1" dirty="0">
                  <a:solidFill>
                    <a:schemeClr val="bg1"/>
                  </a:solidFill>
                  <a:effectLst>
                    <a:outerShdw blurRad="50800" dist="38100" dir="2700000" algn="tl" rotWithShape="0">
                      <a:prstClr val="black">
                        <a:alpha val="58000"/>
                      </a:prstClr>
                    </a:outerShdw>
                  </a:effectLst>
                </a:rPr>
                <a:t>Bureau of Indian Affairs - Office of Justice Services</a:t>
              </a:r>
            </a:p>
          </p:txBody>
        </p:sp>
        <p:sp>
          <p:nvSpPr>
            <p:cNvPr id="33" name="Oval 32">
              <a:extLst>
                <a:ext uri="{FF2B5EF4-FFF2-40B4-BE49-F238E27FC236}">
                  <a16:creationId xmlns:a16="http://schemas.microsoft.com/office/drawing/2014/main" id="{A87CE787-8439-4777-9673-2CA1907D25FC}"/>
                </a:ext>
              </a:extLst>
            </p:cNvPr>
            <p:cNvSpPr/>
            <p:nvPr/>
          </p:nvSpPr>
          <p:spPr>
            <a:xfrm>
              <a:off x="86563" y="80109"/>
              <a:ext cx="548640" cy="548640"/>
            </a:xfrm>
            <a:prstGeom prst="ellipse">
              <a:avLst/>
            </a:prstGeom>
            <a:blipFill dpi="0" rotWithShape="0">
              <a:blip r:embed="rId5">
                <a:extLst>
                  <a:ext uri="{BEBA8EAE-BF5A-486C-A8C5-ECC9F3942E4B}">
                    <a14:imgProps xmlns:a14="http://schemas.microsoft.com/office/drawing/2010/main">
                      <a14:imgLayer r:embed="rId6">
                        <a14:imgEffect>
                          <a14:sharpenSoften amount="24000"/>
                        </a14:imgEffect>
                      </a14:imgLayer>
                    </a14:imgProps>
                  </a:ext>
                </a:extLst>
              </a:blip>
              <a:srcRect/>
              <a:stretch>
                <a:fillRect l="-5000" t="-5000" r="-4000" b="-5000"/>
              </a:stretch>
            </a:blipFill>
            <a:ln>
              <a:noFill/>
            </a:ln>
            <a:effectLst>
              <a:outerShdw blurRad="50800" dist="38100" dir="2700000" algn="tl" rotWithShape="0">
                <a:schemeClr val="tx1">
                  <a:alpha val="79000"/>
                </a:schemeClr>
              </a:outerShdw>
              <a:reflection blurRad="6350" stA="53000" endPos="25000" dir="5400000" sy="-100000" algn="bl" rotWithShape="0"/>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US"/>
            </a:p>
          </p:txBody>
        </p:sp>
        <p:sp>
          <p:nvSpPr>
            <p:cNvPr id="34" name="Oval 33">
              <a:extLst>
                <a:ext uri="{FF2B5EF4-FFF2-40B4-BE49-F238E27FC236}">
                  <a16:creationId xmlns:a16="http://schemas.microsoft.com/office/drawing/2014/main" id="{9017D685-6884-451F-B721-C37EA67B8955}"/>
                </a:ext>
              </a:extLst>
            </p:cNvPr>
            <p:cNvSpPr/>
            <p:nvPr/>
          </p:nvSpPr>
          <p:spPr>
            <a:xfrm>
              <a:off x="11556797" y="80109"/>
              <a:ext cx="548640" cy="548640"/>
            </a:xfrm>
            <a:prstGeom prst="ellipse">
              <a:avLst/>
            </a:prstGeom>
            <a:blipFill rotWithShape="0">
              <a:blip r:embed="rId7">
                <a:extLst>
                  <a:ext uri="{BEBA8EAE-BF5A-486C-A8C5-ECC9F3942E4B}">
                    <a14:imgProps xmlns:a14="http://schemas.microsoft.com/office/drawing/2010/main">
                      <a14:imgLayer r:embed="rId8">
                        <a14:imgEffect>
                          <a14:sharpenSoften amount="24000"/>
                        </a14:imgEffect>
                      </a14:imgLayer>
                    </a14:imgProps>
                  </a:ext>
                </a:extLst>
              </a:blip>
              <a:stretch>
                <a:fillRect/>
              </a:stretch>
            </a:blipFill>
            <a:ln>
              <a:noFill/>
            </a:ln>
            <a:effectLst>
              <a:outerShdw blurRad="50800" dist="38100" dir="2700000" algn="tl" rotWithShape="0">
                <a:schemeClr val="tx1">
                  <a:alpha val="79000"/>
                </a:schemeClr>
              </a:outerShdw>
              <a:reflection blurRad="6350" stA="53000" endPos="25000" dir="5400000" sy="-100000" algn="bl" rotWithShape="0"/>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US"/>
            </a:p>
          </p:txBody>
        </p:sp>
      </p:grpSp>
      <p:sp>
        <p:nvSpPr>
          <p:cNvPr id="3" name="Rectangle 2">
            <a:extLst>
              <a:ext uri="{FF2B5EF4-FFF2-40B4-BE49-F238E27FC236}">
                <a16:creationId xmlns:a16="http://schemas.microsoft.com/office/drawing/2014/main" id="{7B3A297C-4F94-4BE9-96E4-AE268268EE2A}"/>
              </a:ext>
            </a:extLst>
          </p:cNvPr>
          <p:cNvSpPr/>
          <p:nvPr/>
        </p:nvSpPr>
        <p:spPr>
          <a:xfrm>
            <a:off x="1146175" y="2136339"/>
            <a:ext cx="10078085" cy="3970318"/>
          </a:xfrm>
          <a:prstGeom prst="rect">
            <a:avLst/>
          </a:prstGeom>
        </p:spPr>
        <p:txBody>
          <a:bodyPr wrap="square">
            <a:spAutoFit/>
          </a:bodyPr>
          <a:lstStyle/>
          <a:p>
            <a:r>
              <a:rPr lang="en-US" sz="2800" b="1" dirty="0">
                <a:solidFill>
                  <a:srgbClr val="272627"/>
                </a:solidFill>
              </a:rPr>
              <a:t>FY-21 – Missing and Murdered Unit (MMU)</a:t>
            </a:r>
            <a:endParaRPr lang="en-US" sz="2800" b="1" dirty="0">
              <a:solidFill>
                <a:srgbClr val="272627"/>
              </a:solidFill>
              <a:cs typeface="Calibri"/>
            </a:endParaRPr>
          </a:p>
          <a:p>
            <a:endParaRPr lang="en-US" sz="2800" b="1" dirty="0">
              <a:solidFill>
                <a:srgbClr val="272627"/>
              </a:solidFill>
              <a:cs typeface="Calibri"/>
            </a:endParaRPr>
          </a:p>
          <a:p>
            <a:pPr>
              <a:buFont typeface="Arial" panose="020B0604020202020204" pitchFamily="34" charset="0"/>
              <a:buChar char="•"/>
            </a:pPr>
            <a:r>
              <a:rPr lang="en-US" sz="2800" b="1" dirty="0">
                <a:solidFill>
                  <a:srgbClr val="333333"/>
                </a:solidFill>
                <a:latin typeface="Public Sans Web"/>
              </a:rPr>
              <a:t>  Gathering intelligence on active missing and murdered cases,</a:t>
            </a:r>
          </a:p>
          <a:p>
            <a:pPr>
              <a:buFont typeface="Arial" panose="020B0604020202020204" pitchFamily="34" charset="0"/>
              <a:buChar char="•"/>
            </a:pPr>
            <a:r>
              <a:rPr lang="en-US" sz="2800" b="1" dirty="0">
                <a:solidFill>
                  <a:srgbClr val="333333"/>
                </a:solidFill>
                <a:latin typeface="Public Sans Web"/>
              </a:rPr>
              <a:t>  Reviewing and prioritizing cases for assignment to investigative teams,</a:t>
            </a:r>
          </a:p>
          <a:p>
            <a:pPr>
              <a:buFont typeface="Arial" panose="020B0604020202020204" pitchFamily="34" charset="0"/>
              <a:buChar char="•"/>
            </a:pPr>
            <a:r>
              <a:rPr lang="en-US" sz="2800" b="1" dirty="0">
                <a:solidFill>
                  <a:srgbClr val="333333"/>
                </a:solidFill>
                <a:latin typeface="Public Sans Web"/>
              </a:rPr>
              <a:t>  Developing investigative plans to guide investigators,</a:t>
            </a:r>
          </a:p>
          <a:p>
            <a:pPr>
              <a:buFont typeface="Arial" panose="020B0604020202020204" pitchFamily="34" charset="0"/>
              <a:buChar char="•"/>
            </a:pPr>
            <a:r>
              <a:rPr lang="en-US" sz="2800" b="1" dirty="0">
                <a:solidFill>
                  <a:srgbClr val="333333"/>
                </a:solidFill>
                <a:latin typeface="Public Sans Web"/>
              </a:rPr>
              <a:t>  Assigning and investigating cases,</a:t>
            </a:r>
          </a:p>
          <a:p>
            <a:pPr>
              <a:buFont typeface="Arial" panose="020B0604020202020204" pitchFamily="34" charset="0"/>
              <a:buChar char="•"/>
            </a:pPr>
            <a:r>
              <a:rPr lang="en-US" sz="2800" b="1" dirty="0">
                <a:solidFill>
                  <a:srgbClr val="333333"/>
                </a:solidFill>
                <a:latin typeface="Public Sans Web"/>
              </a:rPr>
              <a:t>  Preparing investigative reports,</a:t>
            </a:r>
          </a:p>
          <a:p>
            <a:pPr>
              <a:buFont typeface="Arial" panose="020B0604020202020204" pitchFamily="34" charset="0"/>
              <a:buChar char="•"/>
            </a:pPr>
            <a:r>
              <a:rPr lang="en-US" sz="2800" b="1" dirty="0">
                <a:solidFill>
                  <a:srgbClr val="333333"/>
                </a:solidFill>
                <a:latin typeface="Public Sans Web"/>
              </a:rPr>
              <a:t>  Analyzing current missing-person protocols</a:t>
            </a:r>
          </a:p>
        </p:txBody>
      </p:sp>
    </p:spTree>
    <p:custDataLst>
      <p:tags r:id="rId1"/>
    </p:custDataLst>
    <p:extLst>
      <p:ext uri="{BB962C8B-B14F-4D97-AF65-F5344CB8AC3E}">
        <p14:creationId xmlns:p14="http://schemas.microsoft.com/office/powerpoint/2010/main" val="1387174904"/>
      </p:ext>
    </p:extLst>
  </p:cSld>
  <p:clrMapOvr>
    <a:masterClrMapping/>
  </p:clrMapOvr>
  <mc:AlternateContent xmlns:mc="http://schemas.openxmlformats.org/markup-compatibility/2006" xmlns:p14="http://schemas.microsoft.com/office/powerpoint/2010/main">
    <mc:Choice Requires="p14">
      <p:transition spd="slow">
        <p14:window dir="ver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32000"/>
            <a:lum/>
          </a:blip>
          <a:srcRect/>
          <a:stretch>
            <a:fillRect l="-2000" r="-2000"/>
          </a:stretch>
        </a:blipFill>
        <a:effectLst/>
      </p:bgPr>
    </p:bg>
    <p:spTree>
      <p:nvGrpSpPr>
        <p:cNvPr id="1" name=""/>
        <p:cNvGrpSpPr/>
        <p:nvPr/>
      </p:nvGrpSpPr>
      <p:grpSpPr>
        <a:xfrm>
          <a:off x="0" y="0"/>
          <a:ext cx="0" cy="0"/>
          <a:chOff x="0" y="0"/>
          <a:chExt cx="0" cy="0"/>
        </a:xfrm>
      </p:grpSpPr>
      <p:sp>
        <p:nvSpPr>
          <p:cNvPr id="16" name="Title 1"/>
          <p:cNvSpPr txBox="1">
            <a:spLocks/>
          </p:cNvSpPr>
          <p:nvPr/>
        </p:nvSpPr>
        <p:spPr>
          <a:xfrm>
            <a:off x="2136776" y="228600"/>
            <a:ext cx="7997825" cy="1447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sz="3200" b="1">
              <a:solidFill>
                <a:srgbClr val="FFC000"/>
              </a:solidFill>
              <a:effectLst>
                <a:outerShdw blurRad="38100" dist="38100" dir="2700000" algn="tl">
                  <a:srgbClr val="000000">
                    <a:alpha val="43137"/>
                  </a:srgbClr>
                </a:outerShdw>
              </a:effectLst>
              <a:latin typeface="Calibri" panose="020F0502020204030204" pitchFamily="34" charset="0"/>
            </a:endParaRPr>
          </a:p>
        </p:txBody>
      </p:sp>
      <p:sp>
        <p:nvSpPr>
          <p:cNvPr id="2" name="Rectangle 1"/>
          <p:cNvSpPr/>
          <p:nvPr/>
        </p:nvSpPr>
        <p:spPr>
          <a:xfrm>
            <a:off x="754380" y="1103772"/>
            <a:ext cx="10675620" cy="7041287"/>
          </a:xfrm>
          <a:prstGeom prst="rect">
            <a:avLst/>
          </a:prstGeom>
          <a:noFill/>
          <a:effectLst>
            <a:outerShdw blurRad="50800" dist="38100" dir="8100000" algn="tr" rotWithShape="0">
              <a:prstClr val="black">
                <a:alpha val="40000"/>
              </a:prstClr>
            </a:outerShdw>
          </a:effectLst>
        </p:spPr>
        <p:txBody>
          <a:bodyPr wrap="square" lIns="91440" tIns="45720" rIns="91440" bIns="45720">
            <a:spAutoFit/>
          </a:bodyPr>
          <a:lstStyle/>
          <a:p>
            <a:pPr>
              <a:lnSpc>
                <a:spcPts val="7200"/>
              </a:lnSpc>
            </a:pPr>
            <a:endParaRPr lang="en-US" sz="2000" b="1" dirty="0">
              <a:ln w="12700">
                <a:solidFill>
                  <a:schemeClr val="tx1"/>
                </a:solidFill>
                <a:prstDash val="solid"/>
              </a:ln>
              <a:effectLst>
                <a:outerShdw blurRad="50800" dist="38100" dir="8100000" algn="tr" rotWithShape="0">
                  <a:prstClr val="black">
                    <a:alpha val="40000"/>
                  </a:prstClr>
                </a:outerShdw>
              </a:effectLst>
              <a:latin typeface="+mj-lt"/>
            </a:endParaRPr>
          </a:p>
          <a:p>
            <a:r>
              <a:rPr lang="en-US" sz="2400" dirty="0">
                <a:solidFill>
                  <a:srgbClr val="272627"/>
                </a:solidFill>
              </a:rPr>
              <a:t>FY-21 – Missing and Murdered Unit (MMU)</a:t>
            </a:r>
            <a:endParaRPr lang="en-US" sz="2400" dirty="0">
              <a:solidFill>
                <a:srgbClr val="272627"/>
              </a:solidFill>
              <a:cs typeface="Calibri"/>
            </a:endParaRPr>
          </a:p>
          <a:p>
            <a:endParaRPr lang="en-US" sz="2400" dirty="0">
              <a:solidFill>
                <a:srgbClr val="272627"/>
              </a:solidFill>
              <a:cs typeface="Calibri"/>
            </a:endParaRPr>
          </a:p>
          <a:p>
            <a:r>
              <a:rPr lang="en-US" sz="2400" dirty="0">
                <a:solidFill>
                  <a:srgbClr val="272627"/>
                </a:solidFill>
              </a:rPr>
              <a:t>o	Missing vs Murdered Data</a:t>
            </a:r>
            <a:endParaRPr lang="en-US" sz="2400" dirty="0">
              <a:solidFill>
                <a:srgbClr val="272627"/>
              </a:solidFill>
              <a:cs typeface="Calibri"/>
            </a:endParaRPr>
          </a:p>
          <a:p>
            <a:r>
              <a:rPr lang="en-US" sz="2400" dirty="0">
                <a:solidFill>
                  <a:srgbClr val="272627"/>
                </a:solidFill>
              </a:rPr>
              <a:t>o	Missing Persons</a:t>
            </a:r>
            <a:endParaRPr lang="en-US" sz="2400" dirty="0">
              <a:solidFill>
                <a:srgbClr val="272627"/>
              </a:solidFill>
              <a:cs typeface="Calibri"/>
            </a:endParaRPr>
          </a:p>
          <a:p>
            <a:r>
              <a:rPr lang="en-US" sz="2400" dirty="0">
                <a:solidFill>
                  <a:srgbClr val="272627"/>
                </a:solidFill>
              </a:rPr>
              <a:t>		* FBI National Crime Information Center (NCIC)</a:t>
            </a:r>
            <a:endParaRPr lang="en-US" sz="2400" dirty="0">
              <a:solidFill>
                <a:srgbClr val="272627"/>
              </a:solidFill>
              <a:cs typeface="Calibri"/>
            </a:endParaRPr>
          </a:p>
          <a:p>
            <a:r>
              <a:rPr lang="en-US" sz="2400" dirty="0">
                <a:solidFill>
                  <a:srgbClr val="272627"/>
                </a:solidFill>
              </a:rPr>
              <a:t>		* FBI NCIC – 21 Files (Missing Persons File)</a:t>
            </a:r>
            <a:endParaRPr lang="en-US" sz="2400" dirty="0">
              <a:solidFill>
                <a:srgbClr val="272627"/>
              </a:solidFill>
              <a:cs typeface="Calibri"/>
            </a:endParaRPr>
          </a:p>
          <a:p>
            <a:r>
              <a:rPr lang="en-US" sz="2400" dirty="0">
                <a:solidFill>
                  <a:srgbClr val="272627"/>
                </a:solidFill>
              </a:rPr>
              <a:t>		* National Missing and Unidentified Persons System (</a:t>
            </a:r>
            <a:r>
              <a:rPr lang="en-US" sz="2400" dirty="0" err="1">
                <a:solidFill>
                  <a:srgbClr val="272627"/>
                </a:solidFill>
              </a:rPr>
              <a:t>NamUs</a:t>
            </a:r>
            <a:r>
              <a:rPr lang="en-US" sz="2400" dirty="0">
                <a:solidFill>
                  <a:srgbClr val="272627"/>
                </a:solidFill>
              </a:rPr>
              <a:t>)</a:t>
            </a:r>
            <a:endParaRPr lang="en-US" sz="2400" dirty="0">
              <a:solidFill>
                <a:srgbClr val="272627"/>
              </a:solidFill>
              <a:cs typeface="Calibri"/>
            </a:endParaRPr>
          </a:p>
          <a:p>
            <a:r>
              <a:rPr lang="en-US" sz="2400" dirty="0">
                <a:solidFill>
                  <a:srgbClr val="272627"/>
                </a:solidFill>
              </a:rPr>
              <a:t>o	Homicide Data</a:t>
            </a:r>
            <a:endParaRPr lang="en-US" sz="2400" dirty="0">
              <a:solidFill>
                <a:srgbClr val="272627"/>
              </a:solidFill>
              <a:cs typeface="Calibri"/>
            </a:endParaRPr>
          </a:p>
          <a:p>
            <a:r>
              <a:rPr lang="en-US" sz="2400" dirty="0">
                <a:solidFill>
                  <a:srgbClr val="272627"/>
                </a:solidFill>
              </a:rPr>
              <a:t>		* FBI Uniform Crime Report (UCR)</a:t>
            </a:r>
            <a:endParaRPr lang="en-US" sz="2400" dirty="0">
              <a:solidFill>
                <a:srgbClr val="272627"/>
              </a:solidFill>
              <a:cs typeface="Calibri"/>
            </a:endParaRPr>
          </a:p>
          <a:p>
            <a:pPr>
              <a:lnSpc>
                <a:spcPts val="7200"/>
              </a:lnSpc>
            </a:pPr>
            <a:endParaRPr lang="en-US" sz="2000" b="1" dirty="0">
              <a:ln w="12700">
                <a:solidFill>
                  <a:schemeClr val="tx1"/>
                </a:solidFill>
                <a:prstDash val="solid"/>
              </a:ln>
              <a:effectLst>
                <a:outerShdw blurRad="50800" dist="38100" dir="8100000" algn="tr" rotWithShape="0">
                  <a:prstClr val="black">
                    <a:alpha val="40000"/>
                  </a:prstClr>
                </a:outerShdw>
              </a:effectLst>
              <a:latin typeface="+mj-lt"/>
            </a:endParaRPr>
          </a:p>
          <a:p>
            <a:pPr>
              <a:lnSpc>
                <a:spcPts val="7200"/>
              </a:lnSpc>
            </a:pPr>
            <a:endParaRPr lang="en-US" sz="2000" b="1" dirty="0">
              <a:ln w="12700">
                <a:solidFill>
                  <a:schemeClr val="tx1"/>
                </a:solidFill>
                <a:prstDash val="solid"/>
              </a:ln>
              <a:solidFill>
                <a:schemeClr val="accent6">
                  <a:lumMod val="75000"/>
                </a:schemeClr>
              </a:solidFill>
              <a:effectLst>
                <a:outerShdw blurRad="50800" dist="38100" dir="8100000" algn="tr" rotWithShape="0">
                  <a:prstClr val="black">
                    <a:alpha val="40000"/>
                  </a:prstClr>
                </a:outerShdw>
              </a:effectLst>
              <a:latin typeface="+mj-lt"/>
            </a:endParaRPr>
          </a:p>
          <a:p>
            <a:pPr algn="ctr">
              <a:lnSpc>
                <a:spcPts val="7200"/>
              </a:lnSpc>
            </a:pPr>
            <a:endParaRPr lang="en-US" sz="4800" b="1" dirty="0">
              <a:ln w="12700">
                <a:solidFill>
                  <a:schemeClr val="tx1"/>
                </a:solidFill>
                <a:prstDash val="solid"/>
              </a:ln>
              <a:solidFill>
                <a:schemeClr val="accent6">
                  <a:lumMod val="75000"/>
                </a:schemeClr>
              </a:solidFill>
              <a:effectLst>
                <a:outerShdw blurRad="50800" dist="38100" dir="8100000" algn="tr" rotWithShape="0">
                  <a:prstClr val="black">
                    <a:alpha val="40000"/>
                  </a:prstClr>
                </a:outerShdw>
              </a:effectLst>
              <a:latin typeface="+mj-lt"/>
            </a:endParaRPr>
          </a:p>
        </p:txBody>
      </p:sp>
      <p:grpSp>
        <p:nvGrpSpPr>
          <p:cNvPr id="5" name="Group 4">
            <a:extLst>
              <a:ext uri="{FF2B5EF4-FFF2-40B4-BE49-F238E27FC236}">
                <a16:creationId xmlns:a16="http://schemas.microsoft.com/office/drawing/2014/main" id="{37716AA7-4D7B-453F-8E45-BE4637AD8591}"/>
              </a:ext>
            </a:extLst>
          </p:cNvPr>
          <p:cNvGrpSpPr/>
          <p:nvPr/>
        </p:nvGrpSpPr>
        <p:grpSpPr>
          <a:xfrm>
            <a:off x="0" y="4"/>
            <a:ext cx="12192000" cy="1093433"/>
            <a:chOff x="0" y="4"/>
            <a:chExt cx="12192000" cy="1093433"/>
          </a:xfrm>
        </p:grpSpPr>
        <p:sp>
          <p:nvSpPr>
            <p:cNvPr id="29" name="Rectangle: Rounded Corners 28">
              <a:extLst>
                <a:ext uri="{FF2B5EF4-FFF2-40B4-BE49-F238E27FC236}">
                  <a16:creationId xmlns:a16="http://schemas.microsoft.com/office/drawing/2014/main" id="{F8DD0074-6C2F-4E94-B708-63B712A10D8A}"/>
                </a:ext>
              </a:extLst>
            </p:cNvPr>
            <p:cNvSpPr/>
            <p:nvPr/>
          </p:nvSpPr>
          <p:spPr>
            <a:xfrm>
              <a:off x="4470400" y="453358"/>
              <a:ext cx="3302000" cy="640079"/>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tIns="548640" bIns="0" rtlCol="0" anchor="b" anchorCtr="0"/>
            <a:lstStyle/>
            <a:p>
              <a:pPr algn="ctr">
                <a:lnSpc>
                  <a:spcPts val="1900"/>
                </a:lnSpc>
              </a:pPr>
              <a:r>
                <a:rPr lang="en-US" sz="2000" b="1" dirty="0"/>
                <a:t>Missing &amp; Murdered Unit</a:t>
              </a:r>
            </a:p>
          </p:txBody>
        </p:sp>
        <p:sp>
          <p:nvSpPr>
            <p:cNvPr id="30" name="Rectangle 29">
              <a:extLst>
                <a:ext uri="{FF2B5EF4-FFF2-40B4-BE49-F238E27FC236}">
                  <a16:creationId xmlns:a16="http://schemas.microsoft.com/office/drawing/2014/main" id="{59A6AD45-727D-476F-86AD-C28F98764342}"/>
                </a:ext>
              </a:extLst>
            </p:cNvPr>
            <p:cNvSpPr/>
            <p:nvPr/>
          </p:nvSpPr>
          <p:spPr>
            <a:xfrm>
              <a:off x="0" y="4"/>
              <a:ext cx="12192000" cy="729480"/>
            </a:xfrm>
            <a:prstGeom prst="rect">
              <a:avLst/>
            </a:prstGeom>
            <a:gradFill flip="none" rotWithShape="1">
              <a:gsLst>
                <a:gs pos="52000">
                  <a:schemeClr val="bg1">
                    <a:lumMod val="75000"/>
                  </a:schemeClr>
                </a:gs>
                <a:gs pos="2000">
                  <a:schemeClr val="tx1"/>
                </a:gs>
                <a:gs pos="100000">
                  <a:schemeClr val="tx1"/>
                </a:gs>
              </a:gsLst>
              <a:lin ang="5400000" scaled="0"/>
              <a:tileRect/>
            </a:gra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a:p>
          </p:txBody>
        </p:sp>
        <p:cxnSp>
          <p:nvCxnSpPr>
            <p:cNvPr id="31" name="Straight Connector 30">
              <a:extLst>
                <a:ext uri="{FF2B5EF4-FFF2-40B4-BE49-F238E27FC236}">
                  <a16:creationId xmlns:a16="http://schemas.microsoft.com/office/drawing/2014/main" id="{5777D2E5-2ACF-40E5-81D1-3256B390923D}"/>
                </a:ext>
              </a:extLst>
            </p:cNvPr>
            <p:cNvCxnSpPr>
              <a:cxnSpLocks/>
            </p:cNvCxnSpPr>
            <p:nvPr/>
          </p:nvCxnSpPr>
          <p:spPr>
            <a:xfrm>
              <a:off x="0" y="739819"/>
              <a:ext cx="12192000" cy="1"/>
            </a:xfrm>
            <a:prstGeom prst="line">
              <a:avLst/>
            </a:prstGeom>
            <a:ln w="25400">
              <a:solidFill>
                <a:srgbClr val="FF6600"/>
              </a:solidFill>
            </a:ln>
            <a:effectLst>
              <a:outerShdw blurRad="50800" dist="38100" dir="5400000" algn="t" rotWithShape="0">
                <a:prstClr val="black">
                  <a:alpha val="88000"/>
                </a:prstClr>
              </a:outerShdw>
            </a:effectLst>
          </p:spPr>
          <p:style>
            <a:lnRef idx="1">
              <a:schemeClr val="accent1"/>
            </a:lnRef>
            <a:fillRef idx="0">
              <a:schemeClr val="accent1"/>
            </a:fillRef>
            <a:effectRef idx="0">
              <a:schemeClr val="accent1"/>
            </a:effectRef>
            <a:fontRef idx="minor">
              <a:schemeClr val="tx1"/>
            </a:fontRef>
          </p:style>
        </p:cxnSp>
        <p:sp>
          <p:nvSpPr>
            <p:cNvPr id="32" name="TextBox 17">
              <a:extLst>
                <a:ext uri="{FF2B5EF4-FFF2-40B4-BE49-F238E27FC236}">
                  <a16:creationId xmlns:a16="http://schemas.microsoft.com/office/drawing/2014/main" id="{ED50E92E-701C-45AE-ABFA-8312CE0050DD}"/>
                </a:ext>
              </a:extLst>
            </p:cNvPr>
            <p:cNvSpPr txBox="1"/>
            <p:nvPr/>
          </p:nvSpPr>
          <p:spPr>
            <a:xfrm>
              <a:off x="2684206" y="80109"/>
              <a:ext cx="6843252" cy="548640"/>
            </a:xfrm>
            <a:prstGeom prst="rect">
              <a:avLst/>
            </a:prstGeom>
            <a:noFill/>
            <a:ln w="9525" cmpd="sng">
              <a:noFill/>
            </a:ln>
            <a:effectLst>
              <a:outerShdw blurRad="50800" dist="38100" dir="2700000" algn="tl" rotWithShape="0">
                <a:prstClr val="black">
                  <a:alpha val="73000"/>
                </a:prstClr>
              </a:outerShdw>
            </a:effectLst>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400" b="1" dirty="0">
                  <a:solidFill>
                    <a:schemeClr val="bg1"/>
                  </a:solidFill>
                  <a:effectLst>
                    <a:outerShdw blurRad="50800" dist="38100" dir="2700000" algn="tl" rotWithShape="0">
                      <a:prstClr val="black">
                        <a:alpha val="58000"/>
                      </a:prstClr>
                    </a:outerShdw>
                  </a:effectLst>
                </a:rPr>
                <a:t>Bureau of Indian Affairs - Office of Justice Services</a:t>
              </a:r>
            </a:p>
          </p:txBody>
        </p:sp>
        <p:sp>
          <p:nvSpPr>
            <p:cNvPr id="33" name="Oval 32">
              <a:extLst>
                <a:ext uri="{FF2B5EF4-FFF2-40B4-BE49-F238E27FC236}">
                  <a16:creationId xmlns:a16="http://schemas.microsoft.com/office/drawing/2014/main" id="{A87CE787-8439-4777-9673-2CA1907D25FC}"/>
                </a:ext>
              </a:extLst>
            </p:cNvPr>
            <p:cNvSpPr/>
            <p:nvPr/>
          </p:nvSpPr>
          <p:spPr>
            <a:xfrm>
              <a:off x="86563" y="80109"/>
              <a:ext cx="548640" cy="548640"/>
            </a:xfrm>
            <a:prstGeom prst="ellipse">
              <a:avLst/>
            </a:prstGeom>
            <a:blipFill dpi="0" rotWithShape="0">
              <a:blip r:embed="rId5">
                <a:extLst>
                  <a:ext uri="{BEBA8EAE-BF5A-486C-A8C5-ECC9F3942E4B}">
                    <a14:imgProps xmlns:a14="http://schemas.microsoft.com/office/drawing/2010/main">
                      <a14:imgLayer r:embed="rId6">
                        <a14:imgEffect>
                          <a14:sharpenSoften amount="24000"/>
                        </a14:imgEffect>
                      </a14:imgLayer>
                    </a14:imgProps>
                  </a:ext>
                </a:extLst>
              </a:blip>
              <a:srcRect/>
              <a:stretch>
                <a:fillRect l="-5000" t="-5000" r="-4000" b="-5000"/>
              </a:stretch>
            </a:blipFill>
            <a:ln>
              <a:noFill/>
            </a:ln>
            <a:effectLst>
              <a:outerShdw blurRad="50800" dist="38100" dir="2700000" algn="tl" rotWithShape="0">
                <a:schemeClr val="tx1">
                  <a:alpha val="79000"/>
                </a:schemeClr>
              </a:outerShdw>
              <a:reflection blurRad="6350" stA="53000" endPos="25000" dir="5400000" sy="-100000" algn="bl" rotWithShape="0"/>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US"/>
            </a:p>
          </p:txBody>
        </p:sp>
        <p:sp>
          <p:nvSpPr>
            <p:cNvPr id="34" name="Oval 33">
              <a:extLst>
                <a:ext uri="{FF2B5EF4-FFF2-40B4-BE49-F238E27FC236}">
                  <a16:creationId xmlns:a16="http://schemas.microsoft.com/office/drawing/2014/main" id="{9017D685-6884-451F-B721-C37EA67B8955}"/>
                </a:ext>
              </a:extLst>
            </p:cNvPr>
            <p:cNvSpPr/>
            <p:nvPr/>
          </p:nvSpPr>
          <p:spPr>
            <a:xfrm>
              <a:off x="11556797" y="80109"/>
              <a:ext cx="548640" cy="548640"/>
            </a:xfrm>
            <a:prstGeom prst="ellipse">
              <a:avLst/>
            </a:prstGeom>
            <a:blipFill rotWithShape="0">
              <a:blip r:embed="rId7">
                <a:extLst>
                  <a:ext uri="{BEBA8EAE-BF5A-486C-A8C5-ECC9F3942E4B}">
                    <a14:imgProps xmlns:a14="http://schemas.microsoft.com/office/drawing/2010/main">
                      <a14:imgLayer r:embed="rId8">
                        <a14:imgEffect>
                          <a14:sharpenSoften amount="24000"/>
                        </a14:imgEffect>
                      </a14:imgLayer>
                    </a14:imgProps>
                  </a:ext>
                </a:extLst>
              </a:blip>
              <a:stretch>
                <a:fillRect/>
              </a:stretch>
            </a:blipFill>
            <a:ln>
              <a:noFill/>
            </a:ln>
            <a:effectLst>
              <a:outerShdw blurRad="50800" dist="38100" dir="2700000" algn="tl" rotWithShape="0">
                <a:schemeClr val="tx1">
                  <a:alpha val="79000"/>
                </a:schemeClr>
              </a:outerShdw>
              <a:reflection blurRad="6350" stA="53000" endPos="25000" dir="5400000" sy="-100000" algn="bl" rotWithShape="0"/>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US"/>
            </a:p>
          </p:txBody>
        </p:sp>
      </p:grpSp>
    </p:spTree>
    <p:custDataLst>
      <p:tags r:id="rId1"/>
    </p:custDataLst>
    <p:extLst>
      <p:ext uri="{BB962C8B-B14F-4D97-AF65-F5344CB8AC3E}">
        <p14:creationId xmlns:p14="http://schemas.microsoft.com/office/powerpoint/2010/main" val="3102355887"/>
      </p:ext>
    </p:extLst>
  </p:cSld>
  <p:clrMapOvr>
    <a:masterClrMapping/>
  </p:clrMapOvr>
  <mc:AlternateContent xmlns:mc="http://schemas.openxmlformats.org/markup-compatibility/2006" xmlns:p14="http://schemas.microsoft.com/office/powerpoint/2010/main">
    <mc:Choice Requires="p14">
      <p:transition spd="slow">
        <p14:window dir="ver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2000"/>
            <a:lum/>
          </a:blip>
          <a:srcRect/>
          <a:stretch>
            <a:fillRect l="-2000" r="-2000"/>
          </a:stretch>
        </a:blipFill>
        <a:effectLst/>
      </p:bgPr>
    </p:bg>
    <p:spTree>
      <p:nvGrpSpPr>
        <p:cNvPr id="1" name=""/>
        <p:cNvGrpSpPr/>
        <p:nvPr/>
      </p:nvGrpSpPr>
      <p:grpSpPr>
        <a:xfrm>
          <a:off x="0" y="0"/>
          <a:ext cx="0" cy="0"/>
          <a:chOff x="0" y="0"/>
          <a:chExt cx="0" cy="0"/>
        </a:xfrm>
      </p:grpSpPr>
      <p:sp>
        <p:nvSpPr>
          <p:cNvPr id="16" name="Title 1"/>
          <p:cNvSpPr txBox="1">
            <a:spLocks/>
          </p:cNvSpPr>
          <p:nvPr/>
        </p:nvSpPr>
        <p:spPr>
          <a:xfrm>
            <a:off x="2136776" y="228600"/>
            <a:ext cx="7997825" cy="1447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sz="3200" b="1">
              <a:solidFill>
                <a:srgbClr val="FFC000"/>
              </a:solidFill>
              <a:effectLst>
                <a:outerShdw blurRad="38100" dist="38100" dir="2700000" algn="tl">
                  <a:srgbClr val="000000">
                    <a:alpha val="43137"/>
                  </a:srgbClr>
                </a:outerShdw>
              </a:effectLst>
              <a:latin typeface="Calibri" panose="020F0502020204030204" pitchFamily="34" charset="0"/>
            </a:endParaRPr>
          </a:p>
        </p:txBody>
      </p:sp>
      <p:sp>
        <p:nvSpPr>
          <p:cNvPr id="2" name="Rectangle 1"/>
          <p:cNvSpPr/>
          <p:nvPr/>
        </p:nvSpPr>
        <p:spPr>
          <a:xfrm>
            <a:off x="491490" y="1103772"/>
            <a:ext cx="11167110" cy="7410618"/>
          </a:xfrm>
          <a:prstGeom prst="rect">
            <a:avLst/>
          </a:prstGeom>
          <a:noFill/>
          <a:effectLst>
            <a:outerShdw blurRad="50800" dist="38100" dir="8100000" algn="tr" rotWithShape="0">
              <a:prstClr val="black">
                <a:alpha val="40000"/>
              </a:prstClr>
            </a:outerShdw>
          </a:effectLst>
        </p:spPr>
        <p:txBody>
          <a:bodyPr wrap="square" lIns="91440" tIns="45720" rIns="91440" bIns="45720">
            <a:spAutoFit/>
          </a:bodyPr>
          <a:lstStyle/>
          <a:p>
            <a:pPr>
              <a:lnSpc>
                <a:spcPts val="7200"/>
              </a:lnSpc>
            </a:pPr>
            <a:endParaRPr lang="en-US" sz="2000" b="1" dirty="0">
              <a:ln w="12700">
                <a:solidFill>
                  <a:schemeClr val="tx1"/>
                </a:solidFill>
                <a:prstDash val="solid"/>
              </a:ln>
              <a:effectLst>
                <a:outerShdw blurRad="50800" dist="38100" dir="8100000" algn="tr" rotWithShape="0">
                  <a:prstClr val="black">
                    <a:alpha val="40000"/>
                  </a:prstClr>
                </a:outerShdw>
              </a:effectLst>
              <a:latin typeface="+mj-lt"/>
            </a:endParaRPr>
          </a:p>
          <a:p>
            <a:r>
              <a:rPr lang="en-US" sz="2400" dirty="0">
                <a:solidFill>
                  <a:srgbClr val="272627"/>
                </a:solidFill>
              </a:rPr>
              <a:t>FY-21 – Missing and Murdered Unit (MMU)</a:t>
            </a:r>
            <a:endParaRPr lang="en-US" sz="2400" dirty="0">
              <a:solidFill>
                <a:srgbClr val="272627"/>
              </a:solidFill>
              <a:cs typeface="Calibri"/>
            </a:endParaRPr>
          </a:p>
          <a:p>
            <a:endParaRPr lang="en-US" sz="2400" dirty="0">
              <a:solidFill>
                <a:srgbClr val="272627"/>
              </a:solidFill>
              <a:cs typeface="Calibri"/>
            </a:endParaRPr>
          </a:p>
          <a:p>
            <a:r>
              <a:rPr lang="en-US" sz="2400" dirty="0">
                <a:solidFill>
                  <a:srgbClr val="272627"/>
                </a:solidFill>
              </a:rPr>
              <a:t>o	Missing Persons Data – Analyze NCIC vs </a:t>
            </a:r>
            <a:r>
              <a:rPr lang="en-US" sz="2400" dirty="0" err="1">
                <a:solidFill>
                  <a:srgbClr val="272627"/>
                </a:solidFill>
              </a:rPr>
              <a:t>NamUs</a:t>
            </a:r>
            <a:r>
              <a:rPr lang="en-US" sz="2400" dirty="0">
                <a:solidFill>
                  <a:srgbClr val="272627"/>
                </a:solidFill>
              </a:rPr>
              <a:t> Data</a:t>
            </a:r>
            <a:endParaRPr lang="en-US" sz="2400" dirty="0">
              <a:solidFill>
                <a:srgbClr val="272627"/>
              </a:solidFill>
              <a:cs typeface="Calibri"/>
            </a:endParaRPr>
          </a:p>
          <a:p>
            <a:r>
              <a:rPr lang="en-US" sz="2400" dirty="0">
                <a:solidFill>
                  <a:srgbClr val="272627"/>
                </a:solidFill>
              </a:rPr>
              <a:t>		* NCIC – Accessed millions of times each day</a:t>
            </a:r>
            <a:endParaRPr lang="en-US" sz="2400" dirty="0">
              <a:solidFill>
                <a:srgbClr val="272627"/>
              </a:solidFill>
              <a:cs typeface="Calibri"/>
            </a:endParaRPr>
          </a:p>
          <a:p>
            <a:r>
              <a:rPr lang="en-US" sz="2400" dirty="0">
                <a:solidFill>
                  <a:srgbClr val="272627"/>
                </a:solidFill>
              </a:rPr>
              <a:t>		* </a:t>
            </a:r>
            <a:r>
              <a:rPr lang="en-US" sz="2400" dirty="0" err="1">
                <a:solidFill>
                  <a:srgbClr val="272627"/>
                </a:solidFill>
              </a:rPr>
              <a:t>NamUs</a:t>
            </a:r>
            <a:r>
              <a:rPr lang="en-US" sz="2400" dirty="0">
                <a:solidFill>
                  <a:srgbClr val="272627"/>
                </a:solidFill>
              </a:rPr>
              <a:t> – Detailed biographical information</a:t>
            </a:r>
            <a:endParaRPr lang="en-US" sz="2400" dirty="0">
              <a:solidFill>
                <a:srgbClr val="272627"/>
              </a:solidFill>
              <a:cs typeface="Calibri"/>
            </a:endParaRPr>
          </a:p>
          <a:p>
            <a:r>
              <a:rPr lang="en-US" sz="2400" dirty="0">
                <a:solidFill>
                  <a:srgbClr val="272627"/>
                </a:solidFill>
              </a:rPr>
              <a:t>			* Detailed Physical descriptions/features</a:t>
            </a:r>
            <a:endParaRPr lang="en-US" sz="2400" dirty="0">
              <a:solidFill>
                <a:srgbClr val="272627"/>
              </a:solidFill>
              <a:cs typeface="Calibri"/>
            </a:endParaRPr>
          </a:p>
          <a:p>
            <a:r>
              <a:rPr lang="en-US" sz="2400" dirty="0">
                <a:solidFill>
                  <a:srgbClr val="272627"/>
                </a:solidFill>
              </a:rPr>
              <a:t>			* Dental Records, Fingerprint Card, DNA</a:t>
            </a:r>
            <a:endParaRPr lang="en-US" sz="2400" dirty="0">
              <a:solidFill>
                <a:srgbClr val="272627"/>
              </a:solidFill>
              <a:cs typeface="Calibri"/>
            </a:endParaRPr>
          </a:p>
          <a:p>
            <a:r>
              <a:rPr lang="en-US" sz="2400" dirty="0">
                <a:solidFill>
                  <a:srgbClr val="272627"/>
                </a:solidFill>
              </a:rPr>
              <a:t>o	Homicide Data – FBI UCR </a:t>
            </a:r>
            <a:endParaRPr lang="en-US" sz="2400" dirty="0">
              <a:solidFill>
                <a:srgbClr val="272627"/>
              </a:solidFill>
              <a:cs typeface="Calibri"/>
            </a:endParaRPr>
          </a:p>
          <a:p>
            <a:r>
              <a:rPr lang="en-US" sz="2400" dirty="0">
                <a:solidFill>
                  <a:srgbClr val="272627"/>
                </a:solidFill>
              </a:rPr>
              <a:t>		* 1990 to Present</a:t>
            </a:r>
            <a:endParaRPr lang="en-US" sz="2400" dirty="0">
              <a:solidFill>
                <a:srgbClr val="272627"/>
              </a:solidFill>
              <a:cs typeface="Calibri"/>
            </a:endParaRPr>
          </a:p>
          <a:p>
            <a:r>
              <a:rPr lang="en-US" sz="2400" dirty="0">
                <a:solidFill>
                  <a:srgbClr val="272627"/>
                </a:solidFill>
              </a:rPr>
              <a:t>		* 33% - Closed by Arrest or Exceptional Means</a:t>
            </a:r>
            <a:endParaRPr lang="en-US" sz="2400" dirty="0">
              <a:solidFill>
                <a:srgbClr val="272627"/>
              </a:solidFill>
              <a:cs typeface="Calibri"/>
            </a:endParaRPr>
          </a:p>
          <a:p>
            <a:pPr>
              <a:lnSpc>
                <a:spcPts val="7200"/>
              </a:lnSpc>
            </a:pPr>
            <a:endParaRPr lang="en-US" sz="2000" b="1" dirty="0">
              <a:ln w="12700">
                <a:solidFill>
                  <a:schemeClr val="tx1"/>
                </a:solidFill>
                <a:prstDash val="solid"/>
              </a:ln>
              <a:effectLst>
                <a:outerShdw blurRad="50800" dist="38100" dir="8100000" algn="tr" rotWithShape="0">
                  <a:prstClr val="black">
                    <a:alpha val="40000"/>
                  </a:prstClr>
                </a:outerShdw>
              </a:effectLst>
              <a:latin typeface="+mj-lt"/>
            </a:endParaRPr>
          </a:p>
          <a:p>
            <a:pPr>
              <a:lnSpc>
                <a:spcPts val="7200"/>
              </a:lnSpc>
            </a:pPr>
            <a:endParaRPr lang="en-US" sz="2000" b="1" dirty="0">
              <a:ln w="12700">
                <a:solidFill>
                  <a:schemeClr val="tx1"/>
                </a:solidFill>
                <a:prstDash val="solid"/>
              </a:ln>
              <a:solidFill>
                <a:schemeClr val="accent6">
                  <a:lumMod val="75000"/>
                </a:schemeClr>
              </a:solidFill>
              <a:effectLst>
                <a:outerShdw blurRad="50800" dist="38100" dir="8100000" algn="tr" rotWithShape="0">
                  <a:prstClr val="black">
                    <a:alpha val="40000"/>
                  </a:prstClr>
                </a:outerShdw>
              </a:effectLst>
              <a:latin typeface="+mj-lt"/>
            </a:endParaRPr>
          </a:p>
          <a:p>
            <a:pPr algn="ctr">
              <a:lnSpc>
                <a:spcPts val="7200"/>
              </a:lnSpc>
            </a:pPr>
            <a:endParaRPr lang="en-US" sz="4800" b="1" dirty="0">
              <a:ln w="12700">
                <a:solidFill>
                  <a:schemeClr val="tx1"/>
                </a:solidFill>
                <a:prstDash val="solid"/>
              </a:ln>
              <a:solidFill>
                <a:schemeClr val="accent6">
                  <a:lumMod val="75000"/>
                </a:schemeClr>
              </a:solidFill>
              <a:effectLst>
                <a:outerShdw blurRad="50800" dist="38100" dir="8100000" algn="tr" rotWithShape="0">
                  <a:prstClr val="black">
                    <a:alpha val="40000"/>
                  </a:prstClr>
                </a:outerShdw>
              </a:effectLst>
              <a:latin typeface="+mj-lt"/>
            </a:endParaRPr>
          </a:p>
        </p:txBody>
      </p:sp>
      <p:grpSp>
        <p:nvGrpSpPr>
          <p:cNvPr id="5" name="Group 4">
            <a:extLst>
              <a:ext uri="{FF2B5EF4-FFF2-40B4-BE49-F238E27FC236}">
                <a16:creationId xmlns:a16="http://schemas.microsoft.com/office/drawing/2014/main" id="{37716AA7-4D7B-453F-8E45-BE4637AD8591}"/>
              </a:ext>
            </a:extLst>
          </p:cNvPr>
          <p:cNvGrpSpPr/>
          <p:nvPr/>
        </p:nvGrpSpPr>
        <p:grpSpPr>
          <a:xfrm>
            <a:off x="0" y="4"/>
            <a:ext cx="12192000" cy="1093433"/>
            <a:chOff x="0" y="4"/>
            <a:chExt cx="12192000" cy="1093433"/>
          </a:xfrm>
        </p:grpSpPr>
        <p:sp>
          <p:nvSpPr>
            <p:cNvPr id="29" name="Rectangle: Rounded Corners 28">
              <a:extLst>
                <a:ext uri="{FF2B5EF4-FFF2-40B4-BE49-F238E27FC236}">
                  <a16:creationId xmlns:a16="http://schemas.microsoft.com/office/drawing/2014/main" id="{F8DD0074-6C2F-4E94-B708-63B712A10D8A}"/>
                </a:ext>
              </a:extLst>
            </p:cNvPr>
            <p:cNvSpPr/>
            <p:nvPr/>
          </p:nvSpPr>
          <p:spPr>
            <a:xfrm>
              <a:off x="4470400" y="453358"/>
              <a:ext cx="3302000" cy="640079"/>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tIns="548640" bIns="0" rtlCol="0" anchor="b" anchorCtr="0"/>
            <a:lstStyle/>
            <a:p>
              <a:pPr algn="ctr">
                <a:lnSpc>
                  <a:spcPts val="1900"/>
                </a:lnSpc>
              </a:pPr>
              <a:r>
                <a:rPr lang="en-US" sz="2000" b="1" dirty="0"/>
                <a:t>Missing &amp; Murdered Unit</a:t>
              </a:r>
            </a:p>
          </p:txBody>
        </p:sp>
        <p:sp>
          <p:nvSpPr>
            <p:cNvPr id="30" name="Rectangle 29">
              <a:extLst>
                <a:ext uri="{FF2B5EF4-FFF2-40B4-BE49-F238E27FC236}">
                  <a16:creationId xmlns:a16="http://schemas.microsoft.com/office/drawing/2014/main" id="{59A6AD45-727D-476F-86AD-C28F98764342}"/>
                </a:ext>
              </a:extLst>
            </p:cNvPr>
            <p:cNvSpPr/>
            <p:nvPr/>
          </p:nvSpPr>
          <p:spPr>
            <a:xfrm>
              <a:off x="0" y="4"/>
              <a:ext cx="12192000" cy="729480"/>
            </a:xfrm>
            <a:prstGeom prst="rect">
              <a:avLst/>
            </a:prstGeom>
            <a:gradFill flip="none" rotWithShape="1">
              <a:gsLst>
                <a:gs pos="52000">
                  <a:schemeClr val="bg1">
                    <a:lumMod val="75000"/>
                  </a:schemeClr>
                </a:gs>
                <a:gs pos="2000">
                  <a:schemeClr val="tx1"/>
                </a:gs>
                <a:gs pos="100000">
                  <a:schemeClr val="tx1"/>
                </a:gs>
              </a:gsLst>
              <a:lin ang="5400000" scaled="0"/>
              <a:tileRect/>
            </a:gra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a:p>
          </p:txBody>
        </p:sp>
        <p:cxnSp>
          <p:nvCxnSpPr>
            <p:cNvPr id="31" name="Straight Connector 30">
              <a:extLst>
                <a:ext uri="{FF2B5EF4-FFF2-40B4-BE49-F238E27FC236}">
                  <a16:creationId xmlns:a16="http://schemas.microsoft.com/office/drawing/2014/main" id="{5777D2E5-2ACF-40E5-81D1-3256B390923D}"/>
                </a:ext>
              </a:extLst>
            </p:cNvPr>
            <p:cNvCxnSpPr>
              <a:cxnSpLocks/>
            </p:cNvCxnSpPr>
            <p:nvPr/>
          </p:nvCxnSpPr>
          <p:spPr>
            <a:xfrm>
              <a:off x="0" y="739819"/>
              <a:ext cx="12192000" cy="1"/>
            </a:xfrm>
            <a:prstGeom prst="line">
              <a:avLst/>
            </a:prstGeom>
            <a:ln w="25400">
              <a:solidFill>
                <a:srgbClr val="FF6600"/>
              </a:solidFill>
            </a:ln>
            <a:effectLst>
              <a:outerShdw blurRad="50800" dist="38100" dir="5400000" algn="t" rotWithShape="0">
                <a:prstClr val="black">
                  <a:alpha val="88000"/>
                </a:prstClr>
              </a:outerShdw>
            </a:effectLst>
          </p:spPr>
          <p:style>
            <a:lnRef idx="1">
              <a:schemeClr val="accent1"/>
            </a:lnRef>
            <a:fillRef idx="0">
              <a:schemeClr val="accent1"/>
            </a:fillRef>
            <a:effectRef idx="0">
              <a:schemeClr val="accent1"/>
            </a:effectRef>
            <a:fontRef idx="minor">
              <a:schemeClr val="tx1"/>
            </a:fontRef>
          </p:style>
        </p:cxnSp>
        <p:sp>
          <p:nvSpPr>
            <p:cNvPr id="32" name="TextBox 17">
              <a:extLst>
                <a:ext uri="{FF2B5EF4-FFF2-40B4-BE49-F238E27FC236}">
                  <a16:creationId xmlns:a16="http://schemas.microsoft.com/office/drawing/2014/main" id="{ED50E92E-701C-45AE-ABFA-8312CE0050DD}"/>
                </a:ext>
              </a:extLst>
            </p:cNvPr>
            <p:cNvSpPr txBox="1"/>
            <p:nvPr/>
          </p:nvSpPr>
          <p:spPr>
            <a:xfrm>
              <a:off x="2684206" y="80109"/>
              <a:ext cx="6843252" cy="548640"/>
            </a:xfrm>
            <a:prstGeom prst="rect">
              <a:avLst/>
            </a:prstGeom>
            <a:noFill/>
            <a:ln w="9525" cmpd="sng">
              <a:noFill/>
            </a:ln>
            <a:effectLst>
              <a:outerShdw blurRad="50800" dist="38100" dir="2700000" algn="tl" rotWithShape="0">
                <a:prstClr val="black">
                  <a:alpha val="73000"/>
                </a:prstClr>
              </a:outerShdw>
            </a:effectLst>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400" b="1" dirty="0">
                  <a:solidFill>
                    <a:schemeClr val="bg1"/>
                  </a:solidFill>
                  <a:effectLst>
                    <a:outerShdw blurRad="50800" dist="38100" dir="2700000" algn="tl" rotWithShape="0">
                      <a:prstClr val="black">
                        <a:alpha val="58000"/>
                      </a:prstClr>
                    </a:outerShdw>
                  </a:effectLst>
                </a:rPr>
                <a:t>Bureau of Indian Affairs - Office of Justice Services</a:t>
              </a:r>
            </a:p>
          </p:txBody>
        </p:sp>
        <p:sp>
          <p:nvSpPr>
            <p:cNvPr id="33" name="Oval 32">
              <a:extLst>
                <a:ext uri="{FF2B5EF4-FFF2-40B4-BE49-F238E27FC236}">
                  <a16:creationId xmlns:a16="http://schemas.microsoft.com/office/drawing/2014/main" id="{A87CE787-8439-4777-9673-2CA1907D25FC}"/>
                </a:ext>
              </a:extLst>
            </p:cNvPr>
            <p:cNvSpPr/>
            <p:nvPr/>
          </p:nvSpPr>
          <p:spPr>
            <a:xfrm>
              <a:off x="86563" y="80109"/>
              <a:ext cx="548640" cy="548640"/>
            </a:xfrm>
            <a:prstGeom prst="ellipse">
              <a:avLst/>
            </a:prstGeom>
            <a:blipFill dpi="0" rotWithShape="0">
              <a:blip r:embed="rId4">
                <a:extLst>
                  <a:ext uri="{BEBA8EAE-BF5A-486C-A8C5-ECC9F3942E4B}">
                    <a14:imgProps xmlns:a14="http://schemas.microsoft.com/office/drawing/2010/main">
                      <a14:imgLayer r:embed="rId5">
                        <a14:imgEffect>
                          <a14:sharpenSoften amount="24000"/>
                        </a14:imgEffect>
                      </a14:imgLayer>
                    </a14:imgProps>
                  </a:ext>
                </a:extLst>
              </a:blip>
              <a:srcRect/>
              <a:stretch>
                <a:fillRect l="-5000" t="-5000" r="-4000" b="-5000"/>
              </a:stretch>
            </a:blipFill>
            <a:ln>
              <a:noFill/>
            </a:ln>
            <a:effectLst>
              <a:outerShdw blurRad="50800" dist="38100" dir="2700000" algn="tl" rotWithShape="0">
                <a:schemeClr val="tx1">
                  <a:alpha val="79000"/>
                </a:schemeClr>
              </a:outerShdw>
              <a:reflection blurRad="6350" stA="53000" endPos="25000" dir="5400000" sy="-100000" algn="bl" rotWithShape="0"/>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US"/>
            </a:p>
          </p:txBody>
        </p:sp>
        <p:sp>
          <p:nvSpPr>
            <p:cNvPr id="34" name="Oval 33">
              <a:extLst>
                <a:ext uri="{FF2B5EF4-FFF2-40B4-BE49-F238E27FC236}">
                  <a16:creationId xmlns:a16="http://schemas.microsoft.com/office/drawing/2014/main" id="{9017D685-6884-451F-B721-C37EA67B8955}"/>
                </a:ext>
              </a:extLst>
            </p:cNvPr>
            <p:cNvSpPr/>
            <p:nvPr/>
          </p:nvSpPr>
          <p:spPr>
            <a:xfrm>
              <a:off x="11556797" y="80109"/>
              <a:ext cx="548640" cy="548640"/>
            </a:xfrm>
            <a:prstGeom prst="ellipse">
              <a:avLst/>
            </a:prstGeom>
            <a:blipFill rotWithShape="0">
              <a:blip r:embed="rId6">
                <a:extLst>
                  <a:ext uri="{BEBA8EAE-BF5A-486C-A8C5-ECC9F3942E4B}">
                    <a14:imgProps xmlns:a14="http://schemas.microsoft.com/office/drawing/2010/main">
                      <a14:imgLayer r:embed="rId7">
                        <a14:imgEffect>
                          <a14:sharpenSoften amount="24000"/>
                        </a14:imgEffect>
                      </a14:imgLayer>
                    </a14:imgProps>
                  </a:ext>
                </a:extLst>
              </a:blip>
              <a:stretch>
                <a:fillRect/>
              </a:stretch>
            </a:blipFill>
            <a:ln>
              <a:noFill/>
            </a:ln>
            <a:effectLst>
              <a:outerShdw blurRad="50800" dist="38100" dir="2700000" algn="tl" rotWithShape="0">
                <a:schemeClr val="tx1">
                  <a:alpha val="79000"/>
                </a:schemeClr>
              </a:outerShdw>
              <a:reflection blurRad="6350" stA="53000" endPos="25000" dir="5400000" sy="-100000" algn="bl" rotWithShape="0"/>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US"/>
            </a:p>
          </p:txBody>
        </p:sp>
      </p:grpSp>
    </p:spTree>
    <p:extLst>
      <p:ext uri="{BB962C8B-B14F-4D97-AF65-F5344CB8AC3E}">
        <p14:creationId xmlns:p14="http://schemas.microsoft.com/office/powerpoint/2010/main" val="1496514407"/>
      </p:ext>
    </p:extLst>
  </p:cSld>
  <p:clrMapOvr>
    <a:masterClrMapping/>
  </p:clrMapOvr>
  <mc:AlternateContent xmlns:mc="http://schemas.openxmlformats.org/markup-compatibility/2006" xmlns:p14="http://schemas.microsoft.com/office/powerpoint/2010/main">
    <mc:Choice Requires="p14">
      <p:transition spd="slow">
        <p14:window dir="ver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32000"/>
            <a:lum/>
          </a:blip>
          <a:srcRect/>
          <a:stretch>
            <a:fillRect l="-2000" r="-2000"/>
          </a:stretch>
        </a:blipFill>
        <a:effectLst/>
      </p:bgPr>
    </p:bg>
    <p:spTree>
      <p:nvGrpSpPr>
        <p:cNvPr id="1" name=""/>
        <p:cNvGrpSpPr/>
        <p:nvPr/>
      </p:nvGrpSpPr>
      <p:grpSpPr>
        <a:xfrm>
          <a:off x="0" y="0"/>
          <a:ext cx="0" cy="0"/>
          <a:chOff x="0" y="0"/>
          <a:chExt cx="0" cy="0"/>
        </a:xfrm>
      </p:grpSpPr>
      <p:sp>
        <p:nvSpPr>
          <p:cNvPr id="16" name="Title 1"/>
          <p:cNvSpPr txBox="1">
            <a:spLocks/>
          </p:cNvSpPr>
          <p:nvPr/>
        </p:nvSpPr>
        <p:spPr>
          <a:xfrm>
            <a:off x="2136776" y="228600"/>
            <a:ext cx="7997825" cy="1447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sz="3200" b="1">
              <a:solidFill>
                <a:srgbClr val="FFC000"/>
              </a:solidFill>
              <a:effectLst>
                <a:outerShdw blurRad="38100" dist="38100" dir="2700000" algn="tl">
                  <a:srgbClr val="000000">
                    <a:alpha val="43137"/>
                  </a:srgbClr>
                </a:outerShdw>
              </a:effectLst>
              <a:latin typeface="Calibri" panose="020F0502020204030204" pitchFamily="34" charset="0"/>
            </a:endParaRPr>
          </a:p>
        </p:txBody>
      </p:sp>
      <p:sp>
        <p:nvSpPr>
          <p:cNvPr id="2" name="Rectangle 1"/>
          <p:cNvSpPr/>
          <p:nvPr/>
        </p:nvSpPr>
        <p:spPr>
          <a:xfrm>
            <a:off x="1394460" y="1103772"/>
            <a:ext cx="9955530" cy="6302623"/>
          </a:xfrm>
          <a:prstGeom prst="rect">
            <a:avLst/>
          </a:prstGeom>
          <a:noFill/>
          <a:effectLst>
            <a:outerShdw blurRad="50800" dist="38100" dir="8100000" algn="tr" rotWithShape="0">
              <a:prstClr val="black">
                <a:alpha val="40000"/>
              </a:prstClr>
            </a:outerShdw>
          </a:effectLst>
        </p:spPr>
        <p:txBody>
          <a:bodyPr wrap="square" lIns="91440" tIns="45720" rIns="91440" bIns="45720">
            <a:spAutoFit/>
          </a:bodyPr>
          <a:lstStyle/>
          <a:p>
            <a:pPr>
              <a:lnSpc>
                <a:spcPts val="7200"/>
              </a:lnSpc>
            </a:pPr>
            <a:endParaRPr lang="en-US" sz="2000" b="1" dirty="0">
              <a:ln w="12700">
                <a:solidFill>
                  <a:schemeClr val="tx1"/>
                </a:solidFill>
                <a:prstDash val="solid"/>
              </a:ln>
              <a:effectLst>
                <a:outerShdw blurRad="50800" dist="38100" dir="8100000" algn="tr" rotWithShape="0">
                  <a:prstClr val="black">
                    <a:alpha val="40000"/>
                  </a:prstClr>
                </a:outerShdw>
              </a:effectLst>
              <a:latin typeface="+mj-lt"/>
            </a:endParaRPr>
          </a:p>
          <a:p>
            <a:r>
              <a:rPr lang="en-US" sz="2400" dirty="0">
                <a:solidFill>
                  <a:srgbClr val="272627"/>
                </a:solidFill>
              </a:rPr>
              <a:t>FY-21 – Missing and Murdered Unit (MMU)</a:t>
            </a:r>
            <a:endParaRPr lang="en-US" sz="2400" dirty="0">
              <a:solidFill>
                <a:srgbClr val="272627"/>
              </a:solidFill>
              <a:cs typeface="Calibri"/>
            </a:endParaRPr>
          </a:p>
          <a:p>
            <a:endParaRPr lang="en-US" sz="2400" dirty="0">
              <a:solidFill>
                <a:srgbClr val="272627"/>
              </a:solidFill>
              <a:cs typeface="Calibri"/>
            </a:endParaRPr>
          </a:p>
          <a:p>
            <a:r>
              <a:rPr lang="en-US" sz="2400" dirty="0">
                <a:solidFill>
                  <a:srgbClr val="272627"/>
                </a:solidFill>
              </a:rPr>
              <a:t>o	Next Steps</a:t>
            </a:r>
            <a:endParaRPr lang="en-US" sz="2400" dirty="0">
              <a:solidFill>
                <a:srgbClr val="272627"/>
              </a:solidFill>
              <a:cs typeface="Calibri"/>
            </a:endParaRPr>
          </a:p>
          <a:p>
            <a:r>
              <a:rPr lang="en-US" sz="2400" dirty="0">
                <a:solidFill>
                  <a:srgbClr val="272627"/>
                </a:solidFill>
              </a:rPr>
              <a:t>	</a:t>
            </a:r>
            <a:endParaRPr lang="en-US" sz="2400" dirty="0">
              <a:solidFill>
                <a:srgbClr val="272627"/>
              </a:solidFill>
              <a:cs typeface="Calibri"/>
            </a:endParaRPr>
          </a:p>
          <a:p>
            <a:r>
              <a:rPr lang="en-US" sz="2400" dirty="0">
                <a:solidFill>
                  <a:srgbClr val="272627"/>
                </a:solidFill>
              </a:rPr>
              <a:t>	* 	Selection and On-Boarding of Leadership, Support Staff and 			additional Special Agents.</a:t>
            </a:r>
            <a:endParaRPr lang="en-US" sz="2400" dirty="0">
              <a:solidFill>
                <a:srgbClr val="272627"/>
              </a:solidFill>
              <a:cs typeface="Calibri"/>
            </a:endParaRPr>
          </a:p>
          <a:p>
            <a:r>
              <a:rPr lang="en-US" sz="2400" dirty="0">
                <a:solidFill>
                  <a:srgbClr val="272627"/>
                </a:solidFill>
              </a:rPr>
              <a:t>	*	DTLL – Homicide Data</a:t>
            </a:r>
            <a:endParaRPr lang="en-US" sz="2400" dirty="0">
              <a:solidFill>
                <a:srgbClr val="272627"/>
              </a:solidFill>
              <a:cs typeface="Calibri"/>
            </a:endParaRPr>
          </a:p>
          <a:p>
            <a:pPr>
              <a:lnSpc>
                <a:spcPts val="7200"/>
              </a:lnSpc>
            </a:pPr>
            <a:endParaRPr lang="en-US" sz="2000" b="1" dirty="0">
              <a:ln w="12700">
                <a:solidFill>
                  <a:schemeClr val="tx1"/>
                </a:solidFill>
                <a:prstDash val="solid"/>
              </a:ln>
              <a:effectLst>
                <a:outerShdw blurRad="50800" dist="38100" dir="8100000" algn="tr" rotWithShape="0">
                  <a:prstClr val="black">
                    <a:alpha val="40000"/>
                  </a:prstClr>
                </a:outerShdw>
              </a:effectLst>
              <a:latin typeface="+mj-lt"/>
            </a:endParaRPr>
          </a:p>
          <a:p>
            <a:pPr>
              <a:lnSpc>
                <a:spcPts val="7200"/>
              </a:lnSpc>
            </a:pPr>
            <a:endParaRPr lang="en-US" sz="2000" b="1" dirty="0">
              <a:ln w="12700">
                <a:solidFill>
                  <a:schemeClr val="tx1"/>
                </a:solidFill>
                <a:prstDash val="solid"/>
              </a:ln>
              <a:solidFill>
                <a:schemeClr val="accent6">
                  <a:lumMod val="75000"/>
                </a:schemeClr>
              </a:solidFill>
              <a:effectLst>
                <a:outerShdw blurRad="50800" dist="38100" dir="8100000" algn="tr" rotWithShape="0">
                  <a:prstClr val="black">
                    <a:alpha val="40000"/>
                  </a:prstClr>
                </a:outerShdw>
              </a:effectLst>
              <a:latin typeface="+mj-lt"/>
            </a:endParaRPr>
          </a:p>
          <a:p>
            <a:pPr algn="ctr">
              <a:lnSpc>
                <a:spcPts val="7200"/>
              </a:lnSpc>
            </a:pPr>
            <a:endParaRPr lang="en-US" sz="4800" b="1" dirty="0">
              <a:ln w="12700">
                <a:solidFill>
                  <a:schemeClr val="tx1"/>
                </a:solidFill>
                <a:prstDash val="solid"/>
              </a:ln>
              <a:solidFill>
                <a:schemeClr val="accent6">
                  <a:lumMod val="75000"/>
                </a:schemeClr>
              </a:solidFill>
              <a:effectLst>
                <a:outerShdw blurRad="50800" dist="38100" dir="8100000" algn="tr" rotWithShape="0">
                  <a:prstClr val="black">
                    <a:alpha val="40000"/>
                  </a:prstClr>
                </a:outerShdw>
              </a:effectLst>
              <a:latin typeface="+mj-lt"/>
            </a:endParaRPr>
          </a:p>
        </p:txBody>
      </p:sp>
      <p:grpSp>
        <p:nvGrpSpPr>
          <p:cNvPr id="5" name="Group 4">
            <a:extLst>
              <a:ext uri="{FF2B5EF4-FFF2-40B4-BE49-F238E27FC236}">
                <a16:creationId xmlns:a16="http://schemas.microsoft.com/office/drawing/2014/main" id="{37716AA7-4D7B-453F-8E45-BE4637AD8591}"/>
              </a:ext>
            </a:extLst>
          </p:cNvPr>
          <p:cNvGrpSpPr/>
          <p:nvPr/>
        </p:nvGrpSpPr>
        <p:grpSpPr>
          <a:xfrm>
            <a:off x="0" y="4"/>
            <a:ext cx="12192000" cy="1093433"/>
            <a:chOff x="0" y="4"/>
            <a:chExt cx="12192000" cy="1093433"/>
          </a:xfrm>
        </p:grpSpPr>
        <p:sp>
          <p:nvSpPr>
            <p:cNvPr id="29" name="Rectangle: Rounded Corners 28">
              <a:extLst>
                <a:ext uri="{FF2B5EF4-FFF2-40B4-BE49-F238E27FC236}">
                  <a16:creationId xmlns:a16="http://schemas.microsoft.com/office/drawing/2014/main" id="{F8DD0074-6C2F-4E94-B708-63B712A10D8A}"/>
                </a:ext>
              </a:extLst>
            </p:cNvPr>
            <p:cNvSpPr/>
            <p:nvPr/>
          </p:nvSpPr>
          <p:spPr>
            <a:xfrm>
              <a:off x="4470400" y="453358"/>
              <a:ext cx="3302000" cy="640079"/>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tIns="548640" bIns="0" rtlCol="0" anchor="b" anchorCtr="0"/>
            <a:lstStyle/>
            <a:p>
              <a:pPr algn="ctr">
                <a:lnSpc>
                  <a:spcPts val="1900"/>
                </a:lnSpc>
              </a:pPr>
              <a:r>
                <a:rPr lang="en-US" sz="2000" b="1" dirty="0"/>
                <a:t>Missing &amp; Murdered Unit</a:t>
              </a:r>
            </a:p>
          </p:txBody>
        </p:sp>
        <p:sp>
          <p:nvSpPr>
            <p:cNvPr id="30" name="Rectangle 29">
              <a:extLst>
                <a:ext uri="{FF2B5EF4-FFF2-40B4-BE49-F238E27FC236}">
                  <a16:creationId xmlns:a16="http://schemas.microsoft.com/office/drawing/2014/main" id="{59A6AD45-727D-476F-86AD-C28F98764342}"/>
                </a:ext>
              </a:extLst>
            </p:cNvPr>
            <p:cNvSpPr/>
            <p:nvPr/>
          </p:nvSpPr>
          <p:spPr>
            <a:xfrm>
              <a:off x="0" y="4"/>
              <a:ext cx="12192000" cy="729480"/>
            </a:xfrm>
            <a:prstGeom prst="rect">
              <a:avLst/>
            </a:prstGeom>
            <a:gradFill flip="none" rotWithShape="1">
              <a:gsLst>
                <a:gs pos="52000">
                  <a:schemeClr val="bg1">
                    <a:lumMod val="75000"/>
                  </a:schemeClr>
                </a:gs>
                <a:gs pos="2000">
                  <a:schemeClr val="tx1"/>
                </a:gs>
                <a:gs pos="100000">
                  <a:schemeClr val="tx1"/>
                </a:gs>
              </a:gsLst>
              <a:lin ang="5400000" scaled="0"/>
              <a:tileRect/>
            </a:gra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a:p>
          </p:txBody>
        </p:sp>
        <p:cxnSp>
          <p:nvCxnSpPr>
            <p:cNvPr id="31" name="Straight Connector 30">
              <a:extLst>
                <a:ext uri="{FF2B5EF4-FFF2-40B4-BE49-F238E27FC236}">
                  <a16:creationId xmlns:a16="http://schemas.microsoft.com/office/drawing/2014/main" id="{5777D2E5-2ACF-40E5-81D1-3256B390923D}"/>
                </a:ext>
              </a:extLst>
            </p:cNvPr>
            <p:cNvCxnSpPr>
              <a:cxnSpLocks/>
            </p:cNvCxnSpPr>
            <p:nvPr/>
          </p:nvCxnSpPr>
          <p:spPr>
            <a:xfrm>
              <a:off x="0" y="739819"/>
              <a:ext cx="12192000" cy="1"/>
            </a:xfrm>
            <a:prstGeom prst="line">
              <a:avLst/>
            </a:prstGeom>
            <a:ln w="25400">
              <a:solidFill>
                <a:srgbClr val="FF6600"/>
              </a:solidFill>
            </a:ln>
            <a:effectLst>
              <a:outerShdw blurRad="50800" dist="38100" dir="5400000" algn="t" rotWithShape="0">
                <a:prstClr val="black">
                  <a:alpha val="88000"/>
                </a:prstClr>
              </a:outerShdw>
            </a:effectLst>
          </p:spPr>
          <p:style>
            <a:lnRef idx="1">
              <a:schemeClr val="accent1"/>
            </a:lnRef>
            <a:fillRef idx="0">
              <a:schemeClr val="accent1"/>
            </a:fillRef>
            <a:effectRef idx="0">
              <a:schemeClr val="accent1"/>
            </a:effectRef>
            <a:fontRef idx="minor">
              <a:schemeClr val="tx1"/>
            </a:fontRef>
          </p:style>
        </p:cxnSp>
        <p:sp>
          <p:nvSpPr>
            <p:cNvPr id="32" name="TextBox 17">
              <a:extLst>
                <a:ext uri="{FF2B5EF4-FFF2-40B4-BE49-F238E27FC236}">
                  <a16:creationId xmlns:a16="http://schemas.microsoft.com/office/drawing/2014/main" id="{ED50E92E-701C-45AE-ABFA-8312CE0050DD}"/>
                </a:ext>
              </a:extLst>
            </p:cNvPr>
            <p:cNvSpPr txBox="1"/>
            <p:nvPr/>
          </p:nvSpPr>
          <p:spPr>
            <a:xfrm>
              <a:off x="2684206" y="80109"/>
              <a:ext cx="6843252" cy="548640"/>
            </a:xfrm>
            <a:prstGeom prst="rect">
              <a:avLst/>
            </a:prstGeom>
            <a:noFill/>
            <a:ln w="9525" cmpd="sng">
              <a:noFill/>
            </a:ln>
            <a:effectLst>
              <a:outerShdw blurRad="50800" dist="38100" dir="2700000" algn="tl" rotWithShape="0">
                <a:prstClr val="black">
                  <a:alpha val="73000"/>
                </a:prstClr>
              </a:outerShdw>
            </a:effectLst>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400" b="1" dirty="0">
                  <a:solidFill>
                    <a:schemeClr val="bg1"/>
                  </a:solidFill>
                  <a:effectLst>
                    <a:outerShdw blurRad="50800" dist="38100" dir="2700000" algn="tl" rotWithShape="0">
                      <a:prstClr val="black">
                        <a:alpha val="58000"/>
                      </a:prstClr>
                    </a:outerShdw>
                  </a:effectLst>
                </a:rPr>
                <a:t>Bureau of Indian Affairs - Office of Justice Services</a:t>
              </a:r>
            </a:p>
          </p:txBody>
        </p:sp>
        <p:sp>
          <p:nvSpPr>
            <p:cNvPr id="33" name="Oval 32">
              <a:extLst>
                <a:ext uri="{FF2B5EF4-FFF2-40B4-BE49-F238E27FC236}">
                  <a16:creationId xmlns:a16="http://schemas.microsoft.com/office/drawing/2014/main" id="{A87CE787-8439-4777-9673-2CA1907D25FC}"/>
                </a:ext>
              </a:extLst>
            </p:cNvPr>
            <p:cNvSpPr/>
            <p:nvPr/>
          </p:nvSpPr>
          <p:spPr>
            <a:xfrm>
              <a:off x="86563" y="80109"/>
              <a:ext cx="548640" cy="548640"/>
            </a:xfrm>
            <a:prstGeom prst="ellipse">
              <a:avLst/>
            </a:prstGeom>
            <a:blipFill dpi="0" rotWithShape="0">
              <a:blip r:embed="rId5">
                <a:extLst>
                  <a:ext uri="{BEBA8EAE-BF5A-486C-A8C5-ECC9F3942E4B}">
                    <a14:imgProps xmlns:a14="http://schemas.microsoft.com/office/drawing/2010/main">
                      <a14:imgLayer r:embed="rId6">
                        <a14:imgEffect>
                          <a14:sharpenSoften amount="24000"/>
                        </a14:imgEffect>
                      </a14:imgLayer>
                    </a14:imgProps>
                  </a:ext>
                </a:extLst>
              </a:blip>
              <a:srcRect/>
              <a:stretch>
                <a:fillRect l="-5000" t="-5000" r="-4000" b="-5000"/>
              </a:stretch>
            </a:blipFill>
            <a:ln>
              <a:noFill/>
            </a:ln>
            <a:effectLst>
              <a:outerShdw blurRad="50800" dist="38100" dir="2700000" algn="tl" rotWithShape="0">
                <a:schemeClr val="tx1">
                  <a:alpha val="79000"/>
                </a:schemeClr>
              </a:outerShdw>
              <a:reflection blurRad="6350" stA="53000" endPos="25000" dir="5400000" sy="-100000" algn="bl" rotWithShape="0"/>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US"/>
            </a:p>
          </p:txBody>
        </p:sp>
        <p:sp>
          <p:nvSpPr>
            <p:cNvPr id="34" name="Oval 33">
              <a:extLst>
                <a:ext uri="{FF2B5EF4-FFF2-40B4-BE49-F238E27FC236}">
                  <a16:creationId xmlns:a16="http://schemas.microsoft.com/office/drawing/2014/main" id="{9017D685-6884-451F-B721-C37EA67B8955}"/>
                </a:ext>
              </a:extLst>
            </p:cNvPr>
            <p:cNvSpPr/>
            <p:nvPr/>
          </p:nvSpPr>
          <p:spPr>
            <a:xfrm>
              <a:off x="11556797" y="80109"/>
              <a:ext cx="548640" cy="548640"/>
            </a:xfrm>
            <a:prstGeom prst="ellipse">
              <a:avLst/>
            </a:prstGeom>
            <a:blipFill rotWithShape="0">
              <a:blip r:embed="rId7">
                <a:extLst>
                  <a:ext uri="{BEBA8EAE-BF5A-486C-A8C5-ECC9F3942E4B}">
                    <a14:imgProps xmlns:a14="http://schemas.microsoft.com/office/drawing/2010/main">
                      <a14:imgLayer r:embed="rId8">
                        <a14:imgEffect>
                          <a14:sharpenSoften amount="24000"/>
                        </a14:imgEffect>
                      </a14:imgLayer>
                    </a14:imgProps>
                  </a:ext>
                </a:extLst>
              </a:blip>
              <a:stretch>
                <a:fillRect/>
              </a:stretch>
            </a:blipFill>
            <a:ln>
              <a:noFill/>
            </a:ln>
            <a:effectLst>
              <a:outerShdw blurRad="50800" dist="38100" dir="2700000" algn="tl" rotWithShape="0">
                <a:schemeClr val="tx1">
                  <a:alpha val="79000"/>
                </a:schemeClr>
              </a:outerShdw>
              <a:reflection blurRad="6350" stA="53000" endPos="25000" dir="5400000" sy="-100000" algn="bl" rotWithShape="0"/>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US"/>
            </a:p>
          </p:txBody>
        </p:sp>
      </p:grpSp>
    </p:spTree>
    <p:custDataLst>
      <p:tags r:id="rId1"/>
    </p:custDataLst>
    <p:extLst>
      <p:ext uri="{BB962C8B-B14F-4D97-AF65-F5344CB8AC3E}">
        <p14:creationId xmlns:p14="http://schemas.microsoft.com/office/powerpoint/2010/main" val="3167144701"/>
      </p:ext>
    </p:extLst>
  </p:cSld>
  <p:clrMapOvr>
    <a:masterClrMapping/>
  </p:clrMapOvr>
  <mc:AlternateContent xmlns:mc="http://schemas.openxmlformats.org/markup-compatibility/2006" xmlns:p14="http://schemas.microsoft.com/office/powerpoint/2010/main">
    <mc:Choice Requires="p14">
      <p:transition spd="slow">
        <p14:window dir="ver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2000"/>
            <a:lum/>
          </a:blip>
          <a:srcRect/>
          <a:stretch>
            <a:fillRect l="-2000" r="-2000"/>
          </a:stretch>
        </a:blipFill>
        <a:effectLst/>
      </p:bgPr>
    </p:bg>
    <p:spTree>
      <p:nvGrpSpPr>
        <p:cNvPr id="1" name=""/>
        <p:cNvGrpSpPr/>
        <p:nvPr/>
      </p:nvGrpSpPr>
      <p:grpSpPr>
        <a:xfrm>
          <a:off x="0" y="0"/>
          <a:ext cx="0" cy="0"/>
          <a:chOff x="0" y="0"/>
          <a:chExt cx="0" cy="0"/>
        </a:xfrm>
      </p:grpSpPr>
      <p:sp>
        <p:nvSpPr>
          <p:cNvPr id="16" name="Title 1"/>
          <p:cNvSpPr txBox="1">
            <a:spLocks/>
          </p:cNvSpPr>
          <p:nvPr/>
        </p:nvSpPr>
        <p:spPr>
          <a:xfrm>
            <a:off x="2136776" y="228600"/>
            <a:ext cx="7997825" cy="1447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sz="3200" b="1">
              <a:solidFill>
                <a:srgbClr val="FFC000"/>
              </a:solidFill>
              <a:effectLst>
                <a:outerShdw blurRad="38100" dist="38100" dir="2700000" algn="tl">
                  <a:srgbClr val="000000">
                    <a:alpha val="43137"/>
                  </a:srgbClr>
                </a:outerShdw>
              </a:effectLst>
              <a:latin typeface="Calibri" panose="020F0502020204030204" pitchFamily="34" charset="0"/>
            </a:endParaRPr>
          </a:p>
        </p:txBody>
      </p:sp>
      <p:sp>
        <p:nvSpPr>
          <p:cNvPr id="2" name="Rectangle 1"/>
          <p:cNvSpPr/>
          <p:nvPr/>
        </p:nvSpPr>
        <p:spPr>
          <a:xfrm>
            <a:off x="1754186" y="1103772"/>
            <a:ext cx="9104313" cy="7041287"/>
          </a:xfrm>
          <a:prstGeom prst="rect">
            <a:avLst/>
          </a:prstGeom>
          <a:noFill/>
          <a:effectLst>
            <a:outerShdw blurRad="50800" dist="38100" dir="8100000" algn="tr" rotWithShape="0">
              <a:prstClr val="black">
                <a:alpha val="40000"/>
              </a:prstClr>
            </a:outerShdw>
          </a:effectLst>
        </p:spPr>
        <p:txBody>
          <a:bodyPr wrap="square" lIns="91440" tIns="45720" rIns="91440" bIns="45720">
            <a:spAutoFit/>
          </a:bodyPr>
          <a:lstStyle/>
          <a:p>
            <a:pPr>
              <a:lnSpc>
                <a:spcPts val="7200"/>
              </a:lnSpc>
            </a:pPr>
            <a:endParaRPr lang="en-US" sz="2000" b="1" dirty="0">
              <a:ln w="12700">
                <a:solidFill>
                  <a:schemeClr val="tx1"/>
                </a:solidFill>
                <a:prstDash val="solid"/>
              </a:ln>
              <a:effectLst>
                <a:outerShdw blurRad="50800" dist="38100" dir="8100000" algn="tr" rotWithShape="0">
                  <a:prstClr val="black">
                    <a:alpha val="40000"/>
                  </a:prstClr>
                </a:outerShdw>
              </a:effectLst>
              <a:latin typeface="+mj-lt"/>
            </a:endParaRPr>
          </a:p>
          <a:p>
            <a:r>
              <a:rPr lang="en-US" sz="2400" b="1" dirty="0">
                <a:solidFill>
                  <a:srgbClr val="272627"/>
                </a:solidFill>
              </a:rPr>
              <a:t>FY-21 – Missing and Murdered Unit (MMU)</a:t>
            </a:r>
            <a:endParaRPr lang="en-US" sz="2400" b="1" dirty="0">
              <a:solidFill>
                <a:srgbClr val="272627"/>
              </a:solidFill>
              <a:cs typeface="Calibri"/>
            </a:endParaRPr>
          </a:p>
          <a:p>
            <a:endParaRPr lang="en-US" sz="2400" b="1" dirty="0">
              <a:solidFill>
                <a:srgbClr val="272627"/>
              </a:solidFill>
              <a:cs typeface="Calibri"/>
            </a:endParaRPr>
          </a:p>
          <a:p>
            <a:r>
              <a:rPr lang="en-US" sz="2400" b="1" dirty="0">
                <a:solidFill>
                  <a:srgbClr val="272627"/>
                </a:solidFill>
              </a:rPr>
              <a:t>o	Dear Tribal Leader Letter (DTLL)</a:t>
            </a:r>
            <a:endParaRPr lang="en-US" sz="2400" b="1" dirty="0">
              <a:solidFill>
                <a:srgbClr val="272627"/>
              </a:solidFill>
              <a:cs typeface="Calibri"/>
            </a:endParaRPr>
          </a:p>
          <a:p>
            <a:endParaRPr lang="en-US" sz="2400" b="1" dirty="0">
              <a:solidFill>
                <a:srgbClr val="272627"/>
              </a:solidFill>
              <a:cs typeface="Calibri"/>
            </a:endParaRPr>
          </a:p>
          <a:p>
            <a:r>
              <a:rPr lang="en-US" sz="2400" b="1" dirty="0">
                <a:solidFill>
                  <a:srgbClr val="272627"/>
                </a:solidFill>
              </a:rPr>
              <a:t>	* Tribal UCR Submission by Year</a:t>
            </a:r>
            <a:endParaRPr lang="en-US" sz="2400" b="1" dirty="0">
              <a:solidFill>
                <a:srgbClr val="272627"/>
              </a:solidFill>
              <a:cs typeface="Calibri"/>
            </a:endParaRPr>
          </a:p>
          <a:p>
            <a:r>
              <a:rPr lang="en-US" sz="2400" b="1" dirty="0">
                <a:solidFill>
                  <a:srgbClr val="272627"/>
                </a:solidFill>
              </a:rPr>
              <a:t>	* Goals –</a:t>
            </a:r>
            <a:endParaRPr lang="en-US" sz="2400" b="1" dirty="0">
              <a:solidFill>
                <a:srgbClr val="272627"/>
              </a:solidFill>
              <a:cs typeface="Calibri"/>
            </a:endParaRPr>
          </a:p>
          <a:p>
            <a:r>
              <a:rPr lang="en-US" sz="2400" b="1" dirty="0">
                <a:solidFill>
                  <a:srgbClr val="272627"/>
                </a:solidFill>
              </a:rPr>
              <a:t>		* Name</a:t>
            </a:r>
            <a:endParaRPr lang="en-US" sz="2400" b="1" dirty="0">
              <a:solidFill>
                <a:srgbClr val="272627"/>
              </a:solidFill>
              <a:cs typeface="Calibri"/>
            </a:endParaRPr>
          </a:p>
          <a:p>
            <a:r>
              <a:rPr lang="en-US" sz="2400" b="1" dirty="0">
                <a:solidFill>
                  <a:srgbClr val="272627"/>
                </a:solidFill>
              </a:rPr>
              <a:t>		* Investigating Agency</a:t>
            </a:r>
            <a:endParaRPr lang="en-US" sz="2400" b="1" dirty="0">
              <a:solidFill>
                <a:srgbClr val="272627"/>
              </a:solidFill>
              <a:cs typeface="Calibri"/>
            </a:endParaRPr>
          </a:p>
          <a:p>
            <a:r>
              <a:rPr lang="en-US" sz="2400" b="1" dirty="0">
                <a:solidFill>
                  <a:srgbClr val="272627"/>
                </a:solidFill>
              </a:rPr>
              <a:t>		* Case Status</a:t>
            </a:r>
            <a:endParaRPr lang="en-US" sz="2400" b="1" dirty="0">
              <a:solidFill>
                <a:srgbClr val="272627"/>
              </a:solidFill>
              <a:cs typeface="Calibri"/>
            </a:endParaRPr>
          </a:p>
          <a:p>
            <a:pPr>
              <a:lnSpc>
                <a:spcPts val="7200"/>
              </a:lnSpc>
            </a:pPr>
            <a:endParaRPr lang="en-US" sz="2000" b="1" dirty="0">
              <a:ln w="12700">
                <a:solidFill>
                  <a:schemeClr val="tx1"/>
                </a:solidFill>
                <a:prstDash val="solid"/>
              </a:ln>
              <a:effectLst>
                <a:outerShdw blurRad="50800" dist="38100" dir="8100000" algn="tr" rotWithShape="0">
                  <a:prstClr val="black">
                    <a:alpha val="40000"/>
                  </a:prstClr>
                </a:outerShdw>
              </a:effectLst>
              <a:latin typeface="+mj-lt"/>
            </a:endParaRPr>
          </a:p>
          <a:p>
            <a:pPr>
              <a:lnSpc>
                <a:spcPts val="7200"/>
              </a:lnSpc>
            </a:pPr>
            <a:endParaRPr lang="en-US" sz="2000" b="1" dirty="0">
              <a:ln w="12700">
                <a:solidFill>
                  <a:schemeClr val="tx1"/>
                </a:solidFill>
                <a:prstDash val="solid"/>
              </a:ln>
              <a:solidFill>
                <a:schemeClr val="accent6">
                  <a:lumMod val="75000"/>
                </a:schemeClr>
              </a:solidFill>
              <a:effectLst>
                <a:outerShdw blurRad="50800" dist="38100" dir="8100000" algn="tr" rotWithShape="0">
                  <a:prstClr val="black">
                    <a:alpha val="40000"/>
                  </a:prstClr>
                </a:outerShdw>
              </a:effectLst>
              <a:latin typeface="+mj-lt"/>
            </a:endParaRPr>
          </a:p>
          <a:p>
            <a:pPr algn="ctr">
              <a:lnSpc>
                <a:spcPts val="7200"/>
              </a:lnSpc>
            </a:pPr>
            <a:endParaRPr lang="en-US" sz="4800" b="1" dirty="0">
              <a:ln w="12700">
                <a:solidFill>
                  <a:schemeClr val="tx1"/>
                </a:solidFill>
                <a:prstDash val="solid"/>
              </a:ln>
              <a:solidFill>
                <a:schemeClr val="accent6">
                  <a:lumMod val="75000"/>
                </a:schemeClr>
              </a:solidFill>
              <a:effectLst>
                <a:outerShdw blurRad="50800" dist="38100" dir="8100000" algn="tr" rotWithShape="0">
                  <a:prstClr val="black">
                    <a:alpha val="40000"/>
                  </a:prstClr>
                </a:outerShdw>
              </a:effectLst>
              <a:latin typeface="+mj-lt"/>
            </a:endParaRPr>
          </a:p>
        </p:txBody>
      </p:sp>
      <p:grpSp>
        <p:nvGrpSpPr>
          <p:cNvPr id="5" name="Group 4">
            <a:extLst>
              <a:ext uri="{FF2B5EF4-FFF2-40B4-BE49-F238E27FC236}">
                <a16:creationId xmlns:a16="http://schemas.microsoft.com/office/drawing/2014/main" id="{37716AA7-4D7B-453F-8E45-BE4637AD8591}"/>
              </a:ext>
            </a:extLst>
          </p:cNvPr>
          <p:cNvGrpSpPr/>
          <p:nvPr/>
        </p:nvGrpSpPr>
        <p:grpSpPr>
          <a:xfrm>
            <a:off x="0" y="4"/>
            <a:ext cx="12192000" cy="1093433"/>
            <a:chOff x="0" y="4"/>
            <a:chExt cx="12192000" cy="1093433"/>
          </a:xfrm>
        </p:grpSpPr>
        <p:sp>
          <p:nvSpPr>
            <p:cNvPr id="29" name="Rectangle: Rounded Corners 28">
              <a:extLst>
                <a:ext uri="{FF2B5EF4-FFF2-40B4-BE49-F238E27FC236}">
                  <a16:creationId xmlns:a16="http://schemas.microsoft.com/office/drawing/2014/main" id="{F8DD0074-6C2F-4E94-B708-63B712A10D8A}"/>
                </a:ext>
              </a:extLst>
            </p:cNvPr>
            <p:cNvSpPr/>
            <p:nvPr/>
          </p:nvSpPr>
          <p:spPr>
            <a:xfrm>
              <a:off x="4470400" y="453358"/>
              <a:ext cx="3302000" cy="640079"/>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tIns="548640" bIns="0" rtlCol="0" anchor="b" anchorCtr="0"/>
            <a:lstStyle/>
            <a:p>
              <a:pPr algn="ctr">
                <a:lnSpc>
                  <a:spcPts val="1900"/>
                </a:lnSpc>
              </a:pPr>
              <a:r>
                <a:rPr lang="en-US" sz="2000" b="1" dirty="0"/>
                <a:t>Missing &amp; Murdered Unit</a:t>
              </a:r>
            </a:p>
          </p:txBody>
        </p:sp>
        <p:sp>
          <p:nvSpPr>
            <p:cNvPr id="30" name="Rectangle 29">
              <a:extLst>
                <a:ext uri="{FF2B5EF4-FFF2-40B4-BE49-F238E27FC236}">
                  <a16:creationId xmlns:a16="http://schemas.microsoft.com/office/drawing/2014/main" id="{59A6AD45-727D-476F-86AD-C28F98764342}"/>
                </a:ext>
              </a:extLst>
            </p:cNvPr>
            <p:cNvSpPr/>
            <p:nvPr/>
          </p:nvSpPr>
          <p:spPr>
            <a:xfrm>
              <a:off x="0" y="4"/>
              <a:ext cx="12192000" cy="729480"/>
            </a:xfrm>
            <a:prstGeom prst="rect">
              <a:avLst/>
            </a:prstGeom>
            <a:gradFill flip="none" rotWithShape="1">
              <a:gsLst>
                <a:gs pos="52000">
                  <a:schemeClr val="bg1">
                    <a:lumMod val="75000"/>
                  </a:schemeClr>
                </a:gs>
                <a:gs pos="2000">
                  <a:schemeClr val="tx1"/>
                </a:gs>
                <a:gs pos="100000">
                  <a:schemeClr val="tx1"/>
                </a:gs>
              </a:gsLst>
              <a:lin ang="5400000" scaled="0"/>
              <a:tileRect/>
            </a:gra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a:p>
          </p:txBody>
        </p:sp>
        <p:cxnSp>
          <p:nvCxnSpPr>
            <p:cNvPr id="31" name="Straight Connector 30">
              <a:extLst>
                <a:ext uri="{FF2B5EF4-FFF2-40B4-BE49-F238E27FC236}">
                  <a16:creationId xmlns:a16="http://schemas.microsoft.com/office/drawing/2014/main" id="{5777D2E5-2ACF-40E5-81D1-3256B390923D}"/>
                </a:ext>
              </a:extLst>
            </p:cNvPr>
            <p:cNvCxnSpPr>
              <a:cxnSpLocks/>
            </p:cNvCxnSpPr>
            <p:nvPr/>
          </p:nvCxnSpPr>
          <p:spPr>
            <a:xfrm>
              <a:off x="0" y="739819"/>
              <a:ext cx="12192000" cy="1"/>
            </a:xfrm>
            <a:prstGeom prst="line">
              <a:avLst/>
            </a:prstGeom>
            <a:ln w="25400">
              <a:solidFill>
                <a:srgbClr val="FF6600"/>
              </a:solidFill>
            </a:ln>
            <a:effectLst>
              <a:outerShdw blurRad="50800" dist="38100" dir="5400000" algn="t" rotWithShape="0">
                <a:prstClr val="black">
                  <a:alpha val="88000"/>
                </a:prstClr>
              </a:outerShdw>
            </a:effectLst>
          </p:spPr>
          <p:style>
            <a:lnRef idx="1">
              <a:schemeClr val="accent1"/>
            </a:lnRef>
            <a:fillRef idx="0">
              <a:schemeClr val="accent1"/>
            </a:fillRef>
            <a:effectRef idx="0">
              <a:schemeClr val="accent1"/>
            </a:effectRef>
            <a:fontRef idx="minor">
              <a:schemeClr val="tx1"/>
            </a:fontRef>
          </p:style>
        </p:cxnSp>
        <p:sp>
          <p:nvSpPr>
            <p:cNvPr id="32" name="TextBox 17">
              <a:extLst>
                <a:ext uri="{FF2B5EF4-FFF2-40B4-BE49-F238E27FC236}">
                  <a16:creationId xmlns:a16="http://schemas.microsoft.com/office/drawing/2014/main" id="{ED50E92E-701C-45AE-ABFA-8312CE0050DD}"/>
                </a:ext>
              </a:extLst>
            </p:cNvPr>
            <p:cNvSpPr txBox="1"/>
            <p:nvPr/>
          </p:nvSpPr>
          <p:spPr>
            <a:xfrm>
              <a:off x="2684206" y="80109"/>
              <a:ext cx="6843252" cy="548640"/>
            </a:xfrm>
            <a:prstGeom prst="rect">
              <a:avLst/>
            </a:prstGeom>
            <a:noFill/>
            <a:ln w="9525" cmpd="sng">
              <a:noFill/>
            </a:ln>
            <a:effectLst>
              <a:outerShdw blurRad="50800" dist="38100" dir="2700000" algn="tl" rotWithShape="0">
                <a:prstClr val="black">
                  <a:alpha val="73000"/>
                </a:prstClr>
              </a:outerShdw>
            </a:effectLst>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400" b="1" dirty="0">
                  <a:solidFill>
                    <a:schemeClr val="bg1"/>
                  </a:solidFill>
                  <a:effectLst>
                    <a:outerShdw blurRad="50800" dist="38100" dir="2700000" algn="tl" rotWithShape="0">
                      <a:prstClr val="black">
                        <a:alpha val="58000"/>
                      </a:prstClr>
                    </a:outerShdw>
                  </a:effectLst>
                </a:rPr>
                <a:t>Bureau of Indian Affairs - Office of Justice Services</a:t>
              </a:r>
            </a:p>
          </p:txBody>
        </p:sp>
        <p:sp>
          <p:nvSpPr>
            <p:cNvPr id="33" name="Oval 32">
              <a:extLst>
                <a:ext uri="{FF2B5EF4-FFF2-40B4-BE49-F238E27FC236}">
                  <a16:creationId xmlns:a16="http://schemas.microsoft.com/office/drawing/2014/main" id="{A87CE787-8439-4777-9673-2CA1907D25FC}"/>
                </a:ext>
              </a:extLst>
            </p:cNvPr>
            <p:cNvSpPr/>
            <p:nvPr/>
          </p:nvSpPr>
          <p:spPr>
            <a:xfrm>
              <a:off x="86563" y="80109"/>
              <a:ext cx="548640" cy="548640"/>
            </a:xfrm>
            <a:prstGeom prst="ellipse">
              <a:avLst/>
            </a:prstGeom>
            <a:blipFill dpi="0" rotWithShape="0">
              <a:blip r:embed="rId4">
                <a:extLst>
                  <a:ext uri="{BEBA8EAE-BF5A-486C-A8C5-ECC9F3942E4B}">
                    <a14:imgProps xmlns:a14="http://schemas.microsoft.com/office/drawing/2010/main">
                      <a14:imgLayer r:embed="rId5">
                        <a14:imgEffect>
                          <a14:sharpenSoften amount="24000"/>
                        </a14:imgEffect>
                      </a14:imgLayer>
                    </a14:imgProps>
                  </a:ext>
                </a:extLst>
              </a:blip>
              <a:srcRect/>
              <a:stretch>
                <a:fillRect l="-5000" t="-5000" r="-4000" b="-5000"/>
              </a:stretch>
            </a:blipFill>
            <a:ln>
              <a:noFill/>
            </a:ln>
            <a:effectLst>
              <a:outerShdw blurRad="50800" dist="38100" dir="2700000" algn="tl" rotWithShape="0">
                <a:schemeClr val="tx1">
                  <a:alpha val="79000"/>
                </a:schemeClr>
              </a:outerShdw>
              <a:reflection blurRad="6350" stA="53000" endPos="25000" dir="5400000" sy="-100000" algn="bl" rotWithShape="0"/>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US"/>
            </a:p>
          </p:txBody>
        </p:sp>
        <p:sp>
          <p:nvSpPr>
            <p:cNvPr id="34" name="Oval 33">
              <a:extLst>
                <a:ext uri="{FF2B5EF4-FFF2-40B4-BE49-F238E27FC236}">
                  <a16:creationId xmlns:a16="http://schemas.microsoft.com/office/drawing/2014/main" id="{9017D685-6884-451F-B721-C37EA67B8955}"/>
                </a:ext>
              </a:extLst>
            </p:cNvPr>
            <p:cNvSpPr/>
            <p:nvPr/>
          </p:nvSpPr>
          <p:spPr>
            <a:xfrm>
              <a:off x="11556797" y="80109"/>
              <a:ext cx="548640" cy="548640"/>
            </a:xfrm>
            <a:prstGeom prst="ellipse">
              <a:avLst/>
            </a:prstGeom>
            <a:blipFill rotWithShape="0">
              <a:blip r:embed="rId6">
                <a:extLst>
                  <a:ext uri="{BEBA8EAE-BF5A-486C-A8C5-ECC9F3942E4B}">
                    <a14:imgProps xmlns:a14="http://schemas.microsoft.com/office/drawing/2010/main">
                      <a14:imgLayer r:embed="rId7">
                        <a14:imgEffect>
                          <a14:sharpenSoften amount="24000"/>
                        </a14:imgEffect>
                      </a14:imgLayer>
                    </a14:imgProps>
                  </a:ext>
                </a:extLst>
              </a:blip>
              <a:stretch>
                <a:fillRect/>
              </a:stretch>
            </a:blipFill>
            <a:ln>
              <a:noFill/>
            </a:ln>
            <a:effectLst>
              <a:outerShdw blurRad="50800" dist="38100" dir="2700000" algn="tl" rotWithShape="0">
                <a:schemeClr val="tx1">
                  <a:alpha val="79000"/>
                </a:schemeClr>
              </a:outerShdw>
              <a:reflection blurRad="6350" stA="53000" endPos="25000" dir="5400000" sy="-100000" algn="bl" rotWithShape="0"/>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US"/>
            </a:p>
          </p:txBody>
        </p:sp>
      </p:grpSp>
    </p:spTree>
    <p:extLst>
      <p:ext uri="{BB962C8B-B14F-4D97-AF65-F5344CB8AC3E}">
        <p14:creationId xmlns:p14="http://schemas.microsoft.com/office/powerpoint/2010/main" val="787013902"/>
      </p:ext>
    </p:extLst>
  </p:cSld>
  <p:clrMapOvr>
    <a:masterClrMapping/>
  </p:clrMapOvr>
  <mc:AlternateContent xmlns:mc="http://schemas.openxmlformats.org/markup-compatibility/2006" xmlns:p14="http://schemas.microsoft.com/office/powerpoint/2010/main">
    <mc:Choice Requires="p14">
      <p:transition spd="slow">
        <p14:window dir="ver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32000"/>
            <a:lum/>
          </a:blip>
          <a:srcRect/>
          <a:stretch>
            <a:fillRect l="-2000" r="-2000"/>
          </a:stretch>
        </a:blipFill>
        <a:effectLst/>
      </p:bgPr>
    </p:bg>
    <p:spTree>
      <p:nvGrpSpPr>
        <p:cNvPr id="1" name=""/>
        <p:cNvGrpSpPr/>
        <p:nvPr/>
      </p:nvGrpSpPr>
      <p:grpSpPr>
        <a:xfrm>
          <a:off x="0" y="0"/>
          <a:ext cx="0" cy="0"/>
          <a:chOff x="0" y="0"/>
          <a:chExt cx="0" cy="0"/>
        </a:xfrm>
      </p:grpSpPr>
      <p:sp>
        <p:nvSpPr>
          <p:cNvPr id="16" name="Title 1"/>
          <p:cNvSpPr txBox="1">
            <a:spLocks/>
          </p:cNvSpPr>
          <p:nvPr/>
        </p:nvSpPr>
        <p:spPr>
          <a:xfrm>
            <a:off x="2136776" y="228600"/>
            <a:ext cx="7997825" cy="1447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sz="3200" b="1">
              <a:solidFill>
                <a:srgbClr val="FFC000"/>
              </a:solidFill>
              <a:effectLst>
                <a:outerShdw blurRad="38100" dist="38100" dir="2700000" algn="tl">
                  <a:srgbClr val="000000">
                    <a:alpha val="43137"/>
                  </a:srgbClr>
                </a:outerShdw>
              </a:effectLst>
              <a:latin typeface="Calibri" panose="020F0502020204030204" pitchFamily="34" charset="0"/>
            </a:endParaRPr>
          </a:p>
        </p:txBody>
      </p:sp>
      <p:sp>
        <p:nvSpPr>
          <p:cNvPr id="2" name="Rectangle 1"/>
          <p:cNvSpPr/>
          <p:nvPr/>
        </p:nvSpPr>
        <p:spPr>
          <a:xfrm>
            <a:off x="1754186" y="1103772"/>
            <a:ext cx="9104313" cy="3717300"/>
          </a:xfrm>
          <a:prstGeom prst="rect">
            <a:avLst/>
          </a:prstGeom>
          <a:noFill/>
          <a:effectLst>
            <a:outerShdw blurRad="50800" dist="38100" dir="8100000" algn="tr" rotWithShape="0">
              <a:prstClr val="black">
                <a:alpha val="40000"/>
              </a:prstClr>
            </a:outerShdw>
          </a:effectLst>
        </p:spPr>
        <p:txBody>
          <a:bodyPr wrap="square" lIns="91440" tIns="45720" rIns="91440" bIns="45720">
            <a:spAutoFit/>
          </a:bodyPr>
          <a:lstStyle/>
          <a:p>
            <a:pPr>
              <a:lnSpc>
                <a:spcPts val="7200"/>
              </a:lnSpc>
            </a:pPr>
            <a:endParaRPr lang="en-US" sz="2000" b="1" dirty="0">
              <a:ln w="12700">
                <a:solidFill>
                  <a:schemeClr val="tx1"/>
                </a:solidFill>
                <a:prstDash val="solid"/>
              </a:ln>
              <a:effectLst>
                <a:outerShdw blurRad="50800" dist="38100" dir="8100000" algn="tr" rotWithShape="0">
                  <a:prstClr val="black">
                    <a:alpha val="40000"/>
                  </a:prstClr>
                </a:outerShdw>
              </a:effectLst>
              <a:latin typeface="+mj-lt"/>
            </a:endParaRPr>
          </a:p>
          <a:p>
            <a:pPr>
              <a:lnSpc>
                <a:spcPts val="7200"/>
              </a:lnSpc>
            </a:pPr>
            <a:endParaRPr lang="en-US" sz="2000" b="1" dirty="0">
              <a:ln w="12700">
                <a:solidFill>
                  <a:schemeClr val="tx1"/>
                </a:solidFill>
                <a:prstDash val="solid"/>
              </a:ln>
              <a:effectLst>
                <a:outerShdw blurRad="50800" dist="38100" dir="8100000" algn="tr" rotWithShape="0">
                  <a:prstClr val="black">
                    <a:alpha val="40000"/>
                  </a:prstClr>
                </a:outerShdw>
              </a:effectLst>
              <a:latin typeface="+mj-lt"/>
            </a:endParaRPr>
          </a:p>
          <a:p>
            <a:pPr>
              <a:lnSpc>
                <a:spcPts val="7200"/>
              </a:lnSpc>
            </a:pPr>
            <a:endParaRPr lang="en-US" sz="2000" b="1" dirty="0">
              <a:ln w="12700">
                <a:solidFill>
                  <a:schemeClr val="tx1"/>
                </a:solidFill>
                <a:prstDash val="solid"/>
              </a:ln>
              <a:solidFill>
                <a:schemeClr val="accent6">
                  <a:lumMod val="75000"/>
                </a:schemeClr>
              </a:solidFill>
              <a:effectLst>
                <a:outerShdw blurRad="50800" dist="38100" dir="8100000" algn="tr" rotWithShape="0">
                  <a:prstClr val="black">
                    <a:alpha val="40000"/>
                  </a:prstClr>
                </a:outerShdw>
              </a:effectLst>
              <a:latin typeface="+mj-lt"/>
            </a:endParaRPr>
          </a:p>
          <a:p>
            <a:pPr algn="ctr">
              <a:lnSpc>
                <a:spcPts val="7200"/>
              </a:lnSpc>
            </a:pPr>
            <a:endParaRPr lang="en-US" sz="4800" b="1" dirty="0">
              <a:ln w="12700">
                <a:solidFill>
                  <a:schemeClr val="tx1"/>
                </a:solidFill>
                <a:prstDash val="solid"/>
              </a:ln>
              <a:solidFill>
                <a:schemeClr val="accent6">
                  <a:lumMod val="75000"/>
                </a:schemeClr>
              </a:solidFill>
              <a:effectLst>
                <a:outerShdw blurRad="50800" dist="38100" dir="8100000" algn="tr" rotWithShape="0">
                  <a:prstClr val="black">
                    <a:alpha val="40000"/>
                  </a:prstClr>
                </a:outerShdw>
              </a:effectLst>
              <a:latin typeface="+mj-lt"/>
            </a:endParaRPr>
          </a:p>
        </p:txBody>
      </p:sp>
      <p:grpSp>
        <p:nvGrpSpPr>
          <p:cNvPr id="5" name="Group 4">
            <a:extLst>
              <a:ext uri="{FF2B5EF4-FFF2-40B4-BE49-F238E27FC236}">
                <a16:creationId xmlns:a16="http://schemas.microsoft.com/office/drawing/2014/main" id="{37716AA7-4D7B-453F-8E45-BE4637AD8591}"/>
              </a:ext>
            </a:extLst>
          </p:cNvPr>
          <p:cNvGrpSpPr/>
          <p:nvPr/>
        </p:nvGrpSpPr>
        <p:grpSpPr>
          <a:xfrm>
            <a:off x="0" y="4"/>
            <a:ext cx="12192000" cy="1093433"/>
            <a:chOff x="0" y="4"/>
            <a:chExt cx="12192000" cy="1093433"/>
          </a:xfrm>
        </p:grpSpPr>
        <p:sp>
          <p:nvSpPr>
            <p:cNvPr id="29" name="Rectangle: Rounded Corners 28">
              <a:extLst>
                <a:ext uri="{FF2B5EF4-FFF2-40B4-BE49-F238E27FC236}">
                  <a16:creationId xmlns:a16="http://schemas.microsoft.com/office/drawing/2014/main" id="{F8DD0074-6C2F-4E94-B708-63B712A10D8A}"/>
                </a:ext>
              </a:extLst>
            </p:cNvPr>
            <p:cNvSpPr/>
            <p:nvPr/>
          </p:nvSpPr>
          <p:spPr>
            <a:xfrm>
              <a:off x="4470400" y="453358"/>
              <a:ext cx="3302000" cy="640079"/>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tIns="548640" bIns="0" rtlCol="0" anchor="b" anchorCtr="0"/>
            <a:lstStyle/>
            <a:p>
              <a:pPr algn="ctr">
                <a:lnSpc>
                  <a:spcPts val="1900"/>
                </a:lnSpc>
              </a:pPr>
              <a:r>
                <a:rPr lang="en-US" sz="2000" b="1" dirty="0"/>
                <a:t>Missing &amp; Murdered Unit</a:t>
              </a:r>
            </a:p>
          </p:txBody>
        </p:sp>
        <p:sp>
          <p:nvSpPr>
            <p:cNvPr id="30" name="Rectangle 29">
              <a:extLst>
                <a:ext uri="{FF2B5EF4-FFF2-40B4-BE49-F238E27FC236}">
                  <a16:creationId xmlns:a16="http://schemas.microsoft.com/office/drawing/2014/main" id="{59A6AD45-727D-476F-86AD-C28F98764342}"/>
                </a:ext>
              </a:extLst>
            </p:cNvPr>
            <p:cNvSpPr/>
            <p:nvPr/>
          </p:nvSpPr>
          <p:spPr>
            <a:xfrm>
              <a:off x="0" y="4"/>
              <a:ext cx="12192000" cy="729480"/>
            </a:xfrm>
            <a:prstGeom prst="rect">
              <a:avLst/>
            </a:prstGeom>
            <a:gradFill flip="none" rotWithShape="1">
              <a:gsLst>
                <a:gs pos="52000">
                  <a:schemeClr val="bg1">
                    <a:lumMod val="75000"/>
                  </a:schemeClr>
                </a:gs>
                <a:gs pos="2000">
                  <a:schemeClr val="tx1"/>
                </a:gs>
                <a:gs pos="100000">
                  <a:schemeClr val="tx1"/>
                </a:gs>
              </a:gsLst>
              <a:lin ang="5400000" scaled="0"/>
              <a:tileRect/>
            </a:gra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a:p>
          </p:txBody>
        </p:sp>
        <p:cxnSp>
          <p:nvCxnSpPr>
            <p:cNvPr id="31" name="Straight Connector 30">
              <a:extLst>
                <a:ext uri="{FF2B5EF4-FFF2-40B4-BE49-F238E27FC236}">
                  <a16:creationId xmlns:a16="http://schemas.microsoft.com/office/drawing/2014/main" id="{5777D2E5-2ACF-40E5-81D1-3256B390923D}"/>
                </a:ext>
              </a:extLst>
            </p:cNvPr>
            <p:cNvCxnSpPr>
              <a:cxnSpLocks/>
            </p:cNvCxnSpPr>
            <p:nvPr/>
          </p:nvCxnSpPr>
          <p:spPr>
            <a:xfrm>
              <a:off x="0" y="739819"/>
              <a:ext cx="12192000" cy="1"/>
            </a:xfrm>
            <a:prstGeom prst="line">
              <a:avLst/>
            </a:prstGeom>
            <a:ln w="25400">
              <a:solidFill>
                <a:srgbClr val="FF6600"/>
              </a:solidFill>
            </a:ln>
            <a:effectLst>
              <a:outerShdw blurRad="50800" dist="38100" dir="5400000" algn="t" rotWithShape="0">
                <a:prstClr val="black">
                  <a:alpha val="88000"/>
                </a:prstClr>
              </a:outerShdw>
            </a:effectLst>
          </p:spPr>
          <p:style>
            <a:lnRef idx="1">
              <a:schemeClr val="accent1"/>
            </a:lnRef>
            <a:fillRef idx="0">
              <a:schemeClr val="accent1"/>
            </a:fillRef>
            <a:effectRef idx="0">
              <a:schemeClr val="accent1"/>
            </a:effectRef>
            <a:fontRef idx="minor">
              <a:schemeClr val="tx1"/>
            </a:fontRef>
          </p:style>
        </p:cxnSp>
        <p:sp>
          <p:nvSpPr>
            <p:cNvPr id="32" name="TextBox 17">
              <a:extLst>
                <a:ext uri="{FF2B5EF4-FFF2-40B4-BE49-F238E27FC236}">
                  <a16:creationId xmlns:a16="http://schemas.microsoft.com/office/drawing/2014/main" id="{ED50E92E-701C-45AE-ABFA-8312CE0050DD}"/>
                </a:ext>
              </a:extLst>
            </p:cNvPr>
            <p:cNvSpPr txBox="1"/>
            <p:nvPr/>
          </p:nvSpPr>
          <p:spPr>
            <a:xfrm>
              <a:off x="2684206" y="80109"/>
              <a:ext cx="6843252" cy="548640"/>
            </a:xfrm>
            <a:prstGeom prst="rect">
              <a:avLst/>
            </a:prstGeom>
            <a:noFill/>
            <a:ln w="9525" cmpd="sng">
              <a:noFill/>
            </a:ln>
            <a:effectLst>
              <a:outerShdw blurRad="50800" dist="38100" dir="2700000" algn="tl" rotWithShape="0">
                <a:prstClr val="black">
                  <a:alpha val="73000"/>
                </a:prstClr>
              </a:outerShdw>
            </a:effectLst>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400" b="1" dirty="0">
                  <a:solidFill>
                    <a:schemeClr val="bg1"/>
                  </a:solidFill>
                  <a:effectLst>
                    <a:outerShdw blurRad="50800" dist="38100" dir="2700000" algn="tl" rotWithShape="0">
                      <a:prstClr val="black">
                        <a:alpha val="58000"/>
                      </a:prstClr>
                    </a:outerShdw>
                  </a:effectLst>
                </a:rPr>
                <a:t>Bureau of Indian Affairs - Office of Justice Services</a:t>
              </a:r>
            </a:p>
          </p:txBody>
        </p:sp>
        <p:sp>
          <p:nvSpPr>
            <p:cNvPr id="33" name="Oval 32">
              <a:extLst>
                <a:ext uri="{FF2B5EF4-FFF2-40B4-BE49-F238E27FC236}">
                  <a16:creationId xmlns:a16="http://schemas.microsoft.com/office/drawing/2014/main" id="{A87CE787-8439-4777-9673-2CA1907D25FC}"/>
                </a:ext>
              </a:extLst>
            </p:cNvPr>
            <p:cNvSpPr/>
            <p:nvPr/>
          </p:nvSpPr>
          <p:spPr>
            <a:xfrm>
              <a:off x="86563" y="80109"/>
              <a:ext cx="548640" cy="548640"/>
            </a:xfrm>
            <a:prstGeom prst="ellipse">
              <a:avLst/>
            </a:prstGeom>
            <a:blipFill dpi="0" rotWithShape="0">
              <a:blip r:embed="rId5">
                <a:extLst>
                  <a:ext uri="{BEBA8EAE-BF5A-486C-A8C5-ECC9F3942E4B}">
                    <a14:imgProps xmlns:a14="http://schemas.microsoft.com/office/drawing/2010/main">
                      <a14:imgLayer r:embed="rId6">
                        <a14:imgEffect>
                          <a14:sharpenSoften amount="24000"/>
                        </a14:imgEffect>
                      </a14:imgLayer>
                    </a14:imgProps>
                  </a:ext>
                </a:extLst>
              </a:blip>
              <a:srcRect/>
              <a:stretch>
                <a:fillRect l="-5000" t="-5000" r="-4000" b="-5000"/>
              </a:stretch>
            </a:blipFill>
            <a:ln>
              <a:noFill/>
            </a:ln>
            <a:effectLst>
              <a:outerShdw blurRad="50800" dist="38100" dir="2700000" algn="tl" rotWithShape="0">
                <a:schemeClr val="tx1">
                  <a:alpha val="79000"/>
                </a:schemeClr>
              </a:outerShdw>
              <a:reflection blurRad="6350" stA="53000" endPos="25000" dir="5400000" sy="-100000" algn="bl" rotWithShape="0"/>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US"/>
            </a:p>
          </p:txBody>
        </p:sp>
        <p:sp>
          <p:nvSpPr>
            <p:cNvPr id="34" name="Oval 33">
              <a:extLst>
                <a:ext uri="{FF2B5EF4-FFF2-40B4-BE49-F238E27FC236}">
                  <a16:creationId xmlns:a16="http://schemas.microsoft.com/office/drawing/2014/main" id="{9017D685-6884-451F-B721-C37EA67B8955}"/>
                </a:ext>
              </a:extLst>
            </p:cNvPr>
            <p:cNvSpPr/>
            <p:nvPr/>
          </p:nvSpPr>
          <p:spPr>
            <a:xfrm>
              <a:off x="11556797" y="80109"/>
              <a:ext cx="548640" cy="548640"/>
            </a:xfrm>
            <a:prstGeom prst="ellipse">
              <a:avLst/>
            </a:prstGeom>
            <a:blipFill rotWithShape="0">
              <a:blip r:embed="rId7">
                <a:extLst>
                  <a:ext uri="{BEBA8EAE-BF5A-486C-A8C5-ECC9F3942E4B}">
                    <a14:imgProps xmlns:a14="http://schemas.microsoft.com/office/drawing/2010/main">
                      <a14:imgLayer r:embed="rId8">
                        <a14:imgEffect>
                          <a14:sharpenSoften amount="24000"/>
                        </a14:imgEffect>
                      </a14:imgLayer>
                    </a14:imgProps>
                  </a:ext>
                </a:extLst>
              </a:blip>
              <a:stretch>
                <a:fillRect/>
              </a:stretch>
            </a:blipFill>
            <a:ln>
              <a:noFill/>
            </a:ln>
            <a:effectLst>
              <a:outerShdw blurRad="50800" dist="38100" dir="2700000" algn="tl" rotWithShape="0">
                <a:schemeClr val="tx1">
                  <a:alpha val="79000"/>
                </a:schemeClr>
              </a:outerShdw>
              <a:reflection blurRad="6350" stA="53000" endPos="25000" dir="5400000" sy="-100000" algn="bl" rotWithShape="0"/>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US"/>
            </a:p>
          </p:txBody>
        </p:sp>
      </p:grpSp>
      <p:sp>
        <p:nvSpPr>
          <p:cNvPr id="3" name="Rectangle 2">
            <a:extLst>
              <a:ext uri="{FF2B5EF4-FFF2-40B4-BE49-F238E27FC236}">
                <a16:creationId xmlns:a16="http://schemas.microsoft.com/office/drawing/2014/main" id="{02C076B3-DD98-4AAA-8081-9946884D2A4C}"/>
              </a:ext>
            </a:extLst>
          </p:cNvPr>
          <p:cNvSpPr/>
          <p:nvPr/>
        </p:nvSpPr>
        <p:spPr>
          <a:xfrm>
            <a:off x="1017269" y="1720840"/>
            <a:ext cx="10539527" cy="3785652"/>
          </a:xfrm>
          <a:prstGeom prst="rect">
            <a:avLst/>
          </a:prstGeom>
        </p:spPr>
        <p:txBody>
          <a:bodyPr wrap="square">
            <a:spAutoFit/>
          </a:bodyPr>
          <a:lstStyle/>
          <a:p>
            <a:r>
              <a:rPr lang="en-US" sz="2400" dirty="0">
                <a:solidFill>
                  <a:srgbClr val="272627"/>
                </a:solidFill>
              </a:rPr>
              <a:t>FY-21 – Missing and Murdered Unit (MMU)</a:t>
            </a:r>
            <a:endParaRPr lang="en-US" sz="2400" dirty="0">
              <a:solidFill>
                <a:srgbClr val="272627"/>
              </a:solidFill>
              <a:cs typeface="Calibri"/>
            </a:endParaRPr>
          </a:p>
          <a:p>
            <a:endParaRPr lang="en-US" sz="2400" dirty="0">
              <a:solidFill>
                <a:srgbClr val="272627"/>
              </a:solidFill>
              <a:cs typeface="Calibri"/>
            </a:endParaRPr>
          </a:p>
          <a:p>
            <a:r>
              <a:rPr lang="en-US" sz="2400" dirty="0">
                <a:solidFill>
                  <a:srgbClr val="272627"/>
                </a:solidFill>
              </a:rPr>
              <a:t>o	Focus on Active Missing and Murdered Cases</a:t>
            </a:r>
            <a:endParaRPr lang="en-US" sz="2400" dirty="0">
              <a:solidFill>
                <a:srgbClr val="272627"/>
              </a:solidFill>
              <a:cs typeface="Calibri"/>
            </a:endParaRPr>
          </a:p>
          <a:p>
            <a:endParaRPr lang="en-US" sz="2400" dirty="0">
              <a:solidFill>
                <a:srgbClr val="272627"/>
              </a:solidFill>
              <a:cs typeface="Calibri"/>
            </a:endParaRPr>
          </a:p>
          <a:p>
            <a:r>
              <a:rPr lang="en-US" sz="2400" dirty="0">
                <a:solidFill>
                  <a:srgbClr val="272627"/>
                </a:solidFill>
              </a:rPr>
              <a:t>o	Investigations remain unsolved often due to a lack of investigative resources 	available to identify new information from witness testimony, re-examine 	new or retained material evidence, as well as reviewing fresh activities of 	suspects.  The MMU, in addition to reviewing unsolved cases, will 	immediately begin working with Tribal, BIA and FBI Investigators on active 	Missing and Murdered investigations.  </a:t>
            </a:r>
          </a:p>
        </p:txBody>
      </p:sp>
    </p:spTree>
    <p:custDataLst>
      <p:tags r:id="rId1"/>
    </p:custDataLst>
    <p:extLst>
      <p:ext uri="{BB962C8B-B14F-4D97-AF65-F5344CB8AC3E}">
        <p14:creationId xmlns:p14="http://schemas.microsoft.com/office/powerpoint/2010/main" val="2944631045"/>
      </p:ext>
    </p:extLst>
  </p:cSld>
  <p:clrMapOvr>
    <a:masterClrMapping/>
  </p:clrMapOvr>
  <mc:AlternateContent xmlns:mc="http://schemas.openxmlformats.org/markup-compatibility/2006" xmlns:p14="http://schemas.microsoft.com/office/powerpoint/2010/main">
    <mc:Choice Requires="p14">
      <p:transition spd="slow">
        <p14:window dir="ver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2000"/>
            <a:lum/>
          </a:blip>
          <a:srcRect/>
          <a:stretch>
            <a:fillRect l="-2000" r="-2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D8951048-4B66-47EC-9DB8-EB8C17C9D87E}"/>
              </a:ext>
            </a:extLst>
          </p:cNvPr>
          <p:cNvGrpSpPr/>
          <p:nvPr/>
        </p:nvGrpSpPr>
        <p:grpSpPr>
          <a:xfrm>
            <a:off x="0" y="4"/>
            <a:ext cx="12192000" cy="1093433"/>
            <a:chOff x="0" y="4"/>
            <a:chExt cx="12192000" cy="1093433"/>
          </a:xfrm>
        </p:grpSpPr>
        <p:sp>
          <p:nvSpPr>
            <p:cNvPr id="14" name="Rectangle: Rounded Corners 13">
              <a:extLst>
                <a:ext uri="{FF2B5EF4-FFF2-40B4-BE49-F238E27FC236}">
                  <a16:creationId xmlns:a16="http://schemas.microsoft.com/office/drawing/2014/main" id="{4A0877F8-F41A-456D-B597-1B7D612450D1}"/>
                </a:ext>
              </a:extLst>
            </p:cNvPr>
            <p:cNvSpPr/>
            <p:nvPr/>
          </p:nvSpPr>
          <p:spPr>
            <a:xfrm>
              <a:off x="4470400" y="453358"/>
              <a:ext cx="3302000" cy="640079"/>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tIns="548640" bIns="0" rtlCol="0" anchor="b" anchorCtr="0"/>
            <a:lstStyle/>
            <a:p>
              <a:pPr algn="ctr">
                <a:lnSpc>
                  <a:spcPts val="1900"/>
                </a:lnSpc>
              </a:pPr>
              <a:r>
                <a:rPr lang="en-US" sz="2000" b="1" dirty="0"/>
                <a:t>FY 2022 Pres Budget</a:t>
              </a:r>
            </a:p>
          </p:txBody>
        </p:sp>
        <p:sp>
          <p:nvSpPr>
            <p:cNvPr id="15" name="Rectangle 14">
              <a:extLst>
                <a:ext uri="{FF2B5EF4-FFF2-40B4-BE49-F238E27FC236}">
                  <a16:creationId xmlns:a16="http://schemas.microsoft.com/office/drawing/2014/main" id="{0B4AE335-F25C-40A5-BAC5-4EDBEC657E0F}"/>
                </a:ext>
              </a:extLst>
            </p:cNvPr>
            <p:cNvSpPr/>
            <p:nvPr/>
          </p:nvSpPr>
          <p:spPr>
            <a:xfrm>
              <a:off x="0" y="4"/>
              <a:ext cx="12192000" cy="729480"/>
            </a:xfrm>
            <a:prstGeom prst="rect">
              <a:avLst/>
            </a:prstGeom>
            <a:gradFill flip="none" rotWithShape="1">
              <a:gsLst>
                <a:gs pos="52000">
                  <a:schemeClr val="bg1">
                    <a:lumMod val="75000"/>
                  </a:schemeClr>
                </a:gs>
                <a:gs pos="2000">
                  <a:schemeClr val="tx1"/>
                </a:gs>
                <a:gs pos="100000">
                  <a:schemeClr val="tx1"/>
                </a:gs>
              </a:gsLst>
              <a:lin ang="5400000" scaled="0"/>
              <a:tileRect/>
            </a:gra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a:p>
          </p:txBody>
        </p:sp>
        <p:cxnSp>
          <p:nvCxnSpPr>
            <p:cNvPr id="16" name="Straight Connector 15">
              <a:extLst>
                <a:ext uri="{FF2B5EF4-FFF2-40B4-BE49-F238E27FC236}">
                  <a16:creationId xmlns:a16="http://schemas.microsoft.com/office/drawing/2014/main" id="{ABE3D9BD-6A4A-48D8-B7A6-0A54F655EC1C}"/>
                </a:ext>
              </a:extLst>
            </p:cNvPr>
            <p:cNvCxnSpPr>
              <a:cxnSpLocks/>
            </p:cNvCxnSpPr>
            <p:nvPr/>
          </p:nvCxnSpPr>
          <p:spPr>
            <a:xfrm>
              <a:off x="0" y="739819"/>
              <a:ext cx="12192000" cy="1"/>
            </a:xfrm>
            <a:prstGeom prst="line">
              <a:avLst/>
            </a:prstGeom>
            <a:ln w="25400">
              <a:solidFill>
                <a:srgbClr val="FF6600"/>
              </a:solidFill>
            </a:ln>
            <a:effectLst>
              <a:outerShdw blurRad="50800" dist="38100" dir="5400000" algn="t" rotWithShape="0">
                <a:prstClr val="black">
                  <a:alpha val="88000"/>
                </a:prstClr>
              </a:outerShdw>
            </a:effectLst>
          </p:spPr>
          <p:style>
            <a:lnRef idx="1">
              <a:schemeClr val="accent1"/>
            </a:lnRef>
            <a:fillRef idx="0">
              <a:schemeClr val="accent1"/>
            </a:fillRef>
            <a:effectRef idx="0">
              <a:schemeClr val="accent1"/>
            </a:effectRef>
            <a:fontRef idx="minor">
              <a:schemeClr val="tx1"/>
            </a:fontRef>
          </p:style>
        </p:cxnSp>
        <p:sp>
          <p:nvSpPr>
            <p:cNvPr id="17" name="TextBox 17">
              <a:extLst>
                <a:ext uri="{FF2B5EF4-FFF2-40B4-BE49-F238E27FC236}">
                  <a16:creationId xmlns:a16="http://schemas.microsoft.com/office/drawing/2014/main" id="{09636055-EEB3-413C-89FD-8417C91FC3AA}"/>
                </a:ext>
              </a:extLst>
            </p:cNvPr>
            <p:cNvSpPr txBox="1"/>
            <p:nvPr/>
          </p:nvSpPr>
          <p:spPr>
            <a:xfrm>
              <a:off x="2684206" y="80109"/>
              <a:ext cx="6843252" cy="548640"/>
            </a:xfrm>
            <a:prstGeom prst="rect">
              <a:avLst/>
            </a:prstGeom>
            <a:noFill/>
            <a:ln w="9525" cmpd="sng">
              <a:noFill/>
            </a:ln>
            <a:effectLst>
              <a:outerShdw blurRad="50800" dist="38100" dir="2700000" algn="tl" rotWithShape="0">
                <a:prstClr val="black">
                  <a:alpha val="73000"/>
                </a:prstClr>
              </a:outerShdw>
            </a:effectLst>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400" b="1" dirty="0">
                  <a:solidFill>
                    <a:schemeClr val="bg1"/>
                  </a:solidFill>
                  <a:effectLst>
                    <a:outerShdw blurRad="50800" dist="38100" dir="2700000" algn="tl" rotWithShape="0">
                      <a:prstClr val="black">
                        <a:alpha val="58000"/>
                      </a:prstClr>
                    </a:outerShdw>
                  </a:effectLst>
                </a:rPr>
                <a:t>Bureau of Indian Affairs - Office of Justice Services</a:t>
              </a:r>
            </a:p>
          </p:txBody>
        </p:sp>
        <p:sp>
          <p:nvSpPr>
            <p:cNvPr id="18" name="Oval 17">
              <a:extLst>
                <a:ext uri="{FF2B5EF4-FFF2-40B4-BE49-F238E27FC236}">
                  <a16:creationId xmlns:a16="http://schemas.microsoft.com/office/drawing/2014/main" id="{9F3FA41D-E72B-4856-932E-7AE4FA05FE96}"/>
                </a:ext>
              </a:extLst>
            </p:cNvPr>
            <p:cNvSpPr/>
            <p:nvPr/>
          </p:nvSpPr>
          <p:spPr>
            <a:xfrm>
              <a:off x="86563" y="80109"/>
              <a:ext cx="548640" cy="548640"/>
            </a:xfrm>
            <a:prstGeom prst="ellipse">
              <a:avLst/>
            </a:prstGeom>
            <a:blipFill dpi="0" rotWithShape="0">
              <a:blip r:embed="rId4">
                <a:extLst>
                  <a:ext uri="{BEBA8EAE-BF5A-486C-A8C5-ECC9F3942E4B}">
                    <a14:imgProps xmlns:a14="http://schemas.microsoft.com/office/drawing/2010/main">
                      <a14:imgLayer r:embed="rId5">
                        <a14:imgEffect>
                          <a14:sharpenSoften amount="24000"/>
                        </a14:imgEffect>
                      </a14:imgLayer>
                    </a14:imgProps>
                  </a:ext>
                </a:extLst>
              </a:blip>
              <a:srcRect/>
              <a:stretch>
                <a:fillRect l="-5000" t="-5000" r="-4000" b="-5000"/>
              </a:stretch>
            </a:blipFill>
            <a:ln>
              <a:noFill/>
            </a:ln>
            <a:effectLst>
              <a:outerShdw blurRad="50800" dist="38100" dir="2700000" algn="tl" rotWithShape="0">
                <a:schemeClr val="tx1">
                  <a:alpha val="79000"/>
                </a:schemeClr>
              </a:outerShdw>
              <a:reflection blurRad="6350" stA="53000" endPos="25000" dir="5400000" sy="-100000" algn="bl" rotWithShape="0"/>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US"/>
            </a:p>
          </p:txBody>
        </p:sp>
        <p:sp>
          <p:nvSpPr>
            <p:cNvPr id="19" name="Oval 18">
              <a:extLst>
                <a:ext uri="{FF2B5EF4-FFF2-40B4-BE49-F238E27FC236}">
                  <a16:creationId xmlns:a16="http://schemas.microsoft.com/office/drawing/2014/main" id="{E5DF23B3-4910-4D9D-9263-4D43E7730F80}"/>
                </a:ext>
              </a:extLst>
            </p:cNvPr>
            <p:cNvSpPr/>
            <p:nvPr/>
          </p:nvSpPr>
          <p:spPr>
            <a:xfrm>
              <a:off x="11556797" y="80109"/>
              <a:ext cx="548640" cy="548640"/>
            </a:xfrm>
            <a:prstGeom prst="ellipse">
              <a:avLst/>
            </a:prstGeom>
            <a:blipFill rotWithShape="0">
              <a:blip r:embed="rId6">
                <a:extLst>
                  <a:ext uri="{BEBA8EAE-BF5A-486C-A8C5-ECC9F3942E4B}">
                    <a14:imgProps xmlns:a14="http://schemas.microsoft.com/office/drawing/2010/main">
                      <a14:imgLayer r:embed="rId7">
                        <a14:imgEffect>
                          <a14:sharpenSoften amount="24000"/>
                        </a14:imgEffect>
                      </a14:imgLayer>
                    </a14:imgProps>
                  </a:ext>
                </a:extLst>
              </a:blip>
              <a:stretch>
                <a:fillRect/>
              </a:stretch>
            </a:blipFill>
            <a:ln>
              <a:noFill/>
            </a:ln>
            <a:effectLst>
              <a:outerShdw blurRad="50800" dist="38100" dir="2700000" algn="tl" rotWithShape="0">
                <a:schemeClr val="tx1">
                  <a:alpha val="79000"/>
                </a:schemeClr>
              </a:outerShdw>
              <a:reflection blurRad="6350" stA="53000" endPos="25000" dir="5400000" sy="-100000" algn="bl" rotWithShape="0"/>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US"/>
            </a:p>
          </p:txBody>
        </p:sp>
      </p:grpSp>
      <p:graphicFrame>
        <p:nvGraphicFramePr>
          <p:cNvPr id="2" name="Table 4">
            <a:extLst>
              <a:ext uri="{FF2B5EF4-FFF2-40B4-BE49-F238E27FC236}">
                <a16:creationId xmlns:a16="http://schemas.microsoft.com/office/drawing/2014/main" id="{BD6C39DD-89AC-43E6-BFDE-0AF00E88FC06}"/>
              </a:ext>
            </a:extLst>
          </p:cNvPr>
          <p:cNvGraphicFramePr>
            <a:graphicFrameLocks noGrp="1"/>
          </p:cNvGraphicFramePr>
          <p:nvPr>
            <p:extLst>
              <p:ext uri="{D42A27DB-BD31-4B8C-83A1-F6EECF244321}">
                <p14:modId xmlns:p14="http://schemas.microsoft.com/office/powerpoint/2010/main" val="698705446"/>
              </p:ext>
            </p:extLst>
          </p:nvPr>
        </p:nvGraphicFramePr>
        <p:xfrm>
          <a:off x="757382" y="1204063"/>
          <a:ext cx="10603345" cy="3720512"/>
        </p:xfrm>
        <a:graphic>
          <a:graphicData uri="http://schemas.openxmlformats.org/drawingml/2006/table">
            <a:tbl>
              <a:tblPr firstRow="1" bandRow="1">
                <a:effectLst>
                  <a:outerShdw blurRad="50800" dist="38100" dir="2700000" algn="tl" rotWithShape="0">
                    <a:prstClr val="black"/>
                  </a:outerShdw>
                </a:effectLst>
                <a:tableStyleId>{5C22544A-7EE6-4342-B048-85BDC9FD1C3A}</a:tableStyleId>
              </a:tblPr>
              <a:tblGrid>
                <a:gridCol w="436471">
                  <a:extLst>
                    <a:ext uri="{9D8B030D-6E8A-4147-A177-3AD203B41FA5}">
                      <a16:colId xmlns:a16="http://schemas.microsoft.com/office/drawing/2014/main" val="654876225"/>
                    </a:ext>
                  </a:extLst>
                </a:gridCol>
                <a:gridCol w="4401354">
                  <a:extLst>
                    <a:ext uri="{9D8B030D-6E8A-4147-A177-3AD203B41FA5}">
                      <a16:colId xmlns:a16="http://schemas.microsoft.com/office/drawing/2014/main" val="4098619939"/>
                    </a:ext>
                  </a:extLst>
                </a:gridCol>
                <a:gridCol w="1441380">
                  <a:extLst>
                    <a:ext uri="{9D8B030D-6E8A-4147-A177-3AD203B41FA5}">
                      <a16:colId xmlns:a16="http://schemas.microsoft.com/office/drawing/2014/main" val="2051759080"/>
                    </a:ext>
                  </a:extLst>
                </a:gridCol>
                <a:gridCol w="1441380">
                  <a:extLst>
                    <a:ext uri="{9D8B030D-6E8A-4147-A177-3AD203B41FA5}">
                      <a16:colId xmlns:a16="http://schemas.microsoft.com/office/drawing/2014/main" val="4039951672"/>
                    </a:ext>
                  </a:extLst>
                </a:gridCol>
                <a:gridCol w="1441380">
                  <a:extLst>
                    <a:ext uri="{9D8B030D-6E8A-4147-A177-3AD203B41FA5}">
                      <a16:colId xmlns:a16="http://schemas.microsoft.com/office/drawing/2014/main" val="3671548940"/>
                    </a:ext>
                  </a:extLst>
                </a:gridCol>
                <a:gridCol w="1441380">
                  <a:extLst>
                    <a:ext uri="{9D8B030D-6E8A-4147-A177-3AD203B41FA5}">
                      <a16:colId xmlns:a16="http://schemas.microsoft.com/office/drawing/2014/main" val="3034461881"/>
                    </a:ext>
                  </a:extLst>
                </a:gridCol>
              </a:tblGrid>
              <a:tr h="496501">
                <a:tc>
                  <a:txBody>
                    <a:bodyPr/>
                    <a:lstStyle/>
                    <a:p>
                      <a:pPr algn="ctr"/>
                      <a:endParaRPr lang="en-US" sz="1600" dirty="0"/>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a:txBody>
                    <a:bodyPr/>
                    <a:lstStyle/>
                    <a:p>
                      <a:pPr algn="ctr"/>
                      <a:r>
                        <a:rPr lang="en-US" sz="1600" dirty="0"/>
                        <a:t>(Dollars in Thousands)</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a:txBody>
                    <a:bodyPr/>
                    <a:lstStyle/>
                    <a:p>
                      <a:pPr algn="ctr"/>
                      <a:r>
                        <a:rPr lang="en-US" sz="1600" dirty="0"/>
                        <a:t>2020 Enacted</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a:txBody>
                    <a:bodyPr/>
                    <a:lstStyle/>
                    <a:p>
                      <a:pPr algn="ctr"/>
                      <a:r>
                        <a:rPr lang="en-US" sz="1600" dirty="0"/>
                        <a:t>2021 Enacted</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a:txBody>
                    <a:bodyPr/>
                    <a:lstStyle/>
                    <a:p>
                      <a:pPr algn="ctr"/>
                      <a:r>
                        <a:rPr lang="en-US" sz="1600" dirty="0"/>
                        <a:t>2022 Request</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a:txBody>
                    <a:bodyPr/>
                    <a:lstStyle/>
                    <a:p>
                      <a:pPr algn="ctr"/>
                      <a:r>
                        <a:rPr lang="en-US" sz="1600" dirty="0">
                          <a:solidFill>
                            <a:srgbClr val="FFFF00"/>
                          </a:solidFill>
                        </a:rPr>
                        <a:t>Change From 2021</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513388516"/>
                  </a:ext>
                </a:extLst>
              </a:tr>
              <a:tr h="209053">
                <a:tc>
                  <a:txBody>
                    <a:bodyPr/>
                    <a:lstStyle/>
                    <a:p>
                      <a:endParaRPr lang="en-US" sz="1600" dirty="0"/>
                    </a:p>
                  </a:txBody>
                  <a:tcPr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a:txBody>
                    <a:bodyPr/>
                    <a:lstStyle/>
                    <a:p>
                      <a:r>
                        <a:rPr lang="en-US" sz="1600" dirty="0"/>
                        <a:t>Law Enforcement</a:t>
                      </a:r>
                    </a:p>
                  </a:txBody>
                  <a:tcPr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r"/>
                      <a:r>
                        <a:rPr lang="en-US" sz="1600" dirty="0"/>
                        <a:t>395,228</a:t>
                      </a:r>
                    </a:p>
                  </a:txBody>
                  <a:tcPr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r"/>
                      <a:r>
                        <a:rPr lang="en-US" sz="1600" dirty="0"/>
                        <a:t>408,133</a:t>
                      </a:r>
                    </a:p>
                  </a:txBody>
                  <a:tcPr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r"/>
                      <a:r>
                        <a:rPr lang="en-US" sz="1600" dirty="0"/>
                        <a:t>462,316</a:t>
                      </a:r>
                    </a:p>
                  </a:txBody>
                  <a:tcPr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r"/>
                      <a:r>
                        <a:rPr lang="en-US" sz="1600" dirty="0"/>
                        <a:t>54,183</a:t>
                      </a:r>
                    </a:p>
                  </a:txBody>
                  <a:tcPr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47511718"/>
                  </a:ext>
                </a:extLst>
              </a:tr>
              <a:tr h="305776">
                <a:tc>
                  <a:txBody>
                    <a:bodyPr/>
                    <a:lstStyle/>
                    <a:p>
                      <a:endParaRPr lang="en-US" sz="1600" dirty="0"/>
                    </a:p>
                  </a:txBody>
                  <a:tcPr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a:txBody>
                    <a:bodyPr/>
                    <a:lstStyle/>
                    <a:p>
                      <a:r>
                        <a:rPr lang="en-US" sz="1600" dirty="0"/>
                        <a:t>      Criminal Investigations &amp; Police Services</a:t>
                      </a:r>
                    </a:p>
                  </a:txBody>
                  <a:tcPr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lang="en-US" sz="1600" dirty="0"/>
                        <a:t>215,926</a:t>
                      </a:r>
                    </a:p>
                  </a:txBody>
                  <a:tcPr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lang="en-US" sz="1600" dirty="0"/>
                        <a:t>221,058</a:t>
                      </a:r>
                    </a:p>
                  </a:txBody>
                  <a:tcPr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lang="en-US" sz="1600" dirty="0"/>
                        <a:t>259,513</a:t>
                      </a:r>
                    </a:p>
                  </a:txBody>
                  <a:tcPr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lang="en-US" sz="1600" dirty="0"/>
                        <a:t>38,455</a:t>
                      </a:r>
                    </a:p>
                  </a:txBody>
                  <a:tcPr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59813443"/>
                  </a:ext>
                </a:extLst>
              </a:tr>
              <a:tr h="209053">
                <a:tc>
                  <a:txBody>
                    <a:bodyPr/>
                    <a:lstStyle/>
                    <a:p>
                      <a:endParaRPr lang="en-US" sz="1600" dirty="0"/>
                    </a:p>
                  </a:txBody>
                  <a:tcPr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a:txBody>
                    <a:bodyPr/>
                    <a:lstStyle/>
                    <a:p>
                      <a:r>
                        <a:rPr lang="en-US" sz="1600" dirty="0"/>
                        <a:t>      Detention/Corrections</a:t>
                      </a:r>
                    </a:p>
                  </a:txBody>
                  <a:tcPr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lang="en-US" sz="1600" dirty="0"/>
                        <a:t>105,338</a:t>
                      </a:r>
                    </a:p>
                  </a:txBody>
                  <a:tcPr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lang="en-US" sz="1600" dirty="0"/>
                        <a:t>106,407</a:t>
                      </a:r>
                    </a:p>
                  </a:txBody>
                  <a:tcPr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lang="en-US" sz="1600" dirty="0"/>
                        <a:t>116,369</a:t>
                      </a:r>
                    </a:p>
                  </a:txBody>
                  <a:tcPr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lang="en-US" sz="1600" dirty="0"/>
                        <a:t>9,962</a:t>
                      </a:r>
                    </a:p>
                  </a:txBody>
                  <a:tcPr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80762830"/>
                  </a:ext>
                </a:extLst>
              </a:tr>
              <a:tr h="209053">
                <a:tc>
                  <a:txBody>
                    <a:bodyPr/>
                    <a:lstStyle/>
                    <a:p>
                      <a:endParaRPr lang="en-US" sz="1600" dirty="0"/>
                    </a:p>
                  </a:txBody>
                  <a:tcPr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a:txBody>
                    <a:bodyPr/>
                    <a:lstStyle/>
                    <a:p>
                      <a:r>
                        <a:rPr lang="en-US" sz="1600" dirty="0"/>
                        <a:t>      Inspections/Internal Affairs</a:t>
                      </a:r>
                    </a:p>
                  </a:txBody>
                  <a:tcPr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lang="en-US" sz="1600" dirty="0"/>
                        <a:t>3,538</a:t>
                      </a:r>
                    </a:p>
                  </a:txBody>
                  <a:tcPr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lang="en-US" sz="1600" dirty="0"/>
                        <a:t>3,590</a:t>
                      </a:r>
                    </a:p>
                  </a:txBody>
                  <a:tcPr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lang="en-US" sz="1600" dirty="0"/>
                        <a:t>3,666</a:t>
                      </a:r>
                    </a:p>
                  </a:txBody>
                  <a:tcPr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lang="en-US" sz="1600" dirty="0"/>
                        <a:t>76</a:t>
                      </a:r>
                    </a:p>
                  </a:txBody>
                  <a:tcPr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7802290"/>
                  </a:ext>
                </a:extLst>
              </a:tr>
              <a:tr h="209053">
                <a:tc>
                  <a:txBody>
                    <a:bodyPr/>
                    <a:lstStyle/>
                    <a:p>
                      <a:endParaRPr lang="en-US" sz="1600" dirty="0"/>
                    </a:p>
                  </a:txBody>
                  <a:tcPr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a:txBody>
                    <a:bodyPr/>
                    <a:lstStyle/>
                    <a:p>
                      <a:r>
                        <a:rPr lang="en-US" sz="1600" dirty="0"/>
                        <a:t>      Law Enforcement Special Initiatives</a:t>
                      </a:r>
                    </a:p>
                  </a:txBody>
                  <a:tcPr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lang="en-US" sz="1600" dirty="0"/>
                        <a:t>14,942</a:t>
                      </a:r>
                    </a:p>
                  </a:txBody>
                  <a:tcPr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lang="en-US" sz="1600" dirty="0"/>
                        <a:t>19,783</a:t>
                      </a:r>
                    </a:p>
                  </a:txBody>
                  <a:tcPr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lang="en-US" sz="1600" dirty="0"/>
                        <a:t>24,898</a:t>
                      </a:r>
                    </a:p>
                  </a:txBody>
                  <a:tcPr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lang="en-US" sz="1600" dirty="0"/>
                        <a:t>5,115</a:t>
                      </a:r>
                    </a:p>
                  </a:txBody>
                  <a:tcPr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20705054"/>
                  </a:ext>
                </a:extLst>
              </a:tr>
              <a:tr h="209053">
                <a:tc>
                  <a:txBody>
                    <a:bodyPr/>
                    <a:lstStyle/>
                    <a:p>
                      <a:endParaRPr lang="en-US" sz="1600" dirty="0"/>
                    </a:p>
                  </a:txBody>
                  <a:tcPr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a:txBody>
                    <a:bodyPr/>
                    <a:lstStyle/>
                    <a:p>
                      <a:r>
                        <a:rPr lang="en-US" sz="1600" dirty="0"/>
                        <a:t>      Indian Police Academy</a:t>
                      </a:r>
                    </a:p>
                  </a:txBody>
                  <a:tcPr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lang="en-US" sz="1600" dirty="0"/>
                        <a:t>4,939</a:t>
                      </a:r>
                    </a:p>
                  </a:txBody>
                  <a:tcPr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lang="en-US" sz="1600" dirty="0"/>
                        <a:t>4,985</a:t>
                      </a:r>
                    </a:p>
                  </a:txBody>
                  <a:tcPr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lang="en-US" sz="1600" dirty="0"/>
                        <a:t>5,056</a:t>
                      </a:r>
                    </a:p>
                  </a:txBody>
                  <a:tcPr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lang="en-US" sz="1600" dirty="0"/>
                        <a:t>71</a:t>
                      </a:r>
                    </a:p>
                  </a:txBody>
                  <a:tcPr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97667953"/>
                  </a:ext>
                </a:extLst>
              </a:tr>
              <a:tr h="209053">
                <a:tc>
                  <a:txBody>
                    <a:bodyPr/>
                    <a:lstStyle/>
                    <a:p>
                      <a:endParaRPr lang="en-US" sz="1600" dirty="0"/>
                    </a:p>
                  </a:txBody>
                  <a:tcPr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a:txBody>
                    <a:bodyPr/>
                    <a:lstStyle/>
                    <a:p>
                      <a:r>
                        <a:rPr lang="en-US" sz="1600" dirty="0"/>
                        <a:t>      Tribal Justice Support</a:t>
                      </a:r>
                    </a:p>
                  </a:txBody>
                  <a:tcPr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lang="en-US" sz="1600" dirty="0"/>
                        <a:t>25,774</a:t>
                      </a:r>
                    </a:p>
                  </a:txBody>
                  <a:tcPr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lang="en-US" sz="1600" dirty="0"/>
                        <a:t>26,785</a:t>
                      </a:r>
                    </a:p>
                  </a:txBody>
                  <a:tcPr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lang="en-US" sz="1600" dirty="0"/>
                        <a:t>26,809</a:t>
                      </a:r>
                    </a:p>
                  </a:txBody>
                  <a:tcPr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lang="en-US" sz="1600" dirty="0"/>
                        <a:t>24</a:t>
                      </a:r>
                    </a:p>
                  </a:txBody>
                  <a:tcPr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19559296"/>
                  </a:ext>
                </a:extLst>
              </a:tr>
              <a:tr h="305776">
                <a:tc>
                  <a:txBody>
                    <a:bodyPr/>
                    <a:lstStyle/>
                    <a:p>
                      <a:endParaRPr lang="en-US" sz="1600" dirty="0"/>
                    </a:p>
                  </a:txBody>
                  <a:tcPr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a:txBody>
                    <a:bodyPr/>
                    <a:lstStyle/>
                    <a:p>
                      <a:r>
                        <a:rPr lang="en-US" sz="1600" dirty="0"/>
                        <a:t>      Law Enforcement Program Management</a:t>
                      </a:r>
                    </a:p>
                  </a:txBody>
                  <a:tcPr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lang="en-US" sz="1600" dirty="0"/>
                        <a:t>6,568</a:t>
                      </a:r>
                    </a:p>
                  </a:txBody>
                  <a:tcPr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lang="en-US" sz="1600" dirty="0"/>
                        <a:t>6,732</a:t>
                      </a:r>
                    </a:p>
                  </a:txBody>
                  <a:tcPr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lang="en-US" sz="1600" dirty="0"/>
                        <a:t>7,092</a:t>
                      </a:r>
                    </a:p>
                  </a:txBody>
                  <a:tcPr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lang="en-US" sz="1600" dirty="0"/>
                        <a:t>360</a:t>
                      </a:r>
                    </a:p>
                  </a:txBody>
                  <a:tcPr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41799085"/>
                  </a:ext>
                </a:extLst>
              </a:tr>
              <a:tr h="209053">
                <a:tc>
                  <a:txBody>
                    <a:bodyPr/>
                    <a:lstStyle/>
                    <a:p>
                      <a:endParaRPr lang="en-US" sz="1600" dirty="0"/>
                    </a:p>
                  </a:txBody>
                  <a:tcPr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a:txBody>
                    <a:bodyPr/>
                    <a:lstStyle/>
                    <a:p>
                      <a:r>
                        <a:rPr lang="en-US" sz="1600" dirty="0"/>
                        <a:t>      Facilities Operations &amp; Maintenance</a:t>
                      </a:r>
                    </a:p>
                  </a:txBody>
                  <a:tcPr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lang="en-US" sz="1600" dirty="0"/>
                        <a:t>18,203</a:t>
                      </a:r>
                    </a:p>
                  </a:txBody>
                  <a:tcPr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lang="en-US" sz="1600" dirty="0"/>
                        <a:t>18,793</a:t>
                      </a:r>
                    </a:p>
                  </a:txBody>
                  <a:tcPr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lang="en-US" sz="1600" dirty="0"/>
                        <a:t>18,913</a:t>
                      </a:r>
                    </a:p>
                  </a:txBody>
                  <a:tcPr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lang="en-US" sz="1600" dirty="0"/>
                        <a:t>120</a:t>
                      </a:r>
                    </a:p>
                  </a:txBody>
                  <a:tcPr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89627649"/>
                  </a:ext>
                </a:extLst>
              </a:tr>
              <a:tr h="209053">
                <a:tc>
                  <a:txBody>
                    <a:bodyPr/>
                    <a:lstStyle/>
                    <a:p>
                      <a:endParaRPr lang="en-US" sz="1600" dirty="0"/>
                    </a:p>
                  </a:txBody>
                  <a:tcPr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a:txBody>
                    <a:bodyPr/>
                    <a:lstStyle/>
                    <a:p>
                      <a:r>
                        <a:rPr lang="en-US" sz="1600" dirty="0"/>
                        <a:t>Tribal Courts (TPA)</a:t>
                      </a:r>
                    </a:p>
                  </a:txBody>
                  <a:tcPr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r"/>
                      <a:r>
                        <a:rPr lang="en-US" sz="1600" dirty="0"/>
                        <a:t>37,507</a:t>
                      </a:r>
                    </a:p>
                  </a:txBody>
                  <a:tcPr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r"/>
                      <a:r>
                        <a:rPr lang="en-US" sz="1600" dirty="0"/>
                        <a:t>38,980</a:t>
                      </a:r>
                    </a:p>
                  </a:txBody>
                  <a:tcPr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r"/>
                      <a:r>
                        <a:rPr lang="en-US" sz="1600" dirty="0"/>
                        <a:t>43,169</a:t>
                      </a:r>
                    </a:p>
                  </a:txBody>
                  <a:tcPr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r"/>
                      <a:r>
                        <a:rPr lang="en-US" sz="1600" dirty="0"/>
                        <a:t>4,189</a:t>
                      </a:r>
                    </a:p>
                  </a:txBody>
                  <a:tcPr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854275522"/>
                  </a:ext>
                </a:extLst>
              </a:tr>
              <a:tr h="209053">
                <a:tc>
                  <a:txBody>
                    <a:bodyPr/>
                    <a:lstStyle/>
                    <a:p>
                      <a:endParaRPr lang="en-US" sz="1600" dirty="0"/>
                    </a:p>
                  </a:txBody>
                  <a:tcPr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a:txBody>
                    <a:bodyPr/>
                    <a:lstStyle/>
                    <a:p>
                      <a:r>
                        <a:rPr lang="en-US" sz="1600" dirty="0"/>
                        <a:t>Fire Protection (TPA)</a:t>
                      </a:r>
                    </a:p>
                  </a:txBody>
                  <a:tcPr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r"/>
                      <a:r>
                        <a:rPr lang="en-US" sz="1600" dirty="0"/>
                        <a:t>1,591</a:t>
                      </a:r>
                    </a:p>
                  </a:txBody>
                  <a:tcPr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r"/>
                      <a:r>
                        <a:rPr lang="en-US" sz="1600" dirty="0"/>
                        <a:t>1,609</a:t>
                      </a:r>
                    </a:p>
                  </a:txBody>
                  <a:tcPr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r"/>
                      <a:r>
                        <a:rPr lang="en-US" sz="1600" dirty="0"/>
                        <a:t>1,632</a:t>
                      </a:r>
                    </a:p>
                  </a:txBody>
                  <a:tcPr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r"/>
                      <a:r>
                        <a:rPr lang="en-US" sz="1600" dirty="0"/>
                        <a:t>23</a:t>
                      </a:r>
                    </a:p>
                  </a:txBody>
                  <a:tcPr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862416734"/>
                  </a:ext>
                </a:extLst>
              </a:tr>
              <a:tr h="287448">
                <a:tc>
                  <a:txBody>
                    <a:bodyPr/>
                    <a:lstStyle/>
                    <a:p>
                      <a:endParaRPr lang="en-US" sz="1600" b="1" dirty="0">
                        <a:solidFill>
                          <a:schemeClr val="bg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a:txBody>
                    <a:bodyPr/>
                    <a:lstStyle/>
                    <a:p>
                      <a:r>
                        <a:rPr lang="en-US" sz="1600" b="1" dirty="0">
                          <a:solidFill>
                            <a:schemeClr val="bg1"/>
                          </a:solidFill>
                        </a:rPr>
                        <a:t>Total PS&amp;J Budget – </a:t>
                      </a:r>
                      <a:r>
                        <a:rPr lang="en-US" sz="1600" b="1" dirty="0">
                          <a:solidFill>
                            <a:srgbClr val="FFFF00"/>
                          </a:solidFill>
                        </a:rPr>
                        <a:t>Operation of Indian Programs</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a:txBody>
                    <a:bodyPr/>
                    <a:lstStyle/>
                    <a:p>
                      <a:pPr algn="r"/>
                      <a:r>
                        <a:rPr lang="en-US" sz="1600" b="1" dirty="0">
                          <a:solidFill>
                            <a:schemeClr val="bg1"/>
                          </a:solidFill>
                        </a:rPr>
                        <a:t>434,326</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a:txBody>
                    <a:bodyPr/>
                    <a:lstStyle/>
                    <a:p>
                      <a:pPr algn="r"/>
                      <a:r>
                        <a:rPr lang="en-US" sz="1600" b="1" dirty="0">
                          <a:solidFill>
                            <a:schemeClr val="bg1"/>
                          </a:solidFill>
                        </a:rPr>
                        <a:t>448,722</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a:txBody>
                    <a:bodyPr/>
                    <a:lstStyle/>
                    <a:p>
                      <a:pPr algn="r"/>
                      <a:r>
                        <a:rPr lang="en-US" sz="1600" b="1" dirty="0">
                          <a:solidFill>
                            <a:schemeClr val="bg1"/>
                          </a:solidFill>
                        </a:rPr>
                        <a:t>507,117</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a:txBody>
                    <a:bodyPr/>
                    <a:lstStyle/>
                    <a:p>
                      <a:pPr algn="r"/>
                      <a:r>
                        <a:rPr lang="en-US" sz="1600" b="1" dirty="0">
                          <a:solidFill>
                            <a:srgbClr val="FFFF00"/>
                          </a:solidFill>
                        </a:rPr>
                        <a:t>58,395</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373295977"/>
                  </a:ext>
                </a:extLst>
              </a:tr>
            </a:tbl>
          </a:graphicData>
        </a:graphic>
      </p:graphicFrame>
      <p:graphicFrame>
        <p:nvGraphicFramePr>
          <p:cNvPr id="12" name="Table 4">
            <a:extLst>
              <a:ext uri="{FF2B5EF4-FFF2-40B4-BE49-F238E27FC236}">
                <a16:creationId xmlns:a16="http://schemas.microsoft.com/office/drawing/2014/main" id="{3DD6EDB2-A2B9-4A87-9A48-785F38AD3E88}"/>
              </a:ext>
            </a:extLst>
          </p:cNvPr>
          <p:cNvGraphicFramePr>
            <a:graphicFrameLocks noGrp="1"/>
          </p:cNvGraphicFramePr>
          <p:nvPr>
            <p:extLst>
              <p:ext uri="{D42A27DB-BD31-4B8C-83A1-F6EECF244321}">
                <p14:modId xmlns:p14="http://schemas.microsoft.com/office/powerpoint/2010/main" val="3105042551"/>
              </p:ext>
            </p:extLst>
          </p:nvPr>
        </p:nvGraphicFramePr>
        <p:xfrm>
          <a:off x="757383" y="5109089"/>
          <a:ext cx="10603344" cy="1463040"/>
        </p:xfrm>
        <a:graphic>
          <a:graphicData uri="http://schemas.openxmlformats.org/drawingml/2006/table">
            <a:tbl>
              <a:tblPr firstRow="1" bandRow="1">
                <a:effectLst>
                  <a:outerShdw blurRad="50800" dist="38100" dir="2700000" algn="tl" rotWithShape="0">
                    <a:prstClr val="black"/>
                  </a:outerShdw>
                </a:effectLst>
                <a:tableStyleId>{5C22544A-7EE6-4342-B048-85BDC9FD1C3A}</a:tableStyleId>
              </a:tblPr>
              <a:tblGrid>
                <a:gridCol w="436470">
                  <a:extLst>
                    <a:ext uri="{9D8B030D-6E8A-4147-A177-3AD203B41FA5}">
                      <a16:colId xmlns:a16="http://schemas.microsoft.com/office/drawing/2014/main" val="654876225"/>
                    </a:ext>
                  </a:extLst>
                </a:gridCol>
                <a:gridCol w="4401354">
                  <a:extLst>
                    <a:ext uri="{9D8B030D-6E8A-4147-A177-3AD203B41FA5}">
                      <a16:colId xmlns:a16="http://schemas.microsoft.com/office/drawing/2014/main" val="4098619939"/>
                    </a:ext>
                  </a:extLst>
                </a:gridCol>
                <a:gridCol w="1441380">
                  <a:extLst>
                    <a:ext uri="{9D8B030D-6E8A-4147-A177-3AD203B41FA5}">
                      <a16:colId xmlns:a16="http://schemas.microsoft.com/office/drawing/2014/main" val="2051759080"/>
                    </a:ext>
                  </a:extLst>
                </a:gridCol>
                <a:gridCol w="1441380">
                  <a:extLst>
                    <a:ext uri="{9D8B030D-6E8A-4147-A177-3AD203B41FA5}">
                      <a16:colId xmlns:a16="http://schemas.microsoft.com/office/drawing/2014/main" val="4039951672"/>
                    </a:ext>
                  </a:extLst>
                </a:gridCol>
                <a:gridCol w="1441380">
                  <a:extLst>
                    <a:ext uri="{9D8B030D-6E8A-4147-A177-3AD203B41FA5}">
                      <a16:colId xmlns:a16="http://schemas.microsoft.com/office/drawing/2014/main" val="3671548940"/>
                    </a:ext>
                  </a:extLst>
                </a:gridCol>
                <a:gridCol w="1441380">
                  <a:extLst>
                    <a:ext uri="{9D8B030D-6E8A-4147-A177-3AD203B41FA5}">
                      <a16:colId xmlns:a16="http://schemas.microsoft.com/office/drawing/2014/main" val="3034461881"/>
                    </a:ext>
                  </a:extLst>
                </a:gridCol>
              </a:tblGrid>
              <a:tr h="256770">
                <a:tc>
                  <a:txBody>
                    <a:bodyPr/>
                    <a:lstStyle/>
                    <a:p>
                      <a:endParaRPr lang="en-US" dirty="0"/>
                    </a:p>
                  </a:txBody>
                  <a:tcPr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a:txBody>
                    <a:bodyPr/>
                    <a:lstStyle/>
                    <a:p>
                      <a:r>
                        <a:rPr lang="en-US" sz="1600" b="0" dirty="0">
                          <a:solidFill>
                            <a:schemeClr val="tx1"/>
                          </a:solidFill>
                        </a:rPr>
                        <a:t>Facilities Replacement / New Construction</a:t>
                      </a:r>
                    </a:p>
                  </a:txBody>
                  <a:tcPr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a:solidFill>
                            <a:schemeClr val="tx1"/>
                          </a:solidFill>
                        </a:rPr>
                        <a:t>25,500</a:t>
                      </a:r>
                    </a:p>
                  </a:txBody>
                  <a:tcPr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a:solidFill>
                            <a:schemeClr val="tx1"/>
                          </a:solidFill>
                        </a:rPr>
                        <a:t>25,500</a:t>
                      </a:r>
                    </a:p>
                  </a:txBody>
                  <a:tcPr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a:solidFill>
                            <a:schemeClr val="tx1"/>
                          </a:solidFill>
                        </a:rPr>
                        <a:t>30,500</a:t>
                      </a:r>
                    </a:p>
                  </a:txBody>
                  <a:tcPr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lang="en-US" sz="1600" b="0" dirty="0">
                          <a:solidFill>
                            <a:schemeClr val="tx1"/>
                          </a:solidFill>
                        </a:rPr>
                        <a:t>5,000</a:t>
                      </a:r>
                    </a:p>
                  </a:txBody>
                  <a:tcPr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59813443"/>
                  </a:ext>
                </a:extLst>
              </a:tr>
              <a:tr h="256770">
                <a:tc>
                  <a:txBody>
                    <a:bodyPr/>
                    <a:lstStyle/>
                    <a:p>
                      <a:endParaRPr lang="en-US" dirty="0"/>
                    </a:p>
                  </a:txBody>
                  <a:tcPr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a:txBody>
                    <a:bodyPr/>
                    <a:lstStyle/>
                    <a:p>
                      <a:r>
                        <a:rPr lang="en-US" sz="1600" dirty="0"/>
                        <a:t>Employee Housing</a:t>
                      </a:r>
                    </a:p>
                  </a:txBody>
                  <a:tcPr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lang="en-US" sz="1600" dirty="0"/>
                        <a:t>4,494</a:t>
                      </a:r>
                    </a:p>
                  </a:txBody>
                  <a:tcPr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lang="en-US" sz="1600" dirty="0"/>
                        <a:t>4,494</a:t>
                      </a:r>
                    </a:p>
                  </a:txBody>
                  <a:tcPr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lang="en-US" sz="1600" dirty="0"/>
                        <a:t>4,494</a:t>
                      </a:r>
                    </a:p>
                  </a:txBody>
                  <a:tcPr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lang="en-US" sz="1600" dirty="0"/>
                        <a:t>0</a:t>
                      </a:r>
                    </a:p>
                  </a:txBody>
                  <a:tcPr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80762830"/>
                  </a:ext>
                </a:extLst>
              </a:tr>
              <a:tr h="256770">
                <a:tc>
                  <a:txBody>
                    <a:bodyPr/>
                    <a:lstStyle/>
                    <a:p>
                      <a:endParaRPr lang="en-US" dirty="0"/>
                    </a:p>
                  </a:txBody>
                  <a:tcPr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a:txBody>
                    <a:bodyPr/>
                    <a:lstStyle/>
                    <a:p>
                      <a:r>
                        <a:rPr lang="en-US" sz="1600" dirty="0"/>
                        <a:t>Facilities Improvement &amp; Repair (FI&amp;R)</a:t>
                      </a:r>
                    </a:p>
                  </a:txBody>
                  <a:tcPr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lang="en-US" sz="1600" dirty="0"/>
                        <a:t>9,372</a:t>
                      </a:r>
                    </a:p>
                  </a:txBody>
                  <a:tcPr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lang="en-US" sz="1600" dirty="0"/>
                        <a:t>9,372</a:t>
                      </a:r>
                    </a:p>
                  </a:txBody>
                  <a:tcPr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lang="en-US" sz="1600" dirty="0"/>
                        <a:t>9,372</a:t>
                      </a:r>
                    </a:p>
                  </a:txBody>
                  <a:tcPr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lang="en-US" sz="1600" dirty="0"/>
                        <a:t>0</a:t>
                      </a:r>
                    </a:p>
                  </a:txBody>
                  <a:tcPr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7802290"/>
                  </a:ext>
                </a:extLst>
              </a:tr>
              <a:tr h="256770">
                <a:tc>
                  <a:txBody>
                    <a:bodyPr/>
                    <a:lstStyle/>
                    <a:p>
                      <a:endParaRPr lang="en-US" dirty="0"/>
                    </a:p>
                  </a:txBody>
                  <a:tcPr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a:txBody>
                    <a:bodyPr/>
                    <a:lstStyle/>
                    <a:p>
                      <a:r>
                        <a:rPr lang="en-US" sz="1600" dirty="0"/>
                        <a:t>Fire Safety Coordination &amp; Fire Protection</a:t>
                      </a:r>
                    </a:p>
                  </a:txBody>
                  <a:tcPr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lang="en-US" sz="1600" dirty="0"/>
                        <a:t>3,445</a:t>
                      </a:r>
                    </a:p>
                  </a:txBody>
                  <a:tcPr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lang="en-US" sz="1600" dirty="0"/>
                        <a:t>3,445</a:t>
                      </a:r>
                    </a:p>
                  </a:txBody>
                  <a:tcPr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lang="en-US" sz="1600" dirty="0"/>
                        <a:t>3,445</a:t>
                      </a:r>
                    </a:p>
                  </a:txBody>
                  <a:tcPr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lang="en-US" sz="1600" dirty="0"/>
                        <a:t>0</a:t>
                      </a:r>
                    </a:p>
                  </a:txBody>
                  <a:tcPr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20705054"/>
                  </a:ext>
                </a:extLst>
              </a:tr>
              <a:tr h="342360">
                <a:tc>
                  <a:txBody>
                    <a:bodyPr/>
                    <a:lstStyle/>
                    <a:p>
                      <a:endParaRPr lang="en-US" b="1" dirty="0">
                        <a:solidFill>
                          <a:schemeClr val="bg1"/>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a:txBody>
                    <a:bodyPr/>
                    <a:lstStyle/>
                    <a:p>
                      <a:r>
                        <a:rPr lang="en-US" sz="1600" b="1" dirty="0">
                          <a:solidFill>
                            <a:schemeClr val="bg1"/>
                          </a:solidFill>
                        </a:rPr>
                        <a:t>Total PS&amp;J Budget – </a:t>
                      </a:r>
                      <a:r>
                        <a:rPr lang="en-US" sz="1600" b="1" dirty="0">
                          <a:solidFill>
                            <a:srgbClr val="FFFF00"/>
                          </a:solidFill>
                        </a:rPr>
                        <a:t>Construction</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a:txBody>
                    <a:bodyPr/>
                    <a:lstStyle/>
                    <a:p>
                      <a:pPr algn="r"/>
                      <a:r>
                        <a:rPr lang="en-US" sz="1600" b="1" dirty="0">
                          <a:solidFill>
                            <a:schemeClr val="bg1"/>
                          </a:solidFill>
                        </a:rPr>
                        <a:t>42,811</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a:txBody>
                    <a:bodyPr/>
                    <a:lstStyle/>
                    <a:p>
                      <a:pPr algn="r"/>
                      <a:r>
                        <a:rPr lang="en-US" sz="1600" b="1" dirty="0">
                          <a:solidFill>
                            <a:schemeClr val="bg1"/>
                          </a:solidFill>
                        </a:rPr>
                        <a:t>42,811</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a:txBody>
                    <a:bodyPr/>
                    <a:lstStyle/>
                    <a:p>
                      <a:pPr algn="r"/>
                      <a:r>
                        <a:rPr lang="en-US" sz="1600" b="1" dirty="0">
                          <a:solidFill>
                            <a:schemeClr val="bg1"/>
                          </a:solidFill>
                        </a:rPr>
                        <a:t>47,811</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a:txBody>
                    <a:bodyPr/>
                    <a:lstStyle/>
                    <a:p>
                      <a:pPr algn="r"/>
                      <a:r>
                        <a:rPr lang="en-US" sz="1600" b="1" dirty="0">
                          <a:solidFill>
                            <a:srgbClr val="FFFF00"/>
                          </a:solidFill>
                        </a:rPr>
                        <a:t>5,000</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373295977"/>
                  </a:ext>
                </a:extLst>
              </a:tr>
            </a:tbl>
          </a:graphicData>
        </a:graphic>
      </p:graphicFrame>
    </p:spTree>
    <p:custDataLst>
      <p:tags r:id="rId1"/>
    </p:custDataLst>
    <p:extLst>
      <p:ext uri="{BB962C8B-B14F-4D97-AF65-F5344CB8AC3E}">
        <p14:creationId xmlns:p14="http://schemas.microsoft.com/office/powerpoint/2010/main" val="1183382747"/>
      </p:ext>
    </p:extLst>
  </p:cSld>
  <p:clrMapOvr>
    <a:masterClrMapping/>
  </p:clrMapOvr>
  <mc:AlternateContent xmlns:mc="http://schemas.openxmlformats.org/markup-compatibility/2006" xmlns:p14="http://schemas.microsoft.com/office/powerpoint/2010/main">
    <mc:Choice Requires="p14">
      <p:transition spd="slow">
        <p14:window dir="ver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2000"/>
            <a:lum/>
          </a:blip>
          <a:srcRect/>
          <a:stretch>
            <a:fillRect l="-2000" r="-2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D8951048-4B66-47EC-9DB8-EB8C17C9D87E}"/>
              </a:ext>
            </a:extLst>
          </p:cNvPr>
          <p:cNvGrpSpPr/>
          <p:nvPr/>
        </p:nvGrpSpPr>
        <p:grpSpPr>
          <a:xfrm>
            <a:off x="0" y="4"/>
            <a:ext cx="12192000" cy="1093433"/>
            <a:chOff x="0" y="4"/>
            <a:chExt cx="12192000" cy="1093433"/>
          </a:xfrm>
        </p:grpSpPr>
        <p:sp>
          <p:nvSpPr>
            <p:cNvPr id="14" name="Rectangle: Rounded Corners 13">
              <a:extLst>
                <a:ext uri="{FF2B5EF4-FFF2-40B4-BE49-F238E27FC236}">
                  <a16:creationId xmlns:a16="http://schemas.microsoft.com/office/drawing/2014/main" id="{4A0877F8-F41A-456D-B597-1B7D612450D1}"/>
                </a:ext>
              </a:extLst>
            </p:cNvPr>
            <p:cNvSpPr/>
            <p:nvPr/>
          </p:nvSpPr>
          <p:spPr>
            <a:xfrm>
              <a:off x="3824749" y="453358"/>
              <a:ext cx="4581832" cy="640079"/>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tIns="548640" bIns="0" rtlCol="0" anchor="b" anchorCtr="0"/>
            <a:lstStyle/>
            <a:p>
              <a:pPr algn="ctr">
                <a:lnSpc>
                  <a:spcPts val="1900"/>
                </a:lnSpc>
              </a:pPr>
              <a:r>
                <a:rPr lang="en-US" sz="2000" b="1" dirty="0"/>
                <a:t>FY 2022 Requested Program Increases</a:t>
              </a:r>
            </a:p>
          </p:txBody>
        </p:sp>
        <p:sp>
          <p:nvSpPr>
            <p:cNvPr id="15" name="Rectangle 14">
              <a:extLst>
                <a:ext uri="{FF2B5EF4-FFF2-40B4-BE49-F238E27FC236}">
                  <a16:creationId xmlns:a16="http://schemas.microsoft.com/office/drawing/2014/main" id="{0B4AE335-F25C-40A5-BAC5-4EDBEC657E0F}"/>
                </a:ext>
              </a:extLst>
            </p:cNvPr>
            <p:cNvSpPr/>
            <p:nvPr/>
          </p:nvSpPr>
          <p:spPr>
            <a:xfrm>
              <a:off x="0" y="4"/>
              <a:ext cx="12192000" cy="729480"/>
            </a:xfrm>
            <a:prstGeom prst="rect">
              <a:avLst/>
            </a:prstGeom>
            <a:gradFill flip="none" rotWithShape="1">
              <a:gsLst>
                <a:gs pos="52000">
                  <a:schemeClr val="bg1">
                    <a:lumMod val="75000"/>
                  </a:schemeClr>
                </a:gs>
                <a:gs pos="2000">
                  <a:schemeClr val="tx1"/>
                </a:gs>
                <a:gs pos="100000">
                  <a:schemeClr val="tx1"/>
                </a:gs>
              </a:gsLst>
              <a:lin ang="5400000" scaled="0"/>
              <a:tileRect/>
            </a:gra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a:p>
          </p:txBody>
        </p:sp>
        <p:cxnSp>
          <p:nvCxnSpPr>
            <p:cNvPr id="16" name="Straight Connector 15">
              <a:extLst>
                <a:ext uri="{FF2B5EF4-FFF2-40B4-BE49-F238E27FC236}">
                  <a16:creationId xmlns:a16="http://schemas.microsoft.com/office/drawing/2014/main" id="{ABE3D9BD-6A4A-48D8-B7A6-0A54F655EC1C}"/>
                </a:ext>
              </a:extLst>
            </p:cNvPr>
            <p:cNvCxnSpPr>
              <a:cxnSpLocks/>
            </p:cNvCxnSpPr>
            <p:nvPr/>
          </p:nvCxnSpPr>
          <p:spPr>
            <a:xfrm>
              <a:off x="0" y="739819"/>
              <a:ext cx="12192000" cy="1"/>
            </a:xfrm>
            <a:prstGeom prst="line">
              <a:avLst/>
            </a:prstGeom>
            <a:ln w="25400">
              <a:solidFill>
                <a:srgbClr val="FF6600"/>
              </a:solidFill>
            </a:ln>
            <a:effectLst>
              <a:outerShdw blurRad="50800" dist="38100" dir="5400000" algn="t" rotWithShape="0">
                <a:prstClr val="black">
                  <a:alpha val="88000"/>
                </a:prstClr>
              </a:outerShdw>
            </a:effectLst>
          </p:spPr>
          <p:style>
            <a:lnRef idx="1">
              <a:schemeClr val="accent1"/>
            </a:lnRef>
            <a:fillRef idx="0">
              <a:schemeClr val="accent1"/>
            </a:fillRef>
            <a:effectRef idx="0">
              <a:schemeClr val="accent1"/>
            </a:effectRef>
            <a:fontRef idx="minor">
              <a:schemeClr val="tx1"/>
            </a:fontRef>
          </p:style>
        </p:cxnSp>
        <p:sp>
          <p:nvSpPr>
            <p:cNvPr id="17" name="TextBox 17">
              <a:extLst>
                <a:ext uri="{FF2B5EF4-FFF2-40B4-BE49-F238E27FC236}">
                  <a16:creationId xmlns:a16="http://schemas.microsoft.com/office/drawing/2014/main" id="{09636055-EEB3-413C-89FD-8417C91FC3AA}"/>
                </a:ext>
              </a:extLst>
            </p:cNvPr>
            <p:cNvSpPr txBox="1"/>
            <p:nvPr/>
          </p:nvSpPr>
          <p:spPr>
            <a:xfrm>
              <a:off x="2684206" y="80109"/>
              <a:ext cx="6843252" cy="548640"/>
            </a:xfrm>
            <a:prstGeom prst="rect">
              <a:avLst/>
            </a:prstGeom>
            <a:noFill/>
            <a:ln w="9525" cmpd="sng">
              <a:noFill/>
            </a:ln>
            <a:effectLst>
              <a:outerShdw blurRad="50800" dist="38100" dir="2700000" algn="tl" rotWithShape="0">
                <a:prstClr val="black">
                  <a:alpha val="73000"/>
                </a:prstClr>
              </a:outerShdw>
            </a:effectLst>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400" b="1" dirty="0">
                  <a:solidFill>
                    <a:schemeClr val="bg1"/>
                  </a:solidFill>
                  <a:effectLst>
                    <a:outerShdw blurRad="50800" dist="38100" dir="2700000" algn="tl" rotWithShape="0">
                      <a:prstClr val="black">
                        <a:alpha val="58000"/>
                      </a:prstClr>
                    </a:outerShdw>
                  </a:effectLst>
                </a:rPr>
                <a:t>Bureau of Indian Affairs - Office of Justice Services</a:t>
              </a:r>
            </a:p>
          </p:txBody>
        </p:sp>
        <p:sp>
          <p:nvSpPr>
            <p:cNvPr id="18" name="Oval 17">
              <a:extLst>
                <a:ext uri="{FF2B5EF4-FFF2-40B4-BE49-F238E27FC236}">
                  <a16:creationId xmlns:a16="http://schemas.microsoft.com/office/drawing/2014/main" id="{9F3FA41D-E72B-4856-932E-7AE4FA05FE96}"/>
                </a:ext>
              </a:extLst>
            </p:cNvPr>
            <p:cNvSpPr/>
            <p:nvPr/>
          </p:nvSpPr>
          <p:spPr>
            <a:xfrm>
              <a:off x="86563" y="80109"/>
              <a:ext cx="548640" cy="548640"/>
            </a:xfrm>
            <a:prstGeom prst="ellipse">
              <a:avLst/>
            </a:prstGeom>
            <a:blipFill dpi="0" rotWithShape="0">
              <a:blip r:embed="rId4">
                <a:extLst>
                  <a:ext uri="{BEBA8EAE-BF5A-486C-A8C5-ECC9F3942E4B}">
                    <a14:imgProps xmlns:a14="http://schemas.microsoft.com/office/drawing/2010/main">
                      <a14:imgLayer r:embed="rId5">
                        <a14:imgEffect>
                          <a14:sharpenSoften amount="24000"/>
                        </a14:imgEffect>
                      </a14:imgLayer>
                    </a14:imgProps>
                  </a:ext>
                </a:extLst>
              </a:blip>
              <a:srcRect/>
              <a:stretch>
                <a:fillRect l="-5000" t="-5000" r="-4000" b="-5000"/>
              </a:stretch>
            </a:blipFill>
            <a:ln>
              <a:noFill/>
            </a:ln>
            <a:effectLst>
              <a:outerShdw blurRad="50800" dist="38100" dir="2700000" algn="tl" rotWithShape="0">
                <a:schemeClr val="tx1">
                  <a:alpha val="79000"/>
                </a:schemeClr>
              </a:outerShdw>
              <a:reflection blurRad="6350" stA="53000" endPos="25000" dir="5400000" sy="-100000" algn="bl" rotWithShape="0"/>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US"/>
            </a:p>
          </p:txBody>
        </p:sp>
        <p:sp>
          <p:nvSpPr>
            <p:cNvPr id="19" name="Oval 18">
              <a:extLst>
                <a:ext uri="{FF2B5EF4-FFF2-40B4-BE49-F238E27FC236}">
                  <a16:creationId xmlns:a16="http://schemas.microsoft.com/office/drawing/2014/main" id="{E5DF23B3-4910-4D9D-9263-4D43E7730F80}"/>
                </a:ext>
              </a:extLst>
            </p:cNvPr>
            <p:cNvSpPr/>
            <p:nvPr/>
          </p:nvSpPr>
          <p:spPr>
            <a:xfrm>
              <a:off x="11556797" y="80109"/>
              <a:ext cx="548640" cy="548640"/>
            </a:xfrm>
            <a:prstGeom prst="ellipse">
              <a:avLst/>
            </a:prstGeom>
            <a:blipFill rotWithShape="0">
              <a:blip r:embed="rId6">
                <a:extLst>
                  <a:ext uri="{BEBA8EAE-BF5A-486C-A8C5-ECC9F3942E4B}">
                    <a14:imgProps xmlns:a14="http://schemas.microsoft.com/office/drawing/2010/main">
                      <a14:imgLayer r:embed="rId7">
                        <a14:imgEffect>
                          <a14:sharpenSoften amount="24000"/>
                        </a14:imgEffect>
                      </a14:imgLayer>
                    </a14:imgProps>
                  </a:ext>
                </a:extLst>
              </a:blip>
              <a:stretch>
                <a:fillRect/>
              </a:stretch>
            </a:blipFill>
            <a:ln>
              <a:noFill/>
            </a:ln>
            <a:effectLst>
              <a:outerShdw blurRad="50800" dist="38100" dir="2700000" algn="tl" rotWithShape="0">
                <a:schemeClr val="tx1">
                  <a:alpha val="79000"/>
                </a:schemeClr>
              </a:outerShdw>
              <a:reflection blurRad="6350" stA="53000" endPos="25000" dir="5400000" sy="-100000" algn="bl" rotWithShape="0"/>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US"/>
            </a:p>
          </p:txBody>
        </p:sp>
      </p:grpSp>
      <p:graphicFrame>
        <p:nvGraphicFramePr>
          <p:cNvPr id="20" name="Table 4">
            <a:extLst>
              <a:ext uri="{FF2B5EF4-FFF2-40B4-BE49-F238E27FC236}">
                <a16:creationId xmlns:a16="http://schemas.microsoft.com/office/drawing/2014/main" id="{6EFBEDBB-6C69-42D3-B449-71D1E567E771}"/>
              </a:ext>
            </a:extLst>
          </p:cNvPr>
          <p:cNvGraphicFramePr>
            <a:graphicFrameLocks noGrp="1"/>
          </p:cNvGraphicFramePr>
          <p:nvPr>
            <p:extLst>
              <p:ext uri="{D42A27DB-BD31-4B8C-83A1-F6EECF244321}">
                <p14:modId xmlns:p14="http://schemas.microsoft.com/office/powerpoint/2010/main" val="1022196373"/>
              </p:ext>
            </p:extLst>
          </p:nvPr>
        </p:nvGraphicFramePr>
        <p:xfrm>
          <a:off x="255639" y="1191032"/>
          <a:ext cx="11759381" cy="5484553"/>
        </p:xfrm>
        <a:graphic>
          <a:graphicData uri="http://schemas.openxmlformats.org/drawingml/2006/table">
            <a:tbl>
              <a:tblPr firstRow="1" bandRow="1">
                <a:effectLst>
                  <a:outerShdw blurRad="50800" dist="38100" dir="2700000" algn="tl" rotWithShape="0">
                    <a:prstClr val="black"/>
                  </a:outerShdw>
                </a:effectLst>
                <a:tableStyleId>{5C22544A-7EE6-4342-B048-85BDC9FD1C3A}</a:tableStyleId>
              </a:tblPr>
              <a:tblGrid>
                <a:gridCol w="1012722">
                  <a:extLst>
                    <a:ext uri="{9D8B030D-6E8A-4147-A177-3AD203B41FA5}">
                      <a16:colId xmlns:a16="http://schemas.microsoft.com/office/drawing/2014/main" val="654876225"/>
                    </a:ext>
                  </a:extLst>
                </a:gridCol>
                <a:gridCol w="491613">
                  <a:extLst>
                    <a:ext uri="{9D8B030D-6E8A-4147-A177-3AD203B41FA5}">
                      <a16:colId xmlns:a16="http://schemas.microsoft.com/office/drawing/2014/main" val="2270720893"/>
                    </a:ext>
                  </a:extLst>
                </a:gridCol>
                <a:gridCol w="10255046">
                  <a:extLst>
                    <a:ext uri="{9D8B030D-6E8A-4147-A177-3AD203B41FA5}">
                      <a16:colId xmlns:a16="http://schemas.microsoft.com/office/drawing/2014/main" val="4098619939"/>
                    </a:ext>
                  </a:extLst>
                </a:gridCol>
              </a:tblGrid>
              <a:tr h="0">
                <a:tc>
                  <a:txBody>
                    <a:bodyPr/>
                    <a:lstStyle/>
                    <a:p>
                      <a:pPr algn="ctr"/>
                      <a:r>
                        <a:rPr lang="en-US" sz="1600" dirty="0">
                          <a:solidFill>
                            <a:srgbClr val="FFFF00"/>
                          </a:solidFill>
                        </a:rPr>
                        <a:t>Amount ($000)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600" dirty="0">
                          <a:solidFill>
                            <a:srgbClr val="FFFF00"/>
                          </a:solidFill>
                        </a:rPr>
                        <a:t>FTE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800" dirty="0"/>
                        <a:t>Description of Program Change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513388516"/>
                  </a:ext>
                </a:extLst>
              </a:tr>
              <a:tr h="594357">
                <a:tc>
                  <a:txBody>
                    <a:bodyPr/>
                    <a:lstStyle/>
                    <a:p>
                      <a:pPr marL="0" algn="r" defTabSz="914400" rtl="0" eaLnBrk="1" latinLnBrk="0" hangingPunct="1"/>
                      <a:r>
                        <a:rPr lang="en-US" sz="1600" b="1" kern="1200" dirty="0">
                          <a:solidFill>
                            <a:schemeClr val="dk1"/>
                          </a:solidFill>
                          <a:latin typeface="+mn-lt"/>
                          <a:ea typeface="+mn-ea"/>
                          <a:cs typeface="+mn-cs"/>
                        </a:rPr>
                        <a:t>$10,000</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600" b="1" dirty="0"/>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600" dirty="0"/>
                        <a:t>Will support Tribes implementing necessary public safety changes due to the Supreme Court’s McGirt decision. OK state and county law enforcement personnel now face challenges to responding to calls for police response due to lack of jurisdiction within the vastly expanded tribal areas.</a:t>
                      </a:r>
                    </a:p>
                  </a:txBody>
                  <a:tcPr marL="7315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759813443"/>
                  </a:ext>
                </a:extLst>
              </a:tr>
              <a:tr h="731520">
                <a:tc>
                  <a:txBody>
                    <a:bodyPr/>
                    <a:lstStyle/>
                    <a:p>
                      <a:pPr marL="0" algn="r" defTabSz="914400" rtl="0" eaLnBrk="1" latinLnBrk="0" hangingPunct="1"/>
                      <a:r>
                        <a:rPr lang="en-US" sz="1600" b="1" kern="1200" dirty="0">
                          <a:solidFill>
                            <a:schemeClr val="dk1"/>
                          </a:solidFill>
                          <a:latin typeface="+mn-lt"/>
                          <a:ea typeface="+mn-ea"/>
                          <a:cs typeface="+mn-cs"/>
                        </a:rPr>
                        <a:t>$10,000</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600" b="1" dirty="0"/>
                        <a:t>3</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600" dirty="0"/>
                        <a:t>Fund implementation of body-worn camera systems for police and correctional officers in Indian Country. BIA and tribes are seeking to leverage this proven technology to enhance accountability and transparency in law enforcement. </a:t>
                      </a:r>
                    </a:p>
                  </a:txBody>
                  <a:tcPr marL="7315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80762830"/>
                  </a:ext>
                </a:extLst>
              </a:tr>
              <a:tr h="572190">
                <a:tc>
                  <a:txBody>
                    <a:bodyPr/>
                    <a:lstStyle/>
                    <a:p>
                      <a:pPr marL="0" algn="r" defTabSz="914400" rtl="0" eaLnBrk="1" latinLnBrk="0" hangingPunct="1"/>
                      <a:r>
                        <a:rPr lang="en-US" sz="1600" b="1" kern="1200" dirty="0">
                          <a:solidFill>
                            <a:schemeClr val="dk1"/>
                          </a:solidFill>
                          <a:latin typeface="+mn-lt"/>
                          <a:ea typeface="+mn-ea"/>
                          <a:cs typeface="+mn-cs"/>
                        </a:rPr>
                        <a:t>$15,337</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600" b="1" dirty="0"/>
                        <a:t>36</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600" dirty="0"/>
                        <a:t>Requested to strengthen direct service and tribal law enforcement programs throughout Indian Country with “boots on the ground” funding. This foundational support helps increase officer-to-service population ratios that are critical to addressing historically high violent crime rates.</a:t>
                      </a:r>
                    </a:p>
                  </a:txBody>
                  <a:tcPr marL="7315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27802290"/>
                  </a:ext>
                </a:extLst>
              </a:tr>
              <a:tr h="561106">
                <a:tc>
                  <a:txBody>
                    <a:bodyPr/>
                    <a:lstStyle/>
                    <a:p>
                      <a:pPr marL="0" algn="r" defTabSz="914400" rtl="0" eaLnBrk="1" latinLnBrk="0" hangingPunct="1"/>
                      <a:r>
                        <a:rPr lang="en-US" sz="1600" b="1" kern="1200" dirty="0">
                          <a:solidFill>
                            <a:schemeClr val="dk1"/>
                          </a:solidFill>
                          <a:latin typeface="+mn-lt"/>
                          <a:ea typeface="+mn-ea"/>
                          <a:cs typeface="+mn-cs"/>
                        </a:rPr>
                        <a:t>$8,000</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600" b="1" dirty="0"/>
                        <a:t>18</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600" dirty="0"/>
                        <a:t>Will help address the growing personnel, equipment, and technology costs necessary to support safe and secure confinement of offenders sentenced by hundreds of tribal courts throughout the country each year. </a:t>
                      </a:r>
                    </a:p>
                  </a:txBody>
                  <a:tcPr marL="7315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820705054"/>
                  </a:ext>
                </a:extLst>
              </a:tr>
              <a:tr h="731520">
                <a:tc>
                  <a:txBody>
                    <a:bodyPr/>
                    <a:lstStyle/>
                    <a:p>
                      <a:pPr marL="0" algn="r" defTabSz="914400" rtl="0" eaLnBrk="1" latinLnBrk="0" hangingPunct="1"/>
                      <a:r>
                        <a:rPr lang="en-US" sz="1600" b="1" kern="1200" dirty="0">
                          <a:solidFill>
                            <a:schemeClr val="dk1"/>
                          </a:solidFill>
                          <a:latin typeface="+mn-lt"/>
                          <a:ea typeface="+mn-ea"/>
                          <a:cs typeface="+mn-cs"/>
                        </a:rPr>
                        <a:t>$5,000</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600" b="1" dirty="0"/>
                        <a:t>20</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600" dirty="0"/>
                        <a:t>To strengthen components of the Task Force on Missing and Murdered Native Americans. The additional funding will add 20 investigative personnel to BIA’s Missing and Murdered Unit, which represents DOI’s functional arm of the Task Force.</a:t>
                      </a:r>
                    </a:p>
                  </a:txBody>
                  <a:tcPr marL="7315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97667953"/>
                  </a:ext>
                </a:extLst>
              </a:tr>
              <a:tr h="530632">
                <a:tc>
                  <a:txBody>
                    <a:bodyPr/>
                    <a:lstStyle/>
                    <a:p>
                      <a:pPr marL="0" algn="r" defTabSz="914400" rtl="0" eaLnBrk="1" latinLnBrk="0" hangingPunct="1"/>
                      <a:r>
                        <a:rPr lang="en-US" sz="1600" b="1" kern="1200" dirty="0">
                          <a:solidFill>
                            <a:schemeClr val="dk1"/>
                          </a:solidFill>
                          <a:latin typeface="+mn-lt"/>
                          <a:ea typeface="+mn-ea"/>
                          <a:cs typeface="+mn-cs"/>
                        </a:rPr>
                        <a:t>$5,000</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600" b="1" dirty="0"/>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600" dirty="0"/>
                        <a:t>The increase supports tribal courts operation and maintenance which has never been funded.  This is a tribal funding priority identified by the Tribal/Interior Budget Council.</a:t>
                      </a:r>
                    </a:p>
                  </a:txBody>
                  <a:tcPr marL="7315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19559296"/>
                  </a:ext>
                </a:extLst>
              </a:tr>
              <a:tr h="552335">
                <a:tc>
                  <a:txBody>
                    <a:bodyPr/>
                    <a:lstStyle/>
                    <a:p>
                      <a:pPr marL="0" algn="r" defTabSz="914400" rtl="0" eaLnBrk="1" latinLnBrk="0" hangingPunct="1"/>
                      <a:r>
                        <a:rPr lang="en-US" sz="1600" b="1" kern="1200" dirty="0">
                          <a:solidFill>
                            <a:schemeClr val="dk1"/>
                          </a:solidFill>
                          <a:latin typeface="+mn-lt"/>
                          <a:ea typeface="+mn-ea"/>
                          <a:cs typeface="+mn-cs"/>
                        </a:rPr>
                        <a:t>$5,000</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600" b="1" dirty="0"/>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600" dirty="0"/>
                        <a:t>Increase annual request level of Replacement/New Construction program to fund two replacement PS&amp;J facility projects per year.</a:t>
                      </a:r>
                    </a:p>
                  </a:txBody>
                  <a:tcPr marL="7315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41799085"/>
                  </a:ext>
                </a:extLst>
              </a:tr>
              <a:tr h="287448">
                <a:tc>
                  <a:txBody>
                    <a:bodyPr/>
                    <a:lstStyle/>
                    <a:p>
                      <a:pPr algn="r"/>
                      <a:r>
                        <a:rPr lang="en-US" sz="1600" b="1" dirty="0">
                          <a:solidFill>
                            <a:srgbClr val="FFFF00"/>
                          </a:solidFill>
                        </a:rPr>
                        <a:t>$58,337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600" b="1" dirty="0">
                          <a:solidFill>
                            <a:srgbClr val="FFFF00"/>
                          </a:solidFill>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600" b="1" dirty="0">
                          <a:solidFill>
                            <a:schemeClr val="bg1"/>
                          </a:solidFill>
                        </a:rPr>
                        <a:t>Total PS&amp;J Budget Increases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373295977"/>
                  </a:ext>
                </a:extLst>
              </a:tr>
            </a:tbl>
          </a:graphicData>
        </a:graphic>
      </p:graphicFrame>
      <p:pic>
        <p:nvPicPr>
          <p:cNvPr id="10" name="Graphic 9" descr="Police">
            <a:extLst>
              <a:ext uri="{FF2B5EF4-FFF2-40B4-BE49-F238E27FC236}">
                <a16:creationId xmlns:a16="http://schemas.microsoft.com/office/drawing/2014/main" id="{010AFD99-86AA-45ED-A26F-B31A92EF3F0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803724" y="3349426"/>
            <a:ext cx="548640" cy="548640"/>
          </a:xfrm>
          <a:prstGeom prst="rect">
            <a:avLst/>
          </a:prstGeom>
        </p:spPr>
      </p:pic>
      <p:pic>
        <p:nvPicPr>
          <p:cNvPr id="3" name="Graphic 2" descr="Bank">
            <a:extLst>
              <a:ext uri="{FF2B5EF4-FFF2-40B4-BE49-F238E27FC236}">
                <a16:creationId xmlns:a16="http://schemas.microsoft.com/office/drawing/2014/main" id="{65DFBD41-4BCA-43DE-BB49-F11679A21E3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803724" y="5247789"/>
            <a:ext cx="548640" cy="548640"/>
          </a:xfrm>
          <a:prstGeom prst="rect">
            <a:avLst/>
          </a:prstGeom>
        </p:spPr>
      </p:pic>
      <p:pic>
        <p:nvPicPr>
          <p:cNvPr id="5" name="Graphic 4" descr="Fingerprint">
            <a:extLst>
              <a:ext uri="{FF2B5EF4-FFF2-40B4-BE49-F238E27FC236}">
                <a16:creationId xmlns:a16="http://schemas.microsoft.com/office/drawing/2014/main" id="{C808FA5B-4F42-4499-8E24-E4271495ECF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803724" y="4624274"/>
            <a:ext cx="548640" cy="548640"/>
          </a:xfrm>
          <a:prstGeom prst="rect">
            <a:avLst/>
          </a:prstGeom>
        </p:spPr>
      </p:pic>
      <p:pic>
        <p:nvPicPr>
          <p:cNvPr id="9" name="Graphic 8" descr="Scales of justice">
            <a:extLst>
              <a:ext uri="{FF2B5EF4-FFF2-40B4-BE49-F238E27FC236}">
                <a16:creationId xmlns:a16="http://schemas.microsoft.com/office/drawing/2014/main" id="{211DD9EC-7E1A-497A-AEC8-45A5CEB06475}"/>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803724" y="1888026"/>
            <a:ext cx="548640" cy="548640"/>
          </a:xfrm>
          <a:prstGeom prst="rect">
            <a:avLst/>
          </a:prstGeom>
        </p:spPr>
      </p:pic>
      <p:pic>
        <p:nvPicPr>
          <p:cNvPr id="12" name="Graphic 11" descr="Jail">
            <a:extLst>
              <a:ext uri="{FF2B5EF4-FFF2-40B4-BE49-F238E27FC236}">
                <a16:creationId xmlns:a16="http://schemas.microsoft.com/office/drawing/2014/main" id="{157892D8-A8C7-483A-9DFF-E31867F2540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803724" y="3972941"/>
            <a:ext cx="548640" cy="548640"/>
          </a:xfrm>
          <a:prstGeom prst="rect">
            <a:avLst/>
          </a:prstGeom>
        </p:spPr>
      </p:pic>
      <p:pic>
        <p:nvPicPr>
          <p:cNvPr id="22" name="Graphic 21" descr="Web cam">
            <a:extLst>
              <a:ext uri="{FF2B5EF4-FFF2-40B4-BE49-F238E27FC236}">
                <a16:creationId xmlns:a16="http://schemas.microsoft.com/office/drawing/2014/main" id="{3B08ED3E-684B-4396-AD20-7F3BAD284141}"/>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803724" y="2601924"/>
            <a:ext cx="548640" cy="548640"/>
          </a:xfrm>
          <a:prstGeom prst="rect">
            <a:avLst/>
          </a:prstGeom>
        </p:spPr>
      </p:pic>
      <p:pic>
        <p:nvPicPr>
          <p:cNvPr id="24" name="Graphic 23" descr="Crane">
            <a:extLst>
              <a:ext uri="{FF2B5EF4-FFF2-40B4-BE49-F238E27FC236}">
                <a16:creationId xmlns:a16="http://schemas.microsoft.com/office/drawing/2014/main" id="{2710F454-DC39-4E71-90F2-E21B2BA50D52}"/>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823389" y="5796429"/>
            <a:ext cx="548640" cy="548640"/>
          </a:xfrm>
          <a:prstGeom prst="rect">
            <a:avLst/>
          </a:prstGeom>
        </p:spPr>
      </p:pic>
    </p:spTree>
    <p:custDataLst>
      <p:tags r:id="rId1"/>
    </p:custDataLst>
    <p:extLst>
      <p:ext uri="{BB962C8B-B14F-4D97-AF65-F5344CB8AC3E}">
        <p14:creationId xmlns:p14="http://schemas.microsoft.com/office/powerpoint/2010/main" val="2333471918"/>
      </p:ext>
    </p:extLst>
  </p:cSld>
  <p:clrMapOvr>
    <a:masterClrMapping/>
  </p:clrMapOvr>
  <mc:AlternateContent xmlns:mc="http://schemas.openxmlformats.org/markup-compatibility/2006" xmlns:p14="http://schemas.microsoft.com/office/powerpoint/2010/main">
    <mc:Choice Requires="p14">
      <p:transition spd="slow">
        <p14:window dir="ver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ed Rectangle 33"/>
          <p:cNvSpPr/>
          <p:nvPr/>
        </p:nvSpPr>
        <p:spPr>
          <a:xfrm>
            <a:off x="1674429" y="1481099"/>
            <a:ext cx="8839200" cy="5300701"/>
          </a:xfrm>
          <a:prstGeom prst="roundRect">
            <a:avLst>
              <a:gd name="adj" fmla="val 22032"/>
            </a:avLst>
          </a:prstGeom>
          <a:solidFill>
            <a:schemeClr val="tx1">
              <a:lumMod val="65000"/>
              <a:lumOff val="35000"/>
            </a:schemeClr>
          </a:solidFill>
          <a:ln w="508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tIns="0" bIns="0" rtlCol="0" anchor="t"/>
          <a:lstStyle/>
          <a:p>
            <a:pPr algn="ctr">
              <a:lnSpc>
                <a:spcPts val="1700"/>
              </a:lnSpc>
            </a:pPr>
            <a:r>
              <a:rPr lang="en-US" sz="1600" b="1" i="1"/>
              <a:t>Major Program Areas</a:t>
            </a:r>
          </a:p>
        </p:txBody>
      </p:sp>
      <p:sp>
        <p:nvSpPr>
          <p:cNvPr id="2" name="Rounded Rectangle 1"/>
          <p:cNvSpPr/>
          <p:nvPr/>
        </p:nvSpPr>
        <p:spPr>
          <a:xfrm>
            <a:off x="1675221" y="3804342"/>
            <a:ext cx="2895600" cy="2977458"/>
          </a:xfrm>
          <a:prstGeom prst="roundRect">
            <a:avLst>
              <a:gd name="adj" fmla="val 7551"/>
            </a:avLst>
          </a:prstGeom>
        </p:spPr>
        <p:style>
          <a:lnRef idx="0">
            <a:schemeClr val="accent5"/>
          </a:lnRef>
          <a:fillRef idx="3">
            <a:schemeClr val="accent5"/>
          </a:fillRef>
          <a:effectRef idx="3">
            <a:schemeClr val="accent5"/>
          </a:effectRef>
          <a:fontRef idx="minor">
            <a:schemeClr val="lt1"/>
          </a:fontRef>
        </p:style>
        <p:txBody>
          <a:bodyPr rtlCol="0" anchor="t" anchorCtr="0"/>
          <a:lstStyle/>
          <a:p>
            <a:pPr algn="ctr" defTabSz="977900">
              <a:lnSpc>
                <a:spcPts val="1800"/>
              </a:lnSpc>
              <a:spcAft>
                <a:spcPts val="0"/>
              </a:spcAft>
            </a:pPr>
            <a:r>
              <a:rPr lang="en-US" sz="2000" b="1">
                <a:solidFill>
                  <a:srgbClr val="FFFF00"/>
                </a:solidFill>
                <a:effectLst>
                  <a:outerShdw blurRad="38100" dist="38100" dir="2700000" algn="tl">
                    <a:srgbClr val="000000">
                      <a:alpha val="43137"/>
                    </a:srgbClr>
                  </a:outerShdw>
                </a:effectLst>
              </a:rPr>
              <a:t>Local:</a:t>
            </a:r>
          </a:p>
          <a:p>
            <a:pPr algn="ctr" defTabSz="977900">
              <a:lnSpc>
                <a:spcPts val="1800"/>
              </a:lnSpc>
              <a:spcAft>
                <a:spcPts val="0"/>
              </a:spcAft>
            </a:pPr>
            <a:endParaRPr lang="en-US" sz="2000" b="1">
              <a:solidFill>
                <a:srgbClr val="FFFF00"/>
              </a:solidFill>
              <a:effectLst>
                <a:outerShdw blurRad="38100" dist="38100" dir="2700000" algn="tl">
                  <a:srgbClr val="000000">
                    <a:alpha val="43137"/>
                  </a:srgbClr>
                </a:outerShdw>
              </a:effectLst>
            </a:endParaRPr>
          </a:p>
          <a:p>
            <a:pPr defTabSz="977900">
              <a:lnSpc>
                <a:spcPts val="1800"/>
              </a:lnSpc>
              <a:spcAft>
                <a:spcPts val="0"/>
              </a:spcAft>
            </a:pPr>
            <a:r>
              <a:rPr lang="en-US" sz="2000" b="1">
                <a:solidFill>
                  <a:schemeClr val="bg1"/>
                </a:solidFill>
                <a:effectLst>
                  <a:outerShdw blurRad="38100" dist="38100" dir="2700000" algn="tl">
                    <a:srgbClr val="000000">
                      <a:alpha val="43137"/>
                    </a:srgbClr>
                  </a:outerShdw>
                </a:effectLst>
              </a:rPr>
              <a:t>191 </a:t>
            </a:r>
            <a:r>
              <a:rPr lang="en-US" sz="2000" b="1">
                <a:solidFill>
                  <a:schemeClr val="tx1"/>
                </a:solidFill>
                <a:effectLst>
                  <a:outerShdw blurRad="38100" dist="38100" dir="2700000" algn="tl">
                    <a:srgbClr val="000000">
                      <a:alpha val="43137"/>
                    </a:srgbClr>
                  </a:outerShdw>
                </a:effectLst>
              </a:rPr>
              <a:t>Total Law Enforcement programs funded: </a:t>
            </a:r>
          </a:p>
          <a:p>
            <a:pPr defTabSz="977900">
              <a:lnSpc>
                <a:spcPts val="1800"/>
              </a:lnSpc>
              <a:spcAft>
                <a:spcPts val="0"/>
              </a:spcAft>
            </a:pPr>
            <a:endParaRPr lang="en-US" sz="2000" b="1">
              <a:solidFill>
                <a:schemeClr val="tx1"/>
              </a:solidFill>
              <a:effectLst>
                <a:outerShdw blurRad="38100" dist="38100" dir="2700000" algn="tl">
                  <a:srgbClr val="000000">
                    <a:alpha val="43137"/>
                  </a:srgbClr>
                </a:outerShdw>
              </a:effectLst>
            </a:endParaRPr>
          </a:p>
          <a:p>
            <a:pPr marL="169863" indent="-169863" defTabSz="977900">
              <a:lnSpc>
                <a:spcPts val="1800"/>
              </a:lnSpc>
              <a:spcAft>
                <a:spcPts val="0"/>
              </a:spcAft>
              <a:buFont typeface="Arial" panose="020B0604020202020204" pitchFamily="34" charset="0"/>
              <a:buChar char="•"/>
            </a:pPr>
            <a:r>
              <a:rPr lang="en-US" sz="2000" b="1">
                <a:solidFill>
                  <a:schemeClr val="bg1"/>
                </a:solidFill>
                <a:effectLst>
                  <a:outerShdw blurRad="38100" dist="38100" dir="2700000" algn="tl">
                    <a:srgbClr val="000000">
                      <a:alpha val="43137"/>
                    </a:srgbClr>
                  </a:outerShdw>
                </a:effectLst>
              </a:rPr>
              <a:t>24</a:t>
            </a:r>
            <a:r>
              <a:rPr lang="en-US" sz="2000" b="1">
                <a:solidFill>
                  <a:schemeClr val="tx1"/>
                </a:solidFill>
                <a:effectLst>
                  <a:outerShdw blurRad="38100" dist="38100" dir="2700000" algn="tl">
                    <a:srgbClr val="000000">
                      <a:alpha val="43137"/>
                    </a:srgbClr>
                  </a:outerShdw>
                </a:effectLst>
              </a:rPr>
              <a:t> operated by OJS </a:t>
            </a:r>
          </a:p>
          <a:p>
            <a:pPr marL="169863" indent="-169863" defTabSz="977900">
              <a:lnSpc>
                <a:spcPts val="1800"/>
              </a:lnSpc>
              <a:spcAft>
                <a:spcPts val="0"/>
              </a:spcAft>
              <a:buFont typeface="Arial" panose="020B0604020202020204" pitchFamily="34" charset="0"/>
              <a:buChar char="•"/>
            </a:pPr>
            <a:r>
              <a:rPr lang="en-US" sz="2000" b="1">
                <a:solidFill>
                  <a:schemeClr val="bg1"/>
                </a:solidFill>
                <a:effectLst>
                  <a:outerShdw blurRad="38100" dist="38100" dir="2700000" algn="tl">
                    <a:srgbClr val="000000">
                      <a:alpha val="43137"/>
                    </a:srgbClr>
                  </a:outerShdw>
                </a:effectLst>
              </a:rPr>
              <a:t>167</a:t>
            </a:r>
            <a:r>
              <a:rPr lang="en-US" sz="2000" b="1">
                <a:solidFill>
                  <a:schemeClr val="tx1"/>
                </a:solidFill>
                <a:effectLst>
                  <a:outerShdw blurRad="38100" dist="38100" dir="2700000" algn="tl">
                    <a:srgbClr val="000000">
                      <a:alpha val="43137"/>
                    </a:srgbClr>
                  </a:outerShdw>
                </a:effectLst>
              </a:rPr>
              <a:t> operated by Tribes</a:t>
            </a:r>
          </a:p>
        </p:txBody>
      </p:sp>
      <p:sp>
        <p:nvSpPr>
          <p:cNvPr id="9" name="Rounded Rectangle 8"/>
          <p:cNvSpPr/>
          <p:nvPr/>
        </p:nvSpPr>
        <p:spPr>
          <a:xfrm>
            <a:off x="4647021" y="3804341"/>
            <a:ext cx="2895600" cy="2990814"/>
          </a:xfrm>
          <a:prstGeom prst="roundRect">
            <a:avLst>
              <a:gd name="adj" fmla="val 6575"/>
            </a:avLst>
          </a:prstGeom>
        </p:spPr>
        <p:style>
          <a:lnRef idx="0">
            <a:schemeClr val="accent3"/>
          </a:lnRef>
          <a:fillRef idx="3">
            <a:schemeClr val="accent3"/>
          </a:fillRef>
          <a:effectRef idx="3">
            <a:schemeClr val="accent3"/>
          </a:effectRef>
          <a:fontRef idx="minor">
            <a:schemeClr val="lt1"/>
          </a:fontRef>
        </p:style>
        <p:txBody>
          <a:bodyPr rtlCol="0" anchor="t" anchorCtr="0"/>
          <a:lstStyle/>
          <a:p>
            <a:pPr algn="ctr" defTabSz="977900">
              <a:lnSpc>
                <a:spcPts val="1800"/>
              </a:lnSpc>
              <a:spcAft>
                <a:spcPts val="0"/>
              </a:spcAft>
            </a:pPr>
            <a:r>
              <a:rPr lang="en-US" sz="2000" b="1">
                <a:solidFill>
                  <a:srgbClr val="FFFF00"/>
                </a:solidFill>
                <a:effectLst>
                  <a:outerShdw blurRad="38100" dist="38100" dir="2700000" algn="tl">
                    <a:srgbClr val="000000">
                      <a:alpha val="43137"/>
                    </a:srgbClr>
                  </a:outerShdw>
                </a:effectLst>
              </a:rPr>
              <a:t>Local:</a:t>
            </a:r>
          </a:p>
          <a:p>
            <a:pPr algn="ctr" defTabSz="977900">
              <a:lnSpc>
                <a:spcPts val="1800"/>
              </a:lnSpc>
              <a:spcAft>
                <a:spcPts val="0"/>
              </a:spcAft>
            </a:pPr>
            <a:endParaRPr lang="en-US" sz="2000" b="1">
              <a:solidFill>
                <a:srgbClr val="FFFF00"/>
              </a:solidFill>
              <a:effectLst>
                <a:outerShdw blurRad="38100" dist="38100" dir="2700000" algn="tl">
                  <a:srgbClr val="000000">
                    <a:alpha val="43137"/>
                  </a:srgbClr>
                </a:outerShdw>
              </a:effectLst>
            </a:endParaRPr>
          </a:p>
          <a:p>
            <a:pPr defTabSz="977900">
              <a:lnSpc>
                <a:spcPts val="1800"/>
              </a:lnSpc>
              <a:spcAft>
                <a:spcPts val="0"/>
              </a:spcAft>
            </a:pPr>
            <a:r>
              <a:rPr lang="en-US" sz="2000" b="1">
                <a:solidFill>
                  <a:schemeClr val="bg1"/>
                </a:solidFill>
                <a:effectLst>
                  <a:outerShdw blurRad="38100" dist="38100" dir="2700000" algn="tl">
                    <a:srgbClr val="000000">
                      <a:alpha val="43137"/>
                    </a:srgbClr>
                  </a:outerShdw>
                </a:effectLst>
              </a:rPr>
              <a:t>96 </a:t>
            </a:r>
            <a:r>
              <a:rPr lang="en-US" sz="2000" b="1">
                <a:solidFill>
                  <a:schemeClr val="tx1"/>
                </a:solidFill>
                <a:effectLst>
                  <a:outerShdw blurRad="38100" dist="38100" dir="2700000" algn="tl">
                    <a:srgbClr val="000000">
                      <a:alpha val="43137"/>
                    </a:srgbClr>
                  </a:outerShdw>
                </a:effectLst>
              </a:rPr>
              <a:t>Total Corrections programs funded: </a:t>
            </a:r>
          </a:p>
          <a:p>
            <a:pPr defTabSz="977900">
              <a:lnSpc>
                <a:spcPts val="1800"/>
              </a:lnSpc>
              <a:spcAft>
                <a:spcPts val="0"/>
              </a:spcAft>
            </a:pPr>
            <a:endParaRPr lang="en-US" sz="2000" b="1">
              <a:solidFill>
                <a:schemeClr val="tx1"/>
              </a:solidFill>
              <a:effectLst>
                <a:outerShdw blurRad="38100" dist="38100" dir="2700000" algn="tl">
                  <a:srgbClr val="000000">
                    <a:alpha val="43137"/>
                  </a:srgbClr>
                </a:outerShdw>
              </a:effectLst>
            </a:endParaRPr>
          </a:p>
          <a:p>
            <a:pPr marL="169863" indent="-169863" defTabSz="977900">
              <a:lnSpc>
                <a:spcPts val="1800"/>
              </a:lnSpc>
              <a:spcAft>
                <a:spcPts val="0"/>
              </a:spcAft>
              <a:buFont typeface="Arial" panose="020B0604020202020204" pitchFamily="34" charset="0"/>
              <a:buChar char="•"/>
            </a:pPr>
            <a:r>
              <a:rPr lang="en-US" sz="2000" b="1">
                <a:solidFill>
                  <a:schemeClr val="bg1"/>
                </a:solidFill>
                <a:effectLst>
                  <a:outerShdw blurRad="38100" dist="38100" dir="2700000" algn="tl">
                    <a:srgbClr val="000000">
                      <a:alpha val="43137"/>
                    </a:srgbClr>
                  </a:outerShdw>
                </a:effectLst>
              </a:rPr>
              <a:t>26</a:t>
            </a:r>
            <a:r>
              <a:rPr lang="en-US" sz="2000" b="1">
                <a:solidFill>
                  <a:schemeClr val="tx1"/>
                </a:solidFill>
                <a:effectLst>
                  <a:outerShdw blurRad="38100" dist="38100" dir="2700000" algn="tl">
                    <a:srgbClr val="000000">
                      <a:alpha val="43137"/>
                    </a:srgbClr>
                  </a:outerShdw>
                </a:effectLst>
              </a:rPr>
              <a:t> operated by OJS </a:t>
            </a:r>
          </a:p>
          <a:p>
            <a:pPr marL="169863" indent="-169863" defTabSz="977900">
              <a:lnSpc>
                <a:spcPts val="1800"/>
              </a:lnSpc>
              <a:spcAft>
                <a:spcPts val="0"/>
              </a:spcAft>
              <a:buFont typeface="Arial" panose="020B0604020202020204" pitchFamily="34" charset="0"/>
              <a:buChar char="•"/>
            </a:pPr>
            <a:r>
              <a:rPr lang="en-US" sz="2000" b="1">
                <a:solidFill>
                  <a:schemeClr val="bg1"/>
                </a:solidFill>
                <a:effectLst>
                  <a:outerShdw blurRad="38100" dist="38100" dir="2700000" algn="tl">
                    <a:srgbClr val="000000">
                      <a:alpha val="43137"/>
                    </a:srgbClr>
                  </a:outerShdw>
                </a:effectLst>
              </a:rPr>
              <a:t>70</a:t>
            </a:r>
            <a:r>
              <a:rPr lang="en-US" sz="2000" b="1">
                <a:solidFill>
                  <a:schemeClr val="tx1"/>
                </a:solidFill>
                <a:effectLst>
                  <a:outerShdw blurRad="38100" dist="38100" dir="2700000" algn="tl">
                    <a:srgbClr val="000000">
                      <a:alpha val="43137"/>
                    </a:srgbClr>
                  </a:outerShdw>
                </a:effectLst>
              </a:rPr>
              <a:t> operated by Tribes</a:t>
            </a:r>
          </a:p>
        </p:txBody>
      </p:sp>
      <p:sp>
        <p:nvSpPr>
          <p:cNvPr id="10" name="Rounded Rectangle 9"/>
          <p:cNvSpPr/>
          <p:nvPr/>
        </p:nvSpPr>
        <p:spPr>
          <a:xfrm>
            <a:off x="7618821" y="3804341"/>
            <a:ext cx="2895600" cy="2990814"/>
          </a:xfrm>
          <a:prstGeom prst="roundRect">
            <a:avLst>
              <a:gd name="adj" fmla="val 4621"/>
            </a:avLst>
          </a:prstGeom>
          <a:gradFill>
            <a:gsLst>
              <a:gs pos="0">
                <a:srgbClr val="C93E3B"/>
              </a:gs>
              <a:gs pos="80000">
                <a:srgbClr val="FF4B4B"/>
              </a:gs>
              <a:gs pos="100000">
                <a:schemeClr val="accent2">
                  <a:shade val="94000"/>
                  <a:satMod val="135000"/>
                </a:schemeClr>
              </a:gs>
            </a:gsLst>
          </a:gradFill>
          <a:effectLst>
            <a:outerShdw blurRad="50800" dist="38100" dir="8100000" algn="t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rIns="0" rtlCol="0" anchor="t" anchorCtr="0"/>
          <a:lstStyle/>
          <a:p>
            <a:pPr algn="ctr" defTabSz="977900">
              <a:lnSpc>
                <a:spcPts val="1800"/>
              </a:lnSpc>
              <a:spcAft>
                <a:spcPts val="0"/>
              </a:spcAft>
            </a:pPr>
            <a:r>
              <a:rPr lang="en-US" sz="2000" b="1">
                <a:solidFill>
                  <a:srgbClr val="FFFF00"/>
                </a:solidFill>
                <a:effectLst>
                  <a:outerShdw blurRad="38100" dist="38100" dir="2700000" algn="tl">
                    <a:srgbClr val="000000">
                      <a:alpha val="43137"/>
                    </a:srgbClr>
                  </a:outerShdw>
                </a:effectLst>
              </a:rPr>
              <a:t>Local:</a:t>
            </a:r>
          </a:p>
          <a:p>
            <a:pPr algn="ctr" defTabSz="977900">
              <a:lnSpc>
                <a:spcPts val="1800"/>
              </a:lnSpc>
              <a:spcAft>
                <a:spcPts val="0"/>
              </a:spcAft>
            </a:pPr>
            <a:endParaRPr lang="en-US" sz="2000" b="1">
              <a:solidFill>
                <a:srgbClr val="FFFF00"/>
              </a:solidFill>
              <a:effectLst>
                <a:outerShdw blurRad="38100" dist="38100" dir="2700000" algn="tl">
                  <a:srgbClr val="000000">
                    <a:alpha val="43137"/>
                  </a:srgbClr>
                </a:outerShdw>
              </a:effectLst>
            </a:endParaRPr>
          </a:p>
          <a:p>
            <a:pPr defTabSz="977900">
              <a:lnSpc>
                <a:spcPts val="1800"/>
              </a:lnSpc>
              <a:spcAft>
                <a:spcPts val="0"/>
              </a:spcAft>
            </a:pPr>
            <a:r>
              <a:rPr lang="en-US" sz="2000" b="1">
                <a:solidFill>
                  <a:schemeClr val="bg1"/>
                </a:solidFill>
                <a:effectLst>
                  <a:outerShdw blurRad="38100" dist="38100" dir="2700000" algn="tl">
                    <a:srgbClr val="000000">
                      <a:alpha val="43137"/>
                    </a:srgbClr>
                  </a:outerShdw>
                </a:effectLst>
              </a:rPr>
              <a:t>196+ </a:t>
            </a:r>
            <a:r>
              <a:rPr lang="en-US" sz="2000" b="1">
                <a:solidFill>
                  <a:schemeClr val="tx1"/>
                </a:solidFill>
                <a:effectLst>
                  <a:outerShdw blurRad="38100" dist="38100" dir="2700000" algn="tl">
                    <a:srgbClr val="000000">
                      <a:alpha val="43137"/>
                    </a:srgbClr>
                  </a:outerShdw>
                </a:effectLst>
              </a:rPr>
              <a:t>Total Court programs funded: </a:t>
            </a:r>
          </a:p>
          <a:p>
            <a:pPr defTabSz="977900">
              <a:lnSpc>
                <a:spcPts val="1800"/>
              </a:lnSpc>
              <a:spcAft>
                <a:spcPts val="0"/>
              </a:spcAft>
            </a:pPr>
            <a:endParaRPr lang="en-US" sz="2000" b="1">
              <a:solidFill>
                <a:schemeClr val="tx1"/>
              </a:solidFill>
              <a:effectLst>
                <a:outerShdw blurRad="38100" dist="38100" dir="2700000" algn="tl">
                  <a:srgbClr val="000000">
                    <a:alpha val="43137"/>
                  </a:srgbClr>
                </a:outerShdw>
              </a:effectLst>
            </a:endParaRPr>
          </a:p>
          <a:p>
            <a:pPr marL="169863" indent="-169863" defTabSz="977900">
              <a:lnSpc>
                <a:spcPts val="1800"/>
              </a:lnSpc>
              <a:spcAft>
                <a:spcPts val="0"/>
              </a:spcAft>
              <a:buFont typeface="Arial" panose="020B0604020202020204" pitchFamily="34" charset="0"/>
              <a:buChar char="•"/>
            </a:pPr>
            <a:r>
              <a:rPr lang="en-US" sz="2000" b="1">
                <a:solidFill>
                  <a:schemeClr val="bg1"/>
                </a:solidFill>
                <a:effectLst>
                  <a:outerShdw blurRad="38100" dist="38100" dir="2700000" algn="tl">
                    <a:srgbClr val="000000">
                      <a:alpha val="43137"/>
                    </a:srgbClr>
                  </a:outerShdw>
                </a:effectLst>
              </a:rPr>
              <a:t>7</a:t>
            </a:r>
            <a:r>
              <a:rPr lang="en-US" sz="2000" b="1">
                <a:solidFill>
                  <a:schemeClr val="tx1"/>
                </a:solidFill>
                <a:effectLst>
                  <a:outerShdw blurRad="38100" dist="38100" dir="2700000" algn="tl">
                    <a:srgbClr val="000000">
                      <a:alpha val="43137"/>
                    </a:srgbClr>
                  </a:outerShdw>
                </a:effectLst>
              </a:rPr>
              <a:t> operated by BIA </a:t>
            </a:r>
          </a:p>
          <a:p>
            <a:pPr marL="169863" indent="-169863" defTabSz="977900">
              <a:lnSpc>
                <a:spcPts val="1800"/>
              </a:lnSpc>
              <a:spcAft>
                <a:spcPts val="0"/>
              </a:spcAft>
              <a:buFont typeface="Arial" panose="020B0604020202020204" pitchFamily="34" charset="0"/>
              <a:buChar char="•"/>
            </a:pPr>
            <a:r>
              <a:rPr lang="en-US" sz="2000" b="1">
                <a:solidFill>
                  <a:schemeClr val="bg1"/>
                </a:solidFill>
                <a:effectLst>
                  <a:outerShdw blurRad="38100" dist="38100" dir="2700000" algn="tl">
                    <a:srgbClr val="000000">
                      <a:alpha val="43137"/>
                    </a:srgbClr>
                  </a:outerShdw>
                </a:effectLst>
              </a:rPr>
              <a:t>189+</a:t>
            </a:r>
            <a:r>
              <a:rPr lang="en-US" sz="2000" b="1">
                <a:solidFill>
                  <a:schemeClr val="tx1"/>
                </a:solidFill>
                <a:effectLst>
                  <a:outerShdw blurRad="38100" dist="38100" dir="2700000" algn="tl">
                    <a:srgbClr val="000000">
                      <a:alpha val="43137"/>
                    </a:srgbClr>
                  </a:outerShdw>
                </a:effectLst>
              </a:rPr>
              <a:t> operated by Tribes</a:t>
            </a:r>
          </a:p>
        </p:txBody>
      </p:sp>
      <p:sp>
        <p:nvSpPr>
          <p:cNvPr id="13" name="Rounded Rectangle 12"/>
          <p:cNvSpPr/>
          <p:nvPr/>
        </p:nvSpPr>
        <p:spPr>
          <a:xfrm>
            <a:off x="4647410" y="2508942"/>
            <a:ext cx="2893243" cy="386659"/>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defTabSz="977900">
              <a:lnSpc>
                <a:spcPts val="1800"/>
              </a:lnSpc>
              <a:spcAft>
                <a:spcPts val="0"/>
              </a:spcAft>
            </a:pPr>
            <a:r>
              <a:rPr lang="en-US" b="1">
                <a:solidFill>
                  <a:schemeClr val="bg1"/>
                </a:solidFill>
                <a:effectLst>
                  <a:outerShdw blurRad="38100" dist="38100" dir="2700000" algn="tl">
                    <a:srgbClr val="000000">
                      <a:alpha val="43137"/>
                    </a:srgbClr>
                  </a:outerShdw>
                </a:effectLst>
              </a:rPr>
              <a:t>Detention/Corrections</a:t>
            </a:r>
            <a:endParaRPr lang="en-US" b="1">
              <a:solidFill>
                <a:schemeClr val="tx1"/>
              </a:solidFill>
              <a:effectLst>
                <a:outerShdw blurRad="38100" dist="38100" dir="2700000" algn="tl">
                  <a:srgbClr val="000000">
                    <a:alpha val="43137"/>
                  </a:srgbClr>
                </a:outerShdw>
              </a:effectLst>
            </a:endParaRPr>
          </a:p>
        </p:txBody>
      </p:sp>
      <p:sp>
        <p:nvSpPr>
          <p:cNvPr id="23" name="Rounded Rectangle 22"/>
          <p:cNvSpPr/>
          <p:nvPr/>
        </p:nvSpPr>
        <p:spPr>
          <a:xfrm>
            <a:off x="7620387" y="2508942"/>
            <a:ext cx="2893243" cy="386659"/>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defTabSz="977900">
              <a:lnSpc>
                <a:spcPts val="1800"/>
              </a:lnSpc>
              <a:spcAft>
                <a:spcPts val="0"/>
              </a:spcAft>
            </a:pPr>
            <a:r>
              <a:rPr lang="en-US" b="1">
                <a:solidFill>
                  <a:schemeClr val="bg1"/>
                </a:solidFill>
                <a:effectLst>
                  <a:outerShdw blurRad="38100" dist="38100" dir="2700000" algn="tl">
                    <a:srgbClr val="000000">
                      <a:alpha val="43137"/>
                    </a:srgbClr>
                  </a:outerShdw>
                </a:effectLst>
              </a:rPr>
              <a:t>Tribal Courts</a:t>
            </a:r>
            <a:endParaRPr lang="en-US" b="1">
              <a:solidFill>
                <a:schemeClr val="tx1"/>
              </a:solidFill>
              <a:effectLst>
                <a:outerShdw blurRad="38100" dist="38100" dir="2700000" algn="tl">
                  <a:srgbClr val="000000">
                    <a:alpha val="43137"/>
                  </a:srgbClr>
                </a:outerShdw>
              </a:effectLst>
            </a:endParaRPr>
          </a:p>
        </p:txBody>
      </p:sp>
      <p:sp>
        <p:nvSpPr>
          <p:cNvPr id="28" name="Rounded Rectangle 27"/>
          <p:cNvSpPr/>
          <p:nvPr/>
        </p:nvSpPr>
        <p:spPr>
          <a:xfrm>
            <a:off x="4647022" y="2971801"/>
            <a:ext cx="2893243" cy="756341"/>
          </a:xfrm>
          <a:prstGeom prst="roundRect">
            <a:avLst/>
          </a:prstGeom>
          <a:blipFill dpi="0" rotWithShape="1">
            <a:blip r:embed="rId3">
              <a:extLst>
                <a:ext uri="{BEBA8EAE-BF5A-486C-A8C5-ECC9F3942E4B}">
                  <a14:imgProps xmlns:a14="http://schemas.microsoft.com/office/drawing/2010/main">
                    <a14:imgLayer r:embed="rId4">
                      <a14:imgEffect>
                        <a14:sharpenSoften amount="-50000"/>
                      </a14:imgEffect>
                      <a14:imgEffect>
                        <a14:brightnessContrast contrast="-20000"/>
                      </a14:imgEffect>
                    </a14:imgLayer>
                  </a14:imgProps>
                </a:ext>
              </a:extLst>
            </a:blip>
            <a:srcRect/>
            <a:stretch>
              <a:fillRect t="-27000" b="-49000"/>
            </a:stretch>
          </a:blipFill>
        </p:spPr>
        <p:style>
          <a:lnRef idx="0">
            <a:schemeClr val="accent5"/>
          </a:lnRef>
          <a:fillRef idx="3">
            <a:schemeClr val="accent5"/>
          </a:fillRef>
          <a:effectRef idx="3">
            <a:schemeClr val="accent5"/>
          </a:effectRef>
          <a:fontRef idx="minor">
            <a:schemeClr val="lt1"/>
          </a:fontRef>
        </p:style>
        <p:txBody>
          <a:bodyPr rtlCol="0" anchor="ctr"/>
          <a:lstStyle/>
          <a:p>
            <a:pPr algn="ctr" defTabSz="977900">
              <a:lnSpc>
                <a:spcPts val="1800"/>
              </a:lnSpc>
              <a:spcAft>
                <a:spcPts val="0"/>
              </a:spcAft>
            </a:pPr>
            <a:r>
              <a:rPr lang="en-US" sz="2000" b="1">
                <a:solidFill>
                  <a:srgbClr val="FFFF00"/>
                </a:solidFill>
                <a:effectLst>
                  <a:glow rad="101600">
                    <a:schemeClr val="accent1">
                      <a:satMod val="175000"/>
                      <a:alpha val="40000"/>
                    </a:schemeClr>
                  </a:glow>
                  <a:outerShdw blurRad="38100" dist="38100" dir="2700000" algn="tl">
                    <a:srgbClr val="000000">
                      <a:alpha val="43137"/>
                    </a:srgbClr>
                  </a:outerShdw>
                </a:effectLst>
              </a:rPr>
              <a:t>National:</a:t>
            </a:r>
            <a:r>
              <a:rPr lang="en-US" sz="2000" b="1">
                <a:solidFill>
                  <a:schemeClr val="bg1"/>
                </a:solidFill>
                <a:effectLst>
                  <a:glow rad="101600">
                    <a:schemeClr val="accent1">
                      <a:satMod val="175000"/>
                      <a:alpha val="40000"/>
                    </a:schemeClr>
                  </a:glow>
                  <a:outerShdw blurRad="38100" dist="38100" dir="2700000" algn="tl">
                    <a:srgbClr val="000000">
                      <a:alpha val="43137"/>
                    </a:srgbClr>
                  </a:outerShdw>
                </a:effectLst>
              </a:rPr>
              <a:t>  </a:t>
            </a:r>
          </a:p>
          <a:p>
            <a:pPr algn="ctr" defTabSz="977900">
              <a:lnSpc>
                <a:spcPts val="1800"/>
              </a:lnSpc>
              <a:spcAft>
                <a:spcPts val="0"/>
              </a:spcAft>
            </a:pPr>
            <a:r>
              <a:rPr lang="en-US" sz="2000" b="1">
                <a:solidFill>
                  <a:schemeClr val="tx1"/>
                </a:solidFill>
                <a:effectLst>
                  <a:glow rad="101600">
                    <a:schemeClr val="accent1">
                      <a:satMod val="175000"/>
                      <a:alpha val="40000"/>
                    </a:schemeClr>
                  </a:glow>
                  <a:outerShdw blurRad="38100" dist="38100" dir="2700000" algn="tl">
                    <a:srgbClr val="000000">
                      <a:alpha val="43137"/>
                    </a:srgbClr>
                  </a:outerShdw>
                </a:effectLst>
              </a:rPr>
              <a:t>Contract Bed Program</a:t>
            </a:r>
          </a:p>
        </p:txBody>
      </p:sp>
      <p:sp>
        <p:nvSpPr>
          <p:cNvPr id="29" name="Rounded Rectangle 28"/>
          <p:cNvSpPr/>
          <p:nvPr/>
        </p:nvSpPr>
        <p:spPr>
          <a:xfrm>
            <a:off x="7618822" y="2971801"/>
            <a:ext cx="2893243" cy="756341"/>
          </a:xfrm>
          <a:prstGeom prst="roundRect">
            <a:avLst/>
          </a:prstGeom>
          <a:blipFill dpi="0" rotWithShape="1">
            <a:blip r:embed="rId3">
              <a:extLst>
                <a:ext uri="{BEBA8EAE-BF5A-486C-A8C5-ECC9F3942E4B}">
                  <a14:imgProps xmlns:a14="http://schemas.microsoft.com/office/drawing/2010/main">
                    <a14:imgLayer r:embed="rId4">
                      <a14:imgEffect>
                        <a14:sharpenSoften amount="-50000"/>
                      </a14:imgEffect>
                      <a14:imgEffect>
                        <a14:brightnessContrast contrast="-20000"/>
                      </a14:imgEffect>
                    </a14:imgLayer>
                  </a14:imgProps>
                </a:ext>
              </a:extLst>
            </a:blip>
            <a:srcRect/>
            <a:stretch>
              <a:fillRect t="-27000" b="-49000"/>
            </a:stretch>
          </a:blipFill>
        </p:spPr>
        <p:style>
          <a:lnRef idx="0">
            <a:schemeClr val="accent5"/>
          </a:lnRef>
          <a:fillRef idx="3">
            <a:schemeClr val="accent5"/>
          </a:fillRef>
          <a:effectRef idx="3">
            <a:schemeClr val="accent5"/>
          </a:effectRef>
          <a:fontRef idx="minor">
            <a:schemeClr val="lt1"/>
          </a:fontRef>
        </p:style>
        <p:txBody>
          <a:bodyPr rtlCol="0" anchor="ctr"/>
          <a:lstStyle/>
          <a:p>
            <a:pPr algn="ctr" defTabSz="977900">
              <a:lnSpc>
                <a:spcPts val="1800"/>
              </a:lnSpc>
              <a:spcAft>
                <a:spcPts val="0"/>
              </a:spcAft>
            </a:pPr>
            <a:r>
              <a:rPr lang="en-US" sz="2000" b="1">
                <a:solidFill>
                  <a:srgbClr val="FFFF00"/>
                </a:solidFill>
                <a:effectLst>
                  <a:glow rad="101600">
                    <a:schemeClr val="accent1">
                      <a:satMod val="175000"/>
                      <a:alpha val="40000"/>
                    </a:schemeClr>
                  </a:glow>
                  <a:outerShdw blurRad="38100" dist="38100" dir="2700000" algn="tl">
                    <a:srgbClr val="000000">
                      <a:alpha val="43137"/>
                    </a:srgbClr>
                  </a:outerShdw>
                </a:effectLst>
              </a:rPr>
              <a:t>National:</a:t>
            </a:r>
            <a:r>
              <a:rPr lang="en-US" sz="2000" b="1">
                <a:solidFill>
                  <a:schemeClr val="bg1"/>
                </a:solidFill>
                <a:effectLst>
                  <a:glow rad="101600">
                    <a:schemeClr val="accent1">
                      <a:satMod val="175000"/>
                      <a:alpha val="40000"/>
                    </a:schemeClr>
                  </a:glow>
                  <a:outerShdw blurRad="38100" dist="38100" dir="2700000" algn="tl">
                    <a:srgbClr val="000000">
                      <a:alpha val="43137"/>
                    </a:srgbClr>
                  </a:outerShdw>
                </a:effectLst>
              </a:rPr>
              <a:t>  </a:t>
            </a:r>
          </a:p>
          <a:p>
            <a:pPr algn="ctr" defTabSz="977900">
              <a:lnSpc>
                <a:spcPts val="1800"/>
              </a:lnSpc>
              <a:spcAft>
                <a:spcPts val="0"/>
              </a:spcAft>
            </a:pPr>
            <a:r>
              <a:rPr lang="en-US" sz="2000" b="1">
                <a:solidFill>
                  <a:schemeClr val="tx1"/>
                </a:solidFill>
                <a:effectLst>
                  <a:glow rad="101600">
                    <a:schemeClr val="accent1">
                      <a:satMod val="175000"/>
                      <a:alpha val="40000"/>
                    </a:schemeClr>
                  </a:glow>
                  <a:outerShdw blurRad="38100" dist="38100" dir="2700000" algn="tl">
                    <a:srgbClr val="000000">
                      <a:alpha val="43137"/>
                    </a:srgbClr>
                  </a:outerShdw>
                </a:effectLst>
              </a:rPr>
              <a:t>Court Assessments</a:t>
            </a:r>
          </a:p>
        </p:txBody>
      </p:sp>
      <p:sp>
        <p:nvSpPr>
          <p:cNvPr id="11" name="Rounded Rectangle 10"/>
          <p:cNvSpPr/>
          <p:nvPr/>
        </p:nvSpPr>
        <p:spPr>
          <a:xfrm>
            <a:off x="1674430" y="2508942"/>
            <a:ext cx="2893243" cy="386659"/>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defTabSz="977900">
              <a:lnSpc>
                <a:spcPts val="1800"/>
              </a:lnSpc>
              <a:spcAft>
                <a:spcPts val="0"/>
              </a:spcAft>
            </a:pPr>
            <a:r>
              <a:rPr lang="en-US" b="1">
                <a:solidFill>
                  <a:schemeClr val="bg1"/>
                </a:solidFill>
                <a:effectLst>
                  <a:outerShdw blurRad="38100" dist="38100" dir="2700000" algn="tl">
                    <a:srgbClr val="000000">
                      <a:alpha val="43137"/>
                    </a:srgbClr>
                  </a:outerShdw>
                </a:effectLst>
              </a:rPr>
              <a:t>Law Enforcement</a:t>
            </a:r>
            <a:endParaRPr lang="en-US" b="1">
              <a:solidFill>
                <a:schemeClr val="tx1"/>
              </a:solidFill>
              <a:effectLst>
                <a:outerShdw blurRad="38100" dist="38100" dir="2700000" algn="tl">
                  <a:srgbClr val="000000">
                    <a:alpha val="43137"/>
                  </a:srgbClr>
                </a:outerShdw>
              </a:effectLst>
            </a:endParaRPr>
          </a:p>
        </p:txBody>
      </p:sp>
      <p:sp>
        <p:nvSpPr>
          <p:cNvPr id="20" name="Rounded Rectangle 19"/>
          <p:cNvSpPr/>
          <p:nvPr/>
        </p:nvSpPr>
        <p:spPr>
          <a:xfrm>
            <a:off x="1675222" y="2971801"/>
            <a:ext cx="2893243" cy="756341"/>
          </a:xfrm>
          <a:prstGeom prst="roundRect">
            <a:avLst/>
          </a:prstGeom>
          <a:blipFill dpi="0" rotWithShape="1">
            <a:blip r:embed="rId3">
              <a:extLst>
                <a:ext uri="{BEBA8EAE-BF5A-486C-A8C5-ECC9F3942E4B}">
                  <a14:imgProps xmlns:a14="http://schemas.microsoft.com/office/drawing/2010/main">
                    <a14:imgLayer r:embed="rId4">
                      <a14:imgEffect>
                        <a14:sharpenSoften amount="-50000"/>
                      </a14:imgEffect>
                      <a14:imgEffect>
                        <a14:brightnessContrast contrast="-20000"/>
                      </a14:imgEffect>
                    </a14:imgLayer>
                  </a14:imgProps>
                </a:ext>
              </a:extLst>
            </a:blip>
            <a:srcRect/>
            <a:stretch>
              <a:fillRect t="-27000" b="-49000"/>
            </a:stretch>
          </a:blipFill>
        </p:spPr>
        <p:style>
          <a:lnRef idx="0">
            <a:schemeClr val="accent5"/>
          </a:lnRef>
          <a:fillRef idx="3">
            <a:schemeClr val="accent5"/>
          </a:fillRef>
          <a:effectRef idx="3">
            <a:schemeClr val="accent5"/>
          </a:effectRef>
          <a:fontRef idx="minor">
            <a:schemeClr val="lt1"/>
          </a:fontRef>
        </p:style>
        <p:txBody>
          <a:bodyPr rtlCol="0" anchor="ctr"/>
          <a:lstStyle/>
          <a:p>
            <a:pPr algn="ctr" defTabSz="977900">
              <a:lnSpc>
                <a:spcPts val="1800"/>
              </a:lnSpc>
              <a:spcAft>
                <a:spcPts val="0"/>
              </a:spcAft>
            </a:pPr>
            <a:r>
              <a:rPr lang="en-US" sz="2000" b="1">
                <a:solidFill>
                  <a:srgbClr val="FFFF00"/>
                </a:solidFill>
                <a:effectLst>
                  <a:glow rad="101600">
                    <a:schemeClr val="accent1">
                      <a:satMod val="175000"/>
                      <a:alpha val="40000"/>
                    </a:schemeClr>
                  </a:glow>
                  <a:outerShdw blurRad="38100" dist="38100" dir="2700000" algn="tl">
                    <a:srgbClr val="000000">
                      <a:alpha val="43137"/>
                    </a:srgbClr>
                  </a:outerShdw>
                </a:effectLst>
              </a:rPr>
              <a:t>National:</a:t>
            </a:r>
            <a:r>
              <a:rPr lang="en-US" sz="2000" b="1">
                <a:solidFill>
                  <a:schemeClr val="bg1"/>
                </a:solidFill>
                <a:effectLst>
                  <a:glow rad="101600">
                    <a:schemeClr val="accent1">
                      <a:satMod val="175000"/>
                      <a:alpha val="40000"/>
                    </a:schemeClr>
                  </a:glow>
                  <a:outerShdw blurRad="38100" dist="38100" dir="2700000" algn="tl">
                    <a:srgbClr val="000000">
                      <a:alpha val="43137"/>
                    </a:srgbClr>
                  </a:outerShdw>
                </a:effectLst>
              </a:rPr>
              <a:t>  </a:t>
            </a:r>
          </a:p>
          <a:p>
            <a:pPr algn="ctr" defTabSz="977900">
              <a:lnSpc>
                <a:spcPts val="1800"/>
              </a:lnSpc>
              <a:spcAft>
                <a:spcPts val="0"/>
              </a:spcAft>
            </a:pPr>
            <a:r>
              <a:rPr lang="en-US" sz="2000" b="1">
                <a:solidFill>
                  <a:schemeClr val="tx1"/>
                </a:solidFill>
                <a:effectLst>
                  <a:glow rad="101600">
                    <a:schemeClr val="accent1">
                      <a:satMod val="175000"/>
                      <a:alpha val="40000"/>
                    </a:schemeClr>
                  </a:glow>
                  <a:outerShdw blurRad="38100" dist="38100" dir="2700000" algn="tl">
                    <a:srgbClr val="000000">
                      <a:alpha val="43137"/>
                    </a:srgbClr>
                  </a:outerShdw>
                </a:effectLst>
              </a:rPr>
              <a:t>Drug Enforcement</a:t>
            </a:r>
          </a:p>
        </p:txBody>
      </p:sp>
      <p:grpSp>
        <p:nvGrpSpPr>
          <p:cNvPr id="19" name="Group 18">
            <a:extLst>
              <a:ext uri="{FF2B5EF4-FFF2-40B4-BE49-F238E27FC236}">
                <a16:creationId xmlns:a16="http://schemas.microsoft.com/office/drawing/2014/main" id="{9AC51183-4728-4F6B-8C45-21CA430C2B37}"/>
              </a:ext>
            </a:extLst>
          </p:cNvPr>
          <p:cNvGrpSpPr/>
          <p:nvPr/>
        </p:nvGrpSpPr>
        <p:grpSpPr>
          <a:xfrm>
            <a:off x="0" y="4"/>
            <a:ext cx="12192000" cy="1108360"/>
            <a:chOff x="0" y="4"/>
            <a:chExt cx="12192000" cy="1108360"/>
          </a:xfrm>
        </p:grpSpPr>
        <p:sp>
          <p:nvSpPr>
            <p:cNvPr id="21" name="Rectangle: Rounded Corners 20">
              <a:extLst>
                <a:ext uri="{FF2B5EF4-FFF2-40B4-BE49-F238E27FC236}">
                  <a16:creationId xmlns:a16="http://schemas.microsoft.com/office/drawing/2014/main" id="{8C220FB7-394E-4369-B467-5F5B2BC931C6}"/>
                </a:ext>
              </a:extLst>
            </p:cNvPr>
            <p:cNvSpPr/>
            <p:nvPr/>
          </p:nvSpPr>
          <p:spPr>
            <a:xfrm>
              <a:off x="4611329" y="453358"/>
              <a:ext cx="2979174" cy="655006"/>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tIns="548640" bIns="0" rtlCol="0" anchor="b" anchorCtr="0"/>
            <a:lstStyle/>
            <a:p>
              <a:pPr algn="ctr">
                <a:lnSpc>
                  <a:spcPts val="1900"/>
                </a:lnSpc>
              </a:pPr>
              <a:r>
                <a:rPr lang="en-US" sz="2000" b="1" dirty="0"/>
                <a:t>PS&amp;J Programs</a:t>
              </a:r>
            </a:p>
          </p:txBody>
        </p:sp>
        <p:sp>
          <p:nvSpPr>
            <p:cNvPr id="32" name="Rectangle 31">
              <a:extLst>
                <a:ext uri="{FF2B5EF4-FFF2-40B4-BE49-F238E27FC236}">
                  <a16:creationId xmlns:a16="http://schemas.microsoft.com/office/drawing/2014/main" id="{0479BDA3-97D3-403A-A55C-6B85BD3E076D}"/>
                </a:ext>
              </a:extLst>
            </p:cNvPr>
            <p:cNvSpPr/>
            <p:nvPr/>
          </p:nvSpPr>
          <p:spPr>
            <a:xfrm>
              <a:off x="0" y="4"/>
              <a:ext cx="12192000" cy="729480"/>
            </a:xfrm>
            <a:prstGeom prst="rect">
              <a:avLst/>
            </a:prstGeom>
            <a:gradFill flip="none" rotWithShape="1">
              <a:gsLst>
                <a:gs pos="52000">
                  <a:schemeClr val="bg1">
                    <a:lumMod val="75000"/>
                  </a:schemeClr>
                </a:gs>
                <a:gs pos="2000">
                  <a:schemeClr val="tx1"/>
                </a:gs>
                <a:gs pos="100000">
                  <a:schemeClr val="tx1"/>
                </a:gs>
              </a:gsLst>
              <a:lin ang="5400000" scaled="0"/>
              <a:tileRect/>
            </a:gra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a:p>
          </p:txBody>
        </p:sp>
        <p:cxnSp>
          <p:nvCxnSpPr>
            <p:cNvPr id="33" name="Straight Connector 32">
              <a:extLst>
                <a:ext uri="{FF2B5EF4-FFF2-40B4-BE49-F238E27FC236}">
                  <a16:creationId xmlns:a16="http://schemas.microsoft.com/office/drawing/2014/main" id="{FE3D3D1D-E88A-4361-ACE7-BC6D71C21837}"/>
                </a:ext>
              </a:extLst>
            </p:cNvPr>
            <p:cNvCxnSpPr>
              <a:cxnSpLocks/>
            </p:cNvCxnSpPr>
            <p:nvPr/>
          </p:nvCxnSpPr>
          <p:spPr>
            <a:xfrm>
              <a:off x="0" y="739819"/>
              <a:ext cx="12192000" cy="1"/>
            </a:xfrm>
            <a:prstGeom prst="line">
              <a:avLst/>
            </a:prstGeom>
            <a:ln w="25400">
              <a:solidFill>
                <a:srgbClr val="FF6600"/>
              </a:solidFill>
            </a:ln>
            <a:effectLst>
              <a:outerShdw blurRad="50800" dist="38100" dir="5400000" algn="t" rotWithShape="0">
                <a:prstClr val="black">
                  <a:alpha val="88000"/>
                </a:prstClr>
              </a:outerShdw>
            </a:effectLst>
          </p:spPr>
          <p:style>
            <a:lnRef idx="1">
              <a:schemeClr val="accent1"/>
            </a:lnRef>
            <a:fillRef idx="0">
              <a:schemeClr val="accent1"/>
            </a:fillRef>
            <a:effectRef idx="0">
              <a:schemeClr val="accent1"/>
            </a:effectRef>
            <a:fontRef idx="minor">
              <a:schemeClr val="tx1"/>
            </a:fontRef>
          </p:style>
        </p:cxnSp>
        <p:sp>
          <p:nvSpPr>
            <p:cNvPr id="35" name="TextBox 17">
              <a:extLst>
                <a:ext uri="{FF2B5EF4-FFF2-40B4-BE49-F238E27FC236}">
                  <a16:creationId xmlns:a16="http://schemas.microsoft.com/office/drawing/2014/main" id="{64BA2513-55C9-4006-A823-817E5BE54106}"/>
                </a:ext>
              </a:extLst>
            </p:cNvPr>
            <p:cNvSpPr txBox="1"/>
            <p:nvPr/>
          </p:nvSpPr>
          <p:spPr>
            <a:xfrm>
              <a:off x="2684206" y="80109"/>
              <a:ext cx="6843252" cy="548640"/>
            </a:xfrm>
            <a:prstGeom prst="rect">
              <a:avLst/>
            </a:prstGeom>
            <a:noFill/>
            <a:ln w="9525" cmpd="sng">
              <a:noFill/>
            </a:ln>
            <a:effectLst>
              <a:outerShdw blurRad="50800" dist="38100" dir="2700000" algn="tl" rotWithShape="0">
                <a:prstClr val="black">
                  <a:alpha val="73000"/>
                </a:prstClr>
              </a:outerShdw>
            </a:effectLst>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400" b="1" dirty="0">
                  <a:solidFill>
                    <a:schemeClr val="bg1"/>
                  </a:solidFill>
                  <a:effectLst>
                    <a:outerShdw blurRad="50800" dist="38100" dir="2700000" algn="tl" rotWithShape="0">
                      <a:prstClr val="black">
                        <a:alpha val="58000"/>
                      </a:prstClr>
                    </a:outerShdw>
                  </a:effectLst>
                </a:rPr>
                <a:t>Bureau of Indian Affairs - Office of Justice Services</a:t>
              </a:r>
            </a:p>
          </p:txBody>
        </p:sp>
        <p:sp>
          <p:nvSpPr>
            <p:cNvPr id="36" name="Oval 35">
              <a:extLst>
                <a:ext uri="{FF2B5EF4-FFF2-40B4-BE49-F238E27FC236}">
                  <a16:creationId xmlns:a16="http://schemas.microsoft.com/office/drawing/2014/main" id="{1E372609-0496-4E43-AD4D-C94928B6EC6F}"/>
                </a:ext>
              </a:extLst>
            </p:cNvPr>
            <p:cNvSpPr/>
            <p:nvPr/>
          </p:nvSpPr>
          <p:spPr>
            <a:xfrm>
              <a:off x="86563" y="80109"/>
              <a:ext cx="548640" cy="548640"/>
            </a:xfrm>
            <a:prstGeom prst="ellipse">
              <a:avLst/>
            </a:prstGeom>
            <a:blipFill dpi="0" rotWithShape="0">
              <a:blip r:embed="rId5">
                <a:extLst>
                  <a:ext uri="{BEBA8EAE-BF5A-486C-A8C5-ECC9F3942E4B}">
                    <a14:imgProps xmlns:a14="http://schemas.microsoft.com/office/drawing/2010/main">
                      <a14:imgLayer r:embed="rId6">
                        <a14:imgEffect>
                          <a14:sharpenSoften amount="24000"/>
                        </a14:imgEffect>
                      </a14:imgLayer>
                    </a14:imgProps>
                  </a:ext>
                </a:extLst>
              </a:blip>
              <a:srcRect/>
              <a:stretch>
                <a:fillRect l="-5000" t="-5000" r="-4000" b="-5000"/>
              </a:stretch>
            </a:blipFill>
            <a:ln>
              <a:noFill/>
            </a:ln>
            <a:effectLst>
              <a:outerShdw blurRad="50800" dist="38100" dir="2700000" algn="tl" rotWithShape="0">
                <a:schemeClr val="tx1">
                  <a:alpha val="79000"/>
                </a:schemeClr>
              </a:outerShdw>
              <a:reflection blurRad="6350" stA="53000" endPos="25000" dir="5400000" sy="-100000" algn="bl" rotWithShape="0"/>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US"/>
            </a:p>
          </p:txBody>
        </p:sp>
        <p:sp>
          <p:nvSpPr>
            <p:cNvPr id="37" name="Oval 36">
              <a:extLst>
                <a:ext uri="{FF2B5EF4-FFF2-40B4-BE49-F238E27FC236}">
                  <a16:creationId xmlns:a16="http://schemas.microsoft.com/office/drawing/2014/main" id="{B81CD07D-4ED4-4A26-9F5F-927FC5449FC2}"/>
                </a:ext>
              </a:extLst>
            </p:cNvPr>
            <p:cNvSpPr/>
            <p:nvPr/>
          </p:nvSpPr>
          <p:spPr>
            <a:xfrm>
              <a:off x="11556797" y="80109"/>
              <a:ext cx="548640" cy="548640"/>
            </a:xfrm>
            <a:prstGeom prst="ellipse">
              <a:avLst/>
            </a:prstGeom>
            <a:blipFill rotWithShape="0">
              <a:blip r:embed="rId7">
                <a:extLst>
                  <a:ext uri="{BEBA8EAE-BF5A-486C-A8C5-ECC9F3942E4B}">
                    <a14:imgProps xmlns:a14="http://schemas.microsoft.com/office/drawing/2010/main">
                      <a14:imgLayer r:embed="rId8">
                        <a14:imgEffect>
                          <a14:sharpenSoften amount="24000"/>
                        </a14:imgEffect>
                      </a14:imgLayer>
                    </a14:imgProps>
                  </a:ext>
                </a:extLst>
              </a:blip>
              <a:stretch>
                <a:fillRect/>
              </a:stretch>
            </a:blipFill>
            <a:ln>
              <a:noFill/>
            </a:ln>
            <a:effectLst>
              <a:outerShdw blurRad="50800" dist="38100" dir="2700000" algn="tl" rotWithShape="0">
                <a:schemeClr val="tx1">
                  <a:alpha val="79000"/>
                </a:schemeClr>
              </a:outerShdw>
              <a:reflection blurRad="6350" stA="53000" endPos="25000" dir="5400000" sy="-100000" algn="bl" rotWithShape="0"/>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US"/>
            </a:p>
          </p:txBody>
        </p:sp>
      </p:grpSp>
      <p:pic>
        <p:nvPicPr>
          <p:cNvPr id="22" name="Graphic 21" descr="Bank">
            <a:extLst>
              <a:ext uri="{FF2B5EF4-FFF2-40B4-BE49-F238E27FC236}">
                <a16:creationId xmlns:a16="http://schemas.microsoft.com/office/drawing/2014/main" id="{325C80A3-F775-4CF0-BB2F-CE69262126B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791123" y="6118181"/>
            <a:ext cx="548640" cy="548640"/>
          </a:xfrm>
          <a:prstGeom prst="rect">
            <a:avLst/>
          </a:prstGeom>
        </p:spPr>
      </p:pic>
      <p:pic>
        <p:nvPicPr>
          <p:cNvPr id="24" name="Graphic 23" descr="Police">
            <a:extLst>
              <a:ext uri="{FF2B5EF4-FFF2-40B4-BE49-F238E27FC236}">
                <a16:creationId xmlns:a16="http://schemas.microsoft.com/office/drawing/2014/main" id="{5E2980B6-7B3A-4848-A1A2-35C08CC5C71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846731" y="6118181"/>
            <a:ext cx="548640" cy="548640"/>
          </a:xfrm>
          <a:prstGeom prst="rect">
            <a:avLst/>
          </a:prstGeom>
        </p:spPr>
      </p:pic>
      <p:pic>
        <p:nvPicPr>
          <p:cNvPr id="25" name="Graphic 24" descr="Jail">
            <a:extLst>
              <a:ext uri="{FF2B5EF4-FFF2-40B4-BE49-F238E27FC236}">
                <a16:creationId xmlns:a16="http://schemas.microsoft.com/office/drawing/2014/main" id="{C3CAD589-225E-40D8-8E1C-267C4B309DD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819323" y="6118181"/>
            <a:ext cx="548640" cy="548640"/>
          </a:xfrm>
          <a:prstGeom prst="rect">
            <a:avLst/>
          </a:prstGeom>
        </p:spPr>
      </p:pic>
    </p:spTree>
    <p:custDataLst>
      <p:tags r:id="rId1"/>
    </p:custDataLst>
    <p:extLst>
      <p:ext uri="{BB962C8B-B14F-4D97-AF65-F5344CB8AC3E}">
        <p14:creationId xmlns:p14="http://schemas.microsoft.com/office/powerpoint/2010/main" val="2219267970"/>
      </p:ext>
    </p:extLst>
  </p:cSld>
  <p:clrMapOvr>
    <a:masterClrMapping/>
  </p:clrMapOvr>
  <mc:AlternateContent xmlns:mc="http://schemas.openxmlformats.org/markup-compatibility/2006" xmlns:p14="http://schemas.microsoft.com/office/powerpoint/2010/main">
    <mc:Choice Requires="p14">
      <p:transition spd="slow">
        <p14:window dir="ver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2136776" y="228600"/>
            <a:ext cx="7997825" cy="1447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sz="3200" b="1">
              <a:solidFill>
                <a:srgbClr val="FFC000"/>
              </a:solidFill>
              <a:effectLst>
                <a:outerShdw blurRad="38100" dist="38100" dir="2700000" algn="tl">
                  <a:srgbClr val="000000">
                    <a:alpha val="43137"/>
                  </a:srgbClr>
                </a:outerShdw>
              </a:effectLst>
              <a:latin typeface="Calibri" panose="020F0502020204030204" pitchFamily="34" charset="0"/>
            </a:endParaRPr>
          </a:p>
        </p:txBody>
      </p:sp>
      <p:sp>
        <p:nvSpPr>
          <p:cNvPr id="2" name="Rectangle 1"/>
          <p:cNvSpPr/>
          <p:nvPr/>
        </p:nvSpPr>
        <p:spPr>
          <a:xfrm>
            <a:off x="457200" y="1059031"/>
            <a:ext cx="11294706" cy="4640629"/>
          </a:xfrm>
          <a:prstGeom prst="rect">
            <a:avLst/>
          </a:prstGeom>
          <a:noFill/>
          <a:effectLst>
            <a:outerShdw blurRad="50800" dist="38100" dir="8100000" algn="tr" rotWithShape="0">
              <a:prstClr val="black">
                <a:alpha val="40000"/>
              </a:prstClr>
            </a:outerShdw>
          </a:effectLst>
        </p:spPr>
        <p:txBody>
          <a:bodyPr wrap="square" lIns="91440" tIns="45720" rIns="91440" bIns="45720">
            <a:spAutoFit/>
          </a:bodyPr>
          <a:lstStyle/>
          <a:p>
            <a:pPr>
              <a:lnSpc>
                <a:spcPts val="7200"/>
              </a:lnSpc>
            </a:pPr>
            <a:endParaRPr lang="en-US" sz="1600" b="1" dirty="0">
              <a:ln w="12700">
                <a:solidFill>
                  <a:schemeClr val="tx1"/>
                </a:solidFill>
                <a:prstDash val="solid"/>
              </a:ln>
              <a:solidFill>
                <a:schemeClr val="accent6">
                  <a:lumMod val="75000"/>
                </a:schemeClr>
              </a:solidFill>
              <a:effectLst>
                <a:outerShdw blurRad="50800" dist="38100" dir="8100000" algn="tr" rotWithShape="0">
                  <a:prstClr val="black">
                    <a:alpha val="40000"/>
                  </a:prstClr>
                </a:outerShdw>
              </a:effectLst>
              <a:latin typeface="+mj-lt"/>
            </a:endParaRPr>
          </a:p>
          <a:p>
            <a:pPr>
              <a:lnSpc>
                <a:spcPts val="7200"/>
              </a:lnSpc>
            </a:pPr>
            <a:endParaRPr lang="en-US" sz="2000" b="1" dirty="0">
              <a:ln w="12700">
                <a:solidFill>
                  <a:schemeClr val="tx1"/>
                </a:solidFill>
                <a:prstDash val="solid"/>
              </a:ln>
              <a:solidFill>
                <a:schemeClr val="accent6">
                  <a:lumMod val="75000"/>
                </a:schemeClr>
              </a:solidFill>
              <a:effectLst>
                <a:outerShdw blurRad="50800" dist="38100" dir="8100000" algn="tr" rotWithShape="0">
                  <a:prstClr val="black">
                    <a:alpha val="40000"/>
                  </a:prstClr>
                </a:outerShdw>
              </a:effectLst>
              <a:latin typeface="+mj-lt"/>
            </a:endParaRPr>
          </a:p>
          <a:p>
            <a:pPr>
              <a:lnSpc>
                <a:spcPts val="7200"/>
              </a:lnSpc>
            </a:pPr>
            <a:endParaRPr lang="en-US" sz="2000" b="1" dirty="0">
              <a:ln w="12700">
                <a:solidFill>
                  <a:schemeClr val="tx1"/>
                </a:solidFill>
                <a:prstDash val="solid"/>
              </a:ln>
              <a:solidFill>
                <a:schemeClr val="accent6">
                  <a:lumMod val="75000"/>
                </a:schemeClr>
              </a:solidFill>
              <a:effectLst>
                <a:outerShdw blurRad="50800" dist="38100" dir="8100000" algn="tr" rotWithShape="0">
                  <a:prstClr val="black">
                    <a:alpha val="40000"/>
                  </a:prstClr>
                </a:outerShdw>
              </a:effectLst>
              <a:latin typeface="+mj-lt"/>
            </a:endParaRPr>
          </a:p>
          <a:p>
            <a:pPr>
              <a:lnSpc>
                <a:spcPts val="7200"/>
              </a:lnSpc>
            </a:pPr>
            <a:endParaRPr lang="en-US" sz="2000" b="1" dirty="0">
              <a:ln w="12700">
                <a:solidFill>
                  <a:schemeClr val="tx1"/>
                </a:solidFill>
                <a:prstDash val="solid"/>
              </a:ln>
              <a:solidFill>
                <a:schemeClr val="accent6">
                  <a:lumMod val="75000"/>
                </a:schemeClr>
              </a:solidFill>
              <a:effectLst>
                <a:outerShdw blurRad="50800" dist="38100" dir="8100000" algn="tr" rotWithShape="0">
                  <a:prstClr val="black">
                    <a:alpha val="40000"/>
                  </a:prstClr>
                </a:outerShdw>
              </a:effectLst>
              <a:latin typeface="+mj-lt"/>
            </a:endParaRPr>
          </a:p>
          <a:p>
            <a:pPr algn="ctr">
              <a:lnSpc>
                <a:spcPts val="7200"/>
              </a:lnSpc>
            </a:pPr>
            <a:endParaRPr lang="en-US" sz="4800" b="1" dirty="0">
              <a:ln w="12700">
                <a:solidFill>
                  <a:schemeClr val="tx1"/>
                </a:solidFill>
                <a:prstDash val="solid"/>
              </a:ln>
              <a:solidFill>
                <a:schemeClr val="accent6">
                  <a:lumMod val="75000"/>
                </a:schemeClr>
              </a:solidFill>
              <a:effectLst>
                <a:outerShdw blurRad="50800" dist="38100" dir="8100000" algn="tr" rotWithShape="0">
                  <a:prstClr val="black">
                    <a:alpha val="40000"/>
                  </a:prstClr>
                </a:outerShdw>
              </a:effectLst>
              <a:latin typeface="+mj-lt"/>
            </a:endParaRPr>
          </a:p>
        </p:txBody>
      </p:sp>
      <p:grpSp>
        <p:nvGrpSpPr>
          <p:cNvPr id="5" name="Group 4">
            <a:extLst>
              <a:ext uri="{FF2B5EF4-FFF2-40B4-BE49-F238E27FC236}">
                <a16:creationId xmlns:a16="http://schemas.microsoft.com/office/drawing/2014/main" id="{37716AA7-4D7B-453F-8E45-BE4637AD8591}"/>
              </a:ext>
            </a:extLst>
          </p:cNvPr>
          <p:cNvGrpSpPr/>
          <p:nvPr/>
        </p:nvGrpSpPr>
        <p:grpSpPr>
          <a:xfrm>
            <a:off x="0" y="4"/>
            <a:ext cx="12192000" cy="1093433"/>
            <a:chOff x="0" y="4"/>
            <a:chExt cx="12192000" cy="1093433"/>
          </a:xfrm>
        </p:grpSpPr>
        <p:sp>
          <p:nvSpPr>
            <p:cNvPr id="29" name="Rectangle: Rounded Corners 28">
              <a:extLst>
                <a:ext uri="{FF2B5EF4-FFF2-40B4-BE49-F238E27FC236}">
                  <a16:creationId xmlns:a16="http://schemas.microsoft.com/office/drawing/2014/main" id="{F8DD0074-6C2F-4E94-B708-63B712A10D8A}"/>
                </a:ext>
              </a:extLst>
            </p:cNvPr>
            <p:cNvSpPr/>
            <p:nvPr/>
          </p:nvSpPr>
          <p:spPr>
            <a:xfrm>
              <a:off x="4470400" y="453358"/>
              <a:ext cx="3302000" cy="640079"/>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548640" rIns="91440" bIns="0" rtlCol="0" anchor="b" anchorCtr="0"/>
            <a:lstStyle/>
            <a:p>
              <a:pPr algn="ctr">
                <a:lnSpc>
                  <a:spcPts val="1900"/>
                </a:lnSpc>
              </a:pPr>
              <a:r>
                <a:rPr lang="en-US" sz="2000" b="1"/>
                <a:t>Not Invisible Act </a:t>
              </a:r>
            </a:p>
            <a:p>
              <a:pPr algn="ctr">
                <a:lnSpc>
                  <a:spcPts val="1900"/>
                </a:lnSpc>
              </a:pPr>
              <a:r>
                <a:rPr lang="en-US" sz="2000" b="1"/>
                <a:t>Not Invisible Act</a:t>
              </a:r>
            </a:p>
            <a:p>
              <a:pPr algn="ctr">
                <a:lnSpc>
                  <a:spcPts val="1900"/>
                </a:lnSpc>
              </a:pPr>
              <a:r>
                <a:rPr lang="en-US" sz="2000" b="1"/>
                <a:t>Questions?</a:t>
              </a:r>
              <a:endParaRPr lang="en-US"/>
            </a:p>
          </p:txBody>
        </p:sp>
        <p:sp>
          <p:nvSpPr>
            <p:cNvPr id="30" name="Rectangle 29">
              <a:extLst>
                <a:ext uri="{FF2B5EF4-FFF2-40B4-BE49-F238E27FC236}">
                  <a16:creationId xmlns:a16="http://schemas.microsoft.com/office/drawing/2014/main" id="{59A6AD45-727D-476F-86AD-C28F98764342}"/>
                </a:ext>
              </a:extLst>
            </p:cNvPr>
            <p:cNvSpPr/>
            <p:nvPr/>
          </p:nvSpPr>
          <p:spPr>
            <a:xfrm>
              <a:off x="0" y="4"/>
              <a:ext cx="12192000" cy="729480"/>
            </a:xfrm>
            <a:prstGeom prst="rect">
              <a:avLst/>
            </a:prstGeom>
            <a:gradFill flip="none" rotWithShape="1">
              <a:gsLst>
                <a:gs pos="52000">
                  <a:schemeClr val="bg1">
                    <a:lumMod val="75000"/>
                  </a:schemeClr>
                </a:gs>
                <a:gs pos="2000">
                  <a:schemeClr val="tx1"/>
                </a:gs>
                <a:gs pos="100000">
                  <a:schemeClr val="tx1"/>
                </a:gs>
              </a:gsLst>
              <a:lin ang="5400000" scaled="0"/>
              <a:tileRect/>
            </a:gra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a:p>
          </p:txBody>
        </p:sp>
        <p:cxnSp>
          <p:nvCxnSpPr>
            <p:cNvPr id="31" name="Straight Connector 30">
              <a:extLst>
                <a:ext uri="{FF2B5EF4-FFF2-40B4-BE49-F238E27FC236}">
                  <a16:creationId xmlns:a16="http://schemas.microsoft.com/office/drawing/2014/main" id="{5777D2E5-2ACF-40E5-81D1-3256B390923D}"/>
                </a:ext>
              </a:extLst>
            </p:cNvPr>
            <p:cNvCxnSpPr>
              <a:cxnSpLocks/>
            </p:cNvCxnSpPr>
            <p:nvPr/>
          </p:nvCxnSpPr>
          <p:spPr>
            <a:xfrm>
              <a:off x="0" y="739819"/>
              <a:ext cx="12192000" cy="1"/>
            </a:xfrm>
            <a:prstGeom prst="line">
              <a:avLst/>
            </a:prstGeom>
            <a:ln w="25400">
              <a:solidFill>
                <a:srgbClr val="FF6600"/>
              </a:solidFill>
            </a:ln>
            <a:effectLst>
              <a:outerShdw blurRad="50800" dist="38100" dir="5400000" algn="t" rotWithShape="0">
                <a:prstClr val="black">
                  <a:alpha val="88000"/>
                </a:prstClr>
              </a:outerShdw>
            </a:effectLst>
          </p:spPr>
          <p:style>
            <a:lnRef idx="1">
              <a:schemeClr val="accent1"/>
            </a:lnRef>
            <a:fillRef idx="0">
              <a:schemeClr val="accent1"/>
            </a:fillRef>
            <a:effectRef idx="0">
              <a:schemeClr val="accent1"/>
            </a:effectRef>
            <a:fontRef idx="minor">
              <a:schemeClr val="tx1"/>
            </a:fontRef>
          </p:style>
        </p:cxnSp>
        <p:sp>
          <p:nvSpPr>
            <p:cNvPr id="32" name="TextBox 17">
              <a:extLst>
                <a:ext uri="{FF2B5EF4-FFF2-40B4-BE49-F238E27FC236}">
                  <a16:creationId xmlns:a16="http://schemas.microsoft.com/office/drawing/2014/main" id="{ED50E92E-701C-45AE-ABFA-8312CE0050DD}"/>
                </a:ext>
              </a:extLst>
            </p:cNvPr>
            <p:cNvSpPr txBox="1"/>
            <p:nvPr/>
          </p:nvSpPr>
          <p:spPr>
            <a:xfrm>
              <a:off x="2684206" y="80109"/>
              <a:ext cx="6843252" cy="548640"/>
            </a:xfrm>
            <a:prstGeom prst="rect">
              <a:avLst/>
            </a:prstGeom>
            <a:noFill/>
            <a:ln w="9525" cmpd="sng">
              <a:noFill/>
            </a:ln>
            <a:effectLst>
              <a:outerShdw blurRad="50800" dist="38100" dir="2700000" algn="tl" rotWithShape="0">
                <a:prstClr val="black">
                  <a:alpha val="73000"/>
                </a:prstClr>
              </a:outerShdw>
            </a:effectLst>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400" b="1">
                  <a:solidFill>
                    <a:schemeClr val="bg1"/>
                  </a:solidFill>
                  <a:effectLst>
                    <a:outerShdw blurRad="50800" dist="38100" dir="2700000" algn="tl" rotWithShape="0">
                      <a:prstClr val="black">
                        <a:alpha val="58000"/>
                      </a:prstClr>
                    </a:outerShdw>
                  </a:effectLst>
                </a:rPr>
                <a:t>Bureau of Indian Affairs - Office of Justice Services</a:t>
              </a:r>
            </a:p>
          </p:txBody>
        </p:sp>
        <p:sp>
          <p:nvSpPr>
            <p:cNvPr id="33" name="Oval 32">
              <a:extLst>
                <a:ext uri="{FF2B5EF4-FFF2-40B4-BE49-F238E27FC236}">
                  <a16:creationId xmlns:a16="http://schemas.microsoft.com/office/drawing/2014/main" id="{A87CE787-8439-4777-9673-2CA1907D25FC}"/>
                </a:ext>
              </a:extLst>
            </p:cNvPr>
            <p:cNvSpPr/>
            <p:nvPr/>
          </p:nvSpPr>
          <p:spPr>
            <a:xfrm>
              <a:off x="86563" y="80109"/>
              <a:ext cx="548640" cy="548640"/>
            </a:xfrm>
            <a:prstGeom prst="ellipse">
              <a:avLst/>
            </a:prstGeom>
            <a:blipFill dpi="0" rotWithShape="0">
              <a:blip r:embed="rId4">
                <a:extLst>
                  <a:ext uri="{BEBA8EAE-BF5A-486C-A8C5-ECC9F3942E4B}">
                    <a14:imgProps xmlns:a14="http://schemas.microsoft.com/office/drawing/2010/main">
                      <a14:imgLayer r:embed="rId5">
                        <a14:imgEffect>
                          <a14:sharpenSoften amount="24000"/>
                        </a14:imgEffect>
                      </a14:imgLayer>
                    </a14:imgProps>
                  </a:ext>
                </a:extLst>
              </a:blip>
              <a:srcRect/>
              <a:stretch>
                <a:fillRect l="-5000" t="-5000" r="-4000" b="-5000"/>
              </a:stretch>
            </a:blipFill>
            <a:ln>
              <a:noFill/>
            </a:ln>
            <a:effectLst>
              <a:outerShdw blurRad="50800" dist="38100" dir="2700000" algn="tl" rotWithShape="0">
                <a:schemeClr val="tx1">
                  <a:alpha val="79000"/>
                </a:schemeClr>
              </a:outerShdw>
              <a:reflection blurRad="6350" stA="53000" endPos="25000" dir="5400000" sy="-100000" algn="bl" rotWithShape="0"/>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US"/>
            </a:p>
          </p:txBody>
        </p:sp>
        <p:sp>
          <p:nvSpPr>
            <p:cNvPr id="34" name="Oval 33">
              <a:extLst>
                <a:ext uri="{FF2B5EF4-FFF2-40B4-BE49-F238E27FC236}">
                  <a16:creationId xmlns:a16="http://schemas.microsoft.com/office/drawing/2014/main" id="{9017D685-6884-451F-B721-C37EA67B8955}"/>
                </a:ext>
              </a:extLst>
            </p:cNvPr>
            <p:cNvSpPr/>
            <p:nvPr/>
          </p:nvSpPr>
          <p:spPr>
            <a:xfrm>
              <a:off x="11556797" y="80109"/>
              <a:ext cx="548640" cy="548640"/>
            </a:xfrm>
            <a:prstGeom prst="ellipse">
              <a:avLst/>
            </a:prstGeom>
            <a:blipFill rotWithShape="0">
              <a:blip r:embed="rId6">
                <a:extLst>
                  <a:ext uri="{BEBA8EAE-BF5A-486C-A8C5-ECC9F3942E4B}">
                    <a14:imgProps xmlns:a14="http://schemas.microsoft.com/office/drawing/2010/main">
                      <a14:imgLayer r:embed="rId7">
                        <a14:imgEffect>
                          <a14:sharpenSoften amount="24000"/>
                        </a14:imgEffect>
                      </a14:imgLayer>
                    </a14:imgProps>
                  </a:ext>
                </a:extLst>
              </a:blip>
              <a:stretch>
                <a:fillRect/>
              </a:stretch>
            </a:blipFill>
            <a:ln>
              <a:noFill/>
            </a:ln>
            <a:effectLst>
              <a:outerShdw blurRad="50800" dist="38100" dir="2700000" algn="tl" rotWithShape="0">
                <a:schemeClr val="tx1">
                  <a:alpha val="79000"/>
                </a:schemeClr>
              </a:outerShdw>
              <a:reflection blurRad="6350" stA="53000" endPos="25000" dir="5400000" sy="-100000" algn="bl" rotWithShape="0"/>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US"/>
            </a:p>
          </p:txBody>
        </p:sp>
      </p:grpSp>
      <p:sp>
        <p:nvSpPr>
          <p:cNvPr id="13" name="Content Placeholder 4">
            <a:extLst>
              <a:ext uri="{FF2B5EF4-FFF2-40B4-BE49-F238E27FC236}">
                <a16:creationId xmlns:a16="http://schemas.microsoft.com/office/drawing/2014/main" id="{88CF7B6B-2FEC-4E9D-9741-5B04BD40C04E}"/>
              </a:ext>
            </a:extLst>
          </p:cNvPr>
          <p:cNvSpPr txBox="1">
            <a:spLocks/>
          </p:cNvSpPr>
          <p:nvPr/>
        </p:nvSpPr>
        <p:spPr>
          <a:xfrm>
            <a:off x="757518" y="1634403"/>
            <a:ext cx="10515600" cy="4704931"/>
          </a:xfrm>
          <a:prstGeom prst="rect">
            <a:avLst/>
          </a:prstGeom>
        </p:spPr>
        <p:txBody>
          <a:bodyPr vert="horz" lIns="91440" tIns="45720" rIns="91440" bIns="45720" rtlCol="0" anchor="t">
            <a:normAutofit fontScale="92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a:buChar char="•"/>
            </a:pPr>
            <a:r>
              <a:rPr lang="en-US" sz="2400" dirty="0">
                <a:ea typeface="+mn-lt"/>
                <a:cs typeface="+mn-lt"/>
              </a:rPr>
              <a:t>What areas do you believe coordination should be improved across Federal Agencies and relevant Federal Program in the government’s response to the murder, trafficking, and disappearance of Indigenous persons within the United States?</a:t>
            </a:r>
          </a:p>
          <a:p>
            <a:endParaRPr lang="en-US" sz="2400" dirty="0">
              <a:ea typeface="+mn-lt"/>
              <a:cs typeface="+mn-lt"/>
            </a:endParaRPr>
          </a:p>
          <a:p>
            <a:pPr marL="285750" indent="-285750">
              <a:buFont typeface="Arial"/>
              <a:buChar char="•"/>
            </a:pPr>
            <a:r>
              <a:rPr lang="en-US" sz="2400" dirty="0">
                <a:ea typeface="+mn-lt"/>
                <a:cs typeface="+mn-lt"/>
              </a:rPr>
              <a:t>What victim centered and culturally relevant training to effectively identify, respond to and report instances of missing , murder, and trafficked persons within Indian lands and of Indians is most important?</a:t>
            </a:r>
          </a:p>
          <a:p>
            <a:endParaRPr lang="en-US" sz="2400" dirty="0">
              <a:ea typeface="+mn-lt"/>
              <a:cs typeface="+mn-lt"/>
            </a:endParaRPr>
          </a:p>
          <a:p>
            <a:pPr marL="285750" indent="-285750">
              <a:buFont typeface="Arial"/>
              <a:buChar char="•"/>
            </a:pPr>
            <a:r>
              <a:rPr lang="en-US" sz="2400" dirty="0">
                <a:ea typeface="+mn-lt"/>
                <a:cs typeface="+mn-lt"/>
              </a:rPr>
              <a:t>How should federal agencies ensure prevention efforts, grants, and programs related to the murder of, trafficking of, and missing Indians, consider the unique challenges of combating crime, violence, and human trafficking of Indians in your community?</a:t>
            </a:r>
          </a:p>
          <a:p>
            <a:endParaRPr lang="en-US" sz="2400" dirty="0">
              <a:ea typeface="+mn-lt"/>
              <a:cs typeface="+mn-lt"/>
            </a:endParaRPr>
          </a:p>
          <a:p>
            <a:pPr marL="285750" indent="-285750">
              <a:buFont typeface="Arial"/>
              <a:buChar char="•"/>
            </a:pPr>
            <a:r>
              <a:rPr lang="en-US" sz="2400" dirty="0">
                <a:ea typeface="+mn-lt"/>
                <a:cs typeface="+mn-lt"/>
              </a:rPr>
              <a:t>What geographic regions do you believe additional MMU investigators are needed to review unresolved missing and murdered cases and work with tribal, BIA and FBI investigators on active missing and murdered cases?</a:t>
            </a:r>
          </a:p>
          <a:p>
            <a:endParaRPr lang="en-US" sz="2400" dirty="0">
              <a:solidFill>
                <a:srgbClr val="272627"/>
              </a:solidFill>
              <a:latin typeface="Calibri"/>
              <a:cs typeface="Calibri"/>
            </a:endParaRPr>
          </a:p>
          <a:p>
            <a:endParaRPr lang="en-US" dirty="0">
              <a:solidFill>
                <a:srgbClr val="272627"/>
              </a:solidFill>
            </a:endParaRPr>
          </a:p>
        </p:txBody>
      </p:sp>
    </p:spTree>
    <p:custDataLst>
      <p:tags r:id="rId1"/>
    </p:custDataLst>
    <p:extLst>
      <p:ext uri="{BB962C8B-B14F-4D97-AF65-F5344CB8AC3E}">
        <p14:creationId xmlns:p14="http://schemas.microsoft.com/office/powerpoint/2010/main" val="4265366037"/>
      </p:ext>
    </p:extLst>
  </p:cSld>
  <p:clrMapOvr>
    <a:masterClrMapping/>
  </p:clrMapOvr>
  <mc:AlternateContent xmlns:mc="http://schemas.openxmlformats.org/markup-compatibility/2006" xmlns:p14="http://schemas.microsoft.com/office/powerpoint/2010/main">
    <mc:Choice Requires="p14">
      <p:transition spd="slow">
        <p14:window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32000"/>
            <a:lum/>
          </a:blip>
          <a:srcRect/>
          <a:stretch>
            <a:fillRect l="-2000" r="-2000"/>
          </a:stretch>
        </a:blipFill>
        <a:effectLst/>
      </p:bgPr>
    </p:bg>
    <p:spTree>
      <p:nvGrpSpPr>
        <p:cNvPr id="1" name=""/>
        <p:cNvGrpSpPr/>
        <p:nvPr/>
      </p:nvGrpSpPr>
      <p:grpSpPr>
        <a:xfrm>
          <a:off x="0" y="0"/>
          <a:ext cx="0" cy="0"/>
          <a:chOff x="0" y="0"/>
          <a:chExt cx="0" cy="0"/>
        </a:xfrm>
      </p:grpSpPr>
      <p:sp>
        <p:nvSpPr>
          <p:cNvPr id="16" name="Title 1"/>
          <p:cNvSpPr txBox="1">
            <a:spLocks/>
          </p:cNvSpPr>
          <p:nvPr/>
        </p:nvSpPr>
        <p:spPr>
          <a:xfrm>
            <a:off x="2136776" y="228600"/>
            <a:ext cx="7997825" cy="1447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sz="3200" b="1">
              <a:solidFill>
                <a:srgbClr val="FFC000"/>
              </a:solidFill>
              <a:effectLst>
                <a:outerShdw blurRad="38100" dist="38100" dir="2700000" algn="tl">
                  <a:srgbClr val="000000">
                    <a:alpha val="43137"/>
                  </a:srgbClr>
                </a:outerShdw>
              </a:effectLst>
              <a:latin typeface="Calibri" panose="020F0502020204030204" pitchFamily="34" charset="0"/>
            </a:endParaRPr>
          </a:p>
        </p:txBody>
      </p:sp>
      <p:sp>
        <p:nvSpPr>
          <p:cNvPr id="2" name="Rectangle 1"/>
          <p:cNvSpPr/>
          <p:nvPr/>
        </p:nvSpPr>
        <p:spPr>
          <a:xfrm>
            <a:off x="488335" y="4560112"/>
            <a:ext cx="11294706" cy="3347968"/>
          </a:xfrm>
          <a:prstGeom prst="rect">
            <a:avLst/>
          </a:prstGeom>
          <a:noFill/>
          <a:effectLst>
            <a:outerShdw blurRad="50800" dist="38100" dir="8100000" algn="tr" rotWithShape="0">
              <a:prstClr val="black">
                <a:alpha val="40000"/>
              </a:prstClr>
            </a:outerShdw>
          </a:effectLst>
        </p:spPr>
        <p:txBody>
          <a:bodyPr wrap="square" lIns="91440" tIns="45720" rIns="91440" bIns="45720">
            <a:spAutoFit/>
          </a:bodyPr>
          <a:lstStyle/>
          <a:p>
            <a:r>
              <a:rPr lang="en-US" sz="1600" b="1" dirty="0">
                <a:ln w="12700">
                  <a:solidFill>
                    <a:schemeClr val="tx1"/>
                  </a:solidFill>
                  <a:prstDash val="solid"/>
                </a:ln>
                <a:solidFill>
                  <a:schemeClr val="accent6">
                    <a:lumMod val="75000"/>
                  </a:schemeClr>
                </a:solidFill>
                <a:effectLst>
                  <a:outerShdw blurRad="50800" dist="38100" dir="8100000" algn="tr" rotWithShape="0">
                    <a:prstClr val="black">
                      <a:alpha val="40000"/>
                    </a:prstClr>
                  </a:outerShdw>
                </a:effectLst>
                <a:latin typeface="+mj-lt"/>
              </a:rPr>
              <a:t>Speaker:</a:t>
            </a:r>
          </a:p>
          <a:p>
            <a:endParaRPr lang="en-US" sz="2000" b="1" dirty="0">
              <a:ln w="12700">
                <a:solidFill>
                  <a:schemeClr val="tx1"/>
                </a:solidFill>
                <a:prstDash val="solid"/>
              </a:ln>
              <a:solidFill>
                <a:schemeClr val="accent6">
                  <a:lumMod val="75000"/>
                </a:schemeClr>
              </a:solidFill>
              <a:effectLst>
                <a:outerShdw blurRad="50800" dist="38100" dir="8100000" algn="tr" rotWithShape="0">
                  <a:prstClr val="black">
                    <a:alpha val="40000"/>
                  </a:prstClr>
                </a:outerShdw>
              </a:effectLst>
              <a:latin typeface="+mj-lt"/>
            </a:endParaRPr>
          </a:p>
          <a:p>
            <a:r>
              <a:rPr lang="en-US" sz="2000" b="1" dirty="0">
                <a:ln w="12700">
                  <a:solidFill>
                    <a:schemeClr val="tx1"/>
                  </a:solidFill>
                  <a:prstDash val="solid"/>
                </a:ln>
                <a:solidFill>
                  <a:schemeClr val="accent6">
                    <a:lumMod val="75000"/>
                  </a:schemeClr>
                </a:solidFill>
                <a:effectLst>
                  <a:outerShdw blurRad="50800" dist="38100" dir="8100000" algn="tr" rotWithShape="0">
                    <a:prstClr val="black">
                      <a:alpha val="40000"/>
                    </a:prstClr>
                  </a:outerShdw>
                </a:effectLst>
                <a:latin typeface="+mj-lt"/>
              </a:rPr>
              <a:t>Jason O’Neal</a:t>
            </a:r>
          </a:p>
          <a:p>
            <a:r>
              <a:rPr lang="en-US" sz="2000" b="1" dirty="0">
                <a:ln w="12700">
                  <a:solidFill>
                    <a:schemeClr val="tx1"/>
                  </a:solidFill>
                  <a:prstDash val="solid"/>
                </a:ln>
                <a:solidFill>
                  <a:schemeClr val="accent6">
                    <a:lumMod val="75000"/>
                  </a:schemeClr>
                </a:solidFill>
                <a:effectLst>
                  <a:outerShdw blurRad="50800" dist="38100" dir="8100000" algn="tr" rotWithShape="0">
                    <a:prstClr val="black">
                      <a:alpha val="40000"/>
                    </a:prstClr>
                  </a:outerShdw>
                </a:effectLst>
                <a:latin typeface="+mj-lt"/>
              </a:rPr>
              <a:t>Director</a:t>
            </a:r>
          </a:p>
          <a:p>
            <a:r>
              <a:rPr lang="en-US" sz="2000" b="1" dirty="0">
                <a:ln w="12700">
                  <a:solidFill>
                    <a:schemeClr val="tx1"/>
                  </a:solidFill>
                  <a:prstDash val="solid"/>
                </a:ln>
                <a:solidFill>
                  <a:schemeClr val="accent6">
                    <a:lumMod val="75000"/>
                  </a:schemeClr>
                </a:solidFill>
                <a:effectLst>
                  <a:outerShdw blurRad="50800" dist="38100" dir="8100000" algn="tr" rotWithShape="0">
                    <a:prstClr val="black">
                      <a:alpha val="40000"/>
                    </a:prstClr>
                  </a:outerShdw>
                </a:effectLst>
                <a:latin typeface="+mj-lt"/>
              </a:rPr>
              <a:t>Office of Justice Services</a:t>
            </a:r>
          </a:p>
          <a:p>
            <a:pPr>
              <a:lnSpc>
                <a:spcPts val="7200"/>
              </a:lnSpc>
            </a:pPr>
            <a:endParaRPr lang="en-US" sz="2000" b="1" dirty="0">
              <a:ln w="12700">
                <a:solidFill>
                  <a:schemeClr val="tx1"/>
                </a:solidFill>
                <a:prstDash val="solid"/>
              </a:ln>
              <a:solidFill>
                <a:schemeClr val="accent6">
                  <a:lumMod val="75000"/>
                </a:schemeClr>
              </a:solidFill>
              <a:effectLst>
                <a:outerShdw blurRad="50800" dist="38100" dir="8100000" algn="tr" rotWithShape="0">
                  <a:prstClr val="black">
                    <a:alpha val="40000"/>
                  </a:prstClr>
                </a:outerShdw>
              </a:effectLst>
              <a:latin typeface="+mj-lt"/>
            </a:endParaRPr>
          </a:p>
          <a:p>
            <a:pPr algn="ctr">
              <a:lnSpc>
                <a:spcPts val="7200"/>
              </a:lnSpc>
            </a:pPr>
            <a:endParaRPr lang="en-US" sz="4800" b="1" dirty="0">
              <a:ln w="12700">
                <a:solidFill>
                  <a:schemeClr val="tx1"/>
                </a:solidFill>
                <a:prstDash val="solid"/>
              </a:ln>
              <a:solidFill>
                <a:schemeClr val="accent6">
                  <a:lumMod val="75000"/>
                </a:schemeClr>
              </a:solidFill>
              <a:effectLst>
                <a:outerShdw blurRad="50800" dist="38100" dir="8100000" algn="tr" rotWithShape="0">
                  <a:prstClr val="black">
                    <a:alpha val="40000"/>
                  </a:prstClr>
                </a:outerShdw>
              </a:effectLst>
              <a:latin typeface="+mj-lt"/>
            </a:endParaRPr>
          </a:p>
        </p:txBody>
      </p:sp>
      <p:grpSp>
        <p:nvGrpSpPr>
          <p:cNvPr id="5" name="Group 4">
            <a:extLst>
              <a:ext uri="{FF2B5EF4-FFF2-40B4-BE49-F238E27FC236}">
                <a16:creationId xmlns:a16="http://schemas.microsoft.com/office/drawing/2014/main" id="{37716AA7-4D7B-453F-8E45-BE4637AD8591}"/>
              </a:ext>
            </a:extLst>
          </p:cNvPr>
          <p:cNvGrpSpPr/>
          <p:nvPr/>
        </p:nvGrpSpPr>
        <p:grpSpPr>
          <a:xfrm>
            <a:off x="0" y="4"/>
            <a:ext cx="12192000" cy="1093433"/>
            <a:chOff x="0" y="4"/>
            <a:chExt cx="12192000" cy="1093433"/>
          </a:xfrm>
        </p:grpSpPr>
        <p:sp>
          <p:nvSpPr>
            <p:cNvPr id="29" name="Rectangle: Rounded Corners 28">
              <a:extLst>
                <a:ext uri="{FF2B5EF4-FFF2-40B4-BE49-F238E27FC236}">
                  <a16:creationId xmlns:a16="http://schemas.microsoft.com/office/drawing/2014/main" id="{F8DD0074-6C2F-4E94-B708-63B712A10D8A}"/>
                </a:ext>
              </a:extLst>
            </p:cNvPr>
            <p:cNvSpPr/>
            <p:nvPr/>
          </p:nvSpPr>
          <p:spPr>
            <a:xfrm>
              <a:off x="4470400" y="453358"/>
              <a:ext cx="3302000" cy="640079"/>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tIns="548640" bIns="0" rtlCol="0" anchor="b" anchorCtr="0"/>
            <a:lstStyle/>
            <a:p>
              <a:pPr algn="ctr">
                <a:lnSpc>
                  <a:spcPts val="1900"/>
                </a:lnSpc>
              </a:pPr>
              <a:r>
                <a:rPr lang="en-US" sz="2000" b="1" dirty="0"/>
                <a:t>Not Invisible Act </a:t>
              </a:r>
            </a:p>
            <a:p>
              <a:pPr algn="ctr">
                <a:lnSpc>
                  <a:spcPts val="1900"/>
                </a:lnSpc>
              </a:pPr>
              <a:r>
                <a:rPr lang="en-US" sz="2000" b="1" dirty="0"/>
                <a:t>Not Invisible Act</a:t>
              </a:r>
            </a:p>
            <a:p>
              <a:pPr algn="ctr">
                <a:lnSpc>
                  <a:spcPts val="1900"/>
                </a:lnSpc>
              </a:pPr>
              <a:r>
                <a:rPr lang="en-US" sz="2000" b="1" dirty="0"/>
                <a:t>OJS PRESENTER</a:t>
              </a:r>
            </a:p>
          </p:txBody>
        </p:sp>
        <p:sp>
          <p:nvSpPr>
            <p:cNvPr id="30" name="Rectangle 29">
              <a:extLst>
                <a:ext uri="{FF2B5EF4-FFF2-40B4-BE49-F238E27FC236}">
                  <a16:creationId xmlns:a16="http://schemas.microsoft.com/office/drawing/2014/main" id="{59A6AD45-727D-476F-86AD-C28F98764342}"/>
                </a:ext>
              </a:extLst>
            </p:cNvPr>
            <p:cNvSpPr/>
            <p:nvPr/>
          </p:nvSpPr>
          <p:spPr>
            <a:xfrm>
              <a:off x="0" y="4"/>
              <a:ext cx="12192000" cy="729480"/>
            </a:xfrm>
            <a:prstGeom prst="rect">
              <a:avLst/>
            </a:prstGeom>
            <a:gradFill flip="none" rotWithShape="1">
              <a:gsLst>
                <a:gs pos="52000">
                  <a:schemeClr val="bg1">
                    <a:lumMod val="75000"/>
                  </a:schemeClr>
                </a:gs>
                <a:gs pos="2000">
                  <a:schemeClr val="tx1"/>
                </a:gs>
                <a:gs pos="100000">
                  <a:schemeClr val="tx1"/>
                </a:gs>
              </a:gsLst>
              <a:lin ang="5400000" scaled="0"/>
              <a:tileRect/>
            </a:gra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a:p>
          </p:txBody>
        </p:sp>
        <p:cxnSp>
          <p:nvCxnSpPr>
            <p:cNvPr id="31" name="Straight Connector 30">
              <a:extLst>
                <a:ext uri="{FF2B5EF4-FFF2-40B4-BE49-F238E27FC236}">
                  <a16:creationId xmlns:a16="http://schemas.microsoft.com/office/drawing/2014/main" id="{5777D2E5-2ACF-40E5-81D1-3256B390923D}"/>
                </a:ext>
              </a:extLst>
            </p:cNvPr>
            <p:cNvCxnSpPr>
              <a:cxnSpLocks/>
            </p:cNvCxnSpPr>
            <p:nvPr/>
          </p:nvCxnSpPr>
          <p:spPr>
            <a:xfrm>
              <a:off x="0" y="739819"/>
              <a:ext cx="12192000" cy="1"/>
            </a:xfrm>
            <a:prstGeom prst="line">
              <a:avLst/>
            </a:prstGeom>
            <a:ln w="25400">
              <a:solidFill>
                <a:srgbClr val="FF6600"/>
              </a:solidFill>
            </a:ln>
            <a:effectLst>
              <a:outerShdw blurRad="50800" dist="38100" dir="5400000" algn="t" rotWithShape="0">
                <a:prstClr val="black">
                  <a:alpha val="88000"/>
                </a:prstClr>
              </a:outerShdw>
            </a:effectLst>
          </p:spPr>
          <p:style>
            <a:lnRef idx="1">
              <a:schemeClr val="accent1"/>
            </a:lnRef>
            <a:fillRef idx="0">
              <a:schemeClr val="accent1"/>
            </a:fillRef>
            <a:effectRef idx="0">
              <a:schemeClr val="accent1"/>
            </a:effectRef>
            <a:fontRef idx="minor">
              <a:schemeClr val="tx1"/>
            </a:fontRef>
          </p:style>
        </p:cxnSp>
        <p:sp>
          <p:nvSpPr>
            <p:cNvPr id="32" name="TextBox 17">
              <a:extLst>
                <a:ext uri="{FF2B5EF4-FFF2-40B4-BE49-F238E27FC236}">
                  <a16:creationId xmlns:a16="http://schemas.microsoft.com/office/drawing/2014/main" id="{ED50E92E-701C-45AE-ABFA-8312CE0050DD}"/>
                </a:ext>
              </a:extLst>
            </p:cNvPr>
            <p:cNvSpPr txBox="1"/>
            <p:nvPr/>
          </p:nvSpPr>
          <p:spPr>
            <a:xfrm>
              <a:off x="2684206" y="80109"/>
              <a:ext cx="6843252" cy="548640"/>
            </a:xfrm>
            <a:prstGeom prst="rect">
              <a:avLst/>
            </a:prstGeom>
            <a:noFill/>
            <a:ln w="9525" cmpd="sng">
              <a:noFill/>
            </a:ln>
            <a:effectLst>
              <a:outerShdw blurRad="50800" dist="38100" dir="2700000" algn="tl" rotWithShape="0">
                <a:prstClr val="black">
                  <a:alpha val="73000"/>
                </a:prstClr>
              </a:outerShdw>
            </a:effectLst>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400" b="1" dirty="0">
                  <a:solidFill>
                    <a:schemeClr val="bg1"/>
                  </a:solidFill>
                  <a:effectLst>
                    <a:outerShdw blurRad="50800" dist="38100" dir="2700000" algn="tl" rotWithShape="0">
                      <a:prstClr val="black">
                        <a:alpha val="58000"/>
                      </a:prstClr>
                    </a:outerShdw>
                  </a:effectLst>
                </a:rPr>
                <a:t>Bureau of Indian Affairs - Office of Justice Services</a:t>
              </a:r>
            </a:p>
          </p:txBody>
        </p:sp>
        <p:sp>
          <p:nvSpPr>
            <p:cNvPr id="33" name="Oval 32">
              <a:extLst>
                <a:ext uri="{FF2B5EF4-FFF2-40B4-BE49-F238E27FC236}">
                  <a16:creationId xmlns:a16="http://schemas.microsoft.com/office/drawing/2014/main" id="{A87CE787-8439-4777-9673-2CA1907D25FC}"/>
                </a:ext>
              </a:extLst>
            </p:cNvPr>
            <p:cNvSpPr/>
            <p:nvPr/>
          </p:nvSpPr>
          <p:spPr>
            <a:xfrm>
              <a:off x="86563" y="80109"/>
              <a:ext cx="548640" cy="548640"/>
            </a:xfrm>
            <a:prstGeom prst="ellipse">
              <a:avLst/>
            </a:prstGeom>
            <a:blipFill dpi="0" rotWithShape="0">
              <a:blip r:embed="rId5">
                <a:extLst>
                  <a:ext uri="{BEBA8EAE-BF5A-486C-A8C5-ECC9F3942E4B}">
                    <a14:imgProps xmlns:a14="http://schemas.microsoft.com/office/drawing/2010/main">
                      <a14:imgLayer r:embed="rId6">
                        <a14:imgEffect>
                          <a14:sharpenSoften amount="24000"/>
                        </a14:imgEffect>
                      </a14:imgLayer>
                    </a14:imgProps>
                  </a:ext>
                </a:extLst>
              </a:blip>
              <a:srcRect/>
              <a:stretch>
                <a:fillRect l="-5000" t="-5000" r="-4000" b="-5000"/>
              </a:stretch>
            </a:blipFill>
            <a:ln>
              <a:noFill/>
            </a:ln>
            <a:effectLst>
              <a:outerShdw blurRad="50800" dist="38100" dir="2700000" algn="tl" rotWithShape="0">
                <a:schemeClr val="tx1">
                  <a:alpha val="79000"/>
                </a:schemeClr>
              </a:outerShdw>
              <a:reflection blurRad="6350" stA="53000" endPos="25000" dir="5400000" sy="-100000" algn="bl" rotWithShape="0"/>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US"/>
            </a:p>
          </p:txBody>
        </p:sp>
        <p:sp>
          <p:nvSpPr>
            <p:cNvPr id="34" name="Oval 33">
              <a:extLst>
                <a:ext uri="{FF2B5EF4-FFF2-40B4-BE49-F238E27FC236}">
                  <a16:creationId xmlns:a16="http://schemas.microsoft.com/office/drawing/2014/main" id="{9017D685-6884-451F-B721-C37EA67B8955}"/>
                </a:ext>
              </a:extLst>
            </p:cNvPr>
            <p:cNvSpPr/>
            <p:nvPr/>
          </p:nvSpPr>
          <p:spPr>
            <a:xfrm>
              <a:off x="11556797" y="80109"/>
              <a:ext cx="548640" cy="548640"/>
            </a:xfrm>
            <a:prstGeom prst="ellipse">
              <a:avLst/>
            </a:prstGeom>
            <a:blipFill rotWithShape="0">
              <a:blip r:embed="rId7">
                <a:extLst>
                  <a:ext uri="{BEBA8EAE-BF5A-486C-A8C5-ECC9F3942E4B}">
                    <a14:imgProps xmlns:a14="http://schemas.microsoft.com/office/drawing/2010/main">
                      <a14:imgLayer r:embed="rId8">
                        <a14:imgEffect>
                          <a14:sharpenSoften amount="24000"/>
                        </a14:imgEffect>
                      </a14:imgLayer>
                    </a14:imgProps>
                  </a:ext>
                </a:extLst>
              </a:blip>
              <a:stretch>
                <a:fillRect/>
              </a:stretch>
            </a:blipFill>
            <a:ln>
              <a:noFill/>
            </a:ln>
            <a:effectLst>
              <a:outerShdw blurRad="50800" dist="38100" dir="2700000" algn="tl" rotWithShape="0">
                <a:schemeClr val="tx1">
                  <a:alpha val="79000"/>
                </a:schemeClr>
              </a:outerShdw>
              <a:reflection blurRad="6350" stA="53000" endPos="25000" dir="5400000" sy="-100000" algn="bl" rotWithShape="0"/>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US"/>
            </a:p>
          </p:txBody>
        </p:sp>
      </p:grpSp>
      <p:pic>
        <p:nvPicPr>
          <p:cNvPr id="12" name="Picture 11">
            <a:extLst>
              <a:ext uri="{FF2B5EF4-FFF2-40B4-BE49-F238E27FC236}">
                <a16:creationId xmlns:a16="http://schemas.microsoft.com/office/drawing/2014/main" id="{62316850-3FDE-4180-ADDD-6E0F8FD716E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77504" y="2187019"/>
            <a:ext cx="2036991" cy="2714919"/>
          </a:xfrm>
          <a:prstGeom prst="ellipse">
            <a:avLst/>
          </a:prstGeom>
          <a:noFill/>
          <a:ln w="63500" cap="rnd">
            <a:solidFill>
              <a:srgbClr val="0D3660"/>
            </a:solidFill>
          </a:ln>
          <a:effectLst/>
          <a:scene3d>
            <a:camera prst="orthographicFront"/>
            <a:lightRig rig="contrasting" dir="t">
              <a:rot lat="0" lon="0" rev="3000000"/>
            </a:lightRig>
          </a:scene3d>
          <a:sp3d contourW="7620">
            <a:bevelT w="95250" h="31750"/>
            <a:contourClr>
              <a:srgbClr val="333333"/>
            </a:contourClr>
          </a:sp3d>
        </p:spPr>
      </p:pic>
    </p:spTree>
    <p:custDataLst>
      <p:tags r:id="rId1"/>
    </p:custDataLst>
    <p:extLst>
      <p:ext uri="{BB962C8B-B14F-4D97-AF65-F5344CB8AC3E}">
        <p14:creationId xmlns:p14="http://schemas.microsoft.com/office/powerpoint/2010/main" val="2177822622"/>
      </p:ext>
    </p:extLst>
  </p:cSld>
  <p:clrMapOvr>
    <a:masterClrMapping/>
  </p:clrMapOvr>
  <mc:AlternateContent xmlns:mc="http://schemas.openxmlformats.org/markup-compatibility/2006" xmlns:p14="http://schemas.microsoft.com/office/powerpoint/2010/main">
    <mc:Choice Requires="p14">
      <p:transition spd="slow">
        <p14:window dir="ver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40000"/>
            <a:lum/>
          </a:blip>
          <a:srcRect/>
          <a:stretch>
            <a:fillRect l="-2000" t="13000" r="-2000"/>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191E063-C38C-4A96-885D-200709131EA3}" type="slidenum">
              <a:rPr lang="en-US" smtClean="0"/>
              <a:t>20</a:t>
            </a:fld>
            <a:endParaRPr lang="en-US"/>
          </a:p>
        </p:txBody>
      </p:sp>
      <p:sp>
        <p:nvSpPr>
          <p:cNvPr id="8" name="Subtitle 2"/>
          <p:cNvSpPr txBox="1">
            <a:spLocks/>
          </p:cNvSpPr>
          <p:nvPr/>
        </p:nvSpPr>
        <p:spPr>
          <a:xfrm>
            <a:off x="2819401" y="2438400"/>
            <a:ext cx="7467599" cy="428307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fontAlgn="auto">
              <a:spcAft>
                <a:spcPts val="0"/>
              </a:spcAft>
              <a:buNone/>
            </a:pPr>
            <a:r>
              <a:rPr lang="en-US" sz="3200" b="1" dirty="0">
                <a:solidFill>
                  <a:schemeClr val="bg2">
                    <a:lumMod val="10000"/>
                  </a:schemeClr>
                </a:solidFill>
                <a:effectLst>
                  <a:outerShdw blurRad="38100" dist="38100" dir="2700000" algn="tl">
                    <a:srgbClr val="000000">
                      <a:alpha val="43137"/>
                    </a:srgbClr>
                  </a:outerShdw>
                </a:effectLst>
                <a:latin typeface="Calibri" panose="020F0502020204030204" pitchFamily="34" charset="0"/>
              </a:rPr>
              <a:t>Jason O’Neal – OJS Director:  </a:t>
            </a:r>
          </a:p>
          <a:p>
            <a:pPr marL="457200" lvl="1" indent="0" fontAlgn="auto">
              <a:spcBef>
                <a:spcPts val="0"/>
              </a:spcBef>
              <a:spcAft>
                <a:spcPts val="600"/>
              </a:spcAft>
              <a:buNone/>
            </a:pPr>
            <a:r>
              <a:rPr lang="en-US" sz="2000" b="1" dirty="0">
                <a:solidFill>
                  <a:schemeClr val="tx1">
                    <a:lumMod val="90000"/>
                  </a:schemeClr>
                </a:solidFill>
                <a:latin typeface="Calibri" panose="020F0502020204030204" pitchFamily="34" charset="0"/>
              </a:rPr>
              <a:t>	</a:t>
            </a:r>
            <a:r>
              <a:rPr lang="en-US" sz="2000" b="1" dirty="0">
                <a:solidFill>
                  <a:srgbClr val="FF6600"/>
                </a:solidFill>
                <a:latin typeface="Calibri" panose="020F0502020204030204" pitchFamily="34" charset="0"/>
                <a:hlinkClick r:id="rId5"/>
              </a:rPr>
              <a:t>jason.oneal@bia.gov</a:t>
            </a:r>
            <a:r>
              <a:rPr lang="en-US" sz="2000" b="1" dirty="0">
                <a:solidFill>
                  <a:schemeClr val="tx1">
                    <a:lumMod val="90000"/>
                  </a:schemeClr>
                </a:solidFill>
                <a:latin typeface="Calibri" panose="020F0502020204030204" pitchFamily="34" charset="0"/>
              </a:rPr>
              <a:t>   202-208-5039</a:t>
            </a:r>
          </a:p>
          <a:p>
            <a:pPr marL="457200" lvl="1" indent="0" fontAlgn="auto">
              <a:spcAft>
                <a:spcPts val="0"/>
              </a:spcAft>
              <a:buNone/>
            </a:pPr>
            <a:r>
              <a:rPr lang="en-US" sz="3200" b="1" dirty="0">
                <a:solidFill>
                  <a:schemeClr val="bg2">
                    <a:lumMod val="10000"/>
                  </a:schemeClr>
                </a:solidFill>
                <a:effectLst>
                  <a:outerShdw blurRad="38100" dist="38100" dir="2700000" algn="tl">
                    <a:srgbClr val="000000">
                      <a:alpha val="43137"/>
                    </a:srgbClr>
                  </a:outerShdw>
                </a:effectLst>
                <a:latin typeface="Calibri" panose="020F0502020204030204" pitchFamily="34" charset="0"/>
              </a:rPr>
              <a:t>OJS website:</a:t>
            </a:r>
          </a:p>
          <a:p>
            <a:pPr marL="457200" lvl="1" indent="0" fontAlgn="auto">
              <a:spcBef>
                <a:spcPts val="0"/>
              </a:spcBef>
              <a:spcAft>
                <a:spcPts val="600"/>
              </a:spcAft>
              <a:buNone/>
            </a:pPr>
            <a:r>
              <a:rPr lang="en-US" sz="2000" b="1" dirty="0">
                <a:solidFill>
                  <a:schemeClr val="tx1">
                    <a:lumMod val="90000"/>
                  </a:schemeClr>
                </a:solidFill>
                <a:latin typeface="Calibri" panose="020F0502020204030204" pitchFamily="34" charset="0"/>
              </a:rPr>
              <a:t>	</a:t>
            </a:r>
            <a:r>
              <a:rPr lang="en-US" sz="2000" b="1" u="sng" dirty="0">
                <a:solidFill>
                  <a:srgbClr val="0000FF"/>
                </a:solidFill>
                <a:latin typeface="Calibri" panose="020F0502020204030204" pitchFamily="34" charset="0"/>
              </a:rPr>
              <a:t>https://www.bia.gov/bia/ojs</a:t>
            </a:r>
            <a:r>
              <a:rPr lang="en-US" sz="2000" b="1" dirty="0">
                <a:solidFill>
                  <a:schemeClr val="tx1">
                    <a:lumMod val="90000"/>
                  </a:schemeClr>
                </a:solidFill>
                <a:latin typeface="Calibri" panose="020F0502020204030204" pitchFamily="34" charset="0"/>
              </a:rPr>
              <a:t>  </a:t>
            </a:r>
          </a:p>
          <a:p>
            <a:pPr marL="457200" lvl="1" indent="0" fontAlgn="auto">
              <a:spcAft>
                <a:spcPts val="0"/>
              </a:spcAft>
              <a:buNone/>
            </a:pPr>
            <a:r>
              <a:rPr lang="en-US" sz="3200" b="1" dirty="0">
                <a:solidFill>
                  <a:schemeClr val="bg2">
                    <a:lumMod val="10000"/>
                  </a:schemeClr>
                </a:solidFill>
                <a:effectLst>
                  <a:outerShdw blurRad="38100" dist="38100" dir="2700000" algn="tl">
                    <a:srgbClr val="000000">
                      <a:alpha val="43137"/>
                    </a:srgbClr>
                  </a:outerShdw>
                </a:effectLst>
                <a:latin typeface="Calibri" panose="020F0502020204030204" pitchFamily="34" charset="0"/>
              </a:rPr>
              <a:t>OJS </a:t>
            </a:r>
            <a:r>
              <a:rPr lang="en-US" sz="3200" b="1" dirty="0" err="1">
                <a:solidFill>
                  <a:schemeClr val="bg2">
                    <a:lumMod val="10000"/>
                  </a:schemeClr>
                </a:solidFill>
                <a:effectLst>
                  <a:outerShdw blurRad="38100" dist="38100" dir="2700000" algn="tl">
                    <a:srgbClr val="000000">
                      <a:alpha val="43137"/>
                    </a:srgbClr>
                  </a:outerShdw>
                </a:effectLst>
                <a:latin typeface="Calibri" panose="020F0502020204030204" pitchFamily="34" charset="0"/>
              </a:rPr>
              <a:t>facebook</a:t>
            </a:r>
            <a:r>
              <a:rPr lang="en-US" sz="3200" b="1" dirty="0">
                <a:solidFill>
                  <a:schemeClr val="bg2">
                    <a:lumMod val="10000"/>
                  </a:schemeClr>
                </a:solidFill>
                <a:effectLst>
                  <a:outerShdw blurRad="38100" dist="38100" dir="2700000" algn="tl">
                    <a:srgbClr val="000000">
                      <a:alpha val="43137"/>
                    </a:srgbClr>
                  </a:outerShdw>
                </a:effectLst>
                <a:latin typeface="Calibri" panose="020F0502020204030204" pitchFamily="34" charset="0"/>
              </a:rPr>
              <a:t>:</a:t>
            </a:r>
          </a:p>
          <a:p>
            <a:pPr marL="457200" lvl="1" indent="0" fontAlgn="auto">
              <a:spcBef>
                <a:spcPts val="0"/>
              </a:spcBef>
              <a:spcAft>
                <a:spcPts val="600"/>
              </a:spcAft>
              <a:buNone/>
            </a:pPr>
            <a:r>
              <a:rPr lang="en-US" sz="2000" b="1" dirty="0">
                <a:solidFill>
                  <a:schemeClr val="tx1">
                    <a:lumMod val="90000"/>
                  </a:schemeClr>
                </a:solidFill>
                <a:latin typeface="Calibri" panose="020F0502020204030204" pitchFamily="34" charset="0"/>
              </a:rPr>
              <a:t>	</a:t>
            </a:r>
            <a:r>
              <a:rPr lang="en-US" sz="2000" b="1" dirty="0">
                <a:solidFill>
                  <a:schemeClr val="tx1">
                    <a:lumMod val="90000"/>
                  </a:schemeClr>
                </a:solidFill>
                <a:latin typeface="Calibri" panose="020F0502020204030204" pitchFamily="34" charset="0"/>
                <a:hlinkClick r:id="rId6"/>
              </a:rPr>
              <a:t>https://www.facebook.com/BIAOJS</a:t>
            </a:r>
            <a:r>
              <a:rPr lang="en-US" sz="2000" b="1" dirty="0">
                <a:solidFill>
                  <a:schemeClr val="tx1">
                    <a:lumMod val="90000"/>
                  </a:schemeClr>
                </a:solidFill>
                <a:latin typeface="Calibri" panose="020F0502020204030204" pitchFamily="34" charset="0"/>
              </a:rPr>
              <a:t>  </a:t>
            </a:r>
          </a:p>
        </p:txBody>
      </p:sp>
      <p:grpSp>
        <p:nvGrpSpPr>
          <p:cNvPr id="11" name="Group 10">
            <a:extLst>
              <a:ext uri="{FF2B5EF4-FFF2-40B4-BE49-F238E27FC236}">
                <a16:creationId xmlns:a16="http://schemas.microsoft.com/office/drawing/2014/main" id="{DD2D7ABD-BE30-4AB6-AC4F-D464940C473A}"/>
              </a:ext>
            </a:extLst>
          </p:cNvPr>
          <p:cNvGrpSpPr/>
          <p:nvPr/>
        </p:nvGrpSpPr>
        <p:grpSpPr>
          <a:xfrm>
            <a:off x="0" y="4"/>
            <a:ext cx="12192000" cy="1108360"/>
            <a:chOff x="0" y="4"/>
            <a:chExt cx="12192000" cy="1108360"/>
          </a:xfrm>
        </p:grpSpPr>
        <p:sp>
          <p:nvSpPr>
            <p:cNvPr id="12" name="Rectangle: Rounded Corners 11">
              <a:extLst>
                <a:ext uri="{FF2B5EF4-FFF2-40B4-BE49-F238E27FC236}">
                  <a16:creationId xmlns:a16="http://schemas.microsoft.com/office/drawing/2014/main" id="{BC075533-B417-4437-81A0-B98DED0CCAB2}"/>
                </a:ext>
              </a:extLst>
            </p:cNvPr>
            <p:cNvSpPr/>
            <p:nvPr/>
          </p:nvSpPr>
          <p:spPr>
            <a:xfrm>
              <a:off x="4267200" y="453358"/>
              <a:ext cx="3657599" cy="655006"/>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tIns="548640" bIns="0" rtlCol="0" anchor="b" anchorCtr="0"/>
            <a:lstStyle/>
            <a:p>
              <a:pPr algn="ctr">
                <a:lnSpc>
                  <a:spcPts val="1900"/>
                </a:lnSpc>
              </a:pPr>
              <a:r>
                <a:rPr lang="en-US" sz="2000" b="1" dirty="0"/>
                <a:t>OJS Information</a:t>
              </a:r>
            </a:p>
          </p:txBody>
        </p:sp>
        <p:sp>
          <p:nvSpPr>
            <p:cNvPr id="13" name="Rectangle 12">
              <a:extLst>
                <a:ext uri="{FF2B5EF4-FFF2-40B4-BE49-F238E27FC236}">
                  <a16:creationId xmlns:a16="http://schemas.microsoft.com/office/drawing/2014/main" id="{6536183F-0FE0-4139-A391-3A92FB2BC808}"/>
                </a:ext>
              </a:extLst>
            </p:cNvPr>
            <p:cNvSpPr/>
            <p:nvPr/>
          </p:nvSpPr>
          <p:spPr>
            <a:xfrm>
              <a:off x="0" y="4"/>
              <a:ext cx="12192000" cy="729480"/>
            </a:xfrm>
            <a:prstGeom prst="rect">
              <a:avLst/>
            </a:prstGeom>
            <a:gradFill flip="none" rotWithShape="1">
              <a:gsLst>
                <a:gs pos="52000">
                  <a:schemeClr val="bg1">
                    <a:lumMod val="75000"/>
                  </a:schemeClr>
                </a:gs>
                <a:gs pos="2000">
                  <a:schemeClr val="tx1"/>
                </a:gs>
                <a:gs pos="100000">
                  <a:schemeClr val="tx1"/>
                </a:gs>
              </a:gsLst>
              <a:lin ang="5400000" scaled="0"/>
              <a:tileRect/>
            </a:gra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a:p>
          </p:txBody>
        </p:sp>
        <p:cxnSp>
          <p:nvCxnSpPr>
            <p:cNvPr id="14" name="Straight Connector 13">
              <a:extLst>
                <a:ext uri="{FF2B5EF4-FFF2-40B4-BE49-F238E27FC236}">
                  <a16:creationId xmlns:a16="http://schemas.microsoft.com/office/drawing/2014/main" id="{E225C95B-7174-4A77-B58A-F2057AF31B20}"/>
                </a:ext>
              </a:extLst>
            </p:cNvPr>
            <p:cNvCxnSpPr>
              <a:cxnSpLocks/>
            </p:cNvCxnSpPr>
            <p:nvPr/>
          </p:nvCxnSpPr>
          <p:spPr>
            <a:xfrm>
              <a:off x="0" y="739819"/>
              <a:ext cx="12192000" cy="1"/>
            </a:xfrm>
            <a:prstGeom prst="line">
              <a:avLst/>
            </a:prstGeom>
            <a:ln w="25400">
              <a:solidFill>
                <a:srgbClr val="FF6600"/>
              </a:solidFill>
            </a:ln>
            <a:effectLst>
              <a:outerShdw blurRad="50800" dist="38100" dir="5400000" algn="t" rotWithShape="0">
                <a:prstClr val="black">
                  <a:alpha val="88000"/>
                </a:prstClr>
              </a:outerShdw>
            </a:effectLst>
          </p:spPr>
          <p:style>
            <a:lnRef idx="1">
              <a:schemeClr val="accent1"/>
            </a:lnRef>
            <a:fillRef idx="0">
              <a:schemeClr val="accent1"/>
            </a:fillRef>
            <a:effectRef idx="0">
              <a:schemeClr val="accent1"/>
            </a:effectRef>
            <a:fontRef idx="minor">
              <a:schemeClr val="tx1"/>
            </a:fontRef>
          </p:style>
        </p:cxnSp>
        <p:sp>
          <p:nvSpPr>
            <p:cNvPr id="22" name="TextBox 17">
              <a:extLst>
                <a:ext uri="{FF2B5EF4-FFF2-40B4-BE49-F238E27FC236}">
                  <a16:creationId xmlns:a16="http://schemas.microsoft.com/office/drawing/2014/main" id="{1908E5F9-A502-4834-BA0E-EC821095515F}"/>
                </a:ext>
              </a:extLst>
            </p:cNvPr>
            <p:cNvSpPr txBox="1"/>
            <p:nvPr/>
          </p:nvSpPr>
          <p:spPr>
            <a:xfrm>
              <a:off x="2684206" y="80109"/>
              <a:ext cx="6843252" cy="548640"/>
            </a:xfrm>
            <a:prstGeom prst="rect">
              <a:avLst/>
            </a:prstGeom>
            <a:noFill/>
            <a:ln w="9525" cmpd="sng">
              <a:noFill/>
            </a:ln>
            <a:effectLst>
              <a:outerShdw blurRad="50800" dist="38100" dir="2700000" algn="tl" rotWithShape="0">
                <a:prstClr val="black">
                  <a:alpha val="73000"/>
                </a:prstClr>
              </a:outerShdw>
            </a:effectLst>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400" b="1" dirty="0">
                  <a:solidFill>
                    <a:schemeClr val="bg1"/>
                  </a:solidFill>
                  <a:effectLst>
                    <a:outerShdw blurRad="50800" dist="38100" dir="2700000" algn="tl" rotWithShape="0">
                      <a:prstClr val="black">
                        <a:alpha val="58000"/>
                      </a:prstClr>
                    </a:outerShdw>
                  </a:effectLst>
                </a:rPr>
                <a:t>Bureau of Indian Affairs - Office of Justice Services</a:t>
              </a:r>
            </a:p>
          </p:txBody>
        </p:sp>
        <p:sp>
          <p:nvSpPr>
            <p:cNvPr id="23" name="Oval 22">
              <a:extLst>
                <a:ext uri="{FF2B5EF4-FFF2-40B4-BE49-F238E27FC236}">
                  <a16:creationId xmlns:a16="http://schemas.microsoft.com/office/drawing/2014/main" id="{B76AE746-E8CE-4149-8A92-B2956A8C0118}"/>
                </a:ext>
              </a:extLst>
            </p:cNvPr>
            <p:cNvSpPr/>
            <p:nvPr/>
          </p:nvSpPr>
          <p:spPr>
            <a:xfrm>
              <a:off x="86563" y="80109"/>
              <a:ext cx="548640" cy="548640"/>
            </a:xfrm>
            <a:prstGeom prst="ellipse">
              <a:avLst/>
            </a:prstGeom>
            <a:blipFill dpi="0" rotWithShape="0">
              <a:blip r:embed="rId7">
                <a:extLst>
                  <a:ext uri="{BEBA8EAE-BF5A-486C-A8C5-ECC9F3942E4B}">
                    <a14:imgProps xmlns:a14="http://schemas.microsoft.com/office/drawing/2010/main">
                      <a14:imgLayer r:embed="rId8">
                        <a14:imgEffect>
                          <a14:sharpenSoften amount="24000"/>
                        </a14:imgEffect>
                      </a14:imgLayer>
                    </a14:imgProps>
                  </a:ext>
                </a:extLst>
              </a:blip>
              <a:srcRect/>
              <a:stretch>
                <a:fillRect l="-5000" t="-5000" r="-4000" b="-5000"/>
              </a:stretch>
            </a:blipFill>
            <a:ln>
              <a:noFill/>
            </a:ln>
            <a:effectLst>
              <a:outerShdw blurRad="50800" dist="38100" dir="2700000" algn="tl" rotWithShape="0">
                <a:schemeClr val="tx1">
                  <a:alpha val="79000"/>
                </a:schemeClr>
              </a:outerShdw>
              <a:reflection blurRad="6350" stA="53000" endPos="25000" dir="5400000" sy="-100000" algn="bl" rotWithShape="0"/>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US"/>
            </a:p>
          </p:txBody>
        </p:sp>
        <p:sp>
          <p:nvSpPr>
            <p:cNvPr id="24" name="Oval 23">
              <a:extLst>
                <a:ext uri="{FF2B5EF4-FFF2-40B4-BE49-F238E27FC236}">
                  <a16:creationId xmlns:a16="http://schemas.microsoft.com/office/drawing/2014/main" id="{EFA30E7C-4A75-4709-B170-8A1907A03480}"/>
                </a:ext>
              </a:extLst>
            </p:cNvPr>
            <p:cNvSpPr/>
            <p:nvPr/>
          </p:nvSpPr>
          <p:spPr>
            <a:xfrm>
              <a:off x="11556797" y="80109"/>
              <a:ext cx="548640" cy="548640"/>
            </a:xfrm>
            <a:prstGeom prst="ellipse">
              <a:avLst/>
            </a:prstGeom>
            <a:blipFill rotWithShape="0">
              <a:blip r:embed="rId9">
                <a:extLst>
                  <a:ext uri="{BEBA8EAE-BF5A-486C-A8C5-ECC9F3942E4B}">
                    <a14:imgProps xmlns:a14="http://schemas.microsoft.com/office/drawing/2010/main">
                      <a14:imgLayer r:embed="rId10">
                        <a14:imgEffect>
                          <a14:sharpenSoften amount="24000"/>
                        </a14:imgEffect>
                      </a14:imgLayer>
                    </a14:imgProps>
                  </a:ext>
                </a:extLst>
              </a:blip>
              <a:stretch>
                <a:fillRect/>
              </a:stretch>
            </a:blipFill>
            <a:ln>
              <a:noFill/>
            </a:ln>
            <a:effectLst>
              <a:outerShdw blurRad="50800" dist="38100" dir="2700000" algn="tl" rotWithShape="0">
                <a:schemeClr val="tx1">
                  <a:alpha val="79000"/>
                </a:schemeClr>
              </a:outerShdw>
              <a:reflection blurRad="6350" stA="53000" endPos="25000" dir="5400000" sy="-100000" algn="bl" rotWithShape="0"/>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US"/>
            </a:p>
          </p:txBody>
        </p:sp>
      </p:grpSp>
    </p:spTree>
    <p:custDataLst>
      <p:tags r:id="rId1"/>
    </p:custDataLst>
    <p:extLst>
      <p:ext uri="{BB962C8B-B14F-4D97-AF65-F5344CB8AC3E}">
        <p14:creationId xmlns:p14="http://schemas.microsoft.com/office/powerpoint/2010/main" val="3098462430"/>
      </p:ext>
    </p:extLst>
  </p:cSld>
  <p:clrMapOvr>
    <a:masterClrMapping/>
  </p:clrMapOvr>
  <mc:AlternateContent xmlns:mc="http://schemas.openxmlformats.org/markup-compatibility/2006" xmlns:p14="http://schemas.microsoft.com/office/powerpoint/2010/main">
    <mc:Choice Requires="p14">
      <p:transition spd="slow">
        <p14:window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32000"/>
            <a:lum/>
          </a:blip>
          <a:srcRect/>
          <a:stretch>
            <a:fillRect l="-2000" r="-2000"/>
          </a:stretch>
        </a:blipFill>
        <a:effectLst/>
      </p:bgPr>
    </p:bg>
    <p:spTree>
      <p:nvGrpSpPr>
        <p:cNvPr id="1" name=""/>
        <p:cNvGrpSpPr/>
        <p:nvPr/>
      </p:nvGrpSpPr>
      <p:grpSpPr>
        <a:xfrm>
          <a:off x="0" y="0"/>
          <a:ext cx="0" cy="0"/>
          <a:chOff x="0" y="0"/>
          <a:chExt cx="0" cy="0"/>
        </a:xfrm>
      </p:grpSpPr>
      <p:sp>
        <p:nvSpPr>
          <p:cNvPr id="16" name="Title 1"/>
          <p:cNvSpPr txBox="1">
            <a:spLocks/>
          </p:cNvSpPr>
          <p:nvPr/>
        </p:nvSpPr>
        <p:spPr>
          <a:xfrm>
            <a:off x="2136776" y="228600"/>
            <a:ext cx="7997825" cy="1447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sz="3200" b="1">
              <a:solidFill>
                <a:srgbClr val="FFC000"/>
              </a:solidFill>
              <a:effectLst>
                <a:outerShdw blurRad="38100" dist="38100" dir="2700000" algn="tl">
                  <a:srgbClr val="000000">
                    <a:alpha val="43137"/>
                  </a:srgbClr>
                </a:outerShdw>
              </a:effectLst>
              <a:latin typeface="Calibri" panose="020F0502020204030204" pitchFamily="34" charset="0"/>
            </a:endParaRPr>
          </a:p>
        </p:txBody>
      </p:sp>
      <p:sp>
        <p:nvSpPr>
          <p:cNvPr id="2" name="Rectangle 1"/>
          <p:cNvSpPr/>
          <p:nvPr/>
        </p:nvSpPr>
        <p:spPr>
          <a:xfrm>
            <a:off x="1754187" y="1752601"/>
            <a:ext cx="8763000" cy="9257278"/>
          </a:xfrm>
          <a:prstGeom prst="rect">
            <a:avLst/>
          </a:prstGeom>
          <a:noFill/>
          <a:effectLst>
            <a:outerShdw blurRad="50800" dist="38100" dir="8100000" algn="tr" rotWithShape="0">
              <a:prstClr val="black">
                <a:alpha val="40000"/>
              </a:prstClr>
            </a:outerShdw>
          </a:effectLst>
        </p:spPr>
        <p:txBody>
          <a:bodyPr wrap="square" lIns="91440" tIns="45720" rIns="91440" bIns="45720">
            <a:spAutoFit/>
          </a:bodyPr>
          <a:lstStyle/>
          <a:p>
            <a:pPr marL="342900" indent="-342900">
              <a:lnSpc>
                <a:spcPts val="7200"/>
              </a:lnSpc>
              <a:buFont typeface="Wingdings" panose="05000000000000000000" pitchFamily="2" charset="2"/>
              <a:buChar char="q"/>
            </a:pPr>
            <a:r>
              <a:rPr lang="en-US" sz="2800" b="1" dirty="0">
                <a:ln w="12700">
                  <a:solidFill>
                    <a:schemeClr val="tx1"/>
                  </a:solidFill>
                  <a:prstDash val="solid"/>
                </a:ln>
                <a:solidFill>
                  <a:schemeClr val="accent6">
                    <a:lumMod val="75000"/>
                  </a:schemeClr>
                </a:solidFill>
                <a:effectLst>
                  <a:outerShdw blurRad="50800" dist="38100" dir="8100000" algn="tr" rotWithShape="0">
                    <a:prstClr val="black">
                      <a:alpha val="40000"/>
                    </a:prstClr>
                  </a:outerShdw>
                </a:effectLst>
                <a:latin typeface="+mj-lt"/>
              </a:rPr>
              <a:t>Not Invisible Act of 2019, Signed into law 10/10/20</a:t>
            </a:r>
          </a:p>
          <a:p>
            <a:pPr marL="342900" indent="-342900">
              <a:lnSpc>
                <a:spcPts val="7200"/>
              </a:lnSpc>
              <a:buFont typeface="Wingdings" panose="05000000000000000000" pitchFamily="2" charset="2"/>
              <a:buChar char="q"/>
            </a:pPr>
            <a:r>
              <a:rPr lang="en-US" sz="2800" b="1" dirty="0">
                <a:ln w="12700">
                  <a:solidFill>
                    <a:schemeClr val="tx1"/>
                  </a:solidFill>
                  <a:prstDash val="solid"/>
                </a:ln>
                <a:solidFill>
                  <a:schemeClr val="accent6">
                    <a:lumMod val="75000"/>
                  </a:schemeClr>
                </a:solidFill>
                <a:effectLst>
                  <a:outerShdw blurRad="50800" dist="38100" dir="8100000" algn="tr" rotWithShape="0">
                    <a:prstClr val="black">
                      <a:alpha val="40000"/>
                    </a:prstClr>
                  </a:outerShdw>
                </a:effectLst>
                <a:latin typeface="+mj-lt"/>
              </a:rPr>
              <a:t>Section 3 – Coordinator of Federal Efforts to Combat Violence Against Native People</a:t>
            </a:r>
          </a:p>
          <a:p>
            <a:pPr marL="342900" indent="-342900">
              <a:lnSpc>
                <a:spcPts val="7200"/>
              </a:lnSpc>
              <a:buFont typeface="Wingdings" panose="05000000000000000000" pitchFamily="2" charset="2"/>
              <a:buChar char="q"/>
            </a:pPr>
            <a:r>
              <a:rPr lang="en-US" sz="2800" b="1" dirty="0">
                <a:ln w="12700">
                  <a:solidFill>
                    <a:schemeClr val="tx1"/>
                  </a:solidFill>
                  <a:prstDash val="solid"/>
                </a:ln>
                <a:solidFill>
                  <a:schemeClr val="accent6">
                    <a:lumMod val="75000"/>
                  </a:schemeClr>
                </a:solidFill>
                <a:effectLst>
                  <a:outerShdw blurRad="50800" dist="38100" dir="8100000" algn="tr" rotWithShape="0">
                    <a:prstClr val="black">
                      <a:alpha val="40000"/>
                    </a:prstClr>
                  </a:outerShdw>
                </a:effectLst>
                <a:latin typeface="+mj-lt"/>
              </a:rPr>
              <a:t> Congressional Report on  Coordination, Trainings, and Recommended Improvements.</a:t>
            </a:r>
          </a:p>
          <a:p>
            <a:pPr marL="342900" indent="-342900">
              <a:lnSpc>
                <a:spcPts val="7200"/>
              </a:lnSpc>
              <a:buFont typeface="Wingdings" panose="05000000000000000000" pitchFamily="2" charset="2"/>
              <a:buChar char="q"/>
            </a:pPr>
            <a:endParaRPr lang="en-US" sz="2800" b="1" dirty="0">
              <a:ln w="12700">
                <a:solidFill>
                  <a:schemeClr val="tx1"/>
                </a:solidFill>
                <a:prstDash val="solid"/>
              </a:ln>
              <a:solidFill>
                <a:schemeClr val="accent6">
                  <a:lumMod val="75000"/>
                </a:schemeClr>
              </a:solidFill>
              <a:effectLst>
                <a:outerShdw blurRad="50800" dist="38100" dir="8100000" algn="tr" rotWithShape="0">
                  <a:prstClr val="black">
                    <a:alpha val="40000"/>
                  </a:prstClr>
                </a:outerShdw>
              </a:effectLst>
              <a:latin typeface="+mj-lt"/>
            </a:endParaRPr>
          </a:p>
          <a:p>
            <a:pPr>
              <a:lnSpc>
                <a:spcPts val="7200"/>
              </a:lnSpc>
            </a:pPr>
            <a:endParaRPr lang="en-US" sz="2000" b="1" dirty="0">
              <a:ln w="12700">
                <a:solidFill>
                  <a:schemeClr val="tx1"/>
                </a:solidFill>
                <a:prstDash val="solid"/>
              </a:ln>
              <a:solidFill>
                <a:schemeClr val="accent6">
                  <a:lumMod val="75000"/>
                </a:schemeClr>
              </a:solidFill>
              <a:effectLst>
                <a:outerShdw blurRad="50800" dist="38100" dir="8100000" algn="tr" rotWithShape="0">
                  <a:prstClr val="black">
                    <a:alpha val="40000"/>
                  </a:prstClr>
                </a:outerShdw>
              </a:effectLst>
              <a:latin typeface="+mj-lt"/>
            </a:endParaRPr>
          </a:p>
          <a:p>
            <a:pPr>
              <a:lnSpc>
                <a:spcPts val="7200"/>
              </a:lnSpc>
            </a:pPr>
            <a:endParaRPr lang="en-US" sz="2000" b="1" dirty="0">
              <a:ln w="12700">
                <a:solidFill>
                  <a:schemeClr val="tx1"/>
                </a:solidFill>
                <a:prstDash val="solid"/>
              </a:ln>
              <a:solidFill>
                <a:schemeClr val="accent6">
                  <a:lumMod val="75000"/>
                </a:schemeClr>
              </a:solidFill>
              <a:effectLst>
                <a:outerShdw blurRad="50800" dist="38100" dir="8100000" algn="tr" rotWithShape="0">
                  <a:prstClr val="black">
                    <a:alpha val="40000"/>
                  </a:prstClr>
                </a:outerShdw>
              </a:effectLst>
              <a:latin typeface="+mj-lt"/>
            </a:endParaRPr>
          </a:p>
          <a:p>
            <a:pPr>
              <a:lnSpc>
                <a:spcPts val="7200"/>
              </a:lnSpc>
            </a:pPr>
            <a:endParaRPr lang="en-US" sz="2000" b="1" dirty="0">
              <a:ln w="12700">
                <a:solidFill>
                  <a:schemeClr val="tx1"/>
                </a:solidFill>
                <a:prstDash val="solid"/>
              </a:ln>
              <a:solidFill>
                <a:schemeClr val="accent6">
                  <a:lumMod val="75000"/>
                </a:schemeClr>
              </a:solidFill>
              <a:effectLst>
                <a:outerShdw blurRad="50800" dist="38100" dir="8100000" algn="tr" rotWithShape="0">
                  <a:prstClr val="black">
                    <a:alpha val="40000"/>
                  </a:prstClr>
                </a:outerShdw>
              </a:effectLst>
              <a:latin typeface="+mj-lt"/>
            </a:endParaRPr>
          </a:p>
          <a:p>
            <a:pPr algn="ctr">
              <a:lnSpc>
                <a:spcPts val="7200"/>
              </a:lnSpc>
            </a:pPr>
            <a:endParaRPr lang="en-US" sz="4800" b="1" dirty="0">
              <a:ln w="12700">
                <a:solidFill>
                  <a:schemeClr val="tx1"/>
                </a:solidFill>
                <a:prstDash val="solid"/>
              </a:ln>
              <a:solidFill>
                <a:schemeClr val="accent6">
                  <a:lumMod val="75000"/>
                </a:schemeClr>
              </a:solidFill>
              <a:effectLst>
                <a:outerShdw blurRad="50800" dist="38100" dir="8100000" algn="tr" rotWithShape="0">
                  <a:prstClr val="black">
                    <a:alpha val="40000"/>
                  </a:prstClr>
                </a:outerShdw>
              </a:effectLst>
              <a:latin typeface="+mj-lt"/>
            </a:endParaRPr>
          </a:p>
        </p:txBody>
      </p:sp>
      <p:grpSp>
        <p:nvGrpSpPr>
          <p:cNvPr id="5" name="Group 4">
            <a:extLst>
              <a:ext uri="{FF2B5EF4-FFF2-40B4-BE49-F238E27FC236}">
                <a16:creationId xmlns:a16="http://schemas.microsoft.com/office/drawing/2014/main" id="{37716AA7-4D7B-453F-8E45-BE4637AD8591}"/>
              </a:ext>
            </a:extLst>
          </p:cNvPr>
          <p:cNvGrpSpPr/>
          <p:nvPr/>
        </p:nvGrpSpPr>
        <p:grpSpPr>
          <a:xfrm>
            <a:off x="0" y="4"/>
            <a:ext cx="12192000" cy="1093433"/>
            <a:chOff x="0" y="4"/>
            <a:chExt cx="12192000" cy="1093433"/>
          </a:xfrm>
        </p:grpSpPr>
        <p:sp>
          <p:nvSpPr>
            <p:cNvPr id="29" name="Rectangle: Rounded Corners 28">
              <a:extLst>
                <a:ext uri="{FF2B5EF4-FFF2-40B4-BE49-F238E27FC236}">
                  <a16:creationId xmlns:a16="http://schemas.microsoft.com/office/drawing/2014/main" id="{F8DD0074-6C2F-4E94-B708-63B712A10D8A}"/>
                </a:ext>
              </a:extLst>
            </p:cNvPr>
            <p:cNvSpPr/>
            <p:nvPr/>
          </p:nvSpPr>
          <p:spPr>
            <a:xfrm>
              <a:off x="4470400" y="453358"/>
              <a:ext cx="3302000" cy="640079"/>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tIns="548640" bIns="0" rtlCol="0" anchor="b" anchorCtr="0"/>
            <a:lstStyle/>
            <a:p>
              <a:pPr algn="ctr">
                <a:lnSpc>
                  <a:spcPts val="1900"/>
                </a:lnSpc>
              </a:pPr>
              <a:r>
                <a:rPr lang="en-US" sz="2000" b="1" dirty="0"/>
                <a:t>Not Invisible Act </a:t>
              </a:r>
            </a:p>
            <a:p>
              <a:pPr algn="ctr">
                <a:lnSpc>
                  <a:spcPts val="1900"/>
                </a:lnSpc>
              </a:pPr>
              <a:r>
                <a:rPr lang="en-US" sz="2000" b="1" dirty="0"/>
                <a:t>Not Invisible Act</a:t>
              </a:r>
            </a:p>
            <a:p>
              <a:pPr algn="ctr">
                <a:lnSpc>
                  <a:spcPts val="1900"/>
                </a:lnSpc>
              </a:pPr>
              <a:r>
                <a:rPr lang="en-US" sz="2000" b="1" dirty="0"/>
                <a:t>Not Invisible Act</a:t>
              </a:r>
            </a:p>
          </p:txBody>
        </p:sp>
        <p:sp>
          <p:nvSpPr>
            <p:cNvPr id="30" name="Rectangle 29">
              <a:extLst>
                <a:ext uri="{FF2B5EF4-FFF2-40B4-BE49-F238E27FC236}">
                  <a16:creationId xmlns:a16="http://schemas.microsoft.com/office/drawing/2014/main" id="{59A6AD45-727D-476F-86AD-C28F98764342}"/>
                </a:ext>
              </a:extLst>
            </p:cNvPr>
            <p:cNvSpPr/>
            <p:nvPr/>
          </p:nvSpPr>
          <p:spPr>
            <a:xfrm>
              <a:off x="0" y="4"/>
              <a:ext cx="12192000" cy="729480"/>
            </a:xfrm>
            <a:prstGeom prst="rect">
              <a:avLst/>
            </a:prstGeom>
            <a:gradFill flip="none" rotWithShape="1">
              <a:gsLst>
                <a:gs pos="52000">
                  <a:schemeClr val="bg1">
                    <a:lumMod val="75000"/>
                  </a:schemeClr>
                </a:gs>
                <a:gs pos="2000">
                  <a:schemeClr val="tx1"/>
                </a:gs>
                <a:gs pos="100000">
                  <a:schemeClr val="tx1"/>
                </a:gs>
              </a:gsLst>
              <a:lin ang="5400000" scaled="0"/>
              <a:tileRect/>
            </a:gra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a:p>
          </p:txBody>
        </p:sp>
        <p:cxnSp>
          <p:nvCxnSpPr>
            <p:cNvPr id="31" name="Straight Connector 30">
              <a:extLst>
                <a:ext uri="{FF2B5EF4-FFF2-40B4-BE49-F238E27FC236}">
                  <a16:creationId xmlns:a16="http://schemas.microsoft.com/office/drawing/2014/main" id="{5777D2E5-2ACF-40E5-81D1-3256B390923D}"/>
                </a:ext>
              </a:extLst>
            </p:cNvPr>
            <p:cNvCxnSpPr>
              <a:cxnSpLocks/>
            </p:cNvCxnSpPr>
            <p:nvPr/>
          </p:nvCxnSpPr>
          <p:spPr>
            <a:xfrm>
              <a:off x="0" y="739819"/>
              <a:ext cx="12192000" cy="1"/>
            </a:xfrm>
            <a:prstGeom prst="line">
              <a:avLst/>
            </a:prstGeom>
            <a:ln w="25400">
              <a:solidFill>
                <a:srgbClr val="FF6600"/>
              </a:solidFill>
            </a:ln>
            <a:effectLst>
              <a:outerShdw blurRad="50800" dist="38100" dir="5400000" algn="t" rotWithShape="0">
                <a:prstClr val="black">
                  <a:alpha val="88000"/>
                </a:prstClr>
              </a:outerShdw>
            </a:effectLst>
          </p:spPr>
          <p:style>
            <a:lnRef idx="1">
              <a:schemeClr val="accent1"/>
            </a:lnRef>
            <a:fillRef idx="0">
              <a:schemeClr val="accent1"/>
            </a:fillRef>
            <a:effectRef idx="0">
              <a:schemeClr val="accent1"/>
            </a:effectRef>
            <a:fontRef idx="minor">
              <a:schemeClr val="tx1"/>
            </a:fontRef>
          </p:style>
        </p:cxnSp>
        <p:sp>
          <p:nvSpPr>
            <p:cNvPr id="32" name="TextBox 17">
              <a:extLst>
                <a:ext uri="{FF2B5EF4-FFF2-40B4-BE49-F238E27FC236}">
                  <a16:creationId xmlns:a16="http://schemas.microsoft.com/office/drawing/2014/main" id="{ED50E92E-701C-45AE-ABFA-8312CE0050DD}"/>
                </a:ext>
              </a:extLst>
            </p:cNvPr>
            <p:cNvSpPr txBox="1"/>
            <p:nvPr/>
          </p:nvSpPr>
          <p:spPr>
            <a:xfrm>
              <a:off x="2684206" y="80109"/>
              <a:ext cx="6843252" cy="548640"/>
            </a:xfrm>
            <a:prstGeom prst="rect">
              <a:avLst/>
            </a:prstGeom>
            <a:noFill/>
            <a:ln w="9525" cmpd="sng">
              <a:noFill/>
            </a:ln>
            <a:effectLst>
              <a:outerShdw blurRad="50800" dist="38100" dir="2700000" algn="tl" rotWithShape="0">
                <a:prstClr val="black">
                  <a:alpha val="73000"/>
                </a:prstClr>
              </a:outerShdw>
            </a:effectLst>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400" b="1" dirty="0">
                  <a:solidFill>
                    <a:schemeClr val="bg1"/>
                  </a:solidFill>
                  <a:effectLst>
                    <a:outerShdw blurRad="50800" dist="38100" dir="2700000" algn="tl" rotWithShape="0">
                      <a:prstClr val="black">
                        <a:alpha val="58000"/>
                      </a:prstClr>
                    </a:outerShdw>
                  </a:effectLst>
                </a:rPr>
                <a:t>Bureau of Indian Affairs - Office of Justice Services</a:t>
              </a:r>
            </a:p>
          </p:txBody>
        </p:sp>
        <p:sp>
          <p:nvSpPr>
            <p:cNvPr id="33" name="Oval 32">
              <a:extLst>
                <a:ext uri="{FF2B5EF4-FFF2-40B4-BE49-F238E27FC236}">
                  <a16:creationId xmlns:a16="http://schemas.microsoft.com/office/drawing/2014/main" id="{A87CE787-8439-4777-9673-2CA1907D25FC}"/>
                </a:ext>
              </a:extLst>
            </p:cNvPr>
            <p:cNvSpPr/>
            <p:nvPr/>
          </p:nvSpPr>
          <p:spPr>
            <a:xfrm>
              <a:off x="86563" y="80109"/>
              <a:ext cx="548640" cy="548640"/>
            </a:xfrm>
            <a:prstGeom prst="ellipse">
              <a:avLst/>
            </a:prstGeom>
            <a:blipFill dpi="0" rotWithShape="0">
              <a:blip r:embed="rId5">
                <a:extLst>
                  <a:ext uri="{BEBA8EAE-BF5A-486C-A8C5-ECC9F3942E4B}">
                    <a14:imgProps xmlns:a14="http://schemas.microsoft.com/office/drawing/2010/main">
                      <a14:imgLayer r:embed="rId6">
                        <a14:imgEffect>
                          <a14:sharpenSoften amount="24000"/>
                        </a14:imgEffect>
                      </a14:imgLayer>
                    </a14:imgProps>
                  </a:ext>
                </a:extLst>
              </a:blip>
              <a:srcRect/>
              <a:stretch>
                <a:fillRect l="-5000" t="-5000" r="-4000" b="-5000"/>
              </a:stretch>
            </a:blipFill>
            <a:ln>
              <a:noFill/>
            </a:ln>
            <a:effectLst>
              <a:outerShdw blurRad="50800" dist="38100" dir="2700000" algn="tl" rotWithShape="0">
                <a:schemeClr val="tx1">
                  <a:alpha val="79000"/>
                </a:schemeClr>
              </a:outerShdw>
              <a:reflection blurRad="6350" stA="53000" endPos="25000" dir="5400000" sy="-100000" algn="bl" rotWithShape="0"/>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US"/>
            </a:p>
          </p:txBody>
        </p:sp>
        <p:sp>
          <p:nvSpPr>
            <p:cNvPr id="34" name="Oval 33">
              <a:extLst>
                <a:ext uri="{FF2B5EF4-FFF2-40B4-BE49-F238E27FC236}">
                  <a16:creationId xmlns:a16="http://schemas.microsoft.com/office/drawing/2014/main" id="{9017D685-6884-451F-B721-C37EA67B8955}"/>
                </a:ext>
              </a:extLst>
            </p:cNvPr>
            <p:cNvSpPr/>
            <p:nvPr/>
          </p:nvSpPr>
          <p:spPr>
            <a:xfrm>
              <a:off x="11556797" y="80109"/>
              <a:ext cx="548640" cy="548640"/>
            </a:xfrm>
            <a:prstGeom prst="ellipse">
              <a:avLst/>
            </a:prstGeom>
            <a:blipFill rotWithShape="0">
              <a:blip r:embed="rId7">
                <a:extLst>
                  <a:ext uri="{BEBA8EAE-BF5A-486C-A8C5-ECC9F3942E4B}">
                    <a14:imgProps xmlns:a14="http://schemas.microsoft.com/office/drawing/2010/main">
                      <a14:imgLayer r:embed="rId8">
                        <a14:imgEffect>
                          <a14:sharpenSoften amount="24000"/>
                        </a14:imgEffect>
                      </a14:imgLayer>
                    </a14:imgProps>
                  </a:ext>
                </a:extLst>
              </a:blip>
              <a:stretch>
                <a:fillRect/>
              </a:stretch>
            </a:blipFill>
            <a:ln>
              <a:noFill/>
            </a:ln>
            <a:effectLst>
              <a:outerShdw blurRad="50800" dist="38100" dir="2700000" algn="tl" rotWithShape="0">
                <a:schemeClr val="tx1">
                  <a:alpha val="79000"/>
                </a:schemeClr>
              </a:outerShdw>
              <a:reflection blurRad="6350" stA="53000" endPos="25000" dir="5400000" sy="-100000" algn="bl" rotWithShape="0"/>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US"/>
            </a:p>
          </p:txBody>
        </p:sp>
      </p:grpSp>
    </p:spTree>
    <p:custDataLst>
      <p:tags r:id="rId1"/>
    </p:custDataLst>
    <p:extLst>
      <p:ext uri="{BB962C8B-B14F-4D97-AF65-F5344CB8AC3E}">
        <p14:creationId xmlns:p14="http://schemas.microsoft.com/office/powerpoint/2010/main" val="334469178"/>
      </p:ext>
    </p:extLst>
  </p:cSld>
  <p:clrMapOvr>
    <a:masterClrMapping/>
  </p:clrMapOvr>
  <mc:AlternateContent xmlns:mc="http://schemas.openxmlformats.org/markup-compatibility/2006" xmlns:p14="http://schemas.microsoft.com/office/powerpoint/2010/main">
    <mc:Choice Requires="p14">
      <p:transition spd="slow">
        <p14:window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32000"/>
            <a:lum/>
          </a:blip>
          <a:srcRect/>
          <a:stretch>
            <a:fillRect l="-2000" r="-2000"/>
          </a:stretch>
        </a:blipFill>
        <a:effectLst/>
      </p:bgPr>
    </p:bg>
    <p:spTree>
      <p:nvGrpSpPr>
        <p:cNvPr id="1" name=""/>
        <p:cNvGrpSpPr/>
        <p:nvPr/>
      </p:nvGrpSpPr>
      <p:grpSpPr>
        <a:xfrm>
          <a:off x="0" y="0"/>
          <a:ext cx="0" cy="0"/>
          <a:chOff x="0" y="0"/>
          <a:chExt cx="0" cy="0"/>
        </a:xfrm>
      </p:grpSpPr>
      <p:sp>
        <p:nvSpPr>
          <p:cNvPr id="16" name="Title 1"/>
          <p:cNvSpPr txBox="1">
            <a:spLocks/>
          </p:cNvSpPr>
          <p:nvPr/>
        </p:nvSpPr>
        <p:spPr>
          <a:xfrm>
            <a:off x="2136776" y="228600"/>
            <a:ext cx="7997825" cy="1447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sz="3200" b="1">
              <a:solidFill>
                <a:srgbClr val="FFC000"/>
              </a:solidFill>
              <a:effectLst>
                <a:outerShdw blurRad="38100" dist="38100" dir="2700000" algn="tl">
                  <a:srgbClr val="000000">
                    <a:alpha val="43137"/>
                  </a:srgbClr>
                </a:outerShdw>
              </a:effectLst>
              <a:latin typeface="Calibri" panose="020F0502020204030204" pitchFamily="34" charset="0"/>
            </a:endParaRPr>
          </a:p>
        </p:txBody>
      </p:sp>
      <p:sp>
        <p:nvSpPr>
          <p:cNvPr id="2" name="Rectangle 1"/>
          <p:cNvSpPr/>
          <p:nvPr/>
        </p:nvSpPr>
        <p:spPr>
          <a:xfrm>
            <a:off x="457200" y="1059031"/>
            <a:ext cx="11294706" cy="9134167"/>
          </a:xfrm>
          <a:prstGeom prst="rect">
            <a:avLst/>
          </a:prstGeom>
          <a:noFill/>
          <a:effectLst>
            <a:outerShdw blurRad="50800" dist="38100" dir="8100000" algn="tr" rotWithShape="0">
              <a:prstClr val="black">
                <a:alpha val="40000"/>
              </a:prstClr>
            </a:outerShdw>
          </a:effectLst>
        </p:spPr>
        <p:txBody>
          <a:bodyPr wrap="square" lIns="91440" tIns="45720" rIns="91440" bIns="45720">
            <a:spAutoFit/>
          </a:bodyPr>
          <a:lstStyle/>
          <a:p>
            <a:pPr marL="285750" indent="-285750">
              <a:buFont typeface="Wingdings" panose="05000000000000000000" pitchFamily="2" charset="2"/>
              <a:buChar char="Ø"/>
            </a:pPr>
            <a:endParaRPr lang="en-US" sz="1600" b="1" dirty="0">
              <a:ln w="12700">
                <a:solidFill>
                  <a:schemeClr val="tx1"/>
                </a:solidFill>
                <a:prstDash val="solid"/>
              </a:ln>
              <a:effectLst>
                <a:outerShdw blurRad="50800" dist="38100" dir="8100000" algn="tr" rotWithShape="0">
                  <a:prstClr val="black">
                    <a:alpha val="40000"/>
                  </a:prstClr>
                </a:outerShdw>
              </a:effectLst>
              <a:latin typeface="+mn-lt"/>
            </a:endParaRPr>
          </a:p>
          <a:p>
            <a:pPr lvl="8"/>
            <a:r>
              <a:rPr lang="en-US" sz="2400" b="1" dirty="0">
                <a:ln w="12700">
                  <a:solidFill>
                    <a:schemeClr val="tx1"/>
                  </a:solidFill>
                  <a:prstDash val="solid"/>
                </a:ln>
                <a:effectLst>
                  <a:outerShdw blurRad="50800" dist="38100" dir="8100000" algn="tr" rotWithShape="0">
                    <a:prstClr val="black">
                      <a:alpha val="40000"/>
                    </a:prstClr>
                  </a:outerShdw>
                </a:effectLst>
                <a:latin typeface="+mn-lt"/>
              </a:rPr>
              <a:t>NOT INVISIBLE ACT SECTION 3 TEAM</a:t>
            </a:r>
          </a:p>
          <a:p>
            <a:pPr marL="285750" indent="-285750">
              <a:buFont typeface="Wingdings" panose="05000000000000000000" pitchFamily="2" charset="2"/>
              <a:buChar char="Ø"/>
            </a:pPr>
            <a:endParaRPr lang="en-US" sz="2400" b="1" dirty="0">
              <a:ln w="12700">
                <a:solidFill>
                  <a:schemeClr val="tx1"/>
                </a:solidFill>
                <a:prstDash val="solid"/>
              </a:ln>
              <a:effectLst>
                <a:outerShdw blurRad="50800" dist="38100" dir="8100000" algn="tr" rotWithShape="0">
                  <a:prstClr val="black">
                    <a:alpha val="40000"/>
                  </a:prstClr>
                </a:outerShdw>
              </a:effectLst>
              <a:latin typeface="+mn-lt"/>
            </a:endParaRPr>
          </a:p>
          <a:p>
            <a:pPr marL="285750" indent="-285750">
              <a:buFont typeface="Wingdings" panose="05000000000000000000" pitchFamily="2" charset="2"/>
              <a:buChar char="Ø"/>
            </a:pPr>
            <a:r>
              <a:rPr lang="en-US" sz="2400" b="1" dirty="0">
                <a:ln w="12700">
                  <a:solidFill>
                    <a:schemeClr val="tx1"/>
                  </a:solidFill>
                  <a:prstDash val="solid"/>
                </a:ln>
                <a:effectLst>
                  <a:outerShdw blurRad="50800" dist="38100" dir="8100000" algn="tr" rotWithShape="0">
                    <a:prstClr val="black">
                      <a:alpha val="40000"/>
                    </a:prstClr>
                  </a:outerShdw>
                </a:effectLst>
                <a:latin typeface="+mn-lt"/>
              </a:rPr>
              <a:t>Jason O’Neal, OJS Director</a:t>
            </a:r>
          </a:p>
          <a:p>
            <a:pPr marL="285750" indent="-285750">
              <a:buFont typeface="Wingdings" panose="05000000000000000000" pitchFamily="2" charset="2"/>
              <a:buChar char="Ø"/>
            </a:pPr>
            <a:endParaRPr lang="en-US" sz="2400" b="1" dirty="0">
              <a:ln w="12700">
                <a:solidFill>
                  <a:schemeClr val="tx1"/>
                </a:solidFill>
                <a:prstDash val="solid"/>
              </a:ln>
              <a:effectLst>
                <a:outerShdw blurRad="50800" dist="38100" dir="8100000" algn="tr" rotWithShape="0">
                  <a:prstClr val="black">
                    <a:alpha val="40000"/>
                  </a:prstClr>
                </a:outerShdw>
              </a:effectLst>
              <a:latin typeface="+mn-lt"/>
            </a:endParaRPr>
          </a:p>
          <a:p>
            <a:pPr marL="285750" indent="-285750">
              <a:buFont typeface="Wingdings" panose="05000000000000000000" pitchFamily="2" charset="2"/>
              <a:buChar char="Ø"/>
            </a:pPr>
            <a:r>
              <a:rPr lang="en-US" sz="2400" b="1" dirty="0">
                <a:ln w="12700">
                  <a:solidFill>
                    <a:schemeClr val="tx1"/>
                  </a:solidFill>
                  <a:prstDash val="solid"/>
                </a:ln>
                <a:effectLst>
                  <a:outerShdw blurRad="50800" dist="38100" dir="8100000" algn="tr" rotWithShape="0">
                    <a:prstClr val="black">
                      <a:alpha val="40000"/>
                    </a:prstClr>
                  </a:outerShdw>
                </a:effectLst>
                <a:latin typeface="+mn-lt"/>
              </a:rPr>
              <a:t>Jason Thompson, OJS Deputy Director</a:t>
            </a:r>
          </a:p>
          <a:p>
            <a:pPr marL="285750" indent="-285750">
              <a:buFont typeface="Wingdings" panose="05000000000000000000" pitchFamily="2" charset="2"/>
              <a:buChar char="Ø"/>
            </a:pPr>
            <a:endParaRPr lang="en-US" sz="2400" b="1" dirty="0">
              <a:ln w="12700">
                <a:solidFill>
                  <a:schemeClr val="tx1"/>
                </a:solidFill>
                <a:prstDash val="solid"/>
              </a:ln>
              <a:effectLst>
                <a:outerShdw blurRad="50800" dist="38100" dir="8100000" algn="tr" rotWithShape="0">
                  <a:prstClr val="black">
                    <a:alpha val="40000"/>
                  </a:prstClr>
                </a:outerShdw>
              </a:effectLst>
              <a:latin typeface="+mn-lt"/>
            </a:endParaRPr>
          </a:p>
          <a:p>
            <a:pPr marL="285750" indent="-285750">
              <a:buFont typeface="Wingdings" panose="05000000000000000000" pitchFamily="2" charset="2"/>
              <a:buChar char="Ø"/>
            </a:pPr>
            <a:r>
              <a:rPr lang="en-US" sz="2400" b="1" dirty="0">
                <a:ln w="12700">
                  <a:solidFill>
                    <a:schemeClr val="tx1"/>
                  </a:solidFill>
                  <a:prstDash val="solid"/>
                </a:ln>
                <a:effectLst>
                  <a:outerShdw blurRad="50800" dist="38100" dir="8100000" algn="tr" rotWithShape="0">
                    <a:prstClr val="black">
                      <a:alpha val="40000"/>
                    </a:prstClr>
                  </a:outerShdw>
                </a:effectLst>
                <a:latin typeface="+mn-lt"/>
              </a:rPr>
              <a:t>Monty Gibson, Associate Director</a:t>
            </a:r>
          </a:p>
          <a:p>
            <a:pPr marL="285750" indent="-285750">
              <a:buFont typeface="Wingdings" panose="05000000000000000000" pitchFamily="2" charset="2"/>
              <a:buChar char="Ø"/>
            </a:pPr>
            <a:endParaRPr lang="en-US" sz="2400" b="1" dirty="0">
              <a:ln w="12700">
                <a:solidFill>
                  <a:schemeClr val="tx1"/>
                </a:solidFill>
                <a:prstDash val="solid"/>
              </a:ln>
              <a:effectLst>
                <a:outerShdw blurRad="50800" dist="38100" dir="8100000" algn="tr" rotWithShape="0">
                  <a:prstClr val="black">
                    <a:alpha val="40000"/>
                  </a:prstClr>
                </a:outerShdw>
              </a:effectLst>
              <a:latin typeface="+mn-lt"/>
            </a:endParaRPr>
          </a:p>
          <a:p>
            <a:pPr marL="285750" indent="-285750">
              <a:buFont typeface="Wingdings" panose="05000000000000000000" pitchFamily="2" charset="2"/>
              <a:buChar char="Ø"/>
            </a:pPr>
            <a:r>
              <a:rPr lang="en-US" sz="2400" b="1" dirty="0">
                <a:ln w="12700">
                  <a:solidFill>
                    <a:schemeClr val="tx1"/>
                  </a:solidFill>
                  <a:prstDash val="solid"/>
                </a:ln>
                <a:effectLst>
                  <a:outerShdw blurRad="50800" dist="38100" dir="8100000" algn="tr" rotWithShape="0">
                    <a:prstClr val="black">
                      <a:alpha val="40000"/>
                    </a:prstClr>
                  </a:outerShdw>
                </a:effectLst>
                <a:latin typeface="+mn-lt"/>
              </a:rPr>
              <a:t>Tasha Guerrero, Not Invisible Act Coordinator</a:t>
            </a:r>
          </a:p>
          <a:p>
            <a:pPr marL="285750" indent="-285750">
              <a:buFont typeface="Wingdings" panose="05000000000000000000" pitchFamily="2" charset="2"/>
              <a:buChar char="Ø"/>
            </a:pPr>
            <a:endParaRPr lang="en-US" sz="2400" b="1" dirty="0">
              <a:ln w="12700">
                <a:solidFill>
                  <a:schemeClr val="tx1"/>
                </a:solidFill>
                <a:prstDash val="solid"/>
              </a:ln>
              <a:effectLst>
                <a:outerShdw blurRad="50800" dist="38100" dir="8100000" algn="tr" rotWithShape="0">
                  <a:prstClr val="black">
                    <a:alpha val="40000"/>
                  </a:prstClr>
                </a:outerShdw>
              </a:effectLst>
              <a:latin typeface="+mn-lt"/>
            </a:endParaRPr>
          </a:p>
          <a:p>
            <a:pPr marL="285750" indent="-285750">
              <a:buFont typeface="Wingdings" panose="05000000000000000000" pitchFamily="2" charset="2"/>
              <a:buChar char="Ø"/>
            </a:pPr>
            <a:r>
              <a:rPr lang="en-US" sz="2400" b="1" dirty="0">
                <a:ln w="12700">
                  <a:solidFill>
                    <a:schemeClr val="tx1"/>
                  </a:solidFill>
                  <a:prstDash val="solid"/>
                </a:ln>
                <a:effectLst>
                  <a:outerShdw blurRad="50800" dist="38100" dir="8100000" algn="tr" rotWithShape="0">
                    <a:prstClr val="black">
                      <a:alpha val="40000"/>
                    </a:prstClr>
                  </a:outerShdw>
                </a:effectLst>
                <a:latin typeface="+mn-lt"/>
              </a:rPr>
              <a:t>Richard Colley, NIA Section 3 Report Writer</a:t>
            </a:r>
          </a:p>
          <a:p>
            <a:pPr marL="285750" indent="-285750">
              <a:buFont typeface="Wingdings" panose="05000000000000000000" pitchFamily="2" charset="2"/>
              <a:buChar char="Ø"/>
            </a:pPr>
            <a:endParaRPr lang="en-US" sz="2400" b="1" dirty="0">
              <a:ln w="12700">
                <a:solidFill>
                  <a:schemeClr val="tx1"/>
                </a:solidFill>
                <a:prstDash val="solid"/>
              </a:ln>
              <a:effectLst>
                <a:outerShdw blurRad="50800" dist="38100" dir="8100000" algn="tr" rotWithShape="0">
                  <a:prstClr val="black">
                    <a:alpha val="40000"/>
                  </a:prstClr>
                </a:outerShdw>
              </a:effectLst>
              <a:latin typeface="+mn-lt"/>
            </a:endParaRPr>
          </a:p>
          <a:p>
            <a:pPr marL="285750" indent="-285750">
              <a:buFont typeface="Wingdings" panose="05000000000000000000" pitchFamily="2" charset="2"/>
              <a:buChar char="Ø"/>
            </a:pPr>
            <a:r>
              <a:rPr lang="en-US" sz="2400" b="1" dirty="0">
                <a:ln w="12700">
                  <a:solidFill>
                    <a:schemeClr val="tx1"/>
                  </a:solidFill>
                  <a:prstDash val="solid"/>
                </a:ln>
                <a:effectLst>
                  <a:outerShdw blurRad="50800" dist="38100" dir="8100000" algn="tr" rotWithShape="0">
                    <a:prstClr val="black">
                      <a:alpha val="40000"/>
                    </a:prstClr>
                  </a:outerShdw>
                </a:effectLst>
                <a:latin typeface="+mn-lt"/>
              </a:rPr>
              <a:t>Eugenia (Gena) Tyner-Dawson, OJS Policy Coordinator</a:t>
            </a:r>
          </a:p>
          <a:p>
            <a:pPr marL="285750" indent="-285750">
              <a:buFont typeface="Wingdings" panose="05000000000000000000" pitchFamily="2" charset="2"/>
              <a:buChar char="Ø"/>
            </a:pPr>
            <a:endParaRPr lang="en-US" sz="1600" b="1" dirty="0">
              <a:ln w="12700">
                <a:solidFill>
                  <a:schemeClr val="tx1"/>
                </a:solidFill>
                <a:prstDash val="solid"/>
              </a:ln>
              <a:latin typeface="+mn-lt"/>
            </a:endParaRPr>
          </a:p>
          <a:p>
            <a:pPr>
              <a:lnSpc>
                <a:spcPts val="7200"/>
              </a:lnSpc>
            </a:pPr>
            <a:endParaRPr lang="en-US" sz="2000" b="1" dirty="0">
              <a:ln w="12700">
                <a:solidFill>
                  <a:schemeClr val="tx1"/>
                </a:solidFill>
                <a:prstDash val="solid"/>
              </a:ln>
              <a:solidFill>
                <a:schemeClr val="accent6">
                  <a:lumMod val="75000"/>
                </a:schemeClr>
              </a:solidFill>
              <a:effectLst>
                <a:outerShdw blurRad="50800" dist="38100" dir="8100000" algn="tr" rotWithShape="0">
                  <a:prstClr val="black">
                    <a:alpha val="40000"/>
                  </a:prstClr>
                </a:outerShdw>
              </a:effectLst>
              <a:latin typeface="+mj-lt"/>
            </a:endParaRPr>
          </a:p>
          <a:p>
            <a:pPr>
              <a:lnSpc>
                <a:spcPts val="7200"/>
              </a:lnSpc>
            </a:pPr>
            <a:endParaRPr lang="en-US" sz="2000" b="1" dirty="0">
              <a:ln w="12700">
                <a:solidFill>
                  <a:schemeClr val="tx1"/>
                </a:solidFill>
                <a:prstDash val="solid"/>
              </a:ln>
              <a:solidFill>
                <a:schemeClr val="accent6">
                  <a:lumMod val="75000"/>
                </a:schemeClr>
              </a:solidFill>
              <a:effectLst>
                <a:outerShdw blurRad="50800" dist="38100" dir="8100000" algn="tr" rotWithShape="0">
                  <a:prstClr val="black">
                    <a:alpha val="40000"/>
                  </a:prstClr>
                </a:outerShdw>
              </a:effectLst>
              <a:latin typeface="+mj-lt"/>
            </a:endParaRPr>
          </a:p>
          <a:p>
            <a:pPr>
              <a:lnSpc>
                <a:spcPts val="7200"/>
              </a:lnSpc>
            </a:pPr>
            <a:endParaRPr lang="en-US" sz="2000" b="1" dirty="0">
              <a:ln w="12700">
                <a:solidFill>
                  <a:schemeClr val="tx1"/>
                </a:solidFill>
                <a:prstDash val="solid"/>
              </a:ln>
              <a:solidFill>
                <a:schemeClr val="accent6">
                  <a:lumMod val="75000"/>
                </a:schemeClr>
              </a:solidFill>
              <a:effectLst>
                <a:outerShdw blurRad="50800" dist="38100" dir="8100000" algn="tr" rotWithShape="0">
                  <a:prstClr val="black">
                    <a:alpha val="40000"/>
                  </a:prstClr>
                </a:outerShdw>
              </a:effectLst>
              <a:latin typeface="+mj-lt"/>
            </a:endParaRPr>
          </a:p>
          <a:p>
            <a:pPr algn="ctr">
              <a:lnSpc>
                <a:spcPts val="7200"/>
              </a:lnSpc>
            </a:pPr>
            <a:endParaRPr lang="en-US" sz="4800" b="1" dirty="0">
              <a:ln w="12700">
                <a:solidFill>
                  <a:schemeClr val="tx1"/>
                </a:solidFill>
                <a:prstDash val="solid"/>
              </a:ln>
              <a:solidFill>
                <a:schemeClr val="accent6">
                  <a:lumMod val="75000"/>
                </a:schemeClr>
              </a:solidFill>
              <a:effectLst>
                <a:outerShdw blurRad="50800" dist="38100" dir="8100000" algn="tr" rotWithShape="0">
                  <a:prstClr val="black">
                    <a:alpha val="40000"/>
                  </a:prstClr>
                </a:outerShdw>
              </a:effectLst>
              <a:latin typeface="+mj-lt"/>
            </a:endParaRPr>
          </a:p>
        </p:txBody>
      </p:sp>
      <p:grpSp>
        <p:nvGrpSpPr>
          <p:cNvPr id="5" name="Group 4">
            <a:extLst>
              <a:ext uri="{FF2B5EF4-FFF2-40B4-BE49-F238E27FC236}">
                <a16:creationId xmlns:a16="http://schemas.microsoft.com/office/drawing/2014/main" id="{37716AA7-4D7B-453F-8E45-BE4637AD8591}"/>
              </a:ext>
            </a:extLst>
          </p:cNvPr>
          <p:cNvGrpSpPr/>
          <p:nvPr/>
        </p:nvGrpSpPr>
        <p:grpSpPr>
          <a:xfrm>
            <a:off x="-37461" y="-471042"/>
            <a:ext cx="12192000" cy="1093433"/>
            <a:chOff x="0" y="4"/>
            <a:chExt cx="12192000" cy="1093433"/>
          </a:xfrm>
        </p:grpSpPr>
        <p:sp>
          <p:nvSpPr>
            <p:cNvPr id="29" name="Rectangle: Rounded Corners 28">
              <a:extLst>
                <a:ext uri="{FF2B5EF4-FFF2-40B4-BE49-F238E27FC236}">
                  <a16:creationId xmlns:a16="http://schemas.microsoft.com/office/drawing/2014/main" id="{F8DD0074-6C2F-4E94-B708-63B712A10D8A}"/>
                </a:ext>
              </a:extLst>
            </p:cNvPr>
            <p:cNvSpPr/>
            <p:nvPr/>
          </p:nvSpPr>
          <p:spPr>
            <a:xfrm>
              <a:off x="4470400" y="453358"/>
              <a:ext cx="3302000" cy="640079"/>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tIns="548640" bIns="0" rtlCol="0" anchor="b" anchorCtr="0"/>
            <a:lstStyle/>
            <a:p>
              <a:pPr algn="ctr"/>
              <a:r>
                <a:rPr lang="en-US" sz="2000" b="1" dirty="0"/>
                <a:t>Not Invisible Act </a:t>
              </a:r>
            </a:p>
            <a:p>
              <a:pPr algn="ctr"/>
              <a:r>
                <a:rPr lang="en-US" sz="2000" b="1" dirty="0"/>
                <a:t>Not Invisible Act</a:t>
              </a:r>
            </a:p>
            <a:p>
              <a:pPr algn="ctr"/>
              <a:r>
                <a:rPr lang="en-US" sz="2000" b="1" dirty="0"/>
                <a:t>Not Invisible Act Section 3</a:t>
              </a:r>
            </a:p>
          </p:txBody>
        </p:sp>
        <p:sp>
          <p:nvSpPr>
            <p:cNvPr id="30" name="Rectangle 29">
              <a:extLst>
                <a:ext uri="{FF2B5EF4-FFF2-40B4-BE49-F238E27FC236}">
                  <a16:creationId xmlns:a16="http://schemas.microsoft.com/office/drawing/2014/main" id="{59A6AD45-727D-476F-86AD-C28F98764342}"/>
                </a:ext>
              </a:extLst>
            </p:cNvPr>
            <p:cNvSpPr/>
            <p:nvPr/>
          </p:nvSpPr>
          <p:spPr>
            <a:xfrm>
              <a:off x="0" y="4"/>
              <a:ext cx="12192000" cy="729480"/>
            </a:xfrm>
            <a:prstGeom prst="rect">
              <a:avLst/>
            </a:prstGeom>
            <a:gradFill flip="none" rotWithShape="1">
              <a:gsLst>
                <a:gs pos="52000">
                  <a:schemeClr val="bg1">
                    <a:lumMod val="75000"/>
                  </a:schemeClr>
                </a:gs>
                <a:gs pos="2000">
                  <a:schemeClr val="tx1"/>
                </a:gs>
                <a:gs pos="100000">
                  <a:schemeClr val="tx1"/>
                </a:gs>
              </a:gsLst>
              <a:lin ang="5400000" scaled="0"/>
              <a:tileRect/>
            </a:gra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a:p>
          </p:txBody>
        </p:sp>
        <p:cxnSp>
          <p:nvCxnSpPr>
            <p:cNvPr id="31" name="Straight Connector 30">
              <a:extLst>
                <a:ext uri="{FF2B5EF4-FFF2-40B4-BE49-F238E27FC236}">
                  <a16:creationId xmlns:a16="http://schemas.microsoft.com/office/drawing/2014/main" id="{5777D2E5-2ACF-40E5-81D1-3256B390923D}"/>
                </a:ext>
              </a:extLst>
            </p:cNvPr>
            <p:cNvCxnSpPr>
              <a:cxnSpLocks/>
            </p:cNvCxnSpPr>
            <p:nvPr/>
          </p:nvCxnSpPr>
          <p:spPr>
            <a:xfrm>
              <a:off x="0" y="739819"/>
              <a:ext cx="12192000" cy="1"/>
            </a:xfrm>
            <a:prstGeom prst="line">
              <a:avLst/>
            </a:prstGeom>
            <a:ln w="25400">
              <a:solidFill>
                <a:srgbClr val="FF6600"/>
              </a:solidFill>
            </a:ln>
            <a:effectLst>
              <a:outerShdw blurRad="50800" dist="38100" dir="5400000" algn="t" rotWithShape="0">
                <a:prstClr val="black">
                  <a:alpha val="88000"/>
                </a:prstClr>
              </a:outerShdw>
            </a:effectLst>
          </p:spPr>
          <p:style>
            <a:lnRef idx="1">
              <a:schemeClr val="accent1"/>
            </a:lnRef>
            <a:fillRef idx="0">
              <a:schemeClr val="accent1"/>
            </a:fillRef>
            <a:effectRef idx="0">
              <a:schemeClr val="accent1"/>
            </a:effectRef>
            <a:fontRef idx="minor">
              <a:schemeClr val="tx1"/>
            </a:fontRef>
          </p:style>
        </p:cxnSp>
        <p:sp>
          <p:nvSpPr>
            <p:cNvPr id="32" name="TextBox 17">
              <a:extLst>
                <a:ext uri="{FF2B5EF4-FFF2-40B4-BE49-F238E27FC236}">
                  <a16:creationId xmlns:a16="http://schemas.microsoft.com/office/drawing/2014/main" id="{ED50E92E-701C-45AE-ABFA-8312CE0050DD}"/>
                </a:ext>
              </a:extLst>
            </p:cNvPr>
            <p:cNvSpPr txBox="1"/>
            <p:nvPr/>
          </p:nvSpPr>
          <p:spPr>
            <a:xfrm>
              <a:off x="2684206" y="80109"/>
              <a:ext cx="6843252" cy="548640"/>
            </a:xfrm>
            <a:prstGeom prst="rect">
              <a:avLst/>
            </a:prstGeom>
            <a:noFill/>
            <a:ln w="9525" cmpd="sng">
              <a:noFill/>
            </a:ln>
            <a:effectLst>
              <a:outerShdw blurRad="50800" dist="38100" dir="2700000" algn="tl" rotWithShape="0">
                <a:prstClr val="black">
                  <a:alpha val="73000"/>
                </a:prstClr>
              </a:outerShdw>
            </a:effectLst>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400" b="1" dirty="0">
                  <a:solidFill>
                    <a:schemeClr val="bg1"/>
                  </a:solidFill>
                  <a:effectLst>
                    <a:outerShdw blurRad="50800" dist="38100" dir="2700000" algn="tl" rotWithShape="0">
                      <a:prstClr val="black">
                        <a:alpha val="58000"/>
                      </a:prstClr>
                    </a:outerShdw>
                  </a:effectLst>
                </a:rPr>
                <a:t>Bureau of Indian Affairs - Office of Justice Services</a:t>
              </a:r>
            </a:p>
          </p:txBody>
        </p:sp>
        <p:sp>
          <p:nvSpPr>
            <p:cNvPr id="33" name="Oval 32">
              <a:extLst>
                <a:ext uri="{FF2B5EF4-FFF2-40B4-BE49-F238E27FC236}">
                  <a16:creationId xmlns:a16="http://schemas.microsoft.com/office/drawing/2014/main" id="{A87CE787-8439-4777-9673-2CA1907D25FC}"/>
                </a:ext>
              </a:extLst>
            </p:cNvPr>
            <p:cNvSpPr/>
            <p:nvPr/>
          </p:nvSpPr>
          <p:spPr>
            <a:xfrm>
              <a:off x="86563" y="80109"/>
              <a:ext cx="548640" cy="548640"/>
            </a:xfrm>
            <a:prstGeom prst="ellipse">
              <a:avLst/>
            </a:prstGeom>
            <a:blipFill dpi="0" rotWithShape="0">
              <a:blip r:embed="rId5">
                <a:extLst>
                  <a:ext uri="{BEBA8EAE-BF5A-486C-A8C5-ECC9F3942E4B}">
                    <a14:imgProps xmlns:a14="http://schemas.microsoft.com/office/drawing/2010/main">
                      <a14:imgLayer r:embed="rId6">
                        <a14:imgEffect>
                          <a14:sharpenSoften amount="24000"/>
                        </a14:imgEffect>
                      </a14:imgLayer>
                    </a14:imgProps>
                  </a:ext>
                </a:extLst>
              </a:blip>
              <a:srcRect/>
              <a:stretch>
                <a:fillRect l="-5000" t="-5000" r="-4000" b="-5000"/>
              </a:stretch>
            </a:blipFill>
            <a:ln>
              <a:noFill/>
            </a:ln>
            <a:effectLst>
              <a:outerShdw blurRad="50800" dist="38100" dir="2700000" algn="tl" rotWithShape="0">
                <a:schemeClr val="tx1">
                  <a:alpha val="79000"/>
                </a:schemeClr>
              </a:outerShdw>
              <a:reflection blurRad="6350" stA="53000" endPos="25000" dir="5400000" sy="-100000" algn="bl" rotWithShape="0"/>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US"/>
            </a:p>
          </p:txBody>
        </p:sp>
        <p:sp>
          <p:nvSpPr>
            <p:cNvPr id="34" name="Oval 33">
              <a:extLst>
                <a:ext uri="{FF2B5EF4-FFF2-40B4-BE49-F238E27FC236}">
                  <a16:creationId xmlns:a16="http://schemas.microsoft.com/office/drawing/2014/main" id="{9017D685-6884-451F-B721-C37EA67B8955}"/>
                </a:ext>
              </a:extLst>
            </p:cNvPr>
            <p:cNvSpPr/>
            <p:nvPr/>
          </p:nvSpPr>
          <p:spPr>
            <a:xfrm>
              <a:off x="11556797" y="80109"/>
              <a:ext cx="548640" cy="548640"/>
            </a:xfrm>
            <a:prstGeom prst="ellipse">
              <a:avLst/>
            </a:prstGeom>
            <a:blipFill rotWithShape="0">
              <a:blip r:embed="rId7">
                <a:extLst>
                  <a:ext uri="{BEBA8EAE-BF5A-486C-A8C5-ECC9F3942E4B}">
                    <a14:imgProps xmlns:a14="http://schemas.microsoft.com/office/drawing/2010/main">
                      <a14:imgLayer r:embed="rId8">
                        <a14:imgEffect>
                          <a14:sharpenSoften amount="24000"/>
                        </a14:imgEffect>
                      </a14:imgLayer>
                    </a14:imgProps>
                  </a:ext>
                </a:extLst>
              </a:blip>
              <a:stretch>
                <a:fillRect/>
              </a:stretch>
            </a:blipFill>
            <a:ln>
              <a:noFill/>
            </a:ln>
            <a:effectLst>
              <a:outerShdw blurRad="50800" dist="38100" dir="2700000" algn="tl" rotWithShape="0">
                <a:schemeClr val="tx1">
                  <a:alpha val="79000"/>
                </a:schemeClr>
              </a:outerShdw>
              <a:reflection blurRad="6350" stA="53000" endPos="25000" dir="5400000" sy="-100000" algn="bl" rotWithShape="0"/>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US"/>
            </a:p>
          </p:txBody>
        </p:sp>
      </p:grpSp>
    </p:spTree>
    <p:custDataLst>
      <p:tags r:id="rId1"/>
    </p:custDataLst>
    <p:extLst>
      <p:ext uri="{BB962C8B-B14F-4D97-AF65-F5344CB8AC3E}">
        <p14:creationId xmlns:p14="http://schemas.microsoft.com/office/powerpoint/2010/main" val="844643950"/>
      </p:ext>
    </p:extLst>
  </p:cSld>
  <p:clrMapOvr>
    <a:masterClrMapping/>
  </p:clrMapOvr>
  <mc:AlternateContent xmlns:mc="http://schemas.openxmlformats.org/markup-compatibility/2006" xmlns:p14="http://schemas.microsoft.com/office/powerpoint/2010/main">
    <mc:Choice Requires="p14">
      <p:transition spd="slow">
        <p14:window dir="ver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32000"/>
            <a:lum/>
          </a:blip>
          <a:srcRect/>
          <a:stretch>
            <a:fillRect l="-2000" r="-2000"/>
          </a:stretch>
        </a:blipFill>
        <a:effectLst/>
      </p:bgPr>
    </p:bg>
    <p:spTree>
      <p:nvGrpSpPr>
        <p:cNvPr id="1" name=""/>
        <p:cNvGrpSpPr/>
        <p:nvPr/>
      </p:nvGrpSpPr>
      <p:grpSpPr>
        <a:xfrm>
          <a:off x="0" y="0"/>
          <a:ext cx="0" cy="0"/>
          <a:chOff x="0" y="0"/>
          <a:chExt cx="0" cy="0"/>
        </a:xfrm>
      </p:grpSpPr>
      <p:sp>
        <p:nvSpPr>
          <p:cNvPr id="16" name="Title 1"/>
          <p:cNvSpPr txBox="1">
            <a:spLocks/>
          </p:cNvSpPr>
          <p:nvPr/>
        </p:nvSpPr>
        <p:spPr>
          <a:xfrm>
            <a:off x="2136776" y="228600"/>
            <a:ext cx="7997825" cy="1447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sz="3200" b="1">
              <a:solidFill>
                <a:srgbClr val="FFC000"/>
              </a:solidFill>
              <a:effectLst>
                <a:outerShdw blurRad="38100" dist="38100" dir="2700000" algn="tl">
                  <a:srgbClr val="000000">
                    <a:alpha val="43137"/>
                  </a:srgbClr>
                </a:outerShdw>
              </a:effectLst>
              <a:latin typeface="Calibri" panose="020F0502020204030204" pitchFamily="34" charset="0"/>
            </a:endParaRPr>
          </a:p>
        </p:txBody>
      </p:sp>
      <p:sp>
        <p:nvSpPr>
          <p:cNvPr id="2" name="Rectangle 1"/>
          <p:cNvSpPr/>
          <p:nvPr/>
        </p:nvSpPr>
        <p:spPr>
          <a:xfrm>
            <a:off x="1754186" y="1103772"/>
            <a:ext cx="9104313" cy="9257278"/>
          </a:xfrm>
          <a:prstGeom prst="rect">
            <a:avLst/>
          </a:prstGeom>
          <a:noFill/>
          <a:effectLst>
            <a:outerShdw blurRad="50800" dist="38100" dir="8100000" algn="tr" rotWithShape="0">
              <a:prstClr val="black">
                <a:alpha val="40000"/>
              </a:prstClr>
            </a:outerShdw>
          </a:effectLst>
        </p:spPr>
        <p:txBody>
          <a:bodyPr wrap="square" lIns="91440" tIns="45720" rIns="91440" bIns="45720">
            <a:spAutoFit/>
          </a:bodyPr>
          <a:lstStyle/>
          <a:p>
            <a:pPr marL="342900" indent="-342900">
              <a:lnSpc>
                <a:spcPts val="7200"/>
              </a:lnSpc>
              <a:buFont typeface="Wingdings" panose="05000000000000000000" pitchFamily="2" charset="2"/>
              <a:buChar char="q"/>
            </a:pPr>
            <a:r>
              <a:rPr lang="en-US" sz="2800" b="1" dirty="0">
                <a:ln w="12700">
                  <a:solidFill>
                    <a:schemeClr val="tx1"/>
                  </a:solidFill>
                  <a:prstDash val="solid"/>
                </a:ln>
                <a:effectLst>
                  <a:outerShdw blurRad="50800" dist="38100" dir="8100000" algn="tr" rotWithShape="0">
                    <a:prstClr val="black">
                      <a:alpha val="40000"/>
                    </a:prstClr>
                  </a:outerShdw>
                </a:effectLst>
                <a:latin typeface="+mj-lt"/>
              </a:rPr>
              <a:t>Phase I – Information Gathering</a:t>
            </a:r>
          </a:p>
          <a:p>
            <a:pPr marL="342900" indent="-342900">
              <a:lnSpc>
                <a:spcPts val="7200"/>
              </a:lnSpc>
              <a:buFont typeface="Wingdings" panose="05000000000000000000" pitchFamily="2" charset="2"/>
              <a:buChar char="q"/>
            </a:pPr>
            <a:r>
              <a:rPr lang="en-US" sz="2800" b="1" dirty="0">
                <a:ln w="12700">
                  <a:solidFill>
                    <a:schemeClr val="tx1"/>
                  </a:solidFill>
                  <a:prstDash val="solid"/>
                </a:ln>
                <a:effectLst>
                  <a:outerShdw blurRad="50800" dist="38100" dir="8100000" algn="tr" rotWithShape="0">
                    <a:prstClr val="black">
                      <a:alpha val="40000"/>
                    </a:prstClr>
                  </a:outerShdw>
                </a:effectLst>
                <a:latin typeface="+mj-lt"/>
              </a:rPr>
              <a:t>Phase II - Assessment Phase</a:t>
            </a:r>
          </a:p>
          <a:p>
            <a:pPr marL="342900" indent="-342900">
              <a:lnSpc>
                <a:spcPts val="7200"/>
              </a:lnSpc>
              <a:buFont typeface="Wingdings" panose="05000000000000000000" pitchFamily="2" charset="2"/>
              <a:buChar char="q"/>
            </a:pPr>
            <a:r>
              <a:rPr lang="en-US" sz="2800" b="1" dirty="0">
                <a:ln w="12700">
                  <a:solidFill>
                    <a:schemeClr val="tx1"/>
                  </a:solidFill>
                  <a:prstDash val="solid"/>
                </a:ln>
                <a:effectLst>
                  <a:outerShdw blurRad="50800" dist="38100" dir="8100000" algn="tr" rotWithShape="0">
                    <a:prstClr val="black">
                      <a:alpha val="40000"/>
                    </a:prstClr>
                  </a:outerShdw>
                </a:effectLst>
                <a:latin typeface="+mj-lt"/>
              </a:rPr>
              <a:t>Phase I – Information Gathering</a:t>
            </a:r>
          </a:p>
          <a:p>
            <a:pPr marL="342900" indent="-342900">
              <a:lnSpc>
                <a:spcPts val="7200"/>
              </a:lnSpc>
              <a:buFont typeface="Wingdings" panose="05000000000000000000" pitchFamily="2" charset="2"/>
              <a:buChar char="q"/>
            </a:pPr>
            <a:r>
              <a:rPr lang="en-US" sz="2800" b="1" dirty="0">
                <a:ln w="12700">
                  <a:solidFill>
                    <a:schemeClr val="tx1"/>
                  </a:solidFill>
                  <a:prstDash val="solid"/>
                </a:ln>
                <a:effectLst>
                  <a:outerShdw blurRad="50800" dist="38100" dir="8100000" algn="tr" rotWithShape="0">
                    <a:prstClr val="black">
                      <a:alpha val="40000"/>
                    </a:prstClr>
                  </a:outerShdw>
                </a:effectLst>
                <a:latin typeface="+mj-lt"/>
              </a:rPr>
              <a:t>Phase III – Training</a:t>
            </a:r>
          </a:p>
          <a:p>
            <a:pPr marL="342900" indent="-342900">
              <a:lnSpc>
                <a:spcPts val="7200"/>
              </a:lnSpc>
              <a:buFont typeface="Wingdings" panose="05000000000000000000" pitchFamily="2" charset="2"/>
              <a:buChar char="q"/>
            </a:pPr>
            <a:r>
              <a:rPr lang="en-US" sz="2800" b="1" dirty="0">
                <a:ln w="12700">
                  <a:solidFill>
                    <a:schemeClr val="tx1"/>
                  </a:solidFill>
                  <a:prstDash val="solid"/>
                </a:ln>
                <a:effectLst>
                  <a:outerShdw blurRad="50800" dist="38100" dir="8100000" algn="tr" rotWithShape="0">
                    <a:prstClr val="black">
                      <a:alpha val="40000"/>
                    </a:prstClr>
                  </a:outerShdw>
                </a:effectLst>
                <a:latin typeface="+mj-lt"/>
              </a:rPr>
              <a:t>Phase IV – Report Writing</a:t>
            </a:r>
          </a:p>
          <a:p>
            <a:pPr marL="342900" indent="-342900">
              <a:lnSpc>
                <a:spcPts val="7200"/>
              </a:lnSpc>
              <a:buFont typeface="Wingdings" panose="05000000000000000000" pitchFamily="2" charset="2"/>
              <a:buChar char="q"/>
            </a:pPr>
            <a:r>
              <a:rPr lang="en-US" sz="2800" b="1" dirty="0" err="1">
                <a:ln w="12700">
                  <a:solidFill>
                    <a:schemeClr val="tx1"/>
                  </a:solidFill>
                  <a:prstDash val="solid"/>
                </a:ln>
                <a:effectLst>
                  <a:outerShdw blurRad="50800" dist="38100" dir="8100000" algn="tr" rotWithShape="0">
                    <a:prstClr val="black">
                      <a:alpha val="40000"/>
                    </a:prstClr>
                  </a:outerShdw>
                </a:effectLst>
                <a:latin typeface="+mj-lt"/>
              </a:rPr>
              <a:t>Phse</a:t>
            </a:r>
            <a:r>
              <a:rPr lang="en-US" sz="2800" b="1" dirty="0">
                <a:ln w="12700">
                  <a:solidFill>
                    <a:schemeClr val="tx1"/>
                  </a:solidFill>
                  <a:prstDash val="solid"/>
                </a:ln>
                <a:effectLst>
                  <a:outerShdw blurRad="50800" dist="38100" dir="8100000" algn="tr" rotWithShape="0">
                    <a:prstClr val="black">
                      <a:alpha val="40000"/>
                    </a:prstClr>
                  </a:outerShdw>
                </a:effectLst>
                <a:latin typeface="+mj-lt"/>
              </a:rPr>
              <a:t> V – Report Submission to Congress</a:t>
            </a:r>
          </a:p>
          <a:p>
            <a:pPr>
              <a:lnSpc>
                <a:spcPts val="7200"/>
              </a:lnSpc>
            </a:pPr>
            <a:endParaRPr lang="en-US" sz="2000" b="1" dirty="0">
              <a:ln w="12700">
                <a:solidFill>
                  <a:schemeClr val="tx1"/>
                </a:solidFill>
                <a:prstDash val="solid"/>
              </a:ln>
              <a:effectLst>
                <a:outerShdw blurRad="50800" dist="38100" dir="8100000" algn="tr" rotWithShape="0">
                  <a:prstClr val="black">
                    <a:alpha val="40000"/>
                  </a:prstClr>
                </a:outerShdw>
              </a:effectLst>
              <a:latin typeface="+mj-lt"/>
            </a:endParaRPr>
          </a:p>
          <a:p>
            <a:pPr>
              <a:lnSpc>
                <a:spcPts val="7200"/>
              </a:lnSpc>
            </a:pPr>
            <a:endParaRPr lang="en-US" sz="2000" b="1" dirty="0">
              <a:ln w="12700">
                <a:solidFill>
                  <a:schemeClr val="tx1"/>
                </a:solidFill>
                <a:prstDash val="solid"/>
              </a:ln>
              <a:effectLst>
                <a:outerShdw blurRad="50800" dist="38100" dir="8100000" algn="tr" rotWithShape="0">
                  <a:prstClr val="black">
                    <a:alpha val="40000"/>
                  </a:prstClr>
                </a:outerShdw>
              </a:effectLst>
              <a:latin typeface="+mj-lt"/>
            </a:endParaRPr>
          </a:p>
          <a:p>
            <a:pPr>
              <a:lnSpc>
                <a:spcPts val="7200"/>
              </a:lnSpc>
            </a:pPr>
            <a:endParaRPr lang="en-US" sz="2000" b="1" dirty="0">
              <a:ln w="12700">
                <a:solidFill>
                  <a:schemeClr val="tx1"/>
                </a:solidFill>
                <a:prstDash val="solid"/>
              </a:ln>
              <a:solidFill>
                <a:schemeClr val="accent6">
                  <a:lumMod val="75000"/>
                </a:schemeClr>
              </a:solidFill>
              <a:effectLst>
                <a:outerShdw blurRad="50800" dist="38100" dir="8100000" algn="tr" rotWithShape="0">
                  <a:prstClr val="black">
                    <a:alpha val="40000"/>
                  </a:prstClr>
                </a:outerShdw>
              </a:effectLst>
              <a:latin typeface="+mj-lt"/>
            </a:endParaRPr>
          </a:p>
          <a:p>
            <a:pPr algn="ctr">
              <a:lnSpc>
                <a:spcPts val="7200"/>
              </a:lnSpc>
            </a:pPr>
            <a:endParaRPr lang="en-US" sz="4800" b="1" dirty="0">
              <a:ln w="12700">
                <a:solidFill>
                  <a:schemeClr val="tx1"/>
                </a:solidFill>
                <a:prstDash val="solid"/>
              </a:ln>
              <a:solidFill>
                <a:schemeClr val="accent6">
                  <a:lumMod val="75000"/>
                </a:schemeClr>
              </a:solidFill>
              <a:effectLst>
                <a:outerShdw blurRad="50800" dist="38100" dir="8100000" algn="tr" rotWithShape="0">
                  <a:prstClr val="black">
                    <a:alpha val="40000"/>
                  </a:prstClr>
                </a:outerShdw>
              </a:effectLst>
              <a:latin typeface="+mj-lt"/>
            </a:endParaRPr>
          </a:p>
        </p:txBody>
      </p:sp>
      <p:grpSp>
        <p:nvGrpSpPr>
          <p:cNvPr id="5" name="Group 4">
            <a:extLst>
              <a:ext uri="{FF2B5EF4-FFF2-40B4-BE49-F238E27FC236}">
                <a16:creationId xmlns:a16="http://schemas.microsoft.com/office/drawing/2014/main" id="{37716AA7-4D7B-453F-8E45-BE4637AD8591}"/>
              </a:ext>
            </a:extLst>
          </p:cNvPr>
          <p:cNvGrpSpPr/>
          <p:nvPr/>
        </p:nvGrpSpPr>
        <p:grpSpPr>
          <a:xfrm>
            <a:off x="0" y="4"/>
            <a:ext cx="12192000" cy="1093433"/>
            <a:chOff x="0" y="4"/>
            <a:chExt cx="12192000" cy="1093433"/>
          </a:xfrm>
        </p:grpSpPr>
        <p:sp>
          <p:nvSpPr>
            <p:cNvPr id="29" name="Rectangle: Rounded Corners 28">
              <a:extLst>
                <a:ext uri="{FF2B5EF4-FFF2-40B4-BE49-F238E27FC236}">
                  <a16:creationId xmlns:a16="http://schemas.microsoft.com/office/drawing/2014/main" id="{F8DD0074-6C2F-4E94-B708-63B712A10D8A}"/>
                </a:ext>
              </a:extLst>
            </p:cNvPr>
            <p:cNvSpPr/>
            <p:nvPr/>
          </p:nvSpPr>
          <p:spPr>
            <a:xfrm>
              <a:off x="4470400" y="453358"/>
              <a:ext cx="3302000" cy="640079"/>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tIns="548640" bIns="0" rtlCol="0" anchor="b" anchorCtr="0"/>
            <a:lstStyle/>
            <a:p>
              <a:pPr algn="ctr">
                <a:lnSpc>
                  <a:spcPts val="1900"/>
                </a:lnSpc>
              </a:pPr>
              <a:r>
                <a:rPr lang="en-US" sz="2000" b="1" dirty="0"/>
                <a:t>Not Invisible Act</a:t>
              </a:r>
            </a:p>
          </p:txBody>
        </p:sp>
        <p:sp>
          <p:nvSpPr>
            <p:cNvPr id="30" name="Rectangle 29">
              <a:extLst>
                <a:ext uri="{FF2B5EF4-FFF2-40B4-BE49-F238E27FC236}">
                  <a16:creationId xmlns:a16="http://schemas.microsoft.com/office/drawing/2014/main" id="{59A6AD45-727D-476F-86AD-C28F98764342}"/>
                </a:ext>
              </a:extLst>
            </p:cNvPr>
            <p:cNvSpPr/>
            <p:nvPr/>
          </p:nvSpPr>
          <p:spPr>
            <a:xfrm>
              <a:off x="0" y="4"/>
              <a:ext cx="12192000" cy="729480"/>
            </a:xfrm>
            <a:prstGeom prst="rect">
              <a:avLst/>
            </a:prstGeom>
            <a:gradFill flip="none" rotWithShape="1">
              <a:gsLst>
                <a:gs pos="52000">
                  <a:schemeClr val="bg1">
                    <a:lumMod val="75000"/>
                  </a:schemeClr>
                </a:gs>
                <a:gs pos="2000">
                  <a:schemeClr val="tx1"/>
                </a:gs>
                <a:gs pos="100000">
                  <a:schemeClr val="tx1"/>
                </a:gs>
              </a:gsLst>
              <a:lin ang="5400000" scaled="0"/>
              <a:tileRect/>
            </a:gra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a:p>
          </p:txBody>
        </p:sp>
        <p:cxnSp>
          <p:nvCxnSpPr>
            <p:cNvPr id="31" name="Straight Connector 30">
              <a:extLst>
                <a:ext uri="{FF2B5EF4-FFF2-40B4-BE49-F238E27FC236}">
                  <a16:creationId xmlns:a16="http://schemas.microsoft.com/office/drawing/2014/main" id="{5777D2E5-2ACF-40E5-81D1-3256B390923D}"/>
                </a:ext>
              </a:extLst>
            </p:cNvPr>
            <p:cNvCxnSpPr>
              <a:cxnSpLocks/>
            </p:cNvCxnSpPr>
            <p:nvPr/>
          </p:nvCxnSpPr>
          <p:spPr>
            <a:xfrm>
              <a:off x="0" y="739819"/>
              <a:ext cx="12192000" cy="1"/>
            </a:xfrm>
            <a:prstGeom prst="line">
              <a:avLst/>
            </a:prstGeom>
            <a:ln w="25400">
              <a:solidFill>
                <a:srgbClr val="FF6600"/>
              </a:solidFill>
            </a:ln>
            <a:effectLst>
              <a:outerShdw blurRad="50800" dist="38100" dir="5400000" algn="t" rotWithShape="0">
                <a:prstClr val="black">
                  <a:alpha val="88000"/>
                </a:prstClr>
              </a:outerShdw>
            </a:effectLst>
          </p:spPr>
          <p:style>
            <a:lnRef idx="1">
              <a:schemeClr val="accent1"/>
            </a:lnRef>
            <a:fillRef idx="0">
              <a:schemeClr val="accent1"/>
            </a:fillRef>
            <a:effectRef idx="0">
              <a:schemeClr val="accent1"/>
            </a:effectRef>
            <a:fontRef idx="minor">
              <a:schemeClr val="tx1"/>
            </a:fontRef>
          </p:style>
        </p:cxnSp>
        <p:sp>
          <p:nvSpPr>
            <p:cNvPr id="32" name="TextBox 17">
              <a:extLst>
                <a:ext uri="{FF2B5EF4-FFF2-40B4-BE49-F238E27FC236}">
                  <a16:creationId xmlns:a16="http://schemas.microsoft.com/office/drawing/2014/main" id="{ED50E92E-701C-45AE-ABFA-8312CE0050DD}"/>
                </a:ext>
              </a:extLst>
            </p:cNvPr>
            <p:cNvSpPr txBox="1"/>
            <p:nvPr/>
          </p:nvSpPr>
          <p:spPr>
            <a:xfrm>
              <a:off x="2684206" y="80109"/>
              <a:ext cx="6843252" cy="548640"/>
            </a:xfrm>
            <a:prstGeom prst="rect">
              <a:avLst/>
            </a:prstGeom>
            <a:noFill/>
            <a:ln w="9525" cmpd="sng">
              <a:noFill/>
            </a:ln>
            <a:effectLst>
              <a:outerShdw blurRad="50800" dist="38100" dir="2700000" algn="tl" rotWithShape="0">
                <a:prstClr val="black">
                  <a:alpha val="73000"/>
                </a:prstClr>
              </a:outerShdw>
            </a:effectLst>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400" b="1" dirty="0">
                  <a:solidFill>
                    <a:schemeClr val="bg1"/>
                  </a:solidFill>
                  <a:effectLst>
                    <a:outerShdw blurRad="50800" dist="38100" dir="2700000" algn="tl" rotWithShape="0">
                      <a:prstClr val="black">
                        <a:alpha val="58000"/>
                      </a:prstClr>
                    </a:outerShdw>
                  </a:effectLst>
                </a:rPr>
                <a:t>Bureau of Indian Affairs - Office of Justice Services</a:t>
              </a:r>
            </a:p>
          </p:txBody>
        </p:sp>
        <p:sp>
          <p:nvSpPr>
            <p:cNvPr id="33" name="Oval 32">
              <a:extLst>
                <a:ext uri="{FF2B5EF4-FFF2-40B4-BE49-F238E27FC236}">
                  <a16:creationId xmlns:a16="http://schemas.microsoft.com/office/drawing/2014/main" id="{A87CE787-8439-4777-9673-2CA1907D25FC}"/>
                </a:ext>
              </a:extLst>
            </p:cNvPr>
            <p:cNvSpPr/>
            <p:nvPr/>
          </p:nvSpPr>
          <p:spPr>
            <a:xfrm>
              <a:off x="86563" y="80109"/>
              <a:ext cx="548640" cy="548640"/>
            </a:xfrm>
            <a:prstGeom prst="ellipse">
              <a:avLst/>
            </a:prstGeom>
            <a:blipFill dpi="0" rotWithShape="0">
              <a:blip r:embed="rId5">
                <a:extLst>
                  <a:ext uri="{BEBA8EAE-BF5A-486C-A8C5-ECC9F3942E4B}">
                    <a14:imgProps xmlns:a14="http://schemas.microsoft.com/office/drawing/2010/main">
                      <a14:imgLayer r:embed="rId6">
                        <a14:imgEffect>
                          <a14:sharpenSoften amount="24000"/>
                        </a14:imgEffect>
                      </a14:imgLayer>
                    </a14:imgProps>
                  </a:ext>
                </a:extLst>
              </a:blip>
              <a:srcRect/>
              <a:stretch>
                <a:fillRect l="-5000" t="-5000" r="-4000" b="-5000"/>
              </a:stretch>
            </a:blipFill>
            <a:ln>
              <a:noFill/>
            </a:ln>
            <a:effectLst>
              <a:outerShdw blurRad="50800" dist="38100" dir="2700000" algn="tl" rotWithShape="0">
                <a:schemeClr val="tx1">
                  <a:alpha val="79000"/>
                </a:schemeClr>
              </a:outerShdw>
              <a:reflection blurRad="6350" stA="53000" endPos="25000" dir="5400000" sy="-100000" algn="bl" rotWithShape="0"/>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US"/>
            </a:p>
          </p:txBody>
        </p:sp>
        <p:sp>
          <p:nvSpPr>
            <p:cNvPr id="34" name="Oval 33">
              <a:extLst>
                <a:ext uri="{FF2B5EF4-FFF2-40B4-BE49-F238E27FC236}">
                  <a16:creationId xmlns:a16="http://schemas.microsoft.com/office/drawing/2014/main" id="{9017D685-6884-451F-B721-C37EA67B8955}"/>
                </a:ext>
              </a:extLst>
            </p:cNvPr>
            <p:cNvSpPr/>
            <p:nvPr/>
          </p:nvSpPr>
          <p:spPr>
            <a:xfrm>
              <a:off x="11556797" y="80109"/>
              <a:ext cx="548640" cy="548640"/>
            </a:xfrm>
            <a:prstGeom prst="ellipse">
              <a:avLst/>
            </a:prstGeom>
            <a:blipFill rotWithShape="0">
              <a:blip r:embed="rId7">
                <a:extLst>
                  <a:ext uri="{BEBA8EAE-BF5A-486C-A8C5-ECC9F3942E4B}">
                    <a14:imgProps xmlns:a14="http://schemas.microsoft.com/office/drawing/2010/main">
                      <a14:imgLayer r:embed="rId8">
                        <a14:imgEffect>
                          <a14:sharpenSoften amount="24000"/>
                        </a14:imgEffect>
                      </a14:imgLayer>
                    </a14:imgProps>
                  </a:ext>
                </a:extLst>
              </a:blip>
              <a:stretch>
                <a:fillRect/>
              </a:stretch>
            </a:blipFill>
            <a:ln>
              <a:noFill/>
            </a:ln>
            <a:effectLst>
              <a:outerShdw blurRad="50800" dist="38100" dir="2700000" algn="tl" rotWithShape="0">
                <a:schemeClr val="tx1">
                  <a:alpha val="79000"/>
                </a:schemeClr>
              </a:outerShdw>
              <a:reflection blurRad="6350" stA="53000" endPos="25000" dir="5400000" sy="-100000" algn="bl" rotWithShape="0"/>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US"/>
            </a:p>
          </p:txBody>
        </p:sp>
      </p:grpSp>
    </p:spTree>
    <p:custDataLst>
      <p:tags r:id="rId1"/>
    </p:custDataLst>
    <p:extLst>
      <p:ext uri="{BB962C8B-B14F-4D97-AF65-F5344CB8AC3E}">
        <p14:creationId xmlns:p14="http://schemas.microsoft.com/office/powerpoint/2010/main" val="191680464"/>
      </p:ext>
    </p:extLst>
  </p:cSld>
  <p:clrMapOvr>
    <a:masterClrMapping/>
  </p:clrMapOvr>
  <mc:AlternateContent xmlns:mc="http://schemas.openxmlformats.org/markup-compatibility/2006" xmlns:p14="http://schemas.microsoft.com/office/powerpoint/2010/main">
    <mc:Choice Requires="p14">
      <p:transition spd="slow">
        <p14:window dir="ver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2136776" y="228600"/>
            <a:ext cx="7997825" cy="1447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sz="3200" b="1">
              <a:solidFill>
                <a:srgbClr val="FFC000"/>
              </a:solidFill>
              <a:effectLst>
                <a:outerShdw blurRad="38100" dist="38100" dir="2700000" algn="tl">
                  <a:srgbClr val="000000">
                    <a:alpha val="43137"/>
                  </a:srgbClr>
                </a:outerShdw>
              </a:effectLst>
              <a:latin typeface="Calibri" panose="020F0502020204030204" pitchFamily="34" charset="0"/>
            </a:endParaRPr>
          </a:p>
        </p:txBody>
      </p:sp>
      <p:sp>
        <p:nvSpPr>
          <p:cNvPr id="2" name="Rectangle 1"/>
          <p:cNvSpPr/>
          <p:nvPr/>
        </p:nvSpPr>
        <p:spPr>
          <a:xfrm>
            <a:off x="1754187" y="1752601"/>
            <a:ext cx="8763000" cy="4640629"/>
          </a:xfrm>
          <a:prstGeom prst="rect">
            <a:avLst/>
          </a:prstGeom>
          <a:noFill/>
          <a:effectLst>
            <a:outerShdw blurRad="50800" dist="38100" dir="8100000" algn="tr" rotWithShape="0">
              <a:prstClr val="black">
                <a:alpha val="40000"/>
              </a:prstClr>
            </a:outerShdw>
          </a:effectLst>
        </p:spPr>
        <p:txBody>
          <a:bodyPr wrap="square" lIns="91440" tIns="45720" rIns="91440" bIns="45720">
            <a:spAutoFit/>
          </a:bodyPr>
          <a:lstStyle/>
          <a:p>
            <a:pPr>
              <a:lnSpc>
                <a:spcPts val="7200"/>
              </a:lnSpc>
            </a:pPr>
            <a:endParaRPr lang="en-US" sz="2000" b="1" dirty="0">
              <a:ln w="12700">
                <a:solidFill>
                  <a:schemeClr val="tx1"/>
                </a:solidFill>
                <a:prstDash val="solid"/>
              </a:ln>
              <a:solidFill>
                <a:schemeClr val="accent6">
                  <a:lumMod val="75000"/>
                </a:schemeClr>
              </a:solidFill>
              <a:effectLst>
                <a:outerShdw blurRad="50800" dist="38100" dir="8100000" algn="tr" rotWithShape="0">
                  <a:prstClr val="black">
                    <a:alpha val="40000"/>
                  </a:prstClr>
                </a:outerShdw>
              </a:effectLst>
              <a:latin typeface="+mj-lt"/>
            </a:endParaRPr>
          </a:p>
          <a:p>
            <a:pPr>
              <a:lnSpc>
                <a:spcPts val="7200"/>
              </a:lnSpc>
            </a:pPr>
            <a:endParaRPr lang="en-US" sz="2000" b="1" dirty="0">
              <a:ln w="12700">
                <a:solidFill>
                  <a:schemeClr val="tx1"/>
                </a:solidFill>
                <a:prstDash val="solid"/>
              </a:ln>
              <a:solidFill>
                <a:schemeClr val="accent6">
                  <a:lumMod val="75000"/>
                </a:schemeClr>
              </a:solidFill>
              <a:effectLst>
                <a:outerShdw blurRad="50800" dist="38100" dir="8100000" algn="tr" rotWithShape="0">
                  <a:prstClr val="black">
                    <a:alpha val="40000"/>
                  </a:prstClr>
                </a:outerShdw>
              </a:effectLst>
              <a:latin typeface="+mj-lt"/>
            </a:endParaRPr>
          </a:p>
          <a:p>
            <a:pPr>
              <a:lnSpc>
                <a:spcPts val="7200"/>
              </a:lnSpc>
            </a:pPr>
            <a:endParaRPr lang="en-US" sz="2000" b="1" dirty="0">
              <a:ln w="12700">
                <a:solidFill>
                  <a:schemeClr val="tx1"/>
                </a:solidFill>
                <a:prstDash val="solid"/>
              </a:ln>
              <a:solidFill>
                <a:schemeClr val="accent6">
                  <a:lumMod val="75000"/>
                </a:schemeClr>
              </a:solidFill>
              <a:effectLst>
                <a:outerShdw blurRad="50800" dist="38100" dir="8100000" algn="tr" rotWithShape="0">
                  <a:prstClr val="black">
                    <a:alpha val="40000"/>
                  </a:prstClr>
                </a:outerShdw>
              </a:effectLst>
              <a:latin typeface="+mj-lt"/>
            </a:endParaRPr>
          </a:p>
          <a:p>
            <a:pPr>
              <a:lnSpc>
                <a:spcPts val="7200"/>
              </a:lnSpc>
            </a:pPr>
            <a:endParaRPr lang="en-US" sz="2000" b="1" dirty="0">
              <a:ln w="12700">
                <a:solidFill>
                  <a:schemeClr val="tx1"/>
                </a:solidFill>
                <a:prstDash val="solid"/>
              </a:ln>
              <a:solidFill>
                <a:schemeClr val="accent6">
                  <a:lumMod val="75000"/>
                </a:schemeClr>
              </a:solidFill>
              <a:effectLst>
                <a:outerShdw blurRad="50800" dist="38100" dir="8100000" algn="tr" rotWithShape="0">
                  <a:prstClr val="black">
                    <a:alpha val="40000"/>
                  </a:prstClr>
                </a:outerShdw>
              </a:effectLst>
              <a:latin typeface="+mj-lt"/>
            </a:endParaRPr>
          </a:p>
          <a:p>
            <a:pPr algn="ctr">
              <a:lnSpc>
                <a:spcPts val="7200"/>
              </a:lnSpc>
            </a:pPr>
            <a:endParaRPr lang="en-US" sz="4800" b="1" dirty="0">
              <a:ln w="12700">
                <a:solidFill>
                  <a:schemeClr val="tx1"/>
                </a:solidFill>
                <a:prstDash val="solid"/>
              </a:ln>
              <a:solidFill>
                <a:schemeClr val="accent6">
                  <a:lumMod val="75000"/>
                </a:schemeClr>
              </a:solidFill>
              <a:effectLst>
                <a:outerShdw blurRad="50800" dist="38100" dir="8100000" algn="tr" rotWithShape="0">
                  <a:prstClr val="black">
                    <a:alpha val="40000"/>
                  </a:prstClr>
                </a:outerShdw>
              </a:effectLst>
              <a:latin typeface="+mj-lt"/>
            </a:endParaRPr>
          </a:p>
        </p:txBody>
      </p:sp>
      <p:grpSp>
        <p:nvGrpSpPr>
          <p:cNvPr id="5" name="Group 4">
            <a:extLst>
              <a:ext uri="{FF2B5EF4-FFF2-40B4-BE49-F238E27FC236}">
                <a16:creationId xmlns:a16="http://schemas.microsoft.com/office/drawing/2014/main" id="{37716AA7-4D7B-453F-8E45-BE4637AD8591}"/>
              </a:ext>
            </a:extLst>
          </p:cNvPr>
          <p:cNvGrpSpPr/>
          <p:nvPr/>
        </p:nvGrpSpPr>
        <p:grpSpPr>
          <a:xfrm>
            <a:off x="0" y="4"/>
            <a:ext cx="12192000" cy="1093433"/>
            <a:chOff x="0" y="4"/>
            <a:chExt cx="12192000" cy="1093433"/>
          </a:xfrm>
        </p:grpSpPr>
        <p:sp>
          <p:nvSpPr>
            <p:cNvPr id="29" name="Rectangle: Rounded Corners 28">
              <a:extLst>
                <a:ext uri="{FF2B5EF4-FFF2-40B4-BE49-F238E27FC236}">
                  <a16:creationId xmlns:a16="http://schemas.microsoft.com/office/drawing/2014/main" id="{F8DD0074-6C2F-4E94-B708-63B712A10D8A}"/>
                </a:ext>
              </a:extLst>
            </p:cNvPr>
            <p:cNvSpPr/>
            <p:nvPr/>
          </p:nvSpPr>
          <p:spPr>
            <a:xfrm>
              <a:off x="4470400" y="453358"/>
              <a:ext cx="3302000" cy="640079"/>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548640" rIns="91440" bIns="0" rtlCol="0" anchor="b" anchorCtr="0"/>
            <a:lstStyle/>
            <a:p>
              <a:pPr algn="ctr">
                <a:lnSpc>
                  <a:spcPts val="1900"/>
                </a:lnSpc>
              </a:pPr>
              <a:r>
                <a:rPr lang="en-US" sz="2000" b="1" dirty="0"/>
                <a:t>Not Invisible Act </a:t>
              </a:r>
            </a:p>
            <a:p>
              <a:pPr algn="ctr">
                <a:lnSpc>
                  <a:spcPts val="1900"/>
                </a:lnSpc>
              </a:pPr>
              <a:r>
                <a:rPr lang="en-US" sz="2000" b="1" dirty="0"/>
                <a:t>Not Invisible Act</a:t>
              </a:r>
            </a:p>
            <a:p>
              <a:pPr algn="ctr">
                <a:lnSpc>
                  <a:spcPts val="1900"/>
                </a:lnSpc>
              </a:pPr>
              <a:r>
                <a:rPr lang="en-US" sz="2000" b="1" dirty="0">
                  <a:ea typeface="+mn-lt"/>
                  <a:cs typeface="+mn-lt"/>
                </a:rPr>
                <a:t>Missing &amp; Murdered Unit</a:t>
              </a:r>
              <a:endParaRPr lang="en-US" dirty="0"/>
            </a:p>
          </p:txBody>
        </p:sp>
        <p:sp>
          <p:nvSpPr>
            <p:cNvPr id="30" name="Rectangle 29">
              <a:extLst>
                <a:ext uri="{FF2B5EF4-FFF2-40B4-BE49-F238E27FC236}">
                  <a16:creationId xmlns:a16="http://schemas.microsoft.com/office/drawing/2014/main" id="{59A6AD45-727D-476F-86AD-C28F98764342}"/>
                </a:ext>
              </a:extLst>
            </p:cNvPr>
            <p:cNvSpPr/>
            <p:nvPr/>
          </p:nvSpPr>
          <p:spPr>
            <a:xfrm>
              <a:off x="0" y="4"/>
              <a:ext cx="12192000" cy="729480"/>
            </a:xfrm>
            <a:prstGeom prst="rect">
              <a:avLst/>
            </a:prstGeom>
            <a:gradFill flip="none" rotWithShape="1">
              <a:gsLst>
                <a:gs pos="52000">
                  <a:schemeClr val="bg1">
                    <a:lumMod val="75000"/>
                  </a:schemeClr>
                </a:gs>
                <a:gs pos="2000">
                  <a:schemeClr val="tx1"/>
                </a:gs>
                <a:gs pos="100000">
                  <a:schemeClr val="tx1"/>
                </a:gs>
              </a:gsLst>
              <a:lin ang="5400000" scaled="0"/>
              <a:tileRect/>
            </a:gra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a:p>
          </p:txBody>
        </p:sp>
        <p:cxnSp>
          <p:nvCxnSpPr>
            <p:cNvPr id="31" name="Straight Connector 30">
              <a:extLst>
                <a:ext uri="{FF2B5EF4-FFF2-40B4-BE49-F238E27FC236}">
                  <a16:creationId xmlns:a16="http://schemas.microsoft.com/office/drawing/2014/main" id="{5777D2E5-2ACF-40E5-81D1-3256B390923D}"/>
                </a:ext>
              </a:extLst>
            </p:cNvPr>
            <p:cNvCxnSpPr>
              <a:cxnSpLocks/>
            </p:cNvCxnSpPr>
            <p:nvPr/>
          </p:nvCxnSpPr>
          <p:spPr>
            <a:xfrm>
              <a:off x="0" y="739819"/>
              <a:ext cx="12192000" cy="1"/>
            </a:xfrm>
            <a:prstGeom prst="line">
              <a:avLst/>
            </a:prstGeom>
            <a:ln w="25400">
              <a:solidFill>
                <a:srgbClr val="FF6600"/>
              </a:solidFill>
            </a:ln>
            <a:effectLst>
              <a:outerShdw blurRad="50800" dist="38100" dir="5400000" algn="t" rotWithShape="0">
                <a:prstClr val="black">
                  <a:alpha val="88000"/>
                </a:prstClr>
              </a:outerShdw>
            </a:effectLst>
          </p:spPr>
          <p:style>
            <a:lnRef idx="1">
              <a:schemeClr val="accent1"/>
            </a:lnRef>
            <a:fillRef idx="0">
              <a:schemeClr val="accent1"/>
            </a:fillRef>
            <a:effectRef idx="0">
              <a:schemeClr val="accent1"/>
            </a:effectRef>
            <a:fontRef idx="minor">
              <a:schemeClr val="tx1"/>
            </a:fontRef>
          </p:style>
        </p:cxnSp>
        <p:sp>
          <p:nvSpPr>
            <p:cNvPr id="32" name="TextBox 17">
              <a:extLst>
                <a:ext uri="{FF2B5EF4-FFF2-40B4-BE49-F238E27FC236}">
                  <a16:creationId xmlns:a16="http://schemas.microsoft.com/office/drawing/2014/main" id="{ED50E92E-701C-45AE-ABFA-8312CE0050DD}"/>
                </a:ext>
              </a:extLst>
            </p:cNvPr>
            <p:cNvSpPr txBox="1"/>
            <p:nvPr/>
          </p:nvSpPr>
          <p:spPr>
            <a:xfrm>
              <a:off x="2684206" y="80109"/>
              <a:ext cx="6843252" cy="548640"/>
            </a:xfrm>
            <a:prstGeom prst="rect">
              <a:avLst/>
            </a:prstGeom>
            <a:noFill/>
            <a:ln w="9525" cmpd="sng">
              <a:noFill/>
            </a:ln>
            <a:effectLst>
              <a:outerShdw blurRad="50800" dist="38100" dir="2700000" algn="tl" rotWithShape="0">
                <a:prstClr val="black">
                  <a:alpha val="73000"/>
                </a:prstClr>
              </a:outerShdw>
            </a:effectLst>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400" b="1">
                  <a:solidFill>
                    <a:schemeClr val="bg1"/>
                  </a:solidFill>
                  <a:effectLst>
                    <a:outerShdw blurRad="50800" dist="38100" dir="2700000" algn="tl" rotWithShape="0">
                      <a:prstClr val="black">
                        <a:alpha val="58000"/>
                      </a:prstClr>
                    </a:outerShdw>
                  </a:effectLst>
                </a:rPr>
                <a:t>Bureau of Indian Affairs - Office of Justice Services</a:t>
              </a:r>
            </a:p>
          </p:txBody>
        </p:sp>
        <p:sp>
          <p:nvSpPr>
            <p:cNvPr id="33" name="Oval 32">
              <a:extLst>
                <a:ext uri="{FF2B5EF4-FFF2-40B4-BE49-F238E27FC236}">
                  <a16:creationId xmlns:a16="http://schemas.microsoft.com/office/drawing/2014/main" id="{A87CE787-8439-4777-9673-2CA1907D25FC}"/>
                </a:ext>
              </a:extLst>
            </p:cNvPr>
            <p:cNvSpPr/>
            <p:nvPr/>
          </p:nvSpPr>
          <p:spPr>
            <a:xfrm>
              <a:off x="86563" y="80109"/>
              <a:ext cx="548640" cy="548640"/>
            </a:xfrm>
            <a:prstGeom prst="ellipse">
              <a:avLst/>
            </a:prstGeom>
            <a:blipFill dpi="0" rotWithShape="0">
              <a:blip r:embed="rId4">
                <a:extLst>
                  <a:ext uri="{BEBA8EAE-BF5A-486C-A8C5-ECC9F3942E4B}">
                    <a14:imgProps xmlns:a14="http://schemas.microsoft.com/office/drawing/2010/main">
                      <a14:imgLayer r:embed="rId5">
                        <a14:imgEffect>
                          <a14:sharpenSoften amount="24000"/>
                        </a14:imgEffect>
                      </a14:imgLayer>
                    </a14:imgProps>
                  </a:ext>
                </a:extLst>
              </a:blip>
              <a:srcRect/>
              <a:stretch>
                <a:fillRect l="-5000" t="-5000" r="-4000" b="-5000"/>
              </a:stretch>
            </a:blipFill>
            <a:ln>
              <a:noFill/>
            </a:ln>
            <a:effectLst>
              <a:outerShdw blurRad="50800" dist="38100" dir="2700000" algn="tl" rotWithShape="0">
                <a:schemeClr val="tx1">
                  <a:alpha val="79000"/>
                </a:schemeClr>
              </a:outerShdw>
              <a:reflection blurRad="6350" stA="53000" endPos="25000" dir="5400000" sy="-100000" algn="bl" rotWithShape="0"/>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US"/>
            </a:p>
          </p:txBody>
        </p:sp>
        <p:sp>
          <p:nvSpPr>
            <p:cNvPr id="34" name="Oval 33">
              <a:extLst>
                <a:ext uri="{FF2B5EF4-FFF2-40B4-BE49-F238E27FC236}">
                  <a16:creationId xmlns:a16="http://schemas.microsoft.com/office/drawing/2014/main" id="{9017D685-6884-451F-B721-C37EA67B8955}"/>
                </a:ext>
              </a:extLst>
            </p:cNvPr>
            <p:cNvSpPr/>
            <p:nvPr/>
          </p:nvSpPr>
          <p:spPr>
            <a:xfrm>
              <a:off x="11556797" y="80109"/>
              <a:ext cx="548640" cy="548640"/>
            </a:xfrm>
            <a:prstGeom prst="ellipse">
              <a:avLst/>
            </a:prstGeom>
            <a:blipFill rotWithShape="0">
              <a:blip r:embed="rId6">
                <a:extLst>
                  <a:ext uri="{BEBA8EAE-BF5A-486C-A8C5-ECC9F3942E4B}">
                    <a14:imgProps xmlns:a14="http://schemas.microsoft.com/office/drawing/2010/main">
                      <a14:imgLayer r:embed="rId7">
                        <a14:imgEffect>
                          <a14:sharpenSoften amount="24000"/>
                        </a14:imgEffect>
                      </a14:imgLayer>
                    </a14:imgProps>
                  </a:ext>
                </a:extLst>
              </a:blip>
              <a:stretch>
                <a:fillRect/>
              </a:stretch>
            </a:blipFill>
            <a:ln>
              <a:noFill/>
            </a:ln>
            <a:effectLst>
              <a:outerShdw blurRad="50800" dist="38100" dir="2700000" algn="tl" rotWithShape="0">
                <a:schemeClr val="tx1">
                  <a:alpha val="79000"/>
                </a:schemeClr>
              </a:outerShdw>
              <a:reflection blurRad="6350" stA="53000" endPos="25000" dir="5400000" sy="-100000" algn="bl" rotWithShape="0"/>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US"/>
            </a:p>
          </p:txBody>
        </p:sp>
      </p:grpSp>
      <p:sp>
        <p:nvSpPr>
          <p:cNvPr id="11" name="Content Placeholder 4">
            <a:extLst>
              <a:ext uri="{FF2B5EF4-FFF2-40B4-BE49-F238E27FC236}">
                <a16:creationId xmlns:a16="http://schemas.microsoft.com/office/drawing/2014/main" id="{97DCD55C-427F-44BF-9AB3-EF3290F23904}"/>
              </a:ext>
            </a:extLst>
          </p:cNvPr>
          <p:cNvSpPr txBox="1">
            <a:spLocks/>
          </p:cNvSpPr>
          <p:nvPr/>
        </p:nvSpPr>
        <p:spPr>
          <a:xfrm>
            <a:off x="838200" y="1544755"/>
            <a:ext cx="10515600" cy="4704931"/>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rgbClr val="272627"/>
                </a:solidFill>
              </a:rPr>
              <a:t>FY-20 – As part of the Operation Lady Justice (OLJ) initiative BIA-OJS announced it was hiring ten (10) Special Agents to be located across Indian Country in seven (7) locations.</a:t>
            </a:r>
            <a:endParaRPr lang="en-US" sz="2400" dirty="0">
              <a:solidFill>
                <a:srgbClr val="272627"/>
              </a:solidFill>
              <a:cs typeface="Calibri"/>
            </a:endParaRPr>
          </a:p>
          <a:p>
            <a:endParaRPr lang="en-US" sz="2400" dirty="0">
              <a:solidFill>
                <a:srgbClr val="272627"/>
              </a:solidFill>
              <a:cs typeface="Calibri"/>
            </a:endParaRPr>
          </a:p>
          <a:p>
            <a:r>
              <a:rPr lang="en-US" sz="2400" dirty="0">
                <a:solidFill>
                  <a:srgbClr val="272627"/>
                </a:solidFill>
              </a:rPr>
              <a:t>o	Bloomington, MN; </a:t>
            </a:r>
          </a:p>
          <a:p>
            <a:r>
              <a:rPr lang="en-US" sz="2400" dirty="0">
                <a:solidFill>
                  <a:srgbClr val="272627"/>
                </a:solidFill>
              </a:rPr>
              <a:t>o	Rapid City, SD; </a:t>
            </a:r>
            <a:endParaRPr lang="en-US" sz="2400" dirty="0">
              <a:solidFill>
                <a:srgbClr val="272627"/>
              </a:solidFill>
              <a:cs typeface="Calibri"/>
            </a:endParaRPr>
          </a:p>
          <a:p>
            <a:r>
              <a:rPr lang="en-US" sz="2400" dirty="0">
                <a:solidFill>
                  <a:srgbClr val="272627"/>
                </a:solidFill>
              </a:rPr>
              <a:t>o	Billings, MT; </a:t>
            </a:r>
            <a:endParaRPr lang="en-US" sz="2400" dirty="0">
              <a:solidFill>
                <a:srgbClr val="272627"/>
              </a:solidFill>
              <a:cs typeface="Calibri"/>
            </a:endParaRPr>
          </a:p>
          <a:p>
            <a:r>
              <a:rPr lang="en-US" sz="2400" dirty="0">
                <a:solidFill>
                  <a:srgbClr val="272627"/>
                </a:solidFill>
              </a:rPr>
              <a:t>o	Nashville, TN; </a:t>
            </a:r>
            <a:endParaRPr lang="en-US" sz="2400" dirty="0">
              <a:solidFill>
                <a:srgbClr val="272627"/>
              </a:solidFill>
              <a:cs typeface="Calibri"/>
            </a:endParaRPr>
          </a:p>
          <a:p>
            <a:r>
              <a:rPr lang="en-US" sz="2400" dirty="0">
                <a:solidFill>
                  <a:srgbClr val="272627"/>
                </a:solidFill>
              </a:rPr>
              <a:t>o	Albuquerque, NM; </a:t>
            </a:r>
            <a:endParaRPr lang="en-US" sz="2400" dirty="0">
              <a:solidFill>
                <a:srgbClr val="272627"/>
              </a:solidFill>
              <a:cs typeface="Calibri"/>
            </a:endParaRPr>
          </a:p>
          <a:p>
            <a:r>
              <a:rPr lang="en-US" sz="2400" dirty="0">
                <a:solidFill>
                  <a:srgbClr val="272627"/>
                </a:solidFill>
              </a:rPr>
              <a:t>o	Phoenix, AZ; and, </a:t>
            </a:r>
            <a:endParaRPr lang="en-US" sz="2400" dirty="0">
              <a:solidFill>
                <a:srgbClr val="272627"/>
              </a:solidFill>
              <a:cs typeface="Calibri"/>
            </a:endParaRPr>
          </a:p>
          <a:p>
            <a:r>
              <a:rPr lang="en-US" sz="2400" dirty="0">
                <a:solidFill>
                  <a:srgbClr val="272627"/>
                </a:solidFill>
              </a:rPr>
              <a:t>o	Anchorage, AK.</a:t>
            </a:r>
            <a:endParaRPr lang="en-US" sz="2400" dirty="0">
              <a:solidFill>
                <a:srgbClr val="272627"/>
              </a:solidFill>
              <a:cs typeface="Calibri"/>
            </a:endParaRPr>
          </a:p>
          <a:p>
            <a:endParaRPr lang="en-US" dirty="0">
              <a:solidFill>
                <a:srgbClr val="272627"/>
              </a:solidFill>
            </a:endParaRPr>
          </a:p>
        </p:txBody>
      </p:sp>
      <p:pic>
        <p:nvPicPr>
          <p:cNvPr id="3" name="Picture 3">
            <a:extLst>
              <a:ext uri="{FF2B5EF4-FFF2-40B4-BE49-F238E27FC236}">
                <a16:creationId xmlns:a16="http://schemas.microsoft.com/office/drawing/2014/main" id="{56AD67FD-8D8B-48AA-B0FB-39AE061458F7}"/>
              </a:ext>
            </a:extLst>
          </p:cNvPr>
          <p:cNvPicPr>
            <a:picLocks noChangeAspect="1"/>
          </p:cNvPicPr>
          <p:nvPr/>
        </p:nvPicPr>
        <p:blipFill>
          <a:blip r:embed="rId8"/>
          <a:stretch>
            <a:fillRect/>
          </a:stretch>
        </p:blipFill>
        <p:spPr>
          <a:xfrm>
            <a:off x="4580323" y="2422929"/>
            <a:ext cx="6149786" cy="4206471"/>
          </a:xfrm>
          <a:prstGeom prst="rect">
            <a:avLst/>
          </a:prstGeom>
        </p:spPr>
      </p:pic>
    </p:spTree>
    <p:custDataLst>
      <p:tags r:id="rId1"/>
    </p:custDataLst>
    <p:extLst>
      <p:ext uri="{BB962C8B-B14F-4D97-AF65-F5344CB8AC3E}">
        <p14:creationId xmlns:p14="http://schemas.microsoft.com/office/powerpoint/2010/main" val="356601088"/>
      </p:ext>
    </p:extLst>
  </p:cSld>
  <p:clrMapOvr>
    <a:masterClrMapping/>
  </p:clrMapOvr>
  <mc:AlternateContent xmlns:mc="http://schemas.openxmlformats.org/markup-compatibility/2006" xmlns:p14="http://schemas.microsoft.com/office/powerpoint/2010/main">
    <mc:Choice Requires="p14">
      <p:transition spd="slow">
        <p14:window dir="ver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32000"/>
            <a:lum/>
          </a:blip>
          <a:srcRect/>
          <a:stretch>
            <a:fillRect l="-2000" r="-2000"/>
          </a:stretch>
        </a:blipFill>
        <a:effectLst/>
      </p:bgPr>
    </p:bg>
    <p:spTree>
      <p:nvGrpSpPr>
        <p:cNvPr id="1" name=""/>
        <p:cNvGrpSpPr/>
        <p:nvPr/>
      </p:nvGrpSpPr>
      <p:grpSpPr>
        <a:xfrm>
          <a:off x="0" y="0"/>
          <a:ext cx="0" cy="0"/>
          <a:chOff x="0" y="0"/>
          <a:chExt cx="0" cy="0"/>
        </a:xfrm>
      </p:grpSpPr>
      <p:sp>
        <p:nvSpPr>
          <p:cNvPr id="16" name="Title 1"/>
          <p:cNvSpPr txBox="1">
            <a:spLocks/>
          </p:cNvSpPr>
          <p:nvPr/>
        </p:nvSpPr>
        <p:spPr>
          <a:xfrm>
            <a:off x="2136776" y="228600"/>
            <a:ext cx="7997825" cy="1447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sz="3200" b="1">
              <a:solidFill>
                <a:srgbClr val="FFC000"/>
              </a:solidFill>
              <a:effectLst>
                <a:outerShdw blurRad="38100" dist="38100" dir="2700000" algn="tl">
                  <a:srgbClr val="000000">
                    <a:alpha val="43137"/>
                  </a:srgbClr>
                </a:outerShdw>
              </a:effectLst>
              <a:latin typeface="Calibri" panose="020F0502020204030204" pitchFamily="34" charset="0"/>
            </a:endParaRPr>
          </a:p>
        </p:txBody>
      </p:sp>
      <p:sp>
        <p:nvSpPr>
          <p:cNvPr id="2" name="Rectangle 1"/>
          <p:cNvSpPr/>
          <p:nvPr/>
        </p:nvSpPr>
        <p:spPr>
          <a:xfrm>
            <a:off x="1754186" y="1103772"/>
            <a:ext cx="9104313" cy="3717300"/>
          </a:xfrm>
          <a:prstGeom prst="rect">
            <a:avLst/>
          </a:prstGeom>
          <a:noFill/>
          <a:effectLst>
            <a:outerShdw blurRad="50800" dist="38100" dir="8100000" algn="tr" rotWithShape="0">
              <a:prstClr val="black">
                <a:alpha val="40000"/>
              </a:prstClr>
            </a:outerShdw>
          </a:effectLst>
        </p:spPr>
        <p:txBody>
          <a:bodyPr wrap="square" lIns="91440" tIns="45720" rIns="91440" bIns="45720">
            <a:spAutoFit/>
          </a:bodyPr>
          <a:lstStyle/>
          <a:p>
            <a:pPr>
              <a:lnSpc>
                <a:spcPts val="7200"/>
              </a:lnSpc>
            </a:pPr>
            <a:endParaRPr lang="en-US" sz="2000" b="1" dirty="0">
              <a:ln w="12700">
                <a:solidFill>
                  <a:schemeClr val="tx1"/>
                </a:solidFill>
                <a:prstDash val="solid"/>
              </a:ln>
              <a:effectLst>
                <a:outerShdw blurRad="50800" dist="38100" dir="8100000" algn="tr" rotWithShape="0">
                  <a:prstClr val="black">
                    <a:alpha val="40000"/>
                  </a:prstClr>
                </a:outerShdw>
              </a:effectLst>
              <a:latin typeface="+mj-lt"/>
            </a:endParaRPr>
          </a:p>
          <a:p>
            <a:pPr>
              <a:lnSpc>
                <a:spcPts val="7200"/>
              </a:lnSpc>
            </a:pPr>
            <a:endParaRPr lang="en-US" sz="2000" b="1" dirty="0">
              <a:ln w="12700">
                <a:solidFill>
                  <a:schemeClr val="tx1"/>
                </a:solidFill>
                <a:prstDash val="solid"/>
              </a:ln>
              <a:effectLst>
                <a:outerShdw blurRad="50800" dist="38100" dir="8100000" algn="tr" rotWithShape="0">
                  <a:prstClr val="black">
                    <a:alpha val="40000"/>
                  </a:prstClr>
                </a:outerShdw>
              </a:effectLst>
              <a:latin typeface="+mj-lt"/>
            </a:endParaRPr>
          </a:p>
          <a:p>
            <a:pPr>
              <a:lnSpc>
                <a:spcPts val="7200"/>
              </a:lnSpc>
            </a:pPr>
            <a:endParaRPr lang="en-US" sz="2000" b="1" dirty="0">
              <a:ln w="12700">
                <a:solidFill>
                  <a:schemeClr val="tx1"/>
                </a:solidFill>
                <a:prstDash val="solid"/>
              </a:ln>
              <a:solidFill>
                <a:schemeClr val="accent6">
                  <a:lumMod val="75000"/>
                </a:schemeClr>
              </a:solidFill>
              <a:effectLst>
                <a:outerShdw blurRad="50800" dist="38100" dir="8100000" algn="tr" rotWithShape="0">
                  <a:prstClr val="black">
                    <a:alpha val="40000"/>
                  </a:prstClr>
                </a:outerShdw>
              </a:effectLst>
              <a:latin typeface="+mj-lt"/>
            </a:endParaRPr>
          </a:p>
          <a:p>
            <a:pPr algn="ctr">
              <a:lnSpc>
                <a:spcPts val="7200"/>
              </a:lnSpc>
            </a:pPr>
            <a:endParaRPr lang="en-US" sz="4800" b="1" dirty="0">
              <a:ln w="12700">
                <a:solidFill>
                  <a:schemeClr val="tx1"/>
                </a:solidFill>
                <a:prstDash val="solid"/>
              </a:ln>
              <a:solidFill>
                <a:schemeClr val="accent6">
                  <a:lumMod val="75000"/>
                </a:schemeClr>
              </a:solidFill>
              <a:effectLst>
                <a:outerShdw blurRad="50800" dist="38100" dir="8100000" algn="tr" rotWithShape="0">
                  <a:prstClr val="black">
                    <a:alpha val="40000"/>
                  </a:prstClr>
                </a:outerShdw>
              </a:effectLst>
              <a:latin typeface="+mj-lt"/>
            </a:endParaRPr>
          </a:p>
        </p:txBody>
      </p:sp>
      <p:grpSp>
        <p:nvGrpSpPr>
          <p:cNvPr id="5" name="Group 4">
            <a:extLst>
              <a:ext uri="{FF2B5EF4-FFF2-40B4-BE49-F238E27FC236}">
                <a16:creationId xmlns:a16="http://schemas.microsoft.com/office/drawing/2014/main" id="{37716AA7-4D7B-453F-8E45-BE4637AD8591}"/>
              </a:ext>
            </a:extLst>
          </p:cNvPr>
          <p:cNvGrpSpPr/>
          <p:nvPr/>
        </p:nvGrpSpPr>
        <p:grpSpPr>
          <a:xfrm>
            <a:off x="0" y="4"/>
            <a:ext cx="12192000" cy="1093433"/>
            <a:chOff x="0" y="4"/>
            <a:chExt cx="12192000" cy="1093433"/>
          </a:xfrm>
        </p:grpSpPr>
        <p:sp>
          <p:nvSpPr>
            <p:cNvPr id="29" name="Rectangle: Rounded Corners 28">
              <a:extLst>
                <a:ext uri="{FF2B5EF4-FFF2-40B4-BE49-F238E27FC236}">
                  <a16:creationId xmlns:a16="http://schemas.microsoft.com/office/drawing/2014/main" id="{F8DD0074-6C2F-4E94-B708-63B712A10D8A}"/>
                </a:ext>
              </a:extLst>
            </p:cNvPr>
            <p:cNvSpPr/>
            <p:nvPr/>
          </p:nvSpPr>
          <p:spPr>
            <a:xfrm>
              <a:off x="4470400" y="453358"/>
              <a:ext cx="3302000" cy="640079"/>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tIns="548640" bIns="0" rtlCol="0" anchor="b" anchorCtr="0"/>
            <a:lstStyle/>
            <a:p>
              <a:pPr algn="ctr">
                <a:lnSpc>
                  <a:spcPts val="1900"/>
                </a:lnSpc>
              </a:pPr>
              <a:r>
                <a:rPr lang="en-US" sz="2000" b="1" dirty="0"/>
                <a:t>Missing &amp; Murdered Unit</a:t>
              </a:r>
            </a:p>
          </p:txBody>
        </p:sp>
        <p:sp>
          <p:nvSpPr>
            <p:cNvPr id="30" name="Rectangle 29">
              <a:extLst>
                <a:ext uri="{FF2B5EF4-FFF2-40B4-BE49-F238E27FC236}">
                  <a16:creationId xmlns:a16="http://schemas.microsoft.com/office/drawing/2014/main" id="{59A6AD45-727D-476F-86AD-C28F98764342}"/>
                </a:ext>
              </a:extLst>
            </p:cNvPr>
            <p:cNvSpPr/>
            <p:nvPr/>
          </p:nvSpPr>
          <p:spPr>
            <a:xfrm>
              <a:off x="0" y="4"/>
              <a:ext cx="12192000" cy="729480"/>
            </a:xfrm>
            <a:prstGeom prst="rect">
              <a:avLst/>
            </a:prstGeom>
            <a:gradFill flip="none" rotWithShape="1">
              <a:gsLst>
                <a:gs pos="52000">
                  <a:schemeClr val="bg1">
                    <a:lumMod val="75000"/>
                  </a:schemeClr>
                </a:gs>
                <a:gs pos="2000">
                  <a:schemeClr val="tx1"/>
                </a:gs>
                <a:gs pos="100000">
                  <a:schemeClr val="tx1"/>
                </a:gs>
              </a:gsLst>
              <a:lin ang="5400000" scaled="0"/>
              <a:tileRect/>
            </a:gra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a:p>
          </p:txBody>
        </p:sp>
        <p:cxnSp>
          <p:nvCxnSpPr>
            <p:cNvPr id="31" name="Straight Connector 30">
              <a:extLst>
                <a:ext uri="{FF2B5EF4-FFF2-40B4-BE49-F238E27FC236}">
                  <a16:creationId xmlns:a16="http://schemas.microsoft.com/office/drawing/2014/main" id="{5777D2E5-2ACF-40E5-81D1-3256B390923D}"/>
                </a:ext>
              </a:extLst>
            </p:cNvPr>
            <p:cNvCxnSpPr>
              <a:cxnSpLocks/>
            </p:cNvCxnSpPr>
            <p:nvPr/>
          </p:nvCxnSpPr>
          <p:spPr>
            <a:xfrm>
              <a:off x="0" y="739819"/>
              <a:ext cx="12192000" cy="1"/>
            </a:xfrm>
            <a:prstGeom prst="line">
              <a:avLst/>
            </a:prstGeom>
            <a:ln w="25400">
              <a:solidFill>
                <a:srgbClr val="FF6600"/>
              </a:solidFill>
            </a:ln>
            <a:effectLst>
              <a:outerShdw blurRad="50800" dist="38100" dir="5400000" algn="t" rotWithShape="0">
                <a:prstClr val="black">
                  <a:alpha val="88000"/>
                </a:prstClr>
              </a:outerShdw>
            </a:effectLst>
          </p:spPr>
          <p:style>
            <a:lnRef idx="1">
              <a:schemeClr val="accent1"/>
            </a:lnRef>
            <a:fillRef idx="0">
              <a:schemeClr val="accent1"/>
            </a:fillRef>
            <a:effectRef idx="0">
              <a:schemeClr val="accent1"/>
            </a:effectRef>
            <a:fontRef idx="minor">
              <a:schemeClr val="tx1"/>
            </a:fontRef>
          </p:style>
        </p:cxnSp>
        <p:sp>
          <p:nvSpPr>
            <p:cNvPr id="32" name="TextBox 17">
              <a:extLst>
                <a:ext uri="{FF2B5EF4-FFF2-40B4-BE49-F238E27FC236}">
                  <a16:creationId xmlns:a16="http://schemas.microsoft.com/office/drawing/2014/main" id="{ED50E92E-701C-45AE-ABFA-8312CE0050DD}"/>
                </a:ext>
              </a:extLst>
            </p:cNvPr>
            <p:cNvSpPr txBox="1"/>
            <p:nvPr/>
          </p:nvSpPr>
          <p:spPr>
            <a:xfrm>
              <a:off x="2684206" y="80109"/>
              <a:ext cx="6843252" cy="548640"/>
            </a:xfrm>
            <a:prstGeom prst="rect">
              <a:avLst/>
            </a:prstGeom>
            <a:noFill/>
            <a:ln w="9525" cmpd="sng">
              <a:noFill/>
            </a:ln>
            <a:effectLst>
              <a:outerShdw blurRad="50800" dist="38100" dir="2700000" algn="tl" rotWithShape="0">
                <a:prstClr val="black">
                  <a:alpha val="73000"/>
                </a:prstClr>
              </a:outerShdw>
            </a:effectLst>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400" b="1" dirty="0">
                  <a:solidFill>
                    <a:schemeClr val="bg1"/>
                  </a:solidFill>
                  <a:effectLst>
                    <a:outerShdw blurRad="50800" dist="38100" dir="2700000" algn="tl" rotWithShape="0">
                      <a:prstClr val="black">
                        <a:alpha val="58000"/>
                      </a:prstClr>
                    </a:outerShdw>
                  </a:effectLst>
                </a:rPr>
                <a:t>Bureau of Indian Affairs - Office of Justice Services</a:t>
              </a:r>
            </a:p>
          </p:txBody>
        </p:sp>
        <p:sp>
          <p:nvSpPr>
            <p:cNvPr id="33" name="Oval 32">
              <a:extLst>
                <a:ext uri="{FF2B5EF4-FFF2-40B4-BE49-F238E27FC236}">
                  <a16:creationId xmlns:a16="http://schemas.microsoft.com/office/drawing/2014/main" id="{A87CE787-8439-4777-9673-2CA1907D25FC}"/>
                </a:ext>
              </a:extLst>
            </p:cNvPr>
            <p:cNvSpPr/>
            <p:nvPr/>
          </p:nvSpPr>
          <p:spPr>
            <a:xfrm>
              <a:off x="86563" y="80109"/>
              <a:ext cx="548640" cy="548640"/>
            </a:xfrm>
            <a:prstGeom prst="ellipse">
              <a:avLst/>
            </a:prstGeom>
            <a:blipFill dpi="0" rotWithShape="0">
              <a:blip r:embed="rId5">
                <a:extLst>
                  <a:ext uri="{BEBA8EAE-BF5A-486C-A8C5-ECC9F3942E4B}">
                    <a14:imgProps xmlns:a14="http://schemas.microsoft.com/office/drawing/2010/main">
                      <a14:imgLayer r:embed="rId6">
                        <a14:imgEffect>
                          <a14:sharpenSoften amount="24000"/>
                        </a14:imgEffect>
                      </a14:imgLayer>
                    </a14:imgProps>
                  </a:ext>
                </a:extLst>
              </a:blip>
              <a:srcRect/>
              <a:stretch>
                <a:fillRect l="-5000" t="-5000" r="-4000" b="-5000"/>
              </a:stretch>
            </a:blipFill>
            <a:ln>
              <a:noFill/>
            </a:ln>
            <a:effectLst>
              <a:outerShdw blurRad="50800" dist="38100" dir="2700000" algn="tl" rotWithShape="0">
                <a:schemeClr val="tx1">
                  <a:alpha val="79000"/>
                </a:schemeClr>
              </a:outerShdw>
              <a:reflection blurRad="6350" stA="53000" endPos="25000" dir="5400000" sy="-100000" algn="bl" rotWithShape="0"/>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US"/>
            </a:p>
          </p:txBody>
        </p:sp>
        <p:sp>
          <p:nvSpPr>
            <p:cNvPr id="34" name="Oval 33">
              <a:extLst>
                <a:ext uri="{FF2B5EF4-FFF2-40B4-BE49-F238E27FC236}">
                  <a16:creationId xmlns:a16="http://schemas.microsoft.com/office/drawing/2014/main" id="{9017D685-6884-451F-B721-C37EA67B8955}"/>
                </a:ext>
              </a:extLst>
            </p:cNvPr>
            <p:cNvSpPr/>
            <p:nvPr/>
          </p:nvSpPr>
          <p:spPr>
            <a:xfrm>
              <a:off x="11556797" y="80109"/>
              <a:ext cx="548640" cy="548640"/>
            </a:xfrm>
            <a:prstGeom prst="ellipse">
              <a:avLst/>
            </a:prstGeom>
            <a:blipFill rotWithShape="0">
              <a:blip r:embed="rId7">
                <a:extLst>
                  <a:ext uri="{BEBA8EAE-BF5A-486C-A8C5-ECC9F3942E4B}">
                    <a14:imgProps xmlns:a14="http://schemas.microsoft.com/office/drawing/2010/main">
                      <a14:imgLayer r:embed="rId8">
                        <a14:imgEffect>
                          <a14:sharpenSoften amount="24000"/>
                        </a14:imgEffect>
                      </a14:imgLayer>
                    </a14:imgProps>
                  </a:ext>
                </a:extLst>
              </a:blip>
              <a:stretch>
                <a:fillRect/>
              </a:stretch>
            </a:blipFill>
            <a:ln>
              <a:noFill/>
            </a:ln>
            <a:effectLst>
              <a:outerShdw blurRad="50800" dist="38100" dir="2700000" algn="tl" rotWithShape="0">
                <a:schemeClr val="tx1">
                  <a:alpha val="79000"/>
                </a:schemeClr>
              </a:outerShdw>
              <a:reflection blurRad="6350" stA="53000" endPos="25000" dir="5400000" sy="-100000" algn="bl" rotWithShape="0"/>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US"/>
            </a:p>
          </p:txBody>
        </p:sp>
      </p:grpSp>
      <p:sp>
        <p:nvSpPr>
          <p:cNvPr id="3" name="Rectangle 2">
            <a:extLst>
              <a:ext uri="{FF2B5EF4-FFF2-40B4-BE49-F238E27FC236}">
                <a16:creationId xmlns:a16="http://schemas.microsoft.com/office/drawing/2014/main" id="{EE15A9FE-C014-4EB6-9736-CDE1798ADE3C}"/>
              </a:ext>
            </a:extLst>
          </p:cNvPr>
          <p:cNvSpPr/>
          <p:nvPr/>
        </p:nvSpPr>
        <p:spPr>
          <a:xfrm>
            <a:off x="635203" y="1997839"/>
            <a:ext cx="10429037" cy="3416320"/>
          </a:xfrm>
          <a:prstGeom prst="rect">
            <a:avLst/>
          </a:prstGeom>
        </p:spPr>
        <p:txBody>
          <a:bodyPr wrap="square">
            <a:spAutoFit/>
          </a:bodyPr>
          <a:lstStyle/>
          <a:p>
            <a:r>
              <a:rPr lang="en-US" sz="2400" b="1" dirty="0">
                <a:solidFill>
                  <a:srgbClr val="272627"/>
                </a:solidFill>
              </a:rPr>
              <a:t>FY-20 – Activities</a:t>
            </a:r>
            <a:endParaRPr lang="en-US" sz="2400" b="1" dirty="0">
              <a:solidFill>
                <a:srgbClr val="272627"/>
              </a:solidFill>
              <a:cs typeface="Calibri"/>
            </a:endParaRPr>
          </a:p>
          <a:p>
            <a:endParaRPr lang="en-US" sz="2400" b="1" dirty="0">
              <a:solidFill>
                <a:srgbClr val="272627"/>
              </a:solidFill>
              <a:cs typeface="Calibri"/>
            </a:endParaRPr>
          </a:p>
          <a:p>
            <a:pPr marL="342900" indent="-342900">
              <a:buFont typeface="Wingdings" panose="05000000000000000000" pitchFamily="2" charset="2"/>
              <a:buChar char="ü"/>
            </a:pPr>
            <a:r>
              <a:rPr lang="en-US" sz="2400" b="1" dirty="0">
                <a:solidFill>
                  <a:srgbClr val="272627"/>
                </a:solidFill>
              </a:rPr>
              <a:t>Selection and On-Boarding of ten (10) new Special Agents</a:t>
            </a:r>
            <a:endParaRPr lang="en-US" sz="2400" b="1" dirty="0">
              <a:solidFill>
                <a:srgbClr val="272627"/>
              </a:solidFill>
              <a:cs typeface="Calibri"/>
            </a:endParaRPr>
          </a:p>
          <a:p>
            <a:pPr marL="342900" indent="-342900">
              <a:buFont typeface="Wingdings" panose="05000000000000000000" pitchFamily="2" charset="2"/>
              <a:buChar char="ü"/>
            </a:pPr>
            <a:r>
              <a:rPr lang="en-US" sz="2400" b="1" dirty="0">
                <a:solidFill>
                  <a:srgbClr val="272627"/>
                </a:solidFill>
              </a:rPr>
              <a:t>Specialized Training to new Special Agents</a:t>
            </a:r>
            <a:endParaRPr lang="en-US" sz="2400" b="1" dirty="0">
              <a:solidFill>
                <a:srgbClr val="272627"/>
              </a:solidFill>
              <a:cs typeface="Calibri"/>
            </a:endParaRPr>
          </a:p>
          <a:p>
            <a:pPr marL="342900" indent="-342900">
              <a:buFont typeface="Wingdings" panose="05000000000000000000" pitchFamily="2" charset="2"/>
              <a:buChar char="ü"/>
            </a:pPr>
            <a:r>
              <a:rPr lang="en-US" sz="2400" b="1" dirty="0">
                <a:solidFill>
                  <a:srgbClr val="272627"/>
                </a:solidFill>
              </a:rPr>
              <a:t>In coordination with DOJ developed</a:t>
            </a:r>
            <a:endParaRPr lang="en-US" sz="2400" b="1" dirty="0">
              <a:solidFill>
                <a:srgbClr val="272627"/>
              </a:solidFill>
              <a:cs typeface="Calibri"/>
            </a:endParaRPr>
          </a:p>
          <a:p>
            <a:endParaRPr lang="en-US" sz="2400" b="1" dirty="0">
              <a:solidFill>
                <a:srgbClr val="272627"/>
              </a:solidFill>
              <a:cs typeface="Calibri"/>
            </a:endParaRPr>
          </a:p>
          <a:p>
            <a:r>
              <a:rPr lang="en-US" sz="2400" b="1" dirty="0">
                <a:solidFill>
                  <a:srgbClr val="272627"/>
                </a:solidFill>
              </a:rPr>
              <a:t>	* Standard Operating Procedures</a:t>
            </a:r>
            <a:endParaRPr lang="en-US" sz="2400" b="1" dirty="0">
              <a:solidFill>
                <a:srgbClr val="272627"/>
              </a:solidFill>
              <a:cs typeface="Calibri"/>
            </a:endParaRPr>
          </a:p>
          <a:p>
            <a:r>
              <a:rPr lang="en-US" sz="2400" b="1" dirty="0">
                <a:solidFill>
                  <a:srgbClr val="272627"/>
                </a:solidFill>
              </a:rPr>
              <a:t>	* Victim Services Protocols</a:t>
            </a:r>
            <a:endParaRPr lang="en-US" sz="2400" b="1" dirty="0">
              <a:solidFill>
                <a:srgbClr val="272627"/>
              </a:solidFill>
              <a:cs typeface="Calibri"/>
            </a:endParaRPr>
          </a:p>
          <a:p>
            <a:r>
              <a:rPr lang="en-US" sz="2400" b="1" dirty="0">
                <a:solidFill>
                  <a:srgbClr val="272627"/>
                </a:solidFill>
              </a:rPr>
              <a:t>	* Solvability Checklists</a:t>
            </a:r>
            <a:endParaRPr lang="en-US" sz="2400" b="1" dirty="0">
              <a:solidFill>
                <a:srgbClr val="272627"/>
              </a:solidFill>
              <a:cs typeface="Calibri"/>
            </a:endParaRPr>
          </a:p>
        </p:txBody>
      </p:sp>
    </p:spTree>
    <p:custDataLst>
      <p:tags r:id="rId1"/>
    </p:custDataLst>
    <p:extLst>
      <p:ext uri="{BB962C8B-B14F-4D97-AF65-F5344CB8AC3E}">
        <p14:creationId xmlns:p14="http://schemas.microsoft.com/office/powerpoint/2010/main" val="268462641"/>
      </p:ext>
    </p:extLst>
  </p:cSld>
  <p:clrMapOvr>
    <a:masterClrMapping/>
  </p:clrMapOvr>
  <mc:AlternateContent xmlns:mc="http://schemas.openxmlformats.org/markup-compatibility/2006" xmlns:p14="http://schemas.microsoft.com/office/powerpoint/2010/main">
    <mc:Choice Requires="p14">
      <p:transition spd="slow">
        <p14:window dir="ver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32000"/>
            <a:lum/>
          </a:blip>
          <a:srcRect/>
          <a:stretch>
            <a:fillRect l="-2000" r="-2000"/>
          </a:stretch>
        </a:blipFill>
        <a:effectLst/>
      </p:bgPr>
    </p:bg>
    <p:spTree>
      <p:nvGrpSpPr>
        <p:cNvPr id="1" name=""/>
        <p:cNvGrpSpPr/>
        <p:nvPr/>
      </p:nvGrpSpPr>
      <p:grpSpPr>
        <a:xfrm>
          <a:off x="0" y="0"/>
          <a:ext cx="0" cy="0"/>
          <a:chOff x="0" y="0"/>
          <a:chExt cx="0" cy="0"/>
        </a:xfrm>
      </p:grpSpPr>
      <p:sp>
        <p:nvSpPr>
          <p:cNvPr id="16" name="Title 1"/>
          <p:cNvSpPr txBox="1">
            <a:spLocks/>
          </p:cNvSpPr>
          <p:nvPr/>
        </p:nvSpPr>
        <p:spPr>
          <a:xfrm>
            <a:off x="2136776" y="228600"/>
            <a:ext cx="7997825" cy="1447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sz="3200" b="1">
              <a:solidFill>
                <a:srgbClr val="FFC000"/>
              </a:solidFill>
              <a:effectLst>
                <a:outerShdw blurRad="38100" dist="38100" dir="2700000" algn="tl">
                  <a:srgbClr val="000000">
                    <a:alpha val="43137"/>
                  </a:srgbClr>
                </a:outerShdw>
              </a:effectLst>
              <a:latin typeface="Calibri" panose="020F0502020204030204" pitchFamily="34" charset="0"/>
            </a:endParaRPr>
          </a:p>
        </p:txBody>
      </p:sp>
      <p:sp>
        <p:nvSpPr>
          <p:cNvPr id="2" name="Rectangle 1"/>
          <p:cNvSpPr/>
          <p:nvPr/>
        </p:nvSpPr>
        <p:spPr>
          <a:xfrm>
            <a:off x="635204" y="1103772"/>
            <a:ext cx="11023396" cy="7102842"/>
          </a:xfrm>
          <a:prstGeom prst="rect">
            <a:avLst/>
          </a:prstGeom>
          <a:noFill/>
          <a:effectLst>
            <a:outerShdw blurRad="50800" dist="38100" dir="8100000" algn="tr" rotWithShape="0">
              <a:prstClr val="black">
                <a:alpha val="40000"/>
              </a:prstClr>
            </a:outerShdw>
          </a:effectLst>
        </p:spPr>
        <p:txBody>
          <a:bodyPr wrap="square" lIns="91440" tIns="45720" rIns="91440" bIns="45720">
            <a:spAutoFit/>
          </a:bodyPr>
          <a:lstStyle/>
          <a:p>
            <a:pPr>
              <a:lnSpc>
                <a:spcPts val="7200"/>
              </a:lnSpc>
            </a:pPr>
            <a:endParaRPr lang="en-US" sz="2000" b="1" dirty="0">
              <a:ln w="12700">
                <a:solidFill>
                  <a:schemeClr val="tx1"/>
                </a:solidFill>
                <a:prstDash val="solid"/>
              </a:ln>
              <a:effectLst>
                <a:outerShdw blurRad="50800" dist="38100" dir="8100000" algn="tr" rotWithShape="0">
                  <a:prstClr val="black">
                    <a:alpha val="40000"/>
                  </a:prstClr>
                </a:outerShdw>
              </a:effectLst>
              <a:latin typeface="+mj-lt"/>
            </a:endParaRPr>
          </a:p>
          <a:p>
            <a:r>
              <a:rPr lang="en-US" sz="2000" dirty="0">
                <a:solidFill>
                  <a:srgbClr val="272627"/>
                </a:solidFill>
              </a:rPr>
              <a:t>FY-21 – Activities</a:t>
            </a:r>
            <a:endParaRPr lang="en-US" sz="2000" dirty="0">
              <a:solidFill>
                <a:srgbClr val="272627"/>
              </a:solidFill>
              <a:cs typeface="Calibri"/>
            </a:endParaRPr>
          </a:p>
          <a:p>
            <a:endParaRPr lang="en-US" sz="2000" dirty="0">
              <a:solidFill>
                <a:srgbClr val="272627"/>
              </a:solidFill>
              <a:cs typeface="Calibri"/>
            </a:endParaRPr>
          </a:p>
          <a:p>
            <a:r>
              <a:rPr lang="en-US" sz="2000" dirty="0">
                <a:solidFill>
                  <a:srgbClr val="272627"/>
                </a:solidFill>
              </a:rPr>
              <a:t>o	BIA-FBI Identification of Unresolved Cases</a:t>
            </a:r>
            <a:endParaRPr lang="en-US" sz="2000" dirty="0">
              <a:solidFill>
                <a:srgbClr val="272627"/>
              </a:solidFill>
              <a:cs typeface="Calibri"/>
            </a:endParaRPr>
          </a:p>
          <a:p>
            <a:r>
              <a:rPr lang="en-US" sz="2000" dirty="0">
                <a:solidFill>
                  <a:srgbClr val="272627"/>
                </a:solidFill>
              </a:rPr>
              <a:t>o	Website, Tip-411, Unit E-mail, 1-800 number</a:t>
            </a:r>
            <a:endParaRPr lang="en-US" sz="2000" dirty="0">
              <a:solidFill>
                <a:srgbClr val="272627"/>
              </a:solidFill>
              <a:cs typeface="Calibri"/>
            </a:endParaRPr>
          </a:p>
          <a:p>
            <a:r>
              <a:rPr lang="en-US" sz="2000" dirty="0">
                <a:solidFill>
                  <a:srgbClr val="272627"/>
                </a:solidFill>
              </a:rPr>
              <a:t>o	Intake Tracking Log (212 referrals to date)</a:t>
            </a:r>
            <a:endParaRPr lang="en-US" sz="2000" dirty="0">
              <a:solidFill>
                <a:srgbClr val="272627"/>
              </a:solidFill>
              <a:cs typeface="Calibri"/>
            </a:endParaRPr>
          </a:p>
          <a:p>
            <a:r>
              <a:rPr lang="en-US" sz="2000" dirty="0">
                <a:solidFill>
                  <a:srgbClr val="272627"/>
                </a:solidFill>
              </a:rPr>
              <a:t>o	Cold Case vs Unresolved Case</a:t>
            </a:r>
            <a:endParaRPr lang="en-US" sz="2000" dirty="0">
              <a:solidFill>
                <a:srgbClr val="272627"/>
              </a:solidFill>
              <a:cs typeface="Calibri"/>
            </a:endParaRPr>
          </a:p>
          <a:p>
            <a:r>
              <a:rPr lang="en-US" sz="2000" dirty="0">
                <a:solidFill>
                  <a:srgbClr val="272627"/>
                </a:solidFill>
              </a:rPr>
              <a:t>o	Need for a dedicated Unit</a:t>
            </a:r>
          </a:p>
          <a:p>
            <a:endParaRPr lang="en-US" sz="2000" dirty="0">
              <a:solidFill>
                <a:srgbClr val="272627"/>
              </a:solidFill>
              <a:cs typeface="Calibri"/>
            </a:endParaRPr>
          </a:p>
          <a:p>
            <a:r>
              <a:rPr lang="en-US" sz="2000" dirty="0">
                <a:solidFill>
                  <a:srgbClr val="272627"/>
                </a:solidFill>
              </a:rPr>
              <a:t>	*	April 1, 2021 Secretary </a:t>
            </a:r>
            <a:r>
              <a:rPr lang="en-US" sz="2000" dirty="0" err="1">
                <a:solidFill>
                  <a:srgbClr val="272627"/>
                </a:solidFill>
              </a:rPr>
              <a:t>Haaland</a:t>
            </a:r>
            <a:r>
              <a:rPr lang="en-US" sz="2000" dirty="0">
                <a:solidFill>
                  <a:srgbClr val="272627"/>
                </a:solidFill>
              </a:rPr>
              <a:t> announced the formation of a new 				Missing and Murdered Unit (MMU) within the Bureau of Indian Affairs – </a:t>
            </a:r>
          </a:p>
          <a:p>
            <a:r>
              <a:rPr lang="en-US" sz="2000" dirty="0">
                <a:solidFill>
                  <a:srgbClr val="272627"/>
                </a:solidFill>
              </a:rPr>
              <a:t>		Office of Justice Services to provide leadership and direction.</a:t>
            </a:r>
            <a:endParaRPr lang="en-US" sz="2000" dirty="0">
              <a:solidFill>
                <a:srgbClr val="272627"/>
              </a:solidFill>
              <a:cs typeface="Calibri"/>
            </a:endParaRPr>
          </a:p>
          <a:p>
            <a:pPr>
              <a:lnSpc>
                <a:spcPts val="7200"/>
              </a:lnSpc>
            </a:pPr>
            <a:endParaRPr lang="en-US" sz="2000" b="1" dirty="0">
              <a:ln w="12700">
                <a:solidFill>
                  <a:schemeClr val="tx1"/>
                </a:solidFill>
                <a:prstDash val="solid"/>
              </a:ln>
              <a:effectLst>
                <a:outerShdw blurRad="50800" dist="38100" dir="8100000" algn="tr" rotWithShape="0">
                  <a:prstClr val="black">
                    <a:alpha val="40000"/>
                  </a:prstClr>
                </a:outerShdw>
              </a:effectLst>
              <a:latin typeface="+mj-lt"/>
            </a:endParaRPr>
          </a:p>
          <a:p>
            <a:pPr>
              <a:lnSpc>
                <a:spcPts val="7200"/>
              </a:lnSpc>
            </a:pPr>
            <a:endParaRPr lang="en-US" sz="2000" b="1" dirty="0">
              <a:ln w="12700">
                <a:solidFill>
                  <a:schemeClr val="tx1"/>
                </a:solidFill>
                <a:prstDash val="solid"/>
              </a:ln>
              <a:solidFill>
                <a:schemeClr val="accent6">
                  <a:lumMod val="75000"/>
                </a:schemeClr>
              </a:solidFill>
              <a:effectLst>
                <a:outerShdw blurRad="50800" dist="38100" dir="8100000" algn="tr" rotWithShape="0">
                  <a:prstClr val="black">
                    <a:alpha val="40000"/>
                  </a:prstClr>
                </a:outerShdw>
              </a:effectLst>
              <a:latin typeface="+mj-lt"/>
            </a:endParaRPr>
          </a:p>
          <a:p>
            <a:pPr algn="ctr">
              <a:lnSpc>
                <a:spcPts val="7200"/>
              </a:lnSpc>
            </a:pPr>
            <a:endParaRPr lang="en-US" sz="4800" b="1" dirty="0">
              <a:ln w="12700">
                <a:solidFill>
                  <a:schemeClr val="tx1"/>
                </a:solidFill>
                <a:prstDash val="solid"/>
              </a:ln>
              <a:solidFill>
                <a:schemeClr val="accent6">
                  <a:lumMod val="75000"/>
                </a:schemeClr>
              </a:solidFill>
              <a:effectLst>
                <a:outerShdw blurRad="50800" dist="38100" dir="8100000" algn="tr" rotWithShape="0">
                  <a:prstClr val="black">
                    <a:alpha val="40000"/>
                  </a:prstClr>
                </a:outerShdw>
              </a:effectLst>
              <a:latin typeface="+mj-lt"/>
            </a:endParaRPr>
          </a:p>
        </p:txBody>
      </p:sp>
      <p:grpSp>
        <p:nvGrpSpPr>
          <p:cNvPr id="5" name="Group 4">
            <a:extLst>
              <a:ext uri="{FF2B5EF4-FFF2-40B4-BE49-F238E27FC236}">
                <a16:creationId xmlns:a16="http://schemas.microsoft.com/office/drawing/2014/main" id="{37716AA7-4D7B-453F-8E45-BE4637AD8591}"/>
              </a:ext>
            </a:extLst>
          </p:cNvPr>
          <p:cNvGrpSpPr/>
          <p:nvPr/>
        </p:nvGrpSpPr>
        <p:grpSpPr>
          <a:xfrm>
            <a:off x="0" y="4"/>
            <a:ext cx="12192000" cy="1093433"/>
            <a:chOff x="0" y="4"/>
            <a:chExt cx="12192000" cy="1093433"/>
          </a:xfrm>
        </p:grpSpPr>
        <p:sp>
          <p:nvSpPr>
            <p:cNvPr id="29" name="Rectangle: Rounded Corners 28">
              <a:extLst>
                <a:ext uri="{FF2B5EF4-FFF2-40B4-BE49-F238E27FC236}">
                  <a16:creationId xmlns:a16="http://schemas.microsoft.com/office/drawing/2014/main" id="{F8DD0074-6C2F-4E94-B708-63B712A10D8A}"/>
                </a:ext>
              </a:extLst>
            </p:cNvPr>
            <p:cNvSpPr/>
            <p:nvPr/>
          </p:nvSpPr>
          <p:spPr>
            <a:xfrm>
              <a:off x="4470400" y="453358"/>
              <a:ext cx="3302000" cy="640079"/>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tIns="548640" bIns="0" rtlCol="0" anchor="b" anchorCtr="0"/>
            <a:lstStyle/>
            <a:p>
              <a:pPr algn="ctr">
                <a:lnSpc>
                  <a:spcPts val="1900"/>
                </a:lnSpc>
              </a:pPr>
              <a:r>
                <a:rPr lang="en-US" sz="2000" b="1" dirty="0"/>
                <a:t>Missing &amp; Murdered Unit</a:t>
              </a:r>
            </a:p>
          </p:txBody>
        </p:sp>
        <p:sp>
          <p:nvSpPr>
            <p:cNvPr id="30" name="Rectangle 29">
              <a:extLst>
                <a:ext uri="{FF2B5EF4-FFF2-40B4-BE49-F238E27FC236}">
                  <a16:creationId xmlns:a16="http://schemas.microsoft.com/office/drawing/2014/main" id="{59A6AD45-727D-476F-86AD-C28F98764342}"/>
                </a:ext>
              </a:extLst>
            </p:cNvPr>
            <p:cNvSpPr/>
            <p:nvPr/>
          </p:nvSpPr>
          <p:spPr>
            <a:xfrm>
              <a:off x="0" y="4"/>
              <a:ext cx="12192000" cy="729480"/>
            </a:xfrm>
            <a:prstGeom prst="rect">
              <a:avLst/>
            </a:prstGeom>
            <a:gradFill flip="none" rotWithShape="1">
              <a:gsLst>
                <a:gs pos="52000">
                  <a:schemeClr val="bg1">
                    <a:lumMod val="75000"/>
                  </a:schemeClr>
                </a:gs>
                <a:gs pos="2000">
                  <a:schemeClr val="tx1"/>
                </a:gs>
                <a:gs pos="100000">
                  <a:schemeClr val="tx1"/>
                </a:gs>
              </a:gsLst>
              <a:lin ang="5400000" scaled="0"/>
              <a:tileRect/>
            </a:gra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a:p>
          </p:txBody>
        </p:sp>
        <p:cxnSp>
          <p:nvCxnSpPr>
            <p:cNvPr id="31" name="Straight Connector 30">
              <a:extLst>
                <a:ext uri="{FF2B5EF4-FFF2-40B4-BE49-F238E27FC236}">
                  <a16:creationId xmlns:a16="http://schemas.microsoft.com/office/drawing/2014/main" id="{5777D2E5-2ACF-40E5-81D1-3256B390923D}"/>
                </a:ext>
              </a:extLst>
            </p:cNvPr>
            <p:cNvCxnSpPr>
              <a:cxnSpLocks/>
            </p:cNvCxnSpPr>
            <p:nvPr/>
          </p:nvCxnSpPr>
          <p:spPr>
            <a:xfrm>
              <a:off x="0" y="739819"/>
              <a:ext cx="12192000" cy="1"/>
            </a:xfrm>
            <a:prstGeom prst="line">
              <a:avLst/>
            </a:prstGeom>
            <a:ln w="25400">
              <a:solidFill>
                <a:srgbClr val="FF6600"/>
              </a:solidFill>
            </a:ln>
            <a:effectLst>
              <a:outerShdw blurRad="50800" dist="38100" dir="5400000" algn="t" rotWithShape="0">
                <a:prstClr val="black">
                  <a:alpha val="88000"/>
                </a:prstClr>
              </a:outerShdw>
            </a:effectLst>
          </p:spPr>
          <p:style>
            <a:lnRef idx="1">
              <a:schemeClr val="accent1"/>
            </a:lnRef>
            <a:fillRef idx="0">
              <a:schemeClr val="accent1"/>
            </a:fillRef>
            <a:effectRef idx="0">
              <a:schemeClr val="accent1"/>
            </a:effectRef>
            <a:fontRef idx="minor">
              <a:schemeClr val="tx1"/>
            </a:fontRef>
          </p:style>
        </p:cxnSp>
        <p:sp>
          <p:nvSpPr>
            <p:cNvPr id="32" name="TextBox 17">
              <a:extLst>
                <a:ext uri="{FF2B5EF4-FFF2-40B4-BE49-F238E27FC236}">
                  <a16:creationId xmlns:a16="http://schemas.microsoft.com/office/drawing/2014/main" id="{ED50E92E-701C-45AE-ABFA-8312CE0050DD}"/>
                </a:ext>
              </a:extLst>
            </p:cNvPr>
            <p:cNvSpPr txBox="1"/>
            <p:nvPr/>
          </p:nvSpPr>
          <p:spPr>
            <a:xfrm>
              <a:off x="2684206" y="80109"/>
              <a:ext cx="6843252" cy="548640"/>
            </a:xfrm>
            <a:prstGeom prst="rect">
              <a:avLst/>
            </a:prstGeom>
            <a:noFill/>
            <a:ln w="9525" cmpd="sng">
              <a:noFill/>
            </a:ln>
            <a:effectLst>
              <a:outerShdw blurRad="50800" dist="38100" dir="2700000" algn="tl" rotWithShape="0">
                <a:prstClr val="black">
                  <a:alpha val="73000"/>
                </a:prstClr>
              </a:outerShdw>
            </a:effectLst>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400" b="1" dirty="0">
                  <a:solidFill>
                    <a:schemeClr val="bg1"/>
                  </a:solidFill>
                  <a:effectLst>
                    <a:outerShdw blurRad="50800" dist="38100" dir="2700000" algn="tl" rotWithShape="0">
                      <a:prstClr val="black">
                        <a:alpha val="58000"/>
                      </a:prstClr>
                    </a:outerShdw>
                  </a:effectLst>
                </a:rPr>
                <a:t>Bureau of Indian Affairs - Office of Justice Services</a:t>
              </a:r>
            </a:p>
          </p:txBody>
        </p:sp>
        <p:sp>
          <p:nvSpPr>
            <p:cNvPr id="33" name="Oval 32">
              <a:extLst>
                <a:ext uri="{FF2B5EF4-FFF2-40B4-BE49-F238E27FC236}">
                  <a16:creationId xmlns:a16="http://schemas.microsoft.com/office/drawing/2014/main" id="{A87CE787-8439-4777-9673-2CA1907D25FC}"/>
                </a:ext>
              </a:extLst>
            </p:cNvPr>
            <p:cNvSpPr/>
            <p:nvPr/>
          </p:nvSpPr>
          <p:spPr>
            <a:xfrm>
              <a:off x="86563" y="80109"/>
              <a:ext cx="548640" cy="548640"/>
            </a:xfrm>
            <a:prstGeom prst="ellipse">
              <a:avLst/>
            </a:prstGeom>
            <a:blipFill dpi="0" rotWithShape="0">
              <a:blip r:embed="rId5">
                <a:extLst>
                  <a:ext uri="{BEBA8EAE-BF5A-486C-A8C5-ECC9F3942E4B}">
                    <a14:imgProps xmlns:a14="http://schemas.microsoft.com/office/drawing/2010/main">
                      <a14:imgLayer r:embed="rId6">
                        <a14:imgEffect>
                          <a14:sharpenSoften amount="24000"/>
                        </a14:imgEffect>
                      </a14:imgLayer>
                    </a14:imgProps>
                  </a:ext>
                </a:extLst>
              </a:blip>
              <a:srcRect/>
              <a:stretch>
                <a:fillRect l="-5000" t="-5000" r="-4000" b="-5000"/>
              </a:stretch>
            </a:blipFill>
            <a:ln>
              <a:noFill/>
            </a:ln>
            <a:effectLst>
              <a:outerShdw blurRad="50800" dist="38100" dir="2700000" algn="tl" rotWithShape="0">
                <a:schemeClr val="tx1">
                  <a:alpha val="79000"/>
                </a:schemeClr>
              </a:outerShdw>
              <a:reflection blurRad="6350" stA="53000" endPos="25000" dir="5400000" sy="-100000" algn="bl" rotWithShape="0"/>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US"/>
            </a:p>
          </p:txBody>
        </p:sp>
        <p:sp>
          <p:nvSpPr>
            <p:cNvPr id="34" name="Oval 33">
              <a:extLst>
                <a:ext uri="{FF2B5EF4-FFF2-40B4-BE49-F238E27FC236}">
                  <a16:creationId xmlns:a16="http://schemas.microsoft.com/office/drawing/2014/main" id="{9017D685-6884-451F-B721-C37EA67B8955}"/>
                </a:ext>
              </a:extLst>
            </p:cNvPr>
            <p:cNvSpPr/>
            <p:nvPr/>
          </p:nvSpPr>
          <p:spPr>
            <a:xfrm>
              <a:off x="11556797" y="80109"/>
              <a:ext cx="548640" cy="548640"/>
            </a:xfrm>
            <a:prstGeom prst="ellipse">
              <a:avLst/>
            </a:prstGeom>
            <a:blipFill rotWithShape="0">
              <a:blip r:embed="rId7">
                <a:extLst>
                  <a:ext uri="{BEBA8EAE-BF5A-486C-A8C5-ECC9F3942E4B}">
                    <a14:imgProps xmlns:a14="http://schemas.microsoft.com/office/drawing/2010/main">
                      <a14:imgLayer r:embed="rId8">
                        <a14:imgEffect>
                          <a14:sharpenSoften amount="24000"/>
                        </a14:imgEffect>
                      </a14:imgLayer>
                    </a14:imgProps>
                  </a:ext>
                </a:extLst>
              </a:blip>
              <a:stretch>
                <a:fillRect/>
              </a:stretch>
            </a:blipFill>
            <a:ln>
              <a:noFill/>
            </a:ln>
            <a:effectLst>
              <a:outerShdw blurRad="50800" dist="38100" dir="2700000" algn="tl" rotWithShape="0">
                <a:schemeClr val="tx1">
                  <a:alpha val="79000"/>
                </a:schemeClr>
              </a:outerShdw>
              <a:reflection blurRad="6350" stA="53000" endPos="25000" dir="5400000" sy="-100000" algn="bl" rotWithShape="0"/>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US"/>
            </a:p>
          </p:txBody>
        </p:sp>
      </p:grpSp>
    </p:spTree>
    <p:custDataLst>
      <p:tags r:id="rId1"/>
    </p:custDataLst>
    <p:extLst>
      <p:ext uri="{BB962C8B-B14F-4D97-AF65-F5344CB8AC3E}">
        <p14:creationId xmlns:p14="http://schemas.microsoft.com/office/powerpoint/2010/main" val="552556424"/>
      </p:ext>
    </p:extLst>
  </p:cSld>
  <p:clrMapOvr>
    <a:masterClrMapping/>
  </p:clrMapOvr>
  <mc:AlternateContent xmlns:mc="http://schemas.openxmlformats.org/markup-compatibility/2006" xmlns:p14="http://schemas.microsoft.com/office/powerpoint/2010/main">
    <mc:Choice Requires="p14">
      <p:transition spd="slow">
        <p14:window dir="ver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32000"/>
            <a:lum/>
          </a:blip>
          <a:srcRect/>
          <a:stretch>
            <a:fillRect l="-2000" r="-2000"/>
          </a:stretch>
        </a:blipFill>
        <a:effectLst/>
      </p:bgPr>
    </p:bg>
    <p:spTree>
      <p:nvGrpSpPr>
        <p:cNvPr id="1" name=""/>
        <p:cNvGrpSpPr/>
        <p:nvPr/>
      </p:nvGrpSpPr>
      <p:grpSpPr>
        <a:xfrm>
          <a:off x="0" y="0"/>
          <a:ext cx="0" cy="0"/>
          <a:chOff x="0" y="0"/>
          <a:chExt cx="0" cy="0"/>
        </a:xfrm>
      </p:grpSpPr>
      <p:sp>
        <p:nvSpPr>
          <p:cNvPr id="16" name="Title 1"/>
          <p:cNvSpPr txBox="1">
            <a:spLocks/>
          </p:cNvSpPr>
          <p:nvPr/>
        </p:nvSpPr>
        <p:spPr>
          <a:xfrm>
            <a:off x="2136776" y="228600"/>
            <a:ext cx="7997825" cy="1447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sz="3200" b="1">
              <a:solidFill>
                <a:srgbClr val="FFC000"/>
              </a:solidFill>
              <a:effectLst>
                <a:outerShdw blurRad="38100" dist="38100" dir="2700000" algn="tl">
                  <a:srgbClr val="000000">
                    <a:alpha val="43137"/>
                  </a:srgbClr>
                </a:outerShdw>
              </a:effectLst>
              <a:latin typeface="Calibri" panose="020F0502020204030204" pitchFamily="34" charset="0"/>
            </a:endParaRPr>
          </a:p>
        </p:txBody>
      </p:sp>
      <p:sp>
        <p:nvSpPr>
          <p:cNvPr id="2" name="Rectangle 1"/>
          <p:cNvSpPr/>
          <p:nvPr/>
        </p:nvSpPr>
        <p:spPr>
          <a:xfrm>
            <a:off x="1754186" y="1103772"/>
            <a:ext cx="9104313" cy="3717300"/>
          </a:xfrm>
          <a:prstGeom prst="rect">
            <a:avLst/>
          </a:prstGeom>
          <a:noFill/>
          <a:effectLst>
            <a:outerShdw blurRad="50800" dist="38100" dir="8100000" algn="tr" rotWithShape="0">
              <a:prstClr val="black">
                <a:alpha val="40000"/>
              </a:prstClr>
            </a:outerShdw>
          </a:effectLst>
        </p:spPr>
        <p:txBody>
          <a:bodyPr wrap="square" lIns="91440" tIns="45720" rIns="91440" bIns="45720">
            <a:spAutoFit/>
          </a:bodyPr>
          <a:lstStyle/>
          <a:p>
            <a:pPr>
              <a:lnSpc>
                <a:spcPts val="7200"/>
              </a:lnSpc>
            </a:pPr>
            <a:endParaRPr lang="en-US" sz="2000" b="1" dirty="0">
              <a:ln w="12700">
                <a:solidFill>
                  <a:schemeClr val="tx1"/>
                </a:solidFill>
                <a:prstDash val="solid"/>
              </a:ln>
              <a:effectLst>
                <a:outerShdw blurRad="50800" dist="38100" dir="8100000" algn="tr" rotWithShape="0">
                  <a:prstClr val="black">
                    <a:alpha val="40000"/>
                  </a:prstClr>
                </a:outerShdw>
              </a:effectLst>
              <a:latin typeface="+mj-lt"/>
            </a:endParaRPr>
          </a:p>
          <a:p>
            <a:pPr>
              <a:lnSpc>
                <a:spcPts val="7200"/>
              </a:lnSpc>
            </a:pPr>
            <a:endParaRPr lang="en-US" sz="2000" b="1" dirty="0">
              <a:ln w="12700">
                <a:solidFill>
                  <a:schemeClr val="tx1"/>
                </a:solidFill>
                <a:prstDash val="solid"/>
              </a:ln>
              <a:effectLst>
                <a:outerShdw blurRad="50800" dist="38100" dir="8100000" algn="tr" rotWithShape="0">
                  <a:prstClr val="black">
                    <a:alpha val="40000"/>
                  </a:prstClr>
                </a:outerShdw>
              </a:effectLst>
              <a:latin typeface="+mj-lt"/>
            </a:endParaRPr>
          </a:p>
          <a:p>
            <a:pPr>
              <a:lnSpc>
                <a:spcPts val="7200"/>
              </a:lnSpc>
            </a:pPr>
            <a:endParaRPr lang="en-US" sz="2000" b="1" dirty="0">
              <a:ln w="12700">
                <a:solidFill>
                  <a:schemeClr val="tx1"/>
                </a:solidFill>
                <a:prstDash val="solid"/>
              </a:ln>
              <a:solidFill>
                <a:schemeClr val="accent6">
                  <a:lumMod val="75000"/>
                </a:schemeClr>
              </a:solidFill>
              <a:effectLst>
                <a:outerShdw blurRad="50800" dist="38100" dir="8100000" algn="tr" rotWithShape="0">
                  <a:prstClr val="black">
                    <a:alpha val="40000"/>
                  </a:prstClr>
                </a:outerShdw>
              </a:effectLst>
              <a:latin typeface="+mj-lt"/>
            </a:endParaRPr>
          </a:p>
          <a:p>
            <a:pPr algn="ctr">
              <a:lnSpc>
                <a:spcPts val="7200"/>
              </a:lnSpc>
            </a:pPr>
            <a:endParaRPr lang="en-US" sz="4800" b="1" dirty="0">
              <a:ln w="12700">
                <a:solidFill>
                  <a:schemeClr val="tx1"/>
                </a:solidFill>
                <a:prstDash val="solid"/>
              </a:ln>
              <a:solidFill>
                <a:schemeClr val="accent6">
                  <a:lumMod val="75000"/>
                </a:schemeClr>
              </a:solidFill>
              <a:effectLst>
                <a:outerShdw blurRad="50800" dist="38100" dir="8100000" algn="tr" rotWithShape="0">
                  <a:prstClr val="black">
                    <a:alpha val="40000"/>
                  </a:prstClr>
                </a:outerShdw>
              </a:effectLst>
              <a:latin typeface="+mj-lt"/>
            </a:endParaRPr>
          </a:p>
        </p:txBody>
      </p:sp>
      <p:grpSp>
        <p:nvGrpSpPr>
          <p:cNvPr id="5" name="Group 4">
            <a:extLst>
              <a:ext uri="{FF2B5EF4-FFF2-40B4-BE49-F238E27FC236}">
                <a16:creationId xmlns:a16="http://schemas.microsoft.com/office/drawing/2014/main" id="{37716AA7-4D7B-453F-8E45-BE4637AD8591}"/>
              </a:ext>
            </a:extLst>
          </p:cNvPr>
          <p:cNvGrpSpPr/>
          <p:nvPr/>
        </p:nvGrpSpPr>
        <p:grpSpPr>
          <a:xfrm>
            <a:off x="0" y="4"/>
            <a:ext cx="12192000" cy="1093433"/>
            <a:chOff x="0" y="4"/>
            <a:chExt cx="12192000" cy="1093433"/>
          </a:xfrm>
        </p:grpSpPr>
        <p:sp>
          <p:nvSpPr>
            <p:cNvPr id="29" name="Rectangle: Rounded Corners 28">
              <a:extLst>
                <a:ext uri="{FF2B5EF4-FFF2-40B4-BE49-F238E27FC236}">
                  <a16:creationId xmlns:a16="http://schemas.microsoft.com/office/drawing/2014/main" id="{F8DD0074-6C2F-4E94-B708-63B712A10D8A}"/>
                </a:ext>
              </a:extLst>
            </p:cNvPr>
            <p:cNvSpPr/>
            <p:nvPr/>
          </p:nvSpPr>
          <p:spPr>
            <a:xfrm>
              <a:off x="4470400" y="453358"/>
              <a:ext cx="3302000" cy="640079"/>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tIns="548640" bIns="0" rtlCol="0" anchor="b" anchorCtr="0"/>
            <a:lstStyle/>
            <a:p>
              <a:pPr algn="ctr">
                <a:lnSpc>
                  <a:spcPts val="1900"/>
                </a:lnSpc>
              </a:pPr>
              <a:r>
                <a:rPr lang="en-US" sz="2000" b="1" dirty="0"/>
                <a:t>Missing &amp; Murdered Unit</a:t>
              </a:r>
            </a:p>
          </p:txBody>
        </p:sp>
        <p:sp>
          <p:nvSpPr>
            <p:cNvPr id="30" name="Rectangle 29">
              <a:extLst>
                <a:ext uri="{FF2B5EF4-FFF2-40B4-BE49-F238E27FC236}">
                  <a16:creationId xmlns:a16="http://schemas.microsoft.com/office/drawing/2014/main" id="{59A6AD45-727D-476F-86AD-C28F98764342}"/>
                </a:ext>
              </a:extLst>
            </p:cNvPr>
            <p:cNvSpPr/>
            <p:nvPr/>
          </p:nvSpPr>
          <p:spPr>
            <a:xfrm>
              <a:off x="0" y="4"/>
              <a:ext cx="12192000" cy="729480"/>
            </a:xfrm>
            <a:prstGeom prst="rect">
              <a:avLst/>
            </a:prstGeom>
            <a:gradFill flip="none" rotWithShape="1">
              <a:gsLst>
                <a:gs pos="52000">
                  <a:schemeClr val="bg1">
                    <a:lumMod val="75000"/>
                  </a:schemeClr>
                </a:gs>
                <a:gs pos="2000">
                  <a:schemeClr val="tx1"/>
                </a:gs>
                <a:gs pos="100000">
                  <a:schemeClr val="tx1"/>
                </a:gs>
              </a:gsLst>
              <a:lin ang="5400000" scaled="0"/>
              <a:tileRect/>
            </a:gra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a:p>
          </p:txBody>
        </p:sp>
        <p:cxnSp>
          <p:nvCxnSpPr>
            <p:cNvPr id="31" name="Straight Connector 30">
              <a:extLst>
                <a:ext uri="{FF2B5EF4-FFF2-40B4-BE49-F238E27FC236}">
                  <a16:creationId xmlns:a16="http://schemas.microsoft.com/office/drawing/2014/main" id="{5777D2E5-2ACF-40E5-81D1-3256B390923D}"/>
                </a:ext>
              </a:extLst>
            </p:cNvPr>
            <p:cNvCxnSpPr>
              <a:cxnSpLocks/>
            </p:cNvCxnSpPr>
            <p:nvPr/>
          </p:nvCxnSpPr>
          <p:spPr>
            <a:xfrm>
              <a:off x="0" y="739819"/>
              <a:ext cx="12192000" cy="1"/>
            </a:xfrm>
            <a:prstGeom prst="line">
              <a:avLst/>
            </a:prstGeom>
            <a:ln w="25400">
              <a:solidFill>
                <a:srgbClr val="FF6600"/>
              </a:solidFill>
            </a:ln>
            <a:effectLst>
              <a:outerShdw blurRad="50800" dist="38100" dir="5400000" algn="t" rotWithShape="0">
                <a:prstClr val="black">
                  <a:alpha val="88000"/>
                </a:prstClr>
              </a:outerShdw>
            </a:effectLst>
          </p:spPr>
          <p:style>
            <a:lnRef idx="1">
              <a:schemeClr val="accent1"/>
            </a:lnRef>
            <a:fillRef idx="0">
              <a:schemeClr val="accent1"/>
            </a:fillRef>
            <a:effectRef idx="0">
              <a:schemeClr val="accent1"/>
            </a:effectRef>
            <a:fontRef idx="minor">
              <a:schemeClr val="tx1"/>
            </a:fontRef>
          </p:style>
        </p:cxnSp>
        <p:sp>
          <p:nvSpPr>
            <p:cNvPr id="32" name="TextBox 17">
              <a:extLst>
                <a:ext uri="{FF2B5EF4-FFF2-40B4-BE49-F238E27FC236}">
                  <a16:creationId xmlns:a16="http://schemas.microsoft.com/office/drawing/2014/main" id="{ED50E92E-701C-45AE-ABFA-8312CE0050DD}"/>
                </a:ext>
              </a:extLst>
            </p:cNvPr>
            <p:cNvSpPr txBox="1"/>
            <p:nvPr/>
          </p:nvSpPr>
          <p:spPr>
            <a:xfrm>
              <a:off x="2684206" y="80109"/>
              <a:ext cx="6843252" cy="548640"/>
            </a:xfrm>
            <a:prstGeom prst="rect">
              <a:avLst/>
            </a:prstGeom>
            <a:noFill/>
            <a:ln w="9525" cmpd="sng">
              <a:noFill/>
            </a:ln>
            <a:effectLst>
              <a:outerShdw blurRad="50800" dist="38100" dir="2700000" algn="tl" rotWithShape="0">
                <a:prstClr val="black">
                  <a:alpha val="73000"/>
                </a:prstClr>
              </a:outerShdw>
            </a:effectLst>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400" b="1" dirty="0">
                  <a:solidFill>
                    <a:schemeClr val="bg1"/>
                  </a:solidFill>
                  <a:effectLst>
                    <a:outerShdw blurRad="50800" dist="38100" dir="2700000" algn="tl" rotWithShape="0">
                      <a:prstClr val="black">
                        <a:alpha val="58000"/>
                      </a:prstClr>
                    </a:outerShdw>
                  </a:effectLst>
                </a:rPr>
                <a:t>Bureau of Indian Affairs - Office of Justice Services</a:t>
              </a:r>
            </a:p>
          </p:txBody>
        </p:sp>
        <p:sp>
          <p:nvSpPr>
            <p:cNvPr id="33" name="Oval 32">
              <a:extLst>
                <a:ext uri="{FF2B5EF4-FFF2-40B4-BE49-F238E27FC236}">
                  <a16:creationId xmlns:a16="http://schemas.microsoft.com/office/drawing/2014/main" id="{A87CE787-8439-4777-9673-2CA1907D25FC}"/>
                </a:ext>
              </a:extLst>
            </p:cNvPr>
            <p:cNvSpPr/>
            <p:nvPr/>
          </p:nvSpPr>
          <p:spPr>
            <a:xfrm>
              <a:off x="86563" y="80109"/>
              <a:ext cx="548640" cy="548640"/>
            </a:xfrm>
            <a:prstGeom prst="ellipse">
              <a:avLst/>
            </a:prstGeom>
            <a:blipFill dpi="0" rotWithShape="0">
              <a:blip r:embed="rId5">
                <a:extLst>
                  <a:ext uri="{BEBA8EAE-BF5A-486C-A8C5-ECC9F3942E4B}">
                    <a14:imgProps xmlns:a14="http://schemas.microsoft.com/office/drawing/2010/main">
                      <a14:imgLayer r:embed="rId6">
                        <a14:imgEffect>
                          <a14:sharpenSoften amount="24000"/>
                        </a14:imgEffect>
                      </a14:imgLayer>
                    </a14:imgProps>
                  </a:ext>
                </a:extLst>
              </a:blip>
              <a:srcRect/>
              <a:stretch>
                <a:fillRect l="-5000" t="-5000" r="-4000" b="-5000"/>
              </a:stretch>
            </a:blipFill>
            <a:ln>
              <a:noFill/>
            </a:ln>
            <a:effectLst>
              <a:outerShdw blurRad="50800" dist="38100" dir="2700000" algn="tl" rotWithShape="0">
                <a:schemeClr val="tx1">
                  <a:alpha val="79000"/>
                </a:schemeClr>
              </a:outerShdw>
              <a:reflection blurRad="6350" stA="53000" endPos="25000" dir="5400000" sy="-100000" algn="bl" rotWithShape="0"/>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US"/>
            </a:p>
          </p:txBody>
        </p:sp>
        <p:sp>
          <p:nvSpPr>
            <p:cNvPr id="34" name="Oval 33">
              <a:extLst>
                <a:ext uri="{FF2B5EF4-FFF2-40B4-BE49-F238E27FC236}">
                  <a16:creationId xmlns:a16="http://schemas.microsoft.com/office/drawing/2014/main" id="{9017D685-6884-451F-B721-C37EA67B8955}"/>
                </a:ext>
              </a:extLst>
            </p:cNvPr>
            <p:cNvSpPr/>
            <p:nvPr/>
          </p:nvSpPr>
          <p:spPr>
            <a:xfrm>
              <a:off x="11556797" y="80109"/>
              <a:ext cx="548640" cy="548640"/>
            </a:xfrm>
            <a:prstGeom prst="ellipse">
              <a:avLst/>
            </a:prstGeom>
            <a:blipFill rotWithShape="0">
              <a:blip r:embed="rId7">
                <a:extLst>
                  <a:ext uri="{BEBA8EAE-BF5A-486C-A8C5-ECC9F3942E4B}">
                    <a14:imgProps xmlns:a14="http://schemas.microsoft.com/office/drawing/2010/main">
                      <a14:imgLayer r:embed="rId8">
                        <a14:imgEffect>
                          <a14:sharpenSoften amount="24000"/>
                        </a14:imgEffect>
                      </a14:imgLayer>
                    </a14:imgProps>
                  </a:ext>
                </a:extLst>
              </a:blip>
              <a:stretch>
                <a:fillRect/>
              </a:stretch>
            </a:blipFill>
            <a:ln>
              <a:noFill/>
            </a:ln>
            <a:effectLst>
              <a:outerShdw blurRad="50800" dist="38100" dir="2700000" algn="tl" rotWithShape="0">
                <a:schemeClr val="tx1">
                  <a:alpha val="79000"/>
                </a:schemeClr>
              </a:outerShdw>
              <a:reflection blurRad="6350" stA="53000" endPos="25000" dir="5400000" sy="-100000" algn="bl" rotWithShape="0"/>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US"/>
            </a:p>
          </p:txBody>
        </p:sp>
      </p:grpSp>
      <p:sp>
        <p:nvSpPr>
          <p:cNvPr id="3" name="Rectangle 2">
            <a:extLst>
              <a:ext uri="{FF2B5EF4-FFF2-40B4-BE49-F238E27FC236}">
                <a16:creationId xmlns:a16="http://schemas.microsoft.com/office/drawing/2014/main" id="{7DFC3E32-FF2A-441A-8B33-E559F5A2C16F}"/>
              </a:ext>
            </a:extLst>
          </p:cNvPr>
          <p:cNvSpPr/>
          <p:nvPr/>
        </p:nvSpPr>
        <p:spPr>
          <a:xfrm>
            <a:off x="971550" y="2274838"/>
            <a:ext cx="10264140" cy="3046988"/>
          </a:xfrm>
          <a:prstGeom prst="rect">
            <a:avLst/>
          </a:prstGeom>
        </p:spPr>
        <p:txBody>
          <a:bodyPr wrap="square">
            <a:spAutoFit/>
          </a:bodyPr>
          <a:lstStyle/>
          <a:p>
            <a:r>
              <a:rPr lang="en-US" sz="2400" b="1" dirty="0">
                <a:solidFill>
                  <a:srgbClr val="272627"/>
                </a:solidFill>
              </a:rPr>
              <a:t>FY-21 – Missing and Murdered Unit (MMU)</a:t>
            </a:r>
            <a:endParaRPr lang="en-US" sz="2400" b="1" dirty="0">
              <a:solidFill>
                <a:srgbClr val="272627"/>
              </a:solidFill>
              <a:cs typeface="Calibri"/>
            </a:endParaRPr>
          </a:p>
          <a:p>
            <a:endParaRPr lang="en-US" sz="2400" b="1" dirty="0">
              <a:solidFill>
                <a:srgbClr val="272627"/>
              </a:solidFill>
              <a:cs typeface="Calibri"/>
            </a:endParaRPr>
          </a:p>
          <a:p>
            <a:r>
              <a:rPr lang="en-US" sz="2400" b="1" dirty="0">
                <a:solidFill>
                  <a:srgbClr val="272627"/>
                </a:solidFill>
              </a:rPr>
              <a:t>o	GS-1811-14 Supervisory Special Agent (Unit Chief)</a:t>
            </a:r>
            <a:endParaRPr lang="en-US" sz="2400" b="1" dirty="0">
              <a:solidFill>
                <a:srgbClr val="272627"/>
              </a:solidFill>
              <a:cs typeface="Calibri"/>
            </a:endParaRPr>
          </a:p>
          <a:p>
            <a:r>
              <a:rPr lang="en-US" sz="2400" b="1" dirty="0">
                <a:solidFill>
                  <a:srgbClr val="272627"/>
                </a:solidFill>
              </a:rPr>
              <a:t>o	Two (2) GS-1811-13 Supervisory Special Agents</a:t>
            </a:r>
            <a:endParaRPr lang="en-US" sz="2400" b="1" dirty="0">
              <a:solidFill>
                <a:srgbClr val="272627"/>
              </a:solidFill>
              <a:cs typeface="Calibri"/>
            </a:endParaRPr>
          </a:p>
          <a:p>
            <a:r>
              <a:rPr lang="en-US" sz="2400" b="1" dirty="0">
                <a:solidFill>
                  <a:srgbClr val="272627"/>
                </a:solidFill>
              </a:rPr>
              <a:t>o	Ten (10) additional MMU Special Agents</a:t>
            </a:r>
            <a:endParaRPr lang="en-US" sz="2400" b="1" dirty="0">
              <a:solidFill>
                <a:srgbClr val="272627"/>
              </a:solidFill>
              <a:cs typeface="Calibri"/>
            </a:endParaRPr>
          </a:p>
          <a:p>
            <a:r>
              <a:rPr lang="en-US" sz="2400" b="1" dirty="0">
                <a:solidFill>
                  <a:srgbClr val="272627"/>
                </a:solidFill>
              </a:rPr>
              <a:t>o	Program Analyst</a:t>
            </a:r>
            <a:endParaRPr lang="en-US" sz="2400" b="1" dirty="0">
              <a:solidFill>
                <a:srgbClr val="272627"/>
              </a:solidFill>
              <a:cs typeface="Calibri"/>
            </a:endParaRPr>
          </a:p>
          <a:p>
            <a:r>
              <a:rPr lang="en-US" sz="2400" b="1" dirty="0">
                <a:solidFill>
                  <a:srgbClr val="272627"/>
                </a:solidFill>
              </a:rPr>
              <a:t>o	Program Specialist</a:t>
            </a:r>
            <a:endParaRPr lang="en-US" sz="2400" b="1" dirty="0">
              <a:solidFill>
                <a:srgbClr val="272627"/>
              </a:solidFill>
              <a:cs typeface="Calibri"/>
            </a:endParaRPr>
          </a:p>
          <a:p>
            <a:r>
              <a:rPr lang="en-US" sz="2400" b="1" dirty="0">
                <a:solidFill>
                  <a:srgbClr val="272627"/>
                </a:solidFill>
              </a:rPr>
              <a:t>o	Victim Specialist</a:t>
            </a:r>
            <a:endParaRPr lang="en-US" sz="2400" b="1" dirty="0">
              <a:solidFill>
                <a:srgbClr val="272627"/>
              </a:solidFill>
              <a:cs typeface="Calibri"/>
            </a:endParaRPr>
          </a:p>
        </p:txBody>
      </p:sp>
    </p:spTree>
    <p:custDataLst>
      <p:tags r:id="rId1"/>
    </p:custDataLst>
    <p:extLst>
      <p:ext uri="{BB962C8B-B14F-4D97-AF65-F5344CB8AC3E}">
        <p14:creationId xmlns:p14="http://schemas.microsoft.com/office/powerpoint/2010/main" val="1583537103"/>
      </p:ext>
    </p:extLst>
  </p:cSld>
  <p:clrMapOvr>
    <a:masterClrMapping/>
  </p:clrMapOvr>
  <mc:AlternateContent xmlns:mc="http://schemas.openxmlformats.org/markup-compatibility/2006" xmlns:p14="http://schemas.microsoft.com/office/powerpoint/2010/main">
    <mc:Choice Requires="p14">
      <p:transition spd="slow">
        <p14:window dir="vert"/>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7E1596A-A690-4827-8B17-F638600A8EF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4362</TotalTime>
  <Words>2581</Words>
  <Application>Microsoft Office PowerPoint</Application>
  <PresentationFormat>Widescreen</PresentationFormat>
  <Paragraphs>378</Paragraphs>
  <Slides>20</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Public Sans Web</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Jigsaw design template</dc:title>
  <dc:creator>Moran, Magdalene</dc:creator>
  <cp:lastModifiedBy>Jay Spaan</cp:lastModifiedBy>
  <cp:revision>113</cp:revision>
  <cp:lastPrinted>2020-03-10T18:47:57Z</cp:lastPrinted>
  <dcterms:modified xsi:type="dcterms:W3CDTF">2021-07-12T19:37:56Z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TC010690321033</vt:lpwstr>
  </property>
  <property fmtid="{D5CDD505-2E9C-101B-9397-08002B2CF9AE}" pid="3" name="ArticulateGUID">
    <vt:lpwstr>C459B349-0B82-484C-A3D7-ECC89AE8AA41</vt:lpwstr>
  </property>
  <property fmtid="{D5CDD505-2E9C-101B-9397-08002B2CF9AE}" pid="4" name="ArticulatePath">
    <vt:lpwstr>Self-Governance Advisory Committee 7.14.2021 Final</vt:lpwstr>
  </property>
</Properties>
</file>